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31"/>
  </p:notesMasterIdLst>
  <p:sldIdLst>
    <p:sldId id="273" r:id="rId2"/>
    <p:sldId id="290" r:id="rId3"/>
    <p:sldId id="434" r:id="rId4"/>
    <p:sldId id="294" r:id="rId5"/>
    <p:sldId id="296" r:id="rId6"/>
    <p:sldId id="435" r:id="rId7"/>
    <p:sldId id="443" r:id="rId8"/>
    <p:sldId id="439" r:id="rId9"/>
    <p:sldId id="436" r:id="rId10"/>
    <p:sldId id="437" r:id="rId11"/>
    <p:sldId id="438" r:id="rId12"/>
    <p:sldId id="444" r:id="rId13"/>
    <p:sldId id="295" r:id="rId14"/>
    <p:sldId id="293" r:id="rId15"/>
    <p:sldId id="415" r:id="rId16"/>
    <p:sldId id="418" r:id="rId17"/>
    <p:sldId id="423" r:id="rId18"/>
    <p:sldId id="417" r:id="rId19"/>
    <p:sldId id="429" r:id="rId20"/>
    <p:sldId id="431" r:id="rId21"/>
    <p:sldId id="442" r:id="rId22"/>
    <p:sldId id="424" r:id="rId23"/>
    <p:sldId id="427" r:id="rId24"/>
    <p:sldId id="428" r:id="rId25"/>
    <p:sldId id="445" r:id="rId26"/>
    <p:sldId id="447" r:id="rId27"/>
    <p:sldId id="446" r:id="rId28"/>
    <p:sldId id="432" r:id="rId29"/>
    <p:sldId id="440" r:id="rId30"/>
  </p:sldIdLst>
  <p:sldSz cx="9144000" cy="5143500" type="screen16x9"/>
  <p:notesSz cx="6858000" cy="9144000"/>
  <p:embeddedFontLst>
    <p:embeddedFont>
      <p:font typeface="Cambria Math" panose="02040503050406030204" pitchFamily="18" charset="0"/>
      <p:regular r:id="rId32"/>
    </p:embeddedFont>
    <p:embeddedFont>
      <p:font typeface="Century Gothic" panose="020B0502020202020204" pitchFamily="34" charset="0"/>
      <p:regular r:id="rId33"/>
      <p:bold r:id="rId34"/>
      <p:italic r:id="rId35"/>
      <p:boldItalic r:id="rId36"/>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E48"/>
    <a:srgbClr val="AC29A1"/>
    <a:srgbClr val="FF3DED"/>
    <a:srgbClr val="FFF5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464"/>
    <p:restoredTop sz="96405"/>
  </p:normalViewPr>
  <p:slideViewPr>
    <p:cSldViewPr snapToGrid="0">
      <p:cViewPr varScale="1">
        <p:scale>
          <a:sx n="128" d="100"/>
          <a:sy n="128" d="100"/>
        </p:scale>
        <p:origin x="176" y="20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209"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832858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5D1FF-0211-680B-1B33-6BA83FC3FC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5C71169-D0B0-8F91-3155-9FA326F706D5}"/>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98D33112-991F-7BF8-F0C9-64EFCA1772F4}"/>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623475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DA339-2C1A-1088-1B40-B1848DAE89B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2FE05D6-D880-8069-9245-CEF317318C7E}"/>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A952027B-0F22-5EA8-036A-1E946BE90E4E}"/>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811069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497352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600165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97A4C-A26C-8B37-E9C3-F3DA95468E1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19D39D3-8F66-F553-B0AF-E3B40C92F4DD}"/>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8BCA3552-F1AC-EE1B-1269-34E867D84860}"/>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688414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207FD-34FC-A0DA-47E5-38C1083468F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045EC82-4366-D069-B3B9-BADE855356CD}"/>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0A0A79EB-6CDF-E9B5-3EEB-1EEBD25BB995}"/>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125564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09DA2-AB3F-B1A9-DB7A-E83F44436EC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DF66E57-A98E-0A3B-64C6-2CBCF4C5A384}"/>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311F6F2E-3E02-4D1E-724F-22D9B42B6CC2}"/>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730027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BB618-5F22-F599-8901-21707603247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5DA4BE-5D34-8F72-EC73-28E7A71031FE}"/>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D53704D4-6766-F073-5CE8-9EDBF136E7B7}"/>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09568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D5977-408E-610B-A209-B967EE1A50A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BB72EFD-FC2B-16D0-23BD-46952E996F7D}"/>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316E017B-41E3-036E-B7A1-06B72C3475D7}"/>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321238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F549D-1FC5-CFAC-8986-A616F8C2547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643EA2C-E924-4750-99BE-ABEF775E9CFC}"/>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FDE9ED85-BECC-0529-1837-8C41AEFE9C17}"/>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767159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C07C0-DF1C-EF93-EA29-FA805AFA106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96A0B64-D11A-4AB0-60C5-BDF8C3F02211}"/>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DCBCBCE3-979B-9141-957F-BACA00AA42A8}"/>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768128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544044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376333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958461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713479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678233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579441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09614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464990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110106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537018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4952282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1816111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6B136-690E-EF7B-FFC6-7FB0C8BCA2B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50CA0FB-F62C-054E-7127-45A1266435D4}"/>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D519B30E-9E09-7DDA-B739-145876307F04}"/>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5013905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22E00-06D2-AF28-C926-BFEB19F9CB9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C2580D6-B7F4-A5B1-7CB8-D3E69FF456FF}"/>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998E441A-5AB7-D30E-44B5-415848867345}"/>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369555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42510-E096-D42E-B714-4A0F23F0352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7712E80-BE2D-7874-FFEC-5040868C2CB0}"/>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5F2C6139-0039-7563-C6EA-D0D38E7811FE}"/>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422989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909329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0617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211F21-3361-D431-D7DF-9DBA6F450C25}"/>
              </a:ext>
            </a:extLst>
          </p:cNvPr>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0C8F5591-22B3-4A32-4ED8-5004DE58E189}"/>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8F5F369-439C-5073-1576-ECCCB9532EBB}"/>
              </a:ext>
            </a:extLst>
          </p:cNvPr>
          <p:cNvSpPr>
            <a:spLocks noGrp="1"/>
          </p:cNvSpPr>
          <p:nvPr>
            <p:ph type="dt" sz="half" idx="10"/>
          </p:nvPr>
        </p:nvSpPr>
        <p:spPr/>
        <p:txBody>
          <a:bodyPr/>
          <a:lstStyle/>
          <a:p>
            <a:fld id="{48A87A34-81AB-432B-8DAE-1953F412C126}" type="datetimeFigureOut">
              <a:rPr lang="en-US" smtClean="0"/>
              <a:pPr/>
              <a:t>9/30/26</a:t>
            </a:fld>
            <a:endParaRPr lang="en-US" dirty="0"/>
          </a:p>
        </p:txBody>
      </p:sp>
      <p:sp>
        <p:nvSpPr>
          <p:cNvPr id="5" name="Marcador de pie de página 4">
            <a:extLst>
              <a:ext uri="{FF2B5EF4-FFF2-40B4-BE49-F238E27FC236}">
                <a16:creationId xmlns:a16="http://schemas.microsoft.com/office/drawing/2014/main" id="{98E7EECA-9940-FF69-D044-1AF43A19E20B}"/>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F47D1BDA-2A8F-3811-E5D9-59B4430C01A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87385514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ED0BF5-A448-87D5-F3AD-F60AA46A15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0C90FAC-DFD9-AA96-7794-B45C6B66E5A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5CC431-AB53-7021-E787-401D9DBF652C}"/>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5" name="Marcador de pie de página 4">
            <a:extLst>
              <a:ext uri="{FF2B5EF4-FFF2-40B4-BE49-F238E27FC236}">
                <a16:creationId xmlns:a16="http://schemas.microsoft.com/office/drawing/2014/main" id="{848A156D-D99C-0ADD-CCC5-4508E80DBBA8}"/>
              </a:ext>
            </a:extLst>
          </p:cNvPr>
          <p:cNvSpPr>
            <a:spLocks noGrp="1"/>
          </p:cNvSpPr>
          <p:nvPr>
            <p:ph type="ftr" sz="quarter" idx="11"/>
          </p:nvPr>
        </p:nvSpPr>
        <p:spPr/>
        <p:txBody>
          <a:bodyPr/>
          <a:lstStyle/>
          <a:p>
            <a:r>
              <a:rPr lang="en-US" dirty="0"/>
              <a:t>I. Calvo | SRL3. Plasma theory and advanced simulations | LNF Strategic Plan 2026–2028 | 12/02/2026</a:t>
            </a:r>
          </a:p>
        </p:txBody>
      </p:sp>
      <p:sp>
        <p:nvSpPr>
          <p:cNvPr id="6" name="Marcador de número de diapositiva 5">
            <a:extLst>
              <a:ext uri="{FF2B5EF4-FFF2-40B4-BE49-F238E27FC236}">
                <a16:creationId xmlns:a16="http://schemas.microsoft.com/office/drawing/2014/main" id="{3BC02AA5-C215-D4C4-9935-D22A5ABDA27D}"/>
              </a:ext>
            </a:extLst>
          </p:cNvPr>
          <p:cNvSpPr>
            <a:spLocks noGrp="1"/>
          </p:cNvSpPr>
          <p:nvPr>
            <p:ph type="sldNum" sz="quarter" idx="12"/>
          </p:nvPr>
        </p:nvSpPr>
        <p:spPr/>
        <p:txBody>
          <a:bodyPr/>
          <a:lstStyle/>
          <a:p>
            <a:fld id="{0871C0D9-FCED-4995-BA06-4CAC3864CFC8}" type="slidenum">
              <a:rPr lang="en-US" smtClean="0"/>
              <a:pPr/>
              <a:t>‹Nº›</a:t>
            </a:fld>
            <a:r>
              <a:rPr lang="en-US"/>
              <a:t> of 22</a:t>
            </a:r>
            <a:endParaRPr lang="en-US" dirty="0"/>
          </a:p>
        </p:txBody>
      </p:sp>
      <p:sp>
        <p:nvSpPr>
          <p:cNvPr id="7" name="Rectángulo 6">
            <a:extLst>
              <a:ext uri="{FF2B5EF4-FFF2-40B4-BE49-F238E27FC236}">
                <a16:creationId xmlns:a16="http://schemas.microsoft.com/office/drawing/2014/main" id="{813FAA09-1831-5BEC-19BB-CF19F63F0B2A}"/>
              </a:ext>
            </a:extLst>
          </p:cNvPr>
          <p:cNvSpPr/>
          <p:nvPr userDrawn="1"/>
        </p:nvSpPr>
        <p:spPr>
          <a:xfrm>
            <a:off x="0" y="273844"/>
            <a:ext cx="628650" cy="9941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013" dirty="0"/>
          </a:p>
        </p:txBody>
      </p:sp>
    </p:spTree>
    <p:extLst>
      <p:ext uri="{BB962C8B-B14F-4D97-AF65-F5344CB8AC3E}">
        <p14:creationId xmlns:p14="http://schemas.microsoft.com/office/powerpoint/2010/main" val="2685705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23EDFA-C0D7-AC2A-40D9-DE343BC2AD85}"/>
              </a:ext>
            </a:extLst>
          </p:cNvPr>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4FB2097-69FC-53D0-A4A7-F1745C6F438E}"/>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9A4ADE3-48B6-E955-1664-26E85F87E2C6}"/>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5" name="Marcador de pie de página 4">
            <a:extLst>
              <a:ext uri="{FF2B5EF4-FFF2-40B4-BE49-F238E27FC236}">
                <a16:creationId xmlns:a16="http://schemas.microsoft.com/office/drawing/2014/main" id="{5D0F7E67-D6A5-B8CA-B723-48DE0A161940}"/>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9DC6003C-F3ED-711F-7A20-2B7766A227E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26381246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270992-BD5D-DBD6-93A3-C3EACA71FA3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A39C5D0-490C-E957-8BFF-092BC54E579C}"/>
              </a:ext>
            </a:extLst>
          </p:cNvPr>
          <p:cNvSpPr>
            <a:spLocks noGrp="1"/>
          </p:cNvSpPr>
          <p:nvPr>
            <p:ph sz="half" idx="1"/>
          </p:nvPr>
        </p:nvSpPr>
        <p:spPr>
          <a:xfrm>
            <a:off x="6286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45AFABC-2EA5-3CBE-34AD-C2DB330EEC51}"/>
              </a:ext>
            </a:extLst>
          </p:cNvPr>
          <p:cNvSpPr>
            <a:spLocks noGrp="1"/>
          </p:cNvSpPr>
          <p:nvPr>
            <p:ph sz="half" idx="2"/>
          </p:nvPr>
        </p:nvSpPr>
        <p:spPr>
          <a:xfrm>
            <a:off x="4629150" y="1369219"/>
            <a:ext cx="3886200" cy="326350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EB388E4-E5BE-16B4-499E-B07A90B4C901}"/>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6" name="Marcador de pie de página 5">
            <a:extLst>
              <a:ext uri="{FF2B5EF4-FFF2-40B4-BE49-F238E27FC236}">
                <a16:creationId xmlns:a16="http://schemas.microsoft.com/office/drawing/2014/main" id="{BC84FF20-C76B-5D44-972F-EF75446CF0F8}"/>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CD5C2ABE-EFD4-3532-C098-50A71C0F2F1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78312756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496012-689A-344C-4BEB-7753DD3AC649}"/>
              </a:ext>
            </a:extLst>
          </p:cNvPr>
          <p:cNvSpPr>
            <a:spLocks noGrp="1"/>
          </p:cNvSpPr>
          <p:nvPr>
            <p:ph type="title"/>
          </p:nvPr>
        </p:nvSpPr>
        <p:spPr>
          <a:xfrm>
            <a:off x="629841" y="273844"/>
            <a:ext cx="7886700" cy="994172"/>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890C726-423E-5AC0-9971-03476AB8A302}"/>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0668765-62F5-263F-FD95-8C7E59F8087C}"/>
              </a:ext>
            </a:extLst>
          </p:cNvPr>
          <p:cNvSpPr>
            <a:spLocks noGrp="1"/>
          </p:cNvSpPr>
          <p:nvPr>
            <p:ph sz="half" idx="2"/>
          </p:nvPr>
        </p:nvSpPr>
        <p:spPr>
          <a:xfrm>
            <a:off x="629842"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A02F620-6A1E-2BE2-9717-1A8C9707AEE4}"/>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DB1B851-01A7-03D8-F7CF-AE70D015FF03}"/>
              </a:ext>
            </a:extLst>
          </p:cNvPr>
          <p:cNvSpPr>
            <a:spLocks noGrp="1"/>
          </p:cNvSpPr>
          <p:nvPr>
            <p:ph sz="quarter" idx="4"/>
          </p:nvPr>
        </p:nvSpPr>
        <p:spPr>
          <a:xfrm>
            <a:off x="4629150" y="1878806"/>
            <a:ext cx="3887391"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469DEDC-E1DD-F6C0-9575-5676A6217B61}"/>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8" name="Marcador de pie de página 7">
            <a:extLst>
              <a:ext uri="{FF2B5EF4-FFF2-40B4-BE49-F238E27FC236}">
                <a16:creationId xmlns:a16="http://schemas.microsoft.com/office/drawing/2014/main" id="{B815090C-028A-8E0E-45C3-5904B39BAC72}"/>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FF984680-E51B-6B7D-7F27-5B818ED3519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18909261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AAA927-FE51-BCF4-FC32-B44EAC9F02B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49F3A1C-1988-2ED5-F68C-94399C7363F1}"/>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4" name="Marcador de pie de página 3">
            <a:extLst>
              <a:ext uri="{FF2B5EF4-FFF2-40B4-BE49-F238E27FC236}">
                <a16:creationId xmlns:a16="http://schemas.microsoft.com/office/drawing/2014/main" id="{17B3C351-9955-B0B9-3F5B-ECEFCB1ECD97}"/>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82A970A1-03D8-4AC5-0D34-76B3A41FBCA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72251275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8D0D038-42BC-C43E-4C96-A2F1C92A22A8}"/>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3" name="Marcador de pie de página 2">
            <a:extLst>
              <a:ext uri="{FF2B5EF4-FFF2-40B4-BE49-F238E27FC236}">
                <a16:creationId xmlns:a16="http://schemas.microsoft.com/office/drawing/2014/main" id="{8C4DC9F0-998A-EE65-DDC3-93F0C9A8DB6D}"/>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7E50667E-BC88-F990-0337-39ECE89A024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12067261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775DE2-802E-22E1-A04C-0C283794874C}"/>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6D444BF-0D15-80A4-BC65-BA88A8D12BD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E2A06469-C9F6-C4F6-4583-1E4EEEEADE7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A7D403A-4014-DC84-03A5-9783FF40F2BC}"/>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6" name="Marcador de pie de página 5">
            <a:extLst>
              <a:ext uri="{FF2B5EF4-FFF2-40B4-BE49-F238E27FC236}">
                <a16:creationId xmlns:a16="http://schemas.microsoft.com/office/drawing/2014/main" id="{A13753FB-EA8D-8A7B-E20F-E81A675FDEA7}"/>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084A5937-4A8E-6C72-8ECD-86BA82ED154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136825100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D44817-E467-FBE1-924B-7400B3FDA307}"/>
              </a:ext>
            </a:extLst>
          </p:cNvPr>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625A75B-816D-CCB2-4078-497213A7AE0B}"/>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a:extLst>
              <a:ext uri="{FF2B5EF4-FFF2-40B4-BE49-F238E27FC236}">
                <a16:creationId xmlns:a16="http://schemas.microsoft.com/office/drawing/2014/main" id="{153DFE09-B8E1-096E-C057-6B621678981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ACDB29B-131E-31E8-D02D-7EF8B58165B7}"/>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6" name="Marcador de pie de página 5">
            <a:extLst>
              <a:ext uri="{FF2B5EF4-FFF2-40B4-BE49-F238E27FC236}">
                <a16:creationId xmlns:a16="http://schemas.microsoft.com/office/drawing/2014/main" id="{71C0271D-E351-DE2A-1C51-DD0BA28044C4}"/>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3D5D3DFD-E7CE-5143-3AE3-D3B916EDC7E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55884792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BAF3BD-FB4C-D319-5BB0-44330B492AC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68F0447-9B43-EAE9-69B0-3F355A619B8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0E4488E-6154-C4DB-6768-F8DB04CDBF94}"/>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5" name="Marcador de pie de página 4">
            <a:extLst>
              <a:ext uri="{FF2B5EF4-FFF2-40B4-BE49-F238E27FC236}">
                <a16:creationId xmlns:a16="http://schemas.microsoft.com/office/drawing/2014/main" id="{338E2C38-045B-5F1E-94CA-58F437D250BB}"/>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C78A038A-C551-8AFE-4BDF-22B16461067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07886840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243DCA6-C999-6E27-7167-AF4FDF9C8276}"/>
              </a:ext>
            </a:extLst>
          </p:cNvPr>
          <p:cNvSpPr>
            <a:spLocks noGrp="1"/>
          </p:cNvSpPr>
          <p:nvPr>
            <p:ph type="title" orient="vert"/>
          </p:nvPr>
        </p:nvSpPr>
        <p:spPr>
          <a:xfrm>
            <a:off x="6543675" y="273844"/>
            <a:ext cx="1971675" cy="4358879"/>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A42C688-8CA8-08AD-4CA6-9BDC1481288A}"/>
              </a:ext>
            </a:extLst>
          </p:cNvPr>
          <p:cNvSpPr>
            <a:spLocks noGrp="1"/>
          </p:cNvSpPr>
          <p:nvPr>
            <p:ph type="body" orient="vert" idx="1"/>
          </p:nvPr>
        </p:nvSpPr>
        <p:spPr>
          <a:xfrm>
            <a:off x="628650" y="273844"/>
            <a:ext cx="5800725" cy="435887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543FA64-9DED-B90A-C4D9-7AF1F87A7A9D}"/>
              </a:ext>
            </a:extLst>
          </p:cNvPr>
          <p:cNvSpPr>
            <a:spLocks noGrp="1"/>
          </p:cNvSpPr>
          <p:nvPr>
            <p:ph type="dt" sz="half" idx="10"/>
          </p:nvPr>
        </p:nvSpPr>
        <p:spPr/>
        <p:txBody>
          <a:bodyPr/>
          <a:lstStyle/>
          <a:p>
            <a:fld id="{48A87A34-81AB-432B-8DAE-1953F412C126}" type="datetimeFigureOut">
              <a:rPr lang="en-US" smtClean="0"/>
              <a:t>9/30/26</a:t>
            </a:fld>
            <a:endParaRPr lang="en-US" dirty="0"/>
          </a:p>
        </p:txBody>
      </p:sp>
      <p:sp>
        <p:nvSpPr>
          <p:cNvPr id="5" name="Marcador de pie de página 4">
            <a:extLst>
              <a:ext uri="{FF2B5EF4-FFF2-40B4-BE49-F238E27FC236}">
                <a16:creationId xmlns:a16="http://schemas.microsoft.com/office/drawing/2014/main" id="{1A7D0ECF-58BC-9008-05D7-3086A979E771}"/>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350DD001-56EF-BA2F-AE4F-845428C61AA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32957805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140625" tIns="140625" rIns="140625" bIns="140625" anchor="t" anchorCtr="0">
            <a:normAutofit/>
          </a:bodyPr>
          <a:lstStyle>
            <a:lvl1pPr lvl="0">
              <a:spcBef>
                <a:spcPts val="0"/>
              </a:spcBef>
              <a:spcAft>
                <a:spcPts val="0"/>
              </a:spcAft>
              <a:buSzPts val="4300"/>
              <a:buNone/>
              <a:defRPr/>
            </a:lvl1pPr>
            <a:lvl2pPr lvl="1">
              <a:spcBef>
                <a:spcPts val="0"/>
              </a:spcBef>
              <a:spcAft>
                <a:spcPts val="0"/>
              </a:spcAft>
              <a:buSzPts val="4300"/>
              <a:buNone/>
              <a:defRPr/>
            </a:lvl2pPr>
            <a:lvl3pPr lvl="2">
              <a:spcBef>
                <a:spcPts val="0"/>
              </a:spcBef>
              <a:spcAft>
                <a:spcPts val="0"/>
              </a:spcAft>
              <a:buSzPts val="4300"/>
              <a:buNone/>
              <a:defRPr/>
            </a:lvl3pPr>
            <a:lvl4pPr lvl="3">
              <a:spcBef>
                <a:spcPts val="0"/>
              </a:spcBef>
              <a:spcAft>
                <a:spcPts val="0"/>
              </a:spcAft>
              <a:buSzPts val="4300"/>
              <a:buNone/>
              <a:defRPr/>
            </a:lvl4pPr>
            <a:lvl5pPr lvl="4">
              <a:spcBef>
                <a:spcPts val="0"/>
              </a:spcBef>
              <a:spcAft>
                <a:spcPts val="0"/>
              </a:spcAft>
              <a:buSzPts val="4300"/>
              <a:buNone/>
              <a:defRPr/>
            </a:lvl5pPr>
            <a:lvl6pPr lvl="5">
              <a:spcBef>
                <a:spcPts val="0"/>
              </a:spcBef>
              <a:spcAft>
                <a:spcPts val="0"/>
              </a:spcAft>
              <a:buSzPts val="4300"/>
              <a:buNone/>
              <a:defRPr/>
            </a:lvl6pPr>
            <a:lvl7pPr lvl="6">
              <a:spcBef>
                <a:spcPts val="0"/>
              </a:spcBef>
              <a:spcAft>
                <a:spcPts val="0"/>
              </a:spcAft>
              <a:buSzPts val="4300"/>
              <a:buNone/>
              <a:defRPr/>
            </a:lvl7pPr>
            <a:lvl8pPr lvl="7">
              <a:spcBef>
                <a:spcPts val="0"/>
              </a:spcBef>
              <a:spcAft>
                <a:spcPts val="0"/>
              </a:spcAft>
              <a:buSzPts val="4300"/>
              <a:buNone/>
              <a:defRPr/>
            </a:lvl8pPr>
            <a:lvl9pPr lvl="8">
              <a:spcBef>
                <a:spcPts val="0"/>
              </a:spcBef>
              <a:spcAft>
                <a:spcPts val="0"/>
              </a:spcAft>
              <a:buSzPts val="43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140625" tIns="140625" rIns="140625" bIns="140625" anchor="t" anchorCtr="0">
            <a:normAutofit/>
          </a:bodyPr>
          <a:lstStyle>
            <a:lvl1pPr marL="457200" lvl="0" indent="-406400">
              <a:spcBef>
                <a:spcPts val="0"/>
              </a:spcBef>
              <a:spcAft>
                <a:spcPts val="0"/>
              </a:spcAft>
              <a:buSzPts val="28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140625" tIns="140625" rIns="140625" bIns="140625" anchor="ctr" anchorCtr="0">
            <a:normAutofit fontScale="55000" lnSpcReduction="2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‹Nº›</a:t>
            </a:fld>
            <a:endParaRPr/>
          </a:p>
        </p:txBody>
      </p:sp>
    </p:spTree>
    <p:extLst>
      <p:ext uri="{BB962C8B-B14F-4D97-AF65-F5344CB8AC3E}">
        <p14:creationId xmlns:p14="http://schemas.microsoft.com/office/powerpoint/2010/main" val="4050043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s-ES" dirty="0"/>
              <a:t>Editar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7" name="Marcador de pie de página 4"/>
          <p:cNvSpPr>
            <a:spLocks noGrp="1"/>
          </p:cNvSpPr>
          <p:nvPr>
            <p:ph type="ftr" sz="quarter" idx="3"/>
          </p:nvPr>
        </p:nvSpPr>
        <p:spPr>
          <a:xfrm>
            <a:off x="628652" y="4767264"/>
            <a:ext cx="6902681" cy="273844"/>
          </a:xfrm>
          <a:prstGeom prst="rect">
            <a:avLst/>
          </a:prstGeom>
        </p:spPr>
        <p:txBody>
          <a:bodyPr vert="horz" lIns="91440" tIns="45720" rIns="91440" bIns="45720" rtlCol="0" anchor="ctr"/>
          <a:lstStyle>
            <a:lvl1pPr algn="l">
              <a:defRPr sz="900">
                <a:solidFill>
                  <a:schemeClr val="bg1">
                    <a:lumMod val="6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dirty="0"/>
              <a:t>I. Calvo | SRL3. Plasma theory and advanced simulations | LNF Strategic Plan 2026–2028 | 12/02/2026</a:t>
            </a:r>
          </a:p>
        </p:txBody>
      </p:sp>
      <p:sp>
        <p:nvSpPr>
          <p:cNvPr id="8" name="Marcador de número de diapositiva 5"/>
          <p:cNvSpPr>
            <a:spLocks noGrp="1"/>
          </p:cNvSpPr>
          <p:nvPr>
            <p:ph type="sldNum" sz="quarter" idx="4"/>
          </p:nvPr>
        </p:nvSpPr>
        <p:spPr>
          <a:xfrm>
            <a:off x="7668492" y="4767264"/>
            <a:ext cx="846859" cy="273844"/>
          </a:xfrm>
          <a:prstGeom prst="rect">
            <a:avLst/>
          </a:prstGeom>
        </p:spPr>
        <p:txBody>
          <a:bodyPr vert="horz" lIns="91440" tIns="45720" rIns="91440" bIns="45720" rtlCol="0" anchor="ctr"/>
          <a:lstStyle>
            <a:lvl1pPr algn="r">
              <a:defRPr sz="900">
                <a:solidFill>
                  <a:schemeClr val="bg1">
                    <a:lumMod val="65000"/>
                  </a:schemeClr>
                </a:solidFill>
                <a:latin typeface="Arial" panose="020B0604020202020204" pitchFamily="34" charset="0"/>
                <a:ea typeface="Arial" panose="020B0604020202020204" pitchFamily="34" charset="0"/>
                <a:cs typeface="Arial" panose="020B0604020202020204" pitchFamily="34" charset="0"/>
              </a:defRPr>
            </a:lvl1pPr>
          </a:lstStyle>
          <a:p>
            <a:fld id="{0871C0D9-FCED-4995-BA06-4CAC3864CFC8}" type="slidenum">
              <a:rPr lang="en-US" smtClean="0"/>
              <a:pPr/>
              <a:t>‹Nº›</a:t>
            </a:fld>
            <a:r>
              <a:rPr lang="en-US"/>
              <a:t> of 22</a:t>
            </a:r>
            <a:endParaRPr lang="en-US" dirty="0"/>
          </a:p>
        </p:txBody>
      </p:sp>
      <p:sp>
        <p:nvSpPr>
          <p:cNvPr id="12" name="Rectángulo 11"/>
          <p:cNvSpPr/>
          <p:nvPr userDrawn="1"/>
        </p:nvSpPr>
        <p:spPr>
          <a:xfrm>
            <a:off x="0" y="273844"/>
            <a:ext cx="628650" cy="9941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013" dirty="0"/>
          </a:p>
        </p:txBody>
      </p:sp>
    </p:spTree>
    <p:extLst>
      <p:ext uri="{BB962C8B-B14F-4D97-AF65-F5344CB8AC3E}">
        <p14:creationId xmlns:p14="http://schemas.microsoft.com/office/powerpoint/2010/main" val="965861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9FCAF91-B4F0-D157-9092-84BAA16704F5}"/>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F6678B6-AAF3-463A-D37E-840B557375F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B9906FF-D273-7B8A-2933-EEEE067DF26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8A87A34-81AB-432B-8DAE-1953F412C126}" type="datetimeFigureOut">
              <a:rPr lang="en-US" smtClean="0"/>
              <a:pPr/>
              <a:t>9/30/26</a:t>
            </a:fld>
            <a:endParaRPr lang="en-US" dirty="0"/>
          </a:p>
        </p:txBody>
      </p:sp>
      <p:sp>
        <p:nvSpPr>
          <p:cNvPr id="5" name="Marcador de pie de página 4">
            <a:extLst>
              <a:ext uri="{FF2B5EF4-FFF2-40B4-BE49-F238E27FC236}">
                <a16:creationId xmlns:a16="http://schemas.microsoft.com/office/drawing/2014/main" id="{76DC9367-AA25-6430-02EE-052552891A24}"/>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F0E05364-AA6D-F548-739C-C91D7537C31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s-ES" smtClean="0"/>
              <a:t>‹Nº›</a:t>
            </a:fld>
            <a:endParaRPr lang="es-ES"/>
          </a:p>
        </p:txBody>
      </p:sp>
    </p:spTree>
    <p:extLst>
      <p:ext uri="{BB962C8B-B14F-4D97-AF65-F5344CB8AC3E}">
        <p14:creationId xmlns:p14="http://schemas.microsoft.com/office/powerpoint/2010/main" val="201555069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61"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jpeg"/><Relationship Id="rId7"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claymath.org/millennium-problems/" TargetMode="External"/><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18.png"/><Relationship Id="rId12"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70.png"/><Relationship Id="rId11" Type="http://schemas.openxmlformats.org/officeDocument/2006/relationships/image" Target="../media/image21.png"/><Relationship Id="rId5" Type="http://schemas.openxmlformats.org/officeDocument/2006/relationships/image" Target="../media/image160.png"/><Relationship Id="rId10" Type="http://schemas.openxmlformats.org/officeDocument/2006/relationships/image" Target="../media/image20.png"/><Relationship Id="rId4" Type="http://schemas.openxmlformats.org/officeDocument/2006/relationships/image" Target="../media/image150.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1.jpeg"/><Relationship Id="rId3" Type="http://schemas.openxmlformats.org/officeDocument/2006/relationships/image" Target="../media/image11.png"/><Relationship Id="rId7" Type="http://schemas.openxmlformats.org/officeDocument/2006/relationships/image" Target="../media/image18.png"/><Relationship Id="rId12"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70.png"/><Relationship Id="rId11" Type="http://schemas.openxmlformats.org/officeDocument/2006/relationships/image" Target="../media/image23.png"/><Relationship Id="rId5" Type="http://schemas.openxmlformats.org/officeDocument/2006/relationships/image" Target="../media/image160.png"/><Relationship Id="rId10" Type="http://schemas.openxmlformats.org/officeDocument/2006/relationships/image" Target="../media/image1.png"/><Relationship Id="rId4" Type="http://schemas.openxmlformats.org/officeDocument/2006/relationships/image" Target="../media/image150.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0.png"/><Relationship Id="rId4" Type="http://schemas.openxmlformats.org/officeDocument/2006/relationships/image" Target="../media/image23.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0.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32.emf"/><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png"/><Relationship Id="rId10" Type="http://schemas.openxmlformats.org/officeDocument/2006/relationships/image" Target="../media/image1.png"/><Relationship Id="rId4" Type="http://schemas.openxmlformats.org/officeDocument/2006/relationships/image" Target="../media/image34.jpeg"/><Relationship Id="rId9"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6.xml"/><Relationship Id="rId7" Type="http://schemas.openxmlformats.org/officeDocument/2006/relationships/image" Target="../media/image5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11" Type="http://schemas.openxmlformats.org/officeDocument/2006/relationships/image" Target="../media/image54.png"/><Relationship Id="rId5" Type="http://schemas.openxmlformats.org/officeDocument/2006/relationships/image" Target="../media/image47.jpeg"/><Relationship Id="rId10" Type="http://schemas.openxmlformats.org/officeDocument/2006/relationships/image" Target="../media/image53.png"/><Relationship Id="rId4" Type="http://schemas.openxmlformats.org/officeDocument/2006/relationships/notesSlide" Target="../notesSlides/notesSlide20.xml"/><Relationship Id="rId9"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6.xml"/><Relationship Id="rId7" Type="http://schemas.openxmlformats.org/officeDocument/2006/relationships/image" Target="../media/image51.png"/><Relationship Id="rId12" Type="http://schemas.openxmlformats.org/officeDocument/2006/relationships/image" Target="../media/image5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11" Type="http://schemas.openxmlformats.org/officeDocument/2006/relationships/image" Target="../media/image54.png"/><Relationship Id="rId5" Type="http://schemas.openxmlformats.org/officeDocument/2006/relationships/image" Target="../media/image47.jpeg"/><Relationship Id="rId10" Type="http://schemas.openxmlformats.org/officeDocument/2006/relationships/image" Target="../media/image53.png"/><Relationship Id="rId4" Type="http://schemas.openxmlformats.org/officeDocument/2006/relationships/notesSlide" Target="../notesSlides/notesSlide21.xml"/><Relationship Id="rId9"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56.gif"/><Relationship Id="rId7"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6.gif"/><Relationship Id="rId7"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6.gif"/><Relationship Id="rId7"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hyperlink" Target="https://top500.or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top500.or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png"/><Relationship Id="rId7"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6C8B65F-91DC-E681-E749-E875A5243F07}"/>
              </a:ext>
            </a:extLst>
          </p:cNvPr>
          <p:cNvSpPr/>
          <p:nvPr/>
        </p:nvSpPr>
        <p:spPr>
          <a:xfrm>
            <a:off x="0" y="0"/>
            <a:ext cx="9144000" cy="5151451"/>
          </a:xfrm>
          <a:prstGeom prst="rect">
            <a:avLst/>
          </a:prstGeom>
          <a:gradFill flip="none" rotWithShape="1">
            <a:gsLst>
              <a:gs pos="0">
                <a:schemeClr val="accent1">
                  <a:lumMod val="75000"/>
                </a:schemeClr>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CuadroTexto 4">
            <a:extLst>
              <a:ext uri="{FF2B5EF4-FFF2-40B4-BE49-F238E27FC236}">
                <a16:creationId xmlns:a16="http://schemas.microsoft.com/office/drawing/2014/main" id="{3AE3E4BA-2B2E-F458-4A37-E46095C691C1}"/>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a:t>
            </a:r>
          </a:p>
        </p:txBody>
      </p:sp>
      <p:pic>
        <p:nvPicPr>
          <p:cNvPr id="6" name="Imagen 5">
            <a:extLst>
              <a:ext uri="{FF2B5EF4-FFF2-40B4-BE49-F238E27FC236}">
                <a16:creationId xmlns:a16="http://schemas.microsoft.com/office/drawing/2014/main" id="{C1B15F9E-4858-6061-DDBC-DFDEEBD1EE3A}"/>
              </a:ext>
            </a:extLst>
          </p:cNvPr>
          <p:cNvPicPr>
            <a:picLocks noChangeAspect="1"/>
          </p:cNvPicPr>
          <p:nvPr/>
        </p:nvPicPr>
        <p:blipFill>
          <a:blip r:embed="rId3"/>
          <a:stretch>
            <a:fillRect/>
          </a:stretch>
        </p:blipFill>
        <p:spPr>
          <a:xfrm>
            <a:off x="1566530" y="0"/>
            <a:ext cx="6010939" cy="2091259"/>
          </a:xfrm>
          <a:prstGeom prst="rect">
            <a:avLst/>
          </a:prstGeom>
        </p:spPr>
      </p:pic>
      <p:sp>
        <p:nvSpPr>
          <p:cNvPr id="10" name="Título 6">
            <a:extLst>
              <a:ext uri="{FF2B5EF4-FFF2-40B4-BE49-F238E27FC236}">
                <a16:creationId xmlns:a16="http://schemas.microsoft.com/office/drawing/2014/main" id="{51AA86D8-FD5A-A84A-70BE-CACFF2D8515F}"/>
              </a:ext>
            </a:extLst>
          </p:cNvPr>
          <p:cNvSpPr txBox="1">
            <a:spLocks/>
          </p:cNvSpPr>
          <p:nvPr/>
        </p:nvSpPr>
        <p:spPr>
          <a:xfrm>
            <a:off x="591057" y="2091259"/>
            <a:ext cx="7961884" cy="2091258"/>
          </a:xfrm>
          <a:prstGeom prst="rect">
            <a:avLst/>
          </a:prstGeom>
        </p:spPr>
        <p:txBody>
          <a:bodyPr vert="horz" lIns="91440" tIns="45720" rIns="91440" bIns="45720" rtlCol="0" anchor="ctr">
            <a:normAutofit fontScale="90000"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2200" dirty="0">
                <a:latin typeface="Century Gothic" panose="020B0502020202020204" pitchFamily="34" charset="0"/>
              </a:rPr>
              <a:t>J. M. García-Regaña</a:t>
            </a:r>
          </a:p>
          <a:p>
            <a:pPr algn="ctr"/>
            <a:endParaRPr lang="es-ES" sz="2200" dirty="0">
              <a:latin typeface="Century Gothic" panose="020B0502020202020204" pitchFamily="34" charset="0"/>
            </a:endParaRPr>
          </a:p>
          <a:p>
            <a:pPr algn="ctr"/>
            <a:r>
              <a:rPr lang="es-ES" sz="2200" dirty="0">
                <a:latin typeface="Century Gothic" panose="020B0502020202020204" pitchFamily="34" charset="0"/>
              </a:rPr>
              <a:t>LNF-</a:t>
            </a:r>
            <a:r>
              <a:rPr lang="es-ES" sz="2200" dirty="0" err="1">
                <a:latin typeface="Century Gothic" panose="020B0502020202020204" pitchFamily="34" charset="0"/>
              </a:rPr>
              <a:t>Ciemat</a:t>
            </a:r>
            <a:r>
              <a:rPr lang="es-ES" sz="2200" dirty="0">
                <a:latin typeface="Century Gothic" panose="020B0502020202020204" pitchFamily="34" charset="0"/>
              </a:rPr>
              <a:t> </a:t>
            </a:r>
            <a:br>
              <a:rPr lang="es-ES" sz="2200" dirty="0">
                <a:latin typeface="Century Gothic" panose="020B0502020202020204" pitchFamily="34" charset="0"/>
              </a:rPr>
            </a:br>
            <a:br>
              <a:rPr lang="es-ES" sz="2200" dirty="0">
                <a:latin typeface="Century Gothic" panose="020B0502020202020204" pitchFamily="34" charset="0"/>
              </a:rPr>
            </a:br>
            <a:r>
              <a:rPr lang="es-ES" sz="2700" i="1" dirty="0">
                <a:latin typeface="Century Gothic" panose="020B0502020202020204" pitchFamily="34" charset="0"/>
              </a:rPr>
              <a:t>Turbulencia en plasmas de fusión</a:t>
            </a:r>
            <a:br>
              <a:rPr lang="es-ES" sz="2200" dirty="0">
                <a:latin typeface="Century Gothic" panose="020B0502020202020204" pitchFamily="34" charset="0"/>
              </a:rPr>
            </a:br>
            <a:br>
              <a:rPr lang="es-ES" sz="2200" dirty="0">
                <a:latin typeface="Century Gothic" panose="020B0502020202020204" pitchFamily="34" charset="0"/>
              </a:rPr>
            </a:br>
            <a:r>
              <a:rPr lang="es-ES" sz="1500" dirty="0">
                <a:latin typeface="Century Gothic" panose="020B0502020202020204" pitchFamily="34" charset="0"/>
              </a:rPr>
              <a:t>Sexta Edición - Sesión Local</a:t>
            </a:r>
            <a:br>
              <a:rPr lang="es-ES" sz="1500" dirty="0">
                <a:latin typeface="Century Gothic" panose="020B0502020202020204" pitchFamily="34" charset="0"/>
              </a:rPr>
            </a:br>
            <a:r>
              <a:rPr lang="es-ES" sz="1500" dirty="0">
                <a:latin typeface="Century Gothic" panose="020B0502020202020204" pitchFamily="34" charset="0"/>
              </a:rPr>
              <a:t>9 de octubre de 2026</a:t>
            </a:r>
          </a:p>
        </p:txBody>
      </p:sp>
      <p:pic>
        <p:nvPicPr>
          <p:cNvPr id="12" name="Imagen 11">
            <a:extLst>
              <a:ext uri="{FF2B5EF4-FFF2-40B4-BE49-F238E27FC236}">
                <a16:creationId xmlns:a16="http://schemas.microsoft.com/office/drawing/2014/main" id="{95C2126D-F5E3-77DA-F0A5-9AC5373EFC67}"/>
              </a:ext>
            </a:extLst>
          </p:cNvPr>
          <p:cNvPicPr>
            <a:picLocks noChangeAspect="1"/>
          </p:cNvPicPr>
          <p:nvPr/>
        </p:nvPicPr>
        <p:blipFill>
          <a:blip r:embed="rId4"/>
          <a:stretch>
            <a:fillRect/>
          </a:stretch>
        </p:blipFill>
        <p:spPr>
          <a:xfrm>
            <a:off x="471717" y="4182517"/>
            <a:ext cx="3721100" cy="647700"/>
          </a:xfrm>
          <a:prstGeom prst="rect">
            <a:avLst/>
          </a:prstGeom>
        </p:spPr>
      </p:pic>
      <p:pic>
        <p:nvPicPr>
          <p:cNvPr id="13" name="Google Shape;61;p14">
            <a:extLst>
              <a:ext uri="{FF2B5EF4-FFF2-40B4-BE49-F238E27FC236}">
                <a16:creationId xmlns:a16="http://schemas.microsoft.com/office/drawing/2014/main" id="{48F33F27-C134-7B2A-5BA7-1C4211D2D5BE}"/>
              </a:ext>
            </a:extLst>
          </p:cNvPr>
          <p:cNvPicPr preferRelativeResize="0">
            <a:picLocks noChangeAspect="1"/>
          </p:cNvPicPr>
          <p:nvPr/>
        </p:nvPicPr>
        <p:blipFill>
          <a:blip r:embed="rId5">
            <a:alphaModFix/>
          </a:blip>
          <a:stretch>
            <a:fillRect/>
          </a:stretch>
        </p:blipFill>
        <p:spPr>
          <a:xfrm>
            <a:off x="4350658" y="4237623"/>
            <a:ext cx="2022221" cy="592594"/>
          </a:xfrm>
          <a:prstGeom prst="rect">
            <a:avLst/>
          </a:prstGeom>
          <a:noFill/>
          <a:ln>
            <a:noFill/>
          </a:ln>
          <a:effectLst>
            <a:outerShdw blurRad="57150" dist="19050" dir="5400000" algn="bl" rotWithShape="0">
              <a:srgbClr val="000000">
                <a:alpha val="50000"/>
              </a:srgbClr>
            </a:outerShdw>
          </a:effectLst>
        </p:spPr>
      </p:pic>
      <p:pic>
        <p:nvPicPr>
          <p:cNvPr id="14" name="Imagen 13">
            <a:extLst>
              <a:ext uri="{FF2B5EF4-FFF2-40B4-BE49-F238E27FC236}">
                <a16:creationId xmlns:a16="http://schemas.microsoft.com/office/drawing/2014/main" id="{D270C666-80FA-4DA3-BCAF-E5D0F23EC271}"/>
              </a:ext>
            </a:extLst>
          </p:cNvPr>
          <p:cNvPicPr>
            <a:picLocks noChangeAspect="1"/>
          </p:cNvPicPr>
          <p:nvPr/>
        </p:nvPicPr>
        <p:blipFill>
          <a:blip r:embed="rId6"/>
          <a:stretch>
            <a:fillRect/>
          </a:stretch>
        </p:blipFill>
        <p:spPr>
          <a:xfrm>
            <a:off x="6530720" y="4209931"/>
            <a:ext cx="2022221" cy="592872"/>
          </a:xfrm>
          <a:prstGeom prst="rect">
            <a:avLst/>
          </a:prstGeom>
        </p:spPr>
      </p:pic>
    </p:spTree>
    <p:extLst>
      <p:ext uri="{BB962C8B-B14F-4D97-AF65-F5344CB8AC3E}">
        <p14:creationId xmlns:p14="http://schemas.microsoft.com/office/powerpoint/2010/main" val="179220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E05C5-3F65-15E7-AE1A-0753A2AC9D26}"/>
            </a:ext>
          </a:extLst>
        </p:cNvPr>
        <p:cNvGrpSpPr/>
        <p:nvPr/>
      </p:nvGrpSpPr>
      <p:grpSpPr>
        <a:xfrm>
          <a:off x="0" y="0"/>
          <a:ext cx="0" cy="0"/>
          <a:chOff x="0" y="0"/>
          <a:chExt cx="0" cy="0"/>
        </a:xfrm>
      </p:grpSpPr>
      <p:pic>
        <p:nvPicPr>
          <p:cNvPr id="3080" name="Picture 8">
            <a:extLst>
              <a:ext uri="{FF2B5EF4-FFF2-40B4-BE49-F238E27FC236}">
                <a16:creationId xmlns:a16="http://schemas.microsoft.com/office/drawing/2014/main" id="{1784D167-4684-F6D7-9216-CCDFC04C8509}"/>
              </a:ext>
            </a:extLst>
          </p:cNvPr>
          <p:cNvPicPr>
            <a:picLocks noChangeAspect="1" noChangeArrowheads="1"/>
          </p:cNvPicPr>
          <p:nvPr/>
        </p:nvPicPr>
        <p:blipFill>
          <a:blip r:embed="rId3"/>
          <a:srcRect/>
          <a:stretch/>
        </p:blipFill>
        <p:spPr bwMode="auto">
          <a:xfrm>
            <a:off x="-38968" y="-396955"/>
            <a:ext cx="9144000" cy="589954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DA2C9074-491A-C221-8FC6-58E8C6BE57BF}"/>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a:extLst>
              <a:ext uri="{FF2B5EF4-FFF2-40B4-BE49-F238E27FC236}">
                <a16:creationId xmlns:a16="http://schemas.microsoft.com/office/drawing/2014/main" id="{D6B4407D-AEAA-B706-7447-2E5DC6D46ECC}"/>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El interior de los plasmas de fusión</a:t>
            </a:r>
          </a:p>
        </p:txBody>
      </p:sp>
      <p:sp>
        <p:nvSpPr>
          <p:cNvPr id="7" name="CuadroTexto 6">
            <a:extLst>
              <a:ext uri="{FF2B5EF4-FFF2-40B4-BE49-F238E27FC236}">
                <a16:creationId xmlns:a16="http://schemas.microsoft.com/office/drawing/2014/main" id="{B8A5C071-DE2E-3AA0-4E25-C4ED5C8500E4}"/>
              </a:ext>
            </a:extLst>
          </p:cNvPr>
          <p:cNvSpPr txBox="1"/>
          <p:nvPr/>
        </p:nvSpPr>
        <p:spPr>
          <a:xfrm>
            <a:off x="6857269" y="821698"/>
            <a:ext cx="2092758" cy="830997"/>
          </a:xfrm>
          <a:prstGeom prst="rect">
            <a:avLst/>
          </a:prstGeom>
          <a:solidFill>
            <a:schemeClr val="bg1">
              <a:alpha val="79185"/>
            </a:schemeClr>
          </a:solidFill>
          <a:ln>
            <a:noFill/>
            <a:round/>
          </a:ln>
        </p:spPr>
        <p:txBody>
          <a:bodyPr wrap="square" rtlCol="0">
            <a:spAutoFit/>
          </a:bodyPr>
          <a:lstStyle/>
          <a:p>
            <a:r>
              <a:rPr lang="es-ES" sz="1600" dirty="0">
                <a:solidFill>
                  <a:srgbClr val="C00000"/>
                </a:solidFill>
                <a:latin typeface="Century Gothic" panose="020B0502020202020204" pitchFamily="34" charset="0"/>
              </a:rPr>
              <a:t>Interior del reactor europeo de tipo tokamak JET</a:t>
            </a:r>
          </a:p>
        </p:txBody>
      </p:sp>
      <p:pic>
        <p:nvPicPr>
          <p:cNvPr id="6" name="Imagen 5">
            <a:extLst>
              <a:ext uri="{FF2B5EF4-FFF2-40B4-BE49-F238E27FC236}">
                <a16:creationId xmlns:a16="http://schemas.microsoft.com/office/drawing/2014/main" id="{9CB1034E-E567-D31B-D433-A789ED0B401C}"/>
              </a:ext>
            </a:extLst>
          </p:cNvPr>
          <p:cNvPicPr>
            <a:picLocks noChangeAspect="1"/>
          </p:cNvPicPr>
          <p:nvPr/>
        </p:nvPicPr>
        <p:blipFill>
          <a:blip r:embed="rId4"/>
          <a:stretch>
            <a:fillRect/>
          </a:stretch>
        </p:blipFill>
        <p:spPr>
          <a:xfrm>
            <a:off x="15620" y="-8567"/>
            <a:ext cx="1709246" cy="594662"/>
          </a:xfrm>
          <a:prstGeom prst="rect">
            <a:avLst/>
          </a:prstGeom>
        </p:spPr>
      </p:pic>
      <p:sp>
        <p:nvSpPr>
          <p:cNvPr id="28" name="CuadroTexto 27">
            <a:extLst>
              <a:ext uri="{FF2B5EF4-FFF2-40B4-BE49-F238E27FC236}">
                <a16:creationId xmlns:a16="http://schemas.microsoft.com/office/drawing/2014/main" id="{35121CDD-EFC1-C568-D7C3-0C6DE286000D}"/>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a:t>
            </a:r>
          </a:p>
        </p:txBody>
      </p:sp>
    </p:spTree>
    <p:extLst>
      <p:ext uri="{BB962C8B-B14F-4D97-AF65-F5344CB8AC3E}">
        <p14:creationId xmlns:p14="http://schemas.microsoft.com/office/powerpoint/2010/main" val="1015231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68379-EE08-0F72-69F9-636A72F68852}"/>
            </a:ext>
          </a:extLst>
        </p:cNvPr>
        <p:cNvGrpSpPr/>
        <p:nvPr/>
      </p:nvGrpSpPr>
      <p:grpSpPr>
        <a:xfrm>
          <a:off x="0" y="0"/>
          <a:ext cx="0" cy="0"/>
          <a:chOff x="0" y="0"/>
          <a:chExt cx="0" cy="0"/>
        </a:xfrm>
      </p:grpSpPr>
      <p:pic>
        <p:nvPicPr>
          <p:cNvPr id="3080" name="Picture 8">
            <a:extLst>
              <a:ext uri="{FF2B5EF4-FFF2-40B4-BE49-F238E27FC236}">
                <a16:creationId xmlns:a16="http://schemas.microsoft.com/office/drawing/2014/main" id="{D7FBDE17-C804-5903-70F1-8CAB1A609C58}"/>
              </a:ext>
            </a:extLst>
          </p:cNvPr>
          <p:cNvPicPr>
            <a:picLocks noChangeAspect="1" noChangeArrowheads="1"/>
          </p:cNvPicPr>
          <p:nvPr/>
        </p:nvPicPr>
        <p:blipFill>
          <a:blip r:embed="rId3"/>
          <a:srcRect/>
          <a:stretch/>
        </p:blipFill>
        <p:spPr bwMode="auto">
          <a:xfrm>
            <a:off x="-38968" y="-396955"/>
            <a:ext cx="9144000" cy="589954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4D997AC1-60C6-C089-D0E1-067ACBED2319}"/>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 name="Título 1">
            <a:extLst>
              <a:ext uri="{FF2B5EF4-FFF2-40B4-BE49-F238E27FC236}">
                <a16:creationId xmlns:a16="http://schemas.microsoft.com/office/drawing/2014/main" id="{1D616EEE-A230-41CF-2CDC-AE2C1EF37FF9}"/>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El interior de los plasmas de fusión</a:t>
            </a:r>
          </a:p>
        </p:txBody>
      </p:sp>
      <p:sp>
        <p:nvSpPr>
          <p:cNvPr id="7" name="CuadroTexto 6">
            <a:extLst>
              <a:ext uri="{FF2B5EF4-FFF2-40B4-BE49-F238E27FC236}">
                <a16:creationId xmlns:a16="http://schemas.microsoft.com/office/drawing/2014/main" id="{B02EC688-EBCB-2A19-5B27-44FA6D806BD1}"/>
              </a:ext>
            </a:extLst>
          </p:cNvPr>
          <p:cNvSpPr txBox="1"/>
          <p:nvPr/>
        </p:nvSpPr>
        <p:spPr>
          <a:xfrm>
            <a:off x="6857269" y="821698"/>
            <a:ext cx="2092758" cy="830997"/>
          </a:xfrm>
          <a:prstGeom prst="rect">
            <a:avLst/>
          </a:prstGeom>
          <a:solidFill>
            <a:schemeClr val="bg1">
              <a:alpha val="79185"/>
            </a:schemeClr>
          </a:solidFill>
          <a:ln>
            <a:noFill/>
            <a:round/>
          </a:ln>
        </p:spPr>
        <p:txBody>
          <a:bodyPr wrap="square" rtlCol="0">
            <a:spAutoFit/>
          </a:bodyPr>
          <a:lstStyle/>
          <a:p>
            <a:r>
              <a:rPr lang="es-ES" sz="1600" dirty="0">
                <a:solidFill>
                  <a:srgbClr val="C00000"/>
                </a:solidFill>
                <a:latin typeface="Century Gothic" panose="020B0502020202020204" pitchFamily="34" charset="0"/>
              </a:rPr>
              <a:t>Interior del reactor europeo de tipo tokamak JET</a:t>
            </a:r>
          </a:p>
        </p:txBody>
      </p:sp>
      <p:pic>
        <p:nvPicPr>
          <p:cNvPr id="6" name="Imagen 5">
            <a:extLst>
              <a:ext uri="{FF2B5EF4-FFF2-40B4-BE49-F238E27FC236}">
                <a16:creationId xmlns:a16="http://schemas.microsoft.com/office/drawing/2014/main" id="{BDDA9D23-0355-01B3-45F4-742DC685CF50}"/>
              </a:ext>
            </a:extLst>
          </p:cNvPr>
          <p:cNvPicPr>
            <a:picLocks noChangeAspect="1"/>
          </p:cNvPicPr>
          <p:nvPr/>
        </p:nvPicPr>
        <p:blipFill>
          <a:blip r:embed="rId4"/>
          <a:stretch>
            <a:fillRect/>
          </a:stretch>
        </p:blipFill>
        <p:spPr>
          <a:xfrm>
            <a:off x="15620" y="-8567"/>
            <a:ext cx="1709246" cy="594662"/>
          </a:xfrm>
          <a:prstGeom prst="rect">
            <a:avLst/>
          </a:prstGeom>
        </p:spPr>
      </p:pic>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54825C1D-C2D6-9D2C-0E1C-5C53206CEA89}"/>
                  </a:ext>
                </a:extLst>
              </p:cNvPr>
              <p:cNvSpPr txBox="1"/>
              <p:nvPr/>
            </p:nvSpPr>
            <p:spPr>
              <a:xfrm>
                <a:off x="2737753" y="2644879"/>
                <a:ext cx="166969" cy="276999"/>
              </a:xfrm>
              <a:prstGeom prst="rect">
                <a:avLst/>
              </a:prstGeom>
              <a:noFill/>
            </p:spPr>
            <p:txBody>
              <a:bodyPr wrap="none" lIns="0" tIns="0" rIns="0" bIns="0" rtlCol="0">
                <a:spAutoFit/>
              </a:bodyPr>
              <a:lstStyle/>
              <a:p>
                <a:pPr/>
                <a14:m>
                  <m:oMathPara xmlns:m="http://schemas.openxmlformats.org/officeDocument/2006/math">
                    <m:oMath>
                      <m:r>
                        <a:rPr lang="es-ES" b="0" i="1" smtClean="0">
                          <a:solidFill>
                            <a:schemeClr val="bg1"/>
                          </a:solidFill>
                          <a:latin typeface="Cambria Math" panose="02040503050406030204" pitchFamily="18" charset="0"/>
                        </a:rPr>
                        <m:t>𝑟</m:t>
                      </m:r>
                    </m:oMath>
                  </m:oMathPara>
                </a14:m>
                <a:endParaRPr lang="en-GB" dirty="0">
                  <a:solidFill>
                    <a:schemeClr val="bg1"/>
                  </a:solidFill>
                </a:endParaRPr>
              </a:p>
            </p:txBody>
          </p:sp>
        </mc:Choice>
        <mc:Fallback xmlns="">
          <p:sp>
            <p:nvSpPr>
              <p:cNvPr id="23" name="CuadroTexto 22">
                <a:extLst>
                  <a:ext uri="{FF2B5EF4-FFF2-40B4-BE49-F238E27FC236}">
                    <a16:creationId xmlns:a16="http://schemas.microsoft.com/office/drawing/2014/main" id="{54825C1D-C2D6-9D2C-0E1C-5C53206CEA89}"/>
                  </a:ext>
                </a:extLst>
              </p:cNvPr>
              <p:cNvSpPr txBox="1">
                <a:spLocks noRot="1" noChangeAspect="1" noMove="1" noResize="1" noEditPoints="1" noAdjustHandles="1" noChangeArrowheads="1" noChangeShapeType="1" noTextEdit="1"/>
              </p:cNvSpPr>
              <p:nvPr/>
            </p:nvSpPr>
            <p:spPr>
              <a:xfrm>
                <a:off x="2737753" y="2644879"/>
                <a:ext cx="166969" cy="276999"/>
              </a:xfrm>
              <a:prstGeom prst="rect">
                <a:avLst/>
              </a:prstGeom>
              <a:blipFill>
                <a:blip r:embed="rId5"/>
                <a:stretch>
                  <a:fillRect l="-14286" r="-14286"/>
                </a:stretch>
              </a:blipFill>
            </p:spPr>
            <p:txBody>
              <a:bodyPr/>
              <a:lstStyle/>
              <a:p>
                <a:r>
                  <a:rPr lang="en-GB">
                    <a:noFill/>
                  </a:rPr>
                  <a:t> </a:t>
                </a:r>
              </a:p>
            </p:txBody>
          </p:sp>
        </mc:Fallback>
      </mc:AlternateContent>
      <p:cxnSp>
        <p:nvCxnSpPr>
          <p:cNvPr id="25" name="Conector recto 24">
            <a:extLst>
              <a:ext uri="{FF2B5EF4-FFF2-40B4-BE49-F238E27FC236}">
                <a16:creationId xmlns:a16="http://schemas.microsoft.com/office/drawing/2014/main" id="{546C97CA-CE19-826A-CB83-EF94A2053CDA}"/>
              </a:ext>
            </a:extLst>
          </p:cNvPr>
          <p:cNvCxnSpPr/>
          <p:nvPr/>
        </p:nvCxnSpPr>
        <p:spPr>
          <a:xfrm>
            <a:off x="1385335" y="914400"/>
            <a:ext cx="26332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upo 3">
            <a:extLst>
              <a:ext uri="{FF2B5EF4-FFF2-40B4-BE49-F238E27FC236}">
                <a16:creationId xmlns:a16="http://schemas.microsoft.com/office/drawing/2014/main" id="{C35325B5-FBE2-B53D-7C90-502FF8FB09A8}"/>
              </a:ext>
            </a:extLst>
          </p:cNvPr>
          <p:cNvGrpSpPr/>
          <p:nvPr/>
        </p:nvGrpSpPr>
        <p:grpSpPr>
          <a:xfrm>
            <a:off x="38968" y="586095"/>
            <a:ext cx="2878403" cy="3727250"/>
            <a:chOff x="38968" y="586095"/>
            <a:chExt cx="2878403" cy="3727250"/>
          </a:xfrm>
        </p:grpSpPr>
        <p:sp>
          <p:nvSpPr>
            <p:cNvPr id="5" name="Elipse 4">
              <a:extLst>
                <a:ext uri="{FF2B5EF4-FFF2-40B4-BE49-F238E27FC236}">
                  <a16:creationId xmlns:a16="http://schemas.microsoft.com/office/drawing/2014/main" id="{3992E8BD-0D61-D9D7-A345-2733A6B91B4B}"/>
                </a:ext>
              </a:extLst>
            </p:cNvPr>
            <p:cNvSpPr/>
            <p:nvPr/>
          </p:nvSpPr>
          <p:spPr>
            <a:xfrm>
              <a:off x="494578" y="830154"/>
              <a:ext cx="2092758" cy="3483191"/>
            </a:xfrm>
            <a:prstGeom prst="ellipse">
              <a:avLst/>
            </a:prstGeom>
            <a:noFill/>
            <a:ln w="15875">
              <a:solidFill>
                <a:schemeClr val="bg1">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 name="Conector recto de flecha 8">
              <a:extLst>
                <a:ext uri="{FF2B5EF4-FFF2-40B4-BE49-F238E27FC236}">
                  <a16:creationId xmlns:a16="http://schemas.microsoft.com/office/drawing/2014/main" id="{96AA8D3A-5DFC-DBA2-FFDC-7A04AAE89E6F}"/>
                </a:ext>
              </a:extLst>
            </p:cNvPr>
            <p:cNvCxnSpPr/>
            <p:nvPr/>
          </p:nvCxnSpPr>
          <p:spPr>
            <a:xfrm flipV="1">
              <a:off x="1515979" y="586095"/>
              <a:ext cx="0" cy="2068873"/>
            </a:xfrm>
            <a:prstGeom prst="straightConnector1">
              <a:avLst/>
            </a:prstGeom>
            <a:ln w="25400">
              <a:solidFill>
                <a:schemeClr val="bg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011355B6-3F99-21CB-DAD8-4E7D25CCC764}"/>
                </a:ext>
              </a:extLst>
            </p:cNvPr>
            <p:cNvCxnSpPr>
              <a:cxnSpLocks/>
            </p:cNvCxnSpPr>
            <p:nvPr/>
          </p:nvCxnSpPr>
          <p:spPr>
            <a:xfrm>
              <a:off x="1404257" y="2552818"/>
              <a:ext cx="1513114" cy="18931"/>
            </a:xfrm>
            <a:prstGeom prst="straightConnector1">
              <a:avLst/>
            </a:prstGeom>
            <a:ln w="25400">
              <a:solidFill>
                <a:schemeClr val="bg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1" name="Forma libre 10">
              <a:extLst>
                <a:ext uri="{FF2B5EF4-FFF2-40B4-BE49-F238E27FC236}">
                  <a16:creationId xmlns:a16="http://schemas.microsoft.com/office/drawing/2014/main" id="{2DE292AF-AF5E-2D61-D438-AF462F4A60F3}"/>
                </a:ext>
              </a:extLst>
            </p:cNvPr>
            <p:cNvSpPr/>
            <p:nvPr/>
          </p:nvSpPr>
          <p:spPr>
            <a:xfrm>
              <a:off x="1513115" y="1132114"/>
              <a:ext cx="1074222" cy="1436915"/>
            </a:xfrm>
            <a:custGeom>
              <a:avLst/>
              <a:gdLst>
                <a:gd name="connsiteX0" fmla="*/ 0 w 1328057"/>
                <a:gd name="connsiteY0" fmla="*/ 0 h 1436915"/>
                <a:gd name="connsiteX1" fmla="*/ 936172 w 1328057"/>
                <a:gd name="connsiteY1" fmla="*/ 424543 h 1436915"/>
                <a:gd name="connsiteX2" fmla="*/ 1328057 w 1328057"/>
                <a:gd name="connsiteY2" fmla="*/ 1436915 h 1436915"/>
              </a:gdLst>
              <a:ahLst/>
              <a:cxnLst>
                <a:cxn ang="0">
                  <a:pos x="connsiteX0" y="connsiteY0"/>
                </a:cxn>
                <a:cxn ang="0">
                  <a:pos x="connsiteX1" y="connsiteY1"/>
                </a:cxn>
                <a:cxn ang="0">
                  <a:pos x="connsiteX2" y="connsiteY2"/>
                </a:cxn>
              </a:cxnLst>
              <a:rect l="l" t="t" r="r" b="b"/>
              <a:pathLst>
                <a:path w="1328057" h="1436915">
                  <a:moveTo>
                    <a:pt x="0" y="0"/>
                  </a:moveTo>
                  <a:cubicBezTo>
                    <a:pt x="357414" y="92528"/>
                    <a:pt x="714829" y="185057"/>
                    <a:pt x="936172" y="424543"/>
                  </a:cubicBezTo>
                  <a:cubicBezTo>
                    <a:pt x="1157515" y="664029"/>
                    <a:pt x="1242786" y="1050472"/>
                    <a:pt x="1328057" y="1436915"/>
                  </a:cubicBezTo>
                </a:path>
              </a:pathLst>
            </a:cu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Forma libre 11">
              <a:extLst>
                <a:ext uri="{FF2B5EF4-FFF2-40B4-BE49-F238E27FC236}">
                  <a16:creationId xmlns:a16="http://schemas.microsoft.com/office/drawing/2014/main" id="{9BAAD65D-174F-29CC-F3E6-5668F18DB061}"/>
                </a:ext>
              </a:extLst>
            </p:cNvPr>
            <p:cNvSpPr/>
            <p:nvPr/>
          </p:nvSpPr>
          <p:spPr>
            <a:xfrm>
              <a:off x="1540957" y="1833270"/>
              <a:ext cx="1046368" cy="475489"/>
            </a:xfrm>
            <a:custGeom>
              <a:avLst/>
              <a:gdLst>
                <a:gd name="connsiteX0" fmla="*/ 0 w 1328057"/>
                <a:gd name="connsiteY0" fmla="*/ 0 h 1436915"/>
                <a:gd name="connsiteX1" fmla="*/ 936172 w 1328057"/>
                <a:gd name="connsiteY1" fmla="*/ 424543 h 1436915"/>
                <a:gd name="connsiteX2" fmla="*/ 1328057 w 1328057"/>
                <a:gd name="connsiteY2" fmla="*/ 1436915 h 1436915"/>
              </a:gdLst>
              <a:ahLst/>
              <a:cxnLst>
                <a:cxn ang="0">
                  <a:pos x="connsiteX0" y="connsiteY0"/>
                </a:cxn>
                <a:cxn ang="0">
                  <a:pos x="connsiteX1" y="connsiteY1"/>
                </a:cxn>
                <a:cxn ang="0">
                  <a:pos x="connsiteX2" y="connsiteY2"/>
                </a:cxn>
              </a:cxnLst>
              <a:rect l="l" t="t" r="r" b="b"/>
              <a:pathLst>
                <a:path w="1328057" h="1436915">
                  <a:moveTo>
                    <a:pt x="0" y="0"/>
                  </a:moveTo>
                  <a:cubicBezTo>
                    <a:pt x="357414" y="92528"/>
                    <a:pt x="714829" y="185057"/>
                    <a:pt x="936172" y="424543"/>
                  </a:cubicBezTo>
                  <a:cubicBezTo>
                    <a:pt x="1157515" y="664029"/>
                    <a:pt x="1242786" y="1050472"/>
                    <a:pt x="1328057" y="1436915"/>
                  </a:cubicBezTo>
                </a:path>
              </a:pathLst>
            </a:custGeom>
            <a:noFill/>
            <a:ln w="317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F561FECD-7767-631C-A03C-037FBEF3653B}"/>
                    </a:ext>
                  </a:extLst>
                </p:cNvPr>
                <p:cNvSpPr txBox="1"/>
                <p:nvPr/>
              </p:nvSpPr>
              <p:spPr>
                <a:xfrm>
                  <a:off x="633395" y="1183822"/>
                  <a:ext cx="857607" cy="276999"/>
                </a:xfrm>
                <a:prstGeom prst="rect">
                  <a:avLst/>
                </a:prstGeom>
                <a:noFill/>
              </p:spPr>
              <p:txBody>
                <a:bodyPr wrap="none" lIns="0" tIns="0" rIns="0" bIns="0"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𝑇</m:t>
                            </m:r>
                          </m:e>
                          <m:sub>
                            <m:r>
                              <a:rPr lang="es-ES" b="0" i="1" smtClean="0">
                                <a:solidFill>
                                  <a:srgbClr val="FF0000"/>
                                </a:solidFill>
                                <a:latin typeface="Cambria Math" panose="02040503050406030204" pitchFamily="18" charset="0"/>
                              </a:rPr>
                              <m:t>𝑠</m:t>
                            </m:r>
                          </m:sub>
                        </m:sSub>
                        <m:r>
                          <a:rPr lang="es-ES" b="0" i="1" smtClean="0">
                            <a:solidFill>
                              <a:srgbClr val="FF0000"/>
                            </a:solidFill>
                            <a:latin typeface="Cambria Math" panose="02040503050406030204" pitchFamily="18" charset="0"/>
                          </a:rPr>
                          <m:t> [</m:t>
                        </m:r>
                        <m:r>
                          <m:rPr>
                            <m:sty m:val="p"/>
                          </m:rPr>
                          <a:rPr lang="es-ES" b="0" i="0" smtClean="0">
                            <a:solidFill>
                              <a:srgbClr val="FF0000"/>
                            </a:solidFill>
                            <a:latin typeface="Cambria Math" panose="02040503050406030204" pitchFamily="18" charset="0"/>
                          </a:rPr>
                          <m:t>keV</m:t>
                        </m:r>
                        <m:r>
                          <a:rPr lang="es-ES" b="0" i="1" smtClean="0">
                            <a:solidFill>
                              <a:srgbClr val="FF0000"/>
                            </a:solidFill>
                            <a:latin typeface="Cambria Math" panose="02040503050406030204" pitchFamily="18" charset="0"/>
                          </a:rPr>
                          <m:t>]</m:t>
                        </m:r>
                      </m:oMath>
                    </m:oMathPara>
                  </a14:m>
                  <a:endParaRPr lang="en-GB" dirty="0">
                    <a:solidFill>
                      <a:srgbClr val="FF0000"/>
                    </a:solidFill>
                  </a:endParaRPr>
                </a:p>
              </p:txBody>
            </p:sp>
          </mc:Choice>
          <mc:Fallback xmlns="">
            <p:sp>
              <p:nvSpPr>
                <p:cNvPr id="13" name="CuadroTexto 12">
                  <a:extLst>
                    <a:ext uri="{FF2B5EF4-FFF2-40B4-BE49-F238E27FC236}">
                      <a16:creationId xmlns:a16="http://schemas.microsoft.com/office/drawing/2014/main" id="{F561FECD-7767-631C-A03C-037FBEF3653B}"/>
                    </a:ext>
                  </a:extLst>
                </p:cNvPr>
                <p:cNvSpPr txBox="1">
                  <a:spLocks noRot="1" noChangeAspect="1" noMove="1" noResize="1" noEditPoints="1" noAdjustHandles="1" noChangeArrowheads="1" noChangeShapeType="1" noTextEdit="1"/>
                </p:cNvSpPr>
                <p:nvPr/>
              </p:nvSpPr>
              <p:spPr>
                <a:xfrm>
                  <a:off x="633395" y="1183822"/>
                  <a:ext cx="857607" cy="276999"/>
                </a:xfrm>
                <a:prstGeom prst="rect">
                  <a:avLst/>
                </a:prstGeom>
                <a:blipFill>
                  <a:blip r:embed="rId6"/>
                  <a:stretch>
                    <a:fillRect l="-2899" t="-8696" r="-7246" b="-347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6AA84284-9BF8-E443-6629-968CFA00DBC8}"/>
                    </a:ext>
                  </a:extLst>
                </p:cNvPr>
                <p:cNvSpPr txBox="1"/>
                <p:nvPr/>
              </p:nvSpPr>
              <p:spPr>
                <a:xfrm>
                  <a:off x="38968" y="1712071"/>
                  <a:ext cx="1422569" cy="276999"/>
                </a:xfrm>
                <a:prstGeom prst="rect">
                  <a:avLst/>
                </a:prstGeom>
                <a:noFill/>
              </p:spPr>
              <p:txBody>
                <a:bodyPr wrap="none" lIns="0" tIns="0" rIns="0" bIns="0" rtlCol="0">
                  <a:spAutoFit/>
                </a:bodyPr>
                <a:lstStyle/>
                <a:p>
                  <a:pPr/>
                  <a14:m>
                    <m:oMathPara xmlns:m="http://schemas.openxmlformats.org/officeDocument/2006/math">
                      <m:oMath>
                        <m:sSub>
                          <m:sSubPr>
                            <m:ctrlPr>
                              <a:rPr lang="es-ES" b="0" i="1" smtClean="0">
                                <a:solidFill>
                                  <a:srgbClr val="FFFF00"/>
                                </a:solidFill>
                                <a:latin typeface="Cambria Math" panose="02040503050406030204" pitchFamily="18" charset="0"/>
                              </a:rPr>
                            </m:ctrlPr>
                          </m:sSubPr>
                          <m:e>
                            <m:r>
                              <a:rPr lang="es-ES" b="0" i="1" smtClean="0">
                                <a:solidFill>
                                  <a:srgbClr val="FFFF00"/>
                                </a:solidFill>
                                <a:latin typeface="Cambria Math" panose="02040503050406030204" pitchFamily="18" charset="0"/>
                              </a:rPr>
                              <m:t>𝑛</m:t>
                            </m:r>
                          </m:e>
                          <m:sub>
                            <m:r>
                              <a:rPr lang="es-ES" b="0" i="1" smtClean="0">
                                <a:solidFill>
                                  <a:srgbClr val="FFFF00"/>
                                </a:solidFill>
                                <a:latin typeface="Cambria Math" panose="02040503050406030204" pitchFamily="18" charset="0"/>
                              </a:rPr>
                              <m:t>𝑠</m:t>
                            </m:r>
                          </m:sub>
                        </m:sSub>
                        <m:r>
                          <a:rPr lang="es-ES" b="0" i="1" smtClean="0">
                            <a:solidFill>
                              <a:srgbClr val="FFFF00"/>
                            </a:solidFill>
                            <a:latin typeface="Cambria Math" panose="02040503050406030204" pitchFamily="18" charset="0"/>
                          </a:rPr>
                          <m:t> [</m:t>
                        </m:r>
                        <m:sSup>
                          <m:sSupPr>
                            <m:ctrlPr>
                              <a:rPr lang="es-ES" b="0" i="1" smtClean="0">
                                <a:solidFill>
                                  <a:srgbClr val="FFFF00"/>
                                </a:solidFill>
                                <a:latin typeface="Cambria Math" panose="02040503050406030204" pitchFamily="18" charset="0"/>
                              </a:rPr>
                            </m:ctrlPr>
                          </m:sSupPr>
                          <m:e>
                            <m:r>
                              <a:rPr lang="es-ES" b="0" i="1" smtClean="0">
                                <a:solidFill>
                                  <a:srgbClr val="FFFF00"/>
                                </a:solidFill>
                                <a:latin typeface="Cambria Math" panose="02040503050406030204" pitchFamily="18" charset="0"/>
                              </a:rPr>
                              <m:t>10</m:t>
                            </m:r>
                          </m:e>
                          <m:sup>
                            <m:r>
                              <a:rPr lang="es-ES" b="0" i="1" smtClean="0">
                                <a:solidFill>
                                  <a:srgbClr val="FFFF00"/>
                                </a:solidFill>
                                <a:latin typeface="Cambria Math" panose="02040503050406030204" pitchFamily="18" charset="0"/>
                              </a:rPr>
                              <m:t>19</m:t>
                            </m:r>
                          </m:sup>
                        </m:sSup>
                        <m:sSup>
                          <m:sSupPr>
                            <m:ctrlPr>
                              <a:rPr lang="es-ES" b="0" i="1" smtClean="0">
                                <a:solidFill>
                                  <a:srgbClr val="FFFF00"/>
                                </a:solidFill>
                                <a:latin typeface="Cambria Math" panose="02040503050406030204" pitchFamily="18" charset="0"/>
                              </a:rPr>
                            </m:ctrlPr>
                          </m:sSupPr>
                          <m:e>
                            <m:r>
                              <a:rPr lang="es-ES" b="0" i="1" smtClean="0">
                                <a:solidFill>
                                  <a:srgbClr val="FFFF00"/>
                                </a:solidFill>
                                <a:latin typeface="Cambria Math" panose="02040503050406030204" pitchFamily="18" charset="0"/>
                              </a:rPr>
                              <m:t> </m:t>
                            </m:r>
                            <m:r>
                              <a:rPr lang="es-ES" b="0" i="1" smtClean="0">
                                <a:solidFill>
                                  <a:srgbClr val="FFFF00"/>
                                </a:solidFill>
                                <a:latin typeface="Cambria Math" panose="02040503050406030204" pitchFamily="18" charset="0"/>
                              </a:rPr>
                              <m:t>𝑚</m:t>
                            </m:r>
                          </m:e>
                          <m:sup>
                            <m:r>
                              <a:rPr lang="es-ES" b="0" i="1" smtClean="0">
                                <a:solidFill>
                                  <a:srgbClr val="FFFF00"/>
                                </a:solidFill>
                                <a:latin typeface="Cambria Math" panose="02040503050406030204" pitchFamily="18" charset="0"/>
                              </a:rPr>
                              <m:t>−3</m:t>
                            </m:r>
                          </m:sup>
                        </m:sSup>
                        <m:r>
                          <a:rPr lang="es-ES" b="0" i="1" smtClean="0">
                            <a:solidFill>
                              <a:srgbClr val="FFFF00"/>
                            </a:solidFill>
                            <a:latin typeface="Cambria Math" panose="02040503050406030204" pitchFamily="18" charset="0"/>
                          </a:rPr>
                          <m:t>]</m:t>
                        </m:r>
                      </m:oMath>
                    </m:oMathPara>
                  </a14:m>
                  <a:endParaRPr lang="en-GB" dirty="0">
                    <a:solidFill>
                      <a:srgbClr val="FFFF00"/>
                    </a:solidFill>
                  </a:endParaRPr>
                </a:p>
              </p:txBody>
            </p:sp>
          </mc:Choice>
          <mc:Fallback xmlns="">
            <p:sp>
              <p:nvSpPr>
                <p:cNvPr id="14" name="CuadroTexto 13">
                  <a:extLst>
                    <a:ext uri="{FF2B5EF4-FFF2-40B4-BE49-F238E27FC236}">
                      <a16:creationId xmlns:a16="http://schemas.microsoft.com/office/drawing/2014/main" id="{6AA84284-9BF8-E443-6629-968CFA00DBC8}"/>
                    </a:ext>
                  </a:extLst>
                </p:cNvPr>
                <p:cNvSpPr txBox="1">
                  <a:spLocks noRot="1" noChangeAspect="1" noMove="1" noResize="1" noEditPoints="1" noAdjustHandles="1" noChangeArrowheads="1" noChangeShapeType="1" noTextEdit="1"/>
                </p:cNvSpPr>
                <p:nvPr/>
              </p:nvSpPr>
              <p:spPr>
                <a:xfrm>
                  <a:off x="38968" y="1712071"/>
                  <a:ext cx="1422569" cy="276999"/>
                </a:xfrm>
                <a:prstGeom prst="rect">
                  <a:avLst/>
                </a:prstGeom>
                <a:blipFill>
                  <a:blip r:embed="rId7"/>
                  <a:stretch>
                    <a:fillRect l="-1754" t="-8696" r="-5263" b="-3913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46EE8A29-563E-001A-D44B-F207EFE2F889}"/>
                    </a:ext>
                  </a:extLst>
                </p:cNvPr>
                <p:cNvSpPr txBox="1"/>
                <p:nvPr/>
              </p:nvSpPr>
              <p:spPr>
                <a:xfrm>
                  <a:off x="1055300" y="699354"/>
                  <a:ext cx="435701" cy="276999"/>
                </a:xfrm>
                <a:prstGeom prst="rect">
                  <a:avLst/>
                </a:prstGeom>
                <a:noFill/>
              </p:spPr>
              <p:txBody>
                <a:bodyPr wrap="square" lIns="0" tIns="0" rIns="0" bIns="0" rtlCol="0">
                  <a:spAutoFit/>
                </a:bodyPr>
                <a:lstStyle/>
                <a:p>
                  <a:pPr/>
                  <a14:m>
                    <m:oMathPara xmlns:m="http://schemas.openxmlformats.org/officeDocument/2006/math">
                      <m:oMath>
                        <m:r>
                          <a:rPr lang="es-ES" b="0" i="1" smtClean="0">
                            <a:solidFill>
                              <a:schemeClr val="bg1"/>
                            </a:solidFill>
                            <a:latin typeface="Cambria Math" panose="02040503050406030204" pitchFamily="18" charset="0"/>
                          </a:rPr>
                          <m:t>10</m:t>
                        </m:r>
                      </m:oMath>
                    </m:oMathPara>
                  </a14:m>
                  <a:endParaRPr lang="en-GB" dirty="0">
                    <a:solidFill>
                      <a:schemeClr val="bg1"/>
                    </a:solidFill>
                  </a:endParaRPr>
                </a:p>
              </p:txBody>
            </p:sp>
          </mc:Choice>
          <mc:Fallback xmlns="">
            <p:sp>
              <p:nvSpPr>
                <p:cNvPr id="15" name="CuadroTexto 14">
                  <a:extLst>
                    <a:ext uri="{FF2B5EF4-FFF2-40B4-BE49-F238E27FC236}">
                      <a16:creationId xmlns:a16="http://schemas.microsoft.com/office/drawing/2014/main" id="{46EE8A29-563E-001A-D44B-F207EFE2F889}"/>
                    </a:ext>
                  </a:extLst>
                </p:cNvPr>
                <p:cNvSpPr txBox="1">
                  <a:spLocks noRot="1" noChangeAspect="1" noMove="1" noResize="1" noEditPoints="1" noAdjustHandles="1" noChangeArrowheads="1" noChangeShapeType="1" noTextEdit="1"/>
                </p:cNvSpPr>
                <p:nvPr/>
              </p:nvSpPr>
              <p:spPr>
                <a:xfrm>
                  <a:off x="1055300" y="699354"/>
                  <a:ext cx="435701" cy="276999"/>
                </a:xfrm>
                <a:prstGeom prst="rect">
                  <a:avLst/>
                </a:prstGeom>
                <a:blipFill>
                  <a:blip r:embed="rId8"/>
                  <a:stretch>
                    <a:fillRect b="-9091"/>
                  </a:stretch>
                </a:blipFill>
              </p:spPr>
              <p:txBody>
                <a:bodyPr/>
                <a:lstStyle/>
                <a:p>
                  <a:r>
                    <a:rPr lang="en-GB">
                      <a:noFill/>
                    </a:rPr>
                    <a:t> </a:t>
                  </a:r>
                </a:p>
              </p:txBody>
            </p:sp>
          </mc:Fallback>
        </mc:AlternateContent>
      </p:grpSp>
      <p:sp>
        <p:nvSpPr>
          <p:cNvPr id="17" name="CuadroTexto 16">
            <a:extLst>
              <a:ext uri="{FF2B5EF4-FFF2-40B4-BE49-F238E27FC236}">
                <a16:creationId xmlns:a16="http://schemas.microsoft.com/office/drawing/2014/main" id="{DF012484-A6C9-DAAC-D8D0-D8EC059E962D}"/>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a:t>
            </a:r>
          </a:p>
        </p:txBody>
      </p:sp>
    </p:spTree>
    <p:extLst>
      <p:ext uri="{BB962C8B-B14F-4D97-AF65-F5344CB8AC3E}">
        <p14:creationId xmlns:p14="http://schemas.microsoft.com/office/powerpoint/2010/main" val="3352233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BB26B35-EDBB-4ED5-26B4-7022082E12EC}"/>
              </a:ext>
            </a:extLst>
          </p:cNvPr>
          <p:cNvPicPr>
            <a:picLocks noChangeAspect="1"/>
          </p:cNvPicPr>
          <p:nvPr/>
        </p:nvPicPr>
        <p:blipFill>
          <a:blip r:embed="rId3"/>
          <a:srcRect/>
          <a:stretch/>
        </p:blipFill>
        <p:spPr>
          <a:xfrm>
            <a:off x="830969" y="1137524"/>
            <a:ext cx="3237068" cy="3171005"/>
          </a:xfrm>
          <a:prstGeom prst="rect">
            <a:avLst/>
          </a:prstGeom>
        </p:spPr>
      </p:pic>
      <p:sp>
        <p:nvSpPr>
          <p:cNvPr id="5" name="CuadroTexto 4">
            <a:extLst>
              <a:ext uri="{FF2B5EF4-FFF2-40B4-BE49-F238E27FC236}">
                <a16:creationId xmlns:a16="http://schemas.microsoft.com/office/drawing/2014/main" id="{4CF9A343-D5BF-30FF-C6E0-C994539992C9}"/>
              </a:ext>
            </a:extLst>
          </p:cNvPr>
          <p:cNvSpPr txBox="1"/>
          <p:nvPr/>
        </p:nvSpPr>
        <p:spPr>
          <a:xfrm>
            <a:off x="775884" y="4308529"/>
            <a:ext cx="3292153" cy="400110"/>
          </a:xfrm>
          <a:prstGeom prst="rect">
            <a:avLst/>
          </a:prstGeom>
          <a:noFill/>
        </p:spPr>
        <p:txBody>
          <a:bodyPr wrap="square">
            <a:spAutoFit/>
          </a:bodyPr>
          <a:lstStyle/>
          <a:p>
            <a:r>
              <a:rPr lang="es-ES" sz="1000" dirty="0">
                <a:solidFill>
                  <a:schemeClr val="bg1">
                    <a:lumMod val="50000"/>
                  </a:schemeClr>
                </a:solidFill>
                <a:latin typeface="Century Gothic" panose="020B0502020202020204" pitchFamily="34" charset="0"/>
                <a:cs typeface="Calibri" panose="020F0502020204030204" pitchFamily="34" charset="0"/>
              </a:rPr>
              <a:t>Los cuatro elementos en la antigüedad (grabado, 1472)</a:t>
            </a:r>
          </a:p>
        </p:txBody>
      </p:sp>
      <p:pic>
        <p:nvPicPr>
          <p:cNvPr id="6" name="Imagen 5">
            <a:extLst>
              <a:ext uri="{FF2B5EF4-FFF2-40B4-BE49-F238E27FC236}">
                <a16:creationId xmlns:a16="http://schemas.microsoft.com/office/drawing/2014/main" id="{DD2BD72C-82B0-73D0-4247-13D3848DDD83}"/>
              </a:ext>
            </a:extLst>
          </p:cNvPr>
          <p:cNvPicPr>
            <a:picLocks noChangeAspect="1"/>
          </p:cNvPicPr>
          <p:nvPr/>
        </p:nvPicPr>
        <p:blipFill>
          <a:blip r:embed="rId4"/>
          <a:stretch>
            <a:fillRect/>
          </a:stretch>
        </p:blipFill>
        <p:spPr>
          <a:xfrm>
            <a:off x="4428259" y="1137524"/>
            <a:ext cx="3656363" cy="3171005"/>
          </a:xfrm>
          <a:prstGeom prst="rect">
            <a:avLst/>
          </a:prstGeom>
        </p:spPr>
      </p:pic>
      <p:sp>
        <p:nvSpPr>
          <p:cNvPr id="7" name="CuadroTexto 6">
            <a:extLst>
              <a:ext uri="{FF2B5EF4-FFF2-40B4-BE49-F238E27FC236}">
                <a16:creationId xmlns:a16="http://schemas.microsoft.com/office/drawing/2014/main" id="{A98CBD7D-DDA3-3FEA-C886-A631E4BCD5A9}"/>
              </a:ext>
            </a:extLst>
          </p:cNvPr>
          <p:cNvSpPr txBox="1"/>
          <p:nvPr/>
        </p:nvSpPr>
        <p:spPr>
          <a:xfrm>
            <a:off x="4352800" y="4308529"/>
            <a:ext cx="3731822" cy="400110"/>
          </a:xfrm>
          <a:prstGeom prst="rect">
            <a:avLst/>
          </a:prstGeom>
          <a:noFill/>
        </p:spPr>
        <p:txBody>
          <a:bodyPr wrap="square">
            <a:spAutoFit/>
          </a:bodyPr>
          <a:lstStyle/>
          <a:p>
            <a:r>
              <a:rPr lang="es-ES" sz="1000" dirty="0">
                <a:solidFill>
                  <a:schemeClr val="bg1">
                    <a:lumMod val="50000"/>
                  </a:schemeClr>
                </a:solidFill>
                <a:latin typeface="Century Gothic" panose="020B0502020202020204" pitchFamily="34" charset="0"/>
                <a:cs typeface="Calibri" panose="020F0502020204030204" pitchFamily="34" charset="0"/>
              </a:rPr>
              <a:t>Flujo laminar y turbulento en una corriente de agua (Leonardo da Vinci, ca. 1510)</a:t>
            </a:r>
          </a:p>
        </p:txBody>
      </p:sp>
      <p:sp>
        <p:nvSpPr>
          <p:cNvPr id="21" name="Rectángulo 20">
            <a:extLst>
              <a:ext uri="{FF2B5EF4-FFF2-40B4-BE49-F238E27FC236}">
                <a16:creationId xmlns:a16="http://schemas.microsoft.com/office/drawing/2014/main" id="{E23FD4C0-AB42-332C-E42F-BD1DACFC7144}"/>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22" name="Imagen 21">
            <a:extLst>
              <a:ext uri="{FF2B5EF4-FFF2-40B4-BE49-F238E27FC236}">
                <a16:creationId xmlns:a16="http://schemas.microsoft.com/office/drawing/2014/main" id="{3F4DE50C-644B-359A-7C46-26A3D827047D}"/>
              </a:ext>
            </a:extLst>
          </p:cNvPr>
          <p:cNvPicPr>
            <a:picLocks noChangeAspect="1"/>
          </p:cNvPicPr>
          <p:nvPr/>
        </p:nvPicPr>
        <p:blipFill>
          <a:blip r:embed="rId5"/>
          <a:stretch>
            <a:fillRect/>
          </a:stretch>
        </p:blipFill>
        <p:spPr>
          <a:xfrm>
            <a:off x="15620" y="-8567"/>
            <a:ext cx="1709246" cy="594662"/>
          </a:xfrm>
          <a:prstGeom prst="rect">
            <a:avLst/>
          </a:prstGeom>
        </p:spPr>
      </p:pic>
      <p:sp>
        <p:nvSpPr>
          <p:cNvPr id="23" name="Título 1">
            <a:extLst>
              <a:ext uri="{FF2B5EF4-FFF2-40B4-BE49-F238E27FC236}">
                <a16:creationId xmlns:a16="http://schemas.microsoft.com/office/drawing/2014/main" id="{A23E9532-46CE-0095-BDC1-F7EA7597EDD1}"/>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Estados de la materia y turbulencia</a:t>
            </a:r>
          </a:p>
        </p:txBody>
      </p:sp>
      <p:sp>
        <p:nvSpPr>
          <p:cNvPr id="2" name="CuadroTexto 1">
            <a:extLst>
              <a:ext uri="{FF2B5EF4-FFF2-40B4-BE49-F238E27FC236}">
                <a16:creationId xmlns:a16="http://schemas.microsoft.com/office/drawing/2014/main" id="{1720CD84-2221-8297-FCD1-6C01ECD7246F}"/>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2</a:t>
            </a:r>
          </a:p>
        </p:txBody>
      </p:sp>
    </p:spTree>
    <p:extLst>
      <p:ext uri="{BB962C8B-B14F-4D97-AF65-F5344CB8AC3E}">
        <p14:creationId xmlns:p14="http://schemas.microsoft.com/office/powerpoint/2010/main" val="4113800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4DE605C9-80B8-9955-8E76-A1D146027FB3}"/>
              </a:ext>
            </a:extLst>
          </p:cNvPr>
          <p:cNvSpPr txBox="1"/>
          <p:nvPr/>
        </p:nvSpPr>
        <p:spPr>
          <a:xfrm>
            <a:off x="628650" y="1439605"/>
            <a:ext cx="3403023" cy="2800767"/>
          </a:xfrm>
          <a:prstGeom prst="rect">
            <a:avLst/>
          </a:prstGeom>
          <a:solidFill>
            <a:schemeClr val="bg1">
              <a:alpha val="79185"/>
            </a:schemeClr>
          </a:solidFill>
          <a:ln>
            <a:noFill/>
            <a:round/>
          </a:ln>
        </p:spPr>
        <p:txBody>
          <a:bodyPr wrap="square" rtlCol="0">
            <a:spAutoFit/>
          </a:bodyPr>
          <a:lstStyle/>
          <a:p>
            <a:endParaRPr lang="es-ES" sz="1600" i="1" dirty="0">
              <a:latin typeface="Century Gothic" panose="020B0502020202020204" pitchFamily="34" charset="0"/>
            </a:endParaRPr>
          </a:p>
          <a:p>
            <a:r>
              <a:rPr lang="es-ES" sz="1600" i="1" dirty="0">
                <a:latin typeface="Century Gothic" panose="020B0502020202020204" pitchFamily="34" charset="0"/>
              </a:rPr>
              <a:t>“</a:t>
            </a:r>
            <a:r>
              <a:rPr lang="es-ES" sz="1600" i="1" dirty="0" err="1">
                <a:latin typeface="Century Gothic" panose="020B0502020202020204" pitchFamily="34" charset="0"/>
              </a:rPr>
              <a:t>Turbulence</a:t>
            </a:r>
            <a:r>
              <a:rPr lang="es-ES" sz="1600" i="1" dirty="0">
                <a:latin typeface="Century Gothic" panose="020B0502020202020204" pitchFamily="34" charset="0"/>
              </a:rPr>
              <a:t> </a:t>
            </a:r>
            <a:r>
              <a:rPr lang="es-ES" sz="1600" i="1" dirty="0" err="1">
                <a:latin typeface="Century Gothic" panose="020B0502020202020204" pitchFamily="34" charset="0"/>
              </a:rPr>
              <a:t>is</a:t>
            </a:r>
            <a:r>
              <a:rPr lang="es-ES" sz="1600" i="1" dirty="0">
                <a:latin typeface="Century Gothic" panose="020B0502020202020204" pitchFamily="34" charset="0"/>
              </a:rPr>
              <a:t> </a:t>
            </a:r>
            <a:r>
              <a:rPr lang="es-ES" sz="1600" i="1" dirty="0" err="1">
                <a:latin typeface="Century Gothic" panose="020B0502020202020204" pitchFamily="34" charset="0"/>
              </a:rPr>
              <a:t>the</a:t>
            </a:r>
            <a:r>
              <a:rPr lang="es-ES" sz="1600" i="1" dirty="0">
                <a:latin typeface="Century Gothic" panose="020B0502020202020204" pitchFamily="34" charset="0"/>
              </a:rPr>
              <a:t> </a:t>
            </a:r>
            <a:r>
              <a:rPr lang="es-ES" sz="1600" i="1" dirty="0" err="1">
                <a:latin typeface="Century Gothic" panose="020B0502020202020204" pitchFamily="34" charset="0"/>
              </a:rPr>
              <a:t>most</a:t>
            </a:r>
            <a:r>
              <a:rPr lang="es-ES" sz="1600" i="1" dirty="0">
                <a:latin typeface="Century Gothic" panose="020B0502020202020204" pitchFamily="34" charset="0"/>
              </a:rPr>
              <a:t> </a:t>
            </a:r>
            <a:r>
              <a:rPr lang="es-ES" sz="1600" i="1" dirty="0" err="1">
                <a:latin typeface="Century Gothic" panose="020B0502020202020204" pitchFamily="34" charset="0"/>
              </a:rPr>
              <a:t>important</a:t>
            </a:r>
            <a:r>
              <a:rPr lang="es-ES" sz="1600" i="1" dirty="0">
                <a:latin typeface="Century Gothic" panose="020B0502020202020204" pitchFamily="34" charset="0"/>
              </a:rPr>
              <a:t> </a:t>
            </a:r>
            <a:r>
              <a:rPr lang="es-ES" sz="1600" i="1" dirty="0" err="1">
                <a:latin typeface="Century Gothic" panose="020B0502020202020204" pitchFamily="34" charset="0"/>
              </a:rPr>
              <a:t>unsolved</a:t>
            </a:r>
            <a:r>
              <a:rPr lang="es-ES" sz="1600" i="1" dirty="0">
                <a:latin typeface="Century Gothic" panose="020B0502020202020204" pitchFamily="34" charset="0"/>
              </a:rPr>
              <a:t> </a:t>
            </a:r>
            <a:r>
              <a:rPr lang="es-ES" sz="1600" i="1" dirty="0" err="1">
                <a:latin typeface="Century Gothic" panose="020B0502020202020204" pitchFamily="34" charset="0"/>
              </a:rPr>
              <a:t>problem</a:t>
            </a:r>
            <a:r>
              <a:rPr lang="es-ES" sz="1600" i="1" dirty="0">
                <a:latin typeface="Century Gothic" panose="020B0502020202020204" pitchFamily="34" charset="0"/>
              </a:rPr>
              <a:t> </a:t>
            </a:r>
            <a:r>
              <a:rPr lang="es-ES" sz="1600" i="1" dirty="0" err="1">
                <a:latin typeface="Century Gothic" panose="020B0502020202020204" pitchFamily="34" charset="0"/>
              </a:rPr>
              <a:t>of</a:t>
            </a:r>
            <a:r>
              <a:rPr lang="es-ES" sz="1600" i="1" dirty="0">
                <a:latin typeface="Century Gothic" panose="020B0502020202020204" pitchFamily="34" charset="0"/>
              </a:rPr>
              <a:t> </a:t>
            </a:r>
            <a:r>
              <a:rPr lang="es-ES" sz="1600" i="1" dirty="0" err="1">
                <a:latin typeface="Century Gothic" panose="020B0502020202020204" pitchFamily="34" charset="0"/>
              </a:rPr>
              <a:t>classical</a:t>
            </a:r>
            <a:r>
              <a:rPr lang="es-ES" sz="1600" i="1" dirty="0">
                <a:latin typeface="Century Gothic" panose="020B0502020202020204" pitchFamily="34" charset="0"/>
              </a:rPr>
              <a:t> </a:t>
            </a:r>
            <a:r>
              <a:rPr lang="es-ES" sz="1600" i="1" dirty="0" err="1">
                <a:latin typeface="Century Gothic" panose="020B0502020202020204" pitchFamily="34" charset="0"/>
              </a:rPr>
              <a:t>physics</a:t>
            </a:r>
            <a:r>
              <a:rPr lang="es-ES" sz="1600" i="1" dirty="0">
                <a:latin typeface="Century Gothic" panose="020B0502020202020204" pitchFamily="34" charset="0"/>
              </a:rPr>
              <a:t>.”</a:t>
            </a:r>
          </a:p>
          <a:p>
            <a:endParaRPr lang="es-ES" sz="1600" i="1" dirty="0">
              <a:latin typeface="Century Gothic" panose="020B0502020202020204" pitchFamily="34" charset="0"/>
            </a:endParaRPr>
          </a:p>
          <a:p>
            <a:endParaRPr lang="es-ES" sz="1600" i="1" dirty="0">
              <a:latin typeface="Century Gothic" panose="020B0502020202020204" pitchFamily="34" charset="0"/>
            </a:endParaRPr>
          </a:p>
          <a:p>
            <a:r>
              <a:rPr lang="es-ES" sz="1600" i="1" dirty="0">
                <a:latin typeface="Century Gothic" panose="020B0502020202020204" pitchFamily="34" charset="0"/>
              </a:rPr>
              <a:t>“… I </a:t>
            </a:r>
            <a:r>
              <a:rPr lang="es-ES" sz="1600" i="1" dirty="0" err="1">
                <a:latin typeface="Century Gothic" panose="020B0502020202020204" pitchFamily="34" charset="0"/>
              </a:rPr>
              <a:t>have</a:t>
            </a:r>
            <a:r>
              <a:rPr lang="es-ES" sz="1600" i="1" dirty="0">
                <a:latin typeface="Century Gothic" panose="020B0502020202020204" pitchFamily="34" charset="0"/>
              </a:rPr>
              <a:t> </a:t>
            </a:r>
            <a:r>
              <a:rPr lang="es-ES" sz="1600" i="1" dirty="0" err="1">
                <a:latin typeface="Century Gothic" panose="020B0502020202020204" pitchFamily="34" charset="0"/>
              </a:rPr>
              <a:t>spent</a:t>
            </a:r>
            <a:r>
              <a:rPr lang="es-ES" sz="1600" i="1" dirty="0">
                <a:latin typeface="Century Gothic" panose="020B0502020202020204" pitchFamily="34" charset="0"/>
              </a:rPr>
              <a:t> </a:t>
            </a:r>
            <a:r>
              <a:rPr lang="es-ES" sz="1600" i="1" dirty="0" err="1">
                <a:latin typeface="Century Gothic" panose="020B0502020202020204" pitchFamily="34" charset="0"/>
              </a:rPr>
              <a:t>several</a:t>
            </a:r>
            <a:r>
              <a:rPr lang="es-ES" sz="1600" i="1" dirty="0">
                <a:latin typeface="Century Gothic" panose="020B0502020202020204" pitchFamily="34" charset="0"/>
              </a:rPr>
              <a:t> </a:t>
            </a:r>
            <a:r>
              <a:rPr lang="es-ES" sz="1600" i="1" dirty="0" err="1">
                <a:latin typeface="Century Gothic" panose="020B0502020202020204" pitchFamily="34" charset="0"/>
              </a:rPr>
              <a:t>years</a:t>
            </a:r>
            <a:r>
              <a:rPr lang="es-ES" sz="1600" i="1" dirty="0">
                <a:latin typeface="Century Gothic" panose="020B0502020202020204" pitchFamily="34" charset="0"/>
              </a:rPr>
              <a:t> </a:t>
            </a:r>
            <a:r>
              <a:rPr lang="es-ES" sz="1600" i="1" dirty="0" err="1">
                <a:latin typeface="Century Gothic" panose="020B0502020202020204" pitchFamily="34" charset="0"/>
              </a:rPr>
              <a:t>on</a:t>
            </a:r>
            <a:r>
              <a:rPr lang="es-ES" sz="1600" i="1" dirty="0">
                <a:latin typeface="Century Gothic" panose="020B0502020202020204" pitchFamily="34" charset="0"/>
              </a:rPr>
              <a:t> </a:t>
            </a:r>
            <a:r>
              <a:rPr lang="es-ES" sz="1600" i="1" dirty="0" err="1">
                <a:latin typeface="Century Gothic" panose="020B0502020202020204" pitchFamily="34" charset="0"/>
              </a:rPr>
              <a:t>it</a:t>
            </a:r>
            <a:r>
              <a:rPr lang="es-ES" sz="1600" i="1" dirty="0">
                <a:latin typeface="Century Gothic" panose="020B0502020202020204" pitchFamily="34" charset="0"/>
              </a:rPr>
              <a:t> </a:t>
            </a:r>
            <a:r>
              <a:rPr lang="es-ES" sz="1600" i="1" dirty="0" err="1">
                <a:latin typeface="Century Gothic" panose="020B0502020202020204" pitchFamily="34" charset="0"/>
              </a:rPr>
              <a:t>without</a:t>
            </a:r>
            <a:r>
              <a:rPr lang="es-ES" sz="1600" i="1" dirty="0">
                <a:latin typeface="Century Gothic" panose="020B0502020202020204" pitchFamily="34" charset="0"/>
              </a:rPr>
              <a:t> </a:t>
            </a:r>
            <a:r>
              <a:rPr lang="es-ES" sz="1600" i="1" dirty="0" err="1">
                <a:latin typeface="Century Gothic" panose="020B0502020202020204" pitchFamily="34" charset="0"/>
              </a:rPr>
              <a:t>success</a:t>
            </a:r>
            <a:r>
              <a:rPr lang="es-ES" sz="1600" i="1" dirty="0">
                <a:latin typeface="Century Gothic" panose="020B0502020202020204" pitchFamily="34" charset="0"/>
              </a:rPr>
              <a:t> …”</a:t>
            </a:r>
          </a:p>
          <a:p>
            <a:endParaRPr lang="es-ES" sz="1600" dirty="0">
              <a:latin typeface="Century Gothic" panose="020B0502020202020204" pitchFamily="34" charset="0"/>
            </a:endParaRPr>
          </a:p>
          <a:p>
            <a:endParaRPr lang="es-ES" sz="1600" dirty="0">
              <a:latin typeface="Century Gothic" panose="020B0502020202020204" pitchFamily="34" charset="0"/>
            </a:endParaRPr>
          </a:p>
          <a:p>
            <a:r>
              <a:rPr lang="es-ES" sz="1600" b="1" dirty="0">
                <a:latin typeface="Century Gothic" panose="020B0502020202020204" pitchFamily="34" charset="0"/>
              </a:rPr>
              <a:t>Richard P. Feynman</a:t>
            </a:r>
          </a:p>
        </p:txBody>
      </p:sp>
      <p:grpSp>
        <p:nvGrpSpPr>
          <p:cNvPr id="11" name="Grupo 10">
            <a:extLst>
              <a:ext uri="{FF2B5EF4-FFF2-40B4-BE49-F238E27FC236}">
                <a16:creationId xmlns:a16="http://schemas.microsoft.com/office/drawing/2014/main" id="{46D956A4-493F-A167-7B4D-21D86BA78B24}"/>
              </a:ext>
            </a:extLst>
          </p:cNvPr>
          <p:cNvGrpSpPr/>
          <p:nvPr/>
        </p:nvGrpSpPr>
        <p:grpSpPr>
          <a:xfrm>
            <a:off x="4369377" y="1439605"/>
            <a:ext cx="4419600" cy="2865582"/>
            <a:chOff x="4369377" y="1439605"/>
            <a:chExt cx="4419600" cy="2865582"/>
          </a:xfrm>
        </p:grpSpPr>
        <p:pic>
          <p:nvPicPr>
            <p:cNvPr id="9" name="Imagen 8">
              <a:extLst>
                <a:ext uri="{FF2B5EF4-FFF2-40B4-BE49-F238E27FC236}">
                  <a16:creationId xmlns:a16="http://schemas.microsoft.com/office/drawing/2014/main" id="{1F589AED-62DE-0E46-9187-6D7DEDA38C60}"/>
                </a:ext>
              </a:extLst>
            </p:cNvPr>
            <p:cNvPicPr>
              <a:picLocks noChangeAspect="1"/>
            </p:cNvPicPr>
            <p:nvPr/>
          </p:nvPicPr>
          <p:blipFill>
            <a:blip r:embed="rId3"/>
            <a:stretch>
              <a:fillRect/>
            </a:stretch>
          </p:blipFill>
          <p:spPr>
            <a:xfrm>
              <a:off x="4369377" y="2260487"/>
              <a:ext cx="4419600" cy="2044700"/>
            </a:xfrm>
            <a:prstGeom prst="rect">
              <a:avLst/>
            </a:prstGeom>
          </p:spPr>
        </p:pic>
        <p:pic>
          <p:nvPicPr>
            <p:cNvPr id="10" name="Imagen 9">
              <a:extLst>
                <a:ext uri="{FF2B5EF4-FFF2-40B4-BE49-F238E27FC236}">
                  <a16:creationId xmlns:a16="http://schemas.microsoft.com/office/drawing/2014/main" id="{5BC378B1-3864-187F-A20A-51562AFEDE52}"/>
                </a:ext>
              </a:extLst>
            </p:cNvPr>
            <p:cNvPicPr>
              <a:picLocks noChangeAspect="1"/>
            </p:cNvPicPr>
            <p:nvPr/>
          </p:nvPicPr>
          <p:blipFill>
            <a:blip r:embed="rId4"/>
            <a:stretch>
              <a:fillRect/>
            </a:stretch>
          </p:blipFill>
          <p:spPr>
            <a:xfrm>
              <a:off x="4369377" y="1439605"/>
              <a:ext cx="4419600" cy="800100"/>
            </a:xfrm>
            <a:prstGeom prst="rect">
              <a:avLst/>
            </a:prstGeom>
          </p:spPr>
        </p:pic>
      </p:grpSp>
      <p:sp>
        <p:nvSpPr>
          <p:cNvPr id="17" name="Rectángulo 16">
            <a:extLst>
              <a:ext uri="{FF2B5EF4-FFF2-40B4-BE49-F238E27FC236}">
                <a16:creationId xmlns:a16="http://schemas.microsoft.com/office/drawing/2014/main" id="{1F47FA9D-3117-4E37-2A8B-332FB2CFD7EE}"/>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8" name="Imagen 17">
            <a:extLst>
              <a:ext uri="{FF2B5EF4-FFF2-40B4-BE49-F238E27FC236}">
                <a16:creationId xmlns:a16="http://schemas.microsoft.com/office/drawing/2014/main" id="{C8A2D750-D409-6E06-1891-829ABC7E3F50}"/>
              </a:ext>
            </a:extLst>
          </p:cNvPr>
          <p:cNvPicPr>
            <a:picLocks noChangeAspect="1"/>
          </p:cNvPicPr>
          <p:nvPr/>
        </p:nvPicPr>
        <p:blipFill>
          <a:blip r:embed="rId5"/>
          <a:stretch>
            <a:fillRect/>
          </a:stretch>
        </p:blipFill>
        <p:spPr>
          <a:xfrm>
            <a:off x="15620" y="-8567"/>
            <a:ext cx="1709246" cy="594662"/>
          </a:xfrm>
          <a:prstGeom prst="rect">
            <a:avLst/>
          </a:prstGeom>
        </p:spPr>
      </p:pic>
      <p:sp>
        <p:nvSpPr>
          <p:cNvPr id="19" name="Título 1">
            <a:extLst>
              <a:ext uri="{FF2B5EF4-FFF2-40B4-BE49-F238E27FC236}">
                <a16:creationId xmlns:a16="http://schemas.microsoft.com/office/drawing/2014/main" id="{5EF22044-B7CA-9808-4091-345177904C48}"/>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¿Qué es la turbulencia?</a:t>
            </a:r>
          </a:p>
        </p:txBody>
      </p:sp>
      <p:sp>
        <p:nvSpPr>
          <p:cNvPr id="2" name="CuadroTexto 1">
            <a:extLst>
              <a:ext uri="{FF2B5EF4-FFF2-40B4-BE49-F238E27FC236}">
                <a16:creationId xmlns:a16="http://schemas.microsoft.com/office/drawing/2014/main" id="{B36A7843-2137-63C8-2BD2-F8248CAF16EB}"/>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3</a:t>
            </a:r>
          </a:p>
        </p:txBody>
      </p:sp>
      <p:pic>
        <p:nvPicPr>
          <p:cNvPr id="3" name="Imagen 2" descr="Dónde está el verdadero éxito, según Richard Feynman">
            <a:extLst>
              <a:ext uri="{FF2B5EF4-FFF2-40B4-BE49-F238E27FC236}">
                <a16:creationId xmlns:a16="http://schemas.microsoft.com/office/drawing/2014/main" id="{34AB0D75-5624-7453-3281-A0BE1BE1F319}"/>
              </a:ext>
            </a:extLst>
          </p:cNvPr>
          <p:cNvPicPr>
            <a:picLocks noChangeAspect="1"/>
          </p:cNvPicPr>
          <p:nvPr/>
        </p:nvPicPr>
        <p:blipFill>
          <a:blip r:embed="rId6"/>
          <a:stretch>
            <a:fillRect/>
          </a:stretch>
        </p:blipFill>
        <p:spPr>
          <a:xfrm>
            <a:off x="2934749" y="3332532"/>
            <a:ext cx="1096924" cy="1513694"/>
          </a:xfrm>
          <a:prstGeom prst="rect">
            <a:avLst/>
          </a:prstGeom>
        </p:spPr>
      </p:pic>
    </p:spTree>
    <p:extLst>
      <p:ext uri="{BB962C8B-B14F-4D97-AF65-F5344CB8AC3E}">
        <p14:creationId xmlns:p14="http://schemas.microsoft.com/office/powerpoint/2010/main" val="876618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23257-2CB5-541A-4DF8-422C8E923860}"/>
            </a:ext>
          </a:extLst>
        </p:cNvPr>
        <p:cNvGrpSpPr/>
        <p:nvPr/>
      </p:nvGrpSpPr>
      <p:grpSpPr>
        <a:xfrm>
          <a:off x="0" y="0"/>
          <a:ext cx="0" cy="0"/>
          <a:chOff x="0" y="0"/>
          <a:chExt cx="0" cy="0"/>
        </a:xfrm>
      </p:grpSpPr>
      <p:pic>
        <p:nvPicPr>
          <p:cNvPr id="12" name="Imagen 11" descr="Dónde está el verdadero éxito, según Richard Feynman">
            <a:extLst>
              <a:ext uri="{FF2B5EF4-FFF2-40B4-BE49-F238E27FC236}">
                <a16:creationId xmlns:a16="http://schemas.microsoft.com/office/drawing/2014/main" id="{CA668D93-216F-CE5E-AB01-48C93C887AC7}"/>
              </a:ext>
            </a:extLst>
          </p:cNvPr>
          <p:cNvPicPr>
            <a:picLocks noChangeAspect="1"/>
          </p:cNvPicPr>
          <p:nvPr/>
        </p:nvPicPr>
        <p:blipFill>
          <a:blip r:embed="rId3"/>
          <a:stretch>
            <a:fillRect/>
          </a:stretch>
        </p:blipFill>
        <p:spPr>
          <a:xfrm>
            <a:off x="2934749" y="3332532"/>
            <a:ext cx="1096924" cy="1513694"/>
          </a:xfrm>
          <a:prstGeom prst="rect">
            <a:avLst/>
          </a:prstGeom>
        </p:spPr>
      </p:pic>
      <p:sp>
        <p:nvSpPr>
          <p:cNvPr id="8" name="CuadroTexto 7">
            <a:extLst>
              <a:ext uri="{FF2B5EF4-FFF2-40B4-BE49-F238E27FC236}">
                <a16:creationId xmlns:a16="http://schemas.microsoft.com/office/drawing/2014/main" id="{AE08BD53-E203-B1CE-3D17-2E079E203A0D}"/>
              </a:ext>
            </a:extLst>
          </p:cNvPr>
          <p:cNvSpPr txBox="1"/>
          <p:nvPr/>
        </p:nvSpPr>
        <p:spPr>
          <a:xfrm>
            <a:off x="628650" y="1439605"/>
            <a:ext cx="3403023" cy="2800767"/>
          </a:xfrm>
          <a:prstGeom prst="rect">
            <a:avLst/>
          </a:prstGeom>
          <a:solidFill>
            <a:schemeClr val="bg1">
              <a:alpha val="79185"/>
            </a:schemeClr>
          </a:solidFill>
          <a:ln>
            <a:noFill/>
            <a:round/>
          </a:ln>
        </p:spPr>
        <p:txBody>
          <a:bodyPr wrap="square" rtlCol="0">
            <a:spAutoFit/>
          </a:bodyPr>
          <a:lstStyle/>
          <a:p>
            <a:endParaRPr lang="es-ES" sz="1600" i="1" dirty="0">
              <a:latin typeface="Century Gothic" panose="020B0502020202020204" pitchFamily="34" charset="0"/>
            </a:endParaRPr>
          </a:p>
          <a:p>
            <a:r>
              <a:rPr lang="es-ES" sz="1600" i="1" dirty="0">
                <a:latin typeface="Century Gothic" panose="020B0502020202020204" pitchFamily="34" charset="0"/>
              </a:rPr>
              <a:t>“</a:t>
            </a:r>
            <a:r>
              <a:rPr lang="es-ES" sz="1600" i="1" dirty="0" err="1">
                <a:latin typeface="Century Gothic" panose="020B0502020202020204" pitchFamily="34" charset="0"/>
              </a:rPr>
              <a:t>Turbulence</a:t>
            </a:r>
            <a:r>
              <a:rPr lang="es-ES" sz="1600" i="1" dirty="0">
                <a:latin typeface="Century Gothic" panose="020B0502020202020204" pitchFamily="34" charset="0"/>
              </a:rPr>
              <a:t> </a:t>
            </a:r>
            <a:r>
              <a:rPr lang="es-ES" sz="1600" i="1" dirty="0" err="1">
                <a:latin typeface="Century Gothic" panose="020B0502020202020204" pitchFamily="34" charset="0"/>
              </a:rPr>
              <a:t>is</a:t>
            </a:r>
            <a:r>
              <a:rPr lang="es-ES" sz="1600" i="1" dirty="0">
                <a:latin typeface="Century Gothic" panose="020B0502020202020204" pitchFamily="34" charset="0"/>
              </a:rPr>
              <a:t> </a:t>
            </a:r>
            <a:r>
              <a:rPr lang="es-ES" sz="1600" i="1" dirty="0" err="1">
                <a:latin typeface="Century Gothic" panose="020B0502020202020204" pitchFamily="34" charset="0"/>
              </a:rPr>
              <a:t>the</a:t>
            </a:r>
            <a:r>
              <a:rPr lang="es-ES" sz="1600" i="1" dirty="0">
                <a:latin typeface="Century Gothic" panose="020B0502020202020204" pitchFamily="34" charset="0"/>
              </a:rPr>
              <a:t> </a:t>
            </a:r>
            <a:r>
              <a:rPr lang="es-ES" sz="1600" i="1" dirty="0" err="1">
                <a:latin typeface="Century Gothic" panose="020B0502020202020204" pitchFamily="34" charset="0"/>
              </a:rPr>
              <a:t>most</a:t>
            </a:r>
            <a:r>
              <a:rPr lang="es-ES" sz="1600" i="1" dirty="0">
                <a:latin typeface="Century Gothic" panose="020B0502020202020204" pitchFamily="34" charset="0"/>
              </a:rPr>
              <a:t> </a:t>
            </a:r>
            <a:r>
              <a:rPr lang="es-ES" sz="1600" i="1" dirty="0" err="1">
                <a:latin typeface="Century Gothic" panose="020B0502020202020204" pitchFamily="34" charset="0"/>
              </a:rPr>
              <a:t>important</a:t>
            </a:r>
            <a:r>
              <a:rPr lang="es-ES" sz="1600" i="1" dirty="0">
                <a:latin typeface="Century Gothic" panose="020B0502020202020204" pitchFamily="34" charset="0"/>
              </a:rPr>
              <a:t> </a:t>
            </a:r>
            <a:r>
              <a:rPr lang="es-ES" sz="1600" i="1" dirty="0" err="1">
                <a:latin typeface="Century Gothic" panose="020B0502020202020204" pitchFamily="34" charset="0"/>
              </a:rPr>
              <a:t>unsolved</a:t>
            </a:r>
            <a:r>
              <a:rPr lang="es-ES" sz="1600" i="1" dirty="0">
                <a:latin typeface="Century Gothic" panose="020B0502020202020204" pitchFamily="34" charset="0"/>
              </a:rPr>
              <a:t> </a:t>
            </a:r>
            <a:r>
              <a:rPr lang="es-ES" sz="1600" i="1" dirty="0" err="1">
                <a:latin typeface="Century Gothic" panose="020B0502020202020204" pitchFamily="34" charset="0"/>
              </a:rPr>
              <a:t>problem</a:t>
            </a:r>
            <a:r>
              <a:rPr lang="es-ES" sz="1600" i="1" dirty="0">
                <a:latin typeface="Century Gothic" panose="020B0502020202020204" pitchFamily="34" charset="0"/>
              </a:rPr>
              <a:t> </a:t>
            </a:r>
            <a:r>
              <a:rPr lang="es-ES" sz="1600" i="1" dirty="0" err="1">
                <a:latin typeface="Century Gothic" panose="020B0502020202020204" pitchFamily="34" charset="0"/>
              </a:rPr>
              <a:t>of</a:t>
            </a:r>
            <a:r>
              <a:rPr lang="es-ES" sz="1600" i="1" dirty="0">
                <a:latin typeface="Century Gothic" panose="020B0502020202020204" pitchFamily="34" charset="0"/>
              </a:rPr>
              <a:t> </a:t>
            </a:r>
            <a:r>
              <a:rPr lang="es-ES" sz="1600" i="1" dirty="0" err="1">
                <a:latin typeface="Century Gothic" panose="020B0502020202020204" pitchFamily="34" charset="0"/>
              </a:rPr>
              <a:t>classical</a:t>
            </a:r>
            <a:r>
              <a:rPr lang="es-ES" sz="1600" i="1" dirty="0">
                <a:latin typeface="Century Gothic" panose="020B0502020202020204" pitchFamily="34" charset="0"/>
              </a:rPr>
              <a:t> </a:t>
            </a:r>
            <a:r>
              <a:rPr lang="es-ES" sz="1600" i="1" dirty="0" err="1">
                <a:latin typeface="Century Gothic" panose="020B0502020202020204" pitchFamily="34" charset="0"/>
              </a:rPr>
              <a:t>physics</a:t>
            </a:r>
            <a:r>
              <a:rPr lang="es-ES" sz="1600" i="1" dirty="0">
                <a:latin typeface="Century Gothic" panose="020B0502020202020204" pitchFamily="34" charset="0"/>
              </a:rPr>
              <a:t>.”</a:t>
            </a:r>
          </a:p>
          <a:p>
            <a:endParaRPr lang="es-ES" sz="1600" i="1" dirty="0">
              <a:latin typeface="Century Gothic" panose="020B0502020202020204" pitchFamily="34" charset="0"/>
            </a:endParaRPr>
          </a:p>
          <a:p>
            <a:endParaRPr lang="es-ES" sz="1600" i="1" dirty="0">
              <a:latin typeface="Century Gothic" panose="020B0502020202020204" pitchFamily="34" charset="0"/>
            </a:endParaRPr>
          </a:p>
          <a:p>
            <a:r>
              <a:rPr lang="es-ES" sz="1600" i="1" dirty="0">
                <a:latin typeface="Century Gothic" panose="020B0502020202020204" pitchFamily="34" charset="0"/>
              </a:rPr>
              <a:t>“… I </a:t>
            </a:r>
            <a:r>
              <a:rPr lang="es-ES" sz="1600" i="1" dirty="0" err="1">
                <a:latin typeface="Century Gothic" panose="020B0502020202020204" pitchFamily="34" charset="0"/>
              </a:rPr>
              <a:t>have</a:t>
            </a:r>
            <a:r>
              <a:rPr lang="es-ES" sz="1600" i="1" dirty="0">
                <a:latin typeface="Century Gothic" panose="020B0502020202020204" pitchFamily="34" charset="0"/>
              </a:rPr>
              <a:t> </a:t>
            </a:r>
            <a:r>
              <a:rPr lang="es-ES" sz="1600" i="1" dirty="0" err="1">
                <a:latin typeface="Century Gothic" panose="020B0502020202020204" pitchFamily="34" charset="0"/>
              </a:rPr>
              <a:t>spent</a:t>
            </a:r>
            <a:r>
              <a:rPr lang="es-ES" sz="1600" i="1" dirty="0">
                <a:latin typeface="Century Gothic" panose="020B0502020202020204" pitchFamily="34" charset="0"/>
              </a:rPr>
              <a:t> </a:t>
            </a:r>
            <a:r>
              <a:rPr lang="es-ES" sz="1600" i="1" dirty="0" err="1">
                <a:latin typeface="Century Gothic" panose="020B0502020202020204" pitchFamily="34" charset="0"/>
              </a:rPr>
              <a:t>several</a:t>
            </a:r>
            <a:r>
              <a:rPr lang="es-ES" sz="1600" i="1" dirty="0">
                <a:latin typeface="Century Gothic" panose="020B0502020202020204" pitchFamily="34" charset="0"/>
              </a:rPr>
              <a:t> </a:t>
            </a:r>
            <a:r>
              <a:rPr lang="es-ES" sz="1600" i="1" dirty="0" err="1">
                <a:latin typeface="Century Gothic" panose="020B0502020202020204" pitchFamily="34" charset="0"/>
              </a:rPr>
              <a:t>years</a:t>
            </a:r>
            <a:r>
              <a:rPr lang="es-ES" sz="1600" i="1" dirty="0">
                <a:latin typeface="Century Gothic" panose="020B0502020202020204" pitchFamily="34" charset="0"/>
              </a:rPr>
              <a:t> </a:t>
            </a:r>
            <a:r>
              <a:rPr lang="es-ES" sz="1600" i="1" dirty="0" err="1">
                <a:latin typeface="Century Gothic" panose="020B0502020202020204" pitchFamily="34" charset="0"/>
              </a:rPr>
              <a:t>on</a:t>
            </a:r>
            <a:r>
              <a:rPr lang="es-ES" sz="1600" i="1" dirty="0">
                <a:latin typeface="Century Gothic" panose="020B0502020202020204" pitchFamily="34" charset="0"/>
              </a:rPr>
              <a:t> </a:t>
            </a:r>
            <a:r>
              <a:rPr lang="es-ES" sz="1600" i="1" dirty="0" err="1">
                <a:latin typeface="Century Gothic" panose="020B0502020202020204" pitchFamily="34" charset="0"/>
              </a:rPr>
              <a:t>it</a:t>
            </a:r>
            <a:r>
              <a:rPr lang="es-ES" sz="1600" i="1" dirty="0">
                <a:latin typeface="Century Gothic" panose="020B0502020202020204" pitchFamily="34" charset="0"/>
              </a:rPr>
              <a:t> </a:t>
            </a:r>
            <a:r>
              <a:rPr lang="es-ES" sz="1600" i="1" dirty="0" err="1">
                <a:latin typeface="Century Gothic" panose="020B0502020202020204" pitchFamily="34" charset="0"/>
              </a:rPr>
              <a:t>without</a:t>
            </a:r>
            <a:r>
              <a:rPr lang="es-ES" sz="1600" i="1" dirty="0">
                <a:latin typeface="Century Gothic" panose="020B0502020202020204" pitchFamily="34" charset="0"/>
              </a:rPr>
              <a:t> </a:t>
            </a:r>
            <a:r>
              <a:rPr lang="es-ES" sz="1600" i="1" dirty="0" err="1">
                <a:latin typeface="Century Gothic" panose="020B0502020202020204" pitchFamily="34" charset="0"/>
              </a:rPr>
              <a:t>success</a:t>
            </a:r>
            <a:r>
              <a:rPr lang="es-ES" sz="1600" i="1" dirty="0">
                <a:latin typeface="Century Gothic" panose="020B0502020202020204" pitchFamily="34" charset="0"/>
              </a:rPr>
              <a:t> …”</a:t>
            </a:r>
          </a:p>
          <a:p>
            <a:endParaRPr lang="es-ES" sz="1600" dirty="0">
              <a:latin typeface="Century Gothic" panose="020B0502020202020204" pitchFamily="34" charset="0"/>
            </a:endParaRPr>
          </a:p>
          <a:p>
            <a:endParaRPr lang="es-ES" sz="1600" dirty="0">
              <a:latin typeface="Century Gothic" panose="020B0502020202020204" pitchFamily="34" charset="0"/>
            </a:endParaRPr>
          </a:p>
          <a:p>
            <a:r>
              <a:rPr lang="es-ES" sz="1600" b="1" dirty="0">
                <a:latin typeface="Century Gothic" panose="020B0502020202020204" pitchFamily="34" charset="0"/>
              </a:rPr>
              <a:t>Richard P. Feynman</a:t>
            </a:r>
          </a:p>
        </p:txBody>
      </p:sp>
      <p:grpSp>
        <p:nvGrpSpPr>
          <p:cNvPr id="11" name="Grupo 10">
            <a:extLst>
              <a:ext uri="{FF2B5EF4-FFF2-40B4-BE49-F238E27FC236}">
                <a16:creationId xmlns:a16="http://schemas.microsoft.com/office/drawing/2014/main" id="{1956CA2F-C751-86DE-6097-5050C006DA58}"/>
              </a:ext>
            </a:extLst>
          </p:cNvPr>
          <p:cNvGrpSpPr/>
          <p:nvPr/>
        </p:nvGrpSpPr>
        <p:grpSpPr>
          <a:xfrm>
            <a:off x="4369377" y="1439605"/>
            <a:ext cx="4419600" cy="2865582"/>
            <a:chOff x="4369377" y="1439605"/>
            <a:chExt cx="4419600" cy="2865582"/>
          </a:xfrm>
        </p:grpSpPr>
        <p:pic>
          <p:nvPicPr>
            <p:cNvPr id="9" name="Imagen 8">
              <a:extLst>
                <a:ext uri="{FF2B5EF4-FFF2-40B4-BE49-F238E27FC236}">
                  <a16:creationId xmlns:a16="http://schemas.microsoft.com/office/drawing/2014/main" id="{1254B6A7-8875-BEA3-FF4F-55EE16A27F1F}"/>
                </a:ext>
              </a:extLst>
            </p:cNvPr>
            <p:cNvPicPr>
              <a:picLocks noChangeAspect="1"/>
            </p:cNvPicPr>
            <p:nvPr/>
          </p:nvPicPr>
          <p:blipFill>
            <a:blip r:embed="rId4"/>
            <a:stretch>
              <a:fillRect/>
            </a:stretch>
          </p:blipFill>
          <p:spPr>
            <a:xfrm>
              <a:off x="4369377" y="2260487"/>
              <a:ext cx="4419600" cy="2044700"/>
            </a:xfrm>
            <a:prstGeom prst="rect">
              <a:avLst/>
            </a:prstGeom>
          </p:spPr>
        </p:pic>
        <p:pic>
          <p:nvPicPr>
            <p:cNvPr id="10" name="Imagen 9">
              <a:extLst>
                <a:ext uri="{FF2B5EF4-FFF2-40B4-BE49-F238E27FC236}">
                  <a16:creationId xmlns:a16="http://schemas.microsoft.com/office/drawing/2014/main" id="{0C682899-3658-70AB-E87A-0866485136A3}"/>
                </a:ext>
              </a:extLst>
            </p:cNvPr>
            <p:cNvPicPr>
              <a:picLocks noChangeAspect="1"/>
            </p:cNvPicPr>
            <p:nvPr/>
          </p:nvPicPr>
          <p:blipFill>
            <a:blip r:embed="rId5"/>
            <a:stretch>
              <a:fillRect/>
            </a:stretch>
          </p:blipFill>
          <p:spPr>
            <a:xfrm>
              <a:off x="4369377" y="1439605"/>
              <a:ext cx="4419600" cy="800100"/>
            </a:xfrm>
            <a:prstGeom prst="rect">
              <a:avLst/>
            </a:prstGeom>
          </p:spPr>
        </p:pic>
      </p:grpSp>
      <p:sp>
        <p:nvSpPr>
          <p:cNvPr id="13" name="CuadroTexto 12">
            <a:extLst>
              <a:ext uri="{FF2B5EF4-FFF2-40B4-BE49-F238E27FC236}">
                <a16:creationId xmlns:a16="http://schemas.microsoft.com/office/drawing/2014/main" id="{F526CACD-794C-4ED3-1616-D61E354601AC}"/>
              </a:ext>
            </a:extLst>
          </p:cNvPr>
          <p:cNvSpPr txBox="1"/>
          <p:nvPr/>
        </p:nvSpPr>
        <p:spPr>
          <a:xfrm>
            <a:off x="5335182" y="4447886"/>
            <a:ext cx="3628398" cy="400110"/>
          </a:xfrm>
          <a:prstGeom prst="rect">
            <a:avLst/>
          </a:prstGeom>
          <a:noFill/>
        </p:spPr>
        <p:txBody>
          <a:bodyPr wrap="square">
            <a:spAutoFit/>
          </a:bodyPr>
          <a:lstStyle/>
          <a:p>
            <a:r>
              <a:rPr lang="es-ES" sz="1000" dirty="0">
                <a:solidFill>
                  <a:schemeClr val="bg1">
                    <a:lumMod val="50000"/>
                  </a:schemeClr>
                </a:solidFill>
                <a:latin typeface="Century Gothic" panose="020B0502020202020204" pitchFamily="34" charset="0"/>
                <a:cs typeface="Calibri" panose="020F0502020204030204" pitchFamily="34" charset="0"/>
                <a:hlinkClick r:id="rId6"/>
              </a:rPr>
              <a:t>https://www.claymath.org/millennium-problems/</a:t>
            </a:r>
            <a:endParaRPr lang="es-ES" sz="1000" dirty="0">
              <a:solidFill>
                <a:schemeClr val="bg1">
                  <a:lumMod val="50000"/>
                </a:schemeClr>
              </a:solidFill>
              <a:latin typeface="Century Gothic" panose="020B0502020202020204" pitchFamily="34" charset="0"/>
              <a:cs typeface="Calibri" panose="020F0502020204030204" pitchFamily="34" charset="0"/>
            </a:endParaRPr>
          </a:p>
          <a:p>
            <a:r>
              <a:rPr lang="es-ES" sz="1000" dirty="0">
                <a:solidFill>
                  <a:schemeClr val="bg1">
                    <a:lumMod val="50000"/>
                  </a:schemeClr>
                </a:solidFill>
                <a:latin typeface="Century Gothic" panose="020B0502020202020204" pitchFamily="34" charset="0"/>
                <a:cs typeface="Calibri" panose="020F0502020204030204" pitchFamily="34" charset="0"/>
              </a:rPr>
              <a:t>1 M$ por la resolución de cada uno de los 7 problemas. </a:t>
            </a:r>
          </a:p>
        </p:txBody>
      </p:sp>
      <p:sp>
        <p:nvSpPr>
          <p:cNvPr id="17" name="Rectángulo 16">
            <a:extLst>
              <a:ext uri="{FF2B5EF4-FFF2-40B4-BE49-F238E27FC236}">
                <a16:creationId xmlns:a16="http://schemas.microsoft.com/office/drawing/2014/main" id="{11A993EF-1A68-0E48-38BE-FFB614C689A7}"/>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8" name="Imagen 17">
            <a:extLst>
              <a:ext uri="{FF2B5EF4-FFF2-40B4-BE49-F238E27FC236}">
                <a16:creationId xmlns:a16="http://schemas.microsoft.com/office/drawing/2014/main" id="{636AD4C5-5340-C1CD-8685-CC3E6AAA5E84}"/>
              </a:ext>
            </a:extLst>
          </p:cNvPr>
          <p:cNvPicPr>
            <a:picLocks noChangeAspect="1"/>
          </p:cNvPicPr>
          <p:nvPr/>
        </p:nvPicPr>
        <p:blipFill>
          <a:blip r:embed="rId7"/>
          <a:stretch>
            <a:fillRect/>
          </a:stretch>
        </p:blipFill>
        <p:spPr>
          <a:xfrm>
            <a:off x="15620" y="-8567"/>
            <a:ext cx="1709246" cy="594662"/>
          </a:xfrm>
          <a:prstGeom prst="rect">
            <a:avLst/>
          </a:prstGeom>
        </p:spPr>
      </p:pic>
      <p:sp>
        <p:nvSpPr>
          <p:cNvPr id="19" name="Título 1">
            <a:extLst>
              <a:ext uri="{FF2B5EF4-FFF2-40B4-BE49-F238E27FC236}">
                <a16:creationId xmlns:a16="http://schemas.microsoft.com/office/drawing/2014/main" id="{55A2B45E-288E-3EB6-A073-6DA2DA32D556}"/>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¿Qué es la turbulencia?</a:t>
            </a:r>
          </a:p>
        </p:txBody>
      </p:sp>
      <p:pic>
        <p:nvPicPr>
          <p:cNvPr id="2" name="Imagen 1">
            <a:extLst>
              <a:ext uri="{FF2B5EF4-FFF2-40B4-BE49-F238E27FC236}">
                <a16:creationId xmlns:a16="http://schemas.microsoft.com/office/drawing/2014/main" id="{0C1FE357-21AC-F2ED-52F5-83C4B2343F77}"/>
              </a:ext>
            </a:extLst>
          </p:cNvPr>
          <p:cNvPicPr>
            <a:picLocks noChangeAspect="1"/>
          </p:cNvPicPr>
          <p:nvPr/>
        </p:nvPicPr>
        <p:blipFill>
          <a:blip r:embed="rId8"/>
          <a:stretch>
            <a:fillRect/>
          </a:stretch>
        </p:blipFill>
        <p:spPr>
          <a:xfrm rot="20038068">
            <a:off x="3397246" y="1449405"/>
            <a:ext cx="2349509" cy="3236877"/>
          </a:xfrm>
          <a:prstGeom prst="rect">
            <a:avLst/>
          </a:prstGeom>
          <a:ln>
            <a:solidFill>
              <a:schemeClr val="accent1">
                <a:shade val="15000"/>
                <a:alpha val="64903"/>
              </a:schemeClr>
            </a:solidFill>
          </a:ln>
          <a:effectLst>
            <a:outerShdw blurRad="50800" dist="50800" dir="5400000" algn="ctr" rotWithShape="0">
              <a:srgbClr val="000000">
                <a:alpha val="63000"/>
              </a:srgbClr>
            </a:outerShdw>
          </a:effectLst>
        </p:spPr>
      </p:pic>
      <p:sp>
        <p:nvSpPr>
          <p:cNvPr id="3" name="CuadroTexto 2">
            <a:extLst>
              <a:ext uri="{FF2B5EF4-FFF2-40B4-BE49-F238E27FC236}">
                <a16:creationId xmlns:a16="http://schemas.microsoft.com/office/drawing/2014/main" id="{05A525F4-74FB-160C-57D1-F976F9C756F5}"/>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3</a:t>
            </a:r>
          </a:p>
        </p:txBody>
      </p:sp>
      <p:pic>
        <p:nvPicPr>
          <p:cNvPr id="5" name="Imagen 4">
            <a:extLst>
              <a:ext uri="{FF2B5EF4-FFF2-40B4-BE49-F238E27FC236}">
                <a16:creationId xmlns:a16="http://schemas.microsoft.com/office/drawing/2014/main" id="{E1C6B819-E5CC-CBFB-9863-9077641E89A2}"/>
              </a:ext>
            </a:extLst>
          </p:cNvPr>
          <p:cNvPicPr>
            <a:picLocks noChangeAspect="1"/>
          </p:cNvPicPr>
          <p:nvPr/>
        </p:nvPicPr>
        <p:blipFill>
          <a:blip r:embed="rId9"/>
          <a:stretch>
            <a:fillRect/>
          </a:stretch>
        </p:blipFill>
        <p:spPr>
          <a:xfrm rot="719363">
            <a:off x="5501295" y="1269827"/>
            <a:ext cx="2155764" cy="2729930"/>
          </a:xfrm>
          <a:prstGeom prst="rect">
            <a:avLst/>
          </a:prstGeom>
          <a:ln>
            <a:solidFill>
              <a:schemeClr val="tx1"/>
            </a:solidFill>
          </a:ln>
          <a:effectLst>
            <a:outerShdw blurRad="50800" dist="50800" dir="5400000" algn="ctr" rotWithShape="0">
              <a:srgbClr val="000000">
                <a:alpha val="72000"/>
              </a:srgbClr>
            </a:outerShdw>
          </a:effectLst>
        </p:spPr>
      </p:pic>
      <p:pic>
        <p:nvPicPr>
          <p:cNvPr id="7" name="Imagen 6">
            <a:extLst>
              <a:ext uri="{FF2B5EF4-FFF2-40B4-BE49-F238E27FC236}">
                <a16:creationId xmlns:a16="http://schemas.microsoft.com/office/drawing/2014/main" id="{EFFBFB75-515B-0AAF-1908-5B40DB9C3503}"/>
              </a:ext>
            </a:extLst>
          </p:cNvPr>
          <p:cNvPicPr>
            <a:picLocks noChangeAspect="1"/>
          </p:cNvPicPr>
          <p:nvPr/>
        </p:nvPicPr>
        <p:blipFill>
          <a:blip r:embed="rId10"/>
          <a:stretch>
            <a:fillRect/>
          </a:stretch>
        </p:blipFill>
        <p:spPr>
          <a:xfrm>
            <a:off x="1205147" y="1893720"/>
            <a:ext cx="6733706" cy="1892056"/>
          </a:xfrm>
          <a:prstGeom prst="rect">
            <a:avLst/>
          </a:prstGeom>
          <a:solidFill>
            <a:schemeClr val="bg1"/>
          </a:solidFill>
          <a:ln>
            <a:solidFill>
              <a:schemeClr val="tx1"/>
            </a:solidFill>
          </a:ln>
        </p:spPr>
      </p:pic>
    </p:spTree>
    <p:extLst>
      <p:ext uri="{BB962C8B-B14F-4D97-AF65-F5344CB8AC3E}">
        <p14:creationId xmlns:p14="http://schemas.microsoft.com/office/powerpoint/2010/main" val="249279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8045E-095E-14C4-B26B-0579491BC688}"/>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36670259-BE86-E829-B7BF-3B11753583BE}"/>
              </a:ext>
            </a:extLst>
          </p:cNvPr>
          <p:cNvSpPr txBox="1"/>
          <p:nvPr/>
        </p:nvSpPr>
        <p:spPr>
          <a:xfrm>
            <a:off x="628650" y="849389"/>
            <a:ext cx="7886700" cy="584775"/>
          </a:xfrm>
          <a:prstGeom prst="rect">
            <a:avLst/>
          </a:prstGeom>
          <a:solidFill>
            <a:schemeClr val="bg1">
              <a:alpha val="79185"/>
            </a:schemeClr>
          </a:solidFill>
          <a:ln>
            <a:noFill/>
            <a:round/>
          </a:ln>
        </p:spPr>
        <p:txBody>
          <a:bodyPr wrap="square" rtlCol="0">
            <a:spAutoFit/>
          </a:bodyPr>
          <a:lstStyle/>
          <a:p>
            <a:r>
              <a:rPr lang="es-ES" sz="1600" b="1" i="1" dirty="0" err="1">
                <a:solidFill>
                  <a:srgbClr val="C00000"/>
                </a:solidFill>
                <a:latin typeface="Century Gothic" panose="020B0502020202020204" pitchFamily="34" charset="0"/>
              </a:rPr>
              <a:t>Turbulence</a:t>
            </a:r>
            <a:r>
              <a:rPr lang="es-ES" sz="1600" i="1" dirty="0">
                <a:latin typeface="Century Gothic" panose="020B0502020202020204" pitchFamily="34" charset="0"/>
              </a:rPr>
              <a:t>: </a:t>
            </a:r>
            <a:r>
              <a:rPr lang="es-ES" sz="1600" b="1" i="1" dirty="0" err="1">
                <a:latin typeface="Century Gothic" panose="020B0502020202020204" pitchFamily="34" charset="0"/>
              </a:rPr>
              <a:t>Broadband</a:t>
            </a:r>
            <a:r>
              <a:rPr lang="es-ES" sz="1600" i="1" dirty="0">
                <a:latin typeface="Century Gothic" panose="020B0502020202020204" pitchFamily="34" charset="0"/>
              </a:rPr>
              <a:t> </a:t>
            </a:r>
            <a:r>
              <a:rPr lang="es-ES" sz="1600" i="1" dirty="0" err="1">
                <a:latin typeface="Century Gothic" panose="020B0502020202020204" pitchFamily="34" charset="0"/>
              </a:rPr>
              <a:t>disordered</a:t>
            </a:r>
            <a:r>
              <a:rPr lang="es-ES" sz="1600" i="1" dirty="0">
                <a:latin typeface="Century Gothic" panose="020B0502020202020204" pitchFamily="34" charset="0"/>
              </a:rPr>
              <a:t> </a:t>
            </a:r>
            <a:r>
              <a:rPr lang="es-ES" sz="1600" i="1" dirty="0" err="1">
                <a:latin typeface="Century Gothic" panose="020B0502020202020204" pitchFamily="34" charset="0"/>
              </a:rPr>
              <a:t>fluctuations</a:t>
            </a:r>
            <a:r>
              <a:rPr lang="es-ES" sz="1600" i="1" dirty="0">
                <a:latin typeface="Century Gothic" panose="020B0502020202020204" pitchFamily="34" charset="0"/>
              </a:rPr>
              <a:t> </a:t>
            </a:r>
            <a:r>
              <a:rPr lang="es-ES" sz="1600" i="1" dirty="0" err="1">
                <a:latin typeface="Century Gothic" panose="020B0502020202020204" pitchFamily="34" charset="0"/>
              </a:rPr>
              <a:t>that</a:t>
            </a:r>
            <a:r>
              <a:rPr lang="es-ES" sz="1600" i="1" dirty="0">
                <a:latin typeface="Century Gothic" panose="020B0502020202020204" pitchFamily="34" charset="0"/>
              </a:rPr>
              <a:t> </a:t>
            </a:r>
            <a:r>
              <a:rPr lang="es-ES" sz="1600" i="1" dirty="0" err="1">
                <a:latin typeface="Century Gothic" panose="020B0502020202020204" pitchFamily="34" charset="0"/>
              </a:rPr>
              <a:t>interact</a:t>
            </a:r>
            <a:r>
              <a:rPr lang="es-ES" sz="1600" i="1" dirty="0">
                <a:latin typeface="Century Gothic" panose="020B0502020202020204" pitchFamily="34" charset="0"/>
              </a:rPr>
              <a:t> </a:t>
            </a:r>
            <a:r>
              <a:rPr lang="es-ES" sz="1600" b="1" i="1" dirty="0" err="1">
                <a:latin typeface="Century Gothic" panose="020B0502020202020204" pitchFamily="34" charset="0"/>
              </a:rPr>
              <a:t>nonlinearly</a:t>
            </a:r>
            <a:r>
              <a:rPr lang="es-ES" sz="1600" i="1" dirty="0">
                <a:latin typeface="Century Gothic" panose="020B0502020202020204" pitchFamily="34" charset="0"/>
              </a:rPr>
              <a:t>, </a:t>
            </a:r>
            <a:r>
              <a:rPr lang="es-ES" sz="1600" i="1" dirty="0" err="1">
                <a:latin typeface="Century Gothic" panose="020B0502020202020204" pitchFamily="34" charset="0"/>
              </a:rPr>
              <a:t>featuring</a:t>
            </a:r>
            <a:r>
              <a:rPr lang="es-ES" sz="1600" i="1" dirty="0">
                <a:latin typeface="Century Gothic" panose="020B0502020202020204" pitchFamily="34" charset="0"/>
              </a:rPr>
              <a:t> </a:t>
            </a:r>
            <a:r>
              <a:rPr lang="es-ES" sz="1600" b="1" i="1" dirty="0" err="1">
                <a:latin typeface="Century Gothic" panose="020B0502020202020204" pitchFamily="34" charset="0"/>
              </a:rPr>
              <a:t>high</a:t>
            </a:r>
            <a:r>
              <a:rPr lang="es-ES" sz="1600" b="1" i="1" dirty="0">
                <a:latin typeface="Century Gothic" panose="020B0502020202020204" pitchFamily="34" charset="0"/>
              </a:rPr>
              <a:t> </a:t>
            </a:r>
            <a:r>
              <a:rPr lang="es-ES" sz="1600" b="1" i="1" dirty="0" err="1">
                <a:latin typeface="Century Gothic" panose="020B0502020202020204" pitchFamily="34" charset="0"/>
              </a:rPr>
              <a:t>vorticity</a:t>
            </a:r>
            <a:r>
              <a:rPr lang="es-ES" sz="1600" b="1" i="1" dirty="0">
                <a:latin typeface="Century Gothic" panose="020B0502020202020204" pitchFamily="34" charset="0"/>
              </a:rPr>
              <a:t> </a:t>
            </a:r>
            <a:r>
              <a:rPr lang="es-ES" sz="1600" i="1" dirty="0">
                <a:latin typeface="Century Gothic" panose="020B0502020202020204" pitchFamily="34" charset="0"/>
              </a:rPr>
              <a:t>and a </a:t>
            </a:r>
            <a:r>
              <a:rPr lang="es-ES" sz="1600" b="1" i="1" dirty="0" err="1">
                <a:latin typeface="Century Gothic" panose="020B0502020202020204" pitchFamily="34" charset="0"/>
              </a:rPr>
              <a:t>power-law</a:t>
            </a:r>
            <a:r>
              <a:rPr lang="es-ES" sz="1600" i="1" dirty="0">
                <a:latin typeface="Century Gothic" panose="020B0502020202020204" pitchFamily="34" charset="0"/>
              </a:rPr>
              <a:t> </a:t>
            </a:r>
            <a:r>
              <a:rPr lang="es-ES" sz="1600" i="1" dirty="0" err="1">
                <a:latin typeface="Century Gothic" panose="020B0502020202020204" pitchFamily="34" charset="0"/>
              </a:rPr>
              <a:t>energy</a:t>
            </a:r>
            <a:r>
              <a:rPr lang="es-ES" sz="1600" i="1" dirty="0">
                <a:latin typeface="Century Gothic" panose="020B0502020202020204" pitchFamily="34" charset="0"/>
              </a:rPr>
              <a:t> </a:t>
            </a:r>
            <a:r>
              <a:rPr lang="es-ES" sz="1600" i="1" dirty="0" err="1">
                <a:latin typeface="Century Gothic" panose="020B0502020202020204" pitchFamily="34" charset="0"/>
              </a:rPr>
              <a:t>spectra</a:t>
            </a:r>
            <a:r>
              <a:rPr lang="es-ES" sz="1600" i="1" dirty="0">
                <a:latin typeface="Century Gothic" panose="020B0502020202020204" pitchFamily="34" charset="0"/>
              </a:rPr>
              <a:t>.</a:t>
            </a:r>
          </a:p>
        </p:txBody>
      </p:sp>
      <p:pic>
        <p:nvPicPr>
          <p:cNvPr id="7" name="Imagen 6">
            <a:extLst>
              <a:ext uri="{FF2B5EF4-FFF2-40B4-BE49-F238E27FC236}">
                <a16:creationId xmlns:a16="http://schemas.microsoft.com/office/drawing/2014/main" id="{98DFE895-CBE3-112A-4953-BEB3C264D06B}"/>
              </a:ext>
            </a:extLst>
          </p:cNvPr>
          <p:cNvPicPr>
            <a:picLocks noChangeAspect="1"/>
          </p:cNvPicPr>
          <p:nvPr/>
        </p:nvPicPr>
        <p:blipFill>
          <a:blip r:embed="rId3"/>
          <a:stretch>
            <a:fillRect/>
          </a:stretch>
        </p:blipFill>
        <p:spPr>
          <a:xfrm>
            <a:off x="689579" y="1695156"/>
            <a:ext cx="3395448" cy="2944725"/>
          </a:xfrm>
          <a:prstGeom prst="rect">
            <a:avLst/>
          </a:prstGeom>
        </p:spPr>
      </p:pic>
      <p:sp>
        <p:nvSpPr>
          <p:cNvPr id="55" name="Rectángulo 54">
            <a:extLst>
              <a:ext uri="{FF2B5EF4-FFF2-40B4-BE49-F238E27FC236}">
                <a16:creationId xmlns:a16="http://schemas.microsoft.com/office/drawing/2014/main" id="{BF99C9F8-E47C-3C4E-2549-D4D780EDE11A}"/>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6" name="Imagen 55">
            <a:extLst>
              <a:ext uri="{FF2B5EF4-FFF2-40B4-BE49-F238E27FC236}">
                <a16:creationId xmlns:a16="http://schemas.microsoft.com/office/drawing/2014/main" id="{9C42EFD2-F367-7B66-EEE8-1240B3CA2542}"/>
              </a:ext>
            </a:extLst>
          </p:cNvPr>
          <p:cNvPicPr>
            <a:picLocks noChangeAspect="1"/>
          </p:cNvPicPr>
          <p:nvPr/>
        </p:nvPicPr>
        <p:blipFill>
          <a:blip r:embed="rId4"/>
          <a:stretch>
            <a:fillRect/>
          </a:stretch>
        </p:blipFill>
        <p:spPr>
          <a:xfrm>
            <a:off x="15620" y="-8567"/>
            <a:ext cx="1709246" cy="594662"/>
          </a:xfrm>
          <a:prstGeom prst="rect">
            <a:avLst/>
          </a:prstGeom>
        </p:spPr>
      </p:pic>
      <p:sp>
        <p:nvSpPr>
          <p:cNvPr id="57" name="Título 1">
            <a:extLst>
              <a:ext uri="{FF2B5EF4-FFF2-40B4-BE49-F238E27FC236}">
                <a16:creationId xmlns:a16="http://schemas.microsoft.com/office/drawing/2014/main" id="{EB68734C-6A19-4DA6-0125-B99EBDA4BB66}"/>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¿Qué es la turbulencia?</a:t>
            </a:r>
          </a:p>
        </p:txBody>
      </p:sp>
      <p:sp>
        <p:nvSpPr>
          <p:cNvPr id="9" name="CuadroTexto 8">
            <a:extLst>
              <a:ext uri="{FF2B5EF4-FFF2-40B4-BE49-F238E27FC236}">
                <a16:creationId xmlns:a16="http://schemas.microsoft.com/office/drawing/2014/main" id="{84B3912A-F616-E698-31F1-0ED6EA5F4650}"/>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4</a:t>
            </a:r>
          </a:p>
        </p:txBody>
      </p:sp>
    </p:spTree>
    <p:extLst>
      <p:ext uri="{BB962C8B-B14F-4D97-AF65-F5344CB8AC3E}">
        <p14:creationId xmlns:p14="http://schemas.microsoft.com/office/powerpoint/2010/main" val="3266852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C165F-C56D-C0D7-0AAC-694E20E98A23}"/>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A1704E02-B3B5-34CA-C8D9-673CA65636F7}"/>
              </a:ext>
            </a:extLst>
          </p:cNvPr>
          <p:cNvSpPr txBox="1"/>
          <p:nvPr/>
        </p:nvSpPr>
        <p:spPr>
          <a:xfrm>
            <a:off x="628650" y="849389"/>
            <a:ext cx="7886700" cy="584775"/>
          </a:xfrm>
          <a:prstGeom prst="rect">
            <a:avLst/>
          </a:prstGeom>
          <a:solidFill>
            <a:schemeClr val="bg1">
              <a:alpha val="79185"/>
            </a:schemeClr>
          </a:solidFill>
          <a:ln>
            <a:noFill/>
            <a:round/>
          </a:ln>
        </p:spPr>
        <p:txBody>
          <a:bodyPr wrap="square" rtlCol="0">
            <a:spAutoFit/>
          </a:bodyPr>
          <a:lstStyle/>
          <a:p>
            <a:r>
              <a:rPr lang="es-ES" sz="1600" b="1" i="1" dirty="0" err="1">
                <a:solidFill>
                  <a:srgbClr val="C00000"/>
                </a:solidFill>
                <a:latin typeface="Century Gothic" panose="020B0502020202020204" pitchFamily="34" charset="0"/>
              </a:rPr>
              <a:t>Turbulence</a:t>
            </a:r>
            <a:r>
              <a:rPr lang="es-ES" sz="1600" i="1" dirty="0">
                <a:latin typeface="Century Gothic" panose="020B0502020202020204" pitchFamily="34" charset="0"/>
              </a:rPr>
              <a:t>: </a:t>
            </a:r>
            <a:r>
              <a:rPr lang="es-ES" sz="1600" b="1" i="1" dirty="0" err="1">
                <a:latin typeface="Century Gothic" panose="020B0502020202020204" pitchFamily="34" charset="0"/>
              </a:rPr>
              <a:t>Broadband</a:t>
            </a:r>
            <a:r>
              <a:rPr lang="es-ES" sz="1600" i="1" dirty="0">
                <a:latin typeface="Century Gothic" panose="020B0502020202020204" pitchFamily="34" charset="0"/>
              </a:rPr>
              <a:t> </a:t>
            </a:r>
            <a:r>
              <a:rPr lang="es-ES" sz="1600" i="1" dirty="0" err="1">
                <a:latin typeface="Century Gothic" panose="020B0502020202020204" pitchFamily="34" charset="0"/>
              </a:rPr>
              <a:t>disordered</a:t>
            </a:r>
            <a:r>
              <a:rPr lang="es-ES" sz="1600" i="1" dirty="0">
                <a:latin typeface="Century Gothic" panose="020B0502020202020204" pitchFamily="34" charset="0"/>
              </a:rPr>
              <a:t> </a:t>
            </a:r>
            <a:r>
              <a:rPr lang="es-ES" sz="1600" i="1" dirty="0" err="1">
                <a:latin typeface="Century Gothic" panose="020B0502020202020204" pitchFamily="34" charset="0"/>
              </a:rPr>
              <a:t>fluctuations</a:t>
            </a:r>
            <a:r>
              <a:rPr lang="es-ES" sz="1600" i="1" dirty="0">
                <a:latin typeface="Century Gothic" panose="020B0502020202020204" pitchFamily="34" charset="0"/>
              </a:rPr>
              <a:t> </a:t>
            </a:r>
            <a:r>
              <a:rPr lang="es-ES" sz="1600" i="1" dirty="0" err="1">
                <a:latin typeface="Century Gothic" panose="020B0502020202020204" pitchFamily="34" charset="0"/>
              </a:rPr>
              <a:t>that</a:t>
            </a:r>
            <a:r>
              <a:rPr lang="es-ES" sz="1600" i="1" dirty="0">
                <a:latin typeface="Century Gothic" panose="020B0502020202020204" pitchFamily="34" charset="0"/>
              </a:rPr>
              <a:t> </a:t>
            </a:r>
            <a:r>
              <a:rPr lang="es-ES" sz="1600" i="1" dirty="0" err="1">
                <a:latin typeface="Century Gothic" panose="020B0502020202020204" pitchFamily="34" charset="0"/>
              </a:rPr>
              <a:t>interact</a:t>
            </a:r>
            <a:r>
              <a:rPr lang="es-ES" sz="1600" i="1" dirty="0">
                <a:latin typeface="Century Gothic" panose="020B0502020202020204" pitchFamily="34" charset="0"/>
              </a:rPr>
              <a:t> </a:t>
            </a:r>
            <a:r>
              <a:rPr lang="es-ES" sz="1600" b="1" i="1" dirty="0" err="1">
                <a:latin typeface="Century Gothic" panose="020B0502020202020204" pitchFamily="34" charset="0"/>
              </a:rPr>
              <a:t>nonlinearly</a:t>
            </a:r>
            <a:r>
              <a:rPr lang="es-ES" sz="1600" i="1" dirty="0">
                <a:latin typeface="Century Gothic" panose="020B0502020202020204" pitchFamily="34" charset="0"/>
              </a:rPr>
              <a:t>, </a:t>
            </a:r>
            <a:r>
              <a:rPr lang="es-ES" sz="1600" i="1" dirty="0" err="1">
                <a:latin typeface="Century Gothic" panose="020B0502020202020204" pitchFamily="34" charset="0"/>
              </a:rPr>
              <a:t>featuring</a:t>
            </a:r>
            <a:r>
              <a:rPr lang="es-ES" sz="1600" i="1" dirty="0">
                <a:latin typeface="Century Gothic" panose="020B0502020202020204" pitchFamily="34" charset="0"/>
              </a:rPr>
              <a:t> </a:t>
            </a:r>
            <a:r>
              <a:rPr lang="es-ES" sz="1600" b="1" i="1" dirty="0" err="1">
                <a:latin typeface="Century Gothic" panose="020B0502020202020204" pitchFamily="34" charset="0"/>
              </a:rPr>
              <a:t>high</a:t>
            </a:r>
            <a:r>
              <a:rPr lang="es-ES" sz="1600" b="1" i="1" dirty="0">
                <a:latin typeface="Century Gothic" panose="020B0502020202020204" pitchFamily="34" charset="0"/>
              </a:rPr>
              <a:t> </a:t>
            </a:r>
            <a:r>
              <a:rPr lang="es-ES" sz="1600" b="1" i="1" dirty="0" err="1">
                <a:latin typeface="Century Gothic" panose="020B0502020202020204" pitchFamily="34" charset="0"/>
              </a:rPr>
              <a:t>vorticity</a:t>
            </a:r>
            <a:r>
              <a:rPr lang="es-ES" sz="1600" b="1" i="1" dirty="0">
                <a:latin typeface="Century Gothic" panose="020B0502020202020204" pitchFamily="34" charset="0"/>
              </a:rPr>
              <a:t> </a:t>
            </a:r>
            <a:r>
              <a:rPr lang="es-ES" sz="1600" i="1" dirty="0">
                <a:latin typeface="Century Gothic" panose="020B0502020202020204" pitchFamily="34" charset="0"/>
              </a:rPr>
              <a:t>and a </a:t>
            </a:r>
            <a:r>
              <a:rPr lang="es-ES" sz="1600" b="1" i="1" dirty="0" err="1">
                <a:latin typeface="Century Gothic" panose="020B0502020202020204" pitchFamily="34" charset="0"/>
              </a:rPr>
              <a:t>power-law</a:t>
            </a:r>
            <a:r>
              <a:rPr lang="es-ES" sz="1600" i="1" dirty="0">
                <a:latin typeface="Century Gothic" panose="020B0502020202020204" pitchFamily="34" charset="0"/>
              </a:rPr>
              <a:t> </a:t>
            </a:r>
            <a:r>
              <a:rPr lang="es-ES" sz="1600" i="1" dirty="0" err="1">
                <a:latin typeface="Century Gothic" panose="020B0502020202020204" pitchFamily="34" charset="0"/>
              </a:rPr>
              <a:t>energy</a:t>
            </a:r>
            <a:r>
              <a:rPr lang="es-ES" sz="1600" i="1" dirty="0">
                <a:latin typeface="Century Gothic" panose="020B0502020202020204" pitchFamily="34" charset="0"/>
              </a:rPr>
              <a:t> </a:t>
            </a:r>
            <a:r>
              <a:rPr lang="es-ES" sz="1600" i="1" dirty="0" err="1">
                <a:latin typeface="Century Gothic" panose="020B0502020202020204" pitchFamily="34" charset="0"/>
              </a:rPr>
              <a:t>spectra</a:t>
            </a:r>
            <a:r>
              <a:rPr lang="es-ES" sz="1600" i="1" dirty="0">
                <a:latin typeface="Century Gothic" panose="020B0502020202020204" pitchFamily="34" charset="0"/>
              </a:rPr>
              <a:t>.</a:t>
            </a:r>
          </a:p>
        </p:txBody>
      </p:sp>
      <p:grpSp>
        <p:nvGrpSpPr>
          <p:cNvPr id="3" name="Grupo 2">
            <a:extLst>
              <a:ext uri="{FF2B5EF4-FFF2-40B4-BE49-F238E27FC236}">
                <a16:creationId xmlns:a16="http://schemas.microsoft.com/office/drawing/2014/main" id="{49D0A54D-6B82-7324-854D-18E95831855C}"/>
              </a:ext>
            </a:extLst>
          </p:cNvPr>
          <p:cNvGrpSpPr/>
          <p:nvPr/>
        </p:nvGrpSpPr>
        <p:grpSpPr>
          <a:xfrm>
            <a:off x="689579" y="1695156"/>
            <a:ext cx="3395448" cy="2944725"/>
            <a:chOff x="628650" y="1778926"/>
            <a:chExt cx="3395448" cy="2944725"/>
          </a:xfrm>
        </p:grpSpPr>
        <p:pic>
          <p:nvPicPr>
            <p:cNvPr id="7" name="Imagen 6">
              <a:extLst>
                <a:ext uri="{FF2B5EF4-FFF2-40B4-BE49-F238E27FC236}">
                  <a16:creationId xmlns:a16="http://schemas.microsoft.com/office/drawing/2014/main" id="{EAA00BB3-88EF-FB07-FFE7-8052F168F26B}"/>
                </a:ext>
              </a:extLst>
            </p:cNvPr>
            <p:cNvPicPr>
              <a:picLocks noChangeAspect="1"/>
            </p:cNvPicPr>
            <p:nvPr/>
          </p:nvPicPr>
          <p:blipFill>
            <a:blip r:embed="rId3"/>
            <a:stretch>
              <a:fillRect/>
            </a:stretch>
          </p:blipFill>
          <p:spPr>
            <a:xfrm>
              <a:off x="628650" y="1778926"/>
              <a:ext cx="3395448" cy="2944725"/>
            </a:xfrm>
            <a:prstGeom prst="rect">
              <a:avLst/>
            </a:prstGeom>
          </p:spPr>
        </p:pic>
        <p:sp>
          <p:nvSpPr>
            <p:cNvPr id="18" name="Abrir llave 17">
              <a:extLst>
                <a:ext uri="{FF2B5EF4-FFF2-40B4-BE49-F238E27FC236}">
                  <a16:creationId xmlns:a16="http://schemas.microsoft.com/office/drawing/2014/main" id="{E696BC7E-D686-9FA5-4A23-EE3717358CB3}"/>
                </a:ext>
              </a:extLst>
            </p:cNvPr>
            <p:cNvSpPr/>
            <p:nvPr/>
          </p:nvSpPr>
          <p:spPr>
            <a:xfrm rot="5400000">
              <a:off x="2743069" y="1186965"/>
              <a:ext cx="224716" cy="2337341"/>
            </a:xfrm>
            <a:prstGeom prst="leftBrace">
              <a:avLst>
                <a:gd name="adj1" fmla="val 8333"/>
                <a:gd name="adj2" fmla="val 51139"/>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9" name="Abrir llave 18">
              <a:extLst>
                <a:ext uri="{FF2B5EF4-FFF2-40B4-BE49-F238E27FC236}">
                  <a16:creationId xmlns:a16="http://schemas.microsoft.com/office/drawing/2014/main" id="{B57ACF04-97EA-B279-DD78-6490CC8C7C79}"/>
                </a:ext>
              </a:extLst>
            </p:cNvPr>
            <p:cNvSpPr/>
            <p:nvPr/>
          </p:nvSpPr>
          <p:spPr>
            <a:xfrm rot="13559677">
              <a:off x="2592317" y="3485787"/>
              <a:ext cx="245750" cy="424823"/>
            </a:xfrm>
            <a:prstGeom prst="leftBrace">
              <a:avLst>
                <a:gd name="adj1" fmla="val 8333"/>
                <a:gd name="adj2" fmla="val 48917"/>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0" name="Abrir llave 19">
              <a:extLst>
                <a:ext uri="{FF2B5EF4-FFF2-40B4-BE49-F238E27FC236}">
                  <a16:creationId xmlns:a16="http://schemas.microsoft.com/office/drawing/2014/main" id="{9BF8246A-E188-2748-D43E-06920A00F42B}"/>
                </a:ext>
              </a:extLst>
            </p:cNvPr>
            <p:cNvSpPr/>
            <p:nvPr/>
          </p:nvSpPr>
          <p:spPr>
            <a:xfrm rot="5400000">
              <a:off x="2108912" y="3005561"/>
              <a:ext cx="239841" cy="229743"/>
            </a:xfrm>
            <a:prstGeom prst="leftBrace">
              <a:avLst>
                <a:gd name="adj1" fmla="val 8333"/>
                <a:gd name="adj2" fmla="val 48917"/>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1D0740AC-C201-2567-727E-A366263E999A}"/>
                    </a:ext>
                  </a:extLst>
                </p:cNvPr>
                <p:cNvSpPr txBox="1"/>
                <p:nvPr/>
              </p:nvSpPr>
              <p:spPr>
                <a:xfrm>
                  <a:off x="710047" y="4276115"/>
                  <a:ext cx="2112566" cy="369332"/>
                </a:xfrm>
                <a:prstGeom prst="rect">
                  <a:avLst/>
                </a:prstGeom>
                <a:solidFill>
                  <a:schemeClr val="bg1">
                    <a:alpha val="59000"/>
                  </a:schemeClr>
                </a:solidFill>
              </p:spPr>
              <p:txBody>
                <a:bodyPr wrap="none"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0</m:t>
                            </m:r>
                          </m:sub>
                        </m:sSub>
                        <m:r>
                          <a:rPr lang="es-ES" b="0" i="1" smtClean="0">
                            <a:solidFill>
                              <a:srgbClr val="FF0000"/>
                            </a:solidFill>
                            <a:latin typeface="Cambria Math" panose="02040503050406030204" pitchFamily="18" charset="0"/>
                          </a:rPr>
                          <m:t>&lt;</m:t>
                        </m:r>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1</m:t>
                            </m:r>
                          </m:sub>
                        </m:sSub>
                        <m:r>
                          <a:rPr lang="es-ES" b="0" i="1" smtClean="0">
                            <a:solidFill>
                              <a:srgbClr val="FF0000"/>
                            </a:solidFill>
                            <a:latin typeface="Cambria Math" panose="02040503050406030204" pitchFamily="18" charset="0"/>
                          </a:rPr>
                          <m:t>&lt;…&lt;</m:t>
                        </m:r>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𝑛</m:t>
                            </m:r>
                          </m:sub>
                        </m:sSub>
                      </m:oMath>
                    </m:oMathPara>
                  </a14:m>
                  <a:endParaRPr lang="es-ES" dirty="0">
                    <a:solidFill>
                      <a:srgbClr val="FF0000"/>
                    </a:solidFill>
                  </a:endParaRPr>
                </a:p>
              </p:txBody>
            </p:sp>
          </mc:Choice>
          <mc:Fallback xmlns="">
            <p:sp>
              <p:nvSpPr>
                <p:cNvPr id="21" name="CuadroTexto 20">
                  <a:extLst>
                    <a:ext uri="{FF2B5EF4-FFF2-40B4-BE49-F238E27FC236}">
                      <a16:creationId xmlns:a16="http://schemas.microsoft.com/office/drawing/2014/main" id="{1D0740AC-C201-2567-727E-A366263E999A}"/>
                    </a:ext>
                  </a:extLst>
                </p:cNvPr>
                <p:cNvSpPr txBox="1">
                  <a:spLocks noRot="1" noChangeAspect="1" noMove="1" noResize="1" noEditPoints="1" noAdjustHandles="1" noChangeArrowheads="1" noChangeShapeType="1" noTextEdit="1"/>
                </p:cNvSpPr>
                <p:nvPr/>
              </p:nvSpPr>
              <p:spPr>
                <a:xfrm>
                  <a:off x="710047" y="4276115"/>
                  <a:ext cx="2112566" cy="36933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57542B85-8F90-7CCA-6FD4-3A5A1B2A5123}"/>
                    </a:ext>
                  </a:extLst>
                </p:cNvPr>
                <p:cNvSpPr txBox="1"/>
                <p:nvPr/>
              </p:nvSpPr>
              <p:spPr>
                <a:xfrm>
                  <a:off x="2647519" y="1852799"/>
                  <a:ext cx="471539" cy="369332"/>
                </a:xfrm>
                <a:prstGeom prst="rect">
                  <a:avLst/>
                </a:prstGeom>
                <a:solidFill>
                  <a:schemeClr val="bg1">
                    <a:alpha val="69000"/>
                  </a:schemeClr>
                </a:solidFill>
              </p:spPr>
              <p:txBody>
                <a:bodyPr wrap="none"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0</m:t>
                            </m:r>
                          </m:sub>
                        </m:sSub>
                      </m:oMath>
                    </m:oMathPara>
                  </a14:m>
                  <a:endParaRPr lang="es-ES" dirty="0">
                    <a:solidFill>
                      <a:srgbClr val="FF0000"/>
                    </a:solidFill>
                  </a:endParaRPr>
                </a:p>
              </p:txBody>
            </p:sp>
          </mc:Choice>
          <mc:Fallback xmlns="">
            <p:sp>
              <p:nvSpPr>
                <p:cNvPr id="22" name="CuadroTexto 21">
                  <a:extLst>
                    <a:ext uri="{FF2B5EF4-FFF2-40B4-BE49-F238E27FC236}">
                      <a16:creationId xmlns:a16="http://schemas.microsoft.com/office/drawing/2014/main" id="{57542B85-8F90-7CCA-6FD4-3A5A1B2A5123}"/>
                    </a:ext>
                  </a:extLst>
                </p:cNvPr>
                <p:cNvSpPr txBox="1">
                  <a:spLocks noRot="1" noChangeAspect="1" noMove="1" noResize="1" noEditPoints="1" noAdjustHandles="1" noChangeArrowheads="1" noChangeShapeType="1" noTextEdit="1"/>
                </p:cNvSpPr>
                <p:nvPr/>
              </p:nvSpPr>
              <p:spPr>
                <a:xfrm>
                  <a:off x="2647519" y="1852799"/>
                  <a:ext cx="471539"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00FFFC3F-8D49-2D9E-FB30-40DF9734D0C7}"/>
                    </a:ext>
                  </a:extLst>
                </p:cNvPr>
                <p:cNvSpPr txBox="1"/>
                <p:nvPr/>
              </p:nvSpPr>
              <p:spPr>
                <a:xfrm>
                  <a:off x="2840979" y="3859468"/>
                  <a:ext cx="466218" cy="369332"/>
                </a:xfrm>
                <a:prstGeom prst="rect">
                  <a:avLst/>
                </a:prstGeom>
                <a:solidFill>
                  <a:schemeClr val="bg1">
                    <a:alpha val="64175"/>
                  </a:schemeClr>
                </a:solidFill>
              </p:spPr>
              <p:txBody>
                <a:bodyPr wrap="none"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1</m:t>
                            </m:r>
                          </m:sub>
                        </m:sSub>
                      </m:oMath>
                    </m:oMathPara>
                  </a14:m>
                  <a:endParaRPr lang="es-ES" dirty="0">
                    <a:solidFill>
                      <a:srgbClr val="FF0000"/>
                    </a:solidFill>
                  </a:endParaRPr>
                </a:p>
              </p:txBody>
            </p:sp>
          </mc:Choice>
          <mc:Fallback xmlns="">
            <p:sp>
              <p:nvSpPr>
                <p:cNvPr id="23" name="CuadroTexto 22">
                  <a:extLst>
                    <a:ext uri="{FF2B5EF4-FFF2-40B4-BE49-F238E27FC236}">
                      <a16:creationId xmlns:a16="http://schemas.microsoft.com/office/drawing/2014/main" id="{00FFFC3F-8D49-2D9E-FB30-40DF9734D0C7}"/>
                    </a:ext>
                  </a:extLst>
                </p:cNvPr>
                <p:cNvSpPr txBox="1">
                  <a:spLocks noRot="1" noChangeAspect="1" noMove="1" noResize="1" noEditPoints="1" noAdjustHandles="1" noChangeArrowheads="1" noChangeShapeType="1" noTextEdit="1"/>
                </p:cNvSpPr>
                <p:nvPr/>
              </p:nvSpPr>
              <p:spPr>
                <a:xfrm>
                  <a:off x="2840979" y="3859468"/>
                  <a:ext cx="466218"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B9458178-941C-2E3C-F5B7-4C1909DB1F8D}"/>
                    </a:ext>
                  </a:extLst>
                </p:cNvPr>
                <p:cNvSpPr txBox="1"/>
                <p:nvPr/>
              </p:nvSpPr>
              <p:spPr>
                <a:xfrm>
                  <a:off x="2011707" y="2594397"/>
                  <a:ext cx="471539" cy="369332"/>
                </a:xfrm>
                <a:prstGeom prst="rect">
                  <a:avLst/>
                </a:prstGeom>
                <a:solidFill>
                  <a:schemeClr val="bg1">
                    <a:alpha val="73000"/>
                  </a:schemeClr>
                </a:solidFill>
              </p:spPr>
              <p:txBody>
                <a:bodyPr wrap="none"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2</m:t>
                            </m:r>
                          </m:sub>
                        </m:sSub>
                      </m:oMath>
                    </m:oMathPara>
                  </a14:m>
                  <a:endParaRPr lang="es-ES" dirty="0">
                    <a:solidFill>
                      <a:srgbClr val="FF0000"/>
                    </a:solidFill>
                  </a:endParaRPr>
                </a:p>
              </p:txBody>
            </p:sp>
          </mc:Choice>
          <mc:Fallback xmlns="">
            <p:sp>
              <p:nvSpPr>
                <p:cNvPr id="24" name="CuadroTexto 23">
                  <a:extLst>
                    <a:ext uri="{FF2B5EF4-FFF2-40B4-BE49-F238E27FC236}">
                      <a16:creationId xmlns:a16="http://schemas.microsoft.com/office/drawing/2014/main" id="{B9458178-941C-2E3C-F5B7-4C1909DB1F8D}"/>
                    </a:ext>
                  </a:extLst>
                </p:cNvPr>
                <p:cNvSpPr txBox="1">
                  <a:spLocks noRot="1" noChangeAspect="1" noMove="1" noResize="1" noEditPoints="1" noAdjustHandles="1" noChangeArrowheads="1" noChangeShapeType="1" noTextEdit="1"/>
                </p:cNvSpPr>
                <p:nvPr/>
              </p:nvSpPr>
              <p:spPr>
                <a:xfrm>
                  <a:off x="2011707" y="2594397"/>
                  <a:ext cx="471539" cy="369332"/>
                </a:xfrm>
                <a:prstGeom prst="rect">
                  <a:avLst/>
                </a:prstGeom>
                <a:blipFill>
                  <a:blip r:embed="rId7"/>
                  <a:stretch>
                    <a:fillRect/>
                  </a:stretch>
                </a:blipFill>
              </p:spPr>
              <p:txBody>
                <a:bodyPr/>
                <a:lstStyle/>
                <a:p>
                  <a:r>
                    <a:rPr lang="en-GB">
                      <a:noFill/>
                    </a:rPr>
                    <a:t> </a:t>
                  </a:r>
                </a:p>
              </p:txBody>
            </p:sp>
          </mc:Fallback>
        </mc:AlternateContent>
      </p:grpSp>
      <p:grpSp>
        <p:nvGrpSpPr>
          <p:cNvPr id="51" name="Grupo 50">
            <a:extLst>
              <a:ext uri="{FF2B5EF4-FFF2-40B4-BE49-F238E27FC236}">
                <a16:creationId xmlns:a16="http://schemas.microsoft.com/office/drawing/2014/main" id="{F61121E5-48FE-ABEE-651F-A369DA77980C}"/>
              </a:ext>
            </a:extLst>
          </p:cNvPr>
          <p:cNvGrpSpPr>
            <a:grpSpLocks noChangeAspect="1"/>
          </p:cNvGrpSpPr>
          <p:nvPr/>
        </p:nvGrpSpPr>
        <p:grpSpPr>
          <a:xfrm>
            <a:off x="5034585" y="3109402"/>
            <a:ext cx="3140463" cy="1599230"/>
            <a:chOff x="4412202" y="3018408"/>
            <a:chExt cx="3472833" cy="1768484"/>
          </a:xfrm>
        </p:grpSpPr>
        <p:cxnSp>
          <p:nvCxnSpPr>
            <p:cNvPr id="26" name="Conector recto de flecha 25">
              <a:extLst>
                <a:ext uri="{FF2B5EF4-FFF2-40B4-BE49-F238E27FC236}">
                  <a16:creationId xmlns:a16="http://schemas.microsoft.com/office/drawing/2014/main" id="{8ED7ED74-B8BC-F9EF-2504-B9E2BB188A60}"/>
                </a:ext>
              </a:extLst>
            </p:cNvPr>
            <p:cNvCxnSpPr>
              <a:cxnSpLocks/>
            </p:cNvCxnSpPr>
            <p:nvPr/>
          </p:nvCxnSpPr>
          <p:spPr>
            <a:xfrm flipV="1">
              <a:off x="4412202" y="4707593"/>
              <a:ext cx="3472833" cy="825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75E2BA56-573F-6DCB-4445-EBB964A56D7D}"/>
                </a:ext>
              </a:extLst>
            </p:cNvPr>
            <p:cNvCxnSpPr>
              <a:cxnSpLocks/>
            </p:cNvCxnSpPr>
            <p:nvPr/>
          </p:nvCxnSpPr>
          <p:spPr>
            <a:xfrm flipV="1">
              <a:off x="4608990" y="3018408"/>
              <a:ext cx="0" cy="176848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ángulo 34">
              <a:extLst>
                <a:ext uri="{FF2B5EF4-FFF2-40B4-BE49-F238E27FC236}">
                  <a16:creationId xmlns:a16="http://schemas.microsoft.com/office/drawing/2014/main" id="{2DD2AF07-C32A-B2A0-B28D-795B0F90383A}"/>
                </a:ext>
              </a:extLst>
            </p:cNvPr>
            <p:cNvSpPr/>
            <p:nvPr/>
          </p:nvSpPr>
          <p:spPr>
            <a:xfrm>
              <a:off x="5465167" y="3443764"/>
              <a:ext cx="214549" cy="126140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Rectángulo 35">
              <a:extLst>
                <a:ext uri="{FF2B5EF4-FFF2-40B4-BE49-F238E27FC236}">
                  <a16:creationId xmlns:a16="http://schemas.microsoft.com/office/drawing/2014/main" id="{80C3E025-2139-93EC-41F6-DE9792825BF7}"/>
                </a:ext>
              </a:extLst>
            </p:cNvPr>
            <p:cNvSpPr/>
            <p:nvPr/>
          </p:nvSpPr>
          <p:spPr>
            <a:xfrm>
              <a:off x="5677716" y="3533317"/>
              <a:ext cx="204184" cy="1171849"/>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Forma libre 37">
              <a:extLst>
                <a:ext uri="{FF2B5EF4-FFF2-40B4-BE49-F238E27FC236}">
                  <a16:creationId xmlns:a16="http://schemas.microsoft.com/office/drawing/2014/main" id="{69EBF978-5E11-E927-7721-685A9A653A20}"/>
                </a:ext>
              </a:extLst>
            </p:cNvPr>
            <p:cNvSpPr/>
            <p:nvPr/>
          </p:nvSpPr>
          <p:spPr>
            <a:xfrm>
              <a:off x="4953740" y="3018408"/>
              <a:ext cx="2325949" cy="1686757"/>
            </a:xfrm>
            <a:custGeom>
              <a:avLst/>
              <a:gdLst>
                <a:gd name="connsiteX0" fmla="*/ 0 w 2325949"/>
                <a:gd name="connsiteY0" fmla="*/ 0 h 1686757"/>
                <a:gd name="connsiteX1" fmla="*/ 1908699 w 2325949"/>
                <a:gd name="connsiteY1" fmla="*/ 1127464 h 1686757"/>
                <a:gd name="connsiteX2" fmla="*/ 2325949 w 2325949"/>
                <a:gd name="connsiteY2" fmla="*/ 1686757 h 1686757"/>
              </a:gdLst>
              <a:ahLst/>
              <a:cxnLst>
                <a:cxn ang="0">
                  <a:pos x="connsiteX0" y="connsiteY0"/>
                </a:cxn>
                <a:cxn ang="0">
                  <a:pos x="connsiteX1" y="connsiteY1"/>
                </a:cxn>
                <a:cxn ang="0">
                  <a:pos x="connsiteX2" y="connsiteY2"/>
                </a:cxn>
              </a:cxnLst>
              <a:rect l="l" t="t" r="r" b="b"/>
              <a:pathLst>
                <a:path w="2325949" h="1686757">
                  <a:moveTo>
                    <a:pt x="0" y="0"/>
                  </a:moveTo>
                  <a:cubicBezTo>
                    <a:pt x="760520" y="423169"/>
                    <a:pt x="1521041" y="846338"/>
                    <a:pt x="1908699" y="1127464"/>
                  </a:cubicBezTo>
                  <a:cubicBezTo>
                    <a:pt x="2296357" y="1408590"/>
                    <a:pt x="2311153" y="1547673"/>
                    <a:pt x="2325949" y="1686757"/>
                  </a:cubicBezTo>
                </a:path>
              </a:pathLst>
            </a:custGeom>
            <a:noFill/>
            <a:ln w="22225">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Rectángulo 38">
              <a:extLst>
                <a:ext uri="{FF2B5EF4-FFF2-40B4-BE49-F238E27FC236}">
                  <a16:creationId xmlns:a16="http://schemas.microsoft.com/office/drawing/2014/main" id="{54261819-0FC8-EA86-9454-BE81566FF28B}"/>
                </a:ext>
              </a:extLst>
            </p:cNvPr>
            <p:cNvSpPr/>
            <p:nvPr/>
          </p:nvSpPr>
          <p:spPr>
            <a:xfrm>
              <a:off x="5885899" y="3649777"/>
              <a:ext cx="204184" cy="1055387"/>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a:extLst>
                <a:ext uri="{FF2B5EF4-FFF2-40B4-BE49-F238E27FC236}">
                  <a16:creationId xmlns:a16="http://schemas.microsoft.com/office/drawing/2014/main" id="{EA23375E-E529-922D-B399-175EFF791F3F}"/>
                </a:ext>
              </a:extLst>
            </p:cNvPr>
            <p:cNvSpPr/>
            <p:nvPr/>
          </p:nvSpPr>
          <p:spPr>
            <a:xfrm>
              <a:off x="6100448" y="3799643"/>
              <a:ext cx="200184" cy="900771"/>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BC3F0B24-EE6B-C5F7-D4D0-D5FBB2ED29CD}"/>
                </a:ext>
              </a:extLst>
            </p:cNvPr>
            <p:cNvSpPr/>
            <p:nvPr/>
          </p:nvSpPr>
          <p:spPr>
            <a:xfrm>
              <a:off x="6300633" y="3934148"/>
              <a:ext cx="232911" cy="771015"/>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Rectángulo 41">
              <a:extLst>
                <a:ext uri="{FF2B5EF4-FFF2-40B4-BE49-F238E27FC236}">
                  <a16:creationId xmlns:a16="http://schemas.microsoft.com/office/drawing/2014/main" id="{FC57B9F3-0411-C106-D94E-C81E076275B3}"/>
                </a:ext>
              </a:extLst>
            </p:cNvPr>
            <p:cNvSpPr/>
            <p:nvPr/>
          </p:nvSpPr>
          <p:spPr>
            <a:xfrm>
              <a:off x="6533545" y="4074851"/>
              <a:ext cx="200185" cy="625563"/>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Rectángulo 42">
              <a:extLst>
                <a:ext uri="{FF2B5EF4-FFF2-40B4-BE49-F238E27FC236}">
                  <a16:creationId xmlns:a16="http://schemas.microsoft.com/office/drawing/2014/main" id="{BE60942A-4B2A-35D2-72BF-F448DEE92250}"/>
                </a:ext>
              </a:extLst>
            </p:cNvPr>
            <p:cNvSpPr/>
            <p:nvPr/>
          </p:nvSpPr>
          <p:spPr>
            <a:xfrm>
              <a:off x="6733730" y="4246556"/>
              <a:ext cx="204184" cy="4517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51B4BFA5-CCE3-9FD0-9082-86333F909D1A}"/>
                </a:ext>
              </a:extLst>
            </p:cNvPr>
            <p:cNvSpPr/>
            <p:nvPr/>
          </p:nvSpPr>
          <p:spPr>
            <a:xfrm>
              <a:off x="5252618" y="3311375"/>
              <a:ext cx="214549" cy="14044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44">
              <a:extLst>
                <a:ext uri="{FF2B5EF4-FFF2-40B4-BE49-F238E27FC236}">
                  <a16:creationId xmlns:a16="http://schemas.microsoft.com/office/drawing/2014/main" id="{810EEA41-A5B8-1142-1BF7-748750D8D105}"/>
                </a:ext>
              </a:extLst>
            </p:cNvPr>
            <p:cNvSpPr/>
            <p:nvPr/>
          </p:nvSpPr>
          <p:spPr>
            <a:xfrm>
              <a:off x="5042068" y="3170948"/>
              <a:ext cx="214549" cy="1526400"/>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Rectángulo 45">
              <a:extLst>
                <a:ext uri="{FF2B5EF4-FFF2-40B4-BE49-F238E27FC236}">
                  <a16:creationId xmlns:a16="http://schemas.microsoft.com/office/drawing/2014/main" id="{15CF6886-7BFD-2497-509C-8650DF4B459C}"/>
                </a:ext>
              </a:extLst>
            </p:cNvPr>
            <p:cNvSpPr/>
            <p:nvPr/>
          </p:nvSpPr>
          <p:spPr>
            <a:xfrm>
              <a:off x="4821311" y="3061054"/>
              <a:ext cx="214549" cy="164555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5" name="Rectángulo 54">
            <a:extLst>
              <a:ext uri="{FF2B5EF4-FFF2-40B4-BE49-F238E27FC236}">
                <a16:creationId xmlns:a16="http://schemas.microsoft.com/office/drawing/2014/main" id="{C106BEF2-DAA3-4574-7FFC-F8028C1E5A79}"/>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6" name="Imagen 55">
            <a:extLst>
              <a:ext uri="{FF2B5EF4-FFF2-40B4-BE49-F238E27FC236}">
                <a16:creationId xmlns:a16="http://schemas.microsoft.com/office/drawing/2014/main" id="{4ADDE093-6B95-5E02-A833-82613EADEED8}"/>
              </a:ext>
            </a:extLst>
          </p:cNvPr>
          <p:cNvPicPr>
            <a:picLocks noChangeAspect="1"/>
          </p:cNvPicPr>
          <p:nvPr/>
        </p:nvPicPr>
        <p:blipFill>
          <a:blip r:embed="rId8"/>
          <a:stretch>
            <a:fillRect/>
          </a:stretch>
        </p:blipFill>
        <p:spPr>
          <a:xfrm>
            <a:off x="15620" y="-8567"/>
            <a:ext cx="1709246" cy="594662"/>
          </a:xfrm>
          <a:prstGeom prst="rect">
            <a:avLst/>
          </a:prstGeom>
        </p:spPr>
      </p:pic>
      <p:sp>
        <p:nvSpPr>
          <p:cNvPr id="57" name="Título 1">
            <a:extLst>
              <a:ext uri="{FF2B5EF4-FFF2-40B4-BE49-F238E27FC236}">
                <a16:creationId xmlns:a16="http://schemas.microsoft.com/office/drawing/2014/main" id="{703C3AE5-5BFE-7C88-5E7F-45B0C8874F3F}"/>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¿Qué es la turbulencia?</a:t>
            </a:r>
          </a:p>
        </p:txBody>
      </p:sp>
      <mc:AlternateContent xmlns:mc="http://schemas.openxmlformats.org/markup-compatibility/2006" xmlns:a14="http://schemas.microsoft.com/office/drawing/2010/main">
        <mc:Choice Requires="a14">
          <p:graphicFrame>
            <p:nvGraphicFramePr>
              <p:cNvPr id="2" name="Tabla 1">
                <a:extLst>
                  <a:ext uri="{FF2B5EF4-FFF2-40B4-BE49-F238E27FC236}">
                    <a16:creationId xmlns:a16="http://schemas.microsoft.com/office/drawing/2014/main" id="{4B11E6EF-4601-95C5-253C-D02AB60E8A8D}"/>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27506">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27506">
                    <a:tc>
                      <a:txBody>
                        <a:bodyPr/>
                        <a:lstStyle/>
                        <a:p>
                          <a:r>
                            <a:rPr lang="en-GB" sz="1000" b="1" dirty="0">
                              <a:latin typeface="Century Gothic" panose="020B0502020202020204" pitchFamily="34" charset="0"/>
                            </a:rPr>
                            <a:t>Broadband</a:t>
                          </a:r>
                        </a:p>
                      </a:txBody>
                      <a:tcPr/>
                    </a:tc>
                    <a:tc>
                      <a:txBody>
                        <a:bodyPr/>
                        <a:lstStyle/>
                        <a:p>
                          <a:r>
                            <a:rPr lang="es-ES" sz="1000" dirty="0">
                              <a:solidFill>
                                <a:schemeClr val="tx1"/>
                              </a:solidFill>
                              <a:latin typeface="Century Gothic" panose="020B0502020202020204" pitchFamily="34" charset="0"/>
                            </a:rPr>
                            <a:t>Estructuras </a:t>
                          </a:r>
                          <a:r>
                            <a:rPr lang="es-ES" sz="1000" dirty="0">
                              <a:latin typeface="Century Gothic" panose="020B0502020202020204" pitchFamily="34" charset="0"/>
                            </a:rPr>
                            <a:t>con</a:t>
                          </a:r>
                          <a:r>
                            <a:rPr lang="es-ES" sz="1000" dirty="0">
                              <a:solidFill>
                                <a:schemeClr val="tx1"/>
                              </a:solidFill>
                              <a:latin typeface="Century Gothic" panose="020B0502020202020204" pitchFamily="34" charset="0"/>
                            </a:rPr>
                            <a:t> múltiples escalas (</a:t>
                          </a:r>
                          <a14:m>
                            <m:oMath xmlns:m="http://schemas.openxmlformats.org/officeDocument/2006/math">
                              <m:r>
                                <a:rPr lang="es-ES" sz="1000" b="0" smtClean="0">
                                  <a:solidFill>
                                    <a:schemeClr val="tx1"/>
                                  </a:solidFill>
                                  <a:latin typeface="Cambria Math" panose="02040503050406030204" pitchFamily="18" charset="0"/>
                                </a:rPr>
                                <m:t>𝐿</m:t>
                              </m:r>
                              <m:r>
                                <a:rPr lang="es-ES" sz="1000" b="0" smtClean="0">
                                  <a:solidFill>
                                    <a:schemeClr val="tx1"/>
                                  </a:solidFill>
                                  <a:latin typeface="Cambria Math" panose="02040503050406030204" pitchFamily="18" charset="0"/>
                                </a:rPr>
                                <m:t>∼1/</m:t>
                              </m:r>
                              <m:r>
                                <a:rPr lang="es-ES" sz="1000" b="0" smtClean="0">
                                  <a:solidFill>
                                    <a:schemeClr val="tx1"/>
                                  </a:solidFill>
                                  <a:latin typeface="Cambria Math" panose="02040503050406030204" pitchFamily="18" charset="0"/>
                                </a:rPr>
                                <m:t>𝑘</m:t>
                              </m:r>
                            </m:oMath>
                          </a14:m>
                          <a:r>
                            <a:rPr lang="es-ES" sz="1000" dirty="0">
                              <a:solidFill>
                                <a:schemeClr val="tx1"/>
                              </a:solidFill>
                              <a:latin typeface="Century Gothic" panose="020B0502020202020204" pitchFamily="34" charset="0"/>
                            </a:rPr>
                            <a:t>)</a:t>
                          </a:r>
                          <a:endParaRPr lang="en-GB" sz="1000" dirty="0">
                            <a:latin typeface="Century Gothic" panose="020B0502020202020204" pitchFamily="34" charset="0"/>
                          </a:endParaRPr>
                        </a:p>
                      </a:txBody>
                      <a:tcPr/>
                    </a:tc>
                    <a:extLst>
                      <a:ext uri="{0D108BD9-81ED-4DB2-BD59-A6C34878D82A}">
                        <a16:rowId xmlns:a16="http://schemas.microsoft.com/office/drawing/2014/main" val="214632066"/>
                      </a:ext>
                    </a:extLst>
                  </a:tr>
                  <a:tr h="35001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r>
                            <a:rPr lang="es-ES" sz="1000" dirty="0">
                              <a:solidFill>
                                <a:schemeClr val="tx1"/>
                              </a:solidFill>
                              <a:latin typeface="Century Gothic" panose="020B0502020202020204" pitchFamily="34" charset="0"/>
                            </a:rPr>
                            <a:t>Acoplamiento y </a:t>
                          </a:r>
                          <a:r>
                            <a:rPr lang="es-ES" sz="1000" dirty="0" err="1">
                              <a:solidFill>
                                <a:schemeClr val="tx1"/>
                              </a:solidFill>
                              <a:latin typeface="Century Gothic" panose="020B0502020202020204" pitchFamily="34" charset="0"/>
                            </a:rPr>
                            <a:t>feed</a:t>
                          </a:r>
                          <a:r>
                            <a:rPr lang="es-ES" sz="1000" dirty="0">
                              <a:solidFill>
                                <a:schemeClr val="tx1"/>
                              </a:solidFill>
                              <a:latin typeface="Century Gothic" panose="020B0502020202020204" pitchFamily="34" charset="0"/>
                            </a:rPr>
                            <a:t>-back entre escalas </a:t>
                          </a:r>
                          <a14:m>
                            <m:oMath xmlns:m="http://schemas.openxmlformats.org/officeDocument/2006/math">
                              <m:r>
                                <a:rPr lang="es-ES" sz="1000" b="0" smtClean="0">
                                  <a:solidFill>
                                    <a:schemeClr val="tx1"/>
                                  </a:solidFill>
                                  <a:latin typeface="Cambria Math" panose="02040503050406030204" pitchFamily="18" charset="0"/>
                                </a:rPr>
                                <m:t>→</m:t>
                              </m:r>
                            </m:oMath>
                          </a14:m>
                          <a:r>
                            <a:rPr lang="es-ES" sz="1000" dirty="0">
                              <a:solidFill>
                                <a:schemeClr val="tx1"/>
                              </a:solidFill>
                              <a:latin typeface="Century Gothic" panose="020B0502020202020204" pitchFamily="34" charset="0"/>
                            </a:rPr>
                            <a:t> crecimiento, saturación, transferencia de energía, etc.</a:t>
                          </a:r>
                          <a:endParaRPr lang="en-GB" sz="1000" dirty="0">
                            <a:latin typeface="Century Gothic" panose="020B0502020202020204" pitchFamily="34" charset="0"/>
                          </a:endParaRPr>
                        </a:p>
                      </a:txBody>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pPr/>
                          <a14:m>
                            <m:oMathPara xmlns:m="http://schemas.openxmlformats.org/officeDocument/2006/math">
                              <m:oMath>
                                <m:r>
                                  <a:rPr lang="es-ES" sz="1000" b="0" dirty="0" smtClean="0">
                                    <a:solidFill>
                                      <a:schemeClr val="tx1"/>
                                    </a:solidFill>
                                    <a:latin typeface="Cambria Math" panose="02040503050406030204" pitchFamily="18" charset="0"/>
                                  </a:rPr>
                                  <m:t>𝐸</m:t>
                                </m:r>
                                <m:r>
                                  <a:rPr lang="es-ES" sz="1000" b="0" dirty="0" smtClean="0">
                                    <a:solidFill>
                                      <a:schemeClr val="tx1"/>
                                    </a:solidFill>
                                    <a:latin typeface="Cambria Math" panose="02040503050406030204" pitchFamily="18" charset="0"/>
                                  </a:rPr>
                                  <m:t>=</m:t>
                                </m:r>
                                <m:sSup>
                                  <m:sSupPr>
                                    <m:ctrlPr>
                                      <a:rPr lang="es-ES" sz="1000" b="0" dirty="0" smtClean="0">
                                        <a:solidFill>
                                          <a:schemeClr val="tx1"/>
                                        </a:solidFill>
                                        <a:latin typeface="Cambria Math" panose="02040503050406030204" pitchFamily="18" charset="0"/>
                                      </a:rPr>
                                    </m:ctrlPr>
                                  </m:sSupPr>
                                  <m:e>
                                    <m:r>
                                      <a:rPr lang="es-ES" sz="1000" b="0" dirty="0" smtClean="0">
                                        <a:solidFill>
                                          <a:schemeClr val="tx1"/>
                                        </a:solidFill>
                                        <a:latin typeface="Cambria Math" panose="02040503050406030204" pitchFamily="18" charset="0"/>
                                      </a:rPr>
                                      <m:t>𝑘</m:t>
                                    </m:r>
                                  </m:e>
                                  <m:sup>
                                    <m:r>
                                      <a:rPr lang="es-ES" sz="1000" b="0" dirty="0" smtClean="0">
                                        <a:solidFill>
                                          <a:schemeClr val="tx1"/>
                                        </a:solidFill>
                                        <a:latin typeface="Cambria Math" panose="02040503050406030204" pitchFamily="18" charset="0"/>
                                      </a:rPr>
                                      <m:t>−</m:t>
                                    </m:r>
                                    <m:r>
                                      <a:rPr lang="es-ES" sz="1000" b="0" dirty="0" smtClean="0">
                                        <a:solidFill>
                                          <a:schemeClr val="tx1"/>
                                        </a:solidFill>
                                        <a:latin typeface="Cambria Math" panose="02040503050406030204" pitchFamily="18" charset="0"/>
                                      </a:rPr>
                                      <m:t>𝛼</m:t>
                                    </m:r>
                                  </m:sup>
                                </m:sSup>
                              </m:oMath>
                            </m:oMathPara>
                          </a14:m>
                          <a:endParaRPr lang="en-GB" sz="1000" dirty="0">
                            <a:latin typeface="Century Gothic" panose="020B0502020202020204" pitchFamily="34" charset="0"/>
                          </a:endParaRPr>
                        </a:p>
                      </a:txBody>
                      <a:tcPr/>
                    </a:tc>
                    <a:extLst>
                      <a:ext uri="{0D108BD9-81ED-4DB2-BD59-A6C34878D82A}">
                        <a16:rowId xmlns:a16="http://schemas.microsoft.com/office/drawing/2014/main" val="826629861"/>
                      </a:ext>
                    </a:extLst>
                  </a:tr>
                </a:tbl>
              </a:graphicData>
            </a:graphic>
          </p:graphicFrame>
        </mc:Choice>
        <mc:Fallback xmlns="">
          <p:graphicFrame>
            <p:nvGraphicFramePr>
              <p:cNvPr id="2" name="Tabla 1">
                <a:extLst>
                  <a:ext uri="{FF2B5EF4-FFF2-40B4-BE49-F238E27FC236}">
                    <a16:creationId xmlns:a16="http://schemas.microsoft.com/office/drawing/2014/main" id="{4B11E6EF-4601-95C5-253C-D02AB60E8A8D}"/>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43840">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43840">
                    <a:tc>
                      <a:txBody>
                        <a:bodyPr/>
                        <a:lstStyle/>
                        <a:p>
                          <a:r>
                            <a:rPr lang="en-GB" sz="1000" b="1" dirty="0">
                              <a:latin typeface="Century Gothic" panose="020B0502020202020204" pitchFamily="34" charset="0"/>
                            </a:rPr>
                            <a:t>Broadband</a:t>
                          </a:r>
                        </a:p>
                      </a:txBody>
                      <a:tcPr/>
                    </a:tc>
                    <a:tc>
                      <a:txBody>
                        <a:bodyPr/>
                        <a:lstStyle/>
                        <a:p>
                          <a:endParaRPr lang="es-ES"/>
                        </a:p>
                      </a:txBody>
                      <a:tcPr>
                        <a:blipFill>
                          <a:blip r:embed="rId9"/>
                          <a:stretch>
                            <a:fillRect l="-32143" t="-100000" r="-714" b="-335000"/>
                          </a:stretch>
                        </a:blipFill>
                      </a:tcPr>
                    </a:tc>
                    <a:extLst>
                      <a:ext uri="{0D108BD9-81ED-4DB2-BD59-A6C34878D82A}">
                        <a16:rowId xmlns:a16="http://schemas.microsoft.com/office/drawing/2014/main" val="214632066"/>
                      </a:ext>
                    </a:extLst>
                  </a:tr>
                  <a:tr h="54864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endParaRPr lang="es-ES"/>
                        </a:p>
                      </a:txBody>
                      <a:tcPr>
                        <a:blipFill>
                          <a:blip r:embed="rId9"/>
                          <a:stretch>
                            <a:fillRect l="-32143" t="-93023" r="-714" b="-55814"/>
                          </a:stretch>
                        </a:blipFill>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endParaRPr lang="es-ES"/>
                        </a:p>
                      </a:txBody>
                      <a:tcPr>
                        <a:blipFill>
                          <a:blip r:embed="rId9"/>
                          <a:stretch>
                            <a:fillRect l="-32143" t="-360870" r="-714" b="-4348"/>
                          </a:stretch>
                        </a:blipFill>
                      </a:tcPr>
                    </a:tc>
                    <a:extLst>
                      <a:ext uri="{0D108BD9-81ED-4DB2-BD59-A6C34878D82A}">
                        <a16:rowId xmlns:a16="http://schemas.microsoft.com/office/drawing/2014/main" val="826629861"/>
                      </a:ext>
                    </a:extLst>
                  </a:tr>
                </a:tbl>
              </a:graphicData>
            </a:graphic>
          </p:graphicFrame>
        </mc:Fallback>
      </mc:AlternateContent>
      <p:pic>
        <p:nvPicPr>
          <p:cNvPr id="6" name="Imagen 5">
            <a:extLst>
              <a:ext uri="{FF2B5EF4-FFF2-40B4-BE49-F238E27FC236}">
                <a16:creationId xmlns:a16="http://schemas.microsoft.com/office/drawing/2014/main" id="{09122D01-56BF-BF80-CC36-D29D13EEBCB4}"/>
              </a:ext>
            </a:extLst>
          </p:cNvPr>
          <p:cNvPicPr>
            <a:picLocks noChangeAspect="1"/>
          </p:cNvPicPr>
          <p:nvPr/>
        </p:nvPicPr>
        <p:blipFill>
          <a:blip r:embed="rId10"/>
          <a:stretch>
            <a:fillRect/>
          </a:stretch>
        </p:blipFill>
        <p:spPr>
          <a:xfrm>
            <a:off x="6604574" y="3276676"/>
            <a:ext cx="385309" cy="386647"/>
          </a:xfrm>
          <a:prstGeom prst="rect">
            <a:avLst/>
          </a:prstGeom>
        </p:spPr>
      </p:pic>
      <p:pic>
        <p:nvPicPr>
          <p:cNvPr id="8" name="Imagen 7">
            <a:extLst>
              <a:ext uri="{FF2B5EF4-FFF2-40B4-BE49-F238E27FC236}">
                <a16:creationId xmlns:a16="http://schemas.microsoft.com/office/drawing/2014/main" id="{1EA4438F-7EBB-9AD0-9C30-A99DE84F1E11}"/>
              </a:ext>
            </a:extLst>
          </p:cNvPr>
          <p:cNvPicPr>
            <a:picLocks noChangeAspect="1"/>
          </p:cNvPicPr>
          <p:nvPr/>
        </p:nvPicPr>
        <p:blipFill>
          <a:blip r:embed="rId10"/>
          <a:stretch>
            <a:fillRect/>
          </a:stretch>
        </p:blipFill>
        <p:spPr>
          <a:xfrm>
            <a:off x="7187580" y="3828319"/>
            <a:ext cx="181025" cy="181654"/>
          </a:xfrm>
          <a:prstGeom prst="rect">
            <a:avLst/>
          </a:prstGeom>
        </p:spPr>
      </p:pic>
      <p:pic>
        <p:nvPicPr>
          <p:cNvPr id="5" name="Imagen 4">
            <a:extLst>
              <a:ext uri="{FF2B5EF4-FFF2-40B4-BE49-F238E27FC236}">
                <a16:creationId xmlns:a16="http://schemas.microsoft.com/office/drawing/2014/main" id="{31AD50AF-FE86-D95B-3365-6847975D7AA9}"/>
              </a:ext>
            </a:extLst>
          </p:cNvPr>
          <p:cNvPicPr>
            <a:picLocks noChangeAspect="1"/>
          </p:cNvPicPr>
          <p:nvPr/>
        </p:nvPicPr>
        <p:blipFill>
          <a:blip r:embed="rId10"/>
          <a:stretch>
            <a:fillRect/>
          </a:stretch>
        </p:blipFill>
        <p:spPr>
          <a:xfrm>
            <a:off x="5895112" y="2758179"/>
            <a:ext cx="588987" cy="591032"/>
          </a:xfrm>
          <a:prstGeom prst="rect">
            <a:avLst/>
          </a:prstGeom>
        </p:spPr>
      </p:pic>
      <p:sp>
        <p:nvSpPr>
          <p:cNvPr id="9" name="CuadroTexto 8">
            <a:extLst>
              <a:ext uri="{FF2B5EF4-FFF2-40B4-BE49-F238E27FC236}">
                <a16:creationId xmlns:a16="http://schemas.microsoft.com/office/drawing/2014/main" id="{B59AD4C9-DEF4-41DC-C41D-258C7DEB971A}"/>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4</a:t>
            </a:r>
          </a:p>
        </p:txBody>
      </p:sp>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5B73F4CA-82DA-328B-EE1A-CD6131F0E4EC}"/>
                  </a:ext>
                </a:extLst>
              </p:cNvPr>
              <p:cNvSpPr txBox="1"/>
              <p:nvPr/>
            </p:nvSpPr>
            <p:spPr>
              <a:xfrm>
                <a:off x="8175052" y="4448648"/>
                <a:ext cx="707566" cy="369332"/>
              </a:xfrm>
              <a:prstGeom prst="rect">
                <a:avLst/>
              </a:prstGeom>
              <a:noFill/>
            </p:spPr>
            <p:txBody>
              <a:bodyPr wrap="none" rtlCol="0">
                <a:spAutoFit/>
              </a:bodyPr>
              <a:lstStyle/>
              <a:p>
                <a:pPr/>
                <a14:m>
                  <m:oMathPara xmlns:m="http://schemas.openxmlformats.org/officeDocument/2006/math">
                    <m:oMath>
                      <m:func>
                        <m:funcPr>
                          <m:ctrlPr>
                            <a:rPr lang="es-ES" b="0" i="0" smtClean="0">
                              <a:latin typeface="Cambria Math" panose="02040503050406030204" pitchFamily="18" charset="0"/>
                            </a:rPr>
                          </m:ctrlPr>
                        </m:funcPr>
                        <m:fName>
                          <m:r>
                            <m:rPr>
                              <m:sty m:val="p"/>
                            </m:rPr>
                            <a:rPr lang="es-ES" b="0" i="0" smtClean="0">
                              <a:latin typeface="Cambria Math" panose="02040503050406030204" pitchFamily="18" charset="0"/>
                            </a:rPr>
                            <m:t>log</m:t>
                          </m:r>
                        </m:fName>
                        <m:e>
                          <m:r>
                            <a:rPr lang="es-ES" b="0" i="1" smtClean="0">
                              <a:latin typeface="Cambria Math" panose="02040503050406030204" pitchFamily="18" charset="0"/>
                            </a:rPr>
                            <m:t>𝑘</m:t>
                          </m:r>
                        </m:e>
                      </m:func>
                    </m:oMath>
                  </m:oMathPara>
                </a14:m>
                <a:endParaRPr lang="es-ES" dirty="0"/>
              </a:p>
            </p:txBody>
          </p:sp>
        </mc:Choice>
        <mc:Fallback xmlns="">
          <p:sp>
            <p:nvSpPr>
              <p:cNvPr id="10" name="CuadroTexto 9">
                <a:extLst>
                  <a:ext uri="{FF2B5EF4-FFF2-40B4-BE49-F238E27FC236}">
                    <a16:creationId xmlns:a16="http://schemas.microsoft.com/office/drawing/2014/main" id="{5B73F4CA-82DA-328B-EE1A-CD6131F0E4EC}"/>
                  </a:ext>
                </a:extLst>
              </p:cNvPr>
              <p:cNvSpPr txBox="1">
                <a:spLocks noRot="1" noChangeAspect="1" noMove="1" noResize="1" noEditPoints="1" noAdjustHandles="1" noChangeArrowheads="1" noChangeShapeType="1" noTextEdit="1"/>
              </p:cNvSpPr>
              <p:nvPr/>
            </p:nvSpPr>
            <p:spPr>
              <a:xfrm>
                <a:off x="8175052" y="4448648"/>
                <a:ext cx="707566" cy="369332"/>
              </a:xfrm>
              <a:prstGeom prst="rect">
                <a:avLst/>
              </a:prstGeom>
              <a:blipFill>
                <a:blip r:embed="rId11"/>
                <a:stretch>
                  <a:fillRect b="-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4A54AD5B-90A5-A61E-D9EF-EE7FDDF6C4DC}"/>
                  </a:ext>
                </a:extLst>
              </p:cNvPr>
              <p:cNvSpPr txBox="1"/>
              <p:nvPr/>
            </p:nvSpPr>
            <p:spPr>
              <a:xfrm rot="16200000">
                <a:off x="4503042" y="3650112"/>
                <a:ext cx="1053237" cy="369332"/>
              </a:xfrm>
              <a:prstGeom prst="rect">
                <a:avLst/>
              </a:prstGeom>
              <a:noFill/>
            </p:spPr>
            <p:txBody>
              <a:bodyPr wrap="none" rtlCol="0">
                <a:spAutoFit/>
              </a:bodyPr>
              <a:lstStyle/>
              <a:p>
                <a:pPr/>
                <a14:m>
                  <m:oMathPara xmlns:m="http://schemas.openxmlformats.org/officeDocument/2006/math">
                    <m:oMath>
                      <m:r>
                        <m:rPr>
                          <m:sty m:val="p"/>
                        </m:rPr>
                        <a:rPr lang="es-ES" b="0" i="0" smtClean="0">
                          <a:latin typeface="Cambria Math" panose="02040503050406030204" pitchFamily="18" charset="0"/>
                        </a:rPr>
                        <m:t>log</m:t>
                      </m:r>
                      <m:r>
                        <a:rPr lang="es-ES" b="0" i="1" smtClean="0">
                          <a:latin typeface="Cambria Math" panose="02040503050406030204" pitchFamily="18" charset="0"/>
                        </a:rPr>
                        <m:t>⁡</m:t>
                      </m:r>
                      <m:r>
                        <a:rPr lang="es-ES" b="0" i="1" smtClean="0">
                          <a:latin typeface="Cambria Math" panose="02040503050406030204" pitchFamily="18" charset="0"/>
                        </a:rPr>
                        <m:t>𝐸</m:t>
                      </m:r>
                      <m:r>
                        <a:rPr lang="es-ES" b="0" i="1" smtClean="0">
                          <a:latin typeface="Cambria Math" panose="02040503050406030204" pitchFamily="18" charset="0"/>
                        </a:rPr>
                        <m:t>(</m:t>
                      </m:r>
                      <m:r>
                        <a:rPr lang="es-ES" b="0" i="1" smtClean="0">
                          <a:latin typeface="Cambria Math" panose="02040503050406030204" pitchFamily="18" charset="0"/>
                        </a:rPr>
                        <m:t>𝑘</m:t>
                      </m:r>
                      <m:r>
                        <a:rPr lang="es-ES" b="0" i="1" smtClean="0">
                          <a:latin typeface="Cambria Math" panose="02040503050406030204" pitchFamily="18" charset="0"/>
                        </a:rPr>
                        <m:t>)</m:t>
                      </m:r>
                    </m:oMath>
                  </m:oMathPara>
                </a14:m>
                <a:endParaRPr lang="es-ES" dirty="0"/>
              </a:p>
            </p:txBody>
          </p:sp>
        </mc:Choice>
        <mc:Fallback xmlns="">
          <p:sp>
            <p:nvSpPr>
              <p:cNvPr id="11" name="CuadroTexto 10">
                <a:extLst>
                  <a:ext uri="{FF2B5EF4-FFF2-40B4-BE49-F238E27FC236}">
                    <a16:creationId xmlns:a16="http://schemas.microsoft.com/office/drawing/2014/main" id="{4A54AD5B-90A5-A61E-D9EF-EE7FDDF6C4DC}"/>
                  </a:ext>
                </a:extLst>
              </p:cNvPr>
              <p:cNvSpPr txBox="1">
                <a:spLocks noRot="1" noChangeAspect="1" noMove="1" noResize="1" noEditPoints="1" noAdjustHandles="1" noChangeArrowheads="1" noChangeShapeType="1" noTextEdit="1"/>
              </p:cNvSpPr>
              <p:nvPr/>
            </p:nvSpPr>
            <p:spPr>
              <a:xfrm rot="16200000">
                <a:off x="4503042" y="3650112"/>
                <a:ext cx="1053237" cy="369332"/>
              </a:xfrm>
              <a:prstGeom prst="rect">
                <a:avLst/>
              </a:prstGeom>
              <a:blipFill>
                <a:blip r:embed="rId12"/>
                <a:stretch>
                  <a:fillRect r="-16667"/>
                </a:stretch>
              </a:blipFill>
            </p:spPr>
            <p:txBody>
              <a:bodyPr/>
              <a:lstStyle/>
              <a:p>
                <a:r>
                  <a:rPr lang="en-GB">
                    <a:noFill/>
                  </a:rPr>
                  <a:t> </a:t>
                </a:r>
              </a:p>
            </p:txBody>
          </p:sp>
        </mc:Fallback>
      </mc:AlternateContent>
    </p:spTree>
    <p:extLst>
      <p:ext uri="{BB962C8B-B14F-4D97-AF65-F5344CB8AC3E}">
        <p14:creationId xmlns:p14="http://schemas.microsoft.com/office/powerpoint/2010/main" val="3246020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DBD63-5304-C14A-DC8B-58376844593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9860B16-F9A7-08A2-4186-48FB27C2AEB2}"/>
              </a:ext>
            </a:extLst>
          </p:cNvPr>
          <p:cNvSpPr txBox="1"/>
          <p:nvPr/>
        </p:nvSpPr>
        <p:spPr>
          <a:xfrm>
            <a:off x="628650" y="849389"/>
            <a:ext cx="7886700" cy="584775"/>
          </a:xfrm>
          <a:prstGeom prst="rect">
            <a:avLst/>
          </a:prstGeom>
          <a:solidFill>
            <a:schemeClr val="bg1">
              <a:alpha val="79185"/>
            </a:schemeClr>
          </a:solidFill>
          <a:ln>
            <a:noFill/>
            <a:round/>
          </a:ln>
        </p:spPr>
        <p:txBody>
          <a:bodyPr wrap="square" rtlCol="0">
            <a:spAutoFit/>
          </a:bodyPr>
          <a:lstStyle/>
          <a:p>
            <a:r>
              <a:rPr lang="es-ES" sz="1600" b="1" i="1" dirty="0" err="1">
                <a:solidFill>
                  <a:srgbClr val="C00000"/>
                </a:solidFill>
                <a:latin typeface="Century Gothic" panose="020B0502020202020204" pitchFamily="34" charset="0"/>
              </a:rPr>
              <a:t>Turbulence</a:t>
            </a:r>
            <a:r>
              <a:rPr lang="es-ES" sz="1600" i="1" dirty="0">
                <a:latin typeface="Century Gothic" panose="020B0502020202020204" pitchFamily="34" charset="0"/>
              </a:rPr>
              <a:t>: </a:t>
            </a:r>
            <a:r>
              <a:rPr lang="es-ES" sz="1600" b="1" i="1" dirty="0" err="1">
                <a:latin typeface="Century Gothic" panose="020B0502020202020204" pitchFamily="34" charset="0"/>
              </a:rPr>
              <a:t>Broadband</a:t>
            </a:r>
            <a:r>
              <a:rPr lang="es-ES" sz="1600" i="1" dirty="0">
                <a:latin typeface="Century Gothic" panose="020B0502020202020204" pitchFamily="34" charset="0"/>
              </a:rPr>
              <a:t> </a:t>
            </a:r>
            <a:r>
              <a:rPr lang="es-ES" sz="1600" i="1" dirty="0" err="1">
                <a:latin typeface="Century Gothic" panose="020B0502020202020204" pitchFamily="34" charset="0"/>
              </a:rPr>
              <a:t>disordered</a:t>
            </a:r>
            <a:r>
              <a:rPr lang="es-ES" sz="1600" i="1" dirty="0">
                <a:latin typeface="Century Gothic" panose="020B0502020202020204" pitchFamily="34" charset="0"/>
              </a:rPr>
              <a:t> </a:t>
            </a:r>
            <a:r>
              <a:rPr lang="es-ES" sz="1600" i="1" dirty="0" err="1">
                <a:latin typeface="Century Gothic" panose="020B0502020202020204" pitchFamily="34" charset="0"/>
              </a:rPr>
              <a:t>fluctuations</a:t>
            </a:r>
            <a:r>
              <a:rPr lang="es-ES" sz="1600" i="1" dirty="0">
                <a:latin typeface="Century Gothic" panose="020B0502020202020204" pitchFamily="34" charset="0"/>
              </a:rPr>
              <a:t> </a:t>
            </a:r>
            <a:r>
              <a:rPr lang="es-ES" sz="1600" i="1" dirty="0" err="1">
                <a:latin typeface="Century Gothic" panose="020B0502020202020204" pitchFamily="34" charset="0"/>
              </a:rPr>
              <a:t>that</a:t>
            </a:r>
            <a:r>
              <a:rPr lang="es-ES" sz="1600" i="1" dirty="0">
                <a:latin typeface="Century Gothic" panose="020B0502020202020204" pitchFamily="34" charset="0"/>
              </a:rPr>
              <a:t> </a:t>
            </a:r>
            <a:r>
              <a:rPr lang="es-ES" sz="1600" i="1" dirty="0" err="1">
                <a:latin typeface="Century Gothic" panose="020B0502020202020204" pitchFamily="34" charset="0"/>
              </a:rPr>
              <a:t>interact</a:t>
            </a:r>
            <a:r>
              <a:rPr lang="es-ES" sz="1600" i="1" dirty="0">
                <a:latin typeface="Century Gothic" panose="020B0502020202020204" pitchFamily="34" charset="0"/>
              </a:rPr>
              <a:t> </a:t>
            </a:r>
            <a:r>
              <a:rPr lang="es-ES" sz="1600" b="1" i="1" dirty="0" err="1">
                <a:latin typeface="Century Gothic" panose="020B0502020202020204" pitchFamily="34" charset="0"/>
              </a:rPr>
              <a:t>nonlinearly</a:t>
            </a:r>
            <a:r>
              <a:rPr lang="es-ES" sz="1600" i="1" dirty="0">
                <a:latin typeface="Century Gothic" panose="020B0502020202020204" pitchFamily="34" charset="0"/>
              </a:rPr>
              <a:t>, </a:t>
            </a:r>
            <a:r>
              <a:rPr lang="es-ES" sz="1600" i="1" dirty="0" err="1">
                <a:latin typeface="Century Gothic" panose="020B0502020202020204" pitchFamily="34" charset="0"/>
              </a:rPr>
              <a:t>featuring</a:t>
            </a:r>
            <a:r>
              <a:rPr lang="es-ES" sz="1600" i="1" dirty="0">
                <a:latin typeface="Century Gothic" panose="020B0502020202020204" pitchFamily="34" charset="0"/>
              </a:rPr>
              <a:t> </a:t>
            </a:r>
            <a:r>
              <a:rPr lang="es-ES" sz="1600" b="1" i="1" dirty="0" err="1">
                <a:latin typeface="Century Gothic" panose="020B0502020202020204" pitchFamily="34" charset="0"/>
              </a:rPr>
              <a:t>high</a:t>
            </a:r>
            <a:r>
              <a:rPr lang="es-ES" sz="1600" b="1" i="1" dirty="0">
                <a:latin typeface="Century Gothic" panose="020B0502020202020204" pitchFamily="34" charset="0"/>
              </a:rPr>
              <a:t> </a:t>
            </a:r>
            <a:r>
              <a:rPr lang="es-ES" sz="1600" b="1" i="1" dirty="0" err="1">
                <a:latin typeface="Century Gothic" panose="020B0502020202020204" pitchFamily="34" charset="0"/>
              </a:rPr>
              <a:t>vorticity</a:t>
            </a:r>
            <a:r>
              <a:rPr lang="es-ES" sz="1600" b="1" i="1" dirty="0">
                <a:latin typeface="Century Gothic" panose="020B0502020202020204" pitchFamily="34" charset="0"/>
              </a:rPr>
              <a:t> </a:t>
            </a:r>
            <a:r>
              <a:rPr lang="es-ES" sz="1600" i="1" dirty="0">
                <a:latin typeface="Century Gothic" panose="020B0502020202020204" pitchFamily="34" charset="0"/>
              </a:rPr>
              <a:t>and a </a:t>
            </a:r>
            <a:r>
              <a:rPr lang="es-ES" sz="1600" b="1" i="1" dirty="0" err="1">
                <a:latin typeface="Century Gothic" panose="020B0502020202020204" pitchFamily="34" charset="0"/>
              </a:rPr>
              <a:t>power-law</a:t>
            </a:r>
            <a:r>
              <a:rPr lang="es-ES" sz="1600" i="1" dirty="0">
                <a:latin typeface="Century Gothic" panose="020B0502020202020204" pitchFamily="34" charset="0"/>
              </a:rPr>
              <a:t> </a:t>
            </a:r>
            <a:r>
              <a:rPr lang="es-ES" sz="1600" i="1" dirty="0" err="1">
                <a:latin typeface="Century Gothic" panose="020B0502020202020204" pitchFamily="34" charset="0"/>
              </a:rPr>
              <a:t>energy</a:t>
            </a:r>
            <a:r>
              <a:rPr lang="es-ES" sz="1600" i="1" dirty="0">
                <a:latin typeface="Century Gothic" panose="020B0502020202020204" pitchFamily="34" charset="0"/>
              </a:rPr>
              <a:t> </a:t>
            </a:r>
            <a:r>
              <a:rPr lang="es-ES" sz="1600" i="1" dirty="0" err="1">
                <a:latin typeface="Century Gothic" panose="020B0502020202020204" pitchFamily="34" charset="0"/>
              </a:rPr>
              <a:t>spectra</a:t>
            </a:r>
            <a:r>
              <a:rPr lang="es-ES" sz="1600" i="1" dirty="0">
                <a:latin typeface="Century Gothic" panose="020B0502020202020204" pitchFamily="34" charset="0"/>
              </a:rPr>
              <a:t>.</a:t>
            </a:r>
          </a:p>
        </p:txBody>
      </p:sp>
      <p:grpSp>
        <p:nvGrpSpPr>
          <p:cNvPr id="3" name="Grupo 2">
            <a:extLst>
              <a:ext uri="{FF2B5EF4-FFF2-40B4-BE49-F238E27FC236}">
                <a16:creationId xmlns:a16="http://schemas.microsoft.com/office/drawing/2014/main" id="{2419B31B-DBBD-A55E-0383-AC3F591E506F}"/>
              </a:ext>
            </a:extLst>
          </p:cNvPr>
          <p:cNvGrpSpPr/>
          <p:nvPr/>
        </p:nvGrpSpPr>
        <p:grpSpPr>
          <a:xfrm>
            <a:off x="689579" y="1695156"/>
            <a:ext cx="3395448" cy="2944725"/>
            <a:chOff x="628650" y="1778926"/>
            <a:chExt cx="3395448" cy="2944725"/>
          </a:xfrm>
        </p:grpSpPr>
        <p:pic>
          <p:nvPicPr>
            <p:cNvPr id="7" name="Imagen 6">
              <a:extLst>
                <a:ext uri="{FF2B5EF4-FFF2-40B4-BE49-F238E27FC236}">
                  <a16:creationId xmlns:a16="http://schemas.microsoft.com/office/drawing/2014/main" id="{95582A0D-689B-C44D-44F9-485788EF52B6}"/>
                </a:ext>
              </a:extLst>
            </p:cNvPr>
            <p:cNvPicPr>
              <a:picLocks noChangeAspect="1"/>
            </p:cNvPicPr>
            <p:nvPr/>
          </p:nvPicPr>
          <p:blipFill>
            <a:blip r:embed="rId3"/>
            <a:stretch>
              <a:fillRect/>
            </a:stretch>
          </p:blipFill>
          <p:spPr>
            <a:xfrm>
              <a:off x="628650" y="1778926"/>
              <a:ext cx="3395448" cy="2944725"/>
            </a:xfrm>
            <a:prstGeom prst="rect">
              <a:avLst/>
            </a:prstGeom>
          </p:spPr>
        </p:pic>
        <p:sp>
          <p:nvSpPr>
            <p:cNvPr id="18" name="Abrir llave 17">
              <a:extLst>
                <a:ext uri="{FF2B5EF4-FFF2-40B4-BE49-F238E27FC236}">
                  <a16:creationId xmlns:a16="http://schemas.microsoft.com/office/drawing/2014/main" id="{246C4761-6C67-E829-F3AA-8C8892093C98}"/>
                </a:ext>
              </a:extLst>
            </p:cNvPr>
            <p:cNvSpPr/>
            <p:nvPr/>
          </p:nvSpPr>
          <p:spPr>
            <a:xfrm rot="5400000">
              <a:off x="2743069" y="1186965"/>
              <a:ext cx="224716" cy="2337341"/>
            </a:xfrm>
            <a:prstGeom prst="leftBrace">
              <a:avLst>
                <a:gd name="adj1" fmla="val 8333"/>
                <a:gd name="adj2" fmla="val 51139"/>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9" name="Abrir llave 18">
              <a:extLst>
                <a:ext uri="{FF2B5EF4-FFF2-40B4-BE49-F238E27FC236}">
                  <a16:creationId xmlns:a16="http://schemas.microsoft.com/office/drawing/2014/main" id="{46E0C7FC-0B83-9CE8-8982-4CF7683F0524}"/>
                </a:ext>
              </a:extLst>
            </p:cNvPr>
            <p:cNvSpPr/>
            <p:nvPr/>
          </p:nvSpPr>
          <p:spPr>
            <a:xfrm rot="13559677">
              <a:off x="2592317" y="3485787"/>
              <a:ext cx="245750" cy="424823"/>
            </a:xfrm>
            <a:prstGeom prst="leftBrace">
              <a:avLst>
                <a:gd name="adj1" fmla="val 8333"/>
                <a:gd name="adj2" fmla="val 48917"/>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0" name="Abrir llave 19">
              <a:extLst>
                <a:ext uri="{FF2B5EF4-FFF2-40B4-BE49-F238E27FC236}">
                  <a16:creationId xmlns:a16="http://schemas.microsoft.com/office/drawing/2014/main" id="{6E23FEEF-A89D-D4BE-7748-F59B19AB9E3D}"/>
                </a:ext>
              </a:extLst>
            </p:cNvPr>
            <p:cNvSpPr/>
            <p:nvPr/>
          </p:nvSpPr>
          <p:spPr>
            <a:xfrm rot="5400000">
              <a:off x="2108912" y="3005561"/>
              <a:ext cx="239841" cy="229743"/>
            </a:xfrm>
            <a:prstGeom prst="leftBrace">
              <a:avLst>
                <a:gd name="adj1" fmla="val 8333"/>
                <a:gd name="adj2" fmla="val 48917"/>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2800E4A3-AF64-0CFA-3621-6684ED3C1A54}"/>
                    </a:ext>
                  </a:extLst>
                </p:cNvPr>
                <p:cNvSpPr txBox="1"/>
                <p:nvPr/>
              </p:nvSpPr>
              <p:spPr>
                <a:xfrm>
                  <a:off x="710047" y="4276115"/>
                  <a:ext cx="2112566" cy="369332"/>
                </a:xfrm>
                <a:prstGeom prst="rect">
                  <a:avLst/>
                </a:prstGeom>
                <a:solidFill>
                  <a:schemeClr val="bg1">
                    <a:alpha val="59000"/>
                  </a:schemeClr>
                </a:solidFill>
              </p:spPr>
              <p:txBody>
                <a:bodyPr wrap="none"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0</m:t>
                            </m:r>
                          </m:sub>
                        </m:sSub>
                        <m:r>
                          <a:rPr lang="es-ES" b="0" i="1" smtClean="0">
                            <a:solidFill>
                              <a:srgbClr val="FF0000"/>
                            </a:solidFill>
                            <a:latin typeface="Cambria Math" panose="02040503050406030204" pitchFamily="18" charset="0"/>
                          </a:rPr>
                          <m:t>&lt;</m:t>
                        </m:r>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1</m:t>
                            </m:r>
                          </m:sub>
                        </m:sSub>
                        <m:r>
                          <a:rPr lang="es-ES" b="0" i="1" smtClean="0">
                            <a:solidFill>
                              <a:srgbClr val="FF0000"/>
                            </a:solidFill>
                            <a:latin typeface="Cambria Math" panose="02040503050406030204" pitchFamily="18" charset="0"/>
                          </a:rPr>
                          <m:t>&lt;…&lt;</m:t>
                        </m:r>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𝑛</m:t>
                            </m:r>
                          </m:sub>
                        </m:sSub>
                      </m:oMath>
                    </m:oMathPara>
                  </a14:m>
                  <a:endParaRPr lang="es-ES" dirty="0">
                    <a:solidFill>
                      <a:srgbClr val="FF0000"/>
                    </a:solidFill>
                  </a:endParaRPr>
                </a:p>
              </p:txBody>
            </p:sp>
          </mc:Choice>
          <mc:Fallback xmlns="">
            <p:sp>
              <p:nvSpPr>
                <p:cNvPr id="21" name="CuadroTexto 20">
                  <a:extLst>
                    <a:ext uri="{FF2B5EF4-FFF2-40B4-BE49-F238E27FC236}">
                      <a16:creationId xmlns:a16="http://schemas.microsoft.com/office/drawing/2014/main" id="{2800E4A3-AF64-0CFA-3621-6684ED3C1A54}"/>
                    </a:ext>
                  </a:extLst>
                </p:cNvPr>
                <p:cNvSpPr txBox="1">
                  <a:spLocks noRot="1" noChangeAspect="1" noMove="1" noResize="1" noEditPoints="1" noAdjustHandles="1" noChangeArrowheads="1" noChangeShapeType="1" noTextEdit="1"/>
                </p:cNvSpPr>
                <p:nvPr/>
              </p:nvSpPr>
              <p:spPr>
                <a:xfrm>
                  <a:off x="710047" y="4276115"/>
                  <a:ext cx="2112566" cy="36933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D876BC5B-F382-2BB5-1954-71A5533BA0B9}"/>
                    </a:ext>
                  </a:extLst>
                </p:cNvPr>
                <p:cNvSpPr txBox="1"/>
                <p:nvPr/>
              </p:nvSpPr>
              <p:spPr>
                <a:xfrm>
                  <a:off x="2647519" y="1852799"/>
                  <a:ext cx="471539" cy="369332"/>
                </a:xfrm>
                <a:prstGeom prst="rect">
                  <a:avLst/>
                </a:prstGeom>
                <a:solidFill>
                  <a:schemeClr val="bg1">
                    <a:alpha val="69000"/>
                  </a:schemeClr>
                </a:solidFill>
              </p:spPr>
              <p:txBody>
                <a:bodyPr wrap="none"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0</m:t>
                            </m:r>
                          </m:sub>
                        </m:sSub>
                      </m:oMath>
                    </m:oMathPara>
                  </a14:m>
                  <a:endParaRPr lang="es-ES" dirty="0">
                    <a:solidFill>
                      <a:srgbClr val="FF0000"/>
                    </a:solidFill>
                  </a:endParaRPr>
                </a:p>
              </p:txBody>
            </p:sp>
          </mc:Choice>
          <mc:Fallback xmlns="">
            <p:sp>
              <p:nvSpPr>
                <p:cNvPr id="22" name="CuadroTexto 21">
                  <a:extLst>
                    <a:ext uri="{FF2B5EF4-FFF2-40B4-BE49-F238E27FC236}">
                      <a16:creationId xmlns:a16="http://schemas.microsoft.com/office/drawing/2014/main" id="{D876BC5B-F382-2BB5-1954-71A5533BA0B9}"/>
                    </a:ext>
                  </a:extLst>
                </p:cNvPr>
                <p:cNvSpPr txBox="1">
                  <a:spLocks noRot="1" noChangeAspect="1" noMove="1" noResize="1" noEditPoints="1" noAdjustHandles="1" noChangeArrowheads="1" noChangeShapeType="1" noTextEdit="1"/>
                </p:cNvSpPr>
                <p:nvPr/>
              </p:nvSpPr>
              <p:spPr>
                <a:xfrm>
                  <a:off x="2647519" y="1852799"/>
                  <a:ext cx="471539"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2409E5D7-41D8-3EA5-BDFC-31739928D04A}"/>
                    </a:ext>
                  </a:extLst>
                </p:cNvPr>
                <p:cNvSpPr txBox="1"/>
                <p:nvPr/>
              </p:nvSpPr>
              <p:spPr>
                <a:xfrm>
                  <a:off x="2840979" y="3859468"/>
                  <a:ext cx="466218" cy="369332"/>
                </a:xfrm>
                <a:prstGeom prst="rect">
                  <a:avLst/>
                </a:prstGeom>
                <a:solidFill>
                  <a:schemeClr val="bg1">
                    <a:alpha val="64175"/>
                  </a:schemeClr>
                </a:solidFill>
              </p:spPr>
              <p:txBody>
                <a:bodyPr wrap="none"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1</m:t>
                            </m:r>
                          </m:sub>
                        </m:sSub>
                      </m:oMath>
                    </m:oMathPara>
                  </a14:m>
                  <a:endParaRPr lang="es-ES" dirty="0">
                    <a:solidFill>
                      <a:srgbClr val="FF0000"/>
                    </a:solidFill>
                  </a:endParaRPr>
                </a:p>
              </p:txBody>
            </p:sp>
          </mc:Choice>
          <mc:Fallback xmlns="">
            <p:sp>
              <p:nvSpPr>
                <p:cNvPr id="23" name="CuadroTexto 22">
                  <a:extLst>
                    <a:ext uri="{FF2B5EF4-FFF2-40B4-BE49-F238E27FC236}">
                      <a16:creationId xmlns:a16="http://schemas.microsoft.com/office/drawing/2014/main" id="{2409E5D7-41D8-3EA5-BDFC-31739928D04A}"/>
                    </a:ext>
                  </a:extLst>
                </p:cNvPr>
                <p:cNvSpPr txBox="1">
                  <a:spLocks noRot="1" noChangeAspect="1" noMove="1" noResize="1" noEditPoints="1" noAdjustHandles="1" noChangeArrowheads="1" noChangeShapeType="1" noTextEdit="1"/>
                </p:cNvSpPr>
                <p:nvPr/>
              </p:nvSpPr>
              <p:spPr>
                <a:xfrm>
                  <a:off x="2840979" y="3859468"/>
                  <a:ext cx="466218"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EC9379F0-E859-658E-F172-95AA9E1ADA30}"/>
                    </a:ext>
                  </a:extLst>
                </p:cNvPr>
                <p:cNvSpPr txBox="1"/>
                <p:nvPr/>
              </p:nvSpPr>
              <p:spPr>
                <a:xfrm>
                  <a:off x="2011707" y="2594397"/>
                  <a:ext cx="471539" cy="369332"/>
                </a:xfrm>
                <a:prstGeom prst="rect">
                  <a:avLst/>
                </a:prstGeom>
                <a:solidFill>
                  <a:schemeClr val="bg1">
                    <a:alpha val="73000"/>
                  </a:schemeClr>
                </a:solidFill>
              </p:spPr>
              <p:txBody>
                <a:bodyPr wrap="none" rtlCol="0">
                  <a:spAutoFit/>
                </a:bodyPr>
                <a:lstStyle/>
                <a:p>
                  <a:pPr/>
                  <a14:m>
                    <m:oMathPara xmlns:m="http://schemas.openxmlformats.org/officeDocument/2006/math">
                      <m:oMath>
                        <m:sSub>
                          <m:sSubPr>
                            <m:ctrlPr>
                              <a:rPr lang="es-ES" b="0" i="1" smtClean="0">
                                <a:solidFill>
                                  <a:srgbClr val="FF0000"/>
                                </a:solidFill>
                                <a:latin typeface="Cambria Math" panose="02040503050406030204" pitchFamily="18" charset="0"/>
                              </a:rPr>
                            </m:ctrlPr>
                          </m:sSubPr>
                          <m:e>
                            <m:r>
                              <a:rPr lang="es-ES" b="0" i="1" smtClean="0">
                                <a:solidFill>
                                  <a:srgbClr val="FF0000"/>
                                </a:solidFill>
                                <a:latin typeface="Cambria Math" panose="02040503050406030204" pitchFamily="18" charset="0"/>
                              </a:rPr>
                              <m:t>𝑘</m:t>
                            </m:r>
                          </m:e>
                          <m:sub>
                            <m:r>
                              <a:rPr lang="es-ES" b="0" i="1" smtClean="0">
                                <a:solidFill>
                                  <a:srgbClr val="FF0000"/>
                                </a:solidFill>
                                <a:latin typeface="Cambria Math" panose="02040503050406030204" pitchFamily="18" charset="0"/>
                              </a:rPr>
                              <m:t>2</m:t>
                            </m:r>
                          </m:sub>
                        </m:sSub>
                      </m:oMath>
                    </m:oMathPara>
                  </a14:m>
                  <a:endParaRPr lang="es-ES" dirty="0">
                    <a:solidFill>
                      <a:srgbClr val="FF0000"/>
                    </a:solidFill>
                  </a:endParaRPr>
                </a:p>
              </p:txBody>
            </p:sp>
          </mc:Choice>
          <mc:Fallback xmlns="">
            <p:sp>
              <p:nvSpPr>
                <p:cNvPr id="24" name="CuadroTexto 23">
                  <a:extLst>
                    <a:ext uri="{FF2B5EF4-FFF2-40B4-BE49-F238E27FC236}">
                      <a16:creationId xmlns:a16="http://schemas.microsoft.com/office/drawing/2014/main" id="{EC9379F0-E859-658E-F172-95AA9E1ADA30}"/>
                    </a:ext>
                  </a:extLst>
                </p:cNvPr>
                <p:cNvSpPr txBox="1">
                  <a:spLocks noRot="1" noChangeAspect="1" noMove="1" noResize="1" noEditPoints="1" noAdjustHandles="1" noChangeArrowheads="1" noChangeShapeType="1" noTextEdit="1"/>
                </p:cNvSpPr>
                <p:nvPr/>
              </p:nvSpPr>
              <p:spPr>
                <a:xfrm>
                  <a:off x="2011707" y="2594397"/>
                  <a:ext cx="471539" cy="369332"/>
                </a:xfrm>
                <a:prstGeom prst="rect">
                  <a:avLst/>
                </a:prstGeom>
                <a:blipFill>
                  <a:blip r:embed="rId7"/>
                  <a:stretch>
                    <a:fillRect/>
                  </a:stretch>
                </a:blipFill>
              </p:spPr>
              <p:txBody>
                <a:bodyPr/>
                <a:lstStyle/>
                <a:p>
                  <a:r>
                    <a:rPr lang="en-GB">
                      <a:noFill/>
                    </a:rPr>
                    <a:t> </a:t>
                  </a:r>
                </a:p>
              </p:txBody>
            </p:sp>
          </mc:Fallback>
        </mc:AlternateContent>
      </p:grpSp>
      <p:grpSp>
        <p:nvGrpSpPr>
          <p:cNvPr id="51" name="Grupo 50">
            <a:extLst>
              <a:ext uri="{FF2B5EF4-FFF2-40B4-BE49-F238E27FC236}">
                <a16:creationId xmlns:a16="http://schemas.microsoft.com/office/drawing/2014/main" id="{D62BD252-B347-F4D5-F1A7-0D906224E5AB}"/>
              </a:ext>
            </a:extLst>
          </p:cNvPr>
          <p:cNvGrpSpPr>
            <a:grpSpLocks noChangeAspect="1"/>
          </p:cNvGrpSpPr>
          <p:nvPr/>
        </p:nvGrpSpPr>
        <p:grpSpPr>
          <a:xfrm>
            <a:off x="4844995" y="3109403"/>
            <a:ext cx="4037623" cy="1708577"/>
            <a:chOff x="4202545" y="3018408"/>
            <a:chExt cx="4464941" cy="1889403"/>
          </a:xfrm>
        </p:grpSpPr>
        <p:cxnSp>
          <p:nvCxnSpPr>
            <p:cNvPr id="26" name="Conector recto de flecha 25">
              <a:extLst>
                <a:ext uri="{FF2B5EF4-FFF2-40B4-BE49-F238E27FC236}">
                  <a16:creationId xmlns:a16="http://schemas.microsoft.com/office/drawing/2014/main" id="{2EC0F0FA-9980-A1FD-1AED-E8193C2382C9}"/>
                </a:ext>
              </a:extLst>
            </p:cNvPr>
            <p:cNvCxnSpPr>
              <a:cxnSpLocks/>
            </p:cNvCxnSpPr>
            <p:nvPr/>
          </p:nvCxnSpPr>
          <p:spPr>
            <a:xfrm flipV="1">
              <a:off x="4412202" y="4707593"/>
              <a:ext cx="3472833" cy="825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FDAE1108-03B1-DFE1-A0AF-C605C7C6F3EB}"/>
                </a:ext>
              </a:extLst>
            </p:cNvPr>
            <p:cNvCxnSpPr>
              <a:cxnSpLocks/>
            </p:cNvCxnSpPr>
            <p:nvPr/>
          </p:nvCxnSpPr>
          <p:spPr>
            <a:xfrm flipV="1">
              <a:off x="4608990" y="3018408"/>
              <a:ext cx="0" cy="176848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ángulo 34">
              <a:extLst>
                <a:ext uri="{FF2B5EF4-FFF2-40B4-BE49-F238E27FC236}">
                  <a16:creationId xmlns:a16="http://schemas.microsoft.com/office/drawing/2014/main" id="{2B91E180-17D2-A5A2-48FD-ABD5D50AD256}"/>
                </a:ext>
              </a:extLst>
            </p:cNvPr>
            <p:cNvSpPr/>
            <p:nvPr/>
          </p:nvSpPr>
          <p:spPr>
            <a:xfrm>
              <a:off x="5465167" y="3443764"/>
              <a:ext cx="214549" cy="126140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Rectángulo 35">
              <a:extLst>
                <a:ext uri="{FF2B5EF4-FFF2-40B4-BE49-F238E27FC236}">
                  <a16:creationId xmlns:a16="http://schemas.microsoft.com/office/drawing/2014/main" id="{6829D23D-AEBE-8AB4-FC33-E1BC4C3442E4}"/>
                </a:ext>
              </a:extLst>
            </p:cNvPr>
            <p:cNvSpPr/>
            <p:nvPr/>
          </p:nvSpPr>
          <p:spPr>
            <a:xfrm>
              <a:off x="5677716" y="3533317"/>
              <a:ext cx="204184" cy="1171849"/>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Forma libre 37">
              <a:extLst>
                <a:ext uri="{FF2B5EF4-FFF2-40B4-BE49-F238E27FC236}">
                  <a16:creationId xmlns:a16="http://schemas.microsoft.com/office/drawing/2014/main" id="{E14349C2-2B38-8123-3FD3-D7BBBB753B62}"/>
                </a:ext>
              </a:extLst>
            </p:cNvPr>
            <p:cNvSpPr/>
            <p:nvPr/>
          </p:nvSpPr>
          <p:spPr>
            <a:xfrm>
              <a:off x="4953740" y="3018408"/>
              <a:ext cx="2325949" cy="1686757"/>
            </a:xfrm>
            <a:custGeom>
              <a:avLst/>
              <a:gdLst>
                <a:gd name="connsiteX0" fmla="*/ 0 w 2325949"/>
                <a:gd name="connsiteY0" fmla="*/ 0 h 1686757"/>
                <a:gd name="connsiteX1" fmla="*/ 1908699 w 2325949"/>
                <a:gd name="connsiteY1" fmla="*/ 1127464 h 1686757"/>
                <a:gd name="connsiteX2" fmla="*/ 2325949 w 2325949"/>
                <a:gd name="connsiteY2" fmla="*/ 1686757 h 1686757"/>
              </a:gdLst>
              <a:ahLst/>
              <a:cxnLst>
                <a:cxn ang="0">
                  <a:pos x="connsiteX0" y="connsiteY0"/>
                </a:cxn>
                <a:cxn ang="0">
                  <a:pos x="connsiteX1" y="connsiteY1"/>
                </a:cxn>
                <a:cxn ang="0">
                  <a:pos x="connsiteX2" y="connsiteY2"/>
                </a:cxn>
              </a:cxnLst>
              <a:rect l="l" t="t" r="r" b="b"/>
              <a:pathLst>
                <a:path w="2325949" h="1686757">
                  <a:moveTo>
                    <a:pt x="0" y="0"/>
                  </a:moveTo>
                  <a:cubicBezTo>
                    <a:pt x="760520" y="423169"/>
                    <a:pt x="1521041" y="846338"/>
                    <a:pt x="1908699" y="1127464"/>
                  </a:cubicBezTo>
                  <a:cubicBezTo>
                    <a:pt x="2296357" y="1408590"/>
                    <a:pt x="2311153" y="1547673"/>
                    <a:pt x="2325949" y="1686757"/>
                  </a:cubicBezTo>
                </a:path>
              </a:pathLst>
            </a:custGeom>
            <a:noFill/>
            <a:ln w="22225">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Rectángulo 38">
              <a:extLst>
                <a:ext uri="{FF2B5EF4-FFF2-40B4-BE49-F238E27FC236}">
                  <a16:creationId xmlns:a16="http://schemas.microsoft.com/office/drawing/2014/main" id="{E0508C40-7F2B-BC33-2CAA-3E41C371392A}"/>
                </a:ext>
              </a:extLst>
            </p:cNvPr>
            <p:cNvSpPr/>
            <p:nvPr/>
          </p:nvSpPr>
          <p:spPr>
            <a:xfrm>
              <a:off x="5885899" y="3649777"/>
              <a:ext cx="204184" cy="1055387"/>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a:extLst>
                <a:ext uri="{FF2B5EF4-FFF2-40B4-BE49-F238E27FC236}">
                  <a16:creationId xmlns:a16="http://schemas.microsoft.com/office/drawing/2014/main" id="{AE611F15-50F2-8E1E-31A9-876EF5E9452B}"/>
                </a:ext>
              </a:extLst>
            </p:cNvPr>
            <p:cNvSpPr/>
            <p:nvPr/>
          </p:nvSpPr>
          <p:spPr>
            <a:xfrm>
              <a:off x="6100448" y="3799643"/>
              <a:ext cx="200184" cy="900771"/>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799F9186-1110-8C18-17AA-68E69737F456}"/>
                </a:ext>
              </a:extLst>
            </p:cNvPr>
            <p:cNvSpPr/>
            <p:nvPr/>
          </p:nvSpPr>
          <p:spPr>
            <a:xfrm>
              <a:off x="6300633" y="3934148"/>
              <a:ext cx="232911" cy="771015"/>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Rectángulo 41">
              <a:extLst>
                <a:ext uri="{FF2B5EF4-FFF2-40B4-BE49-F238E27FC236}">
                  <a16:creationId xmlns:a16="http://schemas.microsoft.com/office/drawing/2014/main" id="{E0A80896-E35B-FE82-2766-E31F2F28CACE}"/>
                </a:ext>
              </a:extLst>
            </p:cNvPr>
            <p:cNvSpPr/>
            <p:nvPr/>
          </p:nvSpPr>
          <p:spPr>
            <a:xfrm>
              <a:off x="6533545" y="4074851"/>
              <a:ext cx="200185" cy="625563"/>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Rectángulo 42">
              <a:extLst>
                <a:ext uri="{FF2B5EF4-FFF2-40B4-BE49-F238E27FC236}">
                  <a16:creationId xmlns:a16="http://schemas.microsoft.com/office/drawing/2014/main" id="{29D0C41D-A819-EEE2-072D-12835F5E5F68}"/>
                </a:ext>
              </a:extLst>
            </p:cNvPr>
            <p:cNvSpPr/>
            <p:nvPr/>
          </p:nvSpPr>
          <p:spPr>
            <a:xfrm>
              <a:off x="6733730" y="4246556"/>
              <a:ext cx="204184" cy="4517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9C856998-5D2A-6031-C509-C47880B62A79}"/>
                </a:ext>
              </a:extLst>
            </p:cNvPr>
            <p:cNvSpPr/>
            <p:nvPr/>
          </p:nvSpPr>
          <p:spPr>
            <a:xfrm>
              <a:off x="5252618" y="3311375"/>
              <a:ext cx="214549" cy="14044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44">
              <a:extLst>
                <a:ext uri="{FF2B5EF4-FFF2-40B4-BE49-F238E27FC236}">
                  <a16:creationId xmlns:a16="http://schemas.microsoft.com/office/drawing/2014/main" id="{FF13CC31-07B7-7E6B-8421-23B46FA028E4}"/>
                </a:ext>
              </a:extLst>
            </p:cNvPr>
            <p:cNvSpPr/>
            <p:nvPr/>
          </p:nvSpPr>
          <p:spPr>
            <a:xfrm>
              <a:off x="5042068" y="3170948"/>
              <a:ext cx="214549" cy="1526400"/>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Rectángulo 45">
              <a:extLst>
                <a:ext uri="{FF2B5EF4-FFF2-40B4-BE49-F238E27FC236}">
                  <a16:creationId xmlns:a16="http://schemas.microsoft.com/office/drawing/2014/main" id="{58B11505-56A0-3779-4396-ED72BA19A106}"/>
                </a:ext>
              </a:extLst>
            </p:cNvPr>
            <p:cNvSpPr/>
            <p:nvPr/>
          </p:nvSpPr>
          <p:spPr>
            <a:xfrm>
              <a:off x="4821311" y="3061054"/>
              <a:ext cx="214549" cy="164555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49" name="CuadroTexto 48">
                  <a:extLst>
                    <a:ext uri="{FF2B5EF4-FFF2-40B4-BE49-F238E27FC236}">
                      <a16:creationId xmlns:a16="http://schemas.microsoft.com/office/drawing/2014/main" id="{21232431-B70D-FD65-292F-813685F5434B}"/>
                    </a:ext>
                  </a:extLst>
                </p:cNvPr>
                <p:cNvSpPr txBox="1"/>
                <p:nvPr/>
              </p:nvSpPr>
              <p:spPr>
                <a:xfrm>
                  <a:off x="7885035" y="4499391"/>
                  <a:ext cx="782451" cy="408420"/>
                </a:xfrm>
                <a:prstGeom prst="rect">
                  <a:avLst/>
                </a:prstGeom>
                <a:noFill/>
              </p:spPr>
              <p:txBody>
                <a:bodyPr wrap="none" rtlCol="0">
                  <a:spAutoFit/>
                </a:bodyPr>
                <a:lstStyle/>
                <a:p>
                  <a:pPr/>
                  <a14:m>
                    <m:oMathPara xmlns:m="http://schemas.openxmlformats.org/officeDocument/2006/math">
                      <m:oMath>
                        <m:func>
                          <m:funcPr>
                            <m:ctrlPr>
                              <a:rPr lang="es-ES" b="0" i="0" smtClean="0">
                                <a:latin typeface="Cambria Math" panose="02040503050406030204" pitchFamily="18" charset="0"/>
                              </a:rPr>
                            </m:ctrlPr>
                          </m:funcPr>
                          <m:fName>
                            <m:r>
                              <m:rPr>
                                <m:sty m:val="p"/>
                              </m:rPr>
                              <a:rPr lang="es-ES" b="0" i="0" smtClean="0">
                                <a:latin typeface="Cambria Math" panose="02040503050406030204" pitchFamily="18" charset="0"/>
                              </a:rPr>
                              <m:t>log</m:t>
                            </m:r>
                          </m:fName>
                          <m:e>
                            <m:r>
                              <a:rPr lang="es-ES" b="0" i="1" smtClean="0">
                                <a:latin typeface="Cambria Math" panose="02040503050406030204" pitchFamily="18" charset="0"/>
                              </a:rPr>
                              <m:t>𝑘</m:t>
                            </m:r>
                          </m:e>
                        </m:func>
                      </m:oMath>
                    </m:oMathPara>
                  </a14:m>
                  <a:endParaRPr lang="es-ES" dirty="0"/>
                </a:p>
              </p:txBody>
            </p:sp>
          </mc:Choice>
          <mc:Fallback xmlns="">
            <p:sp>
              <p:nvSpPr>
                <p:cNvPr id="49" name="CuadroTexto 48">
                  <a:extLst>
                    <a:ext uri="{FF2B5EF4-FFF2-40B4-BE49-F238E27FC236}">
                      <a16:creationId xmlns:a16="http://schemas.microsoft.com/office/drawing/2014/main" id="{21232431-B70D-FD65-292F-813685F5434B}"/>
                    </a:ext>
                  </a:extLst>
                </p:cNvPr>
                <p:cNvSpPr txBox="1">
                  <a:spLocks noRot="1" noChangeAspect="1" noMove="1" noResize="1" noEditPoints="1" noAdjustHandles="1" noChangeArrowheads="1" noChangeShapeType="1" noTextEdit="1"/>
                </p:cNvSpPr>
                <p:nvPr/>
              </p:nvSpPr>
              <p:spPr>
                <a:xfrm>
                  <a:off x="7885035" y="4499391"/>
                  <a:ext cx="782451" cy="408420"/>
                </a:xfrm>
                <a:prstGeom prst="rect">
                  <a:avLst/>
                </a:prstGeom>
                <a:blipFill>
                  <a:blip r:embed="rId8"/>
                  <a:stretch>
                    <a:fillRect b="-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CuadroTexto 49">
                  <a:extLst>
                    <a:ext uri="{FF2B5EF4-FFF2-40B4-BE49-F238E27FC236}">
                      <a16:creationId xmlns:a16="http://schemas.microsoft.com/office/drawing/2014/main" id="{3B8BEAAC-7D38-4159-7DA1-999C7762DA90}"/>
                    </a:ext>
                  </a:extLst>
                </p:cNvPr>
                <p:cNvSpPr txBox="1"/>
                <p:nvPr/>
              </p:nvSpPr>
              <p:spPr>
                <a:xfrm rot="16200000">
                  <a:off x="3824402" y="3616343"/>
                  <a:ext cx="1164706" cy="408420"/>
                </a:xfrm>
                <a:prstGeom prst="rect">
                  <a:avLst/>
                </a:prstGeom>
                <a:noFill/>
              </p:spPr>
              <p:txBody>
                <a:bodyPr wrap="none" rtlCol="0">
                  <a:spAutoFit/>
                </a:bodyPr>
                <a:lstStyle/>
                <a:p>
                  <a:pPr/>
                  <a14:m>
                    <m:oMathPara xmlns:m="http://schemas.openxmlformats.org/officeDocument/2006/math">
                      <m:oMath>
                        <m:r>
                          <m:rPr>
                            <m:sty m:val="p"/>
                          </m:rPr>
                          <a:rPr lang="es-ES" b="0" i="0" smtClean="0">
                            <a:latin typeface="Cambria Math" panose="02040503050406030204" pitchFamily="18" charset="0"/>
                          </a:rPr>
                          <m:t>log</m:t>
                        </m:r>
                        <m:r>
                          <a:rPr lang="es-ES" b="0" i="1" smtClean="0">
                            <a:latin typeface="Cambria Math" panose="02040503050406030204" pitchFamily="18" charset="0"/>
                          </a:rPr>
                          <m:t>⁡</m:t>
                        </m:r>
                        <m:r>
                          <a:rPr lang="es-ES" b="0" i="1" smtClean="0">
                            <a:latin typeface="Cambria Math" panose="02040503050406030204" pitchFamily="18" charset="0"/>
                          </a:rPr>
                          <m:t>𝐸</m:t>
                        </m:r>
                        <m:r>
                          <a:rPr lang="es-ES" b="0" i="1" smtClean="0">
                            <a:latin typeface="Cambria Math" panose="02040503050406030204" pitchFamily="18" charset="0"/>
                          </a:rPr>
                          <m:t>(</m:t>
                        </m:r>
                        <m:r>
                          <a:rPr lang="es-ES" b="0" i="1" smtClean="0">
                            <a:latin typeface="Cambria Math" panose="02040503050406030204" pitchFamily="18" charset="0"/>
                          </a:rPr>
                          <m:t>𝑘</m:t>
                        </m:r>
                        <m:r>
                          <a:rPr lang="es-ES" b="0" i="1" smtClean="0">
                            <a:latin typeface="Cambria Math" panose="02040503050406030204" pitchFamily="18" charset="0"/>
                          </a:rPr>
                          <m:t>)</m:t>
                        </m:r>
                      </m:oMath>
                    </m:oMathPara>
                  </a14:m>
                  <a:endParaRPr lang="es-ES" dirty="0"/>
                </a:p>
              </p:txBody>
            </p:sp>
          </mc:Choice>
          <mc:Fallback xmlns="">
            <p:sp>
              <p:nvSpPr>
                <p:cNvPr id="50" name="CuadroTexto 49">
                  <a:extLst>
                    <a:ext uri="{FF2B5EF4-FFF2-40B4-BE49-F238E27FC236}">
                      <a16:creationId xmlns:a16="http://schemas.microsoft.com/office/drawing/2014/main" id="{3B8BEAAC-7D38-4159-7DA1-999C7762DA90}"/>
                    </a:ext>
                  </a:extLst>
                </p:cNvPr>
                <p:cNvSpPr txBox="1">
                  <a:spLocks noRot="1" noChangeAspect="1" noMove="1" noResize="1" noEditPoints="1" noAdjustHandles="1" noChangeArrowheads="1" noChangeShapeType="1" noTextEdit="1"/>
                </p:cNvSpPr>
                <p:nvPr/>
              </p:nvSpPr>
              <p:spPr>
                <a:xfrm rot="16200000">
                  <a:off x="3824402" y="3616343"/>
                  <a:ext cx="1164706" cy="408420"/>
                </a:xfrm>
                <a:prstGeom prst="rect">
                  <a:avLst/>
                </a:prstGeom>
                <a:blipFill>
                  <a:blip r:embed="rId9"/>
                  <a:stretch>
                    <a:fillRect r="-16667"/>
                  </a:stretch>
                </a:blipFill>
              </p:spPr>
              <p:txBody>
                <a:bodyPr/>
                <a:lstStyle/>
                <a:p>
                  <a:r>
                    <a:rPr lang="en-GB">
                      <a:noFill/>
                    </a:rPr>
                    <a:t> </a:t>
                  </a:r>
                </a:p>
              </p:txBody>
            </p:sp>
          </mc:Fallback>
        </mc:AlternateContent>
      </p:grpSp>
      <p:sp>
        <p:nvSpPr>
          <p:cNvPr id="55" name="Rectángulo 54">
            <a:extLst>
              <a:ext uri="{FF2B5EF4-FFF2-40B4-BE49-F238E27FC236}">
                <a16:creationId xmlns:a16="http://schemas.microsoft.com/office/drawing/2014/main" id="{7F84A40A-77C3-635D-CB1F-0C70E84E940D}"/>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6" name="Imagen 55">
            <a:extLst>
              <a:ext uri="{FF2B5EF4-FFF2-40B4-BE49-F238E27FC236}">
                <a16:creationId xmlns:a16="http://schemas.microsoft.com/office/drawing/2014/main" id="{5FD3DA62-60B4-EECF-4150-614223C49A6F}"/>
              </a:ext>
            </a:extLst>
          </p:cNvPr>
          <p:cNvPicPr>
            <a:picLocks noChangeAspect="1"/>
          </p:cNvPicPr>
          <p:nvPr/>
        </p:nvPicPr>
        <p:blipFill>
          <a:blip r:embed="rId10"/>
          <a:stretch>
            <a:fillRect/>
          </a:stretch>
        </p:blipFill>
        <p:spPr>
          <a:xfrm>
            <a:off x="15620" y="-8567"/>
            <a:ext cx="1709246" cy="594662"/>
          </a:xfrm>
          <a:prstGeom prst="rect">
            <a:avLst/>
          </a:prstGeom>
        </p:spPr>
      </p:pic>
      <p:sp>
        <p:nvSpPr>
          <p:cNvPr id="57" name="Título 1">
            <a:extLst>
              <a:ext uri="{FF2B5EF4-FFF2-40B4-BE49-F238E27FC236}">
                <a16:creationId xmlns:a16="http://schemas.microsoft.com/office/drawing/2014/main" id="{56E3F164-77DF-9C85-8D73-F3FC77C06D5A}"/>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¿Qué es la turbulencia?</a:t>
            </a:r>
          </a:p>
        </p:txBody>
      </p:sp>
      <mc:AlternateContent xmlns:mc="http://schemas.openxmlformats.org/markup-compatibility/2006" xmlns:a14="http://schemas.microsoft.com/office/drawing/2010/main">
        <mc:Choice Requires="a14">
          <p:graphicFrame>
            <p:nvGraphicFramePr>
              <p:cNvPr id="2" name="Tabla 1">
                <a:extLst>
                  <a:ext uri="{FF2B5EF4-FFF2-40B4-BE49-F238E27FC236}">
                    <a16:creationId xmlns:a16="http://schemas.microsoft.com/office/drawing/2014/main" id="{8DC136DF-1D2A-D8AB-5ED3-07D011DE5261}"/>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27506">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27506">
                    <a:tc>
                      <a:txBody>
                        <a:bodyPr/>
                        <a:lstStyle/>
                        <a:p>
                          <a:r>
                            <a:rPr lang="en-GB" sz="1000" b="1" dirty="0">
                              <a:latin typeface="Century Gothic" panose="020B0502020202020204" pitchFamily="34" charset="0"/>
                            </a:rPr>
                            <a:t>Broadband</a:t>
                          </a:r>
                        </a:p>
                      </a:txBody>
                      <a:tcPr/>
                    </a:tc>
                    <a:tc>
                      <a:txBody>
                        <a:bodyPr/>
                        <a:lstStyle/>
                        <a:p>
                          <a:r>
                            <a:rPr lang="es-ES" sz="1000" dirty="0">
                              <a:solidFill>
                                <a:schemeClr val="tx1"/>
                              </a:solidFill>
                              <a:latin typeface="Century Gothic" panose="020B0502020202020204" pitchFamily="34" charset="0"/>
                            </a:rPr>
                            <a:t>Estructuras </a:t>
                          </a:r>
                          <a:r>
                            <a:rPr lang="es-ES" sz="1000" dirty="0">
                              <a:latin typeface="Century Gothic" panose="020B0502020202020204" pitchFamily="34" charset="0"/>
                            </a:rPr>
                            <a:t>con</a:t>
                          </a:r>
                          <a:r>
                            <a:rPr lang="es-ES" sz="1000" dirty="0">
                              <a:solidFill>
                                <a:schemeClr val="tx1"/>
                              </a:solidFill>
                              <a:latin typeface="Century Gothic" panose="020B0502020202020204" pitchFamily="34" charset="0"/>
                            </a:rPr>
                            <a:t> múltiples escalas (</a:t>
                          </a:r>
                          <a14:m>
                            <m:oMath xmlns:m="http://schemas.openxmlformats.org/officeDocument/2006/math">
                              <m:r>
                                <a:rPr lang="es-ES" sz="1000" b="0" smtClean="0">
                                  <a:solidFill>
                                    <a:schemeClr val="tx1"/>
                                  </a:solidFill>
                                  <a:latin typeface="Cambria Math" panose="02040503050406030204" pitchFamily="18" charset="0"/>
                                </a:rPr>
                                <m:t>𝐿</m:t>
                              </m:r>
                              <m:r>
                                <a:rPr lang="es-ES" sz="1000" b="0" smtClean="0">
                                  <a:solidFill>
                                    <a:schemeClr val="tx1"/>
                                  </a:solidFill>
                                  <a:latin typeface="Cambria Math" panose="02040503050406030204" pitchFamily="18" charset="0"/>
                                </a:rPr>
                                <m:t>∼1/</m:t>
                              </m:r>
                              <m:r>
                                <a:rPr lang="es-ES" sz="1000" b="0" smtClean="0">
                                  <a:solidFill>
                                    <a:schemeClr val="tx1"/>
                                  </a:solidFill>
                                  <a:latin typeface="Cambria Math" panose="02040503050406030204" pitchFamily="18" charset="0"/>
                                </a:rPr>
                                <m:t>𝑘</m:t>
                              </m:r>
                            </m:oMath>
                          </a14:m>
                          <a:r>
                            <a:rPr lang="es-ES" sz="1000" dirty="0">
                              <a:solidFill>
                                <a:schemeClr val="tx1"/>
                              </a:solidFill>
                              <a:latin typeface="Century Gothic" panose="020B0502020202020204" pitchFamily="34" charset="0"/>
                            </a:rPr>
                            <a:t>)</a:t>
                          </a:r>
                          <a:endParaRPr lang="en-GB" sz="1000" dirty="0">
                            <a:latin typeface="Century Gothic" panose="020B0502020202020204" pitchFamily="34" charset="0"/>
                          </a:endParaRPr>
                        </a:p>
                      </a:txBody>
                      <a:tcPr/>
                    </a:tc>
                    <a:extLst>
                      <a:ext uri="{0D108BD9-81ED-4DB2-BD59-A6C34878D82A}">
                        <a16:rowId xmlns:a16="http://schemas.microsoft.com/office/drawing/2014/main" val="214632066"/>
                      </a:ext>
                    </a:extLst>
                  </a:tr>
                  <a:tr h="35001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r>
                            <a:rPr lang="es-ES" sz="1000" dirty="0">
                              <a:solidFill>
                                <a:schemeClr val="tx1"/>
                              </a:solidFill>
                              <a:latin typeface="Century Gothic" panose="020B0502020202020204" pitchFamily="34" charset="0"/>
                            </a:rPr>
                            <a:t>Acoplamiento y </a:t>
                          </a:r>
                          <a:r>
                            <a:rPr lang="es-ES" sz="1000" dirty="0" err="1">
                              <a:solidFill>
                                <a:schemeClr val="tx1"/>
                              </a:solidFill>
                              <a:latin typeface="Century Gothic" panose="020B0502020202020204" pitchFamily="34" charset="0"/>
                            </a:rPr>
                            <a:t>feed</a:t>
                          </a:r>
                          <a:r>
                            <a:rPr lang="es-ES" sz="1000" dirty="0">
                              <a:solidFill>
                                <a:schemeClr val="tx1"/>
                              </a:solidFill>
                              <a:latin typeface="Century Gothic" panose="020B0502020202020204" pitchFamily="34" charset="0"/>
                            </a:rPr>
                            <a:t>-back entre escalas </a:t>
                          </a:r>
                          <a14:m>
                            <m:oMath xmlns:m="http://schemas.openxmlformats.org/officeDocument/2006/math">
                              <m:r>
                                <a:rPr lang="es-ES" sz="1000" b="0" smtClean="0">
                                  <a:solidFill>
                                    <a:schemeClr val="tx1"/>
                                  </a:solidFill>
                                  <a:latin typeface="Cambria Math" panose="02040503050406030204" pitchFamily="18" charset="0"/>
                                </a:rPr>
                                <m:t>→</m:t>
                              </m:r>
                            </m:oMath>
                          </a14:m>
                          <a:r>
                            <a:rPr lang="es-ES" sz="1000" dirty="0">
                              <a:solidFill>
                                <a:schemeClr val="tx1"/>
                              </a:solidFill>
                              <a:latin typeface="Century Gothic" panose="020B0502020202020204" pitchFamily="34" charset="0"/>
                            </a:rPr>
                            <a:t> crecimiento, saturación, transferencia de energía, etc.</a:t>
                          </a:r>
                          <a:endParaRPr lang="en-GB" sz="1000" dirty="0">
                            <a:latin typeface="Century Gothic" panose="020B0502020202020204" pitchFamily="34" charset="0"/>
                          </a:endParaRPr>
                        </a:p>
                      </a:txBody>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pPr/>
                          <a14:m>
                            <m:oMathPara xmlns:m="http://schemas.openxmlformats.org/officeDocument/2006/math">
                              <m:oMath>
                                <m:r>
                                  <a:rPr lang="es-ES" sz="1000" b="0" dirty="0" smtClean="0">
                                    <a:solidFill>
                                      <a:schemeClr val="tx1"/>
                                    </a:solidFill>
                                    <a:latin typeface="Cambria Math" panose="02040503050406030204" pitchFamily="18" charset="0"/>
                                  </a:rPr>
                                  <m:t>𝐸</m:t>
                                </m:r>
                                <m:r>
                                  <a:rPr lang="es-ES" sz="1000" b="0" dirty="0" smtClean="0">
                                    <a:solidFill>
                                      <a:schemeClr val="tx1"/>
                                    </a:solidFill>
                                    <a:latin typeface="Cambria Math" panose="02040503050406030204" pitchFamily="18" charset="0"/>
                                  </a:rPr>
                                  <m:t>=</m:t>
                                </m:r>
                                <m:sSup>
                                  <m:sSupPr>
                                    <m:ctrlPr>
                                      <a:rPr lang="es-ES" sz="1000" b="0" dirty="0" smtClean="0">
                                        <a:solidFill>
                                          <a:schemeClr val="tx1"/>
                                        </a:solidFill>
                                        <a:latin typeface="Cambria Math" panose="02040503050406030204" pitchFamily="18" charset="0"/>
                                      </a:rPr>
                                    </m:ctrlPr>
                                  </m:sSupPr>
                                  <m:e>
                                    <m:r>
                                      <a:rPr lang="es-ES" sz="1000" b="0" dirty="0" smtClean="0">
                                        <a:solidFill>
                                          <a:schemeClr val="tx1"/>
                                        </a:solidFill>
                                        <a:latin typeface="Cambria Math" panose="02040503050406030204" pitchFamily="18" charset="0"/>
                                      </a:rPr>
                                      <m:t>𝑘</m:t>
                                    </m:r>
                                  </m:e>
                                  <m:sup>
                                    <m:r>
                                      <a:rPr lang="es-ES" sz="1000" b="0" dirty="0" smtClean="0">
                                        <a:solidFill>
                                          <a:schemeClr val="tx1"/>
                                        </a:solidFill>
                                        <a:latin typeface="Cambria Math" panose="02040503050406030204" pitchFamily="18" charset="0"/>
                                      </a:rPr>
                                      <m:t>−</m:t>
                                    </m:r>
                                    <m:r>
                                      <a:rPr lang="es-ES" sz="1000" b="0" dirty="0" smtClean="0">
                                        <a:solidFill>
                                          <a:schemeClr val="tx1"/>
                                        </a:solidFill>
                                        <a:latin typeface="Cambria Math" panose="02040503050406030204" pitchFamily="18" charset="0"/>
                                      </a:rPr>
                                      <m:t>𝛼</m:t>
                                    </m:r>
                                  </m:sup>
                                </m:sSup>
                              </m:oMath>
                            </m:oMathPara>
                          </a14:m>
                          <a:endParaRPr lang="en-GB" sz="1000" dirty="0">
                            <a:latin typeface="Century Gothic" panose="020B0502020202020204" pitchFamily="34" charset="0"/>
                          </a:endParaRPr>
                        </a:p>
                      </a:txBody>
                      <a:tcPr/>
                    </a:tc>
                    <a:extLst>
                      <a:ext uri="{0D108BD9-81ED-4DB2-BD59-A6C34878D82A}">
                        <a16:rowId xmlns:a16="http://schemas.microsoft.com/office/drawing/2014/main" val="826629861"/>
                      </a:ext>
                    </a:extLst>
                  </a:tr>
                </a:tbl>
              </a:graphicData>
            </a:graphic>
          </p:graphicFrame>
        </mc:Choice>
        <mc:Fallback xmlns="">
          <p:graphicFrame>
            <p:nvGraphicFramePr>
              <p:cNvPr id="2" name="Tabla 1">
                <a:extLst>
                  <a:ext uri="{FF2B5EF4-FFF2-40B4-BE49-F238E27FC236}">
                    <a16:creationId xmlns:a16="http://schemas.microsoft.com/office/drawing/2014/main" id="{8DC136DF-1D2A-D8AB-5ED3-07D011DE5261}"/>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43840">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43840">
                    <a:tc>
                      <a:txBody>
                        <a:bodyPr/>
                        <a:lstStyle/>
                        <a:p>
                          <a:r>
                            <a:rPr lang="en-GB" sz="1000" b="1" dirty="0">
                              <a:latin typeface="Century Gothic" panose="020B0502020202020204" pitchFamily="34" charset="0"/>
                            </a:rPr>
                            <a:t>Broadband</a:t>
                          </a:r>
                        </a:p>
                      </a:txBody>
                      <a:tcPr/>
                    </a:tc>
                    <a:tc>
                      <a:txBody>
                        <a:bodyPr/>
                        <a:lstStyle/>
                        <a:p>
                          <a:endParaRPr lang="es-ES"/>
                        </a:p>
                      </a:txBody>
                      <a:tcPr>
                        <a:blipFill>
                          <a:blip r:embed="rId11"/>
                          <a:stretch>
                            <a:fillRect l="-32143" t="-100000" r="-714" b="-335000"/>
                          </a:stretch>
                        </a:blipFill>
                      </a:tcPr>
                    </a:tc>
                    <a:extLst>
                      <a:ext uri="{0D108BD9-81ED-4DB2-BD59-A6C34878D82A}">
                        <a16:rowId xmlns:a16="http://schemas.microsoft.com/office/drawing/2014/main" val="214632066"/>
                      </a:ext>
                    </a:extLst>
                  </a:tr>
                  <a:tr h="54864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endParaRPr lang="es-ES"/>
                        </a:p>
                      </a:txBody>
                      <a:tcPr>
                        <a:blipFill>
                          <a:blip r:embed="rId11"/>
                          <a:stretch>
                            <a:fillRect l="-32143" t="-93023" r="-714" b="-55814"/>
                          </a:stretch>
                        </a:blipFill>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endParaRPr lang="es-ES"/>
                        </a:p>
                      </a:txBody>
                      <a:tcPr>
                        <a:blipFill>
                          <a:blip r:embed="rId11"/>
                          <a:stretch>
                            <a:fillRect l="-32143" t="-360870" r="-714" b="-4348"/>
                          </a:stretch>
                        </a:blipFill>
                      </a:tcPr>
                    </a:tc>
                    <a:extLst>
                      <a:ext uri="{0D108BD9-81ED-4DB2-BD59-A6C34878D82A}">
                        <a16:rowId xmlns:a16="http://schemas.microsoft.com/office/drawing/2014/main" val="826629861"/>
                      </a:ext>
                    </a:extLst>
                  </a:tr>
                </a:tbl>
              </a:graphicData>
            </a:graphic>
          </p:graphicFrame>
        </mc:Fallback>
      </mc:AlternateContent>
      <p:pic>
        <p:nvPicPr>
          <p:cNvPr id="6" name="Imagen 5">
            <a:extLst>
              <a:ext uri="{FF2B5EF4-FFF2-40B4-BE49-F238E27FC236}">
                <a16:creationId xmlns:a16="http://schemas.microsoft.com/office/drawing/2014/main" id="{5937F412-2753-AFAB-30D2-429AFB490258}"/>
              </a:ext>
            </a:extLst>
          </p:cNvPr>
          <p:cNvPicPr>
            <a:picLocks noChangeAspect="1"/>
          </p:cNvPicPr>
          <p:nvPr/>
        </p:nvPicPr>
        <p:blipFill>
          <a:blip r:embed="rId12"/>
          <a:stretch>
            <a:fillRect/>
          </a:stretch>
        </p:blipFill>
        <p:spPr>
          <a:xfrm>
            <a:off x="6604574" y="3276676"/>
            <a:ext cx="385309" cy="386647"/>
          </a:xfrm>
          <a:prstGeom prst="rect">
            <a:avLst/>
          </a:prstGeom>
        </p:spPr>
      </p:pic>
      <p:pic>
        <p:nvPicPr>
          <p:cNvPr id="8" name="Imagen 7">
            <a:extLst>
              <a:ext uri="{FF2B5EF4-FFF2-40B4-BE49-F238E27FC236}">
                <a16:creationId xmlns:a16="http://schemas.microsoft.com/office/drawing/2014/main" id="{A4682462-D9F1-3BC0-D74B-F5A76D39ECB7}"/>
              </a:ext>
            </a:extLst>
          </p:cNvPr>
          <p:cNvPicPr>
            <a:picLocks noChangeAspect="1"/>
          </p:cNvPicPr>
          <p:nvPr/>
        </p:nvPicPr>
        <p:blipFill>
          <a:blip r:embed="rId12"/>
          <a:stretch>
            <a:fillRect/>
          </a:stretch>
        </p:blipFill>
        <p:spPr>
          <a:xfrm>
            <a:off x="7187580" y="3828319"/>
            <a:ext cx="181025" cy="181654"/>
          </a:xfrm>
          <a:prstGeom prst="rect">
            <a:avLst/>
          </a:prstGeom>
        </p:spPr>
      </p:pic>
      <p:pic>
        <p:nvPicPr>
          <p:cNvPr id="5" name="Imagen 4">
            <a:extLst>
              <a:ext uri="{FF2B5EF4-FFF2-40B4-BE49-F238E27FC236}">
                <a16:creationId xmlns:a16="http://schemas.microsoft.com/office/drawing/2014/main" id="{D787ED9B-FD7F-F348-3623-C4C4F0401467}"/>
              </a:ext>
            </a:extLst>
          </p:cNvPr>
          <p:cNvPicPr>
            <a:picLocks noChangeAspect="1"/>
          </p:cNvPicPr>
          <p:nvPr/>
        </p:nvPicPr>
        <p:blipFill>
          <a:blip r:embed="rId12"/>
          <a:stretch>
            <a:fillRect/>
          </a:stretch>
        </p:blipFill>
        <p:spPr>
          <a:xfrm>
            <a:off x="5895112" y="2758179"/>
            <a:ext cx="588987" cy="591032"/>
          </a:xfrm>
          <a:prstGeom prst="rect">
            <a:avLst/>
          </a:prstGeom>
        </p:spPr>
      </p:pic>
      <p:pic>
        <p:nvPicPr>
          <p:cNvPr id="9" name="Picture 2" descr="Smoke from a recently extinguished candle demonstrates some beautiful physics. Near the wick, the smoke rises in an orderly way, exhibiting laminar flow. Higher up, interaction with air molecules (which move randomly) breaks the flow into delicate turbulence. [Credit: Jan Gottweiß]">
            <a:extLst>
              <a:ext uri="{FF2B5EF4-FFF2-40B4-BE49-F238E27FC236}">
                <a16:creationId xmlns:a16="http://schemas.microsoft.com/office/drawing/2014/main" id="{8854AB7F-0C74-34E8-82F2-825515AC8B0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4655" y="1632495"/>
            <a:ext cx="3508564" cy="315070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19F70B71-086E-9905-B7AC-C6638BAF0E59}"/>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5</a:t>
            </a:r>
          </a:p>
        </p:txBody>
      </p:sp>
    </p:spTree>
    <p:extLst>
      <p:ext uri="{BB962C8B-B14F-4D97-AF65-F5344CB8AC3E}">
        <p14:creationId xmlns:p14="http://schemas.microsoft.com/office/powerpoint/2010/main" val="4004016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8D8E3-7E14-28D8-F37C-BB8735E8E079}"/>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4BCB5DF7-78A3-675A-AA6E-127463A37F7B}"/>
              </a:ext>
            </a:extLst>
          </p:cNvPr>
          <p:cNvSpPr txBox="1"/>
          <p:nvPr/>
        </p:nvSpPr>
        <p:spPr>
          <a:xfrm>
            <a:off x="628650" y="849389"/>
            <a:ext cx="7886700" cy="584775"/>
          </a:xfrm>
          <a:prstGeom prst="rect">
            <a:avLst/>
          </a:prstGeom>
          <a:solidFill>
            <a:schemeClr val="bg1">
              <a:alpha val="79185"/>
            </a:schemeClr>
          </a:solidFill>
          <a:ln>
            <a:noFill/>
            <a:round/>
          </a:ln>
        </p:spPr>
        <p:txBody>
          <a:bodyPr wrap="square" rtlCol="0">
            <a:spAutoFit/>
          </a:bodyPr>
          <a:lstStyle/>
          <a:p>
            <a:r>
              <a:rPr lang="es-ES" sz="1600" b="1" i="1" dirty="0" err="1">
                <a:solidFill>
                  <a:srgbClr val="C00000"/>
                </a:solidFill>
                <a:latin typeface="Century Gothic" panose="020B0502020202020204" pitchFamily="34" charset="0"/>
              </a:rPr>
              <a:t>Turbulence</a:t>
            </a:r>
            <a:r>
              <a:rPr lang="es-ES" sz="1600" i="1" dirty="0">
                <a:latin typeface="Century Gothic" panose="020B0502020202020204" pitchFamily="34" charset="0"/>
              </a:rPr>
              <a:t>: </a:t>
            </a:r>
            <a:r>
              <a:rPr lang="es-ES" sz="1600" b="1" i="1" dirty="0" err="1">
                <a:latin typeface="Century Gothic" panose="020B0502020202020204" pitchFamily="34" charset="0"/>
              </a:rPr>
              <a:t>Broadband</a:t>
            </a:r>
            <a:r>
              <a:rPr lang="es-ES" sz="1600" i="1" dirty="0">
                <a:latin typeface="Century Gothic" panose="020B0502020202020204" pitchFamily="34" charset="0"/>
              </a:rPr>
              <a:t> </a:t>
            </a:r>
            <a:r>
              <a:rPr lang="es-ES" sz="1600" i="1" dirty="0" err="1">
                <a:latin typeface="Century Gothic" panose="020B0502020202020204" pitchFamily="34" charset="0"/>
              </a:rPr>
              <a:t>disordered</a:t>
            </a:r>
            <a:r>
              <a:rPr lang="es-ES" sz="1600" i="1" dirty="0">
                <a:latin typeface="Century Gothic" panose="020B0502020202020204" pitchFamily="34" charset="0"/>
              </a:rPr>
              <a:t> </a:t>
            </a:r>
            <a:r>
              <a:rPr lang="es-ES" sz="1600" i="1" dirty="0" err="1">
                <a:latin typeface="Century Gothic" panose="020B0502020202020204" pitchFamily="34" charset="0"/>
              </a:rPr>
              <a:t>fluctuations</a:t>
            </a:r>
            <a:r>
              <a:rPr lang="es-ES" sz="1600" i="1" dirty="0">
                <a:latin typeface="Century Gothic" panose="020B0502020202020204" pitchFamily="34" charset="0"/>
              </a:rPr>
              <a:t> </a:t>
            </a:r>
            <a:r>
              <a:rPr lang="es-ES" sz="1600" i="1" dirty="0" err="1">
                <a:latin typeface="Century Gothic" panose="020B0502020202020204" pitchFamily="34" charset="0"/>
              </a:rPr>
              <a:t>that</a:t>
            </a:r>
            <a:r>
              <a:rPr lang="es-ES" sz="1600" i="1" dirty="0">
                <a:latin typeface="Century Gothic" panose="020B0502020202020204" pitchFamily="34" charset="0"/>
              </a:rPr>
              <a:t> </a:t>
            </a:r>
            <a:r>
              <a:rPr lang="es-ES" sz="1600" i="1" dirty="0" err="1">
                <a:latin typeface="Century Gothic" panose="020B0502020202020204" pitchFamily="34" charset="0"/>
              </a:rPr>
              <a:t>interact</a:t>
            </a:r>
            <a:r>
              <a:rPr lang="es-ES" sz="1600" i="1" dirty="0">
                <a:latin typeface="Century Gothic" panose="020B0502020202020204" pitchFamily="34" charset="0"/>
              </a:rPr>
              <a:t> </a:t>
            </a:r>
            <a:r>
              <a:rPr lang="es-ES" sz="1600" b="1" i="1" dirty="0" err="1">
                <a:latin typeface="Century Gothic" panose="020B0502020202020204" pitchFamily="34" charset="0"/>
              </a:rPr>
              <a:t>nonlinearly</a:t>
            </a:r>
            <a:r>
              <a:rPr lang="es-ES" sz="1600" i="1" dirty="0">
                <a:latin typeface="Century Gothic" panose="020B0502020202020204" pitchFamily="34" charset="0"/>
              </a:rPr>
              <a:t>, </a:t>
            </a:r>
            <a:r>
              <a:rPr lang="es-ES" sz="1600" i="1" dirty="0" err="1">
                <a:latin typeface="Century Gothic" panose="020B0502020202020204" pitchFamily="34" charset="0"/>
              </a:rPr>
              <a:t>featuring</a:t>
            </a:r>
            <a:r>
              <a:rPr lang="es-ES" sz="1600" i="1" dirty="0">
                <a:latin typeface="Century Gothic" panose="020B0502020202020204" pitchFamily="34" charset="0"/>
              </a:rPr>
              <a:t> </a:t>
            </a:r>
            <a:r>
              <a:rPr lang="es-ES" sz="1600" b="1" i="1" dirty="0" err="1">
                <a:latin typeface="Century Gothic" panose="020B0502020202020204" pitchFamily="34" charset="0"/>
              </a:rPr>
              <a:t>high</a:t>
            </a:r>
            <a:r>
              <a:rPr lang="es-ES" sz="1600" b="1" i="1" dirty="0">
                <a:latin typeface="Century Gothic" panose="020B0502020202020204" pitchFamily="34" charset="0"/>
              </a:rPr>
              <a:t> </a:t>
            </a:r>
            <a:r>
              <a:rPr lang="es-ES" sz="1600" b="1" i="1" dirty="0" err="1">
                <a:latin typeface="Century Gothic" panose="020B0502020202020204" pitchFamily="34" charset="0"/>
              </a:rPr>
              <a:t>vorticity</a:t>
            </a:r>
            <a:r>
              <a:rPr lang="es-ES" sz="1600" b="1" i="1" dirty="0">
                <a:latin typeface="Century Gothic" panose="020B0502020202020204" pitchFamily="34" charset="0"/>
              </a:rPr>
              <a:t> </a:t>
            </a:r>
            <a:r>
              <a:rPr lang="es-ES" sz="1600" i="1" dirty="0">
                <a:latin typeface="Century Gothic" panose="020B0502020202020204" pitchFamily="34" charset="0"/>
              </a:rPr>
              <a:t>and a </a:t>
            </a:r>
            <a:r>
              <a:rPr lang="es-ES" sz="1600" b="1" i="1" dirty="0" err="1">
                <a:latin typeface="Century Gothic" panose="020B0502020202020204" pitchFamily="34" charset="0"/>
              </a:rPr>
              <a:t>power-law</a:t>
            </a:r>
            <a:r>
              <a:rPr lang="es-ES" sz="1600" i="1" dirty="0">
                <a:latin typeface="Century Gothic" panose="020B0502020202020204" pitchFamily="34" charset="0"/>
              </a:rPr>
              <a:t> </a:t>
            </a:r>
            <a:r>
              <a:rPr lang="es-ES" sz="1600" i="1" dirty="0" err="1">
                <a:latin typeface="Century Gothic" panose="020B0502020202020204" pitchFamily="34" charset="0"/>
              </a:rPr>
              <a:t>energy</a:t>
            </a:r>
            <a:r>
              <a:rPr lang="es-ES" sz="1600" i="1" dirty="0">
                <a:latin typeface="Century Gothic" panose="020B0502020202020204" pitchFamily="34" charset="0"/>
              </a:rPr>
              <a:t> </a:t>
            </a:r>
            <a:r>
              <a:rPr lang="es-ES" sz="1600" i="1" dirty="0" err="1">
                <a:latin typeface="Century Gothic" panose="020B0502020202020204" pitchFamily="34" charset="0"/>
              </a:rPr>
              <a:t>spectra</a:t>
            </a:r>
            <a:r>
              <a:rPr lang="es-ES" sz="1600" i="1" dirty="0">
                <a:latin typeface="Century Gothic" panose="020B0502020202020204" pitchFamily="34" charset="0"/>
              </a:rPr>
              <a:t>.</a:t>
            </a:r>
          </a:p>
        </p:txBody>
      </p:sp>
      <p:grpSp>
        <p:nvGrpSpPr>
          <p:cNvPr id="51" name="Grupo 50">
            <a:extLst>
              <a:ext uri="{FF2B5EF4-FFF2-40B4-BE49-F238E27FC236}">
                <a16:creationId xmlns:a16="http://schemas.microsoft.com/office/drawing/2014/main" id="{81DF264B-9F10-5E6D-54B0-E234F640B37D}"/>
              </a:ext>
            </a:extLst>
          </p:cNvPr>
          <p:cNvGrpSpPr>
            <a:grpSpLocks noChangeAspect="1"/>
          </p:cNvGrpSpPr>
          <p:nvPr/>
        </p:nvGrpSpPr>
        <p:grpSpPr>
          <a:xfrm>
            <a:off x="5034585" y="3109402"/>
            <a:ext cx="3140463" cy="1599230"/>
            <a:chOff x="4412202" y="3018408"/>
            <a:chExt cx="3472833" cy="1768484"/>
          </a:xfrm>
        </p:grpSpPr>
        <p:cxnSp>
          <p:nvCxnSpPr>
            <p:cNvPr id="26" name="Conector recto de flecha 25">
              <a:extLst>
                <a:ext uri="{FF2B5EF4-FFF2-40B4-BE49-F238E27FC236}">
                  <a16:creationId xmlns:a16="http://schemas.microsoft.com/office/drawing/2014/main" id="{063D989C-F1BD-F79D-7401-85AD4CA57462}"/>
                </a:ext>
              </a:extLst>
            </p:cNvPr>
            <p:cNvCxnSpPr>
              <a:cxnSpLocks/>
            </p:cNvCxnSpPr>
            <p:nvPr/>
          </p:nvCxnSpPr>
          <p:spPr>
            <a:xfrm flipV="1">
              <a:off x="4412202" y="4707593"/>
              <a:ext cx="3472833" cy="825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2FA790AB-AD75-D355-BD58-A797D2FFB3E8}"/>
                </a:ext>
              </a:extLst>
            </p:cNvPr>
            <p:cNvCxnSpPr>
              <a:cxnSpLocks/>
            </p:cNvCxnSpPr>
            <p:nvPr/>
          </p:nvCxnSpPr>
          <p:spPr>
            <a:xfrm flipV="1">
              <a:off x="4608990" y="3018408"/>
              <a:ext cx="0" cy="176848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ángulo 34">
              <a:extLst>
                <a:ext uri="{FF2B5EF4-FFF2-40B4-BE49-F238E27FC236}">
                  <a16:creationId xmlns:a16="http://schemas.microsoft.com/office/drawing/2014/main" id="{7DA4061E-810F-4D91-951E-A90DB70C6598}"/>
                </a:ext>
              </a:extLst>
            </p:cNvPr>
            <p:cNvSpPr/>
            <p:nvPr/>
          </p:nvSpPr>
          <p:spPr>
            <a:xfrm>
              <a:off x="5465167" y="3443764"/>
              <a:ext cx="214549" cy="126140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Rectángulo 35">
              <a:extLst>
                <a:ext uri="{FF2B5EF4-FFF2-40B4-BE49-F238E27FC236}">
                  <a16:creationId xmlns:a16="http://schemas.microsoft.com/office/drawing/2014/main" id="{52DF5DC7-46D2-E7EC-287A-EEF6A7779860}"/>
                </a:ext>
              </a:extLst>
            </p:cNvPr>
            <p:cNvSpPr/>
            <p:nvPr/>
          </p:nvSpPr>
          <p:spPr>
            <a:xfrm>
              <a:off x="5677716" y="3533317"/>
              <a:ext cx="204184" cy="1171849"/>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Forma libre 37">
              <a:extLst>
                <a:ext uri="{FF2B5EF4-FFF2-40B4-BE49-F238E27FC236}">
                  <a16:creationId xmlns:a16="http://schemas.microsoft.com/office/drawing/2014/main" id="{E540B7C5-4D34-E0D9-67AE-18E61C928D01}"/>
                </a:ext>
              </a:extLst>
            </p:cNvPr>
            <p:cNvSpPr/>
            <p:nvPr/>
          </p:nvSpPr>
          <p:spPr>
            <a:xfrm>
              <a:off x="4953740" y="3018408"/>
              <a:ext cx="2325949" cy="1686757"/>
            </a:xfrm>
            <a:custGeom>
              <a:avLst/>
              <a:gdLst>
                <a:gd name="connsiteX0" fmla="*/ 0 w 2325949"/>
                <a:gd name="connsiteY0" fmla="*/ 0 h 1686757"/>
                <a:gd name="connsiteX1" fmla="*/ 1908699 w 2325949"/>
                <a:gd name="connsiteY1" fmla="*/ 1127464 h 1686757"/>
                <a:gd name="connsiteX2" fmla="*/ 2325949 w 2325949"/>
                <a:gd name="connsiteY2" fmla="*/ 1686757 h 1686757"/>
              </a:gdLst>
              <a:ahLst/>
              <a:cxnLst>
                <a:cxn ang="0">
                  <a:pos x="connsiteX0" y="connsiteY0"/>
                </a:cxn>
                <a:cxn ang="0">
                  <a:pos x="connsiteX1" y="connsiteY1"/>
                </a:cxn>
                <a:cxn ang="0">
                  <a:pos x="connsiteX2" y="connsiteY2"/>
                </a:cxn>
              </a:cxnLst>
              <a:rect l="l" t="t" r="r" b="b"/>
              <a:pathLst>
                <a:path w="2325949" h="1686757">
                  <a:moveTo>
                    <a:pt x="0" y="0"/>
                  </a:moveTo>
                  <a:cubicBezTo>
                    <a:pt x="760520" y="423169"/>
                    <a:pt x="1521041" y="846338"/>
                    <a:pt x="1908699" y="1127464"/>
                  </a:cubicBezTo>
                  <a:cubicBezTo>
                    <a:pt x="2296357" y="1408590"/>
                    <a:pt x="2311153" y="1547673"/>
                    <a:pt x="2325949" y="1686757"/>
                  </a:cubicBezTo>
                </a:path>
              </a:pathLst>
            </a:custGeom>
            <a:noFill/>
            <a:ln w="22225">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Rectángulo 38">
              <a:extLst>
                <a:ext uri="{FF2B5EF4-FFF2-40B4-BE49-F238E27FC236}">
                  <a16:creationId xmlns:a16="http://schemas.microsoft.com/office/drawing/2014/main" id="{54E7B7B7-3F9F-DAF3-CC6C-EFBCF55F096F}"/>
                </a:ext>
              </a:extLst>
            </p:cNvPr>
            <p:cNvSpPr/>
            <p:nvPr/>
          </p:nvSpPr>
          <p:spPr>
            <a:xfrm>
              <a:off x="5885899" y="3649777"/>
              <a:ext cx="204184" cy="1055387"/>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a:extLst>
                <a:ext uri="{FF2B5EF4-FFF2-40B4-BE49-F238E27FC236}">
                  <a16:creationId xmlns:a16="http://schemas.microsoft.com/office/drawing/2014/main" id="{1AFE55F9-3995-9E99-4B68-5F07D7A61FA0}"/>
                </a:ext>
              </a:extLst>
            </p:cNvPr>
            <p:cNvSpPr/>
            <p:nvPr/>
          </p:nvSpPr>
          <p:spPr>
            <a:xfrm>
              <a:off x="6100448" y="3799643"/>
              <a:ext cx="200184" cy="900771"/>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9F076790-7846-F98C-A038-14B5C939B75A}"/>
                </a:ext>
              </a:extLst>
            </p:cNvPr>
            <p:cNvSpPr/>
            <p:nvPr/>
          </p:nvSpPr>
          <p:spPr>
            <a:xfrm>
              <a:off x="6300633" y="3934148"/>
              <a:ext cx="232911" cy="771015"/>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Rectángulo 41">
              <a:extLst>
                <a:ext uri="{FF2B5EF4-FFF2-40B4-BE49-F238E27FC236}">
                  <a16:creationId xmlns:a16="http://schemas.microsoft.com/office/drawing/2014/main" id="{EF13E5A7-813C-C870-7DBC-AF6FBFC8930C}"/>
                </a:ext>
              </a:extLst>
            </p:cNvPr>
            <p:cNvSpPr/>
            <p:nvPr/>
          </p:nvSpPr>
          <p:spPr>
            <a:xfrm>
              <a:off x="6533545" y="4074851"/>
              <a:ext cx="200185" cy="625563"/>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Rectángulo 42">
              <a:extLst>
                <a:ext uri="{FF2B5EF4-FFF2-40B4-BE49-F238E27FC236}">
                  <a16:creationId xmlns:a16="http://schemas.microsoft.com/office/drawing/2014/main" id="{097AC9C1-3EE3-926D-5B27-A7214B0D5B13}"/>
                </a:ext>
              </a:extLst>
            </p:cNvPr>
            <p:cNvSpPr/>
            <p:nvPr/>
          </p:nvSpPr>
          <p:spPr>
            <a:xfrm>
              <a:off x="6733730" y="4246556"/>
              <a:ext cx="204184" cy="4517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EE21D637-391E-94A3-EB92-85E31C65C7E1}"/>
                </a:ext>
              </a:extLst>
            </p:cNvPr>
            <p:cNvSpPr/>
            <p:nvPr/>
          </p:nvSpPr>
          <p:spPr>
            <a:xfrm>
              <a:off x="5252618" y="3311375"/>
              <a:ext cx="214549" cy="14044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44">
              <a:extLst>
                <a:ext uri="{FF2B5EF4-FFF2-40B4-BE49-F238E27FC236}">
                  <a16:creationId xmlns:a16="http://schemas.microsoft.com/office/drawing/2014/main" id="{AC9DFBAE-A998-E045-11D2-0D1B21754518}"/>
                </a:ext>
              </a:extLst>
            </p:cNvPr>
            <p:cNvSpPr/>
            <p:nvPr/>
          </p:nvSpPr>
          <p:spPr>
            <a:xfrm>
              <a:off x="5042068" y="3170948"/>
              <a:ext cx="214549" cy="1526400"/>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Rectángulo 45">
              <a:extLst>
                <a:ext uri="{FF2B5EF4-FFF2-40B4-BE49-F238E27FC236}">
                  <a16:creationId xmlns:a16="http://schemas.microsoft.com/office/drawing/2014/main" id="{FEB565C4-4AC0-AB78-C1E1-92BBA745B6A2}"/>
                </a:ext>
              </a:extLst>
            </p:cNvPr>
            <p:cNvSpPr/>
            <p:nvPr/>
          </p:nvSpPr>
          <p:spPr>
            <a:xfrm>
              <a:off x="4821311" y="3061054"/>
              <a:ext cx="214549" cy="164555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5" name="Rectángulo 54">
            <a:extLst>
              <a:ext uri="{FF2B5EF4-FFF2-40B4-BE49-F238E27FC236}">
                <a16:creationId xmlns:a16="http://schemas.microsoft.com/office/drawing/2014/main" id="{0F2DD139-0D08-71E5-949B-FE72A46ADBB1}"/>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6" name="Imagen 55">
            <a:extLst>
              <a:ext uri="{FF2B5EF4-FFF2-40B4-BE49-F238E27FC236}">
                <a16:creationId xmlns:a16="http://schemas.microsoft.com/office/drawing/2014/main" id="{D34FF83C-21F3-71A9-C4F7-4BDD578E76CC}"/>
              </a:ext>
            </a:extLst>
          </p:cNvPr>
          <p:cNvPicPr>
            <a:picLocks noChangeAspect="1"/>
          </p:cNvPicPr>
          <p:nvPr/>
        </p:nvPicPr>
        <p:blipFill>
          <a:blip r:embed="rId3"/>
          <a:stretch>
            <a:fillRect/>
          </a:stretch>
        </p:blipFill>
        <p:spPr>
          <a:xfrm>
            <a:off x="15620" y="-8567"/>
            <a:ext cx="1709246" cy="594662"/>
          </a:xfrm>
          <a:prstGeom prst="rect">
            <a:avLst/>
          </a:prstGeom>
        </p:spPr>
      </p:pic>
      <p:sp>
        <p:nvSpPr>
          <p:cNvPr id="57" name="Título 1">
            <a:extLst>
              <a:ext uri="{FF2B5EF4-FFF2-40B4-BE49-F238E27FC236}">
                <a16:creationId xmlns:a16="http://schemas.microsoft.com/office/drawing/2014/main" id="{7E8E722B-BD18-D4A1-3C6E-509DA08D648F}"/>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¿Qué es la turbulencia?</a:t>
            </a:r>
          </a:p>
        </p:txBody>
      </p:sp>
      <mc:AlternateContent xmlns:mc="http://schemas.openxmlformats.org/markup-compatibility/2006" xmlns:a14="http://schemas.microsoft.com/office/drawing/2010/main">
        <mc:Choice Requires="a14">
          <p:graphicFrame>
            <p:nvGraphicFramePr>
              <p:cNvPr id="2" name="Tabla 1">
                <a:extLst>
                  <a:ext uri="{FF2B5EF4-FFF2-40B4-BE49-F238E27FC236}">
                    <a16:creationId xmlns:a16="http://schemas.microsoft.com/office/drawing/2014/main" id="{7C5FF3C8-902C-6A93-7460-8744FDBEBF93}"/>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27506">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27506">
                    <a:tc>
                      <a:txBody>
                        <a:bodyPr/>
                        <a:lstStyle/>
                        <a:p>
                          <a:r>
                            <a:rPr lang="en-GB" sz="1000" b="1" dirty="0">
                              <a:latin typeface="Century Gothic" panose="020B0502020202020204" pitchFamily="34" charset="0"/>
                            </a:rPr>
                            <a:t>Broadband</a:t>
                          </a:r>
                        </a:p>
                      </a:txBody>
                      <a:tcPr/>
                    </a:tc>
                    <a:tc>
                      <a:txBody>
                        <a:bodyPr/>
                        <a:lstStyle/>
                        <a:p>
                          <a:r>
                            <a:rPr lang="es-ES" sz="1000" dirty="0">
                              <a:solidFill>
                                <a:schemeClr val="tx1"/>
                              </a:solidFill>
                              <a:latin typeface="Century Gothic" panose="020B0502020202020204" pitchFamily="34" charset="0"/>
                            </a:rPr>
                            <a:t>Estructuras </a:t>
                          </a:r>
                          <a:r>
                            <a:rPr lang="es-ES" sz="1000" dirty="0">
                              <a:latin typeface="Century Gothic" panose="020B0502020202020204" pitchFamily="34" charset="0"/>
                            </a:rPr>
                            <a:t>con</a:t>
                          </a:r>
                          <a:r>
                            <a:rPr lang="es-ES" sz="1000" dirty="0">
                              <a:solidFill>
                                <a:schemeClr val="tx1"/>
                              </a:solidFill>
                              <a:latin typeface="Century Gothic" panose="020B0502020202020204" pitchFamily="34" charset="0"/>
                            </a:rPr>
                            <a:t> múltiples escalas (</a:t>
                          </a:r>
                          <a14:m>
                            <m:oMath xmlns:m="http://schemas.openxmlformats.org/officeDocument/2006/math">
                              <m:r>
                                <a:rPr lang="es-ES" sz="1000" b="0" smtClean="0">
                                  <a:solidFill>
                                    <a:schemeClr val="tx1"/>
                                  </a:solidFill>
                                  <a:latin typeface="Cambria Math" panose="02040503050406030204" pitchFamily="18" charset="0"/>
                                </a:rPr>
                                <m:t>𝐿</m:t>
                              </m:r>
                              <m:r>
                                <a:rPr lang="es-ES" sz="1000" b="0" smtClean="0">
                                  <a:solidFill>
                                    <a:schemeClr val="tx1"/>
                                  </a:solidFill>
                                  <a:latin typeface="Cambria Math" panose="02040503050406030204" pitchFamily="18" charset="0"/>
                                </a:rPr>
                                <m:t>∼1/</m:t>
                              </m:r>
                              <m:r>
                                <a:rPr lang="es-ES" sz="1000" b="0" smtClean="0">
                                  <a:solidFill>
                                    <a:schemeClr val="tx1"/>
                                  </a:solidFill>
                                  <a:latin typeface="Cambria Math" panose="02040503050406030204" pitchFamily="18" charset="0"/>
                                </a:rPr>
                                <m:t>𝑘</m:t>
                              </m:r>
                            </m:oMath>
                          </a14:m>
                          <a:r>
                            <a:rPr lang="es-ES" sz="1000" dirty="0">
                              <a:solidFill>
                                <a:schemeClr val="tx1"/>
                              </a:solidFill>
                              <a:latin typeface="Century Gothic" panose="020B0502020202020204" pitchFamily="34" charset="0"/>
                            </a:rPr>
                            <a:t>)</a:t>
                          </a:r>
                          <a:endParaRPr lang="en-GB" sz="1000" dirty="0">
                            <a:latin typeface="Century Gothic" panose="020B0502020202020204" pitchFamily="34" charset="0"/>
                          </a:endParaRPr>
                        </a:p>
                      </a:txBody>
                      <a:tcPr/>
                    </a:tc>
                    <a:extLst>
                      <a:ext uri="{0D108BD9-81ED-4DB2-BD59-A6C34878D82A}">
                        <a16:rowId xmlns:a16="http://schemas.microsoft.com/office/drawing/2014/main" val="214632066"/>
                      </a:ext>
                    </a:extLst>
                  </a:tr>
                  <a:tr h="35001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r>
                            <a:rPr lang="es-ES" sz="1000" dirty="0">
                              <a:solidFill>
                                <a:schemeClr val="tx1"/>
                              </a:solidFill>
                              <a:latin typeface="Century Gothic" panose="020B0502020202020204" pitchFamily="34" charset="0"/>
                            </a:rPr>
                            <a:t>Acoplamiento y </a:t>
                          </a:r>
                          <a:r>
                            <a:rPr lang="es-ES" sz="1000" dirty="0" err="1">
                              <a:solidFill>
                                <a:schemeClr val="tx1"/>
                              </a:solidFill>
                              <a:latin typeface="Century Gothic" panose="020B0502020202020204" pitchFamily="34" charset="0"/>
                            </a:rPr>
                            <a:t>feed</a:t>
                          </a:r>
                          <a:r>
                            <a:rPr lang="es-ES" sz="1000" dirty="0">
                              <a:solidFill>
                                <a:schemeClr val="tx1"/>
                              </a:solidFill>
                              <a:latin typeface="Century Gothic" panose="020B0502020202020204" pitchFamily="34" charset="0"/>
                            </a:rPr>
                            <a:t>-back entre escalas </a:t>
                          </a:r>
                          <a14:m>
                            <m:oMath xmlns:m="http://schemas.openxmlformats.org/officeDocument/2006/math">
                              <m:r>
                                <a:rPr lang="es-ES" sz="1000" b="0" smtClean="0">
                                  <a:solidFill>
                                    <a:schemeClr val="tx1"/>
                                  </a:solidFill>
                                  <a:latin typeface="Cambria Math" panose="02040503050406030204" pitchFamily="18" charset="0"/>
                                </a:rPr>
                                <m:t>→</m:t>
                              </m:r>
                            </m:oMath>
                          </a14:m>
                          <a:r>
                            <a:rPr lang="es-ES" sz="1000" dirty="0">
                              <a:solidFill>
                                <a:schemeClr val="tx1"/>
                              </a:solidFill>
                              <a:latin typeface="Century Gothic" panose="020B0502020202020204" pitchFamily="34" charset="0"/>
                            </a:rPr>
                            <a:t> crecimiento, saturación, transferencia de energía, etc.</a:t>
                          </a:r>
                          <a:endParaRPr lang="en-GB" sz="1000" dirty="0">
                            <a:latin typeface="Century Gothic" panose="020B0502020202020204" pitchFamily="34" charset="0"/>
                          </a:endParaRPr>
                        </a:p>
                      </a:txBody>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pPr/>
                          <a14:m>
                            <m:oMathPara xmlns:m="http://schemas.openxmlformats.org/officeDocument/2006/math">
                              <m:oMath>
                                <m:r>
                                  <a:rPr lang="es-ES" sz="1000" b="0" dirty="0" smtClean="0">
                                    <a:solidFill>
                                      <a:schemeClr val="tx1"/>
                                    </a:solidFill>
                                    <a:latin typeface="Cambria Math" panose="02040503050406030204" pitchFamily="18" charset="0"/>
                                  </a:rPr>
                                  <m:t>𝐸</m:t>
                                </m:r>
                                <m:r>
                                  <a:rPr lang="es-ES" sz="1000" b="0" dirty="0" smtClean="0">
                                    <a:solidFill>
                                      <a:schemeClr val="tx1"/>
                                    </a:solidFill>
                                    <a:latin typeface="Cambria Math" panose="02040503050406030204" pitchFamily="18" charset="0"/>
                                  </a:rPr>
                                  <m:t>=</m:t>
                                </m:r>
                                <m:sSup>
                                  <m:sSupPr>
                                    <m:ctrlPr>
                                      <a:rPr lang="es-ES" sz="1000" b="0" dirty="0" smtClean="0">
                                        <a:solidFill>
                                          <a:schemeClr val="tx1"/>
                                        </a:solidFill>
                                        <a:latin typeface="Cambria Math" panose="02040503050406030204" pitchFamily="18" charset="0"/>
                                      </a:rPr>
                                    </m:ctrlPr>
                                  </m:sSupPr>
                                  <m:e>
                                    <m:r>
                                      <a:rPr lang="es-ES" sz="1000" b="0" dirty="0" smtClean="0">
                                        <a:solidFill>
                                          <a:schemeClr val="tx1"/>
                                        </a:solidFill>
                                        <a:latin typeface="Cambria Math" panose="02040503050406030204" pitchFamily="18" charset="0"/>
                                      </a:rPr>
                                      <m:t>𝑘</m:t>
                                    </m:r>
                                  </m:e>
                                  <m:sup>
                                    <m:r>
                                      <a:rPr lang="es-ES" sz="1000" b="0" dirty="0" smtClean="0">
                                        <a:solidFill>
                                          <a:schemeClr val="tx1"/>
                                        </a:solidFill>
                                        <a:latin typeface="Cambria Math" panose="02040503050406030204" pitchFamily="18" charset="0"/>
                                      </a:rPr>
                                      <m:t>−</m:t>
                                    </m:r>
                                    <m:r>
                                      <a:rPr lang="es-ES" sz="1000" b="0" dirty="0" smtClean="0">
                                        <a:solidFill>
                                          <a:schemeClr val="tx1"/>
                                        </a:solidFill>
                                        <a:latin typeface="Cambria Math" panose="02040503050406030204" pitchFamily="18" charset="0"/>
                                      </a:rPr>
                                      <m:t>𝛼</m:t>
                                    </m:r>
                                  </m:sup>
                                </m:sSup>
                              </m:oMath>
                            </m:oMathPara>
                          </a14:m>
                          <a:endParaRPr lang="en-GB" sz="1000" dirty="0">
                            <a:latin typeface="Century Gothic" panose="020B0502020202020204" pitchFamily="34" charset="0"/>
                          </a:endParaRPr>
                        </a:p>
                      </a:txBody>
                      <a:tcPr/>
                    </a:tc>
                    <a:extLst>
                      <a:ext uri="{0D108BD9-81ED-4DB2-BD59-A6C34878D82A}">
                        <a16:rowId xmlns:a16="http://schemas.microsoft.com/office/drawing/2014/main" val="826629861"/>
                      </a:ext>
                    </a:extLst>
                  </a:tr>
                </a:tbl>
              </a:graphicData>
            </a:graphic>
          </p:graphicFrame>
        </mc:Choice>
        <mc:Fallback xmlns="">
          <p:graphicFrame>
            <p:nvGraphicFramePr>
              <p:cNvPr id="2" name="Tabla 1">
                <a:extLst>
                  <a:ext uri="{FF2B5EF4-FFF2-40B4-BE49-F238E27FC236}">
                    <a16:creationId xmlns:a16="http://schemas.microsoft.com/office/drawing/2014/main" id="{7C5FF3C8-902C-6A93-7460-8744FDBEBF93}"/>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43840">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43840">
                    <a:tc>
                      <a:txBody>
                        <a:bodyPr/>
                        <a:lstStyle/>
                        <a:p>
                          <a:r>
                            <a:rPr lang="en-GB" sz="1000" b="1" dirty="0">
                              <a:latin typeface="Century Gothic" panose="020B0502020202020204" pitchFamily="34" charset="0"/>
                            </a:rPr>
                            <a:t>Broadband</a:t>
                          </a:r>
                        </a:p>
                      </a:txBody>
                      <a:tcPr/>
                    </a:tc>
                    <a:tc>
                      <a:txBody>
                        <a:bodyPr/>
                        <a:lstStyle/>
                        <a:p>
                          <a:endParaRPr lang="es-ES"/>
                        </a:p>
                      </a:txBody>
                      <a:tcPr>
                        <a:blipFill>
                          <a:blip r:embed="rId4"/>
                          <a:stretch>
                            <a:fillRect l="-32143" t="-100000" r="-714" b="-335000"/>
                          </a:stretch>
                        </a:blipFill>
                      </a:tcPr>
                    </a:tc>
                    <a:extLst>
                      <a:ext uri="{0D108BD9-81ED-4DB2-BD59-A6C34878D82A}">
                        <a16:rowId xmlns:a16="http://schemas.microsoft.com/office/drawing/2014/main" val="214632066"/>
                      </a:ext>
                    </a:extLst>
                  </a:tr>
                  <a:tr h="54864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endParaRPr lang="es-ES"/>
                        </a:p>
                      </a:txBody>
                      <a:tcPr>
                        <a:blipFill>
                          <a:blip r:embed="rId4"/>
                          <a:stretch>
                            <a:fillRect l="-32143" t="-93023" r="-714" b="-55814"/>
                          </a:stretch>
                        </a:blipFill>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endParaRPr lang="es-ES"/>
                        </a:p>
                      </a:txBody>
                      <a:tcPr>
                        <a:blipFill>
                          <a:blip r:embed="rId4"/>
                          <a:stretch>
                            <a:fillRect l="-32143" t="-360870" r="-714" b="-4348"/>
                          </a:stretch>
                        </a:blipFill>
                      </a:tcPr>
                    </a:tc>
                    <a:extLst>
                      <a:ext uri="{0D108BD9-81ED-4DB2-BD59-A6C34878D82A}">
                        <a16:rowId xmlns:a16="http://schemas.microsoft.com/office/drawing/2014/main" val="826629861"/>
                      </a:ext>
                    </a:extLst>
                  </a:tr>
                </a:tbl>
              </a:graphicData>
            </a:graphic>
          </p:graphicFrame>
        </mc:Fallback>
      </mc:AlternateContent>
      <p:pic>
        <p:nvPicPr>
          <p:cNvPr id="6" name="Imagen 5">
            <a:extLst>
              <a:ext uri="{FF2B5EF4-FFF2-40B4-BE49-F238E27FC236}">
                <a16:creationId xmlns:a16="http://schemas.microsoft.com/office/drawing/2014/main" id="{3F0B4BCE-13B1-A6AB-7A4C-5B1C934409E5}"/>
              </a:ext>
            </a:extLst>
          </p:cNvPr>
          <p:cNvPicPr>
            <a:picLocks noChangeAspect="1"/>
          </p:cNvPicPr>
          <p:nvPr/>
        </p:nvPicPr>
        <p:blipFill>
          <a:blip r:embed="rId5"/>
          <a:stretch>
            <a:fillRect/>
          </a:stretch>
        </p:blipFill>
        <p:spPr>
          <a:xfrm>
            <a:off x="6604574" y="3276676"/>
            <a:ext cx="385309" cy="386647"/>
          </a:xfrm>
          <a:prstGeom prst="rect">
            <a:avLst/>
          </a:prstGeom>
        </p:spPr>
      </p:pic>
      <p:pic>
        <p:nvPicPr>
          <p:cNvPr id="8" name="Imagen 7">
            <a:extLst>
              <a:ext uri="{FF2B5EF4-FFF2-40B4-BE49-F238E27FC236}">
                <a16:creationId xmlns:a16="http://schemas.microsoft.com/office/drawing/2014/main" id="{2468E10E-7E1D-F7D3-AFD6-0CE7318632D6}"/>
              </a:ext>
            </a:extLst>
          </p:cNvPr>
          <p:cNvPicPr>
            <a:picLocks noChangeAspect="1"/>
          </p:cNvPicPr>
          <p:nvPr/>
        </p:nvPicPr>
        <p:blipFill>
          <a:blip r:embed="rId5"/>
          <a:stretch>
            <a:fillRect/>
          </a:stretch>
        </p:blipFill>
        <p:spPr>
          <a:xfrm>
            <a:off x="7187580" y="3828319"/>
            <a:ext cx="181025" cy="181654"/>
          </a:xfrm>
          <a:prstGeom prst="rect">
            <a:avLst/>
          </a:prstGeom>
        </p:spPr>
      </p:pic>
      <p:pic>
        <p:nvPicPr>
          <p:cNvPr id="5" name="Imagen 4">
            <a:extLst>
              <a:ext uri="{FF2B5EF4-FFF2-40B4-BE49-F238E27FC236}">
                <a16:creationId xmlns:a16="http://schemas.microsoft.com/office/drawing/2014/main" id="{D01A5A94-B701-441F-B00E-BA461BFB00A5}"/>
              </a:ext>
            </a:extLst>
          </p:cNvPr>
          <p:cNvPicPr>
            <a:picLocks noChangeAspect="1"/>
          </p:cNvPicPr>
          <p:nvPr/>
        </p:nvPicPr>
        <p:blipFill>
          <a:blip r:embed="rId5"/>
          <a:stretch>
            <a:fillRect/>
          </a:stretch>
        </p:blipFill>
        <p:spPr>
          <a:xfrm>
            <a:off x="5895112" y="2758179"/>
            <a:ext cx="588987" cy="591032"/>
          </a:xfrm>
          <a:prstGeom prst="rect">
            <a:avLst/>
          </a:prstGeom>
        </p:spPr>
      </p:pic>
      <p:pic>
        <p:nvPicPr>
          <p:cNvPr id="10" name="Picture 2">
            <a:extLst>
              <a:ext uri="{FF2B5EF4-FFF2-40B4-BE49-F238E27FC236}">
                <a16:creationId xmlns:a16="http://schemas.microsoft.com/office/drawing/2014/main" id="{56C737C5-3C7D-7072-6A50-D067023F5E85}"/>
              </a:ext>
            </a:extLst>
          </p:cNvPr>
          <p:cNvPicPr>
            <a:picLocks noChangeAspect="1" noChangeArrowheads="1"/>
          </p:cNvPicPr>
          <p:nvPr/>
        </p:nvPicPr>
        <p:blipFill>
          <a:blip r:embed="rId6"/>
          <a:srcRect/>
          <a:stretch/>
        </p:blipFill>
        <p:spPr bwMode="auto">
          <a:xfrm>
            <a:off x="638682" y="1787712"/>
            <a:ext cx="3523647" cy="2352034"/>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756ED09D-FB06-8310-49A9-4F3D9B5B6BDA}"/>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5</a:t>
            </a: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F258682C-7757-696A-B1B5-A78BD5E0A725}"/>
                  </a:ext>
                </a:extLst>
              </p:cNvPr>
              <p:cNvSpPr txBox="1"/>
              <p:nvPr/>
            </p:nvSpPr>
            <p:spPr>
              <a:xfrm>
                <a:off x="8175052" y="4448648"/>
                <a:ext cx="707566" cy="369332"/>
              </a:xfrm>
              <a:prstGeom prst="rect">
                <a:avLst/>
              </a:prstGeom>
              <a:noFill/>
            </p:spPr>
            <p:txBody>
              <a:bodyPr wrap="none" rtlCol="0">
                <a:spAutoFit/>
              </a:bodyPr>
              <a:lstStyle/>
              <a:p>
                <a:pPr/>
                <a14:m>
                  <m:oMathPara xmlns:m="http://schemas.openxmlformats.org/officeDocument/2006/math">
                    <m:oMath>
                      <m:func>
                        <m:funcPr>
                          <m:ctrlPr>
                            <a:rPr lang="es-ES" b="0" i="0" smtClean="0">
                              <a:latin typeface="Cambria Math" panose="02040503050406030204" pitchFamily="18" charset="0"/>
                            </a:rPr>
                          </m:ctrlPr>
                        </m:funcPr>
                        <m:fName>
                          <m:r>
                            <m:rPr>
                              <m:sty m:val="p"/>
                            </m:rPr>
                            <a:rPr lang="es-ES" b="0" i="0" smtClean="0">
                              <a:latin typeface="Cambria Math" panose="02040503050406030204" pitchFamily="18" charset="0"/>
                            </a:rPr>
                            <m:t>log</m:t>
                          </m:r>
                        </m:fName>
                        <m:e>
                          <m:r>
                            <a:rPr lang="es-ES" b="0" i="1" smtClean="0">
                              <a:latin typeface="Cambria Math" panose="02040503050406030204" pitchFamily="18" charset="0"/>
                            </a:rPr>
                            <m:t>𝑘</m:t>
                          </m:r>
                        </m:e>
                      </m:func>
                    </m:oMath>
                  </m:oMathPara>
                </a14:m>
                <a:endParaRPr lang="es-ES" dirty="0"/>
              </a:p>
            </p:txBody>
          </p:sp>
        </mc:Choice>
        <mc:Fallback xmlns="">
          <p:sp>
            <p:nvSpPr>
              <p:cNvPr id="12" name="CuadroTexto 11">
                <a:extLst>
                  <a:ext uri="{FF2B5EF4-FFF2-40B4-BE49-F238E27FC236}">
                    <a16:creationId xmlns:a16="http://schemas.microsoft.com/office/drawing/2014/main" id="{F258682C-7757-696A-B1B5-A78BD5E0A725}"/>
                  </a:ext>
                </a:extLst>
              </p:cNvPr>
              <p:cNvSpPr txBox="1">
                <a:spLocks noRot="1" noChangeAspect="1" noMove="1" noResize="1" noEditPoints="1" noAdjustHandles="1" noChangeArrowheads="1" noChangeShapeType="1" noTextEdit="1"/>
              </p:cNvSpPr>
              <p:nvPr/>
            </p:nvSpPr>
            <p:spPr>
              <a:xfrm>
                <a:off x="8175052" y="4448648"/>
                <a:ext cx="707566" cy="369332"/>
              </a:xfrm>
              <a:prstGeom prst="rect">
                <a:avLst/>
              </a:prstGeom>
              <a:blipFill>
                <a:blip r:embed="rId7"/>
                <a:stretch>
                  <a:fillRect b="-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05837460-53C6-D842-FEEF-47C617FEDCC4}"/>
                  </a:ext>
                </a:extLst>
              </p:cNvPr>
              <p:cNvSpPr txBox="1"/>
              <p:nvPr/>
            </p:nvSpPr>
            <p:spPr>
              <a:xfrm rot="16200000">
                <a:off x="4503042" y="3650112"/>
                <a:ext cx="1053237" cy="369332"/>
              </a:xfrm>
              <a:prstGeom prst="rect">
                <a:avLst/>
              </a:prstGeom>
              <a:noFill/>
            </p:spPr>
            <p:txBody>
              <a:bodyPr wrap="none" rtlCol="0">
                <a:spAutoFit/>
              </a:bodyPr>
              <a:lstStyle/>
              <a:p>
                <a:pPr/>
                <a14:m>
                  <m:oMathPara xmlns:m="http://schemas.openxmlformats.org/officeDocument/2006/math">
                    <m:oMath>
                      <m:r>
                        <m:rPr>
                          <m:sty m:val="p"/>
                        </m:rPr>
                        <a:rPr lang="es-ES" b="0" i="0" smtClean="0">
                          <a:latin typeface="Cambria Math" panose="02040503050406030204" pitchFamily="18" charset="0"/>
                        </a:rPr>
                        <m:t>log</m:t>
                      </m:r>
                      <m:r>
                        <a:rPr lang="es-ES" b="0" i="1" smtClean="0">
                          <a:latin typeface="Cambria Math" panose="02040503050406030204" pitchFamily="18" charset="0"/>
                        </a:rPr>
                        <m:t>⁡</m:t>
                      </m:r>
                      <m:r>
                        <a:rPr lang="es-ES" b="0" i="1" smtClean="0">
                          <a:latin typeface="Cambria Math" panose="02040503050406030204" pitchFamily="18" charset="0"/>
                        </a:rPr>
                        <m:t>𝐸</m:t>
                      </m:r>
                      <m:r>
                        <a:rPr lang="es-ES" b="0" i="1" smtClean="0">
                          <a:latin typeface="Cambria Math" panose="02040503050406030204" pitchFamily="18" charset="0"/>
                        </a:rPr>
                        <m:t>(</m:t>
                      </m:r>
                      <m:r>
                        <a:rPr lang="es-ES" b="0" i="1" smtClean="0">
                          <a:latin typeface="Cambria Math" panose="02040503050406030204" pitchFamily="18" charset="0"/>
                        </a:rPr>
                        <m:t>𝑘</m:t>
                      </m:r>
                      <m:r>
                        <a:rPr lang="es-ES" b="0" i="1" smtClean="0">
                          <a:latin typeface="Cambria Math" panose="02040503050406030204" pitchFamily="18" charset="0"/>
                        </a:rPr>
                        <m:t>)</m:t>
                      </m:r>
                    </m:oMath>
                  </m:oMathPara>
                </a14:m>
                <a:endParaRPr lang="es-ES" dirty="0"/>
              </a:p>
            </p:txBody>
          </p:sp>
        </mc:Choice>
        <mc:Fallback xmlns="">
          <p:sp>
            <p:nvSpPr>
              <p:cNvPr id="13" name="CuadroTexto 12">
                <a:extLst>
                  <a:ext uri="{FF2B5EF4-FFF2-40B4-BE49-F238E27FC236}">
                    <a16:creationId xmlns:a16="http://schemas.microsoft.com/office/drawing/2014/main" id="{05837460-53C6-D842-FEEF-47C617FEDCC4}"/>
                  </a:ext>
                </a:extLst>
              </p:cNvPr>
              <p:cNvSpPr txBox="1">
                <a:spLocks noRot="1" noChangeAspect="1" noMove="1" noResize="1" noEditPoints="1" noAdjustHandles="1" noChangeArrowheads="1" noChangeShapeType="1" noTextEdit="1"/>
              </p:cNvSpPr>
              <p:nvPr/>
            </p:nvSpPr>
            <p:spPr>
              <a:xfrm rot="16200000">
                <a:off x="4503042" y="3650112"/>
                <a:ext cx="1053237" cy="369332"/>
              </a:xfrm>
              <a:prstGeom prst="rect">
                <a:avLst/>
              </a:prstGeom>
              <a:blipFill>
                <a:blip r:embed="rId8"/>
                <a:stretch>
                  <a:fillRect r="-16667"/>
                </a:stretch>
              </a:blipFill>
            </p:spPr>
            <p:txBody>
              <a:bodyPr/>
              <a:lstStyle/>
              <a:p>
                <a:r>
                  <a:rPr lang="en-GB">
                    <a:noFill/>
                  </a:rPr>
                  <a:t> </a:t>
                </a:r>
              </a:p>
            </p:txBody>
          </p:sp>
        </mc:Fallback>
      </mc:AlternateContent>
    </p:spTree>
    <p:extLst>
      <p:ext uri="{BB962C8B-B14F-4D97-AF65-F5344CB8AC3E}">
        <p14:creationId xmlns:p14="http://schemas.microsoft.com/office/powerpoint/2010/main" val="1742010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9A771-3FC5-6176-E1DC-95DBFC3084AA}"/>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83D4AC0B-82F1-3E80-8D3B-EBE05B507375}"/>
              </a:ext>
            </a:extLst>
          </p:cNvPr>
          <p:cNvSpPr txBox="1"/>
          <p:nvPr/>
        </p:nvSpPr>
        <p:spPr>
          <a:xfrm>
            <a:off x="628650" y="849389"/>
            <a:ext cx="7886700" cy="584775"/>
          </a:xfrm>
          <a:prstGeom prst="rect">
            <a:avLst/>
          </a:prstGeom>
          <a:solidFill>
            <a:schemeClr val="bg1">
              <a:alpha val="79185"/>
            </a:schemeClr>
          </a:solidFill>
          <a:ln>
            <a:noFill/>
            <a:round/>
          </a:ln>
        </p:spPr>
        <p:txBody>
          <a:bodyPr wrap="square" rtlCol="0">
            <a:spAutoFit/>
          </a:bodyPr>
          <a:lstStyle/>
          <a:p>
            <a:r>
              <a:rPr lang="es-ES" sz="1600" b="1" i="1" dirty="0" err="1">
                <a:solidFill>
                  <a:srgbClr val="C00000"/>
                </a:solidFill>
                <a:latin typeface="Century Gothic" panose="020B0502020202020204" pitchFamily="34" charset="0"/>
              </a:rPr>
              <a:t>Turbulence</a:t>
            </a:r>
            <a:r>
              <a:rPr lang="es-ES" sz="1600" i="1" dirty="0">
                <a:latin typeface="Century Gothic" panose="020B0502020202020204" pitchFamily="34" charset="0"/>
              </a:rPr>
              <a:t>: </a:t>
            </a:r>
            <a:r>
              <a:rPr lang="es-ES" sz="1600" b="1" i="1" dirty="0" err="1">
                <a:latin typeface="Century Gothic" panose="020B0502020202020204" pitchFamily="34" charset="0"/>
              </a:rPr>
              <a:t>Broadband</a:t>
            </a:r>
            <a:r>
              <a:rPr lang="es-ES" sz="1600" i="1" dirty="0">
                <a:latin typeface="Century Gothic" panose="020B0502020202020204" pitchFamily="34" charset="0"/>
              </a:rPr>
              <a:t> </a:t>
            </a:r>
            <a:r>
              <a:rPr lang="es-ES" sz="1600" i="1" dirty="0" err="1">
                <a:latin typeface="Century Gothic" panose="020B0502020202020204" pitchFamily="34" charset="0"/>
              </a:rPr>
              <a:t>disordered</a:t>
            </a:r>
            <a:r>
              <a:rPr lang="es-ES" sz="1600" i="1" dirty="0">
                <a:latin typeface="Century Gothic" panose="020B0502020202020204" pitchFamily="34" charset="0"/>
              </a:rPr>
              <a:t> </a:t>
            </a:r>
            <a:r>
              <a:rPr lang="es-ES" sz="1600" i="1" dirty="0" err="1">
                <a:latin typeface="Century Gothic" panose="020B0502020202020204" pitchFamily="34" charset="0"/>
              </a:rPr>
              <a:t>fluctuations</a:t>
            </a:r>
            <a:r>
              <a:rPr lang="es-ES" sz="1600" i="1" dirty="0">
                <a:latin typeface="Century Gothic" panose="020B0502020202020204" pitchFamily="34" charset="0"/>
              </a:rPr>
              <a:t> </a:t>
            </a:r>
            <a:r>
              <a:rPr lang="es-ES" sz="1600" i="1" dirty="0" err="1">
                <a:latin typeface="Century Gothic" panose="020B0502020202020204" pitchFamily="34" charset="0"/>
              </a:rPr>
              <a:t>that</a:t>
            </a:r>
            <a:r>
              <a:rPr lang="es-ES" sz="1600" i="1" dirty="0">
                <a:latin typeface="Century Gothic" panose="020B0502020202020204" pitchFamily="34" charset="0"/>
              </a:rPr>
              <a:t> </a:t>
            </a:r>
            <a:r>
              <a:rPr lang="es-ES" sz="1600" i="1" dirty="0" err="1">
                <a:latin typeface="Century Gothic" panose="020B0502020202020204" pitchFamily="34" charset="0"/>
              </a:rPr>
              <a:t>interact</a:t>
            </a:r>
            <a:r>
              <a:rPr lang="es-ES" sz="1600" i="1" dirty="0">
                <a:latin typeface="Century Gothic" panose="020B0502020202020204" pitchFamily="34" charset="0"/>
              </a:rPr>
              <a:t> </a:t>
            </a:r>
            <a:r>
              <a:rPr lang="es-ES" sz="1600" b="1" i="1" dirty="0" err="1">
                <a:latin typeface="Century Gothic" panose="020B0502020202020204" pitchFamily="34" charset="0"/>
              </a:rPr>
              <a:t>nonlinearly</a:t>
            </a:r>
            <a:r>
              <a:rPr lang="es-ES" sz="1600" i="1" dirty="0">
                <a:latin typeface="Century Gothic" panose="020B0502020202020204" pitchFamily="34" charset="0"/>
              </a:rPr>
              <a:t>, </a:t>
            </a:r>
            <a:r>
              <a:rPr lang="es-ES" sz="1600" i="1" dirty="0" err="1">
                <a:latin typeface="Century Gothic" panose="020B0502020202020204" pitchFamily="34" charset="0"/>
              </a:rPr>
              <a:t>featuring</a:t>
            </a:r>
            <a:r>
              <a:rPr lang="es-ES" sz="1600" i="1" dirty="0">
                <a:latin typeface="Century Gothic" panose="020B0502020202020204" pitchFamily="34" charset="0"/>
              </a:rPr>
              <a:t> </a:t>
            </a:r>
            <a:r>
              <a:rPr lang="es-ES" sz="1600" b="1" i="1" dirty="0" err="1">
                <a:latin typeface="Century Gothic" panose="020B0502020202020204" pitchFamily="34" charset="0"/>
              </a:rPr>
              <a:t>high</a:t>
            </a:r>
            <a:r>
              <a:rPr lang="es-ES" sz="1600" b="1" i="1" dirty="0">
                <a:latin typeface="Century Gothic" panose="020B0502020202020204" pitchFamily="34" charset="0"/>
              </a:rPr>
              <a:t> </a:t>
            </a:r>
            <a:r>
              <a:rPr lang="es-ES" sz="1600" b="1" i="1" dirty="0" err="1">
                <a:latin typeface="Century Gothic" panose="020B0502020202020204" pitchFamily="34" charset="0"/>
              </a:rPr>
              <a:t>vorticity</a:t>
            </a:r>
            <a:r>
              <a:rPr lang="es-ES" sz="1600" b="1" i="1" dirty="0">
                <a:latin typeface="Century Gothic" panose="020B0502020202020204" pitchFamily="34" charset="0"/>
              </a:rPr>
              <a:t> </a:t>
            </a:r>
            <a:r>
              <a:rPr lang="es-ES" sz="1600" i="1" dirty="0">
                <a:latin typeface="Century Gothic" panose="020B0502020202020204" pitchFamily="34" charset="0"/>
              </a:rPr>
              <a:t>and a </a:t>
            </a:r>
            <a:r>
              <a:rPr lang="es-ES" sz="1600" b="1" i="1" dirty="0" err="1">
                <a:latin typeface="Century Gothic" panose="020B0502020202020204" pitchFamily="34" charset="0"/>
              </a:rPr>
              <a:t>power-law</a:t>
            </a:r>
            <a:r>
              <a:rPr lang="es-ES" sz="1600" i="1" dirty="0">
                <a:latin typeface="Century Gothic" panose="020B0502020202020204" pitchFamily="34" charset="0"/>
              </a:rPr>
              <a:t> </a:t>
            </a:r>
            <a:r>
              <a:rPr lang="es-ES" sz="1600" i="1" dirty="0" err="1">
                <a:latin typeface="Century Gothic" panose="020B0502020202020204" pitchFamily="34" charset="0"/>
              </a:rPr>
              <a:t>energy</a:t>
            </a:r>
            <a:r>
              <a:rPr lang="es-ES" sz="1600" i="1" dirty="0">
                <a:latin typeface="Century Gothic" panose="020B0502020202020204" pitchFamily="34" charset="0"/>
              </a:rPr>
              <a:t> </a:t>
            </a:r>
            <a:r>
              <a:rPr lang="es-ES" sz="1600" i="1" dirty="0" err="1">
                <a:latin typeface="Century Gothic" panose="020B0502020202020204" pitchFamily="34" charset="0"/>
              </a:rPr>
              <a:t>spectra</a:t>
            </a:r>
            <a:r>
              <a:rPr lang="es-ES" sz="1600" i="1" dirty="0">
                <a:latin typeface="Century Gothic" panose="020B0502020202020204" pitchFamily="34" charset="0"/>
              </a:rPr>
              <a:t>.</a:t>
            </a:r>
          </a:p>
        </p:txBody>
      </p:sp>
      <p:grpSp>
        <p:nvGrpSpPr>
          <p:cNvPr id="51" name="Grupo 50">
            <a:extLst>
              <a:ext uri="{FF2B5EF4-FFF2-40B4-BE49-F238E27FC236}">
                <a16:creationId xmlns:a16="http://schemas.microsoft.com/office/drawing/2014/main" id="{B4E135F6-ED65-4047-8BCE-1A32EC30A367}"/>
              </a:ext>
            </a:extLst>
          </p:cNvPr>
          <p:cNvGrpSpPr>
            <a:grpSpLocks noChangeAspect="1"/>
          </p:cNvGrpSpPr>
          <p:nvPr/>
        </p:nvGrpSpPr>
        <p:grpSpPr>
          <a:xfrm>
            <a:off x="5034585" y="3109402"/>
            <a:ext cx="3140463" cy="1599230"/>
            <a:chOff x="4412202" y="3018408"/>
            <a:chExt cx="3472833" cy="1768484"/>
          </a:xfrm>
        </p:grpSpPr>
        <p:cxnSp>
          <p:nvCxnSpPr>
            <p:cNvPr id="26" name="Conector recto de flecha 25">
              <a:extLst>
                <a:ext uri="{FF2B5EF4-FFF2-40B4-BE49-F238E27FC236}">
                  <a16:creationId xmlns:a16="http://schemas.microsoft.com/office/drawing/2014/main" id="{B8A1FAD6-66FE-1E1F-27C9-F7325693B987}"/>
                </a:ext>
              </a:extLst>
            </p:cNvPr>
            <p:cNvCxnSpPr>
              <a:cxnSpLocks/>
            </p:cNvCxnSpPr>
            <p:nvPr/>
          </p:nvCxnSpPr>
          <p:spPr>
            <a:xfrm flipV="1">
              <a:off x="4412202" y="4707593"/>
              <a:ext cx="3472833" cy="825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84A349EB-669F-5BD7-7BD5-6968A2E7F821}"/>
                </a:ext>
              </a:extLst>
            </p:cNvPr>
            <p:cNvCxnSpPr>
              <a:cxnSpLocks/>
            </p:cNvCxnSpPr>
            <p:nvPr/>
          </p:nvCxnSpPr>
          <p:spPr>
            <a:xfrm flipV="1">
              <a:off x="4608990" y="3018408"/>
              <a:ext cx="0" cy="176848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ángulo 34">
              <a:extLst>
                <a:ext uri="{FF2B5EF4-FFF2-40B4-BE49-F238E27FC236}">
                  <a16:creationId xmlns:a16="http://schemas.microsoft.com/office/drawing/2014/main" id="{312BFDD2-AC33-4654-975F-EC0E0E3B325A}"/>
                </a:ext>
              </a:extLst>
            </p:cNvPr>
            <p:cNvSpPr/>
            <p:nvPr/>
          </p:nvSpPr>
          <p:spPr>
            <a:xfrm>
              <a:off x="5465167" y="3443764"/>
              <a:ext cx="214549" cy="126140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Rectángulo 35">
              <a:extLst>
                <a:ext uri="{FF2B5EF4-FFF2-40B4-BE49-F238E27FC236}">
                  <a16:creationId xmlns:a16="http://schemas.microsoft.com/office/drawing/2014/main" id="{86918B4D-F5A9-508C-16AE-72209F23E7EB}"/>
                </a:ext>
              </a:extLst>
            </p:cNvPr>
            <p:cNvSpPr/>
            <p:nvPr/>
          </p:nvSpPr>
          <p:spPr>
            <a:xfrm>
              <a:off x="5677716" y="3533317"/>
              <a:ext cx="204184" cy="1171849"/>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Forma libre 37">
              <a:extLst>
                <a:ext uri="{FF2B5EF4-FFF2-40B4-BE49-F238E27FC236}">
                  <a16:creationId xmlns:a16="http://schemas.microsoft.com/office/drawing/2014/main" id="{57FA1DDA-BBFA-633D-CBD7-007656B872EF}"/>
                </a:ext>
              </a:extLst>
            </p:cNvPr>
            <p:cNvSpPr/>
            <p:nvPr/>
          </p:nvSpPr>
          <p:spPr>
            <a:xfrm>
              <a:off x="4953740" y="3018408"/>
              <a:ext cx="2325949" cy="1686757"/>
            </a:xfrm>
            <a:custGeom>
              <a:avLst/>
              <a:gdLst>
                <a:gd name="connsiteX0" fmla="*/ 0 w 2325949"/>
                <a:gd name="connsiteY0" fmla="*/ 0 h 1686757"/>
                <a:gd name="connsiteX1" fmla="*/ 1908699 w 2325949"/>
                <a:gd name="connsiteY1" fmla="*/ 1127464 h 1686757"/>
                <a:gd name="connsiteX2" fmla="*/ 2325949 w 2325949"/>
                <a:gd name="connsiteY2" fmla="*/ 1686757 h 1686757"/>
              </a:gdLst>
              <a:ahLst/>
              <a:cxnLst>
                <a:cxn ang="0">
                  <a:pos x="connsiteX0" y="connsiteY0"/>
                </a:cxn>
                <a:cxn ang="0">
                  <a:pos x="connsiteX1" y="connsiteY1"/>
                </a:cxn>
                <a:cxn ang="0">
                  <a:pos x="connsiteX2" y="connsiteY2"/>
                </a:cxn>
              </a:cxnLst>
              <a:rect l="l" t="t" r="r" b="b"/>
              <a:pathLst>
                <a:path w="2325949" h="1686757">
                  <a:moveTo>
                    <a:pt x="0" y="0"/>
                  </a:moveTo>
                  <a:cubicBezTo>
                    <a:pt x="760520" y="423169"/>
                    <a:pt x="1521041" y="846338"/>
                    <a:pt x="1908699" y="1127464"/>
                  </a:cubicBezTo>
                  <a:cubicBezTo>
                    <a:pt x="2296357" y="1408590"/>
                    <a:pt x="2311153" y="1547673"/>
                    <a:pt x="2325949" y="1686757"/>
                  </a:cubicBezTo>
                </a:path>
              </a:pathLst>
            </a:custGeom>
            <a:noFill/>
            <a:ln w="22225">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Rectángulo 38">
              <a:extLst>
                <a:ext uri="{FF2B5EF4-FFF2-40B4-BE49-F238E27FC236}">
                  <a16:creationId xmlns:a16="http://schemas.microsoft.com/office/drawing/2014/main" id="{4587AED5-8CB4-D9FF-8A0A-D020A42952EE}"/>
                </a:ext>
              </a:extLst>
            </p:cNvPr>
            <p:cNvSpPr/>
            <p:nvPr/>
          </p:nvSpPr>
          <p:spPr>
            <a:xfrm>
              <a:off x="5885899" y="3649777"/>
              <a:ext cx="204184" cy="1055387"/>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a:extLst>
                <a:ext uri="{FF2B5EF4-FFF2-40B4-BE49-F238E27FC236}">
                  <a16:creationId xmlns:a16="http://schemas.microsoft.com/office/drawing/2014/main" id="{A7A5F994-A5E5-693B-8BED-97639029C369}"/>
                </a:ext>
              </a:extLst>
            </p:cNvPr>
            <p:cNvSpPr/>
            <p:nvPr/>
          </p:nvSpPr>
          <p:spPr>
            <a:xfrm>
              <a:off x="6100448" y="3799643"/>
              <a:ext cx="200184" cy="900771"/>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2615D935-BF76-BC19-A603-582FF6E15903}"/>
                </a:ext>
              </a:extLst>
            </p:cNvPr>
            <p:cNvSpPr/>
            <p:nvPr/>
          </p:nvSpPr>
          <p:spPr>
            <a:xfrm>
              <a:off x="6300633" y="3934148"/>
              <a:ext cx="232911" cy="771015"/>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Rectángulo 41">
              <a:extLst>
                <a:ext uri="{FF2B5EF4-FFF2-40B4-BE49-F238E27FC236}">
                  <a16:creationId xmlns:a16="http://schemas.microsoft.com/office/drawing/2014/main" id="{89FC21C3-B307-24CA-7A90-0F41B573E471}"/>
                </a:ext>
              </a:extLst>
            </p:cNvPr>
            <p:cNvSpPr/>
            <p:nvPr/>
          </p:nvSpPr>
          <p:spPr>
            <a:xfrm>
              <a:off x="6533545" y="4074851"/>
              <a:ext cx="200185" cy="625563"/>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Rectángulo 42">
              <a:extLst>
                <a:ext uri="{FF2B5EF4-FFF2-40B4-BE49-F238E27FC236}">
                  <a16:creationId xmlns:a16="http://schemas.microsoft.com/office/drawing/2014/main" id="{C50AF027-9AF0-9F57-021A-081C206F1375}"/>
                </a:ext>
              </a:extLst>
            </p:cNvPr>
            <p:cNvSpPr/>
            <p:nvPr/>
          </p:nvSpPr>
          <p:spPr>
            <a:xfrm>
              <a:off x="6733730" y="4246556"/>
              <a:ext cx="204184" cy="4517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CBC66137-51CD-DB2E-FCEF-E7E49EC6C59A}"/>
                </a:ext>
              </a:extLst>
            </p:cNvPr>
            <p:cNvSpPr/>
            <p:nvPr/>
          </p:nvSpPr>
          <p:spPr>
            <a:xfrm>
              <a:off x="5252618" y="3311375"/>
              <a:ext cx="214549" cy="14044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44">
              <a:extLst>
                <a:ext uri="{FF2B5EF4-FFF2-40B4-BE49-F238E27FC236}">
                  <a16:creationId xmlns:a16="http://schemas.microsoft.com/office/drawing/2014/main" id="{85AE1D82-6114-53A4-3AB9-83F15F4E11EE}"/>
                </a:ext>
              </a:extLst>
            </p:cNvPr>
            <p:cNvSpPr/>
            <p:nvPr/>
          </p:nvSpPr>
          <p:spPr>
            <a:xfrm>
              <a:off x="5042068" y="3170948"/>
              <a:ext cx="214549" cy="1526400"/>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Rectángulo 45">
              <a:extLst>
                <a:ext uri="{FF2B5EF4-FFF2-40B4-BE49-F238E27FC236}">
                  <a16:creationId xmlns:a16="http://schemas.microsoft.com/office/drawing/2014/main" id="{FBB814B1-8F36-32DC-800E-A7912C61A5CF}"/>
                </a:ext>
              </a:extLst>
            </p:cNvPr>
            <p:cNvSpPr/>
            <p:nvPr/>
          </p:nvSpPr>
          <p:spPr>
            <a:xfrm>
              <a:off x="4821311" y="3061054"/>
              <a:ext cx="214549" cy="164555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5" name="Rectángulo 54">
            <a:extLst>
              <a:ext uri="{FF2B5EF4-FFF2-40B4-BE49-F238E27FC236}">
                <a16:creationId xmlns:a16="http://schemas.microsoft.com/office/drawing/2014/main" id="{1D766AB8-0918-8BAF-7151-21FDF87D13B8}"/>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6" name="Imagen 55">
            <a:extLst>
              <a:ext uri="{FF2B5EF4-FFF2-40B4-BE49-F238E27FC236}">
                <a16:creationId xmlns:a16="http://schemas.microsoft.com/office/drawing/2014/main" id="{B21C2BE8-8BF9-EE0D-CA5C-E9B3768DE356}"/>
              </a:ext>
            </a:extLst>
          </p:cNvPr>
          <p:cNvPicPr>
            <a:picLocks noChangeAspect="1"/>
          </p:cNvPicPr>
          <p:nvPr/>
        </p:nvPicPr>
        <p:blipFill>
          <a:blip r:embed="rId3"/>
          <a:stretch>
            <a:fillRect/>
          </a:stretch>
        </p:blipFill>
        <p:spPr>
          <a:xfrm>
            <a:off x="15620" y="-8567"/>
            <a:ext cx="1709246" cy="594662"/>
          </a:xfrm>
          <a:prstGeom prst="rect">
            <a:avLst/>
          </a:prstGeom>
        </p:spPr>
      </p:pic>
      <p:sp>
        <p:nvSpPr>
          <p:cNvPr id="57" name="Título 1">
            <a:extLst>
              <a:ext uri="{FF2B5EF4-FFF2-40B4-BE49-F238E27FC236}">
                <a16:creationId xmlns:a16="http://schemas.microsoft.com/office/drawing/2014/main" id="{FE100641-A56D-8001-62A8-13454285C0F9}"/>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¿Qué es la turbulencia?</a:t>
            </a:r>
          </a:p>
        </p:txBody>
      </p:sp>
      <mc:AlternateContent xmlns:mc="http://schemas.openxmlformats.org/markup-compatibility/2006" xmlns:a14="http://schemas.microsoft.com/office/drawing/2010/main">
        <mc:Choice Requires="a14">
          <p:graphicFrame>
            <p:nvGraphicFramePr>
              <p:cNvPr id="2" name="Tabla 1">
                <a:extLst>
                  <a:ext uri="{FF2B5EF4-FFF2-40B4-BE49-F238E27FC236}">
                    <a16:creationId xmlns:a16="http://schemas.microsoft.com/office/drawing/2014/main" id="{2C37D4B8-EC63-E8D4-D510-514F2AF7366F}"/>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27506">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27506">
                    <a:tc>
                      <a:txBody>
                        <a:bodyPr/>
                        <a:lstStyle/>
                        <a:p>
                          <a:r>
                            <a:rPr lang="en-GB" sz="1000" b="1" dirty="0">
                              <a:latin typeface="Century Gothic" panose="020B0502020202020204" pitchFamily="34" charset="0"/>
                            </a:rPr>
                            <a:t>Broadband</a:t>
                          </a:r>
                        </a:p>
                      </a:txBody>
                      <a:tcPr/>
                    </a:tc>
                    <a:tc>
                      <a:txBody>
                        <a:bodyPr/>
                        <a:lstStyle/>
                        <a:p>
                          <a:r>
                            <a:rPr lang="es-ES" sz="1000" dirty="0">
                              <a:solidFill>
                                <a:schemeClr val="tx1"/>
                              </a:solidFill>
                              <a:latin typeface="Century Gothic" panose="020B0502020202020204" pitchFamily="34" charset="0"/>
                            </a:rPr>
                            <a:t>Estructuras </a:t>
                          </a:r>
                          <a:r>
                            <a:rPr lang="es-ES" sz="1000" dirty="0">
                              <a:latin typeface="Century Gothic" panose="020B0502020202020204" pitchFamily="34" charset="0"/>
                            </a:rPr>
                            <a:t>con</a:t>
                          </a:r>
                          <a:r>
                            <a:rPr lang="es-ES" sz="1000" dirty="0">
                              <a:solidFill>
                                <a:schemeClr val="tx1"/>
                              </a:solidFill>
                              <a:latin typeface="Century Gothic" panose="020B0502020202020204" pitchFamily="34" charset="0"/>
                            </a:rPr>
                            <a:t> múltiples escalas (</a:t>
                          </a:r>
                          <a14:m>
                            <m:oMath xmlns:m="http://schemas.openxmlformats.org/officeDocument/2006/math">
                              <m:r>
                                <a:rPr lang="es-ES" sz="1000" b="0" smtClean="0">
                                  <a:solidFill>
                                    <a:schemeClr val="tx1"/>
                                  </a:solidFill>
                                  <a:latin typeface="Cambria Math" panose="02040503050406030204" pitchFamily="18" charset="0"/>
                                </a:rPr>
                                <m:t>𝐿</m:t>
                              </m:r>
                              <m:r>
                                <a:rPr lang="es-ES" sz="1000" b="0" smtClean="0">
                                  <a:solidFill>
                                    <a:schemeClr val="tx1"/>
                                  </a:solidFill>
                                  <a:latin typeface="Cambria Math" panose="02040503050406030204" pitchFamily="18" charset="0"/>
                                </a:rPr>
                                <m:t>∼1/</m:t>
                              </m:r>
                              <m:r>
                                <a:rPr lang="es-ES" sz="1000" b="0" smtClean="0">
                                  <a:solidFill>
                                    <a:schemeClr val="tx1"/>
                                  </a:solidFill>
                                  <a:latin typeface="Cambria Math" panose="02040503050406030204" pitchFamily="18" charset="0"/>
                                </a:rPr>
                                <m:t>𝑘</m:t>
                              </m:r>
                            </m:oMath>
                          </a14:m>
                          <a:r>
                            <a:rPr lang="es-ES" sz="1000" dirty="0">
                              <a:solidFill>
                                <a:schemeClr val="tx1"/>
                              </a:solidFill>
                              <a:latin typeface="Century Gothic" panose="020B0502020202020204" pitchFamily="34" charset="0"/>
                            </a:rPr>
                            <a:t>)</a:t>
                          </a:r>
                          <a:endParaRPr lang="en-GB" sz="1000" dirty="0">
                            <a:latin typeface="Century Gothic" panose="020B0502020202020204" pitchFamily="34" charset="0"/>
                          </a:endParaRPr>
                        </a:p>
                      </a:txBody>
                      <a:tcPr/>
                    </a:tc>
                    <a:extLst>
                      <a:ext uri="{0D108BD9-81ED-4DB2-BD59-A6C34878D82A}">
                        <a16:rowId xmlns:a16="http://schemas.microsoft.com/office/drawing/2014/main" val="214632066"/>
                      </a:ext>
                    </a:extLst>
                  </a:tr>
                  <a:tr h="35001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r>
                            <a:rPr lang="es-ES" sz="1000" dirty="0">
                              <a:solidFill>
                                <a:schemeClr val="tx1"/>
                              </a:solidFill>
                              <a:latin typeface="Century Gothic" panose="020B0502020202020204" pitchFamily="34" charset="0"/>
                            </a:rPr>
                            <a:t>Acoplamiento y </a:t>
                          </a:r>
                          <a:r>
                            <a:rPr lang="es-ES" sz="1000" dirty="0" err="1">
                              <a:solidFill>
                                <a:schemeClr val="tx1"/>
                              </a:solidFill>
                              <a:latin typeface="Century Gothic" panose="020B0502020202020204" pitchFamily="34" charset="0"/>
                            </a:rPr>
                            <a:t>feed</a:t>
                          </a:r>
                          <a:r>
                            <a:rPr lang="es-ES" sz="1000" dirty="0">
                              <a:solidFill>
                                <a:schemeClr val="tx1"/>
                              </a:solidFill>
                              <a:latin typeface="Century Gothic" panose="020B0502020202020204" pitchFamily="34" charset="0"/>
                            </a:rPr>
                            <a:t>-back entre escalas </a:t>
                          </a:r>
                          <a14:m>
                            <m:oMath xmlns:m="http://schemas.openxmlformats.org/officeDocument/2006/math">
                              <m:r>
                                <a:rPr lang="es-ES" sz="1000" b="0" smtClean="0">
                                  <a:solidFill>
                                    <a:schemeClr val="tx1"/>
                                  </a:solidFill>
                                  <a:latin typeface="Cambria Math" panose="02040503050406030204" pitchFamily="18" charset="0"/>
                                </a:rPr>
                                <m:t>→</m:t>
                              </m:r>
                            </m:oMath>
                          </a14:m>
                          <a:r>
                            <a:rPr lang="es-ES" sz="1000" dirty="0">
                              <a:solidFill>
                                <a:schemeClr val="tx1"/>
                              </a:solidFill>
                              <a:latin typeface="Century Gothic" panose="020B0502020202020204" pitchFamily="34" charset="0"/>
                            </a:rPr>
                            <a:t> crecimiento, saturación, transferencia de energía, etc.</a:t>
                          </a:r>
                          <a:endParaRPr lang="en-GB" sz="1000" dirty="0">
                            <a:latin typeface="Century Gothic" panose="020B0502020202020204" pitchFamily="34" charset="0"/>
                          </a:endParaRPr>
                        </a:p>
                      </a:txBody>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pPr/>
                          <a14:m>
                            <m:oMathPara xmlns:m="http://schemas.openxmlformats.org/officeDocument/2006/math">
                              <m:oMath>
                                <m:r>
                                  <a:rPr lang="es-ES" sz="1000" b="0" dirty="0" smtClean="0">
                                    <a:solidFill>
                                      <a:schemeClr val="tx1"/>
                                    </a:solidFill>
                                    <a:latin typeface="Cambria Math" panose="02040503050406030204" pitchFamily="18" charset="0"/>
                                  </a:rPr>
                                  <m:t>𝐸</m:t>
                                </m:r>
                                <m:r>
                                  <a:rPr lang="es-ES" sz="1000" b="0" dirty="0" smtClean="0">
                                    <a:solidFill>
                                      <a:schemeClr val="tx1"/>
                                    </a:solidFill>
                                    <a:latin typeface="Cambria Math" panose="02040503050406030204" pitchFamily="18" charset="0"/>
                                  </a:rPr>
                                  <m:t>=</m:t>
                                </m:r>
                                <m:sSup>
                                  <m:sSupPr>
                                    <m:ctrlPr>
                                      <a:rPr lang="es-ES" sz="1000" b="0" dirty="0" smtClean="0">
                                        <a:solidFill>
                                          <a:schemeClr val="tx1"/>
                                        </a:solidFill>
                                        <a:latin typeface="Cambria Math" panose="02040503050406030204" pitchFamily="18" charset="0"/>
                                      </a:rPr>
                                    </m:ctrlPr>
                                  </m:sSupPr>
                                  <m:e>
                                    <m:r>
                                      <a:rPr lang="es-ES" sz="1000" b="0" dirty="0" smtClean="0">
                                        <a:solidFill>
                                          <a:schemeClr val="tx1"/>
                                        </a:solidFill>
                                        <a:latin typeface="Cambria Math" panose="02040503050406030204" pitchFamily="18" charset="0"/>
                                      </a:rPr>
                                      <m:t>𝑘</m:t>
                                    </m:r>
                                  </m:e>
                                  <m:sup>
                                    <m:r>
                                      <a:rPr lang="es-ES" sz="1000" b="0" dirty="0" smtClean="0">
                                        <a:solidFill>
                                          <a:schemeClr val="tx1"/>
                                        </a:solidFill>
                                        <a:latin typeface="Cambria Math" panose="02040503050406030204" pitchFamily="18" charset="0"/>
                                      </a:rPr>
                                      <m:t>−</m:t>
                                    </m:r>
                                    <m:r>
                                      <a:rPr lang="es-ES" sz="1000" b="0" dirty="0" smtClean="0">
                                        <a:solidFill>
                                          <a:schemeClr val="tx1"/>
                                        </a:solidFill>
                                        <a:latin typeface="Cambria Math" panose="02040503050406030204" pitchFamily="18" charset="0"/>
                                      </a:rPr>
                                      <m:t>𝛼</m:t>
                                    </m:r>
                                  </m:sup>
                                </m:sSup>
                              </m:oMath>
                            </m:oMathPara>
                          </a14:m>
                          <a:endParaRPr lang="en-GB" sz="1000" dirty="0">
                            <a:latin typeface="Century Gothic" panose="020B0502020202020204" pitchFamily="34" charset="0"/>
                          </a:endParaRPr>
                        </a:p>
                      </a:txBody>
                      <a:tcPr/>
                    </a:tc>
                    <a:extLst>
                      <a:ext uri="{0D108BD9-81ED-4DB2-BD59-A6C34878D82A}">
                        <a16:rowId xmlns:a16="http://schemas.microsoft.com/office/drawing/2014/main" val="826629861"/>
                      </a:ext>
                    </a:extLst>
                  </a:tr>
                </a:tbl>
              </a:graphicData>
            </a:graphic>
          </p:graphicFrame>
        </mc:Choice>
        <mc:Fallback xmlns="">
          <p:graphicFrame>
            <p:nvGraphicFramePr>
              <p:cNvPr id="2" name="Tabla 1">
                <a:extLst>
                  <a:ext uri="{FF2B5EF4-FFF2-40B4-BE49-F238E27FC236}">
                    <a16:creationId xmlns:a16="http://schemas.microsoft.com/office/drawing/2014/main" id="{2C37D4B8-EC63-E8D4-D510-514F2AF7366F}"/>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43840">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43840">
                    <a:tc>
                      <a:txBody>
                        <a:bodyPr/>
                        <a:lstStyle/>
                        <a:p>
                          <a:r>
                            <a:rPr lang="en-GB" sz="1000" b="1" dirty="0">
                              <a:latin typeface="Century Gothic" panose="020B0502020202020204" pitchFamily="34" charset="0"/>
                            </a:rPr>
                            <a:t>Broadband</a:t>
                          </a:r>
                        </a:p>
                      </a:txBody>
                      <a:tcPr/>
                    </a:tc>
                    <a:tc>
                      <a:txBody>
                        <a:bodyPr/>
                        <a:lstStyle/>
                        <a:p>
                          <a:endParaRPr lang="es-ES"/>
                        </a:p>
                      </a:txBody>
                      <a:tcPr>
                        <a:blipFill>
                          <a:blip r:embed="rId4"/>
                          <a:stretch>
                            <a:fillRect l="-32143" t="-100000" r="-714" b="-335000"/>
                          </a:stretch>
                        </a:blipFill>
                      </a:tcPr>
                    </a:tc>
                    <a:extLst>
                      <a:ext uri="{0D108BD9-81ED-4DB2-BD59-A6C34878D82A}">
                        <a16:rowId xmlns:a16="http://schemas.microsoft.com/office/drawing/2014/main" val="214632066"/>
                      </a:ext>
                    </a:extLst>
                  </a:tr>
                  <a:tr h="54864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endParaRPr lang="es-ES"/>
                        </a:p>
                      </a:txBody>
                      <a:tcPr>
                        <a:blipFill>
                          <a:blip r:embed="rId4"/>
                          <a:stretch>
                            <a:fillRect l="-32143" t="-93023" r="-714" b="-55814"/>
                          </a:stretch>
                        </a:blipFill>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endParaRPr lang="es-ES"/>
                        </a:p>
                      </a:txBody>
                      <a:tcPr>
                        <a:blipFill>
                          <a:blip r:embed="rId4"/>
                          <a:stretch>
                            <a:fillRect l="-32143" t="-360870" r="-714" b="-4348"/>
                          </a:stretch>
                        </a:blipFill>
                      </a:tcPr>
                    </a:tc>
                    <a:extLst>
                      <a:ext uri="{0D108BD9-81ED-4DB2-BD59-A6C34878D82A}">
                        <a16:rowId xmlns:a16="http://schemas.microsoft.com/office/drawing/2014/main" val="826629861"/>
                      </a:ext>
                    </a:extLst>
                  </a:tr>
                </a:tbl>
              </a:graphicData>
            </a:graphic>
          </p:graphicFrame>
        </mc:Fallback>
      </mc:AlternateContent>
      <p:pic>
        <p:nvPicPr>
          <p:cNvPr id="6" name="Imagen 5">
            <a:extLst>
              <a:ext uri="{FF2B5EF4-FFF2-40B4-BE49-F238E27FC236}">
                <a16:creationId xmlns:a16="http://schemas.microsoft.com/office/drawing/2014/main" id="{6D1ECE75-B33A-A95C-3D0A-B4AAE3AC6E38}"/>
              </a:ext>
            </a:extLst>
          </p:cNvPr>
          <p:cNvPicPr>
            <a:picLocks noChangeAspect="1"/>
          </p:cNvPicPr>
          <p:nvPr/>
        </p:nvPicPr>
        <p:blipFill>
          <a:blip r:embed="rId5"/>
          <a:stretch>
            <a:fillRect/>
          </a:stretch>
        </p:blipFill>
        <p:spPr>
          <a:xfrm>
            <a:off x="6604574" y="3276676"/>
            <a:ext cx="385309" cy="386647"/>
          </a:xfrm>
          <a:prstGeom prst="rect">
            <a:avLst/>
          </a:prstGeom>
        </p:spPr>
      </p:pic>
      <p:pic>
        <p:nvPicPr>
          <p:cNvPr id="8" name="Imagen 7">
            <a:extLst>
              <a:ext uri="{FF2B5EF4-FFF2-40B4-BE49-F238E27FC236}">
                <a16:creationId xmlns:a16="http://schemas.microsoft.com/office/drawing/2014/main" id="{DDDC6011-0717-1826-78AF-7965BF8370A9}"/>
              </a:ext>
            </a:extLst>
          </p:cNvPr>
          <p:cNvPicPr>
            <a:picLocks noChangeAspect="1"/>
          </p:cNvPicPr>
          <p:nvPr/>
        </p:nvPicPr>
        <p:blipFill>
          <a:blip r:embed="rId5"/>
          <a:stretch>
            <a:fillRect/>
          </a:stretch>
        </p:blipFill>
        <p:spPr>
          <a:xfrm>
            <a:off x="7187580" y="3828319"/>
            <a:ext cx="181025" cy="181654"/>
          </a:xfrm>
          <a:prstGeom prst="rect">
            <a:avLst/>
          </a:prstGeom>
        </p:spPr>
      </p:pic>
      <p:pic>
        <p:nvPicPr>
          <p:cNvPr id="5" name="Imagen 4">
            <a:extLst>
              <a:ext uri="{FF2B5EF4-FFF2-40B4-BE49-F238E27FC236}">
                <a16:creationId xmlns:a16="http://schemas.microsoft.com/office/drawing/2014/main" id="{10C3192B-F9BC-89A8-DFA9-A104615F28DD}"/>
              </a:ext>
            </a:extLst>
          </p:cNvPr>
          <p:cNvPicPr>
            <a:picLocks noChangeAspect="1"/>
          </p:cNvPicPr>
          <p:nvPr/>
        </p:nvPicPr>
        <p:blipFill>
          <a:blip r:embed="rId5"/>
          <a:stretch>
            <a:fillRect/>
          </a:stretch>
        </p:blipFill>
        <p:spPr>
          <a:xfrm>
            <a:off x="5895112" y="2758179"/>
            <a:ext cx="588987" cy="591032"/>
          </a:xfrm>
          <a:prstGeom prst="rect">
            <a:avLst/>
          </a:prstGeom>
        </p:spPr>
      </p:pic>
      <p:pic>
        <p:nvPicPr>
          <p:cNvPr id="3" name="Picture 2">
            <a:extLst>
              <a:ext uri="{FF2B5EF4-FFF2-40B4-BE49-F238E27FC236}">
                <a16:creationId xmlns:a16="http://schemas.microsoft.com/office/drawing/2014/main" id="{3C0C1AF1-5228-245C-AFD0-887F94CAF037}"/>
              </a:ext>
            </a:extLst>
          </p:cNvPr>
          <p:cNvPicPr>
            <a:picLocks noChangeAspect="1" noChangeArrowheads="1"/>
          </p:cNvPicPr>
          <p:nvPr/>
        </p:nvPicPr>
        <p:blipFill>
          <a:blip r:embed="rId6"/>
          <a:srcRect/>
          <a:stretch/>
        </p:blipFill>
        <p:spPr bwMode="auto">
          <a:xfrm>
            <a:off x="714283" y="2088754"/>
            <a:ext cx="3289740" cy="1727114"/>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B013071A-E8E1-4494-E512-3FEB6AEA66B4}"/>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5</a:t>
            </a:r>
          </a:p>
        </p:txBody>
      </p:sp>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695FEF6E-BB2F-2FCD-802B-F707813283AA}"/>
                  </a:ext>
                </a:extLst>
              </p:cNvPr>
              <p:cNvSpPr txBox="1"/>
              <p:nvPr/>
            </p:nvSpPr>
            <p:spPr>
              <a:xfrm>
                <a:off x="8175052" y="4448648"/>
                <a:ext cx="707566" cy="369332"/>
              </a:xfrm>
              <a:prstGeom prst="rect">
                <a:avLst/>
              </a:prstGeom>
              <a:noFill/>
            </p:spPr>
            <p:txBody>
              <a:bodyPr wrap="none" rtlCol="0">
                <a:spAutoFit/>
              </a:bodyPr>
              <a:lstStyle/>
              <a:p>
                <a:pPr/>
                <a14:m>
                  <m:oMathPara xmlns:m="http://schemas.openxmlformats.org/officeDocument/2006/math">
                    <m:oMath>
                      <m:func>
                        <m:funcPr>
                          <m:ctrlPr>
                            <a:rPr lang="es-ES" b="0" i="0" smtClean="0">
                              <a:latin typeface="Cambria Math" panose="02040503050406030204" pitchFamily="18" charset="0"/>
                            </a:rPr>
                          </m:ctrlPr>
                        </m:funcPr>
                        <m:fName>
                          <m:r>
                            <m:rPr>
                              <m:sty m:val="p"/>
                            </m:rPr>
                            <a:rPr lang="es-ES" b="0" i="0" smtClean="0">
                              <a:latin typeface="Cambria Math" panose="02040503050406030204" pitchFamily="18" charset="0"/>
                            </a:rPr>
                            <m:t>log</m:t>
                          </m:r>
                        </m:fName>
                        <m:e>
                          <m:r>
                            <a:rPr lang="es-ES" b="0" i="1" smtClean="0">
                              <a:latin typeface="Cambria Math" panose="02040503050406030204" pitchFamily="18" charset="0"/>
                            </a:rPr>
                            <m:t>𝑘</m:t>
                          </m:r>
                        </m:e>
                      </m:func>
                    </m:oMath>
                  </m:oMathPara>
                </a14:m>
                <a:endParaRPr lang="es-ES" dirty="0"/>
              </a:p>
            </p:txBody>
          </p:sp>
        </mc:Choice>
        <mc:Fallback xmlns="">
          <p:sp>
            <p:nvSpPr>
              <p:cNvPr id="11" name="CuadroTexto 10">
                <a:extLst>
                  <a:ext uri="{FF2B5EF4-FFF2-40B4-BE49-F238E27FC236}">
                    <a16:creationId xmlns:a16="http://schemas.microsoft.com/office/drawing/2014/main" id="{695FEF6E-BB2F-2FCD-802B-F707813283AA}"/>
                  </a:ext>
                </a:extLst>
              </p:cNvPr>
              <p:cNvSpPr txBox="1">
                <a:spLocks noRot="1" noChangeAspect="1" noMove="1" noResize="1" noEditPoints="1" noAdjustHandles="1" noChangeArrowheads="1" noChangeShapeType="1" noTextEdit="1"/>
              </p:cNvSpPr>
              <p:nvPr/>
            </p:nvSpPr>
            <p:spPr>
              <a:xfrm>
                <a:off x="8175052" y="4448648"/>
                <a:ext cx="707566" cy="369332"/>
              </a:xfrm>
              <a:prstGeom prst="rect">
                <a:avLst/>
              </a:prstGeom>
              <a:blipFill>
                <a:blip r:embed="rId8"/>
                <a:stretch>
                  <a:fillRect b="-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9C418CC2-471F-20A0-91CE-A81B9C2F252C}"/>
                  </a:ext>
                </a:extLst>
              </p:cNvPr>
              <p:cNvSpPr txBox="1"/>
              <p:nvPr/>
            </p:nvSpPr>
            <p:spPr>
              <a:xfrm rot="16200000">
                <a:off x="4503042" y="3650112"/>
                <a:ext cx="1053237" cy="369332"/>
              </a:xfrm>
              <a:prstGeom prst="rect">
                <a:avLst/>
              </a:prstGeom>
              <a:noFill/>
            </p:spPr>
            <p:txBody>
              <a:bodyPr wrap="none" rtlCol="0">
                <a:spAutoFit/>
              </a:bodyPr>
              <a:lstStyle/>
              <a:p>
                <a:pPr/>
                <a14:m>
                  <m:oMathPara xmlns:m="http://schemas.openxmlformats.org/officeDocument/2006/math">
                    <m:oMath>
                      <m:r>
                        <m:rPr>
                          <m:sty m:val="p"/>
                        </m:rPr>
                        <a:rPr lang="es-ES" b="0" i="0" smtClean="0">
                          <a:latin typeface="Cambria Math" panose="02040503050406030204" pitchFamily="18" charset="0"/>
                        </a:rPr>
                        <m:t>log</m:t>
                      </m:r>
                      <m:r>
                        <a:rPr lang="es-ES" b="0" i="1" smtClean="0">
                          <a:latin typeface="Cambria Math" panose="02040503050406030204" pitchFamily="18" charset="0"/>
                        </a:rPr>
                        <m:t>⁡</m:t>
                      </m:r>
                      <m:r>
                        <a:rPr lang="es-ES" b="0" i="1" smtClean="0">
                          <a:latin typeface="Cambria Math" panose="02040503050406030204" pitchFamily="18" charset="0"/>
                        </a:rPr>
                        <m:t>𝐸</m:t>
                      </m:r>
                      <m:r>
                        <a:rPr lang="es-ES" b="0" i="1" smtClean="0">
                          <a:latin typeface="Cambria Math" panose="02040503050406030204" pitchFamily="18" charset="0"/>
                        </a:rPr>
                        <m:t>(</m:t>
                      </m:r>
                      <m:r>
                        <a:rPr lang="es-ES" b="0" i="1" smtClean="0">
                          <a:latin typeface="Cambria Math" panose="02040503050406030204" pitchFamily="18" charset="0"/>
                        </a:rPr>
                        <m:t>𝑘</m:t>
                      </m:r>
                      <m:r>
                        <a:rPr lang="es-ES" b="0" i="1" smtClean="0">
                          <a:latin typeface="Cambria Math" panose="02040503050406030204" pitchFamily="18" charset="0"/>
                        </a:rPr>
                        <m:t>)</m:t>
                      </m:r>
                    </m:oMath>
                  </m:oMathPara>
                </a14:m>
                <a:endParaRPr lang="es-ES" dirty="0"/>
              </a:p>
            </p:txBody>
          </p:sp>
        </mc:Choice>
        <mc:Fallback xmlns="">
          <p:sp>
            <p:nvSpPr>
              <p:cNvPr id="12" name="CuadroTexto 11">
                <a:extLst>
                  <a:ext uri="{FF2B5EF4-FFF2-40B4-BE49-F238E27FC236}">
                    <a16:creationId xmlns:a16="http://schemas.microsoft.com/office/drawing/2014/main" id="{9C418CC2-471F-20A0-91CE-A81B9C2F252C}"/>
                  </a:ext>
                </a:extLst>
              </p:cNvPr>
              <p:cNvSpPr txBox="1">
                <a:spLocks noRot="1" noChangeAspect="1" noMove="1" noResize="1" noEditPoints="1" noAdjustHandles="1" noChangeArrowheads="1" noChangeShapeType="1" noTextEdit="1"/>
              </p:cNvSpPr>
              <p:nvPr/>
            </p:nvSpPr>
            <p:spPr>
              <a:xfrm rot="16200000">
                <a:off x="4503042" y="3650112"/>
                <a:ext cx="1053237" cy="369332"/>
              </a:xfrm>
              <a:prstGeom prst="rect">
                <a:avLst/>
              </a:prstGeom>
              <a:blipFill>
                <a:blip r:embed="rId9"/>
                <a:stretch>
                  <a:fillRect r="-16667"/>
                </a:stretch>
              </a:blipFill>
            </p:spPr>
            <p:txBody>
              <a:bodyPr/>
              <a:lstStyle/>
              <a:p>
                <a:r>
                  <a:rPr lang="en-GB">
                    <a:noFill/>
                  </a:rPr>
                  <a:t> </a:t>
                </a:r>
              </a:p>
            </p:txBody>
          </p:sp>
        </mc:Fallback>
      </mc:AlternateContent>
    </p:spTree>
    <p:extLst>
      <p:ext uri="{BB962C8B-B14F-4D97-AF65-F5344CB8AC3E}">
        <p14:creationId xmlns:p14="http://schemas.microsoft.com/office/powerpoint/2010/main" val="444051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CCFC8-A2EC-12C4-9788-626271AC650F}"/>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ED44B40D-516C-36E0-4CFC-7DEA53CB215C}"/>
              </a:ext>
            </a:extLst>
          </p:cNvPr>
          <p:cNvSpPr txBox="1"/>
          <p:nvPr/>
        </p:nvSpPr>
        <p:spPr>
          <a:xfrm>
            <a:off x="628650" y="849389"/>
            <a:ext cx="7886700" cy="584775"/>
          </a:xfrm>
          <a:prstGeom prst="rect">
            <a:avLst/>
          </a:prstGeom>
          <a:solidFill>
            <a:schemeClr val="bg1">
              <a:alpha val="79185"/>
            </a:schemeClr>
          </a:solidFill>
          <a:ln>
            <a:noFill/>
            <a:round/>
          </a:ln>
        </p:spPr>
        <p:txBody>
          <a:bodyPr wrap="square" rtlCol="0">
            <a:spAutoFit/>
          </a:bodyPr>
          <a:lstStyle/>
          <a:p>
            <a:r>
              <a:rPr lang="es-ES" sz="1600" b="1" i="1" dirty="0" err="1">
                <a:solidFill>
                  <a:srgbClr val="C00000"/>
                </a:solidFill>
                <a:latin typeface="Century Gothic" panose="020B0502020202020204" pitchFamily="34" charset="0"/>
              </a:rPr>
              <a:t>Turbulence</a:t>
            </a:r>
            <a:r>
              <a:rPr lang="es-ES" sz="1600" i="1" dirty="0">
                <a:latin typeface="Century Gothic" panose="020B0502020202020204" pitchFamily="34" charset="0"/>
              </a:rPr>
              <a:t>: </a:t>
            </a:r>
            <a:r>
              <a:rPr lang="es-ES" sz="1600" b="1" i="1" dirty="0" err="1">
                <a:latin typeface="Century Gothic" panose="020B0502020202020204" pitchFamily="34" charset="0"/>
              </a:rPr>
              <a:t>Broadband</a:t>
            </a:r>
            <a:r>
              <a:rPr lang="es-ES" sz="1600" i="1" dirty="0">
                <a:latin typeface="Century Gothic" panose="020B0502020202020204" pitchFamily="34" charset="0"/>
              </a:rPr>
              <a:t> </a:t>
            </a:r>
            <a:r>
              <a:rPr lang="es-ES" sz="1600" i="1" dirty="0" err="1">
                <a:latin typeface="Century Gothic" panose="020B0502020202020204" pitchFamily="34" charset="0"/>
              </a:rPr>
              <a:t>disordered</a:t>
            </a:r>
            <a:r>
              <a:rPr lang="es-ES" sz="1600" i="1" dirty="0">
                <a:latin typeface="Century Gothic" panose="020B0502020202020204" pitchFamily="34" charset="0"/>
              </a:rPr>
              <a:t> </a:t>
            </a:r>
            <a:r>
              <a:rPr lang="es-ES" sz="1600" i="1" dirty="0" err="1">
                <a:latin typeface="Century Gothic" panose="020B0502020202020204" pitchFamily="34" charset="0"/>
              </a:rPr>
              <a:t>fluctuations</a:t>
            </a:r>
            <a:r>
              <a:rPr lang="es-ES" sz="1600" i="1" dirty="0">
                <a:latin typeface="Century Gothic" panose="020B0502020202020204" pitchFamily="34" charset="0"/>
              </a:rPr>
              <a:t> </a:t>
            </a:r>
            <a:r>
              <a:rPr lang="es-ES" sz="1600" i="1" dirty="0" err="1">
                <a:latin typeface="Century Gothic" panose="020B0502020202020204" pitchFamily="34" charset="0"/>
              </a:rPr>
              <a:t>that</a:t>
            </a:r>
            <a:r>
              <a:rPr lang="es-ES" sz="1600" i="1" dirty="0">
                <a:latin typeface="Century Gothic" panose="020B0502020202020204" pitchFamily="34" charset="0"/>
              </a:rPr>
              <a:t> </a:t>
            </a:r>
            <a:r>
              <a:rPr lang="es-ES" sz="1600" i="1" dirty="0" err="1">
                <a:latin typeface="Century Gothic" panose="020B0502020202020204" pitchFamily="34" charset="0"/>
              </a:rPr>
              <a:t>interact</a:t>
            </a:r>
            <a:r>
              <a:rPr lang="es-ES" sz="1600" i="1" dirty="0">
                <a:latin typeface="Century Gothic" panose="020B0502020202020204" pitchFamily="34" charset="0"/>
              </a:rPr>
              <a:t> </a:t>
            </a:r>
            <a:r>
              <a:rPr lang="es-ES" sz="1600" b="1" i="1" dirty="0" err="1">
                <a:latin typeface="Century Gothic" panose="020B0502020202020204" pitchFamily="34" charset="0"/>
              </a:rPr>
              <a:t>nonlinearly</a:t>
            </a:r>
            <a:r>
              <a:rPr lang="es-ES" sz="1600" i="1" dirty="0">
                <a:latin typeface="Century Gothic" panose="020B0502020202020204" pitchFamily="34" charset="0"/>
              </a:rPr>
              <a:t>, </a:t>
            </a:r>
            <a:r>
              <a:rPr lang="es-ES" sz="1600" i="1" dirty="0" err="1">
                <a:latin typeface="Century Gothic" panose="020B0502020202020204" pitchFamily="34" charset="0"/>
              </a:rPr>
              <a:t>featuring</a:t>
            </a:r>
            <a:r>
              <a:rPr lang="es-ES" sz="1600" i="1" dirty="0">
                <a:latin typeface="Century Gothic" panose="020B0502020202020204" pitchFamily="34" charset="0"/>
              </a:rPr>
              <a:t> </a:t>
            </a:r>
            <a:r>
              <a:rPr lang="es-ES" sz="1600" b="1" i="1" dirty="0" err="1">
                <a:latin typeface="Century Gothic" panose="020B0502020202020204" pitchFamily="34" charset="0"/>
              </a:rPr>
              <a:t>high</a:t>
            </a:r>
            <a:r>
              <a:rPr lang="es-ES" sz="1600" b="1" i="1" dirty="0">
                <a:latin typeface="Century Gothic" panose="020B0502020202020204" pitchFamily="34" charset="0"/>
              </a:rPr>
              <a:t> </a:t>
            </a:r>
            <a:r>
              <a:rPr lang="es-ES" sz="1600" b="1" i="1" dirty="0" err="1">
                <a:latin typeface="Century Gothic" panose="020B0502020202020204" pitchFamily="34" charset="0"/>
              </a:rPr>
              <a:t>vorticity</a:t>
            </a:r>
            <a:r>
              <a:rPr lang="es-ES" sz="1600" b="1" i="1" dirty="0">
                <a:latin typeface="Century Gothic" panose="020B0502020202020204" pitchFamily="34" charset="0"/>
              </a:rPr>
              <a:t> </a:t>
            </a:r>
            <a:r>
              <a:rPr lang="es-ES" sz="1600" i="1" dirty="0">
                <a:latin typeface="Century Gothic" panose="020B0502020202020204" pitchFamily="34" charset="0"/>
              </a:rPr>
              <a:t>and a </a:t>
            </a:r>
            <a:r>
              <a:rPr lang="es-ES" sz="1600" b="1" i="1" dirty="0" err="1">
                <a:latin typeface="Century Gothic" panose="020B0502020202020204" pitchFamily="34" charset="0"/>
              </a:rPr>
              <a:t>power-law</a:t>
            </a:r>
            <a:r>
              <a:rPr lang="es-ES" sz="1600" i="1" dirty="0">
                <a:latin typeface="Century Gothic" panose="020B0502020202020204" pitchFamily="34" charset="0"/>
              </a:rPr>
              <a:t> </a:t>
            </a:r>
            <a:r>
              <a:rPr lang="es-ES" sz="1600" i="1" dirty="0" err="1">
                <a:latin typeface="Century Gothic" panose="020B0502020202020204" pitchFamily="34" charset="0"/>
              </a:rPr>
              <a:t>energy</a:t>
            </a:r>
            <a:r>
              <a:rPr lang="es-ES" sz="1600" i="1" dirty="0">
                <a:latin typeface="Century Gothic" panose="020B0502020202020204" pitchFamily="34" charset="0"/>
              </a:rPr>
              <a:t> </a:t>
            </a:r>
            <a:r>
              <a:rPr lang="es-ES" sz="1600" i="1" dirty="0" err="1">
                <a:latin typeface="Century Gothic" panose="020B0502020202020204" pitchFamily="34" charset="0"/>
              </a:rPr>
              <a:t>spectra</a:t>
            </a:r>
            <a:r>
              <a:rPr lang="es-ES" sz="1600" i="1" dirty="0">
                <a:latin typeface="Century Gothic" panose="020B0502020202020204" pitchFamily="34" charset="0"/>
              </a:rPr>
              <a:t>.</a:t>
            </a:r>
          </a:p>
        </p:txBody>
      </p:sp>
      <p:grpSp>
        <p:nvGrpSpPr>
          <p:cNvPr id="51" name="Grupo 50">
            <a:extLst>
              <a:ext uri="{FF2B5EF4-FFF2-40B4-BE49-F238E27FC236}">
                <a16:creationId xmlns:a16="http://schemas.microsoft.com/office/drawing/2014/main" id="{512FD0E1-F0D2-0D0A-E33B-D1FE42915CEF}"/>
              </a:ext>
            </a:extLst>
          </p:cNvPr>
          <p:cNvGrpSpPr>
            <a:grpSpLocks noChangeAspect="1"/>
          </p:cNvGrpSpPr>
          <p:nvPr/>
        </p:nvGrpSpPr>
        <p:grpSpPr>
          <a:xfrm>
            <a:off x="5034585" y="3109402"/>
            <a:ext cx="3140463" cy="1599230"/>
            <a:chOff x="4412202" y="3018408"/>
            <a:chExt cx="3472833" cy="1768484"/>
          </a:xfrm>
        </p:grpSpPr>
        <p:cxnSp>
          <p:nvCxnSpPr>
            <p:cNvPr id="26" name="Conector recto de flecha 25">
              <a:extLst>
                <a:ext uri="{FF2B5EF4-FFF2-40B4-BE49-F238E27FC236}">
                  <a16:creationId xmlns:a16="http://schemas.microsoft.com/office/drawing/2014/main" id="{E0626422-5422-F372-320E-0FC578EF9805}"/>
                </a:ext>
              </a:extLst>
            </p:cNvPr>
            <p:cNvCxnSpPr>
              <a:cxnSpLocks/>
            </p:cNvCxnSpPr>
            <p:nvPr/>
          </p:nvCxnSpPr>
          <p:spPr>
            <a:xfrm flipV="1">
              <a:off x="4412202" y="4707593"/>
              <a:ext cx="3472833" cy="825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A44B7F06-D3F9-D0E4-1A61-B43FBD02FFE2}"/>
                </a:ext>
              </a:extLst>
            </p:cNvPr>
            <p:cNvCxnSpPr>
              <a:cxnSpLocks/>
            </p:cNvCxnSpPr>
            <p:nvPr/>
          </p:nvCxnSpPr>
          <p:spPr>
            <a:xfrm flipV="1">
              <a:off x="4608990" y="3018408"/>
              <a:ext cx="0" cy="176848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ángulo 34">
              <a:extLst>
                <a:ext uri="{FF2B5EF4-FFF2-40B4-BE49-F238E27FC236}">
                  <a16:creationId xmlns:a16="http://schemas.microsoft.com/office/drawing/2014/main" id="{E8D29A35-E763-BEEB-FDFB-F540FF12BCF8}"/>
                </a:ext>
              </a:extLst>
            </p:cNvPr>
            <p:cNvSpPr/>
            <p:nvPr/>
          </p:nvSpPr>
          <p:spPr>
            <a:xfrm>
              <a:off x="5465167" y="3443764"/>
              <a:ext cx="214549" cy="126140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Rectángulo 35">
              <a:extLst>
                <a:ext uri="{FF2B5EF4-FFF2-40B4-BE49-F238E27FC236}">
                  <a16:creationId xmlns:a16="http://schemas.microsoft.com/office/drawing/2014/main" id="{D2AE814B-6EAF-4724-F279-80A746249764}"/>
                </a:ext>
              </a:extLst>
            </p:cNvPr>
            <p:cNvSpPr/>
            <p:nvPr/>
          </p:nvSpPr>
          <p:spPr>
            <a:xfrm>
              <a:off x="5677716" y="3533317"/>
              <a:ext cx="204184" cy="1171849"/>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Forma libre 37">
              <a:extLst>
                <a:ext uri="{FF2B5EF4-FFF2-40B4-BE49-F238E27FC236}">
                  <a16:creationId xmlns:a16="http://schemas.microsoft.com/office/drawing/2014/main" id="{F8E8B4D3-C9EB-CBC8-5C29-6F0412D09B55}"/>
                </a:ext>
              </a:extLst>
            </p:cNvPr>
            <p:cNvSpPr/>
            <p:nvPr/>
          </p:nvSpPr>
          <p:spPr>
            <a:xfrm>
              <a:off x="4953740" y="3018408"/>
              <a:ext cx="2325949" cy="1686757"/>
            </a:xfrm>
            <a:custGeom>
              <a:avLst/>
              <a:gdLst>
                <a:gd name="connsiteX0" fmla="*/ 0 w 2325949"/>
                <a:gd name="connsiteY0" fmla="*/ 0 h 1686757"/>
                <a:gd name="connsiteX1" fmla="*/ 1908699 w 2325949"/>
                <a:gd name="connsiteY1" fmla="*/ 1127464 h 1686757"/>
                <a:gd name="connsiteX2" fmla="*/ 2325949 w 2325949"/>
                <a:gd name="connsiteY2" fmla="*/ 1686757 h 1686757"/>
              </a:gdLst>
              <a:ahLst/>
              <a:cxnLst>
                <a:cxn ang="0">
                  <a:pos x="connsiteX0" y="connsiteY0"/>
                </a:cxn>
                <a:cxn ang="0">
                  <a:pos x="connsiteX1" y="connsiteY1"/>
                </a:cxn>
                <a:cxn ang="0">
                  <a:pos x="connsiteX2" y="connsiteY2"/>
                </a:cxn>
              </a:cxnLst>
              <a:rect l="l" t="t" r="r" b="b"/>
              <a:pathLst>
                <a:path w="2325949" h="1686757">
                  <a:moveTo>
                    <a:pt x="0" y="0"/>
                  </a:moveTo>
                  <a:cubicBezTo>
                    <a:pt x="760520" y="423169"/>
                    <a:pt x="1521041" y="846338"/>
                    <a:pt x="1908699" y="1127464"/>
                  </a:cubicBezTo>
                  <a:cubicBezTo>
                    <a:pt x="2296357" y="1408590"/>
                    <a:pt x="2311153" y="1547673"/>
                    <a:pt x="2325949" y="1686757"/>
                  </a:cubicBezTo>
                </a:path>
              </a:pathLst>
            </a:custGeom>
            <a:noFill/>
            <a:ln w="22225">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Rectángulo 38">
              <a:extLst>
                <a:ext uri="{FF2B5EF4-FFF2-40B4-BE49-F238E27FC236}">
                  <a16:creationId xmlns:a16="http://schemas.microsoft.com/office/drawing/2014/main" id="{EEA0F9CC-673F-5139-47B0-E0DE8BBE96B3}"/>
                </a:ext>
              </a:extLst>
            </p:cNvPr>
            <p:cNvSpPr/>
            <p:nvPr/>
          </p:nvSpPr>
          <p:spPr>
            <a:xfrm>
              <a:off x="5885899" y="3649777"/>
              <a:ext cx="204184" cy="1055387"/>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Rectángulo 39">
              <a:extLst>
                <a:ext uri="{FF2B5EF4-FFF2-40B4-BE49-F238E27FC236}">
                  <a16:creationId xmlns:a16="http://schemas.microsoft.com/office/drawing/2014/main" id="{527FE41F-F961-5FD6-5FDA-BF1B483EBE98}"/>
                </a:ext>
              </a:extLst>
            </p:cNvPr>
            <p:cNvSpPr/>
            <p:nvPr/>
          </p:nvSpPr>
          <p:spPr>
            <a:xfrm>
              <a:off x="6100448" y="3799643"/>
              <a:ext cx="200184" cy="900771"/>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Rectángulo 40">
              <a:extLst>
                <a:ext uri="{FF2B5EF4-FFF2-40B4-BE49-F238E27FC236}">
                  <a16:creationId xmlns:a16="http://schemas.microsoft.com/office/drawing/2014/main" id="{96FBDD6A-E718-A3D5-07EE-1D764929AA1D}"/>
                </a:ext>
              </a:extLst>
            </p:cNvPr>
            <p:cNvSpPr/>
            <p:nvPr/>
          </p:nvSpPr>
          <p:spPr>
            <a:xfrm>
              <a:off x="6300633" y="3934148"/>
              <a:ext cx="232911" cy="771015"/>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Rectángulo 41">
              <a:extLst>
                <a:ext uri="{FF2B5EF4-FFF2-40B4-BE49-F238E27FC236}">
                  <a16:creationId xmlns:a16="http://schemas.microsoft.com/office/drawing/2014/main" id="{3654F454-8595-75AD-A4C7-6467B845A1B8}"/>
                </a:ext>
              </a:extLst>
            </p:cNvPr>
            <p:cNvSpPr/>
            <p:nvPr/>
          </p:nvSpPr>
          <p:spPr>
            <a:xfrm>
              <a:off x="6533545" y="4074851"/>
              <a:ext cx="200185" cy="625563"/>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Rectángulo 42">
              <a:extLst>
                <a:ext uri="{FF2B5EF4-FFF2-40B4-BE49-F238E27FC236}">
                  <a16:creationId xmlns:a16="http://schemas.microsoft.com/office/drawing/2014/main" id="{04040B02-A552-A73B-E0E0-9C1333EFDE94}"/>
                </a:ext>
              </a:extLst>
            </p:cNvPr>
            <p:cNvSpPr/>
            <p:nvPr/>
          </p:nvSpPr>
          <p:spPr>
            <a:xfrm>
              <a:off x="6733730" y="4246556"/>
              <a:ext cx="204184" cy="4517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4" name="Rectángulo 43">
              <a:extLst>
                <a:ext uri="{FF2B5EF4-FFF2-40B4-BE49-F238E27FC236}">
                  <a16:creationId xmlns:a16="http://schemas.microsoft.com/office/drawing/2014/main" id="{DA0375B7-1499-DB9B-2E8B-72D320D5F0A6}"/>
                </a:ext>
              </a:extLst>
            </p:cNvPr>
            <p:cNvSpPr/>
            <p:nvPr/>
          </p:nvSpPr>
          <p:spPr>
            <a:xfrm>
              <a:off x="5252618" y="3311375"/>
              <a:ext cx="214549" cy="1404476"/>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44">
              <a:extLst>
                <a:ext uri="{FF2B5EF4-FFF2-40B4-BE49-F238E27FC236}">
                  <a16:creationId xmlns:a16="http://schemas.microsoft.com/office/drawing/2014/main" id="{6ADED259-A13C-6A9C-A970-E8AD315796EE}"/>
                </a:ext>
              </a:extLst>
            </p:cNvPr>
            <p:cNvSpPr/>
            <p:nvPr/>
          </p:nvSpPr>
          <p:spPr>
            <a:xfrm>
              <a:off x="5042068" y="3170948"/>
              <a:ext cx="214549" cy="1526400"/>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Rectángulo 45">
              <a:extLst>
                <a:ext uri="{FF2B5EF4-FFF2-40B4-BE49-F238E27FC236}">
                  <a16:creationId xmlns:a16="http://schemas.microsoft.com/office/drawing/2014/main" id="{8EC5FF96-16CB-328D-DE50-26B4C892F888}"/>
                </a:ext>
              </a:extLst>
            </p:cNvPr>
            <p:cNvSpPr/>
            <p:nvPr/>
          </p:nvSpPr>
          <p:spPr>
            <a:xfrm>
              <a:off x="4821311" y="3061054"/>
              <a:ext cx="214549" cy="1645552"/>
            </a:xfrm>
            <a:prstGeom prst="rect">
              <a:avLst/>
            </a:prstGeom>
            <a:solidFill>
              <a:srgbClr val="C00000">
                <a:alpha val="46706"/>
              </a:srgbClr>
            </a:solidFill>
            <a:ln>
              <a:solidFill>
                <a:schemeClr val="accent1">
                  <a:shade val="15000"/>
                  <a:alpha val="76869"/>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55" name="Rectángulo 54">
            <a:extLst>
              <a:ext uri="{FF2B5EF4-FFF2-40B4-BE49-F238E27FC236}">
                <a16:creationId xmlns:a16="http://schemas.microsoft.com/office/drawing/2014/main" id="{8E8FAB52-FE88-965E-6896-841E22D7126D}"/>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56" name="Imagen 55">
            <a:extLst>
              <a:ext uri="{FF2B5EF4-FFF2-40B4-BE49-F238E27FC236}">
                <a16:creationId xmlns:a16="http://schemas.microsoft.com/office/drawing/2014/main" id="{088E55EE-A46A-D8C6-20B4-EFBA6456B948}"/>
              </a:ext>
            </a:extLst>
          </p:cNvPr>
          <p:cNvPicPr>
            <a:picLocks noChangeAspect="1"/>
          </p:cNvPicPr>
          <p:nvPr/>
        </p:nvPicPr>
        <p:blipFill>
          <a:blip r:embed="rId3"/>
          <a:stretch>
            <a:fillRect/>
          </a:stretch>
        </p:blipFill>
        <p:spPr>
          <a:xfrm>
            <a:off x="15620" y="-8567"/>
            <a:ext cx="1709246" cy="594662"/>
          </a:xfrm>
          <a:prstGeom prst="rect">
            <a:avLst/>
          </a:prstGeom>
        </p:spPr>
      </p:pic>
      <p:sp>
        <p:nvSpPr>
          <p:cNvPr id="57" name="Título 1">
            <a:extLst>
              <a:ext uri="{FF2B5EF4-FFF2-40B4-BE49-F238E27FC236}">
                <a16:creationId xmlns:a16="http://schemas.microsoft.com/office/drawing/2014/main" id="{0F5045B5-F138-D324-C44D-FF6F9087AA20}"/>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¿Qué es la turbulencia?</a:t>
            </a:r>
          </a:p>
        </p:txBody>
      </p:sp>
      <mc:AlternateContent xmlns:mc="http://schemas.openxmlformats.org/markup-compatibility/2006">
        <mc:Choice xmlns:a14="http://schemas.microsoft.com/office/drawing/2010/main" Requires="a14">
          <p:graphicFrame>
            <p:nvGraphicFramePr>
              <p:cNvPr id="2" name="Tabla 1">
                <a:extLst>
                  <a:ext uri="{FF2B5EF4-FFF2-40B4-BE49-F238E27FC236}">
                    <a16:creationId xmlns:a16="http://schemas.microsoft.com/office/drawing/2014/main" id="{B4CE02F9-7239-1C48-88AA-017749184916}"/>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27506">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27506">
                    <a:tc>
                      <a:txBody>
                        <a:bodyPr/>
                        <a:lstStyle/>
                        <a:p>
                          <a:r>
                            <a:rPr lang="en-GB" sz="1000" b="1" dirty="0">
                              <a:latin typeface="Century Gothic" panose="020B0502020202020204" pitchFamily="34" charset="0"/>
                            </a:rPr>
                            <a:t>Broadband</a:t>
                          </a:r>
                        </a:p>
                      </a:txBody>
                      <a:tcPr/>
                    </a:tc>
                    <a:tc>
                      <a:txBody>
                        <a:bodyPr/>
                        <a:lstStyle/>
                        <a:p>
                          <a:r>
                            <a:rPr lang="es-ES" sz="1000" dirty="0">
                              <a:solidFill>
                                <a:schemeClr val="tx1"/>
                              </a:solidFill>
                              <a:latin typeface="Century Gothic" panose="020B0502020202020204" pitchFamily="34" charset="0"/>
                            </a:rPr>
                            <a:t>Estructuras </a:t>
                          </a:r>
                          <a:r>
                            <a:rPr lang="es-ES" sz="1000" dirty="0">
                              <a:latin typeface="Century Gothic" panose="020B0502020202020204" pitchFamily="34" charset="0"/>
                            </a:rPr>
                            <a:t>con</a:t>
                          </a:r>
                          <a:r>
                            <a:rPr lang="es-ES" sz="1000" dirty="0">
                              <a:solidFill>
                                <a:schemeClr val="tx1"/>
                              </a:solidFill>
                              <a:latin typeface="Century Gothic" panose="020B0502020202020204" pitchFamily="34" charset="0"/>
                            </a:rPr>
                            <a:t> múltiples escalas (</a:t>
                          </a:r>
                          <a14:m>
                            <m:oMath xmlns:m="http://schemas.openxmlformats.org/officeDocument/2006/math">
                              <m:r>
                                <a:rPr lang="es-ES" sz="1000" b="0" smtClean="0">
                                  <a:solidFill>
                                    <a:schemeClr val="tx1"/>
                                  </a:solidFill>
                                  <a:latin typeface="Cambria Math" panose="02040503050406030204" pitchFamily="18" charset="0"/>
                                </a:rPr>
                                <m:t>𝐿</m:t>
                              </m:r>
                              <m:r>
                                <a:rPr lang="es-ES" sz="1000" b="0" smtClean="0">
                                  <a:solidFill>
                                    <a:schemeClr val="tx1"/>
                                  </a:solidFill>
                                  <a:latin typeface="Cambria Math" panose="02040503050406030204" pitchFamily="18" charset="0"/>
                                </a:rPr>
                                <m:t>∼1/</m:t>
                              </m:r>
                              <m:r>
                                <a:rPr lang="es-ES" sz="1000" b="0" smtClean="0">
                                  <a:solidFill>
                                    <a:schemeClr val="tx1"/>
                                  </a:solidFill>
                                  <a:latin typeface="Cambria Math" panose="02040503050406030204" pitchFamily="18" charset="0"/>
                                </a:rPr>
                                <m:t>𝑘</m:t>
                              </m:r>
                            </m:oMath>
                          </a14:m>
                          <a:r>
                            <a:rPr lang="es-ES" sz="1000" dirty="0">
                              <a:solidFill>
                                <a:schemeClr val="tx1"/>
                              </a:solidFill>
                              <a:latin typeface="Century Gothic" panose="020B0502020202020204" pitchFamily="34" charset="0"/>
                            </a:rPr>
                            <a:t>)</a:t>
                          </a:r>
                          <a:endParaRPr lang="en-GB" sz="1000" dirty="0">
                            <a:latin typeface="Century Gothic" panose="020B0502020202020204" pitchFamily="34" charset="0"/>
                          </a:endParaRPr>
                        </a:p>
                      </a:txBody>
                      <a:tcPr/>
                    </a:tc>
                    <a:extLst>
                      <a:ext uri="{0D108BD9-81ED-4DB2-BD59-A6C34878D82A}">
                        <a16:rowId xmlns:a16="http://schemas.microsoft.com/office/drawing/2014/main" val="214632066"/>
                      </a:ext>
                    </a:extLst>
                  </a:tr>
                  <a:tr h="35001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r>
                            <a:rPr lang="es-ES" sz="1000" dirty="0">
                              <a:solidFill>
                                <a:schemeClr val="tx1"/>
                              </a:solidFill>
                              <a:latin typeface="Century Gothic" panose="020B0502020202020204" pitchFamily="34" charset="0"/>
                            </a:rPr>
                            <a:t>Acoplamiento y </a:t>
                          </a:r>
                          <a:r>
                            <a:rPr lang="es-ES" sz="1000" dirty="0" err="1">
                              <a:solidFill>
                                <a:schemeClr val="tx1"/>
                              </a:solidFill>
                              <a:latin typeface="Century Gothic" panose="020B0502020202020204" pitchFamily="34" charset="0"/>
                            </a:rPr>
                            <a:t>feed</a:t>
                          </a:r>
                          <a:r>
                            <a:rPr lang="es-ES" sz="1000" dirty="0">
                              <a:solidFill>
                                <a:schemeClr val="tx1"/>
                              </a:solidFill>
                              <a:latin typeface="Century Gothic" panose="020B0502020202020204" pitchFamily="34" charset="0"/>
                            </a:rPr>
                            <a:t>-back entre escalas </a:t>
                          </a:r>
                          <a14:m>
                            <m:oMath xmlns:m="http://schemas.openxmlformats.org/officeDocument/2006/math">
                              <m:r>
                                <a:rPr lang="es-ES" sz="1000" b="0" smtClean="0">
                                  <a:solidFill>
                                    <a:schemeClr val="tx1"/>
                                  </a:solidFill>
                                  <a:latin typeface="Cambria Math" panose="02040503050406030204" pitchFamily="18" charset="0"/>
                                </a:rPr>
                                <m:t>→</m:t>
                              </m:r>
                            </m:oMath>
                          </a14:m>
                          <a:r>
                            <a:rPr lang="es-ES" sz="1000" dirty="0">
                              <a:solidFill>
                                <a:schemeClr val="tx1"/>
                              </a:solidFill>
                              <a:latin typeface="Century Gothic" panose="020B0502020202020204" pitchFamily="34" charset="0"/>
                            </a:rPr>
                            <a:t> crecimiento, saturación, transferencia de energía, etc.</a:t>
                          </a:r>
                          <a:endParaRPr lang="en-GB" sz="1000" dirty="0">
                            <a:latin typeface="Century Gothic" panose="020B0502020202020204" pitchFamily="34" charset="0"/>
                          </a:endParaRPr>
                        </a:p>
                      </a:txBody>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pPr/>
                          <a14:m>
                            <m:oMathPara xmlns:m="http://schemas.openxmlformats.org/officeDocument/2006/math">
                              <m:oMath>
                                <m:r>
                                  <a:rPr lang="es-ES" sz="1000" b="0" dirty="0" smtClean="0">
                                    <a:solidFill>
                                      <a:schemeClr val="tx1"/>
                                    </a:solidFill>
                                    <a:latin typeface="Cambria Math" panose="02040503050406030204" pitchFamily="18" charset="0"/>
                                  </a:rPr>
                                  <m:t>𝐸</m:t>
                                </m:r>
                                <m:r>
                                  <a:rPr lang="es-ES" sz="1000" b="0" dirty="0" smtClean="0">
                                    <a:solidFill>
                                      <a:schemeClr val="tx1"/>
                                    </a:solidFill>
                                    <a:latin typeface="Cambria Math" panose="02040503050406030204" pitchFamily="18" charset="0"/>
                                  </a:rPr>
                                  <m:t>=</m:t>
                                </m:r>
                                <m:sSup>
                                  <m:sSupPr>
                                    <m:ctrlPr>
                                      <a:rPr lang="es-ES" sz="1000" b="0" dirty="0" smtClean="0">
                                        <a:solidFill>
                                          <a:schemeClr val="tx1"/>
                                        </a:solidFill>
                                        <a:latin typeface="Cambria Math" panose="02040503050406030204" pitchFamily="18" charset="0"/>
                                      </a:rPr>
                                    </m:ctrlPr>
                                  </m:sSupPr>
                                  <m:e>
                                    <m:r>
                                      <a:rPr lang="es-ES" sz="1000" b="0" dirty="0" smtClean="0">
                                        <a:solidFill>
                                          <a:schemeClr val="tx1"/>
                                        </a:solidFill>
                                        <a:latin typeface="Cambria Math" panose="02040503050406030204" pitchFamily="18" charset="0"/>
                                      </a:rPr>
                                      <m:t>𝑘</m:t>
                                    </m:r>
                                  </m:e>
                                  <m:sup>
                                    <m:r>
                                      <a:rPr lang="es-ES" sz="1000" b="0" dirty="0" smtClean="0">
                                        <a:solidFill>
                                          <a:schemeClr val="tx1"/>
                                        </a:solidFill>
                                        <a:latin typeface="Cambria Math" panose="02040503050406030204" pitchFamily="18" charset="0"/>
                                      </a:rPr>
                                      <m:t>−</m:t>
                                    </m:r>
                                    <m:r>
                                      <a:rPr lang="es-ES" sz="1000" b="0" dirty="0" smtClean="0">
                                        <a:solidFill>
                                          <a:schemeClr val="tx1"/>
                                        </a:solidFill>
                                        <a:latin typeface="Cambria Math" panose="02040503050406030204" pitchFamily="18" charset="0"/>
                                      </a:rPr>
                                      <m:t>𝛼</m:t>
                                    </m:r>
                                  </m:sup>
                                </m:sSup>
                              </m:oMath>
                            </m:oMathPara>
                          </a14:m>
                          <a:endParaRPr lang="en-GB" sz="1000" dirty="0">
                            <a:latin typeface="Century Gothic" panose="020B0502020202020204" pitchFamily="34" charset="0"/>
                          </a:endParaRPr>
                        </a:p>
                      </a:txBody>
                      <a:tcPr/>
                    </a:tc>
                    <a:extLst>
                      <a:ext uri="{0D108BD9-81ED-4DB2-BD59-A6C34878D82A}">
                        <a16:rowId xmlns:a16="http://schemas.microsoft.com/office/drawing/2014/main" val="826629861"/>
                      </a:ext>
                    </a:extLst>
                  </a:tr>
                </a:tbl>
              </a:graphicData>
            </a:graphic>
          </p:graphicFrame>
        </mc:Choice>
        <mc:Fallback>
          <p:graphicFrame>
            <p:nvGraphicFramePr>
              <p:cNvPr id="2" name="Tabla 1">
                <a:extLst>
                  <a:ext uri="{FF2B5EF4-FFF2-40B4-BE49-F238E27FC236}">
                    <a16:creationId xmlns:a16="http://schemas.microsoft.com/office/drawing/2014/main" id="{B4CE02F9-7239-1C48-88AA-017749184916}"/>
                  </a:ext>
                </a:extLst>
              </p:cNvPr>
              <p:cNvGraphicFramePr>
                <a:graphicFrameLocks noGrp="1"/>
              </p:cNvGraphicFramePr>
              <p:nvPr/>
            </p:nvGraphicFramePr>
            <p:xfrm>
              <a:off x="4312018" y="1568661"/>
              <a:ext cx="4679500" cy="1320217"/>
            </p:xfrm>
            <a:graphic>
              <a:graphicData uri="http://schemas.openxmlformats.org/drawingml/2006/table">
                <a:tbl>
                  <a:tblPr firstRow="1" bandRow="1">
                    <a:tableStyleId>{5940675A-B579-460E-94D1-54222C63F5DA}</a:tableStyleId>
                  </a:tblPr>
                  <a:tblGrid>
                    <a:gridCol w="1124036">
                      <a:extLst>
                        <a:ext uri="{9D8B030D-6E8A-4147-A177-3AD203B41FA5}">
                          <a16:colId xmlns:a16="http://schemas.microsoft.com/office/drawing/2014/main" val="816722326"/>
                        </a:ext>
                      </a:extLst>
                    </a:gridCol>
                    <a:gridCol w="3555464">
                      <a:extLst>
                        <a:ext uri="{9D8B030D-6E8A-4147-A177-3AD203B41FA5}">
                          <a16:colId xmlns:a16="http://schemas.microsoft.com/office/drawing/2014/main" val="3258046110"/>
                        </a:ext>
                      </a:extLst>
                    </a:gridCol>
                  </a:tblGrid>
                  <a:tr h="243840">
                    <a:tc>
                      <a:txBody>
                        <a:bodyPr/>
                        <a:lstStyle/>
                        <a:p>
                          <a:r>
                            <a:rPr lang="en-GB" sz="1000" b="1" dirty="0">
                              <a:latin typeface="Century Gothic" panose="020B0502020202020204" pitchFamily="34" charset="0"/>
                            </a:rPr>
                            <a:t>Vorticity</a:t>
                          </a:r>
                        </a:p>
                      </a:txBody>
                      <a:tcPr/>
                    </a:tc>
                    <a:tc>
                      <a:txBody>
                        <a:bodyPr/>
                        <a:lstStyle/>
                        <a:p>
                          <a:r>
                            <a:rPr lang="es-ES" sz="1000" dirty="0">
                              <a:solidFill>
                                <a:schemeClr val="tx1"/>
                              </a:solidFill>
                              <a:latin typeface="Century Gothic" panose="020B0502020202020204" pitchFamily="34" charset="0"/>
                            </a:rPr>
                            <a:t>Presencia de “remolinos”</a:t>
                          </a:r>
                          <a:endParaRPr lang="es-ES" sz="10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3031454865"/>
                      </a:ext>
                    </a:extLst>
                  </a:tr>
                  <a:tr h="243840">
                    <a:tc>
                      <a:txBody>
                        <a:bodyPr/>
                        <a:lstStyle/>
                        <a:p>
                          <a:r>
                            <a:rPr lang="en-GB" sz="1000" b="1" dirty="0">
                              <a:latin typeface="Century Gothic" panose="020B0502020202020204" pitchFamily="34" charset="0"/>
                            </a:rPr>
                            <a:t>Broadband</a:t>
                          </a:r>
                        </a:p>
                      </a:txBody>
                      <a:tcPr/>
                    </a:tc>
                    <a:tc>
                      <a:txBody>
                        <a:bodyPr/>
                        <a:lstStyle/>
                        <a:p>
                          <a:endParaRPr lang="es-ES"/>
                        </a:p>
                      </a:txBody>
                      <a:tcPr>
                        <a:blipFill>
                          <a:blip r:embed="rId4"/>
                          <a:stretch>
                            <a:fillRect l="-32143" t="-100000" r="-714" b="-335000"/>
                          </a:stretch>
                        </a:blipFill>
                      </a:tcPr>
                    </a:tc>
                    <a:extLst>
                      <a:ext uri="{0D108BD9-81ED-4DB2-BD59-A6C34878D82A}">
                        <a16:rowId xmlns:a16="http://schemas.microsoft.com/office/drawing/2014/main" val="214632066"/>
                      </a:ext>
                    </a:extLst>
                  </a:tr>
                  <a:tr h="548640">
                    <a:tc>
                      <a:txBody>
                        <a:bodyPr/>
                        <a:lstStyle/>
                        <a:p>
                          <a:r>
                            <a:rPr lang="es-ES" sz="1000" b="1" dirty="0" err="1">
                              <a:solidFill>
                                <a:schemeClr val="tx1"/>
                              </a:solidFill>
                              <a:latin typeface="Century Gothic" panose="020B0502020202020204" pitchFamily="34" charset="0"/>
                            </a:rPr>
                            <a:t>Nonlinearly</a:t>
                          </a:r>
                          <a:endParaRPr lang="en-GB" sz="1000" b="1" dirty="0">
                            <a:latin typeface="Century Gothic" panose="020B0502020202020204" pitchFamily="34" charset="0"/>
                          </a:endParaRPr>
                        </a:p>
                      </a:txBody>
                      <a:tcPr/>
                    </a:tc>
                    <a:tc>
                      <a:txBody>
                        <a:bodyPr/>
                        <a:lstStyle/>
                        <a:p>
                          <a:endParaRPr lang="es-ES"/>
                        </a:p>
                      </a:txBody>
                      <a:tcPr>
                        <a:blipFill>
                          <a:blip r:embed="rId4"/>
                          <a:stretch>
                            <a:fillRect l="-32143" t="-93023" r="-714" b="-55814"/>
                          </a:stretch>
                        </a:blipFill>
                      </a:tcPr>
                    </a:tc>
                    <a:extLst>
                      <a:ext uri="{0D108BD9-81ED-4DB2-BD59-A6C34878D82A}">
                        <a16:rowId xmlns:a16="http://schemas.microsoft.com/office/drawing/2014/main" val="3099573579"/>
                      </a:ext>
                    </a:extLst>
                  </a:tr>
                  <a:tr h="283897">
                    <a:tc>
                      <a:txBody>
                        <a:bodyPr/>
                        <a:lstStyle/>
                        <a:p>
                          <a:r>
                            <a:rPr lang="es-ES" sz="1000" b="1" dirty="0" err="1">
                              <a:solidFill>
                                <a:schemeClr val="tx1"/>
                              </a:solidFill>
                              <a:latin typeface="Century Gothic" panose="020B0502020202020204" pitchFamily="34" charset="0"/>
                            </a:rPr>
                            <a:t>Power-law</a:t>
                          </a:r>
                          <a:endParaRPr lang="en-GB" sz="1000" b="1" dirty="0">
                            <a:latin typeface="Century Gothic" panose="020B0502020202020204" pitchFamily="34" charset="0"/>
                          </a:endParaRPr>
                        </a:p>
                      </a:txBody>
                      <a:tcPr/>
                    </a:tc>
                    <a:tc>
                      <a:txBody>
                        <a:bodyPr/>
                        <a:lstStyle/>
                        <a:p>
                          <a:endParaRPr lang="es-ES"/>
                        </a:p>
                      </a:txBody>
                      <a:tcPr>
                        <a:blipFill>
                          <a:blip r:embed="rId4"/>
                          <a:stretch>
                            <a:fillRect l="-32143" t="-360870" r="-714" b="-4348"/>
                          </a:stretch>
                        </a:blipFill>
                      </a:tcPr>
                    </a:tc>
                    <a:extLst>
                      <a:ext uri="{0D108BD9-81ED-4DB2-BD59-A6C34878D82A}">
                        <a16:rowId xmlns:a16="http://schemas.microsoft.com/office/drawing/2014/main" val="826629861"/>
                      </a:ext>
                    </a:extLst>
                  </a:tr>
                </a:tbl>
              </a:graphicData>
            </a:graphic>
          </p:graphicFrame>
        </mc:Fallback>
      </mc:AlternateContent>
      <p:pic>
        <p:nvPicPr>
          <p:cNvPr id="6" name="Imagen 5">
            <a:extLst>
              <a:ext uri="{FF2B5EF4-FFF2-40B4-BE49-F238E27FC236}">
                <a16:creationId xmlns:a16="http://schemas.microsoft.com/office/drawing/2014/main" id="{739F1BF4-1222-0984-5E66-5F74595EB95B}"/>
              </a:ext>
            </a:extLst>
          </p:cNvPr>
          <p:cNvPicPr>
            <a:picLocks noChangeAspect="1"/>
          </p:cNvPicPr>
          <p:nvPr/>
        </p:nvPicPr>
        <p:blipFill>
          <a:blip r:embed="rId5"/>
          <a:stretch>
            <a:fillRect/>
          </a:stretch>
        </p:blipFill>
        <p:spPr>
          <a:xfrm>
            <a:off x="6604574" y="3276676"/>
            <a:ext cx="385309" cy="386647"/>
          </a:xfrm>
          <a:prstGeom prst="rect">
            <a:avLst/>
          </a:prstGeom>
        </p:spPr>
      </p:pic>
      <p:pic>
        <p:nvPicPr>
          <p:cNvPr id="8" name="Imagen 7">
            <a:extLst>
              <a:ext uri="{FF2B5EF4-FFF2-40B4-BE49-F238E27FC236}">
                <a16:creationId xmlns:a16="http://schemas.microsoft.com/office/drawing/2014/main" id="{F35D021B-B2A7-CBD9-81AE-B6B0D165A789}"/>
              </a:ext>
            </a:extLst>
          </p:cNvPr>
          <p:cNvPicPr>
            <a:picLocks noChangeAspect="1"/>
          </p:cNvPicPr>
          <p:nvPr/>
        </p:nvPicPr>
        <p:blipFill>
          <a:blip r:embed="rId5"/>
          <a:stretch>
            <a:fillRect/>
          </a:stretch>
        </p:blipFill>
        <p:spPr>
          <a:xfrm>
            <a:off x="7187580" y="3828319"/>
            <a:ext cx="181025" cy="181654"/>
          </a:xfrm>
          <a:prstGeom prst="rect">
            <a:avLst/>
          </a:prstGeom>
        </p:spPr>
      </p:pic>
      <p:pic>
        <p:nvPicPr>
          <p:cNvPr id="5" name="Imagen 4">
            <a:extLst>
              <a:ext uri="{FF2B5EF4-FFF2-40B4-BE49-F238E27FC236}">
                <a16:creationId xmlns:a16="http://schemas.microsoft.com/office/drawing/2014/main" id="{623B5F97-725A-1CF5-4462-0A6AC9D4DD10}"/>
              </a:ext>
            </a:extLst>
          </p:cNvPr>
          <p:cNvPicPr>
            <a:picLocks noChangeAspect="1"/>
          </p:cNvPicPr>
          <p:nvPr/>
        </p:nvPicPr>
        <p:blipFill>
          <a:blip r:embed="rId5"/>
          <a:stretch>
            <a:fillRect/>
          </a:stretch>
        </p:blipFill>
        <p:spPr>
          <a:xfrm>
            <a:off x="5895112" y="2758179"/>
            <a:ext cx="588987" cy="591032"/>
          </a:xfrm>
          <a:prstGeom prst="rect">
            <a:avLst/>
          </a:prstGeom>
        </p:spPr>
      </p:pic>
      <p:pic>
        <p:nvPicPr>
          <p:cNvPr id="3" name="Picture 2">
            <a:extLst>
              <a:ext uri="{FF2B5EF4-FFF2-40B4-BE49-F238E27FC236}">
                <a16:creationId xmlns:a16="http://schemas.microsoft.com/office/drawing/2014/main" id="{9A07277C-478B-E6D1-516E-F3AD49AF7328}"/>
              </a:ext>
            </a:extLst>
          </p:cNvPr>
          <p:cNvPicPr>
            <a:picLocks noChangeAspect="1" noChangeArrowheads="1"/>
          </p:cNvPicPr>
          <p:nvPr/>
        </p:nvPicPr>
        <p:blipFill>
          <a:blip r:embed="rId6"/>
          <a:srcRect/>
          <a:stretch/>
        </p:blipFill>
        <p:spPr bwMode="auto">
          <a:xfrm>
            <a:off x="709172" y="1809986"/>
            <a:ext cx="2889889" cy="2157784"/>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D290D887-3299-05BC-41D5-A17ACC9AE08F}"/>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5</a:t>
            </a:r>
          </a:p>
        </p:txBody>
      </p:sp>
      <mc:AlternateContent xmlns:mc="http://schemas.openxmlformats.org/markup-compatibility/2006">
        <mc:Choice xmlns:a14="http://schemas.microsoft.com/office/drawing/2010/main" Requires="a14">
          <p:sp>
            <p:nvSpPr>
              <p:cNvPr id="11" name="CuadroTexto 10">
                <a:extLst>
                  <a:ext uri="{FF2B5EF4-FFF2-40B4-BE49-F238E27FC236}">
                    <a16:creationId xmlns:a16="http://schemas.microsoft.com/office/drawing/2014/main" id="{49FED395-04B2-E4BE-7931-83C738C5E7C0}"/>
                  </a:ext>
                </a:extLst>
              </p:cNvPr>
              <p:cNvSpPr txBox="1"/>
              <p:nvPr/>
            </p:nvSpPr>
            <p:spPr>
              <a:xfrm>
                <a:off x="8175052" y="4448648"/>
                <a:ext cx="707566" cy="369332"/>
              </a:xfrm>
              <a:prstGeom prst="rect">
                <a:avLst/>
              </a:prstGeom>
              <a:noFill/>
            </p:spPr>
            <p:txBody>
              <a:bodyPr wrap="none" rtlCol="0">
                <a:spAutoFit/>
              </a:bodyPr>
              <a:lstStyle/>
              <a:p>
                <a:pPr/>
                <a14:m>
                  <m:oMathPara xmlns:m="http://schemas.openxmlformats.org/officeDocument/2006/math">
                    <m:oMath>
                      <m:func>
                        <m:funcPr>
                          <m:ctrlPr>
                            <a:rPr lang="es-ES" b="0" i="0" smtClean="0">
                              <a:latin typeface="Cambria Math" panose="02040503050406030204" pitchFamily="18" charset="0"/>
                            </a:rPr>
                          </m:ctrlPr>
                        </m:funcPr>
                        <m:fName>
                          <m:r>
                            <m:rPr>
                              <m:sty m:val="p"/>
                            </m:rPr>
                            <a:rPr lang="es-ES" b="0" i="0" smtClean="0">
                              <a:latin typeface="Cambria Math" panose="02040503050406030204" pitchFamily="18" charset="0"/>
                            </a:rPr>
                            <m:t>log</m:t>
                          </m:r>
                        </m:fName>
                        <m:e>
                          <m:r>
                            <a:rPr lang="es-ES" b="0" i="1" smtClean="0">
                              <a:latin typeface="Cambria Math" panose="02040503050406030204" pitchFamily="18" charset="0"/>
                            </a:rPr>
                            <m:t>𝑘</m:t>
                          </m:r>
                        </m:e>
                      </m:func>
                    </m:oMath>
                  </m:oMathPara>
                </a14:m>
                <a:endParaRPr lang="es-ES" dirty="0"/>
              </a:p>
            </p:txBody>
          </p:sp>
        </mc:Choice>
        <mc:Fallback>
          <p:sp>
            <p:nvSpPr>
              <p:cNvPr id="11" name="CuadroTexto 10">
                <a:extLst>
                  <a:ext uri="{FF2B5EF4-FFF2-40B4-BE49-F238E27FC236}">
                    <a16:creationId xmlns:a16="http://schemas.microsoft.com/office/drawing/2014/main" id="{49FED395-04B2-E4BE-7931-83C738C5E7C0}"/>
                  </a:ext>
                </a:extLst>
              </p:cNvPr>
              <p:cNvSpPr txBox="1">
                <a:spLocks noRot="1" noChangeAspect="1" noMove="1" noResize="1" noEditPoints="1" noAdjustHandles="1" noChangeArrowheads="1" noChangeShapeType="1" noTextEdit="1"/>
              </p:cNvSpPr>
              <p:nvPr/>
            </p:nvSpPr>
            <p:spPr>
              <a:xfrm>
                <a:off x="8175052" y="4448648"/>
                <a:ext cx="707566" cy="369332"/>
              </a:xfrm>
              <a:prstGeom prst="rect">
                <a:avLst/>
              </a:prstGeom>
              <a:blipFill>
                <a:blip r:embed="rId7"/>
                <a:stretch>
                  <a:fillRect b="-133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CuadroTexto 11">
                <a:extLst>
                  <a:ext uri="{FF2B5EF4-FFF2-40B4-BE49-F238E27FC236}">
                    <a16:creationId xmlns:a16="http://schemas.microsoft.com/office/drawing/2014/main" id="{4D57407F-E56C-7513-37A9-55E8D0FE96B0}"/>
                  </a:ext>
                </a:extLst>
              </p:cNvPr>
              <p:cNvSpPr txBox="1"/>
              <p:nvPr/>
            </p:nvSpPr>
            <p:spPr>
              <a:xfrm rot="16200000">
                <a:off x="4503042" y="3650112"/>
                <a:ext cx="1053237" cy="369332"/>
              </a:xfrm>
              <a:prstGeom prst="rect">
                <a:avLst/>
              </a:prstGeom>
              <a:noFill/>
            </p:spPr>
            <p:txBody>
              <a:bodyPr wrap="none" rtlCol="0">
                <a:spAutoFit/>
              </a:bodyPr>
              <a:lstStyle/>
              <a:p>
                <a:pPr/>
                <a14:m>
                  <m:oMathPara xmlns:m="http://schemas.openxmlformats.org/officeDocument/2006/math">
                    <m:oMath>
                      <m:r>
                        <m:rPr>
                          <m:sty m:val="p"/>
                        </m:rPr>
                        <a:rPr lang="es-ES" b="0" i="0" smtClean="0">
                          <a:latin typeface="Cambria Math" panose="02040503050406030204" pitchFamily="18" charset="0"/>
                        </a:rPr>
                        <m:t>log</m:t>
                      </m:r>
                      <m:r>
                        <a:rPr lang="es-ES" b="0" i="1" smtClean="0">
                          <a:latin typeface="Cambria Math" panose="02040503050406030204" pitchFamily="18" charset="0"/>
                        </a:rPr>
                        <m:t>⁡</m:t>
                      </m:r>
                      <m:r>
                        <a:rPr lang="es-ES" b="0" i="1" smtClean="0">
                          <a:latin typeface="Cambria Math" panose="02040503050406030204" pitchFamily="18" charset="0"/>
                        </a:rPr>
                        <m:t>𝐸</m:t>
                      </m:r>
                      <m:r>
                        <a:rPr lang="es-ES" b="0" i="1" smtClean="0">
                          <a:latin typeface="Cambria Math" panose="02040503050406030204" pitchFamily="18" charset="0"/>
                        </a:rPr>
                        <m:t>(</m:t>
                      </m:r>
                      <m:r>
                        <a:rPr lang="es-ES" b="0" i="1" smtClean="0">
                          <a:latin typeface="Cambria Math" panose="02040503050406030204" pitchFamily="18" charset="0"/>
                        </a:rPr>
                        <m:t>𝑘</m:t>
                      </m:r>
                      <m:r>
                        <a:rPr lang="es-ES" b="0" i="1" smtClean="0">
                          <a:latin typeface="Cambria Math" panose="02040503050406030204" pitchFamily="18" charset="0"/>
                        </a:rPr>
                        <m:t>)</m:t>
                      </m:r>
                    </m:oMath>
                  </m:oMathPara>
                </a14:m>
                <a:endParaRPr lang="es-ES" dirty="0"/>
              </a:p>
            </p:txBody>
          </p:sp>
        </mc:Choice>
        <mc:Fallback>
          <p:sp>
            <p:nvSpPr>
              <p:cNvPr id="12" name="CuadroTexto 11">
                <a:extLst>
                  <a:ext uri="{FF2B5EF4-FFF2-40B4-BE49-F238E27FC236}">
                    <a16:creationId xmlns:a16="http://schemas.microsoft.com/office/drawing/2014/main" id="{4D57407F-E56C-7513-37A9-55E8D0FE96B0}"/>
                  </a:ext>
                </a:extLst>
              </p:cNvPr>
              <p:cNvSpPr txBox="1">
                <a:spLocks noRot="1" noChangeAspect="1" noMove="1" noResize="1" noEditPoints="1" noAdjustHandles="1" noChangeArrowheads="1" noChangeShapeType="1" noTextEdit="1"/>
              </p:cNvSpPr>
              <p:nvPr/>
            </p:nvSpPr>
            <p:spPr>
              <a:xfrm rot="16200000">
                <a:off x="4503042" y="3650112"/>
                <a:ext cx="1053237" cy="369332"/>
              </a:xfrm>
              <a:prstGeom prst="rect">
                <a:avLst/>
              </a:prstGeom>
              <a:blipFill>
                <a:blip r:embed="rId8"/>
                <a:stretch>
                  <a:fillRect r="-13333"/>
                </a:stretch>
              </a:blipFill>
            </p:spPr>
            <p:txBody>
              <a:bodyPr/>
              <a:lstStyle/>
              <a:p>
                <a:r>
                  <a:rPr lang="en-GB">
                    <a:noFill/>
                  </a:rPr>
                  <a:t> </a:t>
                </a:r>
              </a:p>
            </p:txBody>
          </p:sp>
        </mc:Fallback>
      </mc:AlternateContent>
    </p:spTree>
    <p:extLst>
      <p:ext uri="{BB962C8B-B14F-4D97-AF65-F5344CB8AC3E}">
        <p14:creationId xmlns:p14="http://schemas.microsoft.com/office/powerpoint/2010/main" val="3428389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BD54B5C0-C604-4E20-DAED-3F8FA4A68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5891" y="1235949"/>
            <a:ext cx="4665459" cy="310200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upo 12">
            <a:extLst>
              <a:ext uri="{FF2B5EF4-FFF2-40B4-BE49-F238E27FC236}">
                <a16:creationId xmlns:a16="http://schemas.microsoft.com/office/drawing/2014/main" id="{7A076980-B33E-10E8-65A6-D3D68316E0F2}"/>
              </a:ext>
            </a:extLst>
          </p:cNvPr>
          <p:cNvGrpSpPr>
            <a:grpSpLocks noChangeAspect="1"/>
          </p:cNvGrpSpPr>
          <p:nvPr/>
        </p:nvGrpSpPr>
        <p:grpSpPr>
          <a:xfrm>
            <a:off x="729945" y="2786953"/>
            <a:ext cx="2628838" cy="1640876"/>
            <a:chOff x="123372" y="2465258"/>
            <a:chExt cx="3516086" cy="2194681"/>
          </a:xfrm>
        </p:grpSpPr>
        <p:pic>
          <p:nvPicPr>
            <p:cNvPr id="11268" name="Picture 4">
              <a:extLst>
                <a:ext uri="{FF2B5EF4-FFF2-40B4-BE49-F238E27FC236}">
                  <a16:creationId xmlns:a16="http://schemas.microsoft.com/office/drawing/2014/main" id="{FFE4FCF5-F905-6A85-3E9C-CDEC20D731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372" y="2465258"/>
              <a:ext cx="3516086" cy="2194681"/>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81BED72A-C440-9A07-8BA2-3F3B0E298F21}"/>
                </a:ext>
              </a:extLst>
            </p:cNvPr>
            <p:cNvSpPr txBox="1"/>
            <p:nvPr/>
          </p:nvSpPr>
          <p:spPr>
            <a:xfrm>
              <a:off x="336854" y="3085544"/>
              <a:ext cx="1040281" cy="432235"/>
            </a:xfrm>
            <a:prstGeom prst="rect">
              <a:avLst/>
            </a:prstGeom>
            <a:noFill/>
          </p:spPr>
          <p:txBody>
            <a:bodyPr wrap="none" rtlCol="0">
              <a:spAutoFit/>
            </a:bodyPr>
            <a:lstStyle/>
            <a:p>
              <a:r>
                <a:rPr lang="es-ES" sz="1500" b="1" dirty="0">
                  <a:solidFill>
                    <a:schemeClr val="bg2">
                      <a:lumMod val="25000"/>
                    </a:schemeClr>
                  </a:solidFill>
                  <a:latin typeface="Century Gothic" panose="020B0502020202020204" pitchFamily="34" charset="0"/>
                </a:rPr>
                <a:t>D</a:t>
              </a:r>
              <a:r>
                <a:rPr lang="es-ES" sz="1500" b="1" baseline="30000" dirty="0">
                  <a:solidFill>
                    <a:schemeClr val="bg2">
                      <a:lumMod val="25000"/>
                    </a:schemeClr>
                  </a:solidFill>
                  <a:latin typeface="Century Gothic" panose="020B0502020202020204" pitchFamily="34" charset="0"/>
                </a:rPr>
                <a:t>+</a:t>
              </a:r>
              <a:r>
                <a:rPr lang="es-ES" sz="1500" b="1" dirty="0">
                  <a:solidFill>
                    <a:schemeClr val="bg2">
                      <a:lumMod val="25000"/>
                    </a:schemeClr>
                  </a:solidFill>
                  <a:latin typeface="Century Gothic" panose="020B0502020202020204" pitchFamily="34" charset="0"/>
                </a:rPr>
                <a:t> + T</a:t>
              </a:r>
              <a:r>
                <a:rPr lang="es-ES" sz="1500" b="1" baseline="30000" dirty="0">
                  <a:solidFill>
                    <a:schemeClr val="bg2">
                      <a:lumMod val="25000"/>
                    </a:schemeClr>
                  </a:solidFill>
                  <a:latin typeface="Century Gothic" panose="020B0502020202020204" pitchFamily="34" charset="0"/>
                </a:rPr>
                <a:t>+</a:t>
              </a:r>
              <a:endParaRPr lang="es-ES" sz="1500" b="1" dirty="0">
                <a:solidFill>
                  <a:schemeClr val="bg2">
                    <a:lumMod val="25000"/>
                  </a:schemeClr>
                </a:solidFill>
                <a:latin typeface="Century Gothic" panose="020B0502020202020204" pitchFamily="34" charset="0"/>
              </a:endParaRPr>
            </a:p>
          </p:txBody>
        </p:sp>
        <p:sp>
          <p:nvSpPr>
            <p:cNvPr id="11" name="CuadroTexto 10">
              <a:extLst>
                <a:ext uri="{FF2B5EF4-FFF2-40B4-BE49-F238E27FC236}">
                  <a16:creationId xmlns:a16="http://schemas.microsoft.com/office/drawing/2014/main" id="{4B151981-5055-6717-3A8A-E5C5BBDDBB6F}"/>
                </a:ext>
              </a:extLst>
            </p:cNvPr>
            <p:cNvSpPr txBox="1"/>
            <p:nvPr/>
          </p:nvSpPr>
          <p:spPr>
            <a:xfrm>
              <a:off x="2300445" y="2571749"/>
              <a:ext cx="1314716" cy="432235"/>
            </a:xfrm>
            <a:prstGeom prst="rect">
              <a:avLst/>
            </a:prstGeom>
            <a:noFill/>
          </p:spPr>
          <p:txBody>
            <a:bodyPr wrap="none" rtlCol="0">
              <a:spAutoFit/>
            </a:bodyPr>
            <a:lstStyle/>
            <a:p>
              <a:r>
                <a:rPr lang="es-ES" sz="1500" b="1" dirty="0">
                  <a:solidFill>
                    <a:schemeClr val="bg2">
                      <a:lumMod val="25000"/>
                    </a:schemeClr>
                  </a:solidFill>
                  <a:latin typeface="Century Gothic" panose="020B0502020202020204" pitchFamily="34" charset="0"/>
                </a:rPr>
                <a:t>He</a:t>
              </a:r>
              <a:r>
                <a:rPr lang="es-ES" sz="1500" b="1" baseline="30000" dirty="0">
                  <a:solidFill>
                    <a:schemeClr val="bg2">
                      <a:lumMod val="25000"/>
                    </a:schemeClr>
                  </a:solidFill>
                  <a:latin typeface="Century Gothic" panose="020B0502020202020204" pitchFamily="34" charset="0"/>
                </a:rPr>
                <a:t>2+</a:t>
              </a:r>
              <a:r>
                <a:rPr lang="es-ES" sz="1500" b="1" dirty="0">
                  <a:solidFill>
                    <a:schemeClr val="bg2">
                      <a:lumMod val="25000"/>
                    </a:schemeClr>
                  </a:solidFill>
                  <a:latin typeface="Century Gothic" panose="020B0502020202020204" pitchFamily="34" charset="0"/>
                </a:rPr>
                <a:t> + n </a:t>
              </a:r>
            </a:p>
          </p:txBody>
        </p:sp>
      </p:grpSp>
      <p:pic>
        <p:nvPicPr>
          <p:cNvPr id="5" name="Imagen 4">
            <a:extLst>
              <a:ext uri="{FF2B5EF4-FFF2-40B4-BE49-F238E27FC236}">
                <a16:creationId xmlns:a16="http://schemas.microsoft.com/office/drawing/2014/main" id="{C18E0DEB-4BE2-295A-7057-2237399074D2}"/>
              </a:ext>
            </a:extLst>
          </p:cNvPr>
          <p:cNvPicPr>
            <a:picLocks noChangeAspect="1"/>
          </p:cNvPicPr>
          <p:nvPr/>
        </p:nvPicPr>
        <p:blipFill>
          <a:blip r:embed="rId5"/>
          <a:stretch>
            <a:fillRect/>
          </a:stretch>
        </p:blipFill>
        <p:spPr>
          <a:xfrm>
            <a:off x="994380" y="1604795"/>
            <a:ext cx="2099967" cy="513325"/>
          </a:xfrm>
          <a:prstGeom prst="rect">
            <a:avLst/>
          </a:prstGeom>
        </p:spPr>
      </p:pic>
      <p:sp>
        <p:nvSpPr>
          <p:cNvPr id="8" name="Rectángulo 7">
            <a:extLst>
              <a:ext uri="{FF2B5EF4-FFF2-40B4-BE49-F238E27FC236}">
                <a16:creationId xmlns:a16="http://schemas.microsoft.com/office/drawing/2014/main" id="{AF062595-D204-2555-BD3D-CBF024B4353E}"/>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a:extLst>
              <a:ext uri="{FF2B5EF4-FFF2-40B4-BE49-F238E27FC236}">
                <a16:creationId xmlns:a16="http://schemas.microsoft.com/office/drawing/2014/main" id="{F421F835-3338-2847-E61B-44A38A8E21E1}"/>
              </a:ext>
            </a:extLst>
          </p:cNvPr>
          <p:cNvPicPr>
            <a:picLocks noChangeAspect="1"/>
          </p:cNvPicPr>
          <p:nvPr/>
        </p:nvPicPr>
        <p:blipFill>
          <a:blip r:embed="rId6"/>
          <a:stretch>
            <a:fillRect/>
          </a:stretch>
        </p:blipFill>
        <p:spPr>
          <a:xfrm>
            <a:off x="15620" y="-8567"/>
            <a:ext cx="1709246" cy="594662"/>
          </a:xfrm>
          <a:prstGeom prst="rect">
            <a:avLst/>
          </a:prstGeom>
        </p:spPr>
      </p:pic>
      <p:sp>
        <p:nvSpPr>
          <p:cNvPr id="12" name="Título 1">
            <a:extLst>
              <a:ext uri="{FF2B5EF4-FFF2-40B4-BE49-F238E27FC236}">
                <a16:creationId xmlns:a16="http://schemas.microsoft.com/office/drawing/2014/main" id="{FE477A72-CD74-9288-5905-290F10F2B098}"/>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Plasmas y fusión</a:t>
            </a:r>
          </a:p>
        </p:txBody>
      </p:sp>
      <p:sp>
        <p:nvSpPr>
          <p:cNvPr id="2" name="CuadroTexto 1">
            <a:extLst>
              <a:ext uri="{FF2B5EF4-FFF2-40B4-BE49-F238E27FC236}">
                <a16:creationId xmlns:a16="http://schemas.microsoft.com/office/drawing/2014/main" id="{9C6FB681-D628-5DB7-E8A9-449894090881}"/>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6</a:t>
            </a:r>
          </a:p>
        </p:txBody>
      </p:sp>
    </p:spTree>
    <p:extLst>
      <p:ext uri="{BB962C8B-B14F-4D97-AF65-F5344CB8AC3E}">
        <p14:creationId xmlns:p14="http://schemas.microsoft.com/office/powerpoint/2010/main" val="522828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8">
            <a:extLst>
              <a:ext uri="{FF2B5EF4-FFF2-40B4-BE49-F238E27FC236}">
                <a16:creationId xmlns:a16="http://schemas.microsoft.com/office/drawing/2014/main" id="{6F78401D-3F86-BE0A-D9F7-178B91397E0F}"/>
              </a:ext>
            </a:extLst>
          </p:cNvPr>
          <p:cNvSpPr txBox="1">
            <a:spLocks/>
          </p:cNvSpPr>
          <p:nvPr/>
        </p:nvSpPr>
        <p:spPr>
          <a:xfrm>
            <a:off x="445478" y="996950"/>
            <a:ext cx="3870394" cy="3900326"/>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Clr>
                <a:schemeClr val="accent4"/>
              </a:buClr>
              <a:buSzPct val="100000"/>
              <a:buFont typeface="Arial" panose="020B0604020202020204" pitchFamily="34" charset="0"/>
              <a:buNone/>
            </a:pPr>
            <a:r>
              <a:rPr lang="es-ES" sz="1600" dirty="0">
                <a:solidFill>
                  <a:schemeClr val="bg2">
                    <a:lumMod val="25000"/>
                  </a:schemeClr>
                </a:solidFill>
                <a:latin typeface="Century Gothic" panose="020B0502020202020204" pitchFamily="34" charset="0"/>
                <a:cs typeface="Calibri" panose="020F0502020204030204" pitchFamily="34" charset="0"/>
              </a:rPr>
              <a:t>Para acercar los núcleos hasta que la fuerza nuclear fuerte supere la repulsión electrostática hay que aumentar mucho la temperatura </a:t>
            </a:r>
          </a:p>
        </p:txBody>
      </p:sp>
      <p:pic>
        <p:nvPicPr>
          <p:cNvPr id="1026" name="Picture 2">
            <a:extLst>
              <a:ext uri="{FF2B5EF4-FFF2-40B4-BE49-F238E27FC236}">
                <a16:creationId xmlns:a16="http://schemas.microsoft.com/office/drawing/2014/main" id="{A855D995-AB9F-AD46-BBC7-F92567515E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27" y="2622862"/>
            <a:ext cx="3657599" cy="1828800"/>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0116B49D-A81C-803B-2B54-CA19E0B26D32}"/>
              </a:ext>
            </a:extLst>
          </p:cNvPr>
          <p:cNvSpPr txBox="1"/>
          <p:nvPr/>
        </p:nvSpPr>
        <p:spPr>
          <a:xfrm>
            <a:off x="3434403" y="2711897"/>
            <a:ext cx="880369" cy="338554"/>
          </a:xfrm>
          <a:prstGeom prst="rect">
            <a:avLst/>
          </a:prstGeom>
          <a:noFill/>
        </p:spPr>
        <p:txBody>
          <a:bodyPr wrap="none" rtlCol="0">
            <a:spAutoFit/>
          </a:bodyPr>
          <a:lstStyle/>
          <a:p>
            <a:r>
              <a:rPr lang="es-ES" sz="1600" dirty="0">
                <a:latin typeface="Century Gothic" panose="020B0502020202020204" pitchFamily="34" charset="0"/>
              </a:rPr>
              <a:t>grados</a:t>
            </a:r>
          </a:p>
        </p:txBody>
      </p:sp>
      <p:sp>
        <p:nvSpPr>
          <p:cNvPr id="13" name="Marcador de contenido 8">
            <a:extLst>
              <a:ext uri="{FF2B5EF4-FFF2-40B4-BE49-F238E27FC236}">
                <a16:creationId xmlns:a16="http://schemas.microsoft.com/office/drawing/2014/main" id="{5F691CF1-A7C9-7D07-7C3D-D515B77934E8}"/>
              </a:ext>
            </a:extLst>
          </p:cNvPr>
          <p:cNvSpPr txBox="1">
            <a:spLocks/>
          </p:cNvSpPr>
          <p:nvPr/>
        </p:nvSpPr>
        <p:spPr>
          <a:xfrm>
            <a:off x="4591231" y="996950"/>
            <a:ext cx="4126522" cy="3900326"/>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Clr>
                <a:schemeClr val="accent4"/>
              </a:buClr>
              <a:buSzPct val="100000"/>
              <a:buFont typeface="Arial" panose="020B0604020202020204" pitchFamily="34" charset="0"/>
              <a:buNone/>
            </a:pPr>
            <a:r>
              <a:rPr lang="es-ES" sz="1600" dirty="0">
                <a:solidFill>
                  <a:schemeClr val="bg2">
                    <a:lumMod val="25000"/>
                  </a:schemeClr>
                </a:solidFill>
                <a:latin typeface="Century Gothic" panose="020B0502020202020204" pitchFamily="34" charset="0"/>
                <a:cs typeface="Calibri" panose="020F0502020204030204" pitchFamily="34" charset="0"/>
              </a:rPr>
              <a:t>Al aumentar la temperatura, los electrones </a:t>
            </a:r>
            <a:r>
              <a:rPr lang="es-ES" sz="1600" i="1" dirty="0">
                <a:solidFill>
                  <a:schemeClr val="bg2">
                    <a:lumMod val="25000"/>
                  </a:schemeClr>
                </a:solidFill>
                <a:latin typeface="Century Gothic" panose="020B0502020202020204" pitchFamily="34" charset="0"/>
                <a:cs typeface="Calibri" panose="020F0502020204030204" pitchFamily="34" charset="0"/>
              </a:rPr>
              <a:t>abandonan</a:t>
            </a:r>
            <a:r>
              <a:rPr lang="es-ES" sz="1600" dirty="0">
                <a:solidFill>
                  <a:schemeClr val="bg2">
                    <a:lumMod val="25000"/>
                  </a:schemeClr>
                </a:solidFill>
                <a:latin typeface="Century Gothic" panose="020B0502020202020204" pitchFamily="34" charset="0"/>
                <a:cs typeface="Calibri" panose="020F0502020204030204" pitchFamily="34" charset="0"/>
              </a:rPr>
              <a:t> sus núcleos y la materia pasa a estado de </a:t>
            </a:r>
            <a:r>
              <a:rPr lang="es-ES" sz="1600" b="1" dirty="0">
                <a:solidFill>
                  <a:schemeClr val="bg2">
                    <a:lumMod val="25000"/>
                  </a:schemeClr>
                </a:solidFill>
                <a:latin typeface="Century Gothic" panose="020B0502020202020204" pitchFamily="34" charset="0"/>
                <a:cs typeface="Calibri" panose="020F0502020204030204" pitchFamily="34" charset="0"/>
              </a:rPr>
              <a:t>plasma</a:t>
            </a:r>
          </a:p>
        </p:txBody>
      </p:sp>
      <p:pic>
        <p:nvPicPr>
          <p:cNvPr id="1032" name="Picture 8">
            <a:extLst>
              <a:ext uri="{FF2B5EF4-FFF2-40B4-BE49-F238E27FC236}">
                <a16:creationId xmlns:a16="http://schemas.microsoft.com/office/drawing/2014/main" id="{9A1898CF-DBB1-E982-B794-0327EBED6D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3299" y="1978941"/>
            <a:ext cx="3882051" cy="2911538"/>
          </a:xfrm>
          <a:prstGeom prst="rect">
            <a:avLst/>
          </a:prstGeom>
          <a:noFill/>
          <a:ln>
            <a:solidFill>
              <a:schemeClr val="accent1">
                <a:shade val="15000"/>
              </a:schemeClr>
            </a:solidFill>
          </a:ln>
          <a:effectLst>
            <a:outerShdw blurRad="50800" dist="50800" dir="5400000" algn="ctr" rotWithShape="0">
              <a:srgbClr val="000000">
                <a:alpha val="72206"/>
              </a:srgbClr>
            </a:outerShdw>
          </a:effectLst>
          <a:extLst>
            <a:ext uri="{909E8E84-426E-40DD-AFC4-6F175D3DCCD1}">
              <a14:hiddenFill xmlns:a14="http://schemas.microsoft.com/office/drawing/2010/main">
                <a:solidFill>
                  <a:srgbClr val="FFFFFF"/>
                </a:solidFill>
              </a14:hiddenFill>
            </a:ext>
          </a:extLst>
        </p:spPr>
      </p:pic>
      <p:pic>
        <p:nvPicPr>
          <p:cNvPr id="14" name="Imagen 13">
            <a:extLst>
              <a:ext uri="{FF2B5EF4-FFF2-40B4-BE49-F238E27FC236}">
                <a16:creationId xmlns:a16="http://schemas.microsoft.com/office/drawing/2014/main" id="{9ABA855C-DB62-FF06-B476-562DD972A66D}"/>
              </a:ext>
            </a:extLst>
          </p:cNvPr>
          <p:cNvPicPr>
            <a:picLocks noChangeAspect="1"/>
          </p:cNvPicPr>
          <p:nvPr/>
        </p:nvPicPr>
        <p:blipFill>
          <a:blip r:embed="rId5"/>
          <a:stretch>
            <a:fillRect/>
          </a:stretch>
        </p:blipFill>
        <p:spPr>
          <a:xfrm>
            <a:off x="2938596" y="2431603"/>
            <a:ext cx="1223100" cy="280294"/>
          </a:xfrm>
          <a:prstGeom prst="rect">
            <a:avLst/>
          </a:prstGeom>
        </p:spPr>
      </p:pic>
      <p:pic>
        <p:nvPicPr>
          <p:cNvPr id="5124" name="Picture 4" descr="MGI - Rayos: Datos interesantes">
            <a:extLst>
              <a:ext uri="{FF2B5EF4-FFF2-40B4-BE49-F238E27FC236}">
                <a16:creationId xmlns:a16="http://schemas.microsoft.com/office/drawing/2014/main" id="{D6B4C47A-684D-043E-D63C-18653EB87D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4492" y="2148407"/>
            <a:ext cx="2555859" cy="1597412"/>
          </a:xfrm>
          <a:prstGeom prst="rect">
            <a:avLst/>
          </a:prstGeom>
          <a:noFill/>
          <a:ln>
            <a:solidFill>
              <a:schemeClr val="accent1">
                <a:shade val="15000"/>
              </a:schemeClr>
            </a:solidFill>
          </a:ln>
          <a:effectLst>
            <a:outerShdw blurRad="50800" dist="50800" dir="5400000" algn="ctr" rotWithShape="0">
              <a:srgbClr val="000000">
                <a:alpha val="72206"/>
              </a:srgbClr>
            </a:outerShdw>
          </a:effectLst>
          <a:extLst>
            <a:ext uri="{909E8E84-426E-40DD-AFC4-6F175D3DCCD1}">
              <a14:hiddenFill xmlns:a14="http://schemas.microsoft.com/office/drawing/2010/main">
                <a:solidFill>
                  <a:srgbClr val="FFFFFF"/>
                </a:solidFill>
              </a14:hiddenFill>
            </a:ext>
          </a:extLst>
        </p:spPr>
      </p:pic>
      <p:pic>
        <p:nvPicPr>
          <p:cNvPr id="5126" name="Picture 6" descr="What is Plasma? Your Beginners Guide - American Torch Tip">
            <a:extLst>
              <a:ext uri="{FF2B5EF4-FFF2-40B4-BE49-F238E27FC236}">
                <a16:creationId xmlns:a16="http://schemas.microsoft.com/office/drawing/2014/main" id="{61D16D4A-A629-F454-9530-E31D0083A6A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8589" y="1889905"/>
            <a:ext cx="2596953" cy="1732015"/>
          </a:xfrm>
          <a:prstGeom prst="rect">
            <a:avLst/>
          </a:prstGeom>
          <a:noFill/>
          <a:ln>
            <a:solidFill>
              <a:schemeClr val="accent1">
                <a:shade val="15000"/>
              </a:schemeClr>
            </a:solidFill>
          </a:ln>
          <a:effectLst>
            <a:outerShdw blurRad="50800" dist="50800" dir="5400000" algn="ctr" rotWithShape="0">
              <a:srgbClr val="000000">
                <a:alpha val="72206"/>
              </a:srgbClr>
            </a:outerShdw>
          </a:effectLst>
          <a:extLst>
            <a:ext uri="{909E8E84-426E-40DD-AFC4-6F175D3DCCD1}">
              <a14:hiddenFill xmlns:a14="http://schemas.microsoft.com/office/drawing/2010/main">
                <a:solidFill>
                  <a:srgbClr val="FFFFFF"/>
                </a:solidFill>
              </a14:hiddenFill>
            </a:ext>
          </a:extLst>
        </p:spPr>
      </p:pic>
      <p:pic>
        <p:nvPicPr>
          <p:cNvPr id="5122" name="Picture 2" descr="Se puede convertir el plasma en sólido, líquido o gas? | Ciencia | EL PAÍS">
            <a:extLst>
              <a:ext uri="{FF2B5EF4-FFF2-40B4-BE49-F238E27FC236}">
                <a16:creationId xmlns:a16="http://schemas.microsoft.com/office/drawing/2014/main" id="{930B88BD-23FE-5370-62E7-25B4776337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02990" y="3199465"/>
            <a:ext cx="2476143" cy="1857108"/>
          </a:xfrm>
          <a:prstGeom prst="rect">
            <a:avLst/>
          </a:prstGeom>
          <a:noFill/>
          <a:ln>
            <a:solidFill>
              <a:schemeClr val="accent1">
                <a:shade val="15000"/>
              </a:schemeClr>
            </a:solidFill>
          </a:ln>
          <a:effectLst>
            <a:outerShdw blurRad="50800" dist="50800" dir="5400000" algn="ctr" rotWithShape="0">
              <a:srgbClr val="000000">
                <a:alpha val="72206"/>
              </a:srgbClr>
            </a:outerShdw>
          </a:effectLst>
          <a:extLst>
            <a:ext uri="{909E8E84-426E-40DD-AFC4-6F175D3DCCD1}">
              <a14:hiddenFill xmlns:a14="http://schemas.microsoft.com/office/drawing/2010/main">
                <a:solidFill>
                  <a:srgbClr val="FFFFFF"/>
                </a:solidFill>
              </a14:hiddenFill>
            </a:ext>
          </a:extLst>
        </p:spPr>
      </p:pic>
      <p:pic>
        <p:nvPicPr>
          <p:cNvPr id="5128" name="Picture 8" descr="undefined">
            <a:extLst>
              <a:ext uri="{FF2B5EF4-FFF2-40B4-BE49-F238E27FC236}">
                <a16:creationId xmlns:a16="http://schemas.microsoft.com/office/drawing/2014/main" id="{3E7B708B-2D47-34F2-8EEB-C3BD6CCF2ED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79238" y="3414475"/>
            <a:ext cx="1596427" cy="1597413"/>
          </a:xfrm>
          <a:prstGeom prst="rect">
            <a:avLst/>
          </a:prstGeom>
          <a:noFill/>
          <a:ln>
            <a:solidFill>
              <a:schemeClr val="accent1">
                <a:shade val="15000"/>
              </a:schemeClr>
            </a:solidFill>
          </a:ln>
          <a:effectLst>
            <a:outerShdw blurRad="50800" dist="50800" dir="5400000" algn="ctr" rotWithShape="0">
              <a:srgbClr val="000000">
                <a:alpha val="72206"/>
              </a:srgbClr>
            </a:outerShdw>
          </a:effectLst>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22699F83-A8E5-5353-3ECA-72DA8DE69A78}"/>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a:extLst>
              <a:ext uri="{FF2B5EF4-FFF2-40B4-BE49-F238E27FC236}">
                <a16:creationId xmlns:a16="http://schemas.microsoft.com/office/drawing/2014/main" id="{792561DE-86D3-2C63-8A3C-DDA0BFDD5B37}"/>
              </a:ext>
            </a:extLst>
          </p:cNvPr>
          <p:cNvPicPr>
            <a:picLocks noChangeAspect="1"/>
          </p:cNvPicPr>
          <p:nvPr/>
        </p:nvPicPr>
        <p:blipFill>
          <a:blip r:embed="rId10"/>
          <a:stretch>
            <a:fillRect/>
          </a:stretch>
        </p:blipFill>
        <p:spPr>
          <a:xfrm>
            <a:off x="15620" y="-8567"/>
            <a:ext cx="1709246" cy="594662"/>
          </a:xfrm>
          <a:prstGeom prst="rect">
            <a:avLst/>
          </a:prstGeom>
        </p:spPr>
      </p:pic>
      <p:sp>
        <p:nvSpPr>
          <p:cNvPr id="8" name="Título 1">
            <a:extLst>
              <a:ext uri="{FF2B5EF4-FFF2-40B4-BE49-F238E27FC236}">
                <a16:creationId xmlns:a16="http://schemas.microsoft.com/office/drawing/2014/main" id="{6EE61682-5D51-1DED-E411-ED0C5E315A1A}"/>
              </a:ext>
            </a:extLst>
          </p:cNvPr>
          <p:cNvSpPr>
            <a:spLocks noGrp="1"/>
          </p:cNvSpPr>
          <p:nvPr>
            <p:ph type="title"/>
          </p:nvPr>
        </p:nvSpPr>
        <p:spPr>
          <a:xfrm>
            <a:off x="1852653" y="-116651"/>
            <a:ext cx="6965059" cy="821698"/>
          </a:xfrm>
        </p:spPr>
        <p:txBody>
          <a:bodyPr>
            <a:noAutofit/>
          </a:bodyPr>
          <a:lstStyle/>
          <a:p>
            <a:r>
              <a:rPr lang="es-ES" sz="3000" dirty="0">
                <a:latin typeface="Century Gothic" panose="020B0502020202020204" pitchFamily="34" charset="0"/>
                <a:ea typeface="Verdana" panose="020B0604030504040204" pitchFamily="34" charset="0"/>
                <a:cs typeface="Arial" panose="020B0604020202020204" pitchFamily="34" charset="0"/>
              </a:rPr>
              <a:t>Plasmas y fusión</a:t>
            </a:r>
          </a:p>
        </p:txBody>
      </p:sp>
      <p:sp>
        <p:nvSpPr>
          <p:cNvPr id="2" name="CuadroTexto 1">
            <a:extLst>
              <a:ext uri="{FF2B5EF4-FFF2-40B4-BE49-F238E27FC236}">
                <a16:creationId xmlns:a16="http://schemas.microsoft.com/office/drawing/2014/main" id="{5456E389-D62E-9E99-8230-6D6E881C1F47}"/>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6</a:t>
            </a:r>
          </a:p>
        </p:txBody>
      </p:sp>
    </p:spTree>
    <p:extLst>
      <p:ext uri="{BB962C8B-B14F-4D97-AF65-F5344CB8AC3E}">
        <p14:creationId xmlns:p14="http://schemas.microsoft.com/office/powerpoint/2010/main" val="2735280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Marcador de contenido 8">
                <a:extLst>
                  <a:ext uri="{FF2B5EF4-FFF2-40B4-BE49-F238E27FC236}">
                    <a16:creationId xmlns:a16="http://schemas.microsoft.com/office/drawing/2014/main" id="{6F78401D-3F86-BE0A-D9F7-178B91397E0F}"/>
                  </a:ext>
                </a:extLst>
              </p:cNvPr>
              <p:cNvSpPr txBox="1">
                <a:spLocks/>
              </p:cNvSpPr>
              <p:nvPr/>
            </p:nvSpPr>
            <p:spPr>
              <a:xfrm>
                <a:off x="445477" y="996950"/>
                <a:ext cx="3886825" cy="3900326"/>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Clr>
                    <a:schemeClr val="accent4"/>
                  </a:buClr>
                  <a:buSzPct val="100000"/>
                  <a:buNone/>
                </a:pPr>
                <a:r>
                  <a:rPr lang="es-ES" sz="1600" dirty="0">
                    <a:solidFill>
                      <a:schemeClr val="bg2">
                        <a:lumMod val="25000"/>
                      </a:schemeClr>
                    </a:solidFill>
                    <a:latin typeface="Century Gothic" panose="020B0502020202020204" pitchFamily="34" charset="0"/>
                    <a:cs typeface="Calibri" panose="020F0502020204030204" pitchFamily="34" charset="0"/>
                  </a:rPr>
                  <a:t>En un </a:t>
                </a:r>
                <a:r>
                  <a:rPr lang="es-ES" sz="1600" b="1" dirty="0">
                    <a:solidFill>
                      <a:schemeClr val="bg2">
                        <a:lumMod val="25000"/>
                      </a:schemeClr>
                    </a:solidFill>
                    <a:latin typeface="Century Gothic" panose="020B0502020202020204" pitchFamily="34" charset="0"/>
                    <a:cs typeface="Calibri" panose="020F0502020204030204" pitchFamily="34" charset="0"/>
                  </a:rPr>
                  <a:t>campo magnético uniforme </a:t>
                </a:r>
                <a:r>
                  <a:rPr lang="es-ES" sz="1600" dirty="0">
                    <a:solidFill>
                      <a:schemeClr val="bg2">
                        <a:lumMod val="25000"/>
                      </a:schemeClr>
                    </a:solidFill>
                    <a:latin typeface="Century Gothic" panose="020B0502020202020204" pitchFamily="34" charset="0"/>
                    <a:cs typeface="Calibri" panose="020F0502020204030204" pitchFamily="34" charset="0"/>
                  </a:rPr>
                  <a:t>y y de </a:t>
                </a:r>
                <a:r>
                  <a:rPr lang="es-ES" sz="1600" b="1" dirty="0">
                    <a:solidFill>
                      <a:schemeClr val="bg2">
                        <a:lumMod val="25000"/>
                      </a:schemeClr>
                    </a:solidFill>
                    <a:latin typeface="Century Gothic" panose="020B0502020202020204" pitchFamily="34" charset="0"/>
                    <a:cs typeface="Calibri" panose="020F0502020204030204" pitchFamily="34" charset="0"/>
                  </a:rPr>
                  <a:t>líneas rectas</a:t>
                </a:r>
                <a:r>
                  <a:rPr lang="es-ES" sz="1600" dirty="0">
                    <a:solidFill>
                      <a:schemeClr val="bg2">
                        <a:lumMod val="25000"/>
                      </a:schemeClr>
                    </a:solidFill>
                    <a:latin typeface="Century Gothic" panose="020B0502020202020204" pitchFamily="34" charset="0"/>
                    <a:cs typeface="Calibri" panose="020F0502020204030204" pitchFamily="34" charset="0"/>
                  </a:rPr>
                  <a:t>, las cargas giran alrededor de dichas líneas con giro-frecuencia </a:t>
                </a:r>
                <a14:m>
                  <m:oMath xmlns:m="http://schemas.openxmlformats.org/officeDocument/2006/math">
                    <m:sSub>
                      <m:sSubPr>
                        <m:ctrlPr>
                          <a:rPr lang="es-ES" sz="1600">
                            <a:solidFill>
                              <a:schemeClr val="bg2">
                                <a:lumMod val="25000"/>
                              </a:schemeClr>
                            </a:solidFill>
                            <a:latin typeface="Cambria Math" panose="02040503050406030204" pitchFamily="18" charset="0"/>
                            <a:cs typeface="Calibri" panose="020F0502020204030204" pitchFamily="34" charset="0"/>
                          </a:rPr>
                        </m:ctrlPr>
                      </m:sSubPr>
                      <m:e>
                        <m:r>
                          <m:rPr>
                            <m:sty m:val="p"/>
                          </m:rPr>
                          <a:rPr lang="es-ES" sz="1600">
                            <a:solidFill>
                              <a:schemeClr val="bg2">
                                <a:lumMod val="25000"/>
                              </a:schemeClr>
                            </a:solidFill>
                            <a:latin typeface="Cambria Math" panose="02040503050406030204" pitchFamily="18" charset="0"/>
                            <a:cs typeface="Calibri" panose="020F0502020204030204" pitchFamily="34" charset="0"/>
                          </a:rPr>
                          <m:t>Ω</m:t>
                        </m:r>
                      </m:e>
                      <m:sub>
                        <m:r>
                          <a:rPr lang="es-ES" sz="1600" i="1">
                            <a:solidFill>
                              <a:schemeClr val="bg2">
                                <a:lumMod val="25000"/>
                              </a:schemeClr>
                            </a:solidFill>
                            <a:latin typeface="Cambria Math" panose="02040503050406030204" pitchFamily="18" charset="0"/>
                            <a:cs typeface="Calibri" panose="020F0502020204030204" pitchFamily="34" charset="0"/>
                          </a:rPr>
                          <m:t>𝑠</m:t>
                        </m:r>
                      </m:sub>
                    </m:sSub>
                  </m:oMath>
                </a14:m>
                <a:r>
                  <a:rPr lang="es-ES" sz="1600" dirty="0">
                    <a:solidFill>
                      <a:schemeClr val="bg2">
                        <a:lumMod val="25000"/>
                      </a:schemeClr>
                    </a:solidFill>
                    <a:latin typeface="Century Gothic" panose="020B0502020202020204" pitchFamily="34" charset="0"/>
                    <a:cs typeface="Calibri" panose="020F0502020204030204" pitchFamily="34" charset="0"/>
                  </a:rPr>
                  <a:t> y radio </a:t>
                </a:r>
                <a14:m>
                  <m:oMath xmlns:m="http://schemas.openxmlformats.org/officeDocument/2006/math">
                    <m:sSub>
                      <m:sSubPr>
                        <m:ctrlPr>
                          <a:rPr lang="es-ES" sz="1600" b="0" i="1" smtClean="0">
                            <a:solidFill>
                              <a:schemeClr val="bg2">
                                <a:lumMod val="25000"/>
                              </a:schemeClr>
                            </a:solidFill>
                            <a:latin typeface="Cambria Math" panose="02040503050406030204" pitchFamily="18" charset="0"/>
                            <a:cs typeface="Calibri" panose="020F0502020204030204" pitchFamily="34" charset="0"/>
                          </a:rPr>
                        </m:ctrlPr>
                      </m:sSubPr>
                      <m:e>
                        <m:r>
                          <a:rPr lang="es-ES" sz="1600" b="0" i="1" smtClean="0">
                            <a:solidFill>
                              <a:schemeClr val="bg2">
                                <a:lumMod val="25000"/>
                              </a:schemeClr>
                            </a:solidFill>
                            <a:latin typeface="Cambria Math" panose="02040503050406030204" pitchFamily="18" charset="0"/>
                            <a:cs typeface="Calibri" panose="020F0502020204030204" pitchFamily="34" charset="0"/>
                          </a:rPr>
                          <m:t>𝜌</m:t>
                        </m:r>
                      </m:e>
                      <m:sub>
                        <m:r>
                          <a:rPr lang="es-ES" sz="1600" b="0" i="1" smtClean="0">
                            <a:solidFill>
                              <a:schemeClr val="bg2">
                                <a:lumMod val="25000"/>
                              </a:schemeClr>
                            </a:solidFill>
                            <a:latin typeface="Cambria Math" panose="02040503050406030204" pitchFamily="18" charset="0"/>
                            <a:cs typeface="Calibri" panose="020F0502020204030204" pitchFamily="34" charset="0"/>
                          </a:rPr>
                          <m:t>𝑠</m:t>
                        </m:r>
                      </m:sub>
                    </m:sSub>
                    <m:r>
                      <a:rPr lang="es-ES" sz="1600" b="0" i="1" smtClean="0">
                        <a:solidFill>
                          <a:schemeClr val="bg2">
                            <a:lumMod val="25000"/>
                          </a:schemeClr>
                        </a:solidFill>
                        <a:latin typeface="Cambria Math" panose="02040503050406030204" pitchFamily="18" charset="0"/>
                        <a:cs typeface="Calibri" panose="020F0502020204030204" pitchFamily="34" charset="0"/>
                      </a:rPr>
                      <m:t>=</m:t>
                    </m:r>
                    <m:sSub>
                      <m:sSubPr>
                        <m:ctrlPr>
                          <a:rPr lang="es-ES" sz="1600" b="0" i="1" smtClean="0">
                            <a:solidFill>
                              <a:schemeClr val="bg2">
                                <a:lumMod val="25000"/>
                              </a:schemeClr>
                            </a:solidFill>
                            <a:latin typeface="Cambria Math" panose="02040503050406030204" pitchFamily="18" charset="0"/>
                            <a:cs typeface="Calibri" panose="020F0502020204030204" pitchFamily="34" charset="0"/>
                          </a:rPr>
                        </m:ctrlPr>
                      </m:sSubPr>
                      <m:e>
                        <m:r>
                          <a:rPr lang="es-ES" sz="1600" b="0" i="1" smtClean="0">
                            <a:solidFill>
                              <a:schemeClr val="bg2">
                                <a:lumMod val="25000"/>
                              </a:schemeClr>
                            </a:solidFill>
                            <a:latin typeface="Cambria Math" panose="02040503050406030204" pitchFamily="18" charset="0"/>
                            <a:cs typeface="Calibri" panose="020F0502020204030204" pitchFamily="34" charset="0"/>
                          </a:rPr>
                          <m:t>𝑣</m:t>
                        </m:r>
                      </m:e>
                      <m:sub>
                        <m:r>
                          <a:rPr lang="es-ES" sz="1600" b="0" i="1" smtClean="0">
                            <a:solidFill>
                              <a:schemeClr val="bg2">
                                <a:lumMod val="25000"/>
                              </a:schemeClr>
                            </a:solidFill>
                            <a:latin typeface="Cambria Math" panose="02040503050406030204" pitchFamily="18" charset="0"/>
                            <a:cs typeface="Calibri" panose="020F0502020204030204" pitchFamily="34" charset="0"/>
                          </a:rPr>
                          <m:t>⊥</m:t>
                        </m:r>
                      </m:sub>
                    </m:sSub>
                    <m:r>
                      <a:rPr lang="es-ES" sz="1600" b="0" i="1" smtClean="0">
                        <a:solidFill>
                          <a:schemeClr val="bg2">
                            <a:lumMod val="25000"/>
                          </a:schemeClr>
                        </a:solidFill>
                        <a:latin typeface="Cambria Math" panose="02040503050406030204" pitchFamily="18" charset="0"/>
                        <a:cs typeface="Calibri" panose="020F0502020204030204" pitchFamily="34" charset="0"/>
                      </a:rPr>
                      <m:t>/</m:t>
                    </m:r>
                    <m:sSub>
                      <m:sSubPr>
                        <m:ctrlPr>
                          <a:rPr lang="es-ES" sz="1600" b="0" i="0" smtClean="0">
                            <a:solidFill>
                              <a:schemeClr val="bg2">
                                <a:lumMod val="25000"/>
                              </a:schemeClr>
                            </a:solidFill>
                            <a:latin typeface="Cambria Math" panose="02040503050406030204" pitchFamily="18" charset="0"/>
                            <a:cs typeface="Calibri" panose="020F0502020204030204" pitchFamily="34" charset="0"/>
                          </a:rPr>
                        </m:ctrlPr>
                      </m:sSubPr>
                      <m:e>
                        <m:r>
                          <m:rPr>
                            <m:sty m:val="p"/>
                          </m:rPr>
                          <a:rPr lang="es-ES" sz="1600" b="0" i="0" smtClean="0">
                            <a:solidFill>
                              <a:schemeClr val="bg2">
                                <a:lumMod val="25000"/>
                              </a:schemeClr>
                            </a:solidFill>
                            <a:latin typeface="Cambria Math" panose="02040503050406030204" pitchFamily="18" charset="0"/>
                            <a:cs typeface="Calibri" panose="020F0502020204030204" pitchFamily="34" charset="0"/>
                          </a:rPr>
                          <m:t>Ω</m:t>
                        </m:r>
                      </m:e>
                      <m:sub>
                        <m:r>
                          <a:rPr lang="es-ES" sz="1600" b="0" i="1" smtClean="0">
                            <a:solidFill>
                              <a:schemeClr val="bg2">
                                <a:lumMod val="25000"/>
                              </a:schemeClr>
                            </a:solidFill>
                            <a:latin typeface="Cambria Math" panose="02040503050406030204" pitchFamily="18" charset="0"/>
                            <a:cs typeface="Calibri" panose="020F0502020204030204" pitchFamily="34" charset="0"/>
                          </a:rPr>
                          <m:t>𝑠</m:t>
                        </m:r>
                      </m:sub>
                    </m:sSub>
                  </m:oMath>
                </a14:m>
                <a:r>
                  <a:rPr lang="es-ES" sz="1600" dirty="0">
                    <a:solidFill>
                      <a:schemeClr val="bg2">
                        <a:lumMod val="25000"/>
                      </a:schemeClr>
                    </a:solidFill>
                    <a:latin typeface="Century Gothic" panose="020B0502020202020204" pitchFamily="34" charset="0"/>
                    <a:cs typeface="Calibri" panose="020F0502020204030204" pitchFamily="34" charset="0"/>
                  </a:rPr>
                  <a:t> </a:t>
                </a:r>
              </a:p>
              <a:p>
                <a:pPr marL="0" indent="0" algn="just">
                  <a:buClr>
                    <a:schemeClr val="accent4"/>
                  </a:buClr>
                  <a:buSzPct val="100000"/>
                  <a:buFont typeface="Arial" panose="020B0604020202020204" pitchFamily="34" charset="0"/>
                  <a:buNone/>
                </a:pPr>
                <a:endParaRPr lang="es-ES" sz="1600" dirty="0">
                  <a:solidFill>
                    <a:schemeClr val="bg2">
                      <a:lumMod val="25000"/>
                    </a:schemeClr>
                  </a:solidFill>
                  <a:latin typeface="Century Gothic" panose="020B0502020202020204" pitchFamily="34" charset="0"/>
                  <a:cs typeface="Calibri" panose="020F0502020204030204" pitchFamily="34" charset="0"/>
                </a:endParaRPr>
              </a:p>
              <a:p>
                <a:pPr marL="0" indent="0" algn="just">
                  <a:buClr>
                    <a:schemeClr val="accent4"/>
                  </a:buClr>
                  <a:buSzPct val="100000"/>
                  <a:buFont typeface="Arial" panose="020B0604020202020204" pitchFamily="34" charset="0"/>
                  <a:buNone/>
                </a:pPr>
                <a:endParaRPr lang="es-ES" sz="1600" dirty="0">
                  <a:solidFill>
                    <a:schemeClr val="bg2">
                      <a:lumMod val="25000"/>
                    </a:schemeClr>
                  </a:solidFill>
                  <a:latin typeface="Century Gothic" panose="020B0502020202020204" pitchFamily="34" charset="0"/>
                  <a:cs typeface="Calibri" panose="020F0502020204030204" pitchFamily="34" charset="0"/>
                </a:endParaRPr>
              </a:p>
            </p:txBody>
          </p:sp>
        </mc:Choice>
        <mc:Fallback xmlns="">
          <p:sp>
            <p:nvSpPr>
              <p:cNvPr id="9" name="Marcador de contenido 8">
                <a:extLst>
                  <a:ext uri="{FF2B5EF4-FFF2-40B4-BE49-F238E27FC236}">
                    <a16:creationId xmlns:a16="http://schemas.microsoft.com/office/drawing/2014/main" id="{6F78401D-3F86-BE0A-D9F7-178B91397E0F}"/>
                  </a:ext>
                </a:extLst>
              </p:cNvPr>
              <p:cNvSpPr txBox="1">
                <a:spLocks noRot="1" noChangeAspect="1" noMove="1" noResize="1" noEditPoints="1" noAdjustHandles="1" noChangeArrowheads="1" noChangeShapeType="1" noTextEdit="1"/>
              </p:cNvSpPr>
              <p:nvPr/>
            </p:nvSpPr>
            <p:spPr>
              <a:xfrm>
                <a:off x="445477" y="996950"/>
                <a:ext cx="3886825" cy="3900326"/>
              </a:xfrm>
              <a:prstGeom prst="rect">
                <a:avLst/>
              </a:prstGeom>
              <a:blipFill>
                <a:blip r:embed="rId3"/>
                <a:stretch>
                  <a:fillRect l="-977" t="-1299" r="-651"/>
                </a:stretch>
              </a:blipFill>
            </p:spPr>
            <p:txBody>
              <a:bodyPr/>
              <a:lstStyle/>
              <a:p>
                <a:r>
                  <a:rPr lang="en-GB">
                    <a:noFill/>
                  </a:rPr>
                  <a:t> </a:t>
                </a:r>
              </a:p>
            </p:txBody>
          </p:sp>
        </mc:Fallback>
      </mc:AlternateContent>
      <p:sp>
        <p:nvSpPr>
          <p:cNvPr id="6" name="Rectángulo 5">
            <a:extLst>
              <a:ext uri="{FF2B5EF4-FFF2-40B4-BE49-F238E27FC236}">
                <a16:creationId xmlns:a16="http://schemas.microsoft.com/office/drawing/2014/main" id="{22699F83-A8E5-5353-3ECA-72DA8DE69A78}"/>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a:extLst>
              <a:ext uri="{FF2B5EF4-FFF2-40B4-BE49-F238E27FC236}">
                <a16:creationId xmlns:a16="http://schemas.microsoft.com/office/drawing/2014/main" id="{792561DE-86D3-2C63-8A3C-DDA0BFDD5B37}"/>
              </a:ext>
            </a:extLst>
          </p:cNvPr>
          <p:cNvPicPr>
            <a:picLocks noChangeAspect="1"/>
          </p:cNvPicPr>
          <p:nvPr/>
        </p:nvPicPr>
        <p:blipFill>
          <a:blip r:embed="rId4"/>
          <a:stretch>
            <a:fillRect/>
          </a:stretch>
        </p:blipFill>
        <p:spPr>
          <a:xfrm>
            <a:off x="15620" y="-8567"/>
            <a:ext cx="1709246" cy="594662"/>
          </a:xfrm>
          <a:prstGeom prst="rect">
            <a:avLst/>
          </a:prstGeom>
        </p:spPr>
      </p:pic>
      <p:sp>
        <p:nvSpPr>
          <p:cNvPr id="8" name="Título 1">
            <a:extLst>
              <a:ext uri="{FF2B5EF4-FFF2-40B4-BE49-F238E27FC236}">
                <a16:creationId xmlns:a16="http://schemas.microsoft.com/office/drawing/2014/main" id="{6EE61682-5D51-1DED-E411-ED0C5E315A1A}"/>
              </a:ext>
            </a:extLst>
          </p:cNvPr>
          <p:cNvSpPr>
            <a:spLocks noGrp="1"/>
          </p:cNvSpPr>
          <p:nvPr>
            <p:ph type="title"/>
          </p:nvPr>
        </p:nvSpPr>
        <p:spPr>
          <a:xfrm>
            <a:off x="1852653" y="-116651"/>
            <a:ext cx="6965059" cy="821698"/>
          </a:xfrm>
        </p:spPr>
        <p:txBody>
          <a:bodyPr>
            <a:noAutofit/>
          </a:bodyPr>
          <a:lstStyle/>
          <a:p>
            <a:r>
              <a:rPr lang="es-ES" sz="2800" dirty="0">
                <a:latin typeface="Century Gothic" panose="020B0502020202020204" pitchFamily="34" charset="0"/>
                <a:ea typeface="Verdana" panose="020B0604030504040204" pitchFamily="34" charset="0"/>
                <a:cs typeface="Arial" panose="020B0604020202020204" pitchFamily="34" charset="0"/>
              </a:rPr>
              <a:t>Confinamiento magnético y pérdidas</a:t>
            </a:r>
          </a:p>
        </p:txBody>
      </p:sp>
      <p:pic>
        <p:nvPicPr>
          <p:cNvPr id="2" name="Imagen 1">
            <a:extLst>
              <a:ext uri="{FF2B5EF4-FFF2-40B4-BE49-F238E27FC236}">
                <a16:creationId xmlns:a16="http://schemas.microsoft.com/office/drawing/2014/main" id="{C281D998-C2F2-433F-F140-E1159FC70C12}"/>
              </a:ext>
            </a:extLst>
          </p:cNvPr>
          <p:cNvPicPr>
            <a:picLocks noChangeAspect="1"/>
          </p:cNvPicPr>
          <p:nvPr/>
        </p:nvPicPr>
        <p:blipFill>
          <a:blip r:embed="rId5"/>
          <a:stretch>
            <a:fillRect/>
          </a:stretch>
        </p:blipFill>
        <p:spPr>
          <a:xfrm>
            <a:off x="4673604" y="1175082"/>
            <a:ext cx="3955872" cy="3219897"/>
          </a:xfrm>
          <a:prstGeom prst="rect">
            <a:avLst/>
          </a:prstGeom>
        </p:spPr>
      </p:pic>
      <p:sp>
        <p:nvSpPr>
          <p:cNvPr id="3" name="TextShape 2">
            <a:extLst>
              <a:ext uri="{FF2B5EF4-FFF2-40B4-BE49-F238E27FC236}">
                <a16:creationId xmlns:a16="http://schemas.microsoft.com/office/drawing/2014/main" id="{750679E6-8847-AA9D-B2EB-25A32A34C1D3}"/>
              </a:ext>
            </a:extLst>
          </p:cNvPr>
          <p:cNvSpPr txBox="1"/>
          <p:nvPr/>
        </p:nvSpPr>
        <p:spPr>
          <a:xfrm>
            <a:off x="499367" y="2571750"/>
            <a:ext cx="3832935" cy="2168926"/>
          </a:xfrm>
          <a:prstGeom prst="rect">
            <a:avLst/>
          </a:prstGeom>
          <a:solidFill>
            <a:srgbClr val="FFFD78">
              <a:alpha val="68000"/>
            </a:srgbClr>
          </a:solidFill>
          <a:ln w="15875">
            <a:solidFill>
              <a:schemeClr val="tx1"/>
            </a:solidFill>
          </a:ln>
        </p:spPr>
        <p:txBody>
          <a:bodyPr/>
          <a:lstStyle/>
          <a:p>
            <a:pPr marL="285750" indent="-285750" algn="just">
              <a:buClr>
                <a:schemeClr val="accent1"/>
              </a:buClr>
              <a:buSzPct val="80000"/>
              <a:buFont typeface="Wingdings" pitchFamily="2" charset="2"/>
              <a:buChar char="q"/>
            </a:pPr>
            <a:r>
              <a:rPr lang="es-ES" sz="1600" spc="-1" dirty="0">
                <a:solidFill>
                  <a:srgbClr val="000000"/>
                </a:solidFill>
                <a:uFill>
                  <a:solidFill>
                    <a:srgbClr val="FFFFFF"/>
                  </a:solidFill>
                </a:uFill>
                <a:latin typeface="Century Gothic" panose="020B0502020202020204" pitchFamily="34" charset="0"/>
                <a:cs typeface="Calibri" panose="020F0502020204030204" pitchFamily="34" charset="0"/>
              </a:rPr>
              <a:t>Las </a:t>
            </a:r>
            <a:r>
              <a:rPr lang="es-ES" sz="1600" b="1" spc="-1" dirty="0">
                <a:solidFill>
                  <a:srgbClr val="000000"/>
                </a:solidFill>
                <a:uFill>
                  <a:solidFill>
                    <a:srgbClr val="FFFFFF"/>
                  </a:solidFill>
                </a:uFill>
                <a:latin typeface="Century Gothic" panose="020B0502020202020204" pitchFamily="34" charset="0"/>
                <a:cs typeface="Calibri" panose="020F0502020204030204" pitchFamily="34" charset="0"/>
              </a:rPr>
              <a:t>colisiones</a:t>
            </a:r>
            <a:r>
              <a:rPr lang="es-ES" sz="1600" spc="-1" dirty="0">
                <a:solidFill>
                  <a:srgbClr val="000000"/>
                </a:solidFill>
                <a:uFill>
                  <a:solidFill>
                    <a:srgbClr val="FFFFFF"/>
                  </a:solidFill>
                </a:uFill>
                <a:latin typeface="Century Gothic" panose="020B0502020202020204" pitchFamily="34" charset="0"/>
                <a:cs typeface="Calibri" panose="020F0502020204030204" pitchFamily="34" charset="0"/>
              </a:rPr>
              <a:t> de Coulomb entre partículas modifican la velocidad de las mismas y </a:t>
            </a:r>
            <a:r>
              <a:rPr lang="es-ES" sz="1600" b="1" spc="-1" dirty="0">
                <a:solidFill>
                  <a:srgbClr val="000000"/>
                </a:solidFill>
                <a:uFill>
                  <a:solidFill>
                    <a:srgbClr val="FFFFFF"/>
                  </a:solidFill>
                </a:uFill>
                <a:latin typeface="Century Gothic" panose="020B0502020202020204" pitchFamily="34" charset="0"/>
                <a:cs typeface="Calibri" panose="020F0502020204030204" pitchFamily="34" charset="0"/>
              </a:rPr>
              <a:t>desplazan las órbitas</a:t>
            </a:r>
          </a:p>
          <a:p>
            <a:pPr marL="285750" indent="-285750" algn="just">
              <a:buClr>
                <a:schemeClr val="accent1"/>
              </a:buClr>
              <a:buSzPct val="80000"/>
              <a:buFont typeface="Wingdings" pitchFamily="2" charset="2"/>
              <a:buChar char="q"/>
            </a:pPr>
            <a:endParaRPr lang="es-ES" sz="1600" b="0" i="1" spc="-1" dirty="0">
              <a:solidFill>
                <a:srgbClr val="000000"/>
              </a:solidFill>
              <a:uFill>
                <a:solidFill>
                  <a:srgbClr val="FFFFFF"/>
                </a:solidFill>
              </a:uFill>
              <a:latin typeface="Century Gothic" panose="020B0502020202020204" pitchFamily="34" charset="0"/>
              <a:cs typeface="Calibri" panose="020F0502020204030204" pitchFamily="34" charset="0"/>
            </a:endParaRPr>
          </a:p>
          <a:p>
            <a:pPr marL="285750" indent="-285750" algn="just">
              <a:buClr>
                <a:schemeClr val="accent1"/>
              </a:buClr>
              <a:buSzPct val="100000"/>
              <a:buFont typeface=".Hiragino Kaku Gothic Interface W3"/>
              <a:buChar char="⇒"/>
            </a:pP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Transporte de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partículas</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calor</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y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momento</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perpendicular al campo (</a:t>
            </a:r>
            <a:r>
              <a:rPr lang="en-US" sz="1600" b="1" spc="-1" dirty="0" err="1">
                <a:solidFill>
                  <a:srgbClr val="FF0000"/>
                </a:solidFill>
                <a:uFill>
                  <a:solidFill>
                    <a:srgbClr val="FFFFFF"/>
                  </a:solidFill>
                </a:uFill>
                <a:latin typeface="Century Gothic" panose="020B0502020202020204" pitchFamily="34" charset="0"/>
                <a:cs typeface="Calibri" panose="020F0502020204030204" pitchFamily="34" charset="0"/>
              </a:rPr>
              <a:t>Pérdidas</a:t>
            </a:r>
            <a:r>
              <a:rPr lang="en-US" sz="1600" b="1" spc="-1" dirty="0">
                <a:solidFill>
                  <a:srgbClr val="FF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FF0000"/>
                </a:solidFill>
                <a:uFill>
                  <a:solidFill>
                    <a:srgbClr val="FFFFFF"/>
                  </a:solidFill>
                </a:uFill>
                <a:latin typeface="Century Gothic" panose="020B0502020202020204" pitchFamily="34" charset="0"/>
                <a:cs typeface="Calibri" panose="020F0502020204030204" pitchFamily="34" charset="0"/>
              </a:rPr>
              <a:t>clásicas</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a:t>
            </a:r>
          </a:p>
          <a:p>
            <a:pPr marL="285750" indent="-285750">
              <a:buClr>
                <a:schemeClr val="accent1"/>
              </a:buClr>
              <a:buSzPct val="80000"/>
              <a:buFont typeface=".Hiragino Kaku Gothic Interface W3"/>
              <a:buChar char="⇒"/>
            </a:pPr>
            <a:endPar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endParaRPr>
          </a:p>
        </p:txBody>
      </p:sp>
      <p:sp>
        <p:nvSpPr>
          <p:cNvPr id="5" name="CuadroTexto 4">
            <a:extLst>
              <a:ext uri="{FF2B5EF4-FFF2-40B4-BE49-F238E27FC236}">
                <a16:creationId xmlns:a16="http://schemas.microsoft.com/office/drawing/2014/main" id="{35F26C1F-C7D8-DC65-2D08-DD5312C5F1CD}"/>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7</a:t>
            </a:r>
          </a:p>
        </p:txBody>
      </p:sp>
    </p:spTree>
    <p:extLst>
      <p:ext uri="{BB962C8B-B14F-4D97-AF65-F5344CB8AC3E}">
        <p14:creationId xmlns:p14="http://schemas.microsoft.com/office/powerpoint/2010/main" val="3304782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B1B5A39-688D-FEEB-F744-5FE795381CD4}"/>
              </a:ext>
            </a:extLst>
          </p:cNvPr>
          <p:cNvPicPr>
            <a:picLocks noChangeAspect="1"/>
          </p:cNvPicPr>
          <p:nvPr/>
        </p:nvPicPr>
        <p:blipFill>
          <a:blip r:embed="rId3"/>
          <a:stretch>
            <a:fillRect/>
          </a:stretch>
        </p:blipFill>
        <p:spPr>
          <a:xfrm>
            <a:off x="5734975" y="897925"/>
            <a:ext cx="2451758" cy="1597597"/>
          </a:xfrm>
          <a:prstGeom prst="rect">
            <a:avLst/>
          </a:prstGeom>
        </p:spPr>
      </p:pic>
      <p:sp>
        <p:nvSpPr>
          <p:cNvPr id="6" name="Rectángulo 5">
            <a:extLst>
              <a:ext uri="{FF2B5EF4-FFF2-40B4-BE49-F238E27FC236}">
                <a16:creationId xmlns:a16="http://schemas.microsoft.com/office/drawing/2014/main" id="{22699F83-A8E5-5353-3ECA-72DA8DE69A78}"/>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a:extLst>
              <a:ext uri="{FF2B5EF4-FFF2-40B4-BE49-F238E27FC236}">
                <a16:creationId xmlns:a16="http://schemas.microsoft.com/office/drawing/2014/main" id="{792561DE-86D3-2C63-8A3C-DDA0BFDD5B37}"/>
              </a:ext>
            </a:extLst>
          </p:cNvPr>
          <p:cNvPicPr>
            <a:picLocks noChangeAspect="1"/>
          </p:cNvPicPr>
          <p:nvPr/>
        </p:nvPicPr>
        <p:blipFill>
          <a:blip r:embed="rId4"/>
          <a:stretch>
            <a:fillRect/>
          </a:stretch>
        </p:blipFill>
        <p:spPr>
          <a:xfrm>
            <a:off x="15620" y="-8567"/>
            <a:ext cx="1709246" cy="594662"/>
          </a:xfrm>
          <a:prstGeom prst="rect">
            <a:avLst/>
          </a:prstGeom>
        </p:spPr>
      </p:pic>
      <p:sp>
        <p:nvSpPr>
          <p:cNvPr id="8" name="Título 1">
            <a:extLst>
              <a:ext uri="{FF2B5EF4-FFF2-40B4-BE49-F238E27FC236}">
                <a16:creationId xmlns:a16="http://schemas.microsoft.com/office/drawing/2014/main" id="{6EE61682-5D51-1DED-E411-ED0C5E315A1A}"/>
              </a:ext>
            </a:extLst>
          </p:cNvPr>
          <p:cNvSpPr>
            <a:spLocks noGrp="1"/>
          </p:cNvSpPr>
          <p:nvPr>
            <p:ph type="title"/>
          </p:nvPr>
        </p:nvSpPr>
        <p:spPr>
          <a:xfrm>
            <a:off x="1852653" y="-116651"/>
            <a:ext cx="6965059" cy="821698"/>
          </a:xfrm>
        </p:spPr>
        <p:txBody>
          <a:bodyPr>
            <a:noAutofit/>
          </a:bodyPr>
          <a:lstStyle/>
          <a:p>
            <a:r>
              <a:rPr lang="es-ES" sz="2800" dirty="0">
                <a:latin typeface="Century Gothic" panose="020B0502020202020204" pitchFamily="34" charset="0"/>
                <a:ea typeface="Verdana" panose="020B0604030504040204" pitchFamily="34" charset="0"/>
                <a:cs typeface="Arial" panose="020B0604020202020204" pitchFamily="34" charset="0"/>
              </a:rPr>
              <a:t>Confinamiento magnético y pérdidas</a:t>
            </a:r>
          </a:p>
        </p:txBody>
      </p:sp>
      <p:sp>
        <p:nvSpPr>
          <p:cNvPr id="3" name="TextShape 2">
            <a:extLst>
              <a:ext uri="{FF2B5EF4-FFF2-40B4-BE49-F238E27FC236}">
                <a16:creationId xmlns:a16="http://schemas.microsoft.com/office/drawing/2014/main" id="{750679E6-8847-AA9D-B2EB-25A32A34C1D3}"/>
              </a:ext>
            </a:extLst>
          </p:cNvPr>
          <p:cNvSpPr txBox="1"/>
          <p:nvPr/>
        </p:nvSpPr>
        <p:spPr>
          <a:xfrm>
            <a:off x="636469" y="874258"/>
            <a:ext cx="4356979" cy="2338013"/>
          </a:xfrm>
          <a:prstGeom prst="rect">
            <a:avLst/>
          </a:prstGeom>
          <a:solidFill>
            <a:srgbClr val="FFFD78">
              <a:alpha val="68000"/>
            </a:srgbClr>
          </a:solidFill>
          <a:ln w="15875">
            <a:solidFill>
              <a:schemeClr val="tx1"/>
            </a:solidFill>
          </a:ln>
        </p:spPr>
        <p:txBody>
          <a:bodyPr/>
          <a:lstStyle/>
          <a:p>
            <a:pPr marL="285750" indent="-285750" algn="just">
              <a:buClr>
                <a:schemeClr val="accent1"/>
              </a:buClr>
              <a:buSzPct val="80000"/>
              <a:buFont typeface="Wingdings" pitchFamily="2" charset="2"/>
              <a:buChar char="q"/>
            </a:pPr>
            <a:r>
              <a:rPr lang="es-ES" sz="1600" b="1" spc="-1" dirty="0">
                <a:solidFill>
                  <a:srgbClr val="000000"/>
                </a:solidFill>
                <a:uFill>
                  <a:solidFill>
                    <a:srgbClr val="FFFFFF"/>
                  </a:solidFill>
                </a:uFill>
                <a:latin typeface="Century Gothic" panose="020B0502020202020204" pitchFamily="34" charset="0"/>
                <a:cs typeface="Calibri" panose="020F0502020204030204" pitchFamily="34" charset="0"/>
              </a:rPr>
              <a:t>Campos magnéticos curvados e </a:t>
            </a:r>
            <a:r>
              <a:rPr lang="es-ES" sz="1600" b="1" spc="-1" dirty="0" err="1">
                <a:solidFill>
                  <a:srgbClr val="000000"/>
                </a:solidFill>
                <a:uFill>
                  <a:solidFill>
                    <a:srgbClr val="FFFFFF"/>
                  </a:solidFill>
                </a:uFill>
                <a:latin typeface="Century Gothic" panose="020B0502020202020204" pitchFamily="34" charset="0"/>
                <a:cs typeface="Calibri" panose="020F0502020204030204" pitchFamily="34" charset="0"/>
              </a:rPr>
              <a:t>inhomogéneos</a:t>
            </a:r>
            <a:r>
              <a:rPr lang="es-ES" sz="1600" spc="-1" dirty="0">
                <a:solidFill>
                  <a:srgbClr val="000000"/>
                </a:solidFill>
                <a:uFill>
                  <a:solidFill>
                    <a:srgbClr val="FFFFFF"/>
                  </a:solidFill>
                </a:uFill>
                <a:latin typeface="Century Gothic" panose="020B0502020202020204" pitchFamily="34" charset="0"/>
                <a:cs typeface="Calibri" panose="020F0502020204030204" pitchFamily="34" charset="0"/>
              </a:rPr>
              <a:t> introducen derivas en  la giro-órbita de las partículas, que, junto a las colisiones, aportan perdidas adicionales</a:t>
            </a:r>
          </a:p>
          <a:p>
            <a:pPr algn="just">
              <a:buClr>
                <a:schemeClr val="accent1"/>
              </a:buClr>
              <a:buSzPct val="80000"/>
            </a:pPr>
            <a:endParaRPr lang="es-ES" sz="1600" b="0" i="1" spc="-1" dirty="0">
              <a:solidFill>
                <a:srgbClr val="000000"/>
              </a:solidFill>
              <a:uFill>
                <a:solidFill>
                  <a:srgbClr val="FFFFFF"/>
                </a:solidFill>
              </a:uFill>
              <a:latin typeface="Century Gothic" panose="020B0502020202020204" pitchFamily="34" charset="0"/>
              <a:cs typeface="Calibri" panose="020F0502020204030204" pitchFamily="34" charset="0"/>
            </a:endParaRPr>
          </a:p>
          <a:p>
            <a:pPr marL="285750" indent="-285750" algn="just">
              <a:buClr>
                <a:schemeClr val="accent1"/>
              </a:buClr>
              <a:buSzPct val="100000"/>
              <a:buFont typeface=".Hiragino Kaku Gothic Interface W3"/>
              <a:buChar char="⇒"/>
            </a:pP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Transporte de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partículas</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calor</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y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momento</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perpendicular al campo (</a:t>
            </a:r>
            <a:r>
              <a:rPr lang="en-US" sz="1600" b="1" spc="-1" dirty="0" err="1">
                <a:solidFill>
                  <a:srgbClr val="FF0000"/>
                </a:solidFill>
                <a:uFill>
                  <a:solidFill>
                    <a:srgbClr val="FFFFFF"/>
                  </a:solidFill>
                </a:uFill>
                <a:latin typeface="Century Gothic" panose="020B0502020202020204" pitchFamily="34" charset="0"/>
                <a:cs typeface="Calibri" panose="020F0502020204030204" pitchFamily="34" charset="0"/>
              </a:rPr>
              <a:t>Pérdidas</a:t>
            </a:r>
            <a:r>
              <a:rPr lang="en-US" sz="1600" b="1" spc="-1" dirty="0">
                <a:solidFill>
                  <a:srgbClr val="FF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FF0000"/>
                </a:solidFill>
                <a:uFill>
                  <a:solidFill>
                    <a:srgbClr val="FFFFFF"/>
                  </a:solidFill>
                </a:uFill>
                <a:latin typeface="Century Gothic" panose="020B0502020202020204" pitchFamily="34" charset="0"/>
                <a:cs typeface="Calibri" panose="020F0502020204030204" pitchFamily="34" charset="0"/>
              </a:rPr>
              <a:t>neoclásicas</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a:t>
            </a:r>
          </a:p>
          <a:p>
            <a:pPr marL="285750" indent="-285750">
              <a:buClr>
                <a:schemeClr val="accent1"/>
              </a:buClr>
              <a:buSzPct val="80000"/>
              <a:buFont typeface=".Hiragino Kaku Gothic Interface W3"/>
              <a:buChar char="⇒"/>
            </a:pPr>
            <a:endPar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endParaRPr>
          </a:p>
        </p:txBody>
      </p:sp>
      <p:pic>
        <p:nvPicPr>
          <p:cNvPr id="11" name="Imagen 10">
            <a:extLst>
              <a:ext uri="{FF2B5EF4-FFF2-40B4-BE49-F238E27FC236}">
                <a16:creationId xmlns:a16="http://schemas.microsoft.com/office/drawing/2014/main" id="{175EA2CC-B80A-674C-813A-8CFEA4576455}"/>
              </a:ext>
            </a:extLst>
          </p:cNvPr>
          <p:cNvPicPr>
            <a:picLocks noChangeAspect="1"/>
          </p:cNvPicPr>
          <p:nvPr/>
        </p:nvPicPr>
        <p:blipFill>
          <a:blip r:embed="rId5"/>
          <a:stretch>
            <a:fillRect/>
          </a:stretch>
        </p:blipFill>
        <p:spPr>
          <a:xfrm>
            <a:off x="5592932" y="2688401"/>
            <a:ext cx="2343703" cy="2137544"/>
          </a:xfrm>
          <a:prstGeom prst="rect">
            <a:avLst/>
          </a:prstGeom>
        </p:spPr>
      </p:pic>
      <p:pic>
        <p:nvPicPr>
          <p:cNvPr id="12" name="Imagen 11">
            <a:extLst>
              <a:ext uri="{FF2B5EF4-FFF2-40B4-BE49-F238E27FC236}">
                <a16:creationId xmlns:a16="http://schemas.microsoft.com/office/drawing/2014/main" id="{0AFB6E44-8CFB-D957-AD57-EDE630BBF4EE}"/>
              </a:ext>
            </a:extLst>
          </p:cNvPr>
          <p:cNvPicPr>
            <a:picLocks noChangeAspect="1"/>
          </p:cNvPicPr>
          <p:nvPr/>
        </p:nvPicPr>
        <p:blipFill>
          <a:blip r:embed="rId6"/>
          <a:stretch>
            <a:fillRect/>
          </a:stretch>
        </p:blipFill>
        <p:spPr>
          <a:xfrm>
            <a:off x="648422" y="3687084"/>
            <a:ext cx="4345026" cy="894564"/>
          </a:xfrm>
          <a:prstGeom prst="rect">
            <a:avLst/>
          </a:prstGeom>
        </p:spPr>
      </p:pic>
      <p:sp>
        <p:nvSpPr>
          <p:cNvPr id="9" name="Rectángulo redondeado 8">
            <a:extLst>
              <a:ext uri="{FF2B5EF4-FFF2-40B4-BE49-F238E27FC236}">
                <a16:creationId xmlns:a16="http://schemas.microsoft.com/office/drawing/2014/main" id="{DCDA7DAF-3EED-73DA-C44F-B739F9524CEC}"/>
              </a:ext>
            </a:extLst>
          </p:cNvPr>
          <p:cNvSpPr/>
          <p:nvPr/>
        </p:nvSpPr>
        <p:spPr>
          <a:xfrm>
            <a:off x="1439917" y="3746056"/>
            <a:ext cx="1450428" cy="388309"/>
          </a:xfrm>
          <a:prstGeom prst="roundRect">
            <a:avLst/>
          </a:prstGeom>
          <a:noFill/>
          <a:ln w="12700">
            <a:solidFill>
              <a:srgbClr val="C00000"/>
            </a:solidFill>
            <a:prstDash val="sysDash"/>
            <a:extLst>
              <a:ext uri="{C807C97D-BFC1-408E-A445-0C87EB9F89A2}">
                <ask:lineSketchStyleProps xmlns:ask="http://schemas.microsoft.com/office/drawing/2018/sketchyshapes" sd="1219033472">
                  <a:custGeom>
                    <a:avLst/>
                    <a:gdLst>
                      <a:gd name="connsiteX0" fmla="*/ 0 w 1450428"/>
                      <a:gd name="connsiteY0" fmla="*/ 74548 h 447282"/>
                      <a:gd name="connsiteX1" fmla="*/ 74548 w 1450428"/>
                      <a:gd name="connsiteY1" fmla="*/ 0 h 447282"/>
                      <a:gd name="connsiteX2" fmla="*/ 751241 w 1450428"/>
                      <a:gd name="connsiteY2" fmla="*/ 0 h 447282"/>
                      <a:gd name="connsiteX3" fmla="*/ 1375880 w 1450428"/>
                      <a:gd name="connsiteY3" fmla="*/ 0 h 447282"/>
                      <a:gd name="connsiteX4" fmla="*/ 1450428 w 1450428"/>
                      <a:gd name="connsiteY4" fmla="*/ 74548 h 447282"/>
                      <a:gd name="connsiteX5" fmla="*/ 1450428 w 1450428"/>
                      <a:gd name="connsiteY5" fmla="*/ 372734 h 447282"/>
                      <a:gd name="connsiteX6" fmla="*/ 1375880 w 1450428"/>
                      <a:gd name="connsiteY6" fmla="*/ 447282 h 447282"/>
                      <a:gd name="connsiteX7" fmla="*/ 725214 w 1450428"/>
                      <a:gd name="connsiteY7" fmla="*/ 447282 h 447282"/>
                      <a:gd name="connsiteX8" fmla="*/ 74548 w 1450428"/>
                      <a:gd name="connsiteY8" fmla="*/ 447282 h 447282"/>
                      <a:gd name="connsiteX9" fmla="*/ 0 w 1450428"/>
                      <a:gd name="connsiteY9" fmla="*/ 372734 h 447282"/>
                      <a:gd name="connsiteX10" fmla="*/ 0 w 1450428"/>
                      <a:gd name="connsiteY10" fmla="*/ 74548 h 447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0428" h="447282" extrusionOk="0">
                        <a:moveTo>
                          <a:pt x="0" y="74548"/>
                        </a:moveTo>
                        <a:cubicBezTo>
                          <a:pt x="-8585" y="28081"/>
                          <a:pt x="26629" y="2532"/>
                          <a:pt x="74548" y="0"/>
                        </a:cubicBezTo>
                        <a:cubicBezTo>
                          <a:pt x="402570" y="4149"/>
                          <a:pt x="608549" y="-29120"/>
                          <a:pt x="751241" y="0"/>
                        </a:cubicBezTo>
                        <a:cubicBezTo>
                          <a:pt x="893933" y="29120"/>
                          <a:pt x="1217828" y="3727"/>
                          <a:pt x="1375880" y="0"/>
                        </a:cubicBezTo>
                        <a:cubicBezTo>
                          <a:pt x="1412333" y="-2582"/>
                          <a:pt x="1454479" y="35312"/>
                          <a:pt x="1450428" y="74548"/>
                        </a:cubicBezTo>
                        <a:cubicBezTo>
                          <a:pt x="1444045" y="193198"/>
                          <a:pt x="1436379" y="305052"/>
                          <a:pt x="1450428" y="372734"/>
                        </a:cubicBezTo>
                        <a:cubicBezTo>
                          <a:pt x="1451819" y="411643"/>
                          <a:pt x="1414006" y="449959"/>
                          <a:pt x="1375880" y="447282"/>
                        </a:cubicBezTo>
                        <a:cubicBezTo>
                          <a:pt x="1149597" y="450789"/>
                          <a:pt x="894108" y="427231"/>
                          <a:pt x="725214" y="447282"/>
                        </a:cubicBezTo>
                        <a:cubicBezTo>
                          <a:pt x="556320" y="467333"/>
                          <a:pt x="299657" y="438969"/>
                          <a:pt x="74548" y="447282"/>
                        </a:cubicBezTo>
                        <a:cubicBezTo>
                          <a:pt x="28669" y="447013"/>
                          <a:pt x="2245" y="407749"/>
                          <a:pt x="0" y="372734"/>
                        </a:cubicBezTo>
                        <a:cubicBezTo>
                          <a:pt x="-5690" y="281864"/>
                          <a:pt x="4953" y="158473"/>
                          <a:pt x="0" y="74548"/>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ángulo redondeado 13">
            <a:extLst>
              <a:ext uri="{FF2B5EF4-FFF2-40B4-BE49-F238E27FC236}">
                <a16:creationId xmlns:a16="http://schemas.microsoft.com/office/drawing/2014/main" id="{34EEF47A-549F-AACA-2C1E-38F17B1626A4}"/>
              </a:ext>
            </a:extLst>
          </p:cNvPr>
          <p:cNvSpPr/>
          <p:nvPr/>
        </p:nvSpPr>
        <p:spPr>
          <a:xfrm>
            <a:off x="1439917" y="4194665"/>
            <a:ext cx="493986" cy="263283"/>
          </a:xfrm>
          <a:prstGeom prst="roundRect">
            <a:avLst/>
          </a:prstGeom>
          <a:noFill/>
          <a:ln w="12700">
            <a:solidFill>
              <a:srgbClr val="C00000"/>
            </a:solidFill>
            <a:prstDash val="sysDash"/>
            <a:extLst>
              <a:ext uri="{C807C97D-BFC1-408E-A445-0C87EB9F89A2}">
                <ask:lineSketchStyleProps xmlns:ask="http://schemas.microsoft.com/office/drawing/2018/sketchyshapes" sd="1219033472">
                  <a:custGeom>
                    <a:avLst/>
                    <a:gdLst>
                      <a:gd name="connsiteX0" fmla="*/ 0 w 1450428"/>
                      <a:gd name="connsiteY0" fmla="*/ 74548 h 447282"/>
                      <a:gd name="connsiteX1" fmla="*/ 74548 w 1450428"/>
                      <a:gd name="connsiteY1" fmla="*/ 0 h 447282"/>
                      <a:gd name="connsiteX2" fmla="*/ 751241 w 1450428"/>
                      <a:gd name="connsiteY2" fmla="*/ 0 h 447282"/>
                      <a:gd name="connsiteX3" fmla="*/ 1375880 w 1450428"/>
                      <a:gd name="connsiteY3" fmla="*/ 0 h 447282"/>
                      <a:gd name="connsiteX4" fmla="*/ 1450428 w 1450428"/>
                      <a:gd name="connsiteY4" fmla="*/ 74548 h 447282"/>
                      <a:gd name="connsiteX5" fmla="*/ 1450428 w 1450428"/>
                      <a:gd name="connsiteY5" fmla="*/ 372734 h 447282"/>
                      <a:gd name="connsiteX6" fmla="*/ 1375880 w 1450428"/>
                      <a:gd name="connsiteY6" fmla="*/ 447282 h 447282"/>
                      <a:gd name="connsiteX7" fmla="*/ 725214 w 1450428"/>
                      <a:gd name="connsiteY7" fmla="*/ 447282 h 447282"/>
                      <a:gd name="connsiteX8" fmla="*/ 74548 w 1450428"/>
                      <a:gd name="connsiteY8" fmla="*/ 447282 h 447282"/>
                      <a:gd name="connsiteX9" fmla="*/ 0 w 1450428"/>
                      <a:gd name="connsiteY9" fmla="*/ 372734 h 447282"/>
                      <a:gd name="connsiteX10" fmla="*/ 0 w 1450428"/>
                      <a:gd name="connsiteY10" fmla="*/ 74548 h 447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50428" h="447282" extrusionOk="0">
                        <a:moveTo>
                          <a:pt x="0" y="74548"/>
                        </a:moveTo>
                        <a:cubicBezTo>
                          <a:pt x="-8585" y="28081"/>
                          <a:pt x="26629" y="2532"/>
                          <a:pt x="74548" y="0"/>
                        </a:cubicBezTo>
                        <a:cubicBezTo>
                          <a:pt x="402570" y="4149"/>
                          <a:pt x="608549" y="-29120"/>
                          <a:pt x="751241" y="0"/>
                        </a:cubicBezTo>
                        <a:cubicBezTo>
                          <a:pt x="893933" y="29120"/>
                          <a:pt x="1217828" y="3727"/>
                          <a:pt x="1375880" y="0"/>
                        </a:cubicBezTo>
                        <a:cubicBezTo>
                          <a:pt x="1412333" y="-2582"/>
                          <a:pt x="1454479" y="35312"/>
                          <a:pt x="1450428" y="74548"/>
                        </a:cubicBezTo>
                        <a:cubicBezTo>
                          <a:pt x="1444045" y="193198"/>
                          <a:pt x="1436379" y="305052"/>
                          <a:pt x="1450428" y="372734"/>
                        </a:cubicBezTo>
                        <a:cubicBezTo>
                          <a:pt x="1451819" y="411643"/>
                          <a:pt x="1414006" y="449959"/>
                          <a:pt x="1375880" y="447282"/>
                        </a:cubicBezTo>
                        <a:cubicBezTo>
                          <a:pt x="1149597" y="450789"/>
                          <a:pt x="894108" y="427231"/>
                          <a:pt x="725214" y="447282"/>
                        </a:cubicBezTo>
                        <a:cubicBezTo>
                          <a:pt x="556320" y="467333"/>
                          <a:pt x="299657" y="438969"/>
                          <a:pt x="74548" y="447282"/>
                        </a:cubicBezTo>
                        <a:cubicBezTo>
                          <a:pt x="28669" y="447013"/>
                          <a:pt x="2245" y="407749"/>
                          <a:pt x="0" y="372734"/>
                        </a:cubicBezTo>
                        <a:cubicBezTo>
                          <a:pt x="-5690" y="281864"/>
                          <a:pt x="4953" y="158473"/>
                          <a:pt x="0" y="74548"/>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uadroTexto 14">
            <a:extLst>
              <a:ext uri="{FF2B5EF4-FFF2-40B4-BE49-F238E27FC236}">
                <a16:creationId xmlns:a16="http://schemas.microsoft.com/office/drawing/2014/main" id="{33626366-F8F7-3BB3-26F8-28F6F7744744}"/>
              </a:ext>
            </a:extLst>
          </p:cNvPr>
          <p:cNvSpPr txBox="1"/>
          <p:nvPr/>
        </p:nvSpPr>
        <p:spPr>
          <a:xfrm>
            <a:off x="63038" y="4559067"/>
            <a:ext cx="3741730" cy="246221"/>
          </a:xfrm>
          <a:prstGeom prst="rect">
            <a:avLst/>
          </a:prstGeom>
          <a:noFill/>
          <a:ln w="12700">
            <a:solidFill>
              <a:srgbClr val="C00000"/>
            </a:solidFill>
          </a:ln>
        </p:spPr>
        <p:txBody>
          <a:bodyPr wrap="none" rtlCol="0">
            <a:spAutoFit/>
          </a:bodyPr>
          <a:lstStyle/>
          <a:p>
            <a:r>
              <a:rPr lang="en-GB" sz="1000" dirty="0" err="1">
                <a:solidFill>
                  <a:srgbClr val="C00000"/>
                </a:solidFill>
                <a:latin typeface="Century Gothic" panose="020B0502020202020204" pitchFamily="34" charset="0"/>
              </a:rPr>
              <a:t>Cargas</a:t>
            </a:r>
            <a:r>
              <a:rPr lang="en-GB" sz="1000" dirty="0">
                <a:solidFill>
                  <a:srgbClr val="C00000"/>
                </a:solidFill>
                <a:latin typeface="Century Gothic" panose="020B0502020202020204" pitchFamily="34" charset="0"/>
              </a:rPr>
              <a:t> de </a:t>
            </a:r>
            <a:r>
              <a:rPr lang="en-GB" sz="1000" dirty="0" err="1">
                <a:solidFill>
                  <a:srgbClr val="C00000"/>
                </a:solidFill>
                <a:latin typeface="Century Gothic" panose="020B0502020202020204" pitchFamily="34" charset="0"/>
              </a:rPr>
              <a:t>distinto</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signo</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derivan</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en</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direcciones</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opuestas</a:t>
            </a:r>
            <a:endParaRPr lang="en-GB" sz="1000" dirty="0">
              <a:solidFill>
                <a:srgbClr val="C00000"/>
              </a:solidFill>
              <a:latin typeface="Century Gothic" panose="020B0502020202020204" pitchFamily="34" charset="0"/>
            </a:endParaRPr>
          </a:p>
        </p:txBody>
      </p:sp>
      <p:cxnSp>
        <p:nvCxnSpPr>
          <p:cNvPr id="20" name="Conector angular 19">
            <a:extLst>
              <a:ext uri="{FF2B5EF4-FFF2-40B4-BE49-F238E27FC236}">
                <a16:creationId xmlns:a16="http://schemas.microsoft.com/office/drawing/2014/main" id="{706347FC-70CE-961A-B460-6EE07CC8E03D}"/>
              </a:ext>
            </a:extLst>
          </p:cNvPr>
          <p:cNvCxnSpPr>
            <a:stCxn id="14" idx="2"/>
            <a:endCxn id="15" idx="0"/>
          </p:cNvCxnSpPr>
          <p:nvPr/>
        </p:nvCxnSpPr>
        <p:spPr>
          <a:xfrm rot="16200000" flipH="1">
            <a:off x="1759847" y="4385010"/>
            <a:ext cx="101119" cy="246993"/>
          </a:xfrm>
          <a:prstGeom prst="bentConnector3">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a16="http://schemas.microsoft.com/office/drawing/2014/main" id="{2CB54A9C-9DCE-6796-E2F6-0B7627A5F49F}"/>
              </a:ext>
            </a:extLst>
          </p:cNvPr>
          <p:cNvSpPr txBox="1"/>
          <p:nvPr/>
        </p:nvSpPr>
        <p:spPr>
          <a:xfrm>
            <a:off x="2349038" y="3461155"/>
            <a:ext cx="2985113" cy="246221"/>
          </a:xfrm>
          <a:prstGeom prst="rect">
            <a:avLst/>
          </a:prstGeom>
          <a:noFill/>
          <a:ln w="12700">
            <a:solidFill>
              <a:srgbClr val="C00000"/>
            </a:solidFill>
          </a:ln>
        </p:spPr>
        <p:txBody>
          <a:bodyPr wrap="none" rtlCol="0">
            <a:spAutoFit/>
          </a:bodyPr>
          <a:lstStyle/>
          <a:p>
            <a:r>
              <a:rPr lang="en-GB" sz="1000" dirty="0">
                <a:solidFill>
                  <a:srgbClr val="C00000"/>
                </a:solidFill>
                <a:latin typeface="Century Gothic" panose="020B0502020202020204" pitchFamily="34" charset="0"/>
              </a:rPr>
              <a:t>A mayor </a:t>
            </a:r>
            <a:r>
              <a:rPr lang="en-GB" sz="1000" dirty="0" err="1">
                <a:solidFill>
                  <a:srgbClr val="C00000"/>
                </a:solidFill>
                <a:latin typeface="Century Gothic" panose="020B0502020202020204" pitchFamily="34" charset="0"/>
              </a:rPr>
              <a:t>energía</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cinética</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deriva</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más</a:t>
            </a:r>
            <a:r>
              <a:rPr lang="en-GB" sz="1000" dirty="0">
                <a:solidFill>
                  <a:srgbClr val="C00000"/>
                </a:solidFill>
                <a:latin typeface="Century Gothic" panose="020B0502020202020204" pitchFamily="34" charset="0"/>
              </a:rPr>
              <a:t> </a:t>
            </a:r>
            <a:r>
              <a:rPr lang="en-GB" sz="1000" dirty="0" err="1">
                <a:solidFill>
                  <a:srgbClr val="C00000"/>
                </a:solidFill>
                <a:latin typeface="Century Gothic" panose="020B0502020202020204" pitchFamily="34" charset="0"/>
              </a:rPr>
              <a:t>intensa</a:t>
            </a:r>
            <a:endParaRPr lang="en-GB" sz="1000" dirty="0">
              <a:solidFill>
                <a:srgbClr val="C00000"/>
              </a:solidFill>
              <a:latin typeface="Century Gothic" panose="020B0502020202020204" pitchFamily="34" charset="0"/>
            </a:endParaRPr>
          </a:p>
        </p:txBody>
      </p:sp>
      <p:cxnSp>
        <p:nvCxnSpPr>
          <p:cNvPr id="22" name="Conector angular 21">
            <a:extLst>
              <a:ext uri="{FF2B5EF4-FFF2-40B4-BE49-F238E27FC236}">
                <a16:creationId xmlns:a16="http://schemas.microsoft.com/office/drawing/2014/main" id="{0A342A09-7F0E-BBA3-A708-C640C2D7727A}"/>
              </a:ext>
            </a:extLst>
          </p:cNvPr>
          <p:cNvCxnSpPr>
            <a:cxnSpLocks/>
            <a:stCxn id="21" idx="1"/>
            <a:endCxn id="9" idx="0"/>
          </p:cNvCxnSpPr>
          <p:nvPr/>
        </p:nvCxnSpPr>
        <p:spPr>
          <a:xfrm rot="10800000" flipV="1">
            <a:off x="2165132" y="3584266"/>
            <a:ext cx="183907" cy="161790"/>
          </a:xfrm>
          <a:prstGeom prst="bentConnector2">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5ECF3F41-99AD-0C42-2D02-32C01122A659}"/>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8</a:t>
            </a:r>
          </a:p>
        </p:txBody>
      </p:sp>
    </p:spTree>
    <p:extLst>
      <p:ext uri="{BB962C8B-B14F-4D97-AF65-F5344CB8AC3E}">
        <p14:creationId xmlns:p14="http://schemas.microsoft.com/office/powerpoint/2010/main" val="626950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22699F83-A8E5-5353-3ECA-72DA8DE69A78}"/>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a:extLst>
              <a:ext uri="{FF2B5EF4-FFF2-40B4-BE49-F238E27FC236}">
                <a16:creationId xmlns:a16="http://schemas.microsoft.com/office/drawing/2014/main" id="{792561DE-86D3-2C63-8A3C-DDA0BFDD5B37}"/>
              </a:ext>
            </a:extLst>
          </p:cNvPr>
          <p:cNvPicPr>
            <a:picLocks noChangeAspect="1"/>
          </p:cNvPicPr>
          <p:nvPr/>
        </p:nvPicPr>
        <p:blipFill>
          <a:blip r:embed="rId3"/>
          <a:stretch>
            <a:fillRect/>
          </a:stretch>
        </p:blipFill>
        <p:spPr>
          <a:xfrm>
            <a:off x="15620" y="-8567"/>
            <a:ext cx="1709246" cy="594662"/>
          </a:xfrm>
          <a:prstGeom prst="rect">
            <a:avLst/>
          </a:prstGeom>
        </p:spPr>
      </p:pic>
      <p:sp>
        <p:nvSpPr>
          <p:cNvPr id="8" name="Título 1">
            <a:extLst>
              <a:ext uri="{FF2B5EF4-FFF2-40B4-BE49-F238E27FC236}">
                <a16:creationId xmlns:a16="http://schemas.microsoft.com/office/drawing/2014/main" id="{6EE61682-5D51-1DED-E411-ED0C5E315A1A}"/>
              </a:ext>
            </a:extLst>
          </p:cNvPr>
          <p:cNvSpPr>
            <a:spLocks noGrp="1"/>
          </p:cNvSpPr>
          <p:nvPr>
            <p:ph type="title"/>
          </p:nvPr>
        </p:nvSpPr>
        <p:spPr>
          <a:xfrm>
            <a:off x="1852653" y="-116651"/>
            <a:ext cx="6965059" cy="821698"/>
          </a:xfrm>
        </p:spPr>
        <p:txBody>
          <a:bodyPr>
            <a:noAutofit/>
          </a:bodyPr>
          <a:lstStyle/>
          <a:p>
            <a:r>
              <a:rPr lang="es-ES" sz="2800" dirty="0">
                <a:latin typeface="Century Gothic" panose="020B0502020202020204" pitchFamily="34" charset="0"/>
                <a:ea typeface="Verdana" panose="020B0604030504040204" pitchFamily="34" charset="0"/>
                <a:cs typeface="Arial" panose="020B0604020202020204" pitchFamily="34" charset="0"/>
              </a:rPr>
              <a:t>Confinamiento magnético y pérdidas</a:t>
            </a:r>
          </a:p>
        </p:txBody>
      </p:sp>
      <p:pic>
        <p:nvPicPr>
          <p:cNvPr id="4" name="Imagen 3">
            <a:extLst>
              <a:ext uri="{FF2B5EF4-FFF2-40B4-BE49-F238E27FC236}">
                <a16:creationId xmlns:a16="http://schemas.microsoft.com/office/drawing/2014/main" id="{F851501F-E37A-4E1A-CDD8-48D3B5C736CB}"/>
              </a:ext>
            </a:extLst>
          </p:cNvPr>
          <p:cNvPicPr>
            <a:picLocks noChangeAspect="1"/>
          </p:cNvPicPr>
          <p:nvPr/>
        </p:nvPicPr>
        <p:blipFill>
          <a:blip r:embed="rId4"/>
          <a:stretch>
            <a:fillRect/>
          </a:stretch>
        </p:blipFill>
        <p:spPr>
          <a:xfrm>
            <a:off x="636469" y="3219823"/>
            <a:ext cx="4345026" cy="894564"/>
          </a:xfrm>
          <a:prstGeom prst="rect">
            <a:avLst/>
          </a:prstGeom>
        </p:spPr>
      </p:pic>
      <p:sp>
        <p:nvSpPr>
          <p:cNvPr id="13" name="CuadroTexto 12">
            <a:extLst>
              <a:ext uri="{FF2B5EF4-FFF2-40B4-BE49-F238E27FC236}">
                <a16:creationId xmlns:a16="http://schemas.microsoft.com/office/drawing/2014/main" id="{0319D8EB-080F-6C4D-E72A-4FF33E1BB2D6}"/>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9</a:t>
            </a:r>
          </a:p>
        </p:txBody>
      </p:sp>
      <mc:AlternateContent xmlns:mc="http://schemas.openxmlformats.org/markup-compatibility/2006">
        <mc:Choice xmlns:a14="http://schemas.microsoft.com/office/drawing/2010/main" Requires="a14">
          <p:sp>
            <p:nvSpPr>
              <p:cNvPr id="14" name="TextShape 2">
                <a:extLst>
                  <a:ext uri="{FF2B5EF4-FFF2-40B4-BE49-F238E27FC236}">
                    <a16:creationId xmlns:a16="http://schemas.microsoft.com/office/drawing/2014/main" id="{AFC59EA6-DD06-80D4-451F-258FFAED8FEE}"/>
                  </a:ext>
                </a:extLst>
              </p:cNvPr>
              <p:cNvSpPr txBox="1"/>
              <p:nvPr/>
            </p:nvSpPr>
            <p:spPr>
              <a:xfrm>
                <a:off x="636469" y="4081230"/>
                <a:ext cx="8181243" cy="758836"/>
              </a:xfrm>
              <a:prstGeom prst="rect">
                <a:avLst/>
              </a:prstGeom>
              <a:solidFill>
                <a:srgbClr val="FFFD78">
                  <a:alpha val="68000"/>
                </a:srgbClr>
              </a:solidFill>
              <a:ln w="15875">
                <a:solidFill>
                  <a:schemeClr val="tx1"/>
                </a:solidFill>
              </a:ln>
            </p:spPr>
            <p:txBody>
              <a:bodyPr/>
              <a:lstStyle/>
              <a:p>
                <a:pPr algn="just">
                  <a:buClr>
                    <a:schemeClr val="accent4"/>
                  </a:buClr>
                  <a:buSzPct val="100000"/>
                </a:pPr>
                <a:r>
                  <a:rPr lang="es-ES" sz="1400" dirty="0">
                    <a:solidFill>
                      <a:schemeClr val="bg2">
                        <a:lumMod val="25000"/>
                      </a:schemeClr>
                    </a:solidFill>
                    <a:latin typeface="Century Gothic" panose="020B0502020202020204" pitchFamily="34" charset="0"/>
                    <a:cs typeface="Calibri" panose="020F0502020204030204" pitchFamily="34" charset="0"/>
                  </a:rPr>
                  <a:t>La presencia de </a:t>
                </a:r>
                <a:r>
                  <a:rPr lang="es-ES" sz="1400" b="1" dirty="0">
                    <a:solidFill>
                      <a:schemeClr val="bg2">
                        <a:lumMod val="25000"/>
                      </a:schemeClr>
                    </a:solidFill>
                    <a:latin typeface="Century Gothic" panose="020B0502020202020204" pitchFamily="34" charset="0"/>
                    <a:cs typeface="Calibri" panose="020F0502020204030204" pitchFamily="34" charset="0"/>
                  </a:rPr>
                  <a:t>gradientes</a:t>
                </a:r>
                <a:r>
                  <a:rPr lang="es-ES" sz="1400" dirty="0">
                    <a:solidFill>
                      <a:schemeClr val="bg2">
                        <a:lumMod val="25000"/>
                      </a:schemeClr>
                    </a:solidFill>
                    <a:latin typeface="Century Gothic" panose="020B0502020202020204" pitchFamily="34" charset="0"/>
                    <a:cs typeface="Calibri" panose="020F0502020204030204" pitchFamily="34" charset="0"/>
                  </a:rPr>
                  <a:t> y la </a:t>
                </a:r>
                <a:r>
                  <a:rPr lang="es-ES" sz="1400" b="1" dirty="0">
                    <a:solidFill>
                      <a:schemeClr val="bg2">
                        <a:lumMod val="25000"/>
                      </a:schemeClr>
                    </a:solidFill>
                    <a:latin typeface="Century Gothic" panose="020B0502020202020204" pitchFamily="34" charset="0"/>
                    <a:cs typeface="Calibri" panose="020F0502020204030204" pitchFamily="34" charset="0"/>
                  </a:rPr>
                  <a:t>dinámica “dispar” </a:t>
                </a:r>
                <a:r>
                  <a:rPr lang="es-ES" sz="1400" dirty="0">
                    <a:solidFill>
                      <a:schemeClr val="bg2">
                        <a:lumMod val="25000"/>
                      </a:schemeClr>
                    </a:solidFill>
                    <a:latin typeface="Century Gothic" panose="020B0502020202020204" pitchFamily="34" charset="0"/>
                    <a:cs typeface="Calibri" panose="020F0502020204030204" pitchFamily="34" charset="0"/>
                  </a:rPr>
                  <a:t>de partículas con </a:t>
                </a:r>
                <a:r>
                  <a:rPr lang="es-ES" sz="1400" b="1" dirty="0">
                    <a:solidFill>
                      <a:schemeClr val="bg2">
                        <a:lumMod val="25000"/>
                      </a:schemeClr>
                    </a:solidFill>
                    <a:latin typeface="Century Gothic" panose="020B0502020202020204" pitchFamily="34" charset="0"/>
                    <a:cs typeface="Calibri" panose="020F0502020204030204" pitchFamily="34" charset="0"/>
                  </a:rPr>
                  <a:t>distinta energía</a:t>
                </a:r>
                <a:r>
                  <a:rPr lang="es-ES" sz="1400" dirty="0">
                    <a:solidFill>
                      <a:schemeClr val="bg2">
                        <a:lumMod val="25000"/>
                      </a:schemeClr>
                    </a:solidFill>
                    <a:latin typeface="Century Gothic" panose="020B0502020202020204" pitchFamily="34" charset="0"/>
                    <a:cs typeface="Calibri" panose="020F0502020204030204" pitchFamily="34" charset="0"/>
                  </a:rPr>
                  <a:t> puede favorecer el crecimiento de fluctuaciones de pequeña escala</a:t>
                </a:r>
                <a14:m>
                  <m:oMath xmlns:m="http://schemas.openxmlformats.org/officeDocument/2006/math">
                    <m:r>
                      <a:rPr lang="es-ES" sz="1400" b="0" i="0" smtClean="0">
                        <a:solidFill>
                          <a:schemeClr val="bg2">
                            <a:lumMod val="25000"/>
                          </a:schemeClr>
                        </a:solidFill>
                        <a:latin typeface="Cambria Math" panose="02040503050406030204" pitchFamily="18" charset="0"/>
                        <a:cs typeface="Calibri" panose="020F0502020204030204" pitchFamily="34" charset="0"/>
                      </a:rPr>
                      <m:t> </m:t>
                    </m:r>
                    <m:r>
                      <a:rPr lang="es-ES" sz="1400" i="1">
                        <a:solidFill>
                          <a:schemeClr val="bg2">
                            <a:lumMod val="25000"/>
                          </a:schemeClr>
                        </a:solidFill>
                        <a:latin typeface="Cambria Math" panose="02040503050406030204" pitchFamily="18" charset="0"/>
                        <a:cs typeface="Calibri" panose="020F0502020204030204" pitchFamily="34" charset="0"/>
                      </a:rPr>
                      <m:t>⇒</m:t>
                    </m:r>
                  </m:oMath>
                </a14:m>
                <a:r>
                  <a:rPr lang="es-ES" sz="1400" dirty="0">
                    <a:solidFill>
                      <a:schemeClr val="bg2">
                        <a:lumMod val="25000"/>
                      </a:schemeClr>
                    </a:solidFill>
                    <a:latin typeface="Century Gothic" panose="020B0502020202020204" pitchFamily="34" charset="0"/>
                    <a:cs typeface="Calibri" panose="020F0502020204030204" pitchFamily="34" charset="0"/>
                  </a:rPr>
                  <a:t> </a:t>
                </a:r>
                <a:r>
                  <a:rPr lang="es-ES" sz="1400" b="1" dirty="0">
                    <a:solidFill>
                      <a:schemeClr val="bg2">
                        <a:lumMod val="25000"/>
                      </a:schemeClr>
                    </a:solidFill>
                    <a:latin typeface="Century Gothic" panose="020B0502020202020204" pitchFamily="34" charset="0"/>
                    <a:cs typeface="Calibri" panose="020F0502020204030204" pitchFamily="34" charset="0"/>
                  </a:rPr>
                  <a:t>Inestabilidades y </a:t>
                </a:r>
                <a:r>
                  <a:rPr lang="es-ES" sz="1400" b="1" dirty="0">
                    <a:solidFill>
                      <a:srgbClr val="FF0000"/>
                    </a:solidFill>
                    <a:latin typeface="Century Gothic" panose="020B0502020202020204" pitchFamily="34" charset="0"/>
                    <a:cs typeface="Calibri" panose="020F0502020204030204" pitchFamily="34" charset="0"/>
                  </a:rPr>
                  <a:t>pérdidas turbulentas (dominantes en tokamaks y stellarators modernos)</a:t>
                </a:r>
              </a:p>
              <a:p>
                <a:pPr marL="285750" indent="-285750">
                  <a:buClr>
                    <a:schemeClr val="accent1"/>
                  </a:buClr>
                  <a:buSzPct val="80000"/>
                  <a:buFont typeface=".Hiragino Kaku Gothic Interface W3"/>
                  <a:buChar char="⇒"/>
                </a:pPr>
                <a:endParaRPr lang="en-US" sz="1400" spc="-1" dirty="0">
                  <a:solidFill>
                    <a:srgbClr val="000000"/>
                  </a:solidFill>
                  <a:uFill>
                    <a:solidFill>
                      <a:srgbClr val="FFFFFF"/>
                    </a:solidFill>
                  </a:uFill>
                  <a:latin typeface="Century Gothic" panose="020B0502020202020204" pitchFamily="34" charset="0"/>
                  <a:cs typeface="Calibri" panose="020F0502020204030204" pitchFamily="34" charset="0"/>
                </a:endParaRPr>
              </a:p>
            </p:txBody>
          </p:sp>
        </mc:Choice>
        <mc:Fallback>
          <p:sp>
            <p:nvSpPr>
              <p:cNvPr id="14" name="TextShape 2">
                <a:extLst>
                  <a:ext uri="{FF2B5EF4-FFF2-40B4-BE49-F238E27FC236}">
                    <a16:creationId xmlns:a16="http://schemas.microsoft.com/office/drawing/2014/main" id="{AFC59EA6-DD06-80D4-451F-258FFAED8FEE}"/>
                  </a:ext>
                </a:extLst>
              </p:cNvPr>
              <p:cNvSpPr txBox="1">
                <a:spLocks noRot="1" noChangeAspect="1" noMove="1" noResize="1" noEditPoints="1" noAdjustHandles="1" noChangeArrowheads="1" noChangeShapeType="1" noTextEdit="1"/>
              </p:cNvSpPr>
              <p:nvPr/>
            </p:nvSpPr>
            <p:spPr>
              <a:xfrm>
                <a:off x="636469" y="4081230"/>
                <a:ext cx="8181243" cy="758836"/>
              </a:xfrm>
              <a:prstGeom prst="rect">
                <a:avLst/>
              </a:prstGeom>
              <a:blipFill>
                <a:blip r:embed="rId5"/>
                <a:stretch>
                  <a:fillRect l="-155" b="-1587"/>
                </a:stretch>
              </a:blipFill>
              <a:ln w="15875">
                <a:solidFill>
                  <a:schemeClr val="tx1"/>
                </a:solidFill>
              </a:ln>
            </p:spPr>
            <p:txBody>
              <a:bodyPr/>
              <a:lstStyle/>
              <a:p>
                <a:r>
                  <a:rPr lang="en-GB">
                    <a:noFill/>
                  </a:rPr>
                  <a:t> </a:t>
                </a:r>
              </a:p>
            </p:txBody>
          </p:sp>
        </mc:Fallback>
      </mc:AlternateContent>
      <p:pic>
        <p:nvPicPr>
          <p:cNvPr id="5" name="Imagen 4">
            <a:extLst>
              <a:ext uri="{FF2B5EF4-FFF2-40B4-BE49-F238E27FC236}">
                <a16:creationId xmlns:a16="http://schemas.microsoft.com/office/drawing/2014/main" id="{10044A0A-B239-B343-DBB8-876C07CEC675}"/>
              </a:ext>
            </a:extLst>
          </p:cNvPr>
          <p:cNvPicPr>
            <a:picLocks noChangeAspect="1"/>
          </p:cNvPicPr>
          <p:nvPr/>
        </p:nvPicPr>
        <p:blipFill>
          <a:blip r:embed="rId6"/>
          <a:stretch>
            <a:fillRect/>
          </a:stretch>
        </p:blipFill>
        <p:spPr>
          <a:xfrm>
            <a:off x="1875513" y="713614"/>
            <a:ext cx="5392973" cy="2696487"/>
          </a:xfrm>
          <a:prstGeom prst="rect">
            <a:avLst/>
          </a:prstGeom>
        </p:spPr>
      </p:pic>
    </p:spTree>
    <p:extLst>
      <p:ext uri="{BB962C8B-B14F-4D97-AF65-F5344CB8AC3E}">
        <p14:creationId xmlns:p14="http://schemas.microsoft.com/office/powerpoint/2010/main" val="553147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22699F83-A8E5-5353-3ECA-72DA8DE69A78}"/>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Imagen 6">
            <a:extLst>
              <a:ext uri="{FF2B5EF4-FFF2-40B4-BE49-F238E27FC236}">
                <a16:creationId xmlns:a16="http://schemas.microsoft.com/office/drawing/2014/main" id="{792561DE-86D3-2C63-8A3C-DDA0BFDD5B37}"/>
              </a:ext>
            </a:extLst>
          </p:cNvPr>
          <p:cNvPicPr>
            <a:picLocks noChangeAspect="1"/>
          </p:cNvPicPr>
          <p:nvPr/>
        </p:nvPicPr>
        <p:blipFill>
          <a:blip r:embed="rId3"/>
          <a:stretch>
            <a:fillRect/>
          </a:stretch>
        </p:blipFill>
        <p:spPr>
          <a:xfrm>
            <a:off x="15620" y="-8567"/>
            <a:ext cx="1709246" cy="594662"/>
          </a:xfrm>
          <a:prstGeom prst="rect">
            <a:avLst/>
          </a:prstGeom>
        </p:spPr>
      </p:pic>
      <p:sp>
        <p:nvSpPr>
          <p:cNvPr id="8" name="Título 1">
            <a:extLst>
              <a:ext uri="{FF2B5EF4-FFF2-40B4-BE49-F238E27FC236}">
                <a16:creationId xmlns:a16="http://schemas.microsoft.com/office/drawing/2014/main" id="{6EE61682-5D51-1DED-E411-ED0C5E315A1A}"/>
              </a:ext>
            </a:extLst>
          </p:cNvPr>
          <p:cNvSpPr>
            <a:spLocks noGrp="1"/>
          </p:cNvSpPr>
          <p:nvPr>
            <p:ph type="title"/>
          </p:nvPr>
        </p:nvSpPr>
        <p:spPr>
          <a:xfrm>
            <a:off x="1852653" y="-116651"/>
            <a:ext cx="6965059" cy="821698"/>
          </a:xfrm>
        </p:spPr>
        <p:txBody>
          <a:bodyPr>
            <a:noAutofit/>
          </a:bodyPr>
          <a:lstStyle/>
          <a:p>
            <a:r>
              <a:rPr lang="es-ES" sz="2600" dirty="0">
                <a:latin typeface="Century Gothic" panose="020B0502020202020204" pitchFamily="34" charset="0"/>
                <a:ea typeface="Verdana" panose="020B0604030504040204" pitchFamily="34" charset="0"/>
                <a:cs typeface="Arial" panose="020B0604020202020204" pitchFamily="34" charset="0"/>
              </a:rPr>
              <a:t>Turbulencia y Teoría girocinética </a:t>
            </a:r>
          </a:p>
        </p:txBody>
      </p:sp>
      <mc:AlternateContent xmlns:mc="http://schemas.openxmlformats.org/markup-compatibility/2006" xmlns:a14="http://schemas.microsoft.com/office/drawing/2010/main">
        <mc:Choice Requires="a14">
          <p:sp>
            <p:nvSpPr>
              <p:cNvPr id="2" name="Subtítulo 2">
                <a:extLst>
                  <a:ext uri="{FF2B5EF4-FFF2-40B4-BE49-F238E27FC236}">
                    <a16:creationId xmlns:a16="http://schemas.microsoft.com/office/drawing/2014/main" id="{8992B146-684B-1C43-32B3-CAF40A19212C}"/>
                  </a:ext>
                </a:extLst>
              </p:cNvPr>
              <p:cNvSpPr txBox="1">
                <a:spLocks/>
              </p:cNvSpPr>
              <p:nvPr/>
            </p:nvSpPr>
            <p:spPr>
              <a:xfrm>
                <a:off x="430291" y="974182"/>
                <a:ext cx="3986329" cy="2267116"/>
              </a:xfrm>
              <a:prstGeom prst="rect">
                <a:avLst/>
              </a:prstGeom>
            </p:spPr>
            <p:txBody>
              <a:bodyPr vert="horz" wrap="square" lIns="68580" tIns="34290" rIns="68580" bIns="3429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285750" indent="-285750" algn="just">
                  <a:spcBef>
                    <a:spcPts val="0"/>
                  </a:spcBef>
                  <a:spcAft>
                    <a:spcPts val="675"/>
                  </a:spcAft>
                  <a:buClr>
                    <a:schemeClr val="accent1">
                      <a:lumMod val="60000"/>
                      <a:lumOff val="40000"/>
                    </a:schemeClr>
                  </a:buClr>
                  <a:buSzPct val="90000"/>
                  <a:buFont typeface="Wingdings" pitchFamily="2" charset="2"/>
                  <a:buChar char="q"/>
                </a:pPr>
                <a:r>
                  <a:rPr lang="en-US" sz="1400" b="1" dirty="0">
                    <a:solidFill>
                      <a:schemeClr val="tx1"/>
                    </a:solidFill>
                    <a:latin typeface="Century Gothic" panose="020B0502020202020204" pitchFamily="34" charset="0"/>
                  </a:rPr>
                  <a:t>El </a:t>
                </a:r>
                <a:r>
                  <a:rPr lang="en-US" sz="1400" b="1" dirty="0" err="1">
                    <a:solidFill>
                      <a:schemeClr val="tx1"/>
                    </a:solidFill>
                    <a:latin typeface="Century Gothic" panose="020B0502020202020204" pitchFamily="34" charset="0"/>
                  </a:rPr>
                  <a:t>marco</a:t>
                </a:r>
                <a:r>
                  <a:rPr lang="en-US" sz="1400" b="1" dirty="0">
                    <a:solidFill>
                      <a:schemeClr val="tx1"/>
                    </a:solidFill>
                    <a:latin typeface="Century Gothic" panose="020B0502020202020204" pitchFamily="34" charset="0"/>
                  </a:rPr>
                  <a:t> </a:t>
                </a:r>
                <a:r>
                  <a:rPr lang="en-US" sz="1400" b="1" dirty="0" err="1">
                    <a:solidFill>
                      <a:schemeClr val="tx1"/>
                    </a:solidFill>
                    <a:latin typeface="Century Gothic" panose="020B0502020202020204" pitchFamily="34" charset="0"/>
                  </a:rPr>
                  <a:t>teórico</a:t>
                </a:r>
                <a:r>
                  <a:rPr lang="en-US" sz="1400" b="1" dirty="0">
                    <a:solidFill>
                      <a:schemeClr val="tx1"/>
                    </a:solidFill>
                    <a:latin typeface="Century Gothic" panose="020B0502020202020204" pitchFamily="34" charset="0"/>
                  </a:rPr>
                  <a:t> </a:t>
                </a:r>
                <a:r>
                  <a:rPr lang="en-US" sz="1400" dirty="0" err="1">
                    <a:solidFill>
                      <a:schemeClr val="tx1"/>
                    </a:solidFill>
                    <a:latin typeface="Century Gothic" panose="020B0502020202020204" pitchFamily="34" charset="0"/>
                  </a:rPr>
                  <a:t>que</a:t>
                </a:r>
                <a:r>
                  <a:rPr lang="en-US" sz="1400" dirty="0">
                    <a:solidFill>
                      <a:schemeClr val="tx1"/>
                    </a:solidFill>
                    <a:latin typeface="Century Gothic" panose="020B0502020202020204" pitchFamily="34" charset="0"/>
                  </a:rPr>
                  <a:t> describe la </a:t>
                </a:r>
                <a:r>
                  <a:rPr lang="en-US" sz="1400" dirty="0" err="1">
                    <a:solidFill>
                      <a:schemeClr val="tx1"/>
                    </a:solidFill>
                    <a:latin typeface="Century Gothic" panose="020B0502020202020204" pitchFamily="34" charset="0"/>
                  </a:rPr>
                  <a:t>microturbulencia</a:t>
                </a:r>
                <a:r>
                  <a:rPr lang="en-US" sz="1400" dirty="0">
                    <a:solidFill>
                      <a:schemeClr val="tx1"/>
                    </a:solidFill>
                    <a:latin typeface="Century Gothic" panose="020B0502020202020204" pitchFamily="34" charset="0"/>
                  </a:rPr>
                  <a:t> </a:t>
                </a:r>
                <a:r>
                  <a:rPr lang="en-US" sz="1400" dirty="0" err="1">
                    <a:solidFill>
                      <a:schemeClr val="tx1"/>
                    </a:solidFill>
                    <a:latin typeface="Century Gothic" panose="020B0502020202020204" pitchFamily="34" charset="0"/>
                  </a:rPr>
                  <a:t>desde</a:t>
                </a:r>
                <a:r>
                  <a:rPr lang="en-US" sz="1400" dirty="0">
                    <a:solidFill>
                      <a:schemeClr val="tx1"/>
                    </a:solidFill>
                    <a:latin typeface="Century Gothic" panose="020B0502020202020204" pitchFamily="34" charset="0"/>
                  </a:rPr>
                  <a:t> </a:t>
                </a:r>
                <a:r>
                  <a:rPr lang="en-US" sz="1400" dirty="0" err="1">
                    <a:solidFill>
                      <a:schemeClr val="tx1"/>
                    </a:solidFill>
                    <a:latin typeface="Century Gothic" panose="020B0502020202020204" pitchFamily="34" charset="0"/>
                  </a:rPr>
                  <a:t>primeros</a:t>
                </a:r>
                <a:r>
                  <a:rPr lang="en-US" sz="1400" dirty="0">
                    <a:solidFill>
                      <a:schemeClr val="tx1"/>
                    </a:solidFill>
                    <a:latin typeface="Century Gothic" panose="020B0502020202020204" pitchFamily="34" charset="0"/>
                  </a:rPr>
                  <a:t> </a:t>
                </a:r>
                <a:r>
                  <a:rPr lang="en-US" sz="1400" dirty="0" err="1">
                    <a:solidFill>
                      <a:schemeClr val="tx1"/>
                    </a:solidFill>
                    <a:latin typeface="Century Gothic" panose="020B0502020202020204" pitchFamily="34" charset="0"/>
                  </a:rPr>
                  <a:t>principios</a:t>
                </a:r>
                <a:r>
                  <a:rPr lang="en-US" sz="1400" dirty="0">
                    <a:solidFill>
                      <a:schemeClr val="tx1"/>
                    </a:solidFill>
                    <a:latin typeface="Century Gothic" panose="020B0502020202020204" pitchFamily="34" charset="0"/>
                  </a:rPr>
                  <a:t> es la </a:t>
                </a:r>
                <a:r>
                  <a:rPr lang="en-US" sz="1400" b="1" dirty="0" err="1">
                    <a:solidFill>
                      <a:schemeClr val="tx1"/>
                    </a:solidFill>
                    <a:latin typeface="Century Gothic" panose="020B0502020202020204" pitchFamily="34" charset="0"/>
                  </a:rPr>
                  <a:t>teoría</a:t>
                </a:r>
                <a:r>
                  <a:rPr lang="en-US" sz="1400" b="1" dirty="0">
                    <a:solidFill>
                      <a:schemeClr val="tx1"/>
                    </a:solidFill>
                    <a:latin typeface="Century Gothic" panose="020B0502020202020204" pitchFamily="34" charset="0"/>
                  </a:rPr>
                  <a:t> </a:t>
                </a:r>
                <a:r>
                  <a:rPr lang="en-US" sz="1400" b="1" dirty="0" err="1">
                    <a:solidFill>
                      <a:schemeClr val="tx1"/>
                    </a:solidFill>
                    <a:latin typeface="Century Gothic" panose="020B0502020202020204" pitchFamily="34" charset="0"/>
                  </a:rPr>
                  <a:t>girocinética</a:t>
                </a:r>
                <a:r>
                  <a:rPr lang="en-US" sz="1400" b="1" dirty="0">
                    <a:solidFill>
                      <a:schemeClr val="tx1"/>
                    </a:solidFill>
                    <a:latin typeface="Century Gothic" panose="020B0502020202020204" pitchFamily="34" charset="0"/>
                  </a:rPr>
                  <a:t> </a:t>
                </a:r>
                <a:r>
                  <a:rPr lang="en-US" sz="1400" dirty="0">
                    <a:solidFill>
                      <a:schemeClr val="tx1"/>
                    </a:solidFill>
                    <a:latin typeface="Century Gothic" panose="020B0502020202020204" pitchFamily="34" charset="0"/>
                  </a:rPr>
                  <a:t>[Catto’78, Frieman’82], </a:t>
                </a:r>
                <a:r>
                  <a:rPr lang="en-US" sz="1400" dirty="0" err="1">
                    <a:solidFill>
                      <a:schemeClr val="tx1"/>
                    </a:solidFill>
                    <a:latin typeface="Century Gothic" panose="020B0502020202020204" pitchFamily="34" charset="0"/>
                  </a:rPr>
                  <a:t>resolviendo</a:t>
                </a:r>
                <a:r>
                  <a:rPr lang="en-US" sz="1400" dirty="0">
                    <a:solidFill>
                      <a:schemeClr val="tx1"/>
                    </a:solidFill>
                    <a:latin typeface="Century Gothic" panose="020B0502020202020204" pitchFamily="34" charset="0"/>
                  </a:rPr>
                  <a:t> </a:t>
                </a:r>
                <a:r>
                  <a:rPr lang="en-US" sz="1400" dirty="0" err="1">
                    <a:solidFill>
                      <a:schemeClr val="tx1"/>
                    </a:solidFill>
                    <a:latin typeface="Century Gothic" panose="020B0502020202020204" pitchFamily="34" charset="0"/>
                  </a:rPr>
                  <a:t>el</a:t>
                </a:r>
                <a:r>
                  <a:rPr lang="en-US" sz="1400" dirty="0">
                    <a:solidFill>
                      <a:schemeClr val="tx1"/>
                    </a:solidFill>
                    <a:latin typeface="Century Gothic" panose="020B0502020202020204" pitchFamily="34" charset="0"/>
                  </a:rPr>
                  <a:t> Sistema de </a:t>
                </a:r>
                <a:r>
                  <a:rPr lang="en-US" sz="1400" dirty="0" err="1">
                    <a:solidFill>
                      <a:schemeClr val="tx1"/>
                    </a:solidFill>
                    <a:latin typeface="Century Gothic" panose="020B0502020202020204" pitchFamily="34" charset="0"/>
                  </a:rPr>
                  <a:t>ecuaciones</a:t>
                </a:r>
                <a:r>
                  <a:rPr lang="en-US" sz="1400" dirty="0">
                    <a:solidFill>
                      <a:schemeClr val="tx1"/>
                    </a:solidFill>
                    <a:latin typeface="Century Gothic" panose="020B0502020202020204" pitchFamily="34" charset="0"/>
                  </a:rPr>
                  <a:t> de Vlasov-Maxwell.</a:t>
                </a:r>
              </a:p>
              <a:p>
                <a:pPr marL="285750" indent="-285750" algn="just">
                  <a:spcBef>
                    <a:spcPts val="0"/>
                  </a:spcBef>
                  <a:spcAft>
                    <a:spcPts val="675"/>
                  </a:spcAft>
                  <a:buClr>
                    <a:schemeClr val="accent1">
                      <a:lumMod val="60000"/>
                      <a:lumOff val="40000"/>
                    </a:schemeClr>
                  </a:buClr>
                  <a:buSzPct val="90000"/>
                  <a:buFont typeface="Wingdings" pitchFamily="2" charset="2"/>
                  <a:buChar char="q"/>
                </a:pPr>
                <a:endParaRPr lang="en-US" sz="1400" dirty="0">
                  <a:solidFill>
                    <a:schemeClr val="tx1"/>
                  </a:solidFill>
                  <a:latin typeface="Century Gothic" panose="020B0502020202020204" pitchFamily="34" charset="0"/>
                </a:endParaRPr>
              </a:p>
              <a:p>
                <a:pPr marL="285750" indent="-285750" algn="just">
                  <a:spcBef>
                    <a:spcPts val="0"/>
                  </a:spcBef>
                  <a:spcAft>
                    <a:spcPts val="675"/>
                  </a:spcAft>
                  <a:buClr>
                    <a:schemeClr val="accent1">
                      <a:lumMod val="60000"/>
                      <a:lumOff val="40000"/>
                    </a:schemeClr>
                  </a:buClr>
                  <a:buSzPct val="90000"/>
                  <a:buFont typeface="Wingdings" pitchFamily="2" charset="2"/>
                  <a:buChar char="q"/>
                </a:pPr>
                <a:r>
                  <a:rPr lang="en-US" sz="1400" dirty="0">
                    <a:solidFill>
                      <a:schemeClr val="tx1"/>
                    </a:solidFill>
                    <a:latin typeface="Century Gothic" panose="020B0502020202020204" pitchFamily="34" charset="0"/>
                  </a:rPr>
                  <a:t>Se </a:t>
                </a:r>
                <a:r>
                  <a:rPr lang="en-US" sz="1400" dirty="0" err="1">
                    <a:solidFill>
                      <a:schemeClr val="tx1"/>
                    </a:solidFill>
                    <a:latin typeface="Century Gothic" panose="020B0502020202020204" pitchFamily="34" charset="0"/>
                  </a:rPr>
                  <a:t>aplica</a:t>
                </a:r>
                <a:r>
                  <a:rPr lang="en-US" sz="1400" dirty="0">
                    <a:solidFill>
                      <a:schemeClr val="tx1"/>
                    </a:solidFill>
                    <a:latin typeface="Century Gothic" panose="020B0502020202020204" pitchFamily="34" charset="0"/>
                  </a:rPr>
                  <a:t> a plasmas  </a:t>
                </a:r>
                <a:r>
                  <a:rPr lang="en-US" sz="1400" b="1" dirty="0" err="1">
                    <a:solidFill>
                      <a:schemeClr val="tx1"/>
                    </a:solidFill>
                    <a:latin typeface="Century Gothic" panose="020B0502020202020204" pitchFamily="34" charset="0"/>
                  </a:rPr>
                  <a:t>fuertemente</a:t>
                </a:r>
                <a:r>
                  <a:rPr lang="en-US" sz="1400" b="1" dirty="0">
                    <a:solidFill>
                      <a:schemeClr val="tx1"/>
                    </a:solidFill>
                    <a:latin typeface="Century Gothic" panose="020B0502020202020204" pitchFamily="34" charset="0"/>
                  </a:rPr>
                  <a:t> </a:t>
                </a:r>
                <a:r>
                  <a:rPr lang="en-US" sz="1400" b="1" dirty="0" err="1">
                    <a:solidFill>
                      <a:schemeClr val="tx1"/>
                    </a:solidFill>
                    <a:latin typeface="Century Gothic" panose="020B0502020202020204" pitchFamily="34" charset="0"/>
                  </a:rPr>
                  <a:t>magnetizados</a:t>
                </a:r>
                <a:r>
                  <a:rPr lang="en-US" sz="1400" dirty="0">
                    <a:solidFill>
                      <a:schemeClr val="tx1"/>
                    </a:solidFill>
                    <a:latin typeface="Century Gothic" panose="020B0502020202020204" pitchFamily="34" charset="0"/>
                  </a:rPr>
                  <a:t>, </a:t>
                </a:r>
                <a:r>
                  <a:rPr lang="en-US" sz="1400" dirty="0" err="1">
                    <a:solidFill>
                      <a:schemeClr val="tx1"/>
                    </a:solidFill>
                    <a:latin typeface="Century Gothic" panose="020B0502020202020204" pitchFamily="34" charset="0"/>
                  </a:rPr>
                  <a:t>donde</a:t>
                </a:r>
                <a:r>
                  <a:rPr lang="en-US" sz="1400" dirty="0">
                    <a:solidFill>
                      <a:schemeClr val="tx1"/>
                    </a:solidFill>
                    <a:latin typeface="Century Gothic" panose="020B0502020202020204" pitchFamily="34" charset="0"/>
                  </a:rPr>
                  <a:t> la </a:t>
                </a:r>
                <a:r>
                  <a:rPr lang="en-US" sz="1400" dirty="0" err="1">
                    <a:solidFill>
                      <a:schemeClr val="tx1"/>
                    </a:solidFill>
                    <a:latin typeface="Century Gothic" panose="020B0502020202020204" pitchFamily="34" charset="0"/>
                  </a:rPr>
                  <a:t>frecuencia</a:t>
                </a:r>
                <a:r>
                  <a:rPr lang="en-US" sz="1400" dirty="0">
                    <a:solidFill>
                      <a:schemeClr val="tx1"/>
                    </a:solidFill>
                    <a:latin typeface="Century Gothic" panose="020B0502020202020204" pitchFamily="34" charset="0"/>
                  </a:rPr>
                  <a:t> y </a:t>
                </a:r>
                <a:r>
                  <a:rPr lang="en-US" sz="1400" dirty="0" err="1">
                    <a:solidFill>
                      <a:schemeClr val="tx1"/>
                    </a:solidFill>
                    <a:latin typeface="Century Gothic" panose="020B0502020202020204" pitchFamily="34" charset="0"/>
                  </a:rPr>
                  <a:t>tamaño</a:t>
                </a:r>
                <a:r>
                  <a:rPr lang="en-US" sz="1400" dirty="0">
                    <a:solidFill>
                      <a:schemeClr val="tx1"/>
                    </a:solidFill>
                    <a:latin typeface="Century Gothic" panose="020B0502020202020204" pitchFamily="34" charset="0"/>
                  </a:rPr>
                  <a:t> de las </a:t>
                </a:r>
                <a:r>
                  <a:rPr lang="en-US" sz="1400" dirty="0" err="1">
                    <a:solidFill>
                      <a:schemeClr val="tx1"/>
                    </a:solidFill>
                    <a:latin typeface="Century Gothic" panose="020B0502020202020204" pitchFamily="34" charset="0"/>
                  </a:rPr>
                  <a:t>fluctuaciones</a:t>
                </a:r>
                <a:r>
                  <a:rPr lang="en-US" sz="1400" dirty="0">
                    <a:solidFill>
                      <a:schemeClr val="tx1"/>
                    </a:solidFill>
                    <a:latin typeface="Century Gothic" panose="020B0502020202020204" pitchFamily="34" charset="0"/>
                  </a:rPr>
                  <a:t> </a:t>
                </a:r>
                <a:r>
                  <a:rPr lang="en-US" sz="1400" dirty="0" err="1">
                    <a:solidFill>
                      <a:schemeClr val="tx1"/>
                    </a:solidFill>
                    <a:latin typeface="Century Gothic" panose="020B0502020202020204" pitchFamily="34" charset="0"/>
                  </a:rPr>
                  <a:t>satisfacen</a:t>
                </a:r>
                <a:r>
                  <a:rPr lang="en-US" sz="1400" dirty="0">
                    <a:solidFill>
                      <a:schemeClr val="tx1"/>
                    </a:solidFill>
                    <a:latin typeface="Century Gothic" panose="020B0502020202020204" pitchFamily="34" charset="0"/>
                  </a:rPr>
                  <a:t>: </a:t>
                </a:r>
                <a14:m>
                  <m:oMath xmlns:m="http://schemas.openxmlformats.org/officeDocument/2006/math">
                    <m:r>
                      <a:rPr lang="es-ES" sz="1400" b="0" i="1" smtClean="0">
                        <a:solidFill>
                          <a:schemeClr val="tx1"/>
                        </a:solidFill>
                        <a:latin typeface="Cambria Math" panose="02040503050406030204" pitchFamily="18" charset="0"/>
                      </a:rPr>
                      <m:t>𝜔</m:t>
                    </m:r>
                    <m:r>
                      <a:rPr lang="es-ES" sz="1400" b="0" i="1" smtClean="0">
                        <a:solidFill>
                          <a:schemeClr val="tx1"/>
                        </a:solidFill>
                        <a:latin typeface="Cambria Math" panose="02040503050406030204" pitchFamily="18" charset="0"/>
                      </a:rPr>
                      <m:t>≪</m:t>
                    </m:r>
                    <m:sSub>
                      <m:sSubPr>
                        <m:ctrlPr>
                          <a:rPr lang="es-ES" sz="1400" b="0" i="0" smtClean="0">
                            <a:solidFill>
                              <a:schemeClr val="tx1"/>
                            </a:solidFill>
                            <a:latin typeface="Cambria Math" panose="02040503050406030204" pitchFamily="18" charset="0"/>
                          </a:rPr>
                        </m:ctrlPr>
                      </m:sSubPr>
                      <m:e>
                        <m:r>
                          <m:rPr>
                            <m:sty m:val="p"/>
                          </m:rPr>
                          <a:rPr lang="es-ES" sz="1400" b="0" i="0" smtClean="0">
                            <a:solidFill>
                              <a:schemeClr val="tx1"/>
                            </a:solidFill>
                            <a:latin typeface="Cambria Math" panose="02040503050406030204" pitchFamily="18" charset="0"/>
                          </a:rPr>
                          <m:t>Ω</m:t>
                        </m:r>
                      </m:e>
                      <m:sub>
                        <m:r>
                          <a:rPr lang="es-ES" sz="1400" b="0" i="1" smtClean="0">
                            <a:solidFill>
                              <a:schemeClr val="tx1"/>
                            </a:solidFill>
                            <a:latin typeface="Cambria Math" panose="02040503050406030204" pitchFamily="18" charset="0"/>
                          </a:rPr>
                          <m:t>𝑠</m:t>
                        </m:r>
                      </m:sub>
                    </m:sSub>
                  </m:oMath>
                </a14:m>
                <a:r>
                  <a:rPr lang="en-US" sz="1400" dirty="0">
                    <a:solidFill>
                      <a:schemeClr val="tx1"/>
                    </a:solidFill>
                    <a:latin typeface="Century Gothic" panose="020B0502020202020204" pitchFamily="34" charset="0"/>
                  </a:rPr>
                  <a:t>, </a:t>
                </a:r>
                <a14:m>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𝑘</m:t>
                        </m:r>
                      </m:e>
                      <m:sub>
                        <m:r>
                          <a:rPr lang="es-ES" sz="1400" b="0" i="1" smtClean="0">
                            <a:solidFill>
                              <a:schemeClr val="tx1"/>
                            </a:solidFill>
                            <a:latin typeface="Cambria Math" panose="02040503050406030204" pitchFamily="18" charset="0"/>
                          </a:rPr>
                          <m:t>⊥</m:t>
                        </m:r>
                      </m:sub>
                    </m:sSub>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𝜌</m:t>
                        </m:r>
                      </m:e>
                      <m:sub>
                        <m:r>
                          <a:rPr lang="es-ES" sz="1400" b="0" i="1" smtClean="0">
                            <a:solidFill>
                              <a:schemeClr val="tx1"/>
                            </a:solidFill>
                            <a:latin typeface="Cambria Math" panose="02040503050406030204" pitchFamily="18" charset="0"/>
                          </a:rPr>
                          <m:t>𝑠</m:t>
                        </m:r>
                      </m:sub>
                    </m:sSub>
                    <m:r>
                      <a:rPr lang="es-ES" sz="1400" b="0" i="1" smtClean="0">
                        <a:solidFill>
                          <a:schemeClr val="tx1"/>
                        </a:solidFill>
                        <a:latin typeface="Cambria Math" panose="02040503050406030204" pitchFamily="18" charset="0"/>
                      </a:rPr>
                      <m:t>∼1</m:t>
                    </m:r>
                  </m:oMath>
                </a14:m>
                <a:r>
                  <a:rPr lang="en-US" sz="1400" dirty="0">
                    <a:solidFill>
                      <a:schemeClr val="tx1"/>
                    </a:solidFill>
                    <a:latin typeface="Century Gothic" panose="020B0502020202020204" pitchFamily="34" charset="0"/>
                  </a:rPr>
                  <a:t>.</a:t>
                </a:r>
              </a:p>
              <a:p>
                <a:pPr marL="285750" indent="-285750" algn="just">
                  <a:spcBef>
                    <a:spcPts val="0"/>
                  </a:spcBef>
                  <a:spcAft>
                    <a:spcPts val="675"/>
                  </a:spcAft>
                  <a:buClr>
                    <a:schemeClr val="accent1">
                      <a:lumMod val="60000"/>
                      <a:lumOff val="40000"/>
                    </a:schemeClr>
                  </a:buClr>
                  <a:buSzPct val="90000"/>
                  <a:buFont typeface="Wingdings" pitchFamily="2" charset="2"/>
                  <a:buChar char="q"/>
                </a:pPr>
                <a:endParaRPr lang="en-US" sz="1400" dirty="0">
                  <a:solidFill>
                    <a:schemeClr val="tx1"/>
                  </a:solidFill>
                  <a:latin typeface="Century Gothic" panose="020B0502020202020204" pitchFamily="34" charset="0"/>
                </a:endParaRPr>
              </a:p>
              <a:p>
                <a:pPr marL="285750" indent="-285750" algn="just">
                  <a:spcBef>
                    <a:spcPts val="0"/>
                  </a:spcBef>
                  <a:spcAft>
                    <a:spcPts val="675"/>
                  </a:spcAft>
                  <a:buClr>
                    <a:schemeClr val="accent1">
                      <a:lumMod val="60000"/>
                      <a:lumOff val="40000"/>
                    </a:schemeClr>
                  </a:buClr>
                  <a:buSzPct val="90000"/>
                  <a:buFont typeface="Wingdings" pitchFamily="2" charset="2"/>
                  <a:buChar char="q"/>
                </a:pPr>
                <a:r>
                  <a:rPr lang="en-US" sz="1400" b="1" dirty="0" err="1">
                    <a:solidFill>
                      <a:schemeClr val="tx1"/>
                    </a:solidFill>
                    <a:latin typeface="Century Gothic" panose="020B0502020202020204" pitchFamily="34" charset="0"/>
                  </a:rPr>
                  <a:t>Promedian</a:t>
                </a:r>
                <a:r>
                  <a:rPr lang="en-US" sz="1400" b="1" dirty="0">
                    <a:solidFill>
                      <a:schemeClr val="tx1"/>
                    </a:solidFill>
                    <a:latin typeface="Century Gothic" panose="020B0502020202020204" pitchFamily="34" charset="0"/>
                  </a:rPr>
                  <a:t> </a:t>
                </a:r>
                <a:r>
                  <a:rPr lang="en-US" sz="1400" b="1" dirty="0" err="1">
                    <a:solidFill>
                      <a:schemeClr val="tx1"/>
                    </a:solidFill>
                    <a:latin typeface="Century Gothic" panose="020B0502020202020204" pitchFamily="34" charset="0"/>
                  </a:rPr>
                  <a:t>sobre</a:t>
                </a:r>
                <a:r>
                  <a:rPr lang="en-US" sz="1400" b="1" dirty="0">
                    <a:solidFill>
                      <a:schemeClr val="tx1"/>
                    </a:solidFill>
                    <a:latin typeface="Century Gothic" panose="020B0502020202020204" pitchFamily="34" charset="0"/>
                  </a:rPr>
                  <a:t> la </a:t>
                </a:r>
                <a:r>
                  <a:rPr lang="en-US" sz="1400" b="1" dirty="0" err="1">
                    <a:solidFill>
                      <a:schemeClr val="tx1"/>
                    </a:solidFill>
                    <a:latin typeface="Century Gothic" panose="020B0502020202020204" pitchFamily="34" charset="0"/>
                  </a:rPr>
                  <a:t>giro-órbita</a:t>
                </a:r>
                <a:r>
                  <a:rPr lang="en-US" sz="1400" b="1" dirty="0">
                    <a:solidFill>
                      <a:schemeClr val="tx1"/>
                    </a:solidFill>
                    <a:latin typeface="Century Gothic" panose="020B0502020202020204" pitchFamily="34" charset="0"/>
                  </a:rPr>
                  <a:t>, </a:t>
                </a:r>
                <a:r>
                  <a:rPr lang="en-US" sz="1400" dirty="0" err="1">
                    <a:solidFill>
                      <a:schemeClr val="tx1"/>
                    </a:solidFill>
                    <a:latin typeface="Century Gothic" panose="020B0502020202020204" pitchFamily="34" charset="0"/>
                  </a:rPr>
                  <a:t>reduciendo</a:t>
                </a:r>
                <a:r>
                  <a:rPr lang="en-US" sz="1400" dirty="0">
                    <a:solidFill>
                      <a:schemeClr val="tx1"/>
                    </a:solidFill>
                    <a:latin typeface="Century Gothic" panose="020B0502020202020204" pitchFamily="34" charset="0"/>
                  </a:rPr>
                  <a:t> la </a:t>
                </a:r>
                <a:r>
                  <a:rPr lang="en-US" sz="1400" dirty="0" err="1">
                    <a:solidFill>
                      <a:schemeClr val="tx1"/>
                    </a:solidFill>
                    <a:latin typeface="Century Gothic" panose="020B0502020202020204" pitchFamily="34" charset="0"/>
                  </a:rPr>
                  <a:t>dimensionalidad</a:t>
                </a:r>
                <a:r>
                  <a:rPr lang="en-US" sz="1400" dirty="0">
                    <a:solidFill>
                      <a:schemeClr val="tx1"/>
                    </a:solidFill>
                    <a:latin typeface="Century Gothic" panose="020B0502020202020204" pitchFamily="34" charset="0"/>
                  </a:rPr>
                  <a:t> del </a:t>
                </a:r>
                <a:r>
                  <a:rPr lang="en-US" sz="1400" dirty="0" err="1">
                    <a:solidFill>
                      <a:schemeClr val="tx1"/>
                    </a:solidFill>
                    <a:latin typeface="Century Gothic" panose="020B0502020202020204" pitchFamily="34" charset="0"/>
                  </a:rPr>
                  <a:t>problema</a:t>
                </a:r>
                <a:r>
                  <a:rPr lang="en-US" sz="1400" dirty="0">
                    <a:solidFill>
                      <a:schemeClr val="tx1"/>
                    </a:solidFill>
                    <a:latin typeface="Century Gothic" panose="020B0502020202020204" pitchFamily="34" charset="0"/>
                  </a:rPr>
                  <a:t> (6D </a:t>
                </a:r>
                <a:r>
                  <a:rPr lang="en-US" sz="1400" dirty="0">
                    <a:solidFill>
                      <a:schemeClr val="tx1"/>
                    </a:solidFill>
                    <a:latin typeface="Century Gothic" panose="020B0502020202020204" pitchFamily="34" charset="0"/>
                    <a:sym typeface="Wingdings" pitchFamily="2" charset="2"/>
                  </a:rPr>
                  <a:t> </a:t>
                </a:r>
                <a:r>
                  <a:rPr lang="en-US" sz="1400" dirty="0">
                    <a:solidFill>
                      <a:schemeClr val="tx1"/>
                    </a:solidFill>
                    <a:latin typeface="Century Gothic" panose="020B0502020202020204" pitchFamily="34" charset="0"/>
                  </a:rPr>
                  <a:t>5D).</a:t>
                </a:r>
              </a:p>
            </p:txBody>
          </p:sp>
        </mc:Choice>
        <mc:Fallback xmlns="">
          <p:sp>
            <p:nvSpPr>
              <p:cNvPr id="2" name="Subtítulo 2">
                <a:extLst>
                  <a:ext uri="{FF2B5EF4-FFF2-40B4-BE49-F238E27FC236}">
                    <a16:creationId xmlns:a16="http://schemas.microsoft.com/office/drawing/2014/main" id="{8992B146-684B-1C43-32B3-CAF40A19212C}"/>
                  </a:ext>
                </a:extLst>
              </p:cNvPr>
              <p:cNvSpPr txBox="1">
                <a:spLocks noRot="1" noChangeAspect="1" noMove="1" noResize="1" noEditPoints="1" noAdjustHandles="1" noChangeArrowheads="1" noChangeShapeType="1" noTextEdit="1"/>
              </p:cNvSpPr>
              <p:nvPr/>
            </p:nvSpPr>
            <p:spPr>
              <a:xfrm>
                <a:off x="430291" y="974182"/>
                <a:ext cx="3986329" cy="2267116"/>
              </a:xfrm>
              <a:prstGeom prst="rect">
                <a:avLst/>
              </a:prstGeom>
              <a:blipFill>
                <a:blip r:embed="rId4"/>
                <a:stretch>
                  <a:fillRect l="-637" t="-1111" r="-955" b="-62778"/>
                </a:stretch>
              </a:blipFill>
            </p:spPr>
            <p:txBody>
              <a:bodyPr/>
              <a:lstStyle/>
              <a:p>
                <a:r>
                  <a:rPr lang="en-GB">
                    <a:noFill/>
                  </a:rPr>
                  <a:t> </a:t>
                </a:r>
              </a:p>
            </p:txBody>
          </p:sp>
        </mc:Fallback>
      </mc:AlternateContent>
      <p:pic>
        <p:nvPicPr>
          <p:cNvPr id="5" name="Imagen 4">
            <a:extLst>
              <a:ext uri="{FF2B5EF4-FFF2-40B4-BE49-F238E27FC236}">
                <a16:creationId xmlns:a16="http://schemas.microsoft.com/office/drawing/2014/main" id="{BE12F726-6C13-1944-03CF-5B3A8E91538F}"/>
              </a:ext>
            </a:extLst>
          </p:cNvPr>
          <p:cNvPicPr>
            <a:picLocks noChangeAspect="1"/>
          </p:cNvPicPr>
          <p:nvPr/>
        </p:nvPicPr>
        <p:blipFill>
          <a:blip r:embed="rId5"/>
          <a:stretch>
            <a:fillRect/>
          </a:stretch>
        </p:blipFill>
        <p:spPr>
          <a:xfrm>
            <a:off x="4727381" y="1114661"/>
            <a:ext cx="4090331" cy="3272265"/>
          </a:xfrm>
          <a:prstGeom prst="rect">
            <a:avLst/>
          </a:prstGeom>
        </p:spPr>
      </p:pic>
      <p:sp>
        <p:nvSpPr>
          <p:cNvPr id="3" name="CuadroTexto 2">
            <a:extLst>
              <a:ext uri="{FF2B5EF4-FFF2-40B4-BE49-F238E27FC236}">
                <a16:creationId xmlns:a16="http://schemas.microsoft.com/office/drawing/2014/main" id="{7272363C-F237-E493-D61D-85B0F5A768A0}"/>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10</a:t>
            </a:r>
          </a:p>
        </p:txBody>
      </p:sp>
    </p:spTree>
    <p:extLst>
      <p:ext uri="{BB962C8B-B14F-4D97-AF65-F5344CB8AC3E}">
        <p14:creationId xmlns:p14="http://schemas.microsoft.com/office/powerpoint/2010/main" val="2595091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8">
            <a:extLst>
              <a:ext uri="{FF2B5EF4-FFF2-40B4-BE49-F238E27FC236}">
                <a16:creationId xmlns:a16="http://schemas.microsoft.com/office/drawing/2014/main" id="{0890EE36-1552-E360-6795-56019B0E796B}"/>
              </a:ext>
            </a:extLst>
          </p:cNvPr>
          <p:cNvSpPr txBox="1">
            <a:spLocks/>
          </p:cNvSpPr>
          <p:nvPr/>
        </p:nvSpPr>
        <p:spPr>
          <a:xfrm>
            <a:off x="423672" y="791506"/>
            <a:ext cx="8510597" cy="934444"/>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Clr>
                <a:schemeClr val="accent4"/>
              </a:buClr>
              <a:buSzPct val="100000"/>
              <a:buFont typeface="Arial" panose="020B0604020202020204" pitchFamily="34" charset="0"/>
              <a:buNone/>
            </a:pPr>
            <a:r>
              <a:rPr lang="es-ES" sz="1600" dirty="0">
                <a:solidFill>
                  <a:schemeClr val="bg2">
                    <a:lumMod val="25000"/>
                  </a:schemeClr>
                </a:solidFill>
                <a:latin typeface="Century Gothic" panose="020B0502020202020204" pitchFamily="34" charset="0"/>
                <a:cs typeface="Calibri" panose="020F0502020204030204" pitchFamily="34" charset="0"/>
              </a:rPr>
              <a:t>La complejidad de las ecuaciones </a:t>
            </a:r>
            <a:r>
              <a:rPr lang="es-ES" sz="1600" dirty="0" err="1">
                <a:solidFill>
                  <a:schemeClr val="bg2">
                    <a:lumMod val="25000"/>
                  </a:schemeClr>
                </a:solidFill>
                <a:latin typeface="Century Gothic" panose="020B0502020202020204" pitchFamily="34" charset="0"/>
                <a:cs typeface="Calibri" panose="020F0502020204030204" pitchFamily="34" charset="0"/>
              </a:rPr>
              <a:t>girocinéticas</a:t>
            </a:r>
            <a:r>
              <a:rPr lang="es-ES" sz="1600" dirty="0">
                <a:solidFill>
                  <a:schemeClr val="bg2">
                    <a:lumMod val="25000"/>
                  </a:schemeClr>
                </a:solidFill>
                <a:latin typeface="Century Gothic" panose="020B0502020202020204" pitchFamily="34" charset="0"/>
                <a:cs typeface="Calibri" panose="020F0502020204030204" pitchFamily="34" charset="0"/>
              </a:rPr>
              <a:t> requieren del empleo de superordenadores para su resolución. </a:t>
            </a:r>
          </a:p>
        </p:txBody>
      </p:sp>
      <p:pic>
        <p:nvPicPr>
          <p:cNvPr id="2050" name="Picture 2">
            <a:extLst>
              <a:ext uri="{FF2B5EF4-FFF2-40B4-BE49-F238E27FC236}">
                <a16:creationId xmlns:a16="http://schemas.microsoft.com/office/drawing/2014/main" id="{A91908DF-83B1-973D-8236-8BFEC062A0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9207" y="1616530"/>
            <a:ext cx="4425063" cy="2945194"/>
          </a:xfrm>
          <a:prstGeom prst="rect">
            <a:avLst/>
          </a:prstGeom>
          <a:noFill/>
          <a:effectLst>
            <a:outerShdw blurRad="50800" dist="50800" dir="5400000" algn="ctr" rotWithShape="0">
              <a:srgbClr val="000000">
                <a:alpha val="63000"/>
              </a:srgbClr>
            </a:outerShdw>
          </a:effectLst>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EDAAB8AE-9691-5CF1-CD05-F416E77671E0}"/>
              </a:ext>
            </a:extLst>
          </p:cNvPr>
          <p:cNvPicPr>
            <a:picLocks noChangeAspect="1"/>
          </p:cNvPicPr>
          <p:nvPr/>
        </p:nvPicPr>
        <p:blipFill>
          <a:blip r:embed="rId4"/>
          <a:stretch>
            <a:fillRect/>
          </a:stretch>
        </p:blipFill>
        <p:spPr>
          <a:xfrm>
            <a:off x="263767" y="1616529"/>
            <a:ext cx="4085992" cy="1097729"/>
          </a:xfrm>
          <a:prstGeom prst="rect">
            <a:avLst/>
          </a:prstGeom>
          <a:ln>
            <a:solidFill>
              <a:schemeClr val="tx1"/>
            </a:solidFill>
          </a:ln>
          <a:effectLst>
            <a:outerShdw blurRad="50800" dist="50800" dir="5400000" algn="ctr" rotWithShape="0">
              <a:srgbClr val="000000">
                <a:alpha val="70196"/>
              </a:srgbClr>
            </a:outerShdw>
          </a:effectLst>
        </p:spPr>
      </p:pic>
      <p:sp>
        <p:nvSpPr>
          <p:cNvPr id="11" name="Rechteck 70">
            <a:extLst>
              <a:ext uri="{FF2B5EF4-FFF2-40B4-BE49-F238E27FC236}">
                <a16:creationId xmlns:a16="http://schemas.microsoft.com/office/drawing/2014/main" id="{54129F83-E641-F8A9-8B3B-C5552C4D078E}"/>
              </a:ext>
            </a:extLst>
          </p:cNvPr>
          <p:cNvSpPr/>
          <p:nvPr/>
        </p:nvSpPr>
        <p:spPr>
          <a:xfrm>
            <a:off x="4521865" y="1610534"/>
            <a:ext cx="3852701" cy="230832"/>
          </a:xfrm>
          <a:prstGeom prst="rect">
            <a:avLst/>
          </a:prstGeom>
        </p:spPr>
        <p:txBody>
          <a:bodyPr wrap="square">
            <a:spAutoFit/>
          </a:bodyPr>
          <a:lstStyle/>
          <a:p>
            <a:r>
              <a:rPr lang="de-DE" sz="900" dirty="0" err="1">
                <a:solidFill>
                  <a:srgbClr val="FFDE48"/>
                </a:solidFill>
              </a:rPr>
              <a:t>Superordenador</a:t>
            </a:r>
            <a:r>
              <a:rPr lang="de-DE" sz="900" dirty="0">
                <a:solidFill>
                  <a:srgbClr val="FFDE48"/>
                </a:solidFill>
              </a:rPr>
              <a:t> </a:t>
            </a:r>
            <a:r>
              <a:rPr lang="de-DE" sz="900" dirty="0" err="1">
                <a:solidFill>
                  <a:srgbClr val="FFDE48"/>
                </a:solidFill>
              </a:rPr>
              <a:t>Marenostrum</a:t>
            </a:r>
            <a:r>
              <a:rPr lang="de-DE" sz="900" dirty="0">
                <a:solidFill>
                  <a:srgbClr val="FFDE48"/>
                </a:solidFill>
              </a:rPr>
              <a:t> IV (Barcelona </a:t>
            </a:r>
            <a:r>
              <a:rPr lang="de-DE" sz="900" dirty="0" err="1">
                <a:solidFill>
                  <a:srgbClr val="FFDE48"/>
                </a:solidFill>
              </a:rPr>
              <a:t>Supercomputing</a:t>
            </a:r>
            <a:r>
              <a:rPr lang="de-DE" sz="900" dirty="0">
                <a:solidFill>
                  <a:srgbClr val="FFDE48"/>
                </a:solidFill>
              </a:rPr>
              <a:t> Center, </a:t>
            </a:r>
            <a:r>
              <a:rPr lang="de-DE" sz="900" dirty="0" err="1">
                <a:solidFill>
                  <a:srgbClr val="FFDE48"/>
                </a:solidFill>
              </a:rPr>
              <a:t>España</a:t>
            </a:r>
            <a:r>
              <a:rPr lang="de-DE" sz="900" dirty="0">
                <a:solidFill>
                  <a:srgbClr val="FFDE48"/>
                </a:solidFill>
              </a:rPr>
              <a:t>)</a:t>
            </a:r>
          </a:p>
        </p:txBody>
      </p:sp>
      <p:grpSp>
        <p:nvGrpSpPr>
          <p:cNvPr id="14" name="Grupo 13">
            <a:extLst>
              <a:ext uri="{FF2B5EF4-FFF2-40B4-BE49-F238E27FC236}">
                <a16:creationId xmlns:a16="http://schemas.microsoft.com/office/drawing/2014/main" id="{1DECE854-4B74-AFD8-55E3-1B1DC6073BEF}"/>
              </a:ext>
            </a:extLst>
          </p:cNvPr>
          <p:cNvGrpSpPr>
            <a:grpSpLocks noChangeAspect="1"/>
          </p:cNvGrpSpPr>
          <p:nvPr/>
        </p:nvGrpSpPr>
        <p:grpSpPr>
          <a:xfrm>
            <a:off x="1043134" y="2878400"/>
            <a:ext cx="2207412" cy="1727980"/>
            <a:chOff x="483345" y="2847456"/>
            <a:chExt cx="3290492" cy="2575824"/>
          </a:xfrm>
          <a:effectLst>
            <a:outerShdw blurRad="50800" dist="50800" dir="5400000" algn="ctr" rotWithShape="0">
              <a:srgbClr val="000000">
                <a:alpha val="76000"/>
              </a:srgbClr>
            </a:outerShdw>
          </a:effectLst>
        </p:grpSpPr>
        <p:pic>
          <p:nvPicPr>
            <p:cNvPr id="6" name="Imagen 5">
              <a:extLst>
                <a:ext uri="{FF2B5EF4-FFF2-40B4-BE49-F238E27FC236}">
                  <a16:creationId xmlns:a16="http://schemas.microsoft.com/office/drawing/2014/main" id="{4815CE97-2628-46F4-AE3D-7BF4B6709C13}"/>
                </a:ext>
              </a:extLst>
            </p:cNvPr>
            <p:cNvPicPr>
              <a:picLocks noChangeAspect="1"/>
            </p:cNvPicPr>
            <p:nvPr/>
          </p:nvPicPr>
          <p:blipFill>
            <a:blip r:embed="rId5"/>
            <a:srcRect/>
            <a:stretch/>
          </p:blipFill>
          <p:spPr>
            <a:xfrm>
              <a:off x="483345" y="3401318"/>
              <a:ext cx="3290492" cy="2021962"/>
            </a:xfrm>
            <a:prstGeom prst="rect">
              <a:avLst/>
            </a:prstGeom>
            <a:ln>
              <a:solidFill>
                <a:schemeClr val="tx1"/>
              </a:solidFill>
            </a:ln>
          </p:spPr>
        </p:pic>
        <p:pic>
          <p:nvPicPr>
            <p:cNvPr id="7" name="Imagen 6">
              <a:extLst>
                <a:ext uri="{FF2B5EF4-FFF2-40B4-BE49-F238E27FC236}">
                  <a16:creationId xmlns:a16="http://schemas.microsoft.com/office/drawing/2014/main" id="{F0C919F4-2393-CDEF-0786-58A7544CC25E}"/>
                </a:ext>
              </a:extLst>
            </p:cNvPr>
            <p:cNvPicPr>
              <a:picLocks noChangeAspect="1"/>
            </p:cNvPicPr>
            <p:nvPr/>
          </p:nvPicPr>
          <p:blipFill>
            <a:blip r:embed="rId6"/>
            <a:stretch>
              <a:fillRect/>
            </a:stretch>
          </p:blipFill>
          <p:spPr>
            <a:xfrm>
              <a:off x="483345" y="2847456"/>
              <a:ext cx="3290492" cy="553863"/>
            </a:xfrm>
            <a:prstGeom prst="rect">
              <a:avLst/>
            </a:prstGeom>
            <a:ln>
              <a:solidFill>
                <a:schemeClr val="tx1"/>
              </a:solidFill>
            </a:ln>
          </p:spPr>
        </p:pic>
      </p:grpSp>
      <p:sp>
        <p:nvSpPr>
          <p:cNvPr id="12" name="Rectángulo 11">
            <a:extLst>
              <a:ext uri="{FF2B5EF4-FFF2-40B4-BE49-F238E27FC236}">
                <a16:creationId xmlns:a16="http://schemas.microsoft.com/office/drawing/2014/main" id="{E2F3D842-017F-97ED-55DA-A28904576DB3}"/>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3" name="Imagen 12">
            <a:extLst>
              <a:ext uri="{FF2B5EF4-FFF2-40B4-BE49-F238E27FC236}">
                <a16:creationId xmlns:a16="http://schemas.microsoft.com/office/drawing/2014/main" id="{D98EC526-6886-FAE3-1FD2-1326D7E703A8}"/>
              </a:ext>
            </a:extLst>
          </p:cNvPr>
          <p:cNvPicPr>
            <a:picLocks noChangeAspect="1"/>
          </p:cNvPicPr>
          <p:nvPr/>
        </p:nvPicPr>
        <p:blipFill>
          <a:blip r:embed="rId7"/>
          <a:stretch>
            <a:fillRect/>
          </a:stretch>
        </p:blipFill>
        <p:spPr>
          <a:xfrm>
            <a:off x="15620" y="-8567"/>
            <a:ext cx="1709246" cy="594662"/>
          </a:xfrm>
          <a:prstGeom prst="rect">
            <a:avLst/>
          </a:prstGeom>
        </p:spPr>
      </p:pic>
      <p:sp>
        <p:nvSpPr>
          <p:cNvPr id="15" name="Título 1">
            <a:extLst>
              <a:ext uri="{FF2B5EF4-FFF2-40B4-BE49-F238E27FC236}">
                <a16:creationId xmlns:a16="http://schemas.microsoft.com/office/drawing/2014/main" id="{4025E564-E4E3-4134-6EBE-C61D9890ECE4}"/>
              </a:ext>
            </a:extLst>
          </p:cNvPr>
          <p:cNvSpPr>
            <a:spLocks noGrp="1"/>
          </p:cNvSpPr>
          <p:nvPr>
            <p:ph type="title"/>
          </p:nvPr>
        </p:nvSpPr>
        <p:spPr>
          <a:xfrm>
            <a:off x="1852653" y="-116651"/>
            <a:ext cx="7451603" cy="821698"/>
          </a:xfrm>
        </p:spPr>
        <p:txBody>
          <a:bodyPr>
            <a:noAutofit/>
          </a:bodyPr>
          <a:lstStyle/>
          <a:p>
            <a:r>
              <a:rPr lang="es-ES" sz="2600" dirty="0">
                <a:latin typeface="Century Gothic" panose="020B0502020202020204" pitchFamily="34" charset="0"/>
                <a:ea typeface="Verdana" panose="020B0604030504040204" pitchFamily="34" charset="0"/>
                <a:cs typeface="Arial" panose="020B0604020202020204" pitchFamily="34" charset="0"/>
              </a:rPr>
              <a:t>Simulación de la turbulencia en plasmas</a:t>
            </a:r>
          </a:p>
        </p:txBody>
      </p:sp>
      <p:sp>
        <p:nvSpPr>
          <p:cNvPr id="2" name="CuadroTexto 1">
            <a:extLst>
              <a:ext uri="{FF2B5EF4-FFF2-40B4-BE49-F238E27FC236}">
                <a16:creationId xmlns:a16="http://schemas.microsoft.com/office/drawing/2014/main" id="{B159C780-F853-9D3F-DAF2-D0DE920D740B}"/>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11</a:t>
            </a:r>
          </a:p>
        </p:txBody>
      </p:sp>
    </p:spTree>
    <p:extLst>
      <p:ext uri="{BB962C8B-B14F-4D97-AF65-F5344CB8AC3E}">
        <p14:creationId xmlns:p14="http://schemas.microsoft.com/office/powerpoint/2010/main" val="1925110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8">
            <a:extLst>
              <a:ext uri="{FF2B5EF4-FFF2-40B4-BE49-F238E27FC236}">
                <a16:creationId xmlns:a16="http://schemas.microsoft.com/office/drawing/2014/main" id="{0890EE36-1552-E360-6795-56019B0E796B}"/>
              </a:ext>
            </a:extLst>
          </p:cNvPr>
          <p:cNvSpPr txBox="1">
            <a:spLocks/>
          </p:cNvSpPr>
          <p:nvPr/>
        </p:nvSpPr>
        <p:spPr>
          <a:xfrm>
            <a:off x="423672" y="791506"/>
            <a:ext cx="8510597" cy="934444"/>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Clr>
                <a:schemeClr val="accent4"/>
              </a:buClr>
              <a:buSzPct val="100000"/>
              <a:buFont typeface="Arial" panose="020B0604020202020204" pitchFamily="34" charset="0"/>
              <a:buNone/>
            </a:pPr>
            <a:r>
              <a:rPr lang="es-ES" sz="1600" dirty="0">
                <a:solidFill>
                  <a:schemeClr val="bg2">
                    <a:lumMod val="25000"/>
                  </a:schemeClr>
                </a:solidFill>
                <a:latin typeface="Century Gothic" panose="020B0502020202020204" pitchFamily="34" charset="0"/>
                <a:cs typeface="Calibri" panose="020F0502020204030204" pitchFamily="34" charset="0"/>
              </a:rPr>
              <a:t>La complejidad de las ecuaciones </a:t>
            </a:r>
            <a:r>
              <a:rPr lang="es-ES" sz="1600" dirty="0" err="1">
                <a:solidFill>
                  <a:schemeClr val="bg2">
                    <a:lumMod val="25000"/>
                  </a:schemeClr>
                </a:solidFill>
                <a:latin typeface="Century Gothic" panose="020B0502020202020204" pitchFamily="34" charset="0"/>
                <a:cs typeface="Calibri" panose="020F0502020204030204" pitchFamily="34" charset="0"/>
              </a:rPr>
              <a:t>girocinéticas</a:t>
            </a:r>
            <a:r>
              <a:rPr lang="es-ES" sz="1600" dirty="0">
                <a:solidFill>
                  <a:schemeClr val="bg2">
                    <a:lumMod val="25000"/>
                  </a:schemeClr>
                </a:solidFill>
                <a:latin typeface="Century Gothic" panose="020B0502020202020204" pitchFamily="34" charset="0"/>
                <a:cs typeface="Calibri" panose="020F0502020204030204" pitchFamily="34" charset="0"/>
              </a:rPr>
              <a:t> requieren del empleo de superordenadores para su resolución. </a:t>
            </a:r>
          </a:p>
        </p:txBody>
      </p:sp>
      <p:pic>
        <p:nvPicPr>
          <p:cNvPr id="2050" name="Picture 2">
            <a:extLst>
              <a:ext uri="{FF2B5EF4-FFF2-40B4-BE49-F238E27FC236}">
                <a16:creationId xmlns:a16="http://schemas.microsoft.com/office/drawing/2014/main" id="{A91908DF-83B1-973D-8236-8BFEC062A0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9207" y="1616530"/>
            <a:ext cx="4425063" cy="2945194"/>
          </a:xfrm>
          <a:prstGeom prst="rect">
            <a:avLst/>
          </a:prstGeom>
          <a:noFill/>
          <a:effectLst>
            <a:outerShdw blurRad="50800" dist="50800" dir="5400000" algn="ctr" rotWithShape="0">
              <a:srgbClr val="000000">
                <a:alpha val="63000"/>
              </a:srgbClr>
            </a:outerShdw>
          </a:effectLst>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EDAAB8AE-9691-5CF1-CD05-F416E77671E0}"/>
              </a:ext>
            </a:extLst>
          </p:cNvPr>
          <p:cNvPicPr>
            <a:picLocks noChangeAspect="1"/>
          </p:cNvPicPr>
          <p:nvPr/>
        </p:nvPicPr>
        <p:blipFill>
          <a:blip r:embed="rId6"/>
          <a:stretch>
            <a:fillRect/>
          </a:stretch>
        </p:blipFill>
        <p:spPr>
          <a:xfrm>
            <a:off x="263767" y="1616529"/>
            <a:ext cx="4085992" cy="1097729"/>
          </a:xfrm>
          <a:prstGeom prst="rect">
            <a:avLst/>
          </a:prstGeom>
          <a:ln>
            <a:solidFill>
              <a:schemeClr val="tx1"/>
            </a:solidFill>
          </a:ln>
          <a:effectLst>
            <a:outerShdw blurRad="50800" dist="50800" dir="5400000" algn="ctr" rotWithShape="0">
              <a:srgbClr val="000000">
                <a:alpha val="70196"/>
              </a:srgbClr>
            </a:outerShdw>
          </a:effectLst>
        </p:spPr>
      </p:pic>
      <p:sp>
        <p:nvSpPr>
          <p:cNvPr id="11" name="Rechteck 70">
            <a:extLst>
              <a:ext uri="{FF2B5EF4-FFF2-40B4-BE49-F238E27FC236}">
                <a16:creationId xmlns:a16="http://schemas.microsoft.com/office/drawing/2014/main" id="{54129F83-E641-F8A9-8B3B-C5552C4D078E}"/>
              </a:ext>
            </a:extLst>
          </p:cNvPr>
          <p:cNvSpPr/>
          <p:nvPr/>
        </p:nvSpPr>
        <p:spPr>
          <a:xfrm>
            <a:off x="4521865" y="1610534"/>
            <a:ext cx="3852701" cy="230832"/>
          </a:xfrm>
          <a:prstGeom prst="rect">
            <a:avLst/>
          </a:prstGeom>
        </p:spPr>
        <p:txBody>
          <a:bodyPr wrap="square">
            <a:spAutoFit/>
          </a:bodyPr>
          <a:lstStyle/>
          <a:p>
            <a:r>
              <a:rPr lang="de-DE" sz="900" dirty="0" err="1">
                <a:solidFill>
                  <a:srgbClr val="FFDE48"/>
                </a:solidFill>
              </a:rPr>
              <a:t>Superordenador</a:t>
            </a:r>
            <a:r>
              <a:rPr lang="de-DE" sz="900" dirty="0">
                <a:solidFill>
                  <a:srgbClr val="FFDE48"/>
                </a:solidFill>
              </a:rPr>
              <a:t> </a:t>
            </a:r>
            <a:r>
              <a:rPr lang="de-DE" sz="900" dirty="0" err="1">
                <a:solidFill>
                  <a:srgbClr val="FFDE48"/>
                </a:solidFill>
              </a:rPr>
              <a:t>Marenostrum</a:t>
            </a:r>
            <a:r>
              <a:rPr lang="de-DE" sz="900" dirty="0">
                <a:solidFill>
                  <a:srgbClr val="FFDE48"/>
                </a:solidFill>
              </a:rPr>
              <a:t> IV (Barcelona </a:t>
            </a:r>
            <a:r>
              <a:rPr lang="de-DE" sz="900" dirty="0" err="1">
                <a:solidFill>
                  <a:srgbClr val="FFDE48"/>
                </a:solidFill>
              </a:rPr>
              <a:t>Supercomputing</a:t>
            </a:r>
            <a:r>
              <a:rPr lang="de-DE" sz="900" dirty="0">
                <a:solidFill>
                  <a:srgbClr val="FFDE48"/>
                </a:solidFill>
              </a:rPr>
              <a:t> Center, </a:t>
            </a:r>
            <a:r>
              <a:rPr lang="de-DE" sz="900" dirty="0" err="1">
                <a:solidFill>
                  <a:srgbClr val="FFDE48"/>
                </a:solidFill>
              </a:rPr>
              <a:t>España</a:t>
            </a:r>
            <a:r>
              <a:rPr lang="de-DE" sz="900" dirty="0">
                <a:solidFill>
                  <a:srgbClr val="FFDE48"/>
                </a:solidFill>
              </a:rPr>
              <a:t>)</a:t>
            </a:r>
          </a:p>
        </p:txBody>
      </p:sp>
      <p:grpSp>
        <p:nvGrpSpPr>
          <p:cNvPr id="14" name="Grupo 13">
            <a:extLst>
              <a:ext uri="{FF2B5EF4-FFF2-40B4-BE49-F238E27FC236}">
                <a16:creationId xmlns:a16="http://schemas.microsoft.com/office/drawing/2014/main" id="{1DECE854-4B74-AFD8-55E3-1B1DC6073BEF}"/>
              </a:ext>
            </a:extLst>
          </p:cNvPr>
          <p:cNvGrpSpPr>
            <a:grpSpLocks noChangeAspect="1"/>
          </p:cNvGrpSpPr>
          <p:nvPr/>
        </p:nvGrpSpPr>
        <p:grpSpPr>
          <a:xfrm>
            <a:off x="901548" y="2837583"/>
            <a:ext cx="2698173" cy="1784983"/>
            <a:chOff x="483345" y="2847456"/>
            <a:chExt cx="3290492" cy="2176833"/>
          </a:xfrm>
          <a:effectLst>
            <a:outerShdw blurRad="50800" dist="50800" dir="5400000" algn="ctr" rotWithShape="0">
              <a:srgbClr val="000000">
                <a:alpha val="76000"/>
              </a:srgbClr>
            </a:outerShdw>
          </a:effectLst>
        </p:grpSpPr>
        <p:pic>
          <p:nvPicPr>
            <p:cNvPr id="6" name="Imagen 5">
              <a:extLst>
                <a:ext uri="{FF2B5EF4-FFF2-40B4-BE49-F238E27FC236}">
                  <a16:creationId xmlns:a16="http://schemas.microsoft.com/office/drawing/2014/main" id="{4815CE97-2628-46F4-AE3D-7BF4B6709C13}"/>
                </a:ext>
              </a:extLst>
            </p:cNvPr>
            <p:cNvPicPr>
              <a:picLocks noChangeAspect="1"/>
            </p:cNvPicPr>
            <p:nvPr/>
          </p:nvPicPr>
          <p:blipFill>
            <a:blip r:embed="rId7"/>
            <a:stretch>
              <a:fillRect/>
            </a:stretch>
          </p:blipFill>
          <p:spPr>
            <a:xfrm>
              <a:off x="483345" y="3187167"/>
              <a:ext cx="3290492" cy="1837122"/>
            </a:xfrm>
            <a:prstGeom prst="rect">
              <a:avLst/>
            </a:prstGeom>
            <a:ln>
              <a:solidFill>
                <a:schemeClr val="tx1"/>
              </a:solidFill>
            </a:ln>
          </p:spPr>
        </p:pic>
        <p:pic>
          <p:nvPicPr>
            <p:cNvPr id="7" name="Imagen 6">
              <a:extLst>
                <a:ext uri="{FF2B5EF4-FFF2-40B4-BE49-F238E27FC236}">
                  <a16:creationId xmlns:a16="http://schemas.microsoft.com/office/drawing/2014/main" id="{F0C919F4-2393-CDEF-0786-58A7544CC25E}"/>
                </a:ext>
              </a:extLst>
            </p:cNvPr>
            <p:cNvPicPr>
              <a:picLocks noChangeAspect="1"/>
            </p:cNvPicPr>
            <p:nvPr/>
          </p:nvPicPr>
          <p:blipFill>
            <a:blip r:embed="rId8"/>
            <a:stretch>
              <a:fillRect/>
            </a:stretch>
          </p:blipFill>
          <p:spPr>
            <a:xfrm>
              <a:off x="483345" y="2847456"/>
              <a:ext cx="3290492" cy="553863"/>
            </a:xfrm>
            <a:prstGeom prst="rect">
              <a:avLst/>
            </a:prstGeom>
            <a:ln>
              <a:solidFill>
                <a:schemeClr val="tx1"/>
              </a:solidFill>
            </a:ln>
          </p:spPr>
        </p:pic>
      </p:grpSp>
      <p:sp>
        <p:nvSpPr>
          <p:cNvPr id="12" name="Rectángulo 11">
            <a:extLst>
              <a:ext uri="{FF2B5EF4-FFF2-40B4-BE49-F238E27FC236}">
                <a16:creationId xmlns:a16="http://schemas.microsoft.com/office/drawing/2014/main" id="{E2F3D842-017F-97ED-55DA-A28904576DB3}"/>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3" name="Imagen 12">
            <a:extLst>
              <a:ext uri="{FF2B5EF4-FFF2-40B4-BE49-F238E27FC236}">
                <a16:creationId xmlns:a16="http://schemas.microsoft.com/office/drawing/2014/main" id="{D98EC526-6886-FAE3-1FD2-1326D7E703A8}"/>
              </a:ext>
            </a:extLst>
          </p:cNvPr>
          <p:cNvPicPr>
            <a:picLocks noChangeAspect="1"/>
          </p:cNvPicPr>
          <p:nvPr/>
        </p:nvPicPr>
        <p:blipFill>
          <a:blip r:embed="rId9"/>
          <a:stretch>
            <a:fillRect/>
          </a:stretch>
        </p:blipFill>
        <p:spPr>
          <a:xfrm>
            <a:off x="15620" y="-8567"/>
            <a:ext cx="1709246" cy="594662"/>
          </a:xfrm>
          <a:prstGeom prst="rect">
            <a:avLst/>
          </a:prstGeom>
        </p:spPr>
      </p:pic>
      <p:sp>
        <p:nvSpPr>
          <p:cNvPr id="15" name="Título 1">
            <a:extLst>
              <a:ext uri="{FF2B5EF4-FFF2-40B4-BE49-F238E27FC236}">
                <a16:creationId xmlns:a16="http://schemas.microsoft.com/office/drawing/2014/main" id="{4025E564-E4E3-4134-6EBE-C61D9890ECE4}"/>
              </a:ext>
            </a:extLst>
          </p:cNvPr>
          <p:cNvSpPr>
            <a:spLocks noGrp="1"/>
          </p:cNvSpPr>
          <p:nvPr>
            <p:ph type="title"/>
          </p:nvPr>
        </p:nvSpPr>
        <p:spPr>
          <a:xfrm>
            <a:off x="1852653" y="-116651"/>
            <a:ext cx="7451603" cy="821698"/>
          </a:xfrm>
        </p:spPr>
        <p:txBody>
          <a:bodyPr>
            <a:noAutofit/>
          </a:bodyPr>
          <a:lstStyle/>
          <a:p>
            <a:r>
              <a:rPr lang="es-ES" sz="2600" dirty="0">
                <a:latin typeface="Century Gothic" panose="020B0502020202020204" pitchFamily="34" charset="0"/>
                <a:ea typeface="Verdana" panose="020B0604030504040204" pitchFamily="34" charset="0"/>
                <a:cs typeface="Arial" panose="020B0604020202020204" pitchFamily="34" charset="0"/>
              </a:rPr>
              <a:t>Simulación de la turbulencia</a:t>
            </a:r>
          </a:p>
        </p:txBody>
      </p:sp>
      <p:pic>
        <p:nvPicPr>
          <p:cNvPr id="2" name="Animated_non_linear_simulation_with_stella.mp4">
            <a:hlinkClick r:id="" action="ppaction://media"/>
            <a:extLst>
              <a:ext uri="{FF2B5EF4-FFF2-40B4-BE49-F238E27FC236}">
                <a16:creationId xmlns:a16="http://schemas.microsoft.com/office/drawing/2014/main" id="{5AD3C0A1-0C94-5FCD-CB39-4BE4A3E6569A}"/>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263766" y="1610534"/>
            <a:ext cx="5870162" cy="2348065"/>
          </a:xfrm>
          <a:prstGeom prst="rect">
            <a:avLst/>
          </a:prstGeom>
          <a:ln>
            <a:solidFill>
              <a:schemeClr val="tx1"/>
            </a:solidFill>
          </a:ln>
          <a:effectLst>
            <a:outerShdw blurRad="50800" dist="50800" dir="5400000" algn="ctr" rotWithShape="0">
              <a:srgbClr val="000000">
                <a:alpha val="72393"/>
              </a:srgbClr>
            </a:outerShdw>
          </a:effectLst>
        </p:spPr>
      </p:pic>
      <p:pic>
        <p:nvPicPr>
          <p:cNvPr id="3" name="Imagen 2">
            <a:extLst>
              <a:ext uri="{FF2B5EF4-FFF2-40B4-BE49-F238E27FC236}">
                <a16:creationId xmlns:a16="http://schemas.microsoft.com/office/drawing/2014/main" id="{EC5EBFA1-7A2A-23FA-53BE-7768C9AB106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45183" y="1610534"/>
            <a:ext cx="2601744" cy="2389584"/>
          </a:xfrm>
          <a:prstGeom prst="rect">
            <a:avLst/>
          </a:prstGeom>
          <a:ln>
            <a:solidFill>
              <a:schemeClr val="tx1"/>
            </a:solidFill>
          </a:ln>
          <a:effectLst>
            <a:outerShdw blurRad="50800" dist="50800" dir="5400000" algn="ctr" rotWithShape="0">
              <a:srgbClr val="000000">
                <a:alpha val="78548"/>
              </a:srgbClr>
            </a:outerShdw>
          </a:effectLst>
        </p:spPr>
      </p:pic>
      <p:sp>
        <p:nvSpPr>
          <p:cNvPr id="10" name="CuadroTexto 9">
            <a:extLst>
              <a:ext uri="{FF2B5EF4-FFF2-40B4-BE49-F238E27FC236}">
                <a16:creationId xmlns:a16="http://schemas.microsoft.com/office/drawing/2014/main" id="{108128CA-D21C-4F7B-5051-BF85C5D843D2}"/>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12</a:t>
            </a:r>
          </a:p>
        </p:txBody>
      </p:sp>
    </p:spTree>
    <p:extLst>
      <p:ext uri="{BB962C8B-B14F-4D97-AF65-F5344CB8AC3E}">
        <p14:creationId xmlns:p14="http://schemas.microsoft.com/office/powerpoint/2010/main" val="3665057090"/>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8">
            <a:extLst>
              <a:ext uri="{FF2B5EF4-FFF2-40B4-BE49-F238E27FC236}">
                <a16:creationId xmlns:a16="http://schemas.microsoft.com/office/drawing/2014/main" id="{0890EE36-1552-E360-6795-56019B0E796B}"/>
              </a:ext>
            </a:extLst>
          </p:cNvPr>
          <p:cNvSpPr txBox="1">
            <a:spLocks/>
          </p:cNvSpPr>
          <p:nvPr/>
        </p:nvSpPr>
        <p:spPr>
          <a:xfrm>
            <a:off x="423672" y="791506"/>
            <a:ext cx="8510597" cy="934444"/>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Clr>
                <a:schemeClr val="accent4"/>
              </a:buClr>
              <a:buSzPct val="100000"/>
              <a:buFont typeface="Arial" panose="020B0604020202020204" pitchFamily="34" charset="0"/>
              <a:buNone/>
            </a:pPr>
            <a:r>
              <a:rPr lang="es-ES" sz="1600" dirty="0">
                <a:solidFill>
                  <a:schemeClr val="bg2">
                    <a:lumMod val="25000"/>
                  </a:schemeClr>
                </a:solidFill>
                <a:latin typeface="Century Gothic" panose="020B0502020202020204" pitchFamily="34" charset="0"/>
                <a:cs typeface="Calibri" panose="020F0502020204030204" pitchFamily="34" charset="0"/>
              </a:rPr>
              <a:t>La complejidad de las ecuaciones </a:t>
            </a:r>
            <a:r>
              <a:rPr lang="es-ES" sz="1600" dirty="0" err="1">
                <a:solidFill>
                  <a:schemeClr val="bg2">
                    <a:lumMod val="25000"/>
                  </a:schemeClr>
                </a:solidFill>
                <a:latin typeface="Century Gothic" panose="020B0502020202020204" pitchFamily="34" charset="0"/>
                <a:cs typeface="Calibri" panose="020F0502020204030204" pitchFamily="34" charset="0"/>
              </a:rPr>
              <a:t>girocinéticas</a:t>
            </a:r>
            <a:r>
              <a:rPr lang="es-ES" sz="1600" dirty="0">
                <a:solidFill>
                  <a:schemeClr val="bg2">
                    <a:lumMod val="25000"/>
                  </a:schemeClr>
                </a:solidFill>
                <a:latin typeface="Century Gothic" panose="020B0502020202020204" pitchFamily="34" charset="0"/>
                <a:cs typeface="Calibri" panose="020F0502020204030204" pitchFamily="34" charset="0"/>
              </a:rPr>
              <a:t> requieren del empleo de superordenadores para su resolución. </a:t>
            </a:r>
          </a:p>
        </p:txBody>
      </p:sp>
      <p:pic>
        <p:nvPicPr>
          <p:cNvPr id="2050" name="Picture 2">
            <a:extLst>
              <a:ext uri="{FF2B5EF4-FFF2-40B4-BE49-F238E27FC236}">
                <a16:creationId xmlns:a16="http://schemas.microsoft.com/office/drawing/2014/main" id="{A91908DF-83B1-973D-8236-8BFEC062A0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9207" y="1616530"/>
            <a:ext cx="4425063" cy="2945194"/>
          </a:xfrm>
          <a:prstGeom prst="rect">
            <a:avLst/>
          </a:prstGeom>
          <a:noFill/>
          <a:effectLst>
            <a:outerShdw blurRad="50800" dist="50800" dir="5400000" algn="ctr" rotWithShape="0">
              <a:srgbClr val="000000">
                <a:alpha val="63000"/>
              </a:srgbClr>
            </a:outerShdw>
          </a:effectLst>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EDAAB8AE-9691-5CF1-CD05-F416E77671E0}"/>
              </a:ext>
            </a:extLst>
          </p:cNvPr>
          <p:cNvPicPr>
            <a:picLocks noChangeAspect="1"/>
          </p:cNvPicPr>
          <p:nvPr/>
        </p:nvPicPr>
        <p:blipFill>
          <a:blip r:embed="rId6"/>
          <a:stretch>
            <a:fillRect/>
          </a:stretch>
        </p:blipFill>
        <p:spPr>
          <a:xfrm>
            <a:off x="263767" y="1616529"/>
            <a:ext cx="4085992" cy="1097729"/>
          </a:xfrm>
          <a:prstGeom prst="rect">
            <a:avLst/>
          </a:prstGeom>
          <a:ln>
            <a:solidFill>
              <a:schemeClr val="tx1"/>
            </a:solidFill>
          </a:ln>
          <a:effectLst>
            <a:outerShdw blurRad="50800" dist="50800" dir="5400000" algn="ctr" rotWithShape="0">
              <a:srgbClr val="000000">
                <a:alpha val="70196"/>
              </a:srgbClr>
            </a:outerShdw>
          </a:effectLst>
        </p:spPr>
      </p:pic>
      <p:sp>
        <p:nvSpPr>
          <p:cNvPr id="11" name="Rechteck 70">
            <a:extLst>
              <a:ext uri="{FF2B5EF4-FFF2-40B4-BE49-F238E27FC236}">
                <a16:creationId xmlns:a16="http://schemas.microsoft.com/office/drawing/2014/main" id="{54129F83-E641-F8A9-8B3B-C5552C4D078E}"/>
              </a:ext>
            </a:extLst>
          </p:cNvPr>
          <p:cNvSpPr/>
          <p:nvPr/>
        </p:nvSpPr>
        <p:spPr>
          <a:xfrm>
            <a:off x="4521865" y="1610534"/>
            <a:ext cx="3852701" cy="230832"/>
          </a:xfrm>
          <a:prstGeom prst="rect">
            <a:avLst/>
          </a:prstGeom>
        </p:spPr>
        <p:txBody>
          <a:bodyPr wrap="square">
            <a:spAutoFit/>
          </a:bodyPr>
          <a:lstStyle/>
          <a:p>
            <a:r>
              <a:rPr lang="de-DE" sz="900" dirty="0" err="1">
                <a:solidFill>
                  <a:srgbClr val="FFDE48"/>
                </a:solidFill>
              </a:rPr>
              <a:t>Superordenador</a:t>
            </a:r>
            <a:r>
              <a:rPr lang="de-DE" sz="900" dirty="0">
                <a:solidFill>
                  <a:srgbClr val="FFDE48"/>
                </a:solidFill>
              </a:rPr>
              <a:t> </a:t>
            </a:r>
            <a:r>
              <a:rPr lang="de-DE" sz="900" dirty="0" err="1">
                <a:solidFill>
                  <a:srgbClr val="FFDE48"/>
                </a:solidFill>
              </a:rPr>
              <a:t>Marenostrum</a:t>
            </a:r>
            <a:r>
              <a:rPr lang="de-DE" sz="900" dirty="0">
                <a:solidFill>
                  <a:srgbClr val="FFDE48"/>
                </a:solidFill>
              </a:rPr>
              <a:t> IV (Barcelona </a:t>
            </a:r>
            <a:r>
              <a:rPr lang="de-DE" sz="900" dirty="0" err="1">
                <a:solidFill>
                  <a:srgbClr val="FFDE48"/>
                </a:solidFill>
              </a:rPr>
              <a:t>Supercomputing</a:t>
            </a:r>
            <a:r>
              <a:rPr lang="de-DE" sz="900" dirty="0">
                <a:solidFill>
                  <a:srgbClr val="FFDE48"/>
                </a:solidFill>
              </a:rPr>
              <a:t> Center, </a:t>
            </a:r>
            <a:r>
              <a:rPr lang="de-DE" sz="900" dirty="0" err="1">
                <a:solidFill>
                  <a:srgbClr val="FFDE48"/>
                </a:solidFill>
              </a:rPr>
              <a:t>España</a:t>
            </a:r>
            <a:r>
              <a:rPr lang="de-DE" sz="900" dirty="0">
                <a:solidFill>
                  <a:srgbClr val="FFDE48"/>
                </a:solidFill>
              </a:rPr>
              <a:t>)</a:t>
            </a:r>
          </a:p>
        </p:txBody>
      </p:sp>
      <p:grpSp>
        <p:nvGrpSpPr>
          <p:cNvPr id="14" name="Grupo 13">
            <a:extLst>
              <a:ext uri="{FF2B5EF4-FFF2-40B4-BE49-F238E27FC236}">
                <a16:creationId xmlns:a16="http://schemas.microsoft.com/office/drawing/2014/main" id="{1DECE854-4B74-AFD8-55E3-1B1DC6073BEF}"/>
              </a:ext>
            </a:extLst>
          </p:cNvPr>
          <p:cNvGrpSpPr>
            <a:grpSpLocks noChangeAspect="1"/>
          </p:cNvGrpSpPr>
          <p:nvPr/>
        </p:nvGrpSpPr>
        <p:grpSpPr>
          <a:xfrm>
            <a:off x="901548" y="2837583"/>
            <a:ext cx="2698173" cy="1784983"/>
            <a:chOff x="483345" y="2847456"/>
            <a:chExt cx="3290492" cy="2176833"/>
          </a:xfrm>
          <a:effectLst>
            <a:outerShdw blurRad="50800" dist="50800" dir="5400000" algn="ctr" rotWithShape="0">
              <a:srgbClr val="000000">
                <a:alpha val="76000"/>
              </a:srgbClr>
            </a:outerShdw>
          </a:effectLst>
        </p:grpSpPr>
        <p:pic>
          <p:nvPicPr>
            <p:cNvPr id="6" name="Imagen 5">
              <a:extLst>
                <a:ext uri="{FF2B5EF4-FFF2-40B4-BE49-F238E27FC236}">
                  <a16:creationId xmlns:a16="http://schemas.microsoft.com/office/drawing/2014/main" id="{4815CE97-2628-46F4-AE3D-7BF4B6709C13}"/>
                </a:ext>
              </a:extLst>
            </p:cNvPr>
            <p:cNvPicPr>
              <a:picLocks noChangeAspect="1"/>
            </p:cNvPicPr>
            <p:nvPr/>
          </p:nvPicPr>
          <p:blipFill>
            <a:blip r:embed="rId7"/>
            <a:stretch>
              <a:fillRect/>
            </a:stretch>
          </p:blipFill>
          <p:spPr>
            <a:xfrm>
              <a:off x="483345" y="3187167"/>
              <a:ext cx="3290492" cy="1837122"/>
            </a:xfrm>
            <a:prstGeom prst="rect">
              <a:avLst/>
            </a:prstGeom>
            <a:ln>
              <a:solidFill>
                <a:schemeClr val="tx1"/>
              </a:solidFill>
            </a:ln>
          </p:spPr>
        </p:pic>
        <p:pic>
          <p:nvPicPr>
            <p:cNvPr id="7" name="Imagen 6">
              <a:extLst>
                <a:ext uri="{FF2B5EF4-FFF2-40B4-BE49-F238E27FC236}">
                  <a16:creationId xmlns:a16="http://schemas.microsoft.com/office/drawing/2014/main" id="{F0C919F4-2393-CDEF-0786-58A7544CC25E}"/>
                </a:ext>
              </a:extLst>
            </p:cNvPr>
            <p:cNvPicPr>
              <a:picLocks noChangeAspect="1"/>
            </p:cNvPicPr>
            <p:nvPr/>
          </p:nvPicPr>
          <p:blipFill>
            <a:blip r:embed="rId8"/>
            <a:stretch>
              <a:fillRect/>
            </a:stretch>
          </p:blipFill>
          <p:spPr>
            <a:xfrm>
              <a:off x="483345" y="2847456"/>
              <a:ext cx="3290492" cy="553863"/>
            </a:xfrm>
            <a:prstGeom prst="rect">
              <a:avLst/>
            </a:prstGeom>
            <a:ln>
              <a:solidFill>
                <a:schemeClr val="tx1"/>
              </a:solidFill>
            </a:ln>
          </p:spPr>
        </p:pic>
      </p:grpSp>
      <p:sp>
        <p:nvSpPr>
          <p:cNvPr id="12" name="Rectángulo 11">
            <a:extLst>
              <a:ext uri="{FF2B5EF4-FFF2-40B4-BE49-F238E27FC236}">
                <a16:creationId xmlns:a16="http://schemas.microsoft.com/office/drawing/2014/main" id="{E2F3D842-017F-97ED-55DA-A28904576DB3}"/>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3" name="Imagen 12">
            <a:extLst>
              <a:ext uri="{FF2B5EF4-FFF2-40B4-BE49-F238E27FC236}">
                <a16:creationId xmlns:a16="http://schemas.microsoft.com/office/drawing/2014/main" id="{D98EC526-6886-FAE3-1FD2-1326D7E703A8}"/>
              </a:ext>
            </a:extLst>
          </p:cNvPr>
          <p:cNvPicPr>
            <a:picLocks noChangeAspect="1"/>
          </p:cNvPicPr>
          <p:nvPr/>
        </p:nvPicPr>
        <p:blipFill>
          <a:blip r:embed="rId9"/>
          <a:stretch>
            <a:fillRect/>
          </a:stretch>
        </p:blipFill>
        <p:spPr>
          <a:xfrm>
            <a:off x="15620" y="-8567"/>
            <a:ext cx="1709246" cy="594662"/>
          </a:xfrm>
          <a:prstGeom prst="rect">
            <a:avLst/>
          </a:prstGeom>
        </p:spPr>
      </p:pic>
      <p:sp>
        <p:nvSpPr>
          <p:cNvPr id="15" name="Título 1">
            <a:extLst>
              <a:ext uri="{FF2B5EF4-FFF2-40B4-BE49-F238E27FC236}">
                <a16:creationId xmlns:a16="http://schemas.microsoft.com/office/drawing/2014/main" id="{4025E564-E4E3-4134-6EBE-C61D9890ECE4}"/>
              </a:ext>
            </a:extLst>
          </p:cNvPr>
          <p:cNvSpPr>
            <a:spLocks noGrp="1"/>
          </p:cNvSpPr>
          <p:nvPr>
            <p:ph type="title"/>
          </p:nvPr>
        </p:nvSpPr>
        <p:spPr>
          <a:xfrm>
            <a:off x="1852653" y="-116651"/>
            <a:ext cx="7451603" cy="821698"/>
          </a:xfrm>
        </p:spPr>
        <p:txBody>
          <a:bodyPr>
            <a:noAutofit/>
          </a:bodyPr>
          <a:lstStyle/>
          <a:p>
            <a:r>
              <a:rPr lang="es-ES" sz="2600" dirty="0">
                <a:latin typeface="Century Gothic" panose="020B0502020202020204" pitchFamily="34" charset="0"/>
                <a:ea typeface="Verdana" panose="020B0604030504040204" pitchFamily="34" charset="0"/>
                <a:cs typeface="Arial" panose="020B0604020202020204" pitchFamily="34" charset="0"/>
              </a:rPr>
              <a:t>Simulación de la turbulencia</a:t>
            </a:r>
          </a:p>
        </p:txBody>
      </p:sp>
      <p:pic>
        <p:nvPicPr>
          <p:cNvPr id="2" name="Animated_non_linear_simulation_with_stella.mp4">
            <a:hlinkClick r:id="" action="ppaction://media"/>
            <a:extLst>
              <a:ext uri="{FF2B5EF4-FFF2-40B4-BE49-F238E27FC236}">
                <a16:creationId xmlns:a16="http://schemas.microsoft.com/office/drawing/2014/main" id="{5AD3C0A1-0C94-5FCD-CB39-4BE4A3E6569A}"/>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263766" y="1610534"/>
            <a:ext cx="5870162" cy="2348065"/>
          </a:xfrm>
          <a:prstGeom prst="rect">
            <a:avLst/>
          </a:prstGeom>
          <a:ln>
            <a:solidFill>
              <a:schemeClr val="tx1"/>
            </a:solidFill>
          </a:ln>
          <a:effectLst>
            <a:outerShdw blurRad="50800" dist="50800" dir="5400000" algn="ctr" rotWithShape="0">
              <a:srgbClr val="000000">
                <a:alpha val="72393"/>
              </a:srgbClr>
            </a:outerShdw>
          </a:effectLst>
        </p:spPr>
      </p:pic>
      <p:pic>
        <p:nvPicPr>
          <p:cNvPr id="3" name="Imagen 2">
            <a:extLst>
              <a:ext uri="{FF2B5EF4-FFF2-40B4-BE49-F238E27FC236}">
                <a16:creationId xmlns:a16="http://schemas.microsoft.com/office/drawing/2014/main" id="{EC5EBFA1-7A2A-23FA-53BE-7768C9AB106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6345183" y="1610534"/>
            <a:ext cx="2601744" cy="2389584"/>
          </a:xfrm>
          <a:prstGeom prst="rect">
            <a:avLst/>
          </a:prstGeom>
          <a:ln>
            <a:solidFill>
              <a:schemeClr val="tx1"/>
            </a:solidFill>
          </a:ln>
          <a:effectLst>
            <a:outerShdw blurRad="50800" dist="50800" dir="5400000" algn="ctr" rotWithShape="0">
              <a:srgbClr val="000000">
                <a:alpha val="78548"/>
              </a:srgbClr>
            </a:outerShdw>
          </a:effectLst>
        </p:spPr>
      </p:pic>
      <p:sp>
        <p:nvSpPr>
          <p:cNvPr id="10" name="CuadroTexto 9">
            <a:extLst>
              <a:ext uri="{FF2B5EF4-FFF2-40B4-BE49-F238E27FC236}">
                <a16:creationId xmlns:a16="http://schemas.microsoft.com/office/drawing/2014/main" id="{108128CA-D21C-4F7B-5051-BF85C5D843D2}"/>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13</a:t>
            </a:r>
          </a:p>
        </p:txBody>
      </p:sp>
      <p:pic>
        <p:nvPicPr>
          <p:cNvPr id="6146" name="Picture 2" descr="Júpiter (planeta) - Viquipèdia, l'enciclopèdia lliure">
            <a:extLst>
              <a:ext uri="{FF2B5EF4-FFF2-40B4-BE49-F238E27FC236}">
                <a16:creationId xmlns:a16="http://schemas.microsoft.com/office/drawing/2014/main" id="{E19651AD-F299-03C6-EFFD-A36CFEA2365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6200000">
            <a:off x="6188037" y="1508731"/>
            <a:ext cx="2934138" cy="2657704"/>
          </a:xfrm>
          <a:prstGeom prst="rect">
            <a:avLst/>
          </a:prstGeom>
          <a:noFill/>
          <a:effectLst>
            <a:outerShdw blurRad="50800" dist="50800" dir="5400000" algn="ctr" rotWithShape="0">
              <a:srgbClr val="000000">
                <a:alpha val="5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528440"/>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0076B27-4D80-27C5-E472-8EED10EE1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405" y="1768679"/>
            <a:ext cx="2956689" cy="230336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CC194E35-0ED3-9FBC-3841-BC6541A0DC93}"/>
              </a:ext>
            </a:extLst>
          </p:cNvPr>
          <p:cNvPicPr>
            <a:picLocks noChangeAspect="1"/>
          </p:cNvPicPr>
          <p:nvPr/>
        </p:nvPicPr>
        <p:blipFill>
          <a:blip r:embed="rId4"/>
          <a:stretch>
            <a:fillRect/>
          </a:stretch>
        </p:blipFill>
        <p:spPr>
          <a:xfrm>
            <a:off x="3376094" y="1438568"/>
            <a:ext cx="1635505" cy="2879692"/>
          </a:xfrm>
          <a:prstGeom prst="rect">
            <a:avLst/>
          </a:prstGeom>
        </p:spPr>
      </p:pic>
      <p:pic>
        <p:nvPicPr>
          <p:cNvPr id="9" name="Imagen 8">
            <a:extLst>
              <a:ext uri="{FF2B5EF4-FFF2-40B4-BE49-F238E27FC236}">
                <a16:creationId xmlns:a16="http://schemas.microsoft.com/office/drawing/2014/main" id="{D1BC66BD-B703-21D1-BD10-1352FAC42BE2}"/>
              </a:ext>
            </a:extLst>
          </p:cNvPr>
          <p:cNvPicPr>
            <a:picLocks noChangeAspect="1"/>
          </p:cNvPicPr>
          <p:nvPr/>
        </p:nvPicPr>
        <p:blipFill>
          <a:blip r:embed="rId5"/>
          <a:stretch>
            <a:fillRect/>
          </a:stretch>
        </p:blipFill>
        <p:spPr>
          <a:xfrm>
            <a:off x="5249621" y="1435056"/>
            <a:ext cx="1635505" cy="2879693"/>
          </a:xfrm>
          <a:prstGeom prst="rect">
            <a:avLst/>
          </a:prstGeom>
        </p:spPr>
      </p:pic>
      <p:pic>
        <p:nvPicPr>
          <p:cNvPr id="10" name="Imagen 9">
            <a:extLst>
              <a:ext uri="{FF2B5EF4-FFF2-40B4-BE49-F238E27FC236}">
                <a16:creationId xmlns:a16="http://schemas.microsoft.com/office/drawing/2014/main" id="{BCF8AD8F-719C-7FA7-22AE-A464D88A7D20}"/>
              </a:ext>
            </a:extLst>
          </p:cNvPr>
          <p:cNvPicPr>
            <a:picLocks noChangeAspect="1"/>
          </p:cNvPicPr>
          <p:nvPr/>
        </p:nvPicPr>
        <p:blipFill>
          <a:blip r:embed="rId6"/>
          <a:srcRect/>
          <a:stretch/>
        </p:blipFill>
        <p:spPr>
          <a:xfrm>
            <a:off x="7123148" y="1435056"/>
            <a:ext cx="1635504" cy="2879691"/>
          </a:xfrm>
          <a:prstGeom prst="rect">
            <a:avLst/>
          </a:prstGeom>
        </p:spPr>
      </p:pic>
      <p:sp>
        <p:nvSpPr>
          <p:cNvPr id="12" name="CuadroTexto 11">
            <a:extLst>
              <a:ext uri="{FF2B5EF4-FFF2-40B4-BE49-F238E27FC236}">
                <a16:creationId xmlns:a16="http://schemas.microsoft.com/office/drawing/2014/main" id="{B6524BDD-ABAE-F126-088E-B454E52E87DB}"/>
              </a:ext>
            </a:extLst>
          </p:cNvPr>
          <p:cNvSpPr txBox="1"/>
          <p:nvPr/>
        </p:nvSpPr>
        <p:spPr>
          <a:xfrm>
            <a:off x="3309371" y="4314747"/>
            <a:ext cx="4572000" cy="246221"/>
          </a:xfrm>
          <a:prstGeom prst="rect">
            <a:avLst/>
          </a:prstGeom>
          <a:noFill/>
        </p:spPr>
        <p:txBody>
          <a:bodyPr wrap="square">
            <a:spAutoFit/>
          </a:bodyPr>
          <a:lstStyle/>
          <a:p>
            <a:r>
              <a:rPr lang="es-ES" sz="1000" dirty="0">
                <a:solidFill>
                  <a:schemeClr val="bg1">
                    <a:lumMod val="50000"/>
                  </a:schemeClr>
                </a:solidFill>
                <a:latin typeface="Century Gothic" panose="020B0502020202020204" pitchFamily="34" charset="0"/>
              </a:rPr>
              <a:t>https://</a:t>
            </a:r>
            <a:r>
              <a:rPr lang="es-ES" sz="1000" dirty="0" err="1">
                <a:solidFill>
                  <a:schemeClr val="bg1">
                    <a:lumMod val="50000"/>
                  </a:schemeClr>
                </a:solidFill>
                <a:latin typeface="Century Gothic" panose="020B0502020202020204" pitchFamily="34" charset="0"/>
              </a:rPr>
              <a:t>www.youtube.com</a:t>
            </a:r>
            <a:r>
              <a:rPr lang="es-ES" sz="1000" dirty="0">
                <a:solidFill>
                  <a:schemeClr val="bg1">
                    <a:lumMod val="50000"/>
                  </a:schemeClr>
                </a:solidFill>
                <a:latin typeface="Century Gothic" panose="020B0502020202020204" pitchFamily="34" charset="0"/>
              </a:rPr>
              <a:t>/shorts/vqIpcBeGRr0</a:t>
            </a:r>
          </a:p>
        </p:txBody>
      </p:sp>
      <p:sp>
        <p:nvSpPr>
          <p:cNvPr id="16" name="Rectángulo 15">
            <a:extLst>
              <a:ext uri="{FF2B5EF4-FFF2-40B4-BE49-F238E27FC236}">
                <a16:creationId xmlns:a16="http://schemas.microsoft.com/office/drawing/2014/main" id="{5AA8E7B4-DF8A-5C89-B4B5-FDCC96E0D30A}"/>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7" name="Imagen 16">
            <a:extLst>
              <a:ext uri="{FF2B5EF4-FFF2-40B4-BE49-F238E27FC236}">
                <a16:creationId xmlns:a16="http://schemas.microsoft.com/office/drawing/2014/main" id="{86446E64-CA8B-69A0-4BA9-0811CE8B4453}"/>
              </a:ext>
            </a:extLst>
          </p:cNvPr>
          <p:cNvPicPr>
            <a:picLocks noChangeAspect="1"/>
          </p:cNvPicPr>
          <p:nvPr/>
        </p:nvPicPr>
        <p:blipFill>
          <a:blip r:embed="rId7"/>
          <a:stretch>
            <a:fillRect/>
          </a:stretch>
        </p:blipFill>
        <p:spPr>
          <a:xfrm>
            <a:off x="15620" y="-8567"/>
            <a:ext cx="1709246" cy="594662"/>
          </a:xfrm>
          <a:prstGeom prst="rect">
            <a:avLst/>
          </a:prstGeom>
        </p:spPr>
      </p:pic>
      <p:sp>
        <p:nvSpPr>
          <p:cNvPr id="18" name="Título 1">
            <a:extLst>
              <a:ext uri="{FF2B5EF4-FFF2-40B4-BE49-F238E27FC236}">
                <a16:creationId xmlns:a16="http://schemas.microsoft.com/office/drawing/2014/main" id="{2CA368C9-F461-E6DB-E2DB-52CA5BD0413A}"/>
              </a:ext>
            </a:extLst>
          </p:cNvPr>
          <p:cNvSpPr>
            <a:spLocks noGrp="1"/>
          </p:cNvSpPr>
          <p:nvPr>
            <p:ph type="title"/>
          </p:nvPr>
        </p:nvSpPr>
        <p:spPr>
          <a:xfrm>
            <a:off x="1683690" y="-116651"/>
            <a:ext cx="7569643" cy="821698"/>
          </a:xfrm>
        </p:spPr>
        <p:txBody>
          <a:bodyPr>
            <a:noAutofit/>
          </a:bodyPr>
          <a:lstStyle/>
          <a:p>
            <a:r>
              <a:rPr lang="es-ES" sz="2800" dirty="0">
                <a:latin typeface="Century Gothic" panose="020B0502020202020204" pitchFamily="34" charset="0"/>
                <a:ea typeface="Verdana" panose="020B0604030504040204" pitchFamily="34" charset="0"/>
                <a:cs typeface="Arial" panose="020B0604020202020204" pitchFamily="34" charset="0"/>
              </a:rPr>
              <a:t>Experimento 1: Una inestabilidad en clase</a:t>
            </a:r>
          </a:p>
        </p:txBody>
      </p:sp>
      <p:sp>
        <p:nvSpPr>
          <p:cNvPr id="19" name="Marcador de contenido 8">
            <a:extLst>
              <a:ext uri="{FF2B5EF4-FFF2-40B4-BE49-F238E27FC236}">
                <a16:creationId xmlns:a16="http://schemas.microsoft.com/office/drawing/2014/main" id="{743A4982-3965-700F-D8DC-294EF451222C}"/>
              </a:ext>
            </a:extLst>
          </p:cNvPr>
          <p:cNvSpPr txBox="1">
            <a:spLocks/>
          </p:cNvSpPr>
          <p:nvPr/>
        </p:nvSpPr>
        <p:spPr>
          <a:xfrm>
            <a:off x="419405" y="823504"/>
            <a:ext cx="8543620" cy="1097729"/>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Clr>
                <a:schemeClr val="accent4"/>
              </a:buClr>
              <a:buSzPct val="100000"/>
              <a:buFont typeface="Arial" panose="020B0604020202020204" pitchFamily="34" charset="0"/>
              <a:buNone/>
            </a:pPr>
            <a:r>
              <a:rPr lang="es-ES" sz="1800" dirty="0">
                <a:solidFill>
                  <a:schemeClr val="bg2">
                    <a:lumMod val="25000"/>
                  </a:schemeClr>
                </a:solidFill>
                <a:latin typeface="Century Gothic" panose="020B0502020202020204" pitchFamily="34" charset="0"/>
                <a:cs typeface="Calibri" panose="020F0502020204030204" pitchFamily="34" charset="0"/>
              </a:rPr>
              <a:t>La inestabilidad de Raleigh-Taylor y el “famoso” experimento para frustrarla</a:t>
            </a:r>
          </a:p>
        </p:txBody>
      </p:sp>
      <p:sp>
        <p:nvSpPr>
          <p:cNvPr id="2" name="CuadroTexto 1">
            <a:extLst>
              <a:ext uri="{FF2B5EF4-FFF2-40B4-BE49-F238E27FC236}">
                <a16:creationId xmlns:a16="http://schemas.microsoft.com/office/drawing/2014/main" id="{37247B83-BB12-9E1F-7B31-377472123732}"/>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14</a:t>
            </a:r>
          </a:p>
        </p:txBody>
      </p:sp>
    </p:spTree>
    <p:extLst>
      <p:ext uri="{BB962C8B-B14F-4D97-AF65-F5344CB8AC3E}">
        <p14:creationId xmlns:p14="http://schemas.microsoft.com/office/powerpoint/2010/main" val="2351355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0076B27-4D80-27C5-E472-8EED10EE1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405" y="1768679"/>
            <a:ext cx="2956689" cy="230336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CC194E35-0ED3-9FBC-3841-BC6541A0DC93}"/>
              </a:ext>
            </a:extLst>
          </p:cNvPr>
          <p:cNvPicPr>
            <a:picLocks noChangeAspect="1"/>
          </p:cNvPicPr>
          <p:nvPr/>
        </p:nvPicPr>
        <p:blipFill>
          <a:blip r:embed="rId4"/>
          <a:stretch>
            <a:fillRect/>
          </a:stretch>
        </p:blipFill>
        <p:spPr>
          <a:xfrm>
            <a:off x="3376094" y="1438568"/>
            <a:ext cx="1635505" cy="2879692"/>
          </a:xfrm>
          <a:prstGeom prst="rect">
            <a:avLst/>
          </a:prstGeom>
        </p:spPr>
      </p:pic>
      <p:pic>
        <p:nvPicPr>
          <p:cNvPr id="9" name="Imagen 8">
            <a:extLst>
              <a:ext uri="{FF2B5EF4-FFF2-40B4-BE49-F238E27FC236}">
                <a16:creationId xmlns:a16="http://schemas.microsoft.com/office/drawing/2014/main" id="{D1BC66BD-B703-21D1-BD10-1352FAC42BE2}"/>
              </a:ext>
            </a:extLst>
          </p:cNvPr>
          <p:cNvPicPr>
            <a:picLocks noChangeAspect="1"/>
          </p:cNvPicPr>
          <p:nvPr/>
        </p:nvPicPr>
        <p:blipFill>
          <a:blip r:embed="rId5"/>
          <a:stretch>
            <a:fillRect/>
          </a:stretch>
        </p:blipFill>
        <p:spPr>
          <a:xfrm>
            <a:off x="5249621" y="1435056"/>
            <a:ext cx="1635505" cy="2879693"/>
          </a:xfrm>
          <a:prstGeom prst="rect">
            <a:avLst/>
          </a:prstGeom>
        </p:spPr>
      </p:pic>
      <p:pic>
        <p:nvPicPr>
          <p:cNvPr id="10" name="Imagen 9">
            <a:extLst>
              <a:ext uri="{FF2B5EF4-FFF2-40B4-BE49-F238E27FC236}">
                <a16:creationId xmlns:a16="http://schemas.microsoft.com/office/drawing/2014/main" id="{BCF8AD8F-719C-7FA7-22AE-A464D88A7D20}"/>
              </a:ext>
            </a:extLst>
          </p:cNvPr>
          <p:cNvPicPr>
            <a:picLocks noChangeAspect="1"/>
          </p:cNvPicPr>
          <p:nvPr/>
        </p:nvPicPr>
        <p:blipFill>
          <a:blip r:embed="rId6"/>
          <a:srcRect/>
          <a:stretch/>
        </p:blipFill>
        <p:spPr>
          <a:xfrm>
            <a:off x="7123148" y="1435056"/>
            <a:ext cx="1635504" cy="2879691"/>
          </a:xfrm>
          <a:prstGeom prst="rect">
            <a:avLst/>
          </a:prstGeom>
        </p:spPr>
      </p:pic>
      <p:sp>
        <p:nvSpPr>
          <p:cNvPr id="12" name="CuadroTexto 11">
            <a:extLst>
              <a:ext uri="{FF2B5EF4-FFF2-40B4-BE49-F238E27FC236}">
                <a16:creationId xmlns:a16="http://schemas.microsoft.com/office/drawing/2014/main" id="{B6524BDD-ABAE-F126-088E-B454E52E87DB}"/>
              </a:ext>
            </a:extLst>
          </p:cNvPr>
          <p:cNvSpPr txBox="1"/>
          <p:nvPr/>
        </p:nvSpPr>
        <p:spPr>
          <a:xfrm>
            <a:off x="3309371" y="4314747"/>
            <a:ext cx="4572000" cy="246221"/>
          </a:xfrm>
          <a:prstGeom prst="rect">
            <a:avLst/>
          </a:prstGeom>
          <a:noFill/>
        </p:spPr>
        <p:txBody>
          <a:bodyPr wrap="square">
            <a:spAutoFit/>
          </a:bodyPr>
          <a:lstStyle/>
          <a:p>
            <a:r>
              <a:rPr lang="es-ES" sz="1000" dirty="0">
                <a:solidFill>
                  <a:schemeClr val="bg1">
                    <a:lumMod val="50000"/>
                  </a:schemeClr>
                </a:solidFill>
                <a:latin typeface="Century Gothic" panose="020B0502020202020204" pitchFamily="34" charset="0"/>
              </a:rPr>
              <a:t>https://</a:t>
            </a:r>
            <a:r>
              <a:rPr lang="es-ES" sz="1000" dirty="0" err="1">
                <a:solidFill>
                  <a:schemeClr val="bg1">
                    <a:lumMod val="50000"/>
                  </a:schemeClr>
                </a:solidFill>
                <a:latin typeface="Century Gothic" panose="020B0502020202020204" pitchFamily="34" charset="0"/>
              </a:rPr>
              <a:t>www.youtube.com</a:t>
            </a:r>
            <a:r>
              <a:rPr lang="es-ES" sz="1000" dirty="0">
                <a:solidFill>
                  <a:schemeClr val="bg1">
                    <a:lumMod val="50000"/>
                  </a:schemeClr>
                </a:solidFill>
                <a:latin typeface="Century Gothic" panose="020B0502020202020204" pitchFamily="34" charset="0"/>
              </a:rPr>
              <a:t>/shorts/vqIpcBeGRr0</a:t>
            </a:r>
          </a:p>
        </p:txBody>
      </p:sp>
      <p:sp>
        <p:nvSpPr>
          <p:cNvPr id="16" name="Rectángulo 15">
            <a:extLst>
              <a:ext uri="{FF2B5EF4-FFF2-40B4-BE49-F238E27FC236}">
                <a16:creationId xmlns:a16="http://schemas.microsoft.com/office/drawing/2014/main" id="{5AA8E7B4-DF8A-5C89-B4B5-FDCC96E0D30A}"/>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7" name="Imagen 16">
            <a:extLst>
              <a:ext uri="{FF2B5EF4-FFF2-40B4-BE49-F238E27FC236}">
                <a16:creationId xmlns:a16="http://schemas.microsoft.com/office/drawing/2014/main" id="{86446E64-CA8B-69A0-4BA9-0811CE8B4453}"/>
              </a:ext>
            </a:extLst>
          </p:cNvPr>
          <p:cNvPicPr>
            <a:picLocks noChangeAspect="1"/>
          </p:cNvPicPr>
          <p:nvPr/>
        </p:nvPicPr>
        <p:blipFill>
          <a:blip r:embed="rId7"/>
          <a:stretch>
            <a:fillRect/>
          </a:stretch>
        </p:blipFill>
        <p:spPr>
          <a:xfrm>
            <a:off x="15620" y="-8567"/>
            <a:ext cx="1709246" cy="594662"/>
          </a:xfrm>
          <a:prstGeom prst="rect">
            <a:avLst/>
          </a:prstGeom>
        </p:spPr>
      </p:pic>
      <p:sp>
        <p:nvSpPr>
          <p:cNvPr id="19" name="Marcador de contenido 8">
            <a:extLst>
              <a:ext uri="{FF2B5EF4-FFF2-40B4-BE49-F238E27FC236}">
                <a16:creationId xmlns:a16="http://schemas.microsoft.com/office/drawing/2014/main" id="{743A4982-3965-700F-D8DC-294EF451222C}"/>
              </a:ext>
            </a:extLst>
          </p:cNvPr>
          <p:cNvSpPr txBox="1">
            <a:spLocks/>
          </p:cNvSpPr>
          <p:nvPr/>
        </p:nvSpPr>
        <p:spPr>
          <a:xfrm>
            <a:off x="419405" y="823504"/>
            <a:ext cx="8543620" cy="1097729"/>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Clr>
                <a:schemeClr val="accent4"/>
              </a:buClr>
              <a:buSzPct val="100000"/>
              <a:buNone/>
            </a:pPr>
            <a:r>
              <a:rPr lang="es-ES" sz="1800" dirty="0">
                <a:solidFill>
                  <a:schemeClr val="bg2">
                    <a:lumMod val="25000"/>
                  </a:schemeClr>
                </a:solidFill>
                <a:latin typeface="Century Gothic" panose="020B0502020202020204" pitchFamily="34" charset="0"/>
                <a:cs typeface="Calibri" panose="020F0502020204030204" pitchFamily="34" charset="0"/>
              </a:rPr>
              <a:t>La inestabilidad de Raleigh-Taylor y el “famoso” experimento para frustrarla</a:t>
            </a:r>
          </a:p>
        </p:txBody>
      </p:sp>
      <p:sp>
        <p:nvSpPr>
          <p:cNvPr id="2" name="TextShape 2">
            <a:extLst>
              <a:ext uri="{FF2B5EF4-FFF2-40B4-BE49-F238E27FC236}">
                <a16:creationId xmlns:a16="http://schemas.microsoft.com/office/drawing/2014/main" id="{27EDFF63-B050-654C-046B-37ED32DF5B98}"/>
              </a:ext>
            </a:extLst>
          </p:cNvPr>
          <p:cNvSpPr txBox="1"/>
          <p:nvPr/>
        </p:nvSpPr>
        <p:spPr>
          <a:xfrm>
            <a:off x="412885" y="2236658"/>
            <a:ext cx="8482427" cy="816831"/>
          </a:xfrm>
          <a:prstGeom prst="rect">
            <a:avLst/>
          </a:prstGeom>
          <a:solidFill>
            <a:schemeClr val="bg1">
              <a:lumMod val="95000"/>
            </a:schemeClr>
          </a:solidFill>
          <a:ln w="15875">
            <a:solidFill>
              <a:schemeClr val="tx1"/>
            </a:solidFill>
          </a:ln>
        </p:spPr>
        <p:txBody>
          <a:bodyPr/>
          <a:lstStyle/>
          <a:p>
            <a:pPr algn="just">
              <a:buClr>
                <a:schemeClr val="accent1"/>
              </a:buClr>
              <a:buSzPct val="80000"/>
            </a:pP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Aunque</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la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000000"/>
                </a:solidFill>
                <a:uFill>
                  <a:solidFill>
                    <a:srgbClr val="FFFFFF"/>
                  </a:solidFill>
                </a:uFill>
                <a:latin typeface="Century Gothic" panose="020B0502020202020204" pitchFamily="34" charset="0"/>
                <a:cs typeface="Calibri" panose="020F0502020204030204" pitchFamily="34" charset="0"/>
              </a:rPr>
              <a:t>presión</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C00000"/>
                </a:solidFill>
                <a:uFill>
                  <a:solidFill>
                    <a:srgbClr val="FFFFFF"/>
                  </a:solidFill>
                </a:uFill>
                <a:latin typeface="Century Gothic" panose="020B0502020202020204" pitchFamily="34" charset="0"/>
                <a:cs typeface="Calibri" panose="020F0502020204030204" pitchFamily="34" charset="0"/>
              </a:rPr>
              <a:t>atmosférica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000000"/>
                </a:solidFill>
                <a:uFill>
                  <a:solidFill>
                    <a:srgbClr val="FFFFFF"/>
                  </a:solidFill>
                </a:uFill>
                <a:latin typeface="Century Gothic" panose="020B0502020202020204" pitchFamily="34" charset="0"/>
                <a:cs typeface="Calibri" panose="020F0502020204030204" pitchFamily="34" charset="0"/>
              </a:rPr>
              <a:t>debería</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000000"/>
                </a:solidFill>
                <a:uFill>
                  <a:solidFill>
                    <a:srgbClr val="FFFFFF"/>
                  </a:solidFill>
                </a:uFill>
                <a:latin typeface="Century Gothic" panose="020B0502020202020204" pitchFamily="34" charset="0"/>
                <a:cs typeface="Calibri" panose="020F0502020204030204" pitchFamily="34" charset="0"/>
              </a:rPr>
              <a:t>confinar</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000000"/>
                </a:solidFill>
                <a:uFill>
                  <a:solidFill>
                    <a:srgbClr val="FFFFFF"/>
                  </a:solidFill>
                </a:uFill>
                <a:latin typeface="Century Gothic" panose="020B0502020202020204" pitchFamily="34" charset="0"/>
                <a:cs typeface="Calibri" panose="020F0502020204030204" pitchFamily="34" charset="0"/>
              </a:rPr>
              <a:t>el</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C00000"/>
                </a:solidFill>
                <a:uFill>
                  <a:solidFill>
                    <a:srgbClr val="FFFFFF"/>
                  </a:solidFill>
                </a:uFill>
                <a:latin typeface="Century Gothic" panose="020B0502020202020204" pitchFamily="34" charset="0"/>
                <a:cs typeface="Calibri" panose="020F0502020204030204" pitchFamily="34" charset="0"/>
              </a:rPr>
              <a:t>agua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la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excitación</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de la </a:t>
            </a:r>
            <a:r>
              <a:rPr lang="en-US" sz="1600" b="1" spc="-1" dirty="0" err="1">
                <a:solidFill>
                  <a:srgbClr val="C00000"/>
                </a:solidFill>
                <a:uFill>
                  <a:solidFill>
                    <a:srgbClr val="FFFFFF"/>
                  </a:solidFill>
                </a:uFill>
                <a:latin typeface="Century Gothic" panose="020B0502020202020204" pitchFamily="34" charset="0"/>
                <a:cs typeface="Calibri" panose="020F0502020204030204" pitchFamily="34" charset="0"/>
              </a:rPr>
              <a:t>inestabilidad</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y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su</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crecimiento</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producen</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su</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pérdida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la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cual</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satura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 un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flujo</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cuasi-estacionario</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a:t>
            </a:r>
          </a:p>
        </p:txBody>
      </p:sp>
      <p:sp>
        <p:nvSpPr>
          <p:cNvPr id="4" name="CuadroTexto 3">
            <a:extLst>
              <a:ext uri="{FF2B5EF4-FFF2-40B4-BE49-F238E27FC236}">
                <a16:creationId xmlns:a16="http://schemas.microsoft.com/office/drawing/2014/main" id="{F950A606-8298-6F77-3AC1-04CCEC36E3E3}"/>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14</a:t>
            </a:r>
          </a:p>
        </p:txBody>
      </p:sp>
      <p:sp>
        <p:nvSpPr>
          <p:cNvPr id="6" name="Título 1">
            <a:extLst>
              <a:ext uri="{FF2B5EF4-FFF2-40B4-BE49-F238E27FC236}">
                <a16:creationId xmlns:a16="http://schemas.microsoft.com/office/drawing/2014/main" id="{E2A3B0CD-E091-44E4-8BC8-F482179225AE}"/>
              </a:ext>
            </a:extLst>
          </p:cNvPr>
          <p:cNvSpPr txBox="1">
            <a:spLocks/>
          </p:cNvSpPr>
          <p:nvPr/>
        </p:nvSpPr>
        <p:spPr>
          <a:xfrm>
            <a:off x="1683690" y="-116651"/>
            <a:ext cx="7569643" cy="821698"/>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s-ES" sz="2800">
                <a:latin typeface="Century Gothic" panose="020B0502020202020204" pitchFamily="34" charset="0"/>
                <a:ea typeface="Verdana" panose="020B0604030504040204" pitchFamily="34" charset="0"/>
                <a:cs typeface="Arial" panose="020B0604020202020204" pitchFamily="34" charset="0"/>
              </a:rPr>
              <a:t>Experimento 1: Una inestabilidad en clase</a:t>
            </a:r>
            <a:endParaRPr lang="es-ES" sz="2800" dirty="0">
              <a:latin typeface="Century Gothic" panose="020B0502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183893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0076B27-4D80-27C5-E472-8EED10EE1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405" y="1768679"/>
            <a:ext cx="2956689" cy="230336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CC194E35-0ED3-9FBC-3841-BC6541A0DC93}"/>
              </a:ext>
            </a:extLst>
          </p:cNvPr>
          <p:cNvPicPr>
            <a:picLocks noChangeAspect="1"/>
          </p:cNvPicPr>
          <p:nvPr/>
        </p:nvPicPr>
        <p:blipFill>
          <a:blip r:embed="rId4"/>
          <a:stretch>
            <a:fillRect/>
          </a:stretch>
        </p:blipFill>
        <p:spPr>
          <a:xfrm>
            <a:off x="3376094" y="1438568"/>
            <a:ext cx="1635505" cy="2879692"/>
          </a:xfrm>
          <a:prstGeom prst="rect">
            <a:avLst/>
          </a:prstGeom>
        </p:spPr>
      </p:pic>
      <p:pic>
        <p:nvPicPr>
          <p:cNvPr id="9" name="Imagen 8">
            <a:extLst>
              <a:ext uri="{FF2B5EF4-FFF2-40B4-BE49-F238E27FC236}">
                <a16:creationId xmlns:a16="http://schemas.microsoft.com/office/drawing/2014/main" id="{D1BC66BD-B703-21D1-BD10-1352FAC42BE2}"/>
              </a:ext>
            </a:extLst>
          </p:cNvPr>
          <p:cNvPicPr>
            <a:picLocks noChangeAspect="1"/>
          </p:cNvPicPr>
          <p:nvPr/>
        </p:nvPicPr>
        <p:blipFill>
          <a:blip r:embed="rId5"/>
          <a:stretch>
            <a:fillRect/>
          </a:stretch>
        </p:blipFill>
        <p:spPr>
          <a:xfrm>
            <a:off x="5249621" y="1435056"/>
            <a:ext cx="1635505" cy="2879693"/>
          </a:xfrm>
          <a:prstGeom prst="rect">
            <a:avLst/>
          </a:prstGeom>
        </p:spPr>
      </p:pic>
      <p:pic>
        <p:nvPicPr>
          <p:cNvPr id="10" name="Imagen 9">
            <a:extLst>
              <a:ext uri="{FF2B5EF4-FFF2-40B4-BE49-F238E27FC236}">
                <a16:creationId xmlns:a16="http://schemas.microsoft.com/office/drawing/2014/main" id="{BCF8AD8F-719C-7FA7-22AE-A464D88A7D20}"/>
              </a:ext>
            </a:extLst>
          </p:cNvPr>
          <p:cNvPicPr>
            <a:picLocks noChangeAspect="1"/>
          </p:cNvPicPr>
          <p:nvPr/>
        </p:nvPicPr>
        <p:blipFill>
          <a:blip r:embed="rId6"/>
          <a:srcRect/>
          <a:stretch/>
        </p:blipFill>
        <p:spPr>
          <a:xfrm>
            <a:off x="7123148" y="1435056"/>
            <a:ext cx="1635504" cy="2879691"/>
          </a:xfrm>
          <a:prstGeom prst="rect">
            <a:avLst/>
          </a:prstGeom>
        </p:spPr>
      </p:pic>
      <p:sp>
        <p:nvSpPr>
          <p:cNvPr id="12" name="CuadroTexto 11">
            <a:extLst>
              <a:ext uri="{FF2B5EF4-FFF2-40B4-BE49-F238E27FC236}">
                <a16:creationId xmlns:a16="http://schemas.microsoft.com/office/drawing/2014/main" id="{B6524BDD-ABAE-F126-088E-B454E52E87DB}"/>
              </a:ext>
            </a:extLst>
          </p:cNvPr>
          <p:cNvSpPr txBox="1"/>
          <p:nvPr/>
        </p:nvSpPr>
        <p:spPr>
          <a:xfrm>
            <a:off x="3309371" y="4314747"/>
            <a:ext cx="4572000" cy="246221"/>
          </a:xfrm>
          <a:prstGeom prst="rect">
            <a:avLst/>
          </a:prstGeom>
          <a:noFill/>
        </p:spPr>
        <p:txBody>
          <a:bodyPr wrap="square">
            <a:spAutoFit/>
          </a:bodyPr>
          <a:lstStyle/>
          <a:p>
            <a:r>
              <a:rPr lang="es-ES" sz="1000" dirty="0">
                <a:solidFill>
                  <a:schemeClr val="bg1">
                    <a:lumMod val="50000"/>
                  </a:schemeClr>
                </a:solidFill>
                <a:latin typeface="Century Gothic" panose="020B0502020202020204" pitchFamily="34" charset="0"/>
              </a:rPr>
              <a:t>https://</a:t>
            </a:r>
            <a:r>
              <a:rPr lang="es-ES" sz="1000" dirty="0" err="1">
                <a:solidFill>
                  <a:schemeClr val="bg1">
                    <a:lumMod val="50000"/>
                  </a:schemeClr>
                </a:solidFill>
                <a:latin typeface="Century Gothic" panose="020B0502020202020204" pitchFamily="34" charset="0"/>
              </a:rPr>
              <a:t>www.youtube.com</a:t>
            </a:r>
            <a:r>
              <a:rPr lang="es-ES" sz="1000" dirty="0">
                <a:solidFill>
                  <a:schemeClr val="bg1">
                    <a:lumMod val="50000"/>
                  </a:schemeClr>
                </a:solidFill>
                <a:latin typeface="Century Gothic" panose="020B0502020202020204" pitchFamily="34" charset="0"/>
              </a:rPr>
              <a:t>/shorts/vqIpcBeGRr0</a:t>
            </a:r>
          </a:p>
        </p:txBody>
      </p:sp>
      <p:sp>
        <p:nvSpPr>
          <p:cNvPr id="16" name="Rectángulo 15">
            <a:extLst>
              <a:ext uri="{FF2B5EF4-FFF2-40B4-BE49-F238E27FC236}">
                <a16:creationId xmlns:a16="http://schemas.microsoft.com/office/drawing/2014/main" id="{5AA8E7B4-DF8A-5C89-B4B5-FDCC96E0D30A}"/>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7" name="Imagen 16">
            <a:extLst>
              <a:ext uri="{FF2B5EF4-FFF2-40B4-BE49-F238E27FC236}">
                <a16:creationId xmlns:a16="http://schemas.microsoft.com/office/drawing/2014/main" id="{86446E64-CA8B-69A0-4BA9-0811CE8B4453}"/>
              </a:ext>
            </a:extLst>
          </p:cNvPr>
          <p:cNvPicPr>
            <a:picLocks noChangeAspect="1"/>
          </p:cNvPicPr>
          <p:nvPr/>
        </p:nvPicPr>
        <p:blipFill>
          <a:blip r:embed="rId7"/>
          <a:stretch>
            <a:fillRect/>
          </a:stretch>
        </p:blipFill>
        <p:spPr>
          <a:xfrm>
            <a:off x="15620" y="-8567"/>
            <a:ext cx="1709246" cy="594662"/>
          </a:xfrm>
          <a:prstGeom prst="rect">
            <a:avLst/>
          </a:prstGeom>
        </p:spPr>
      </p:pic>
      <p:sp>
        <p:nvSpPr>
          <p:cNvPr id="19" name="Marcador de contenido 8">
            <a:extLst>
              <a:ext uri="{FF2B5EF4-FFF2-40B4-BE49-F238E27FC236}">
                <a16:creationId xmlns:a16="http://schemas.microsoft.com/office/drawing/2014/main" id="{743A4982-3965-700F-D8DC-294EF451222C}"/>
              </a:ext>
            </a:extLst>
          </p:cNvPr>
          <p:cNvSpPr txBox="1">
            <a:spLocks/>
          </p:cNvSpPr>
          <p:nvPr/>
        </p:nvSpPr>
        <p:spPr>
          <a:xfrm>
            <a:off x="419405" y="823504"/>
            <a:ext cx="8543620" cy="1097729"/>
          </a:xfrm>
          <a:prstGeom prst="rect">
            <a:avLst/>
          </a:prstGeom>
          <a:no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Clr>
                <a:schemeClr val="accent4"/>
              </a:buClr>
              <a:buSzPct val="100000"/>
              <a:buNone/>
            </a:pPr>
            <a:r>
              <a:rPr lang="es-ES" sz="1800" dirty="0">
                <a:solidFill>
                  <a:schemeClr val="bg2">
                    <a:lumMod val="25000"/>
                  </a:schemeClr>
                </a:solidFill>
                <a:latin typeface="Century Gothic" panose="020B0502020202020204" pitchFamily="34" charset="0"/>
                <a:cs typeface="Calibri" panose="020F0502020204030204" pitchFamily="34" charset="0"/>
              </a:rPr>
              <a:t>La inestabilidad de Raleigh-Taylor y el “famoso” experimento para frustrarla</a:t>
            </a:r>
          </a:p>
        </p:txBody>
      </p:sp>
      <p:sp>
        <p:nvSpPr>
          <p:cNvPr id="3" name="TextShape 2">
            <a:extLst>
              <a:ext uri="{FF2B5EF4-FFF2-40B4-BE49-F238E27FC236}">
                <a16:creationId xmlns:a16="http://schemas.microsoft.com/office/drawing/2014/main" id="{A1293FF4-F420-B403-C4E6-A76F5BD9216A}"/>
              </a:ext>
            </a:extLst>
          </p:cNvPr>
          <p:cNvSpPr txBox="1"/>
          <p:nvPr/>
        </p:nvSpPr>
        <p:spPr>
          <a:xfrm>
            <a:off x="412885" y="2236658"/>
            <a:ext cx="8482427" cy="816831"/>
          </a:xfrm>
          <a:prstGeom prst="rect">
            <a:avLst/>
          </a:prstGeom>
          <a:solidFill>
            <a:schemeClr val="bg1">
              <a:lumMod val="95000"/>
            </a:schemeClr>
          </a:solidFill>
          <a:ln w="15875">
            <a:solidFill>
              <a:schemeClr val="tx1"/>
            </a:solidFill>
          </a:ln>
        </p:spPr>
        <p:txBody>
          <a:bodyPr/>
          <a:lstStyle/>
          <a:p>
            <a:pPr algn="just">
              <a:buClr>
                <a:schemeClr val="accent1"/>
              </a:buClr>
              <a:buSzPct val="80000"/>
            </a:pP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Aunque</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la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000000"/>
                </a:solidFill>
                <a:uFill>
                  <a:solidFill>
                    <a:srgbClr val="FFFFFF"/>
                  </a:solidFill>
                </a:uFill>
                <a:latin typeface="Century Gothic" panose="020B0502020202020204" pitchFamily="34" charset="0"/>
                <a:cs typeface="Calibri" panose="020F0502020204030204" pitchFamily="34" charset="0"/>
              </a:rPr>
              <a:t>presión</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C00000"/>
                </a:solidFill>
                <a:uFill>
                  <a:solidFill>
                    <a:srgbClr val="FFFFFF"/>
                  </a:solidFill>
                </a:uFill>
                <a:latin typeface="Century Gothic" panose="020B0502020202020204" pitchFamily="34" charset="0"/>
                <a:cs typeface="Calibri" panose="020F0502020204030204" pitchFamily="34" charset="0"/>
              </a:rPr>
              <a:t>atmosférica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000000"/>
                </a:solidFill>
                <a:uFill>
                  <a:solidFill>
                    <a:srgbClr val="FFFFFF"/>
                  </a:solidFill>
                </a:uFill>
                <a:latin typeface="Century Gothic" panose="020B0502020202020204" pitchFamily="34" charset="0"/>
                <a:cs typeface="Calibri" panose="020F0502020204030204" pitchFamily="34" charset="0"/>
              </a:rPr>
              <a:t>debería</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b="1" spc="-1" dirty="0" err="1">
                <a:solidFill>
                  <a:srgbClr val="000000"/>
                </a:solidFill>
                <a:uFill>
                  <a:solidFill>
                    <a:srgbClr val="FFFFFF"/>
                  </a:solidFill>
                </a:uFill>
                <a:latin typeface="Century Gothic" panose="020B0502020202020204" pitchFamily="34" charset="0"/>
                <a:cs typeface="Calibri" panose="020F0502020204030204" pitchFamily="34" charset="0"/>
              </a:rPr>
              <a:t>confinar</a:t>
            </a:r>
            <a:r>
              <a:rPr lang="en-US" sz="1600" b="1" spc="-1" dirty="0">
                <a:solidFill>
                  <a:srgbClr val="000000"/>
                </a:solidFill>
                <a:uFill>
                  <a:solidFill>
                    <a:srgbClr val="FFFFFF"/>
                  </a:solidFill>
                </a:uFill>
                <a:latin typeface="Century Gothic" panose="020B0502020202020204" pitchFamily="34" charset="0"/>
                <a:cs typeface="Calibri" panose="020F0502020204030204" pitchFamily="34" charset="0"/>
              </a:rPr>
              <a:t> el </a:t>
            </a:r>
            <a:r>
              <a:rPr lang="en-US" sz="1600" b="1" spc="-1" dirty="0" err="1">
                <a:solidFill>
                  <a:srgbClr val="C00000"/>
                </a:solidFill>
                <a:uFill>
                  <a:solidFill>
                    <a:srgbClr val="FFFFFF"/>
                  </a:solidFill>
                </a:uFill>
                <a:latin typeface="Century Gothic" panose="020B0502020202020204" pitchFamily="34" charset="0"/>
                <a:cs typeface="Calibri" panose="020F0502020204030204" pitchFamily="34" charset="0"/>
              </a:rPr>
              <a:t>agua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la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excitación</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de la </a:t>
            </a:r>
            <a:r>
              <a:rPr lang="en-US" sz="1600" b="1" spc="-1" dirty="0" err="1">
                <a:solidFill>
                  <a:srgbClr val="C00000"/>
                </a:solidFill>
                <a:uFill>
                  <a:solidFill>
                    <a:srgbClr val="FFFFFF"/>
                  </a:solidFill>
                </a:uFill>
                <a:latin typeface="Century Gothic" panose="020B0502020202020204" pitchFamily="34" charset="0"/>
                <a:cs typeface="Calibri" panose="020F0502020204030204" pitchFamily="34" charset="0"/>
              </a:rPr>
              <a:t>inestabilidad</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y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su</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crecimiento</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producen</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su</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pérdida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la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cual</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satura</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 un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flujo</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 </a:t>
            </a:r>
            <a:r>
              <a:rPr lang="en-US" sz="1600" spc="-1" dirty="0" err="1">
                <a:solidFill>
                  <a:srgbClr val="000000"/>
                </a:solidFill>
                <a:uFill>
                  <a:solidFill>
                    <a:srgbClr val="FFFFFF"/>
                  </a:solidFill>
                </a:uFill>
                <a:latin typeface="Century Gothic" panose="020B0502020202020204" pitchFamily="34" charset="0"/>
                <a:cs typeface="Calibri" panose="020F0502020204030204" pitchFamily="34" charset="0"/>
              </a:rPr>
              <a:t>cuasi-estacionario</a:t>
            </a:r>
            <a:r>
              <a:rPr lang="en-US" sz="1600" spc="-1" dirty="0">
                <a:solidFill>
                  <a:srgbClr val="000000"/>
                </a:solidFill>
                <a:uFill>
                  <a:solidFill>
                    <a:srgbClr val="FFFFFF"/>
                  </a:solidFill>
                </a:uFill>
                <a:latin typeface="Century Gothic" panose="020B0502020202020204" pitchFamily="34" charset="0"/>
                <a:cs typeface="Calibri" panose="020F0502020204030204" pitchFamily="34" charset="0"/>
              </a:rPr>
              <a:t>.</a:t>
            </a:r>
          </a:p>
        </p:txBody>
      </p:sp>
      <p:sp>
        <p:nvSpPr>
          <p:cNvPr id="2" name="CuadroTexto 1">
            <a:extLst>
              <a:ext uri="{FF2B5EF4-FFF2-40B4-BE49-F238E27FC236}">
                <a16:creationId xmlns:a16="http://schemas.microsoft.com/office/drawing/2014/main" id="{1514B6CA-F369-EF19-8FE1-5DB936BB7168}"/>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14</a:t>
            </a:r>
          </a:p>
        </p:txBody>
      </p:sp>
      <p:sp>
        <p:nvSpPr>
          <p:cNvPr id="6" name="Título 1">
            <a:extLst>
              <a:ext uri="{FF2B5EF4-FFF2-40B4-BE49-F238E27FC236}">
                <a16:creationId xmlns:a16="http://schemas.microsoft.com/office/drawing/2014/main" id="{74315709-8584-46FA-BC9C-EDF03FBB78A5}"/>
              </a:ext>
            </a:extLst>
          </p:cNvPr>
          <p:cNvSpPr>
            <a:spLocks noGrp="1"/>
          </p:cNvSpPr>
          <p:nvPr>
            <p:ph type="title"/>
          </p:nvPr>
        </p:nvSpPr>
        <p:spPr>
          <a:xfrm>
            <a:off x="1683690" y="-116651"/>
            <a:ext cx="7569643" cy="821698"/>
          </a:xfrm>
        </p:spPr>
        <p:txBody>
          <a:bodyPr>
            <a:noAutofit/>
          </a:bodyPr>
          <a:lstStyle/>
          <a:p>
            <a:r>
              <a:rPr lang="es-ES" sz="2800" dirty="0">
                <a:latin typeface="Century Gothic" panose="020B0502020202020204" pitchFamily="34" charset="0"/>
                <a:ea typeface="Verdana" panose="020B0604030504040204" pitchFamily="34" charset="0"/>
                <a:cs typeface="Arial" panose="020B0604020202020204" pitchFamily="34" charset="0"/>
              </a:rPr>
              <a:t>Experimento 1: Una inestabilidad en clase</a:t>
            </a:r>
          </a:p>
        </p:txBody>
      </p:sp>
    </p:spTree>
    <p:extLst>
      <p:ext uri="{BB962C8B-B14F-4D97-AF65-F5344CB8AC3E}">
        <p14:creationId xmlns:p14="http://schemas.microsoft.com/office/powerpoint/2010/main" val="3196040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A4758-EEAE-D91C-FC6F-5510DE43D498}"/>
            </a:ext>
          </a:extLst>
        </p:cNvPr>
        <p:cNvGrpSpPr/>
        <p:nvPr/>
      </p:nvGrpSpPr>
      <p:grpSpPr>
        <a:xfrm>
          <a:off x="0" y="0"/>
          <a:ext cx="0" cy="0"/>
          <a:chOff x="0" y="0"/>
          <a:chExt cx="0" cy="0"/>
        </a:xfrm>
      </p:grpSpPr>
      <p:sp>
        <p:nvSpPr>
          <p:cNvPr id="12" name="Rectángulo 11">
            <a:extLst>
              <a:ext uri="{FF2B5EF4-FFF2-40B4-BE49-F238E27FC236}">
                <a16:creationId xmlns:a16="http://schemas.microsoft.com/office/drawing/2014/main" id="{E73AD379-F993-63E7-B20D-43A89F1048F4}"/>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3" name="Imagen 12">
            <a:extLst>
              <a:ext uri="{FF2B5EF4-FFF2-40B4-BE49-F238E27FC236}">
                <a16:creationId xmlns:a16="http://schemas.microsoft.com/office/drawing/2014/main" id="{EB9B68CA-2669-5215-366A-3FAE51E43999}"/>
              </a:ext>
            </a:extLst>
          </p:cNvPr>
          <p:cNvPicPr>
            <a:picLocks noChangeAspect="1"/>
          </p:cNvPicPr>
          <p:nvPr/>
        </p:nvPicPr>
        <p:blipFill>
          <a:blip r:embed="rId3"/>
          <a:stretch>
            <a:fillRect/>
          </a:stretch>
        </p:blipFill>
        <p:spPr>
          <a:xfrm>
            <a:off x="15620" y="-8567"/>
            <a:ext cx="1709246" cy="594662"/>
          </a:xfrm>
          <a:prstGeom prst="rect">
            <a:avLst/>
          </a:prstGeom>
        </p:spPr>
      </p:pic>
      <p:sp>
        <p:nvSpPr>
          <p:cNvPr id="15" name="Título 1">
            <a:extLst>
              <a:ext uri="{FF2B5EF4-FFF2-40B4-BE49-F238E27FC236}">
                <a16:creationId xmlns:a16="http://schemas.microsoft.com/office/drawing/2014/main" id="{E78DEA23-CA68-0598-84F9-0D608E2EEF7D}"/>
              </a:ext>
            </a:extLst>
          </p:cNvPr>
          <p:cNvSpPr>
            <a:spLocks noGrp="1"/>
          </p:cNvSpPr>
          <p:nvPr>
            <p:ph type="title"/>
          </p:nvPr>
        </p:nvSpPr>
        <p:spPr>
          <a:xfrm>
            <a:off x="1852653" y="-116651"/>
            <a:ext cx="7451603" cy="821698"/>
          </a:xfrm>
        </p:spPr>
        <p:txBody>
          <a:bodyPr>
            <a:noAutofit/>
          </a:bodyPr>
          <a:lstStyle/>
          <a:p>
            <a:r>
              <a:rPr lang="es-ES" sz="2200" dirty="0">
                <a:latin typeface="Century Gothic" panose="020B0502020202020204" pitchFamily="34" charset="0"/>
                <a:ea typeface="Verdana" panose="020B0604030504040204" pitchFamily="34" charset="0"/>
                <a:cs typeface="Arial" panose="020B0604020202020204" pitchFamily="34" charset="0"/>
              </a:rPr>
              <a:t>Proyecto 1: Los problemas del milenio y la IA</a:t>
            </a:r>
          </a:p>
        </p:txBody>
      </p:sp>
      <p:sp>
        <p:nvSpPr>
          <p:cNvPr id="10" name="CuadroTexto 9">
            <a:extLst>
              <a:ext uri="{FF2B5EF4-FFF2-40B4-BE49-F238E27FC236}">
                <a16:creationId xmlns:a16="http://schemas.microsoft.com/office/drawing/2014/main" id="{40A1901E-A640-1FB0-7B02-A06E1DC05AE2}"/>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15</a:t>
            </a:r>
          </a:p>
        </p:txBody>
      </p:sp>
      <p:sp>
        <p:nvSpPr>
          <p:cNvPr id="3" name="CuadroTexto 2">
            <a:extLst>
              <a:ext uri="{FF2B5EF4-FFF2-40B4-BE49-F238E27FC236}">
                <a16:creationId xmlns:a16="http://schemas.microsoft.com/office/drawing/2014/main" id="{30321DDA-AA2C-25AA-1109-3CFCFF51AFCA}"/>
              </a:ext>
            </a:extLst>
          </p:cNvPr>
          <p:cNvSpPr txBox="1"/>
          <p:nvPr/>
        </p:nvSpPr>
        <p:spPr>
          <a:xfrm>
            <a:off x="283265" y="713614"/>
            <a:ext cx="8577469" cy="3785652"/>
          </a:xfrm>
          <a:prstGeom prst="rect">
            <a:avLst/>
          </a:prstGeom>
          <a:noFill/>
        </p:spPr>
        <p:txBody>
          <a:bodyPr wrap="square">
            <a:spAutoFit/>
          </a:bodyPr>
          <a:lstStyle/>
          <a:p>
            <a:pPr rtl="0">
              <a:buNone/>
            </a:pPr>
            <a:endParaRPr lang="es-ES" sz="1600" dirty="0">
              <a:latin typeface="Century Gothic" panose="020B0502020202020204" pitchFamily="34" charset="0"/>
            </a:endParaRPr>
          </a:p>
          <a:p>
            <a:pPr marL="342900" lvl="0" indent="-342900" rtl="0">
              <a:buFont typeface="Arial" panose="020B0604020202020204" pitchFamily="34" charset="0"/>
              <a:buChar char="•"/>
            </a:pPr>
            <a:r>
              <a:rPr lang="es-ES" sz="1600" dirty="0">
                <a:latin typeface="Century Gothic" panose="020B0502020202020204" pitchFamily="34" charset="0"/>
              </a:rPr>
              <a:t>2000: el Clay </a:t>
            </a:r>
            <a:r>
              <a:rPr lang="es-ES" sz="1600" dirty="0" err="1">
                <a:latin typeface="Century Gothic" panose="020B0502020202020204" pitchFamily="34" charset="0"/>
              </a:rPr>
              <a:t>Institute</a:t>
            </a:r>
            <a:r>
              <a:rPr lang="es-ES" sz="1600" dirty="0">
                <a:latin typeface="Century Gothic" panose="020B0502020202020204" pitchFamily="34" charset="0"/>
              </a:rPr>
              <a:t> propone 7 problemas abiertos, con 1 M$ por cada uno.</a:t>
            </a:r>
          </a:p>
          <a:p>
            <a:pPr marL="342900" lvl="0" indent="-342900" rtl="0">
              <a:buFont typeface="Arial" panose="020B0604020202020204" pitchFamily="34" charset="0"/>
              <a:buChar char="•"/>
            </a:pPr>
            <a:endParaRPr lang="es-ES" sz="1600" dirty="0">
              <a:latin typeface="Century Gothic" panose="020B0502020202020204" pitchFamily="34" charset="0"/>
            </a:endParaRPr>
          </a:p>
          <a:p>
            <a:pPr marL="342900" lvl="0" indent="-342900" rtl="0">
              <a:buFont typeface="Arial" panose="020B0604020202020204" pitchFamily="34" charset="0"/>
              <a:buChar char="•"/>
            </a:pPr>
            <a:r>
              <a:rPr lang="es-ES" sz="1600" dirty="0">
                <a:latin typeface="Century Gothic" panose="020B0502020202020204" pitchFamily="34" charset="0"/>
              </a:rPr>
              <a:t>2026: </a:t>
            </a:r>
            <a:r>
              <a:rPr lang="es-ES" sz="1600" dirty="0" err="1">
                <a:latin typeface="Century Gothic" panose="020B0502020202020204" pitchFamily="34" charset="0"/>
              </a:rPr>
              <a:t>OpenAI</a:t>
            </a:r>
            <a:r>
              <a:rPr lang="es-ES" sz="1600" dirty="0">
                <a:latin typeface="Century Gothic" panose="020B0502020202020204" pitchFamily="34" charset="0"/>
              </a:rPr>
              <a:t> afirma que una IA ha resuelto Navier-Stokes, pendiente de verificación (esto puede llevar meses o incluso años).</a:t>
            </a:r>
          </a:p>
          <a:p>
            <a:pPr marL="342900" lvl="0" indent="-342900" rtl="0">
              <a:buFont typeface="Arial" panose="020B0604020202020204" pitchFamily="34" charset="0"/>
              <a:buChar char="•"/>
            </a:pPr>
            <a:endParaRPr lang="es-ES" sz="1600" dirty="0">
              <a:latin typeface="Century Gothic" panose="020B0502020202020204" pitchFamily="34" charset="0"/>
            </a:endParaRPr>
          </a:p>
          <a:p>
            <a:pPr marL="342900" lvl="0" indent="-342900" rtl="0">
              <a:buFont typeface="Arial" panose="020B0604020202020204" pitchFamily="34" charset="0"/>
              <a:buChar char="•"/>
            </a:pPr>
            <a:r>
              <a:rPr lang="es-ES" sz="1600" dirty="0">
                <a:latin typeface="Century Gothic" panose="020B0502020202020204" pitchFamily="34" charset="0"/>
              </a:rPr>
              <a:t>¿Quién valida una demostración, y cómo, cuando la escribe una máquina?</a:t>
            </a:r>
          </a:p>
          <a:p>
            <a:pPr marL="342900" lvl="0" indent="-342900" rtl="0">
              <a:buFont typeface="Arial" panose="020B0604020202020204" pitchFamily="34" charset="0"/>
              <a:buChar char="•"/>
            </a:pPr>
            <a:endParaRPr lang="es-ES" sz="1600" dirty="0">
              <a:latin typeface="Century Gothic" panose="020B0502020202020204" pitchFamily="34" charset="0"/>
            </a:endParaRPr>
          </a:p>
          <a:p>
            <a:pPr marL="342900" lvl="0" indent="-342900" rtl="0">
              <a:buFont typeface="Arial" panose="020B0604020202020204" pitchFamily="34" charset="0"/>
              <a:buChar char="•"/>
            </a:pPr>
            <a:r>
              <a:rPr lang="es-ES" sz="1600" dirty="0">
                <a:latin typeface="Century Gothic" panose="020B0502020202020204" pitchFamily="34" charset="0"/>
              </a:rPr>
              <a:t>Si la IA resuelve, ¿aprende el humano? ¿Basta con verificar una prueba o hay que entenderla?</a:t>
            </a:r>
          </a:p>
          <a:p>
            <a:pPr marL="342900" lvl="0" indent="-342900" rtl="0">
              <a:buFont typeface="Arial" panose="020B0604020202020204" pitchFamily="34" charset="0"/>
              <a:buChar char="•"/>
            </a:pPr>
            <a:endParaRPr lang="es-ES" sz="1600" dirty="0">
              <a:latin typeface="Century Gothic" panose="020B0502020202020204" pitchFamily="34" charset="0"/>
            </a:endParaRPr>
          </a:p>
          <a:p>
            <a:pPr marL="342900" lvl="0" indent="-342900" rtl="0">
              <a:buFont typeface="Arial" panose="020B0604020202020204" pitchFamily="34" charset="0"/>
              <a:buChar char="•"/>
            </a:pPr>
            <a:r>
              <a:rPr lang="es-ES" sz="1600" dirty="0">
                <a:latin typeface="Century Gothic" panose="020B0502020202020204" pitchFamily="34" charset="0"/>
              </a:rPr>
              <a:t>¿De quién es el mérito, y qué papel le queda al matemático?</a:t>
            </a:r>
          </a:p>
          <a:p>
            <a:pPr marL="342900" lvl="0" indent="-342900" rtl="0">
              <a:buFont typeface="Arial" panose="020B0604020202020204" pitchFamily="34" charset="0"/>
              <a:buChar char="•"/>
            </a:pPr>
            <a:endParaRPr lang="es-ES" sz="1600" dirty="0">
              <a:latin typeface="Century Gothic" panose="020B0502020202020204" pitchFamily="34" charset="0"/>
            </a:endParaRPr>
          </a:p>
          <a:p>
            <a:pPr marL="342900" lvl="0" indent="-342900">
              <a:buFont typeface="Arial" panose="020B0604020202020204" pitchFamily="34" charset="0"/>
              <a:buChar char="•"/>
            </a:pPr>
            <a:r>
              <a:rPr lang="es-ES" sz="1600" dirty="0">
                <a:latin typeface="Century Gothic" panose="020B0502020202020204" pitchFamily="34" charset="0"/>
              </a:rPr>
              <a:t>¿Conoces otros casos mediáticos de resolución? </a:t>
            </a:r>
            <a:r>
              <a:rPr lang="es-ES" sz="1600" dirty="0">
                <a:latin typeface="Century Gothic" panose="020B0502020202020204" pitchFamily="34" charset="0"/>
                <a:sym typeface="Wingdings" pitchFamily="2" charset="2"/>
              </a:rPr>
              <a:t> </a:t>
            </a:r>
            <a:r>
              <a:rPr lang="es-ES" sz="1600" dirty="0">
                <a:latin typeface="Century Gothic" panose="020B0502020202020204" pitchFamily="34" charset="0"/>
              </a:rPr>
              <a:t>Conjetura de Poincaré (Perelman, 2003)</a:t>
            </a:r>
          </a:p>
        </p:txBody>
      </p:sp>
      <p:pic>
        <p:nvPicPr>
          <p:cNvPr id="4" name="Imagen 3">
            <a:extLst>
              <a:ext uri="{FF2B5EF4-FFF2-40B4-BE49-F238E27FC236}">
                <a16:creationId xmlns:a16="http://schemas.microsoft.com/office/drawing/2014/main" id="{F60D5EDF-1B4E-0F9B-C958-726DA10333B5}"/>
              </a:ext>
            </a:extLst>
          </p:cNvPr>
          <p:cNvPicPr>
            <a:picLocks noChangeAspect="1"/>
          </p:cNvPicPr>
          <p:nvPr/>
        </p:nvPicPr>
        <p:blipFill>
          <a:blip r:embed="rId4"/>
          <a:stretch>
            <a:fillRect/>
          </a:stretch>
        </p:blipFill>
        <p:spPr>
          <a:xfrm>
            <a:off x="5689430" y="1111011"/>
            <a:ext cx="2709136" cy="2610770"/>
          </a:xfrm>
          <a:prstGeom prst="rect">
            <a:avLst/>
          </a:prstGeom>
          <a:ln>
            <a:solidFill>
              <a:schemeClr val="tx1"/>
            </a:solidFill>
          </a:ln>
          <a:effectLst>
            <a:outerShdw blurRad="50800" dist="50800" dir="5400000" algn="ctr" rotWithShape="0">
              <a:srgbClr val="000000">
                <a:alpha val="64230"/>
              </a:srgbClr>
            </a:outerShdw>
          </a:effectLst>
        </p:spPr>
      </p:pic>
    </p:spTree>
    <p:extLst>
      <p:ext uri="{BB962C8B-B14F-4D97-AF65-F5344CB8AC3E}">
        <p14:creationId xmlns:p14="http://schemas.microsoft.com/office/powerpoint/2010/main" val="272561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AA824-2B66-8A9A-44C7-E56BCA3112AC}"/>
            </a:ext>
          </a:extLst>
        </p:cNvPr>
        <p:cNvGrpSpPr/>
        <p:nvPr/>
      </p:nvGrpSpPr>
      <p:grpSpPr>
        <a:xfrm>
          <a:off x="0" y="0"/>
          <a:ext cx="0" cy="0"/>
          <a:chOff x="0" y="0"/>
          <a:chExt cx="0" cy="0"/>
        </a:xfrm>
      </p:grpSpPr>
      <p:sp>
        <p:nvSpPr>
          <p:cNvPr id="12" name="Rectángulo 11">
            <a:extLst>
              <a:ext uri="{FF2B5EF4-FFF2-40B4-BE49-F238E27FC236}">
                <a16:creationId xmlns:a16="http://schemas.microsoft.com/office/drawing/2014/main" id="{09FE844A-07B7-20AA-7F21-FFED5F6F9DD7}"/>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3" name="Imagen 12">
            <a:extLst>
              <a:ext uri="{FF2B5EF4-FFF2-40B4-BE49-F238E27FC236}">
                <a16:creationId xmlns:a16="http://schemas.microsoft.com/office/drawing/2014/main" id="{AA275BB2-3C2F-9D04-8957-EAC9448E4063}"/>
              </a:ext>
            </a:extLst>
          </p:cNvPr>
          <p:cNvPicPr>
            <a:picLocks noChangeAspect="1"/>
          </p:cNvPicPr>
          <p:nvPr/>
        </p:nvPicPr>
        <p:blipFill>
          <a:blip r:embed="rId3"/>
          <a:stretch>
            <a:fillRect/>
          </a:stretch>
        </p:blipFill>
        <p:spPr>
          <a:xfrm>
            <a:off x="15620" y="-8567"/>
            <a:ext cx="1709246" cy="594662"/>
          </a:xfrm>
          <a:prstGeom prst="rect">
            <a:avLst/>
          </a:prstGeom>
        </p:spPr>
      </p:pic>
      <p:sp>
        <p:nvSpPr>
          <p:cNvPr id="15" name="Título 1">
            <a:extLst>
              <a:ext uri="{FF2B5EF4-FFF2-40B4-BE49-F238E27FC236}">
                <a16:creationId xmlns:a16="http://schemas.microsoft.com/office/drawing/2014/main" id="{FEF6D7BC-C692-0316-2402-FCE467CBEA2B}"/>
              </a:ext>
            </a:extLst>
          </p:cNvPr>
          <p:cNvSpPr>
            <a:spLocks noGrp="1"/>
          </p:cNvSpPr>
          <p:nvPr>
            <p:ph type="title"/>
          </p:nvPr>
        </p:nvSpPr>
        <p:spPr>
          <a:xfrm>
            <a:off x="1852653" y="-116651"/>
            <a:ext cx="7451603" cy="821698"/>
          </a:xfrm>
        </p:spPr>
        <p:txBody>
          <a:bodyPr>
            <a:noAutofit/>
          </a:bodyPr>
          <a:lstStyle/>
          <a:p>
            <a:r>
              <a:rPr lang="es-ES" sz="2200" dirty="0">
                <a:latin typeface="Century Gothic" panose="020B0502020202020204" pitchFamily="34" charset="0"/>
                <a:ea typeface="Verdana" panose="020B0604030504040204" pitchFamily="34" charset="0"/>
                <a:cs typeface="Arial" panose="020B0604020202020204" pitchFamily="34" charset="0"/>
              </a:rPr>
              <a:t>Proyecto 2: El Top500 y el avance científico</a:t>
            </a:r>
          </a:p>
        </p:txBody>
      </p:sp>
      <p:sp>
        <p:nvSpPr>
          <p:cNvPr id="10" name="CuadroTexto 9">
            <a:extLst>
              <a:ext uri="{FF2B5EF4-FFF2-40B4-BE49-F238E27FC236}">
                <a16:creationId xmlns:a16="http://schemas.microsoft.com/office/drawing/2014/main" id="{698C421D-D95E-F108-10F9-00BA2044295B}"/>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15</a:t>
            </a:r>
          </a:p>
        </p:txBody>
      </p:sp>
      <p:sp>
        <p:nvSpPr>
          <p:cNvPr id="3" name="CuadroTexto 2">
            <a:extLst>
              <a:ext uri="{FF2B5EF4-FFF2-40B4-BE49-F238E27FC236}">
                <a16:creationId xmlns:a16="http://schemas.microsoft.com/office/drawing/2014/main" id="{720E408C-AA07-5B45-2849-6853EC4211A6}"/>
              </a:ext>
            </a:extLst>
          </p:cNvPr>
          <p:cNvSpPr txBox="1"/>
          <p:nvPr/>
        </p:nvSpPr>
        <p:spPr>
          <a:xfrm>
            <a:off x="283265" y="702746"/>
            <a:ext cx="8577469" cy="830997"/>
          </a:xfrm>
          <a:prstGeom prst="rect">
            <a:avLst/>
          </a:prstGeom>
          <a:noFill/>
        </p:spPr>
        <p:txBody>
          <a:bodyPr wrap="square">
            <a:spAutoFit/>
          </a:bodyPr>
          <a:lstStyle/>
          <a:p>
            <a:pPr marL="285750" lvl="0" indent="-285750" algn="just">
              <a:buFont typeface="Arial" panose="020B0604020202020204" pitchFamily="34" charset="0"/>
              <a:buChar char="•"/>
            </a:pPr>
            <a:r>
              <a:rPr lang="es-ES" sz="1600" b="1" dirty="0">
                <a:latin typeface="+mj-lt"/>
              </a:rPr>
              <a:t>El TOP500:</a:t>
            </a:r>
            <a:r>
              <a:rPr lang="es-ES" sz="1600" dirty="0">
                <a:latin typeface="+mj-lt"/>
              </a:rPr>
              <a:t> desde 1993 existe una lista actualizada con los 500 ordenadores más potentes del mundo (</a:t>
            </a:r>
            <a:r>
              <a:rPr lang="es-ES" sz="1600" dirty="0">
                <a:latin typeface="+mj-lt"/>
                <a:hlinkClick r:id="rId4"/>
              </a:rPr>
              <a:t>https://top500.org/</a:t>
            </a:r>
            <a:r>
              <a:rPr lang="es-ES" sz="1600" dirty="0">
                <a:latin typeface="+mj-lt"/>
              </a:rPr>
              <a:t>)</a:t>
            </a:r>
          </a:p>
          <a:p>
            <a:pPr marL="285750" lvl="0" indent="-285750" algn="just">
              <a:buFont typeface="Arial" panose="020B0604020202020204" pitchFamily="34" charset="0"/>
              <a:buChar char="•"/>
            </a:pPr>
            <a:endParaRPr lang="es-ES" sz="1600" dirty="0">
              <a:latin typeface="+mj-lt"/>
            </a:endParaRPr>
          </a:p>
        </p:txBody>
      </p:sp>
      <p:pic>
        <p:nvPicPr>
          <p:cNvPr id="5" name="Imagen 4">
            <a:extLst>
              <a:ext uri="{FF2B5EF4-FFF2-40B4-BE49-F238E27FC236}">
                <a16:creationId xmlns:a16="http://schemas.microsoft.com/office/drawing/2014/main" id="{90323655-B742-D1C7-F6CB-BE943045472F}"/>
              </a:ext>
            </a:extLst>
          </p:cNvPr>
          <p:cNvPicPr>
            <a:picLocks noChangeAspect="1"/>
          </p:cNvPicPr>
          <p:nvPr/>
        </p:nvPicPr>
        <p:blipFill>
          <a:blip r:embed="rId5"/>
          <a:stretch>
            <a:fillRect/>
          </a:stretch>
        </p:blipFill>
        <p:spPr>
          <a:xfrm>
            <a:off x="2636076" y="1295473"/>
            <a:ext cx="4189897" cy="3609757"/>
          </a:xfrm>
          <a:prstGeom prst="rect">
            <a:avLst/>
          </a:prstGeom>
        </p:spPr>
      </p:pic>
    </p:spTree>
    <p:extLst>
      <p:ext uri="{BB962C8B-B14F-4D97-AF65-F5344CB8AC3E}">
        <p14:creationId xmlns:p14="http://schemas.microsoft.com/office/powerpoint/2010/main" val="3201258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36955-56F6-92B9-5380-9BEBE5876AEA}"/>
            </a:ext>
          </a:extLst>
        </p:cNvPr>
        <p:cNvGrpSpPr/>
        <p:nvPr/>
      </p:nvGrpSpPr>
      <p:grpSpPr>
        <a:xfrm>
          <a:off x="0" y="0"/>
          <a:ext cx="0" cy="0"/>
          <a:chOff x="0" y="0"/>
          <a:chExt cx="0" cy="0"/>
        </a:xfrm>
      </p:grpSpPr>
      <p:sp>
        <p:nvSpPr>
          <p:cNvPr id="12" name="Rectángulo 11">
            <a:extLst>
              <a:ext uri="{FF2B5EF4-FFF2-40B4-BE49-F238E27FC236}">
                <a16:creationId xmlns:a16="http://schemas.microsoft.com/office/drawing/2014/main" id="{F76CC624-B569-92EC-140D-AB534A062234}"/>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3" name="Imagen 12">
            <a:extLst>
              <a:ext uri="{FF2B5EF4-FFF2-40B4-BE49-F238E27FC236}">
                <a16:creationId xmlns:a16="http://schemas.microsoft.com/office/drawing/2014/main" id="{F4095FD7-522C-17EF-DE85-CC000DB1D9C9}"/>
              </a:ext>
            </a:extLst>
          </p:cNvPr>
          <p:cNvPicPr>
            <a:picLocks noChangeAspect="1"/>
          </p:cNvPicPr>
          <p:nvPr/>
        </p:nvPicPr>
        <p:blipFill>
          <a:blip r:embed="rId3"/>
          <a:stretch>
            <a:fillRect/>
          </a:stretch>
        </p:blipFill>
        <p:spPr>
          <a:xfrm>
            <a:off x="15620" y="-8567"/>
            <a:ext cx="1709246" cy="594662"/>
          </a:xfrm>
          <a:prstGeom prst="rect">
            <a:avLst/>
          </a:prstGeom>
        </p:spPr>
      </p:pic>
      <p:sp>
        <p:nvSpPr>
          <p:cNvPr id="15" name="Título 1">
            <a:extLst>
              <a:ext uri="{FF2B5EF4-FFF2-40B4-BE49-F238E27FC236}">
                <a16:creationId xmlns:a16="http://schemas.microsoft.com/office/drawing/2014/main" id="{8AFD1026-AA4E-4DC5-60C0-FA5E8EF0F034}"/>
              </a:ext>
            </a:extLst>
          </p:cNvPr>
          <p:cNvSpPr>
            <a:spLocks noGrp="1"/>
          </p:cNvSpPr>
          <p:nvPr>
            <p:ph type="title"/>
          </p:nvPr>
        </p:nvSpPr>
        <p:spPr>
          <a:xfrm>
            <a:off x="1852653" y="-116651"/>
            <a:ext cx="7451603" cy="821698"/>
          </a:xfrm>
        </p:spPr>
        <p:txBody>
          <a:bodyPr>
            <a:noAutofit/>
          </a:bodyPr>
          <a:lstStyle/>
          <a:p>
            <a:r>
              <a:rPr lang="es-ES" sz="2200" dirty="0">
                <a:latin typeface="Century Gothic" panose="020B0502020202020204" pitchFamily="34" charset="0"/>
                <a:ea typeface="Verdana" panose="020B0604030504040204" pitchFamily="34" charset="0"/>
                <a:cs typeface="Arial" panose="020B0604020202020204" pitchFamily="34" charset="0"/>
              </a:rPr>
              <a:t>Proyecto 2: El Top500 y el avance científico</a:t>
            </a:r>
          </a:p>
        </p:txBody>
      </p:sp>
      <p:sp>
        <p:nvSpPr>
          <p:cNvPr id="10" name="CuadroTexto 9">
            <a:extLst>
              <a:ext uri="{FF2B5EF4-FFF2-40B4-BE49-F238E27FC236}">
                <a16:creationId xmlns:a16="http://schemas.microsoft.com/office/drawing/2014/main" id="{20EBB320-215C-1FD2-4BC9-CB7A6A9CA40D}"/>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16</a:t>
            </a:r>
          </a:p>
        </p:txBody>
      </p:sp>
      <p:sp>
        <p:nvSpPr>
          <p:cNvPr id="3" name="CuadroTexto 2">
            <a:extLst>
              <a:ext uri="{FF2B5EF4-FFF2-40B4-BE49-F238E27FC236}">
                <a16:creationId xmlns:a16="http://schemas.microsoft.com/office/drawing/2014/main" id="{8D02CFBB-B223-60D9-A049-D08EBECF5BD0}"/>
              </a:ext>
            </a:extLst>
          </p:cNvPr>
          <p:cNvSpPr txBox="1"/>
          <p:nvPr/>
        </p:nvSpPr>
        <p:spPr>
          <a:xfrm>
            <a:off x="283265" y="702746"/>
            <a:ext cx="8577469" cy="4031873"/>
          </a:xfrm>
          <a:prstGeom prst="rect">
            <a:avLst/>
          </a:prstGeom>
          <a:noFill/>
        </p:spPr>
        <p:txBody>
          <a:bodyPr wrap="square">
            <a:spAutoFit/>
          </a:bodyPr>
          <a:lstStyle/>
          <a:p>
            <a:pPr marL="285750" lvl="0" indent="-285750" algn="just">
              <a:buFont typeface="Arial" panose="020B0604020202020204" pitchFamily="34" charset="0"/>
              <a:buChar char="•"/>
            </a:pPr>
            <a:r>
              <a:rPr lang="es-ES" sz="1600" b="1" dirty="0"/>
              <a:t>El TOP500:</a:t>
            </a:r>
            <a:r>
              <a:rPr lang="es-ES" sz="1600" dirty="0"/>
              <a:t> desde 1993 existe una lista actualizada con los 500 ordenadores más potentes del mundo (</a:t>
            </a:r>
            <a:r>
              <a:rPr lang="es-ES" sz="1600" dirty="0">
                <a:hlinkClick r:id="rId4"/>
              </a:rPr>
              <a:t>https://top500.org/</a:t>
            </a:r>
            <a:r>
              <a:rPr lang="es-ES" sz="1600" dirty="0"/>
              <a:t>)</a:t>
            </a:r>
          </a:p>
          <a:p>
            <a:pPr marL="285750" lvl="0" indent="-285750" algn="just">
              <a:buFont typeface="Arial" panose="020B0604020202020204" pitchFamily="34" charset="0"/>
              <a:buChar char="•"/>
            </a:pPr>
            <a:endParaRPr lang="es-ES" sz="1600" dirty="0">
              <a:latin typeface="+mj-lt"/>
            </a:endParaRPr>
          </a:p>
          <a:p>
            <a:pPr marL="285750" lvl="0" indent="-285750" algn="just">
              <a:buFont typeface="Arial" panose="020B0604020202020204" pitchFamily="34" charset="0"/>
              <a:buChar char="•"/>
            </a:pPr>
            <a:r>
              <a:rPr lang="es-ES" sz="1600" dirty="0">
                <a:latin typeface="+mj-lt"/>
              </a:rPr>
              <a:t> </a:t>
            </a:r>
            <a:r>
              <a:rPr lang="es-ES" sz="1600" b="1" dirty="0">
                <a:latin typeface="+mj-lt"/>
              </a:rPr>
              <a:t>¿Cuáles son hoy, dónde están y qué los diferencia de los </a:t>
            </a:r>
            <a:r>
              <a:rPr lang="es-ES" sz="1600" b="1" i="1" dirty="0">
                <a:latin typeface="+mj-lt"/>
              </a:rPr>
              <a:t>Centros de Datos</a:t>
            </a:r>
            <a:r>
              <a:rPr lang="es-ES" sz="1600" b="1" dirty="0">
                <a:latin typeface="+mj-lt"/>
              </a:rPr>
              <a:t>?</a:t>
            </a:r>
          </a:p>
          <a:p>
            <a:pPr marL="285750" lvl="0" indent="-285750" algn="just">
              <a:buFont typeface="Arial" panose="020B0604020202020204" pitchFamily="34" charset="0"/>
              <a:buChar char="•"/>
            </a:pPr>
            <a:endParaRPr lang="es-ES" sz="1600" b="1" dirty="0">
              <a:latin typeface="+mj-lt"/>
            </a:endParaRPr>
          </a:p>
          <a:p>
            <a:pPr marL="285750" lvl="0" indent="-285750" algn="just">
              <a:buFont typeface="Arial" panose="020B0604020202020204" pitchFamily="34" charset="0"/>
              <a:buChar char="•"/>
            </a:pPr>
            <a:r>
              <a:rPr lang="es-ES" sz="1600" b="1" dirty="0">
                <a:latin typeface="+mj-lt"/>
              </a:rPr>
              <a:t>¿Para qué sirven?</a:t>
            </a:r>
            <a:r>
              <a:rPr lang="es-ES" sz="1600" dirty="0">
                <a:latin typeface="+mj-lt"/>
              </a:rPr>
              <a:t> Un </a:t>
            </a:r>
            <a:r>
              <a:rPr lang="es-ES" sz="1600" i="1" dirty="0">
                <a:latin typeface="+mj-lt"/>
              </a:rPr>
              <a:t>superordenador</a:t>
            </a:r>
            <a:r>
              <a:rPr lang="es-ES" sz="1600" dirty="0">
                <a:latin typeface="+mj-lt"/>
              </a:rPr>
              <a:t> junta miles de procesadores de última generación para resolver problemas muy específicos: predecir el clima, simular plasmas de fusión, o diseñar un medicamento. Un centro de datos guarda datos, mueve “el algoritmo” de las redes sociales, entrena IAs.</a:t>
            </a:r>
          </a:p>
          <a:p>
            <a:pPr lvl="0" algn="just"/>
            <a:endParaRPr lang="es-ES" sz="1600" dirty="0">
              <a:latin typeface="+mj-lt"/>
            </a:endParaRPr>
          </a:p>
          <a:p>
            <a:pPr marL="285750" lvl="0" indent="-285750" algn="just">
              <a:buFont typeface="Arial" panose="020B0604020202020204" pitchFamily="34" charset="0"/>
              <a:buChar char="•"/>
            </a:pPr>
            <a:r>
              <a:rPr lang="es-ES" sz="1600" b="1" dirty="0">
                <a:latin typeface="+mj-lt"/>
              </a:rPr>
              <a:t>¿Quién manda?</a:t>
            </a:r>
            <a:r>
              <a:rPr lang="es-ES" sz="1600" dirty="0">
                <a:latin typeface="+mj-lt"/>
              </a:rPr>
              <a:t> Grandes empresas tecnológicas más capacidad de cálculo que muchos países. </a:t>
            </a:r>
          </a:p>
          <a:p>
            <a:pPr marL="285750" lvl="0" indent="-285750" algn="just">
              <a:buFont typeface="Arial" panose="020B0604020202020204" pitchFamily="34" charset="0"/>
              <a:buChar char="•"/>
            </a:pPr>
            <a:endParaRPr lang="es-ES" sz="1600" dirty="0">
              <a:latin typeface="+mj-lt"/>
            </a:endParaRPr>
          </a:p>
          <a:p>
            <a:pPr marL="285750" lvl="0" indent="-285750" algn="just">
              <a:buFont typeface="Arial" panose="020B0604020202020204" pitchFamily="34" charset="0"/>
              <a:buChar char="•"/>
            </a:pPr>
            <a:r>
              <a:rPr lang="es-ES" sz="1600" b="1" dirty="0">
                <a:latin typeface="+mj-lt"/>
              </a:rPr>
              <a:t>¿Qué pasa con la ciencia pública?</a:t>
            </a:r>
          </a:p>
          <a:p>
            <a:pPr marL="285750" lvl="0" indent="-285750" algn="just">
              <a:buFont typeface="Arial" panose="020B0604020202020204" pitchFamily="34" charset="0"/>
              <a:buChar char="•"/>
            </a:pPr>
            <a:endParaRPr lang="es-ES" sz="1600" b="1" dirty="0">
              <a:latin typeface="+mj-lt"/>
            </a:endParaRPr>
          </a:p>
          <a:p>
            <a:pPr marL="285750" lvl="0" indent="-285750" algn="just">
              <a:buFont typeface="Arial" panose="020B0604020202020204" pitchFamily="34" charset="0"/>
              <a:buChar char="•"/>
            </a:pPr>
            <a:r>
              <a:rPr lang="es-ES" sz="1600" b="1" dirty="0">
                <a:latin typeface="+mj-lt"/>
              </a:rPr>
              <a:t>El precio oculto:</a:t>
            </a:r>
            <a:r>
              <a:rPr lang="es-ES" sz="1600" dirty="0">
                <a:latin typeface="+mj-lt"/>
              </a:rPr>
              <a:t> estas máquinas tienen un enorme consumo de agua y electricidad. ¿Merece la pena? ¿Quién decide en qué se usan?</a:t>
            </a:r>
          </a:p>
        </p:txBody>
      </p:sp>
    </p:spTree>
    <p:extLst>
      <p:ext uri="{BB962C8B-B14F-4D97-AF65-F5344CB8AC3E}">
        <p14:creationId xmlns:p14="http://schemas.microsoft.com/office/powerpoint/2010/main" val="15570220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E6C8B65F-91DC-E681-E749-E875A5243F07}"/>
              </a:ext>
            </a:extLst>
          </p:cNvPr>
          <p:cNvSpPr/>
          <p:nvPr/>
        </p:nvSpPr>
        <p:spPr>
          <a:xfrm>
            <a:off x="0" y="0"/>
            <a:ext cx="9144000" cy="5151451"/>
          </a:xfrm>
          <a:prstGeom prst="rect">
            <a:avLst/>
          </a:prstGeom>
          <a:gradFill flip="none" rotWithShape="1">
            <a:gsLst>
              <a:gs pos="0">
                <a:schemeClr val="accent1">
                  <a:lumMod val="75000"/>
                </a:schemeClr>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6" name="Imagen 5">
            <a:extLst>
              <a:ext uri="{FF2B5EF4-FFF2-40B4-BE49-F238E27FC236}">
                <a16:creationId xmlns:a16="http://schemas.microsoft.com/office/drawing/2014/main" id="{C1B15F9E-4858-6061-DDBC-DFDEEBD1EE3A}"/>
              </a:ext>
            </a:extLst>
          </p:cNvPr>
          <p:cNvPicPr>
            <a:picLocks noChangeAspect="1"/>
          </p:cNvPicPr>
          <p:nvPr/>
        </p:nvPicPr>
        <p:blipFill>
          <a:blip r:embed="rId3"/>
          <a:stretch>
            <a:fillRect/>
          </a:stretch>
        </p:blipFill>
        <p:spPr>
          <a:xfrm>
            <a:off x="1566530" y="0"/>
            <a:ext cx="6010939" cy="2091259"/>
          </a:xfrm>
          <a:prstGeom prst="rect">
            <a:avLst/>
          </a:prstGeom>
        </p:spPr>
      </p:pic>
      <p:sp>
        <p:nvSpPr>
          <p:cNvPr id="10" name="Título 6">
            <a:extLst>
              <a:ext uri="{FF2B5EF4-FFF2-40B4-BE49-F238E27FC236}">
                <a16:creationId xmlns:a16="http://schemas.microsoft.com/office/drawing/2014/main" id="{51AA86D8-FD5A-A84A-70BE-CACFF2D8515F}"/>
              </a:ext>
            </a:extLst>
          </p:cNvPr>
          <p:cNvSpPr txBox="1">
            <a:spLocks/>
          </p:cNvSpPr>
          <p:nvPr/>
        </p:nvSpPr>
        <p:spPr>
          <a:xfrm>
            <a:off x="591057" y="1526121"/>
            <a:ext cx="7961884" cy="2091258"/>
          </a:xfrm>
          <a:prstGeom prst="rect">
            <a:avLst/>
          </a:prstGeom>
        </p:spPr>
        <p:txBody>
          <a:bodyPr vert="horz" lIns="91440" tIns="45720" rIns="91440" bIns="45720" rtlCol="0" anchor="ct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ES" sz="3000" dirty="0">
                <a:latin typeface="Century Gothic" panose="020B0502020202020204" pitchFamily="34" charset="0"/>
              </a:rPr>
              <a:t>¡Gracias por vuestra atención!</a:t>
            </a:r>
          </a:p>
        </p:txBody>
      </p:sp>
      <p:pic>
        <p:nvPicPr>
          <p:cNvPr id="12" name="Imagen 11">
            <a:extLst>
              <a:ext uri="{FF2B5EF4-FFF2-40B4-BE49-F238E27FC236}">
                <a16:creationId xmlns:a16="http://schemas.microsoft.com/office/drawing/2014/main" id="{95C2126D-F5E3-77DA-F0A5-9AC5373EFC67}"/>
              </a:ext>
            </a:extLst>
          </p:cNvPr>
          <p:cNvPicPr>
            <a:picLocks noChangeAspect="1"/>
          </p:cNvPicPr>
          <p:nvPr/>
        </p:nvPicPr>
        <p:blipFill>
          <a:blip r:embed="rId4"/>
          <a:stretch>
            <a:fillRect/>
          </a:stretch>
        </p:blipFill>
        <p:spPr>
          <a:xfrm>
            <a:off x="471717" y="4182517"/>
            <a:ext cx="3721100" cy="647700"/>
          </a:xfrm>
          <a:prstGeom prst="rect">
            <a:avLst/>
          </a:prstGeom>
        </p:spPr>
      </p:pic>
      <p:pic>
        <p:nvPicPr>
          <p:cNvPr id="13" name="Google Shape;61;p14">
            <a:extLst>
              <a:ext uri="{FF2B5EF4-FFF2-40B4-BE49-F238E27FC236}">
                <a16:creationId xmlns:a16="http://schemas.microsoft.com/office/drawing/2014/main" id="{48F33F27-C134-7B2A-5BA7-1C4211D2D5BE}"/>
              </a:ext>
            </a:extLst>
          </p:cNvPr>
          <p:cNvPicPr preferRelativeResize="0">
            <a:picLocks noChangeAspect="1"/>
          </p:cNvPicPr>
          <p:nvPr/>
        </p:nvPicPr>
        <p:blipFill>
          <a:blip r:embed="rId5">
            <a:alphaModFix/>
          </a:blip>
          <a:stretch>
            <a:fillRect/>
          </a:stretch>
        </p:blipFill>
        <p:spPr>
          <a:xfrm>
            <a:off x="4350658" y="4237623"/>
            <a:ext cx="2022221" cy="592594"/>
          </a:xfrm>
          <a:prstGeom prst="rect">
            <a:avLst/>
          </a:prstGeom>
          <a:noFill/>
          <a:ln>
            <a:noFill/>
          </a:ln>
          <a:effectLst>
            <a:outerShdw blurRad="57150" dist="19050" dir="5400000" algn="bl" rotWithShape="0">
              <a:srgbClr val="000000">
                <a:alpha val="50000"/>
              </a:srgbClr>
            </a:outerShdw>
          </a:effectLst>
        </p:spPr>
      </p:pic>
      <p:pic>
        <p:nvPicPr>
          <p:cNvPr id="14" name="Imagen 13">
            <a:extLst>
              <a:ext uri="{FF2B5EF4-FFF2-40B4-BE49-F238E27FC236}">
                <a16:creationId xmlns:a16="http://schemas.microsoft.com/office/drawing/2014/main" id="{D270C666-80FA-4DA3-BCAF-E5D0F23EC271}"/>
              </a:ext>
            </a:extLst>
          </p:cNvPr>
          <p:cNvPicPr>
            <a:picLocks noChangeAspect="1"/>
          </p:cNvPicPr>
          <p:nvPr/>
        </p:nvPicPr>
        <p:blipFill>
          <a:blip r:embed="rId6"/>
          <a:stretch>
            <a:fillRect/>
          </a:stretch>
        </p:blipFill>
        <p:spPr>
          <a:xfrm>
            <a:off x="6530720" y="4209931"/>
            <a:ext cx="2022221" cy="592872"/>
          </a:xfrm>
          <a:prstGeom prst="rect">
            <a:avLst/>
          </a:prstGeom>
        </p:spPr>
      </p:pic>
      <p:sp>
        <p:nvSpPr>
          <p:cNvPr id="2" name="CuadroTexto 1">
            <a:extLst>
              <a:ext uri="{FF2B5EF4-FFF2-40B4-BE49-F238E27FC236}">
                <a16:creationId xmlns:a16="http://schemas.microsoft.com/office/drawing/2014/main" id="{1ED34740-4AD2-7D92-DCC7-C62C40DB5591}"/>
              </a:ext>
            </a:extLst>
          </p:cNvPr>
          <p:cNvSpPr txBox="1"/>
          <p:nvPr/>
        </p:nvSpPr>
        <p:spPr>
          <a:xfrm>
            <a:off x="0" y="4905230"/>
            <a:ext cx="9144000" cy="246221"/>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17</a:t>
            </a:r>
          </a:p>
        </p:txBody>
      </p:sp>
    </p:spTree>
    <p:extLst>
      <p:ext uri="{BB962C8B-B14F-4D97-AF65-F5344CB8AC3E}">
        <p14:creationId xmlns:p14="http://schemas.microsoft.com/office/powerpoint/2010/main" val="1903718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E2F3D842-017F-97ED-55DA-A28904576DB3}"/>
              </a:ext>
            </a:extLst>
          </p:cNvPr>
          <p:cNvSpPr/>
          <p:nvPr/>
        </p:nvSpPr>
        <p:spPr>
          <a:xfrm>
            <a:off x="0" y="0"/>
            <a:ext cx="9144000" cy="588397"/>
          </a:xfrm>
          <a:prstGeom prst="rect">
            <a:avLst/>
          </a:prstGeom>
          <a:gradFill flip="none" rotWithShape="1">
            <a:gsLst>
              <a:gs pos="0">
                <a:srgbClr val="FFF562"/>
              </a:gs>
              <a:gs pos="100000">
                <a:srgbClr val="FFDE48">
                  <a:alpha val="28000"/>
                  <a:lumMod val="92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3" name="Imagen 12">
            <a:extLst>
              <a:ext uri="{FF2B5EF4-FFF2-40B4-BE49-F238E27FC236}">
                <a16:creationId xmlns:a16="http://schemas.microsoft.com/office/drawing/2014/main" id="{D98EC526-6886-FAE3-1FD2-1326D7E703A8}"/>
              </a:ext>
            </a:extLst>
          </p:cNvPr>
          <p:cNvPicPr>
            <a:picLocks noChangeAspect="1"/>
          </p:cNvPicPr>
          <p:nvPr/>
        </p:nvPicPr>
        <p:blipFill>
          <a:blip r:embed="rId3"/>
          <a:stretch>
            <a:fillRect/>
          </a:stretch>
        </p:blipFill>
        <p:spPr>
          <a:xfrm>
            <a:off x="15620" y="-8567"/>
            <a:ext cx="1709246" cy="594662"/>
          </a:xfrm>
          <a:prstGeom prst="rect">
            <a:avLst/>
          </a:prstGeom>
        </p:spPr>
      </p:pic>
      <p:sp>
        <p:nvSpPr>
          <p:cNvPr id="15" name="Título 1">
            <a:extLst>
              <a:ext uri="{FF2B5EF4-FFF2-40B4-BE49-F238E27FC236}">
                <a16:creationId xmlns:a16="http://schemas.microsoft.com/office/drawing/2014/main" id="{4025E564-E4E3-4134-6EBE-C61D9890ECE4}"/>
              </a:ext>
            </a:extLst>
          </p:cNvPr>
          <p:cNvSpPr>
            <a:spLocks noGrp="1"/>
          </p:cNvSpPr>
          <p:nvPr>
            <p:ph type="title"/>
          </p:nvPr>
        </p:nvSpPr>
        <p:spPr>
          <a:xfrm>
            <a:off x="1852653" y="-116651"/>
            <a:ext cx="7451603" cy="821698"/>
          </a:xfrm>
        </p:spPr>
        <p:txBody>
          <a:bodyPr>
            <a:noAutofit/>
          </a:bodyPr>
          <a:lstStyle/>
          <a:p>
            <a:r>
              <a:rPr lang="es-ES" sz="2200" dirty="0">
                <a:latin typeface="Century Gothic" panose="020B0502020202020204" pitchFamily="34" charset="0"/>
                <a:ea typeface="Verdana" panose="020B0604030504040204" pitchFamily="34" charset="0"/>
                <a:cs typeface="Arial" panose="020B0604020202020204" pitchFamily="34" charset="0"/>
              </a:rPr>
              <a:t>Algunos resultados sobre turbulencia del LNF-</a:t>
            </a:r>
            <a:r>
              <a:rPr lang="es-ES" sz="2200" dirty="0" err="1">
                <a:latin typeface="Century Gothic" panose="020B0502020202020204" pitchFamily="34" charset="0"/>
                <a:ea typeface="Verdana" panose="020B0604030504040204" pitchFamily="34" charset="0"/>
                <a:cs typeface="Arial" panose="020B0604020202020204" pitchFamily="34" charset="0"/>
              </a:rPr>
              <a:t>Ciemat</a:t>
            </a:r>
            <a:endParaRPr lang="es-ES" sz="2200" dirty="0">
              <a:latin typeface="Century Gothic" panose="020B0502020202020204" pitchFamily="34" charset="0"/>
              <a:ea typeface="Verdana" panose="020B060403050404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108128CA-D21C-4F7B-5051-BF85C5D843D2}"/>
              </a:ext>
            </a:extLst>
          </p:cNvPr>
          <p:cNvSpPr txBox="1"/>
          <p:nvPr/>
        </p:nvSpPr>
        <p:spPr>
          <a:xfrm>
            <a:off x="0" y="4905230"/>
            <a:ext cx="9144000" cy="400110"/>
          </a:xfrm>
          <a:prstGeom prst="rect">
            <a:avLst/>
          </a:prstGeom>
          <a:solidFill>
            <a:schemeClr val="bg1">
              <a:alpha val="79185"/>
            </a:schemeClr>
          </a:solidFill>
          <a:ln>
            <a:noFill/>
            <a:round/>
          </a:ln>
        </p:spPr>
        <p:txBody>
          <a:bodyPr wrap="square" rtlCol="0">
            <a:spAutoFit/>
          </a:bodyPr>
          <a:lstStyle/>
          <a:p>
            <a:r>
              <a:rPr lang="es-ES" sz="1000" dirty="0" err="1">
                <a:latin typeface="Century Gothic" panose="020B0502020202020204" pitchFamily="34" charset="0"/>
              </a:rPr>
              <a:t>European</a:t>
            </a:r>
            <a:r>
              <a:rPr lang="es-ES" sz="1000" dirty="0">
                <a:latin typeface="Century Gothic" panose="020B0502020202020204" pitchFamily="34" charset="0"/>
              </a:rPr>
              <a:t> </a:t>
            </a:r>
            <a:r>
              <a:rPr lang="es-ES" sz="1000" dirty="0" err="1">
                <a:latin typeface="Century Gothic" panose="020B0502020202020204" pitchFamily="34" charset="0"/>
              </a:rPr>
              <a:t>Fusion</a:t>
            </a:r>
            <a:r>
              <a:rPr lang="es-ES" sz="1000" dirty="0">
                <a:latin typeface="Century Gothic" panose="020B0502020202020204" pitchFamily="34" charset="0"/>
              </a:rPr>
              <a:t> Teacher Day 2026 – 7ª Ed. – Sesión local 		      J. M. García-Regaña – Turbulencia en plasmas de fusión | </a:t>
            </a:r>
            <a:r>
              <a:rPr lang="es-ES" sz="1000" dirty="0" err="1">
                <a:latin typeface="Century Gothic" panose="020B0502020202020204" pitchFamily="34" charset="0"/>
              </a:rPr>
              <a:t>Backup</a:t>
            </a:r>
            <a:r>
              <a:rPr lang="es-ES" sz="1000" dirty="0">
                <a:latin typeface="Century Gothic" panose="020B0502020202020204" pitchFamily="34" charset="0"/>
              </a:rPr>
              <a:t> 1</a:t>
            </a:r>
          </a:p>
        </p:txBody>
      </p:sp>
      <p:pic>
        <p:nvPicPr>
          <p:cNvPr id="5" name="Imagen 4">
            <a:extLst>
              <a:ext uri="{FF2B5EF4-FFF2-40B4-BE49-F238E27FC236}">
                <a16:creationId xmlns:a16="http://schemas.microsoft.com/office/drawing/2014/main" id="{694A4A52-8D14-9EA3-B236-795E996AE752}"/>
              </a:ext>
            </a:extLst>
          </p:cNvPr>
          <p:cNvPicPr>
            <a:picLocks noChangeAspect="1"/>
          </p:cNvPicPr>
          <p:nvPr/>
        </p:nvPicPr>
        <p:blipFill>
          <a:blip r:embed="rId4"/>
          <a:stretch>
            <a:fillRect/>
          </a:stretch>
        </p:blipFill>
        <p:spPr>
          <a:xfrm>
            <a:off x="583138" y="3463890"/>
            <a:ext cx="2617411" cy="999489"/>
          </a:xfrm>
          <a:prstGeom prst="rect">
            <a:avLst/>
          </a:prstGeom>
          <a:ln w="6350">
            <a:solidFill>
              <a:schemeClr val="tx1"/>
            </a:solidFill>
          </a:ln>
          <a:effectLst>
            <a:outerShdw blurRad="50800" dist="50800" dir="5400000" algn="ctr" rotWithShape="0">
              <a:srgbClr val="000000">
                <a:alpha val="64000"/>
              </a:srgbClr>
            </a:outerShdw>
          </a:effectLst>
        </p:spPr>
      </p:pic>
      <p:sp>
        <p:nvSpPr>
          <p:cNvPr id="9" name="CuadroTexto 8">
            <a:extLst>
              <a:ext uri="{FF2B5EF4-FFF2-40B4-BE49-F238E27FC236}">
                <a16:creationId xmlns:a16="http://schemas.microsoft.com/office/drawing/2014/main" id="{C027C2A4-EBD8-B579-6717-CC4AE302A8C9}"/>
              </a:ext>
            </a:extLst>
          </p:cNvPr>
          <p:cNvSpPr txBox="1"/>
          <p:nvPr/>
        </p:nvSpPr>
        <p:spPr>
          <a:xfrm>
            <a:off x="386452" y="2886473"/>
            <a:ext cx="2892479" cy="215444"/>
          </a:xfrm>
          <a:prstGeom prst="rect">
            <a:avLst/>
          </a:prstGeom>
          <a:noFill/>
        </p:spPr>
        <p:txBody>
          <a:bodyPr wrap="square">
            <a:spAutoFit/>
          </a:bodyPr>
          <a:lstStyle/>
          <a:p>
            <a:r>
              <a:rPr lang="es-ES" sz="800" dirty="0">
                <a:solidFill>
                  <a:schemeClr val="bg1">
                    <a:lumMod val="50000"/>
                  </a:schemeClr>
                </a:solidFill>
                <a:latin typeface="Century Gothic" panose="020B0502020202020204" pitchFamily="34" charset="0"/>
              </a:rPr>
              <a:t>CIEMAT-QI4, fuente [E. Sánchez et al. </a:t>
            </a:r>
            <a:r>
              <a:rPr lang="es-ES" sz="800" dirty="0" err="1">
                <a:solidFill>
                  <a:schemeClr val="bg1">
                    <a:lumMod val="50000"/>
                  </a:schemeClr>
                </a:solidFill>
                <a:latin typeface="Century Gothic" panose="020B0502020202020204" pitchFamily="34" charset="0"/>
              </a:rPr>
              <a:t>Nucl</a:t>
            </a:r>
            <a:r>
              <a:rPr lang="es-ES" sz="800" dirty="0">
                <a:solidFill>
                  <a:schemeClr val="bg1">
                    <a:lumMod val="50000"/>
                  </a:schemeClr>
                </a:solidFill>
                <a:latin typeface="Century Gothic" panose="020B0502020202020204" pitchFamily="34" charset="0"/>
              </a:rPr>
              <a:t>. Fusion´23]</a:t>
            </a:r>
          </a:p>
        </p:txBody>
      </p:sp>
      <p:pic>
        <p:nvPicPr>
          <p:cNvPr id="17" name="Imagen 16">
            <a:extLst>
              <a:ext uri="{FF2B5EF4-FFF2-40B4-BE49-F238E27FC236}">
                <a16:creationId xmlns:a16="http://schemas.microsoft.com/office/drawing/2014/main" id="{AB7C2B5C-437C-2961-DA7A-7CF725827385}"/>
              </a:ext>
            </a:extLst>
          </p:cNvPr>
          <p:cNvPicPr>
            <a:picLocks noChangeAspect="1"/>
          </p:cNvPicPr>
          <p:nvPr/>
        </p:nvPicPr>
        <p:blipFill>
          <a:blip r:embed="rId5"/>
          <a:stretch>
            <a:fillRect/>
          </a:stretch>
        </p:blipFill>
        <p:spPr>
          <a:xfrm>
            <a:off x="3351068" y="3463890"/>
            <a:ext cx="3052251" cy="999489"/>
          </a:xfrm>
          <a:prstGeom prst="rect">
            <a:avLst/>
          </a:prstGeom>
          <a:ln w="6350">
            <a:solidFill>
              <a:schemeClr val="tx1"/>
            </a:solidFill>
          </a:ln>
          <a:effectLst>
            <a:outerShdw blurRad="50800" dist="50800" dir="5400000" algn="ctr" rotWithShape="0">
              <a:srgbClr val="000000">
                <a:alpha val="64000"/>
              </a:srgbClr>
            </a:outerShdw>
          </a:effectLst>
        </p:spPr>
      </p:pic>
      <p:pic>
        <p:nvPicPr>
          <p:cNvPr id="18" name="Imagen 17">
            <a:extLst>
              <a:ext uri="{FF2B5EF4-FFF2-40B4-BE49-F238E27FC236}">
                <a16:creationId xmlns:a16="http://schemas.microsoft.com/office/drawing/2014/main" id="{8349EA94-5EE4-5396-172E-7B6F399D7AE1}"/>
              </a:ext>
            </a:extLst>
          </p:cNvPr>
          <p:cNvPicPr>
            <a:picLocks noChangeAspect="1"/>
          </p:cNvPicPr>
          <p:nvPr/>
        </p:nvPicPr>
        <p:blipFill>
          <a:blip r:embed="rId6"/>
          <a:stretch>
            <a:fillRect/>
          </a:stretch>
        </p:blipFill>
        <p:spPr>
          <a:xfrm>
            <a:off x="3444064" y="1147987"/>
            <a:ext cx="2679450" cy="1997696"/>
          </a:xfrm>
          <a:prstGeom prst="rect">
            <a:avLst/>
          </a:prstGeom>
          <a:ln w="6350">
            <a:solidFill>
              <a:schemeClr val="tx1"/>
            </a:solidFill>
          </a:ln>
          <a:effectLst>
            <a:outerShdw blurRad="50800" dist="50800" dir="5400000" algn="ctr" rotWithShape="0">
              <a:srgbClr val="000000">
                <a:alpha val="64000"/>
              </a:srgbClr>
            </a:outerShdw>
          </a:effectLst>
        </p:spPr>
      </p:pic>
      <p:pic>
        <p:nvPicPr>
          <p:cNvPr id="19" name="Imagen 18">
            <a:extLst>
              <a:ext uri="{FF2B5EF4-FFF2-40B4-BE49-F238E27FC236}">
                <a16:creationId xmlns:a16="http://schemas.microsoft.com/office/drawing/2014/main" id="{E85AF55C-C80B-0FA7-37EC-7A30A00CA770}"/>
              </a:ext>
            </a:extLst>
          </p:cNvPr>
          <p:cNvPicPr>
            <a:picLocks noChangeAspect="1"/>
          </p:cNvPicPr>
          <p:nvPr/>
        </p:nvPicPr>
        <p:blipFill>
          <a:blip r:embed="rId7"/>
          <a:stretch>
            <a:fillRect/>
          </a:stretch>
        </p:blipFill>
        <p:spPr>
          <a:xfrm>
            <a:off x="504756" y="1364492"/>
            <a:ext cx="2695793" cy="1379139"/>
          </a:xfrm>
          <a:prstGeom prst="rect">
            <a:avLst/>
          </a:prstGeom>
        </p:spPr>
      </p:pic>
      <p:pic>
        <p:nvPicPr>
          <p:cNvPr id="22" name="Imagen 21">
            <a:extLst>
              <a:ext uri="{FF2B5EF4-FFF2-40B4-BE49-F238E27FC236}">
                <a16:creationId xmlns:a16="http://schemas.microsoft.com/office/drawing/2014/main" id="{D5B833D6-C5D7-87A3-FF9D-183A0DD6EF8A}"/>
              </a:ext>
            </a:extLst>
          </p:cNvPr>
          <p:cNvPicPr>
            <a:picLocks noChangeAspect="1"/>
          </p:cNvPicPr>
          <p:nvPr/>
        </p:nvPicPr>
        <p:blipFill>
          <a:blip r:embed="rId8"/>
          <a:stretch>
            <a:fillRect/>
          </a:stretch>
        </p:blipFill>
        <p:spPr>
          <a:xfrm>
            <a:off x="6631584" y="2293993"/>
            <a:ext cx="1861787" cy="2169386"/>
          </a:xfrm>
          <a:prstGeom prst="rect">
            <a:avLst/>
          </a:prstGeom>
          <a:ln w="6350">
            <a:solidFill>
              <a:schemeClr val="tx1"/>
            </a:solidFill>
          </a:ln>
          <a:effectLst>
            <a:outerShdw blurRad="50800" dist="50800" dir="5400000" algn="ctr" rotWithShape="0">
              <a:srgbClr val="000000">
                <a:alpha val="64000"/>
              </a:srgbClr>
            </a:outerShdw>
          </a:effectLst>
        </p:spPr>
      </p:pic>
      <p:pic>
        <p:nvPicPr>
          <p:cNvPr id="24" name="Imagen 23">
            <a:extLst>
              <a:ext uri="{FF2B5EF4-FFF2-40B4-BE49-F238E27FC236}">
                <a16:creationId xmlns:a16="http://schemas.microsoft.com/office/drawing/2014/main" id="{0E2C250D-C083-4C56-C7B3-DBE04884DD1E}"/>
              </a:ext>
            </a:extLst>
          </p:cNvPr>
          <p:cNvPicPr>
            <a:picLocks noChangeAspect="1"/>
          </p:cNvPicPr>
          <p:nvPr/>
        </p:nvPicPr>
        <p:blipFill>
          <a:blip r:embed="rId9"/>
          <a:stretch>
            <a:fillRect/>
          </a:stretch>
        </p:blipFill>
        <p:spPr>
          <a:xfrm>
            <a:off x="6222753" y="1146898"/>
            <a:ext cx="2679450" cy="821698"/>
          </a:xfrm>
          <a:prstGeom prst="rect">
            <a:avLst/>
          </a:prstGeom>
          <a:ln w="6350">
            <a:solidFill>
              <a:schemeClr val="tx1"/>
            </a:solidFill>
          </a:ln>
          <a:effectLst>
            <a:outerShdw blurRad="50800" dist="50800" dir="5400000" algn="ctr" rotWithShape="0">
              <a:srgbClr val="000000">
                <a:alpha val="64000"/>
              </a:srgbClr>
            </a:outerShdw>
          </a:effectLst>
        </p:spPr>
      </p:pic>
    </p:spTree>
    <p:extLst>
      <p:ext uri="{BB962C8B-B14F-4D97-AF65-F5344CB8AC3E}">
        <p14:creationId xmlns:p14="http://schemas.microsoft.com/office/powerpoint/2010/main" val="37547498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{53A0A2FC-280D-5442-9AEF-06F6D86C0ED4}tf10001062</Template>
  <TotalTime>21527</TotalTime>
  <Words>2238</Words>
  <Application>Microsoft Macintosh PowerPoint</Application>
  <PresentationFormat>Presentación en pantalla (16:9)</PresentationFormat>
  <Paragraphs>209</Paragraphs>
  <Slides>29</Slides>
  <Notes>29</Notes>
  <HiddenSlides>0</HiddenSlides>
  <MMClips>2</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29</vt:i4>
      </vt:variant>
    </vt:vector>
  </HeadingPairs>
  <TitlesOfParts>
    <vt:vector size="37" baseType="lpstr">
      <vt:lpstr>Calibri</vt:lpstr>
      <vt:lpstr>Cambria Math</vt:lpstr>
      <vt:lpstr>Wingdings</vt:lpstr>
      <vt:lpstr>.Hiragino Kaku Gothic Interface W3</vt:lpstr>
      <vt:lpstr>Century Gothic</vt:lpstr>
      <vt:lpstr>Arial</vt:lpstr>
      <vt:lpstr>Calibri Light</vt:lpstr>
      <vt:lpstr>Tema de Office</vt:lpstr>
      <vt:lpstr>Presentación de PowerPoint</vt:lpstr>
      <vt:lpstr>El interior de los plasmas de fusión</vt:lpstr>
      <vt:lpstr>El interior de los plasmas de fusión</vt:lpstr>
      <vt:lpstr>Estados de la materia y turbulencia</vt:lpstr>
      <vt:lpstr>¿Qué es la turbulencia?</vt:lpstr>
      <vt:lpstr>¿Qué es la turbulencia?</vt:lpstr>
      <vt:lpstr>¿Qué es la turbulencia?</vt:lpstr>
      <vt:lpstr>¿Qué es la turbulencia?</vt:lpstr>
      <vt:lpstr>¿Qué es la turbulencia?</vt:lpstr>
      <vt:lpstr>¿Qué es la turbulencia?</vt:lpstr>
      <vt:lpstr>¿Qué es la turbulencia?</vt:lpstr>
      <vt:lpstr>¿Qué es la turbulencia?</vt:lpstr>
      <vt:lpstr>Plasmas y fusión</vt:lpstr>
      <vt:lpstr>Plasmas y fusión</vt:lpstr>
      <vt:lpstr>Confinamiento magnético y pérdidas</vt:lpstr>
      <vt:lpstr>Confinamiento magnético y pérdidas</vt:lpstr>
      <vt:lpstr>Confinamiento magnético y pérdidas</vt:lpstr>
      <vt:lpstr>Turbulencia y Teoría girocinética </vt:lpstr>
      <vt:lpstr>Simulación de la turbulencia en plasmas</vt:lpstr>
      <vt:lpstr>Simulación de la turbulencia</vt:lpstr>
      <vt:lpstr>Simulación de la turbulencia</vt:lpstr>
      <vt:lpstr>Experimento 1: Una inestabilidad en clase</vt:lpstr>
      <vt:lpstr>Presentación de PowerPoint</vt:lpstr>
      <vt:lpstr>Experimento 1: Una inestabilidad en clase</vt:lpstr>
      <vt:lpstr>Proyecto 1: Los problemas del milenio y la IA</vt:lpstr>
      <vt:lpstr>Proyecto 2: El Top500 y el avance científico</vt:lpstr>
      <vt:lpstr>Proyecto 2: El Top500 y el avance científico</vt:lpstr>
      <vt:lpstr>Presentación de PowerPoint</vt:lpstr>
      <vt:lpstr>Algunos resultados sobre turbulencia del LNF-Ciemat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Microsoft Office User</cp:lastModifiedBy>
  <cp:revision>31</cp:revision>
  <cp:lastPrinted>2025-10-09T12:33:55Z</cp:lastPrinted>
  <dcterms:modified xsi:type="dcterms:W3CDTF">2026-10-01T07:23:04Z</dcterms:modified>
</cp:coreProperties>
</file>