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3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42"/>
    <p:restoredTop sz="96234"/>
  </p:normalViewPr>
  <p:slideViewPr>
    <p:cSldViewPr snapToGrid="0" snapToObjects="1">
      <p:cViewPr>
        <p:scale>
          <a:sx n="100" d="100"/>
          <a:sy n="100" d="100"/>
        </p:scale>
        <p:origin x="45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2020-08-31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2020-08-31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2020-08-31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2020-08-31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2020-08-31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2020-08-31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2020-08-31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2020-08-31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2020-08-31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2020-08-31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2020-08-31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2020-08-31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WIMAS-2 </a:t>
            </a:r>
            <a:r>
              <a:rPr lang="en-GB" dirty="0" smtClean="0"/>
              <a:t>Status and plan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objectives of the WIMAS-2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EUROfusion deliverable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b="1" dirty="0" smtClean="0"/>
              <a:t>mandatory</a:t>
            </a:r>
          </a:p>
          <a:p>
            <a:endParaRPr lang="en-GB" dirty="0" smtClean="0"/>
          </a:p>
          <a:p>
            <a:r>
              <a:rPr lang="en-GB" dirty="0" smtClean="0"/>
              <a:t>Life in FP9:</a:t>
            </a:r>
          </a:p>
          <a:p>
            <a:pPr lvl="1"/>
            <a:r>
              <a:rPr lang="en-GB" dirty="0"/>
              <a:t>Replacing the ETS-5. </a:t>
            </a:r>
            <a:endParaRPr lang="en-GB" dirty="0" smtClean="0"/>
          </a:p>
          <a:p>
            <a:pPr lvl="1"/>
            <a:r>
              <a:rPr lang="en-GB" dirty="0" smtClean="0"/>
              <a:t>Building </a:t>
            </a:r>
            <a:r>
              <a:rPr lang="en-GB" dirty="0" smtClean="0"/>
              <a:t>an ETS that can compete with other European transport codes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2020-09-01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WIMAS-2 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06" y="868057"/>
            <a:ext cx="5833795" cy="1525892"/>
          </a:xfr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Contractual Project Deliverables </a:t>
            </a:r>
            <a:br>
              <a:rPr lang="en-GB" sz="2000" b="1" dirty="0" smtClean="0"/>
            </a:br>
            <a:r>
              <a:rPr lang="en-GB" sz="2000" dirty="0" smtClean="0"/>
              <a:t>(WPCD reports to the Commission)</a:t>
            </a:r>
          </a:p>
          <a:p>
            <a:pPr marL="0" indent="0">
              <a:buNone/>
            </a:pPr>
            <a:r>
              <a:rPr lang="en-GB" sz="2000" dirty="0" smtClean="0"/>
              <a:t>CD.D16: Tutorial, training, documentation on and release of the core-edge transport simulator in IMAS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CFED-5909-6048-B785-DCE6F56B9DF1}" type="datetime1">
              <a:rPr lang="sv-SE" smtClean="0"/>
              <a:t>2020-08-31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Jonsson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05099" y="868057"/>
            <a:ext cx="5520201" cy="2942492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Task Deliverables </a:t>
            </a:r>
            <a:r>
              <a:rPr lang="en-GB" sz="2000" dirty="0" smtClean="0"/>
              <a:t>(WIMAS2 reports </a:t>
            </a:r>
            <a:r>
              <a:rPr lang="en-GB" sz="2000" dirty="0"/>
              <a:t>to the PMU)</a:t>
            </a:r>
            <a:endParaRPr lang="en-GB" sz="2000" b="1" dirty="0" smtClean="0"/>
          </a:p>
          <a:p>
            <a:r>
              <a:rPr lang="en-GB" sz="2000" dirty="0" smtClean="0"/>
              <a:t>D1: Released ETS transport simulator in IMAS with improved physics: moving boundary equilibrium, heating and current drive modules extended to synergies, testing and maintenance</a:t>
            </a:r>
          </a:p>
          <a:p>
            <a:r>
              <a:rPr lang="en-GB" sz="2000" dirty="0" smtClean="0"/>
              <a:t>D2: Verify ETS on reference ITER scenarios and report on results</a:t>
            </a:r>
          </a:p>
          <a:p>
            <a:r>
              <a:rPr lang="en-GB" sz="2000" dirty="0" smtClean="0"/>
              <a:t>D3: Provide maintenance and documentation of workflow and related tools</a:t>
            </a:r>
            <a:endParaRPr lang="en-GB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6805" y="2594585"/>
            <a:ext cx="5833795" cy="1410738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b="1" dirty="0" smtClean="0"/>
              <a:t>Project Deliverables </a:t>
            </a:r>
            <a:r>
              <a:rPr lang="en-GB" sz="2000" dirty="0" smtClean="0"/>
              <a:t>(WPCD reports to the PMU)</a:t>
            </a:r>
          </a:p>
          <a:p>
            <a:pPr marL="0" indent="0">
              <a:buNone/>
            </a:pPr>
            <a:r>
              <a:rPr lang="en-GB" sz="2000" dirty="0" smtClean="0"/>
              <a:t>WP20-CD.D02: Tutorial, training, documentation on and release of the ETS v6 transport simulator in IMAS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36805" y="4194235"/>
            <a:ext cx="5833795" cy="2150391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Milestones </a:t>
            </a:r>
            <a:r>
              <a:rPr lang="en-GB" sz="2000" dirty="0" smtClean="0"/>
              <a:t>(WPCD reports </a:t>
            </a:r>
            <a:r>
              <a:rPr lang="en-GB" sz="2000" dirty="0"/>
              <a:t>to the PMU)</a:t>
            </a:r>
            <a:endParaRPr lang="en-GB" sz="2000" b="1" dirty="0" smtClean="0"/>
          </a:p>
          <a:p>
            <a:pPr marL="0" indent="0">
              <a:buNone/>
            </a:pPr>
            <a:r>
              <a:rPr lang="en-GB" sz="2000" dirty="0" smtClean="0"/>
              <a:t>CD.M42: Released ETS transport simulator in IMAS with improved physics; e.g. moving boundary equilibrium, improved quasi-linear </a:t>
            </a:r>
            <a:r>
              <a:rPr lang="en-GB" sz="2000" dirty="0" err="1" smtClean="0"/>
              <a:t>gyrokinetic</a:t>
            </a:r>
            <a:r>
              <a:rPr lang="en-GB" sz="2000" dirty="0" smtClean="0"/>
              <a:t> transport model, core-edge, heating and current drive modules extended to synergies, with documentation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302501" y="5080000"/>
            <a:ext cx="406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</a:rPr>
              <a:t>NOTE: We need to plan a training on Core-Edge </a:t>
            </a:r>
            <a:r>
              <a:rPr lang="en-GB" sz="2000" b="1" i="1" smtClean="0">
                <a:solidFill>
                  <a:srgbClr val="FF0000"/>
                </a:solidFill>
              </a:rPr>
              <a:t>coupling Nov/Dec 2020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8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2248" y="932650"/>
            <a:ext cx="11792607" cy="524431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Feb.: Overview </a:t>
            </a:r>
            <a:r>
              <a:rPr lang="en-GB" dirty="0" smtClean="0"/>
              <a:t>of WIMAS-2 in 2020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247-468C-8A4A-9982-528A14D9BBDC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2248" y="1466850"/>
            <a:ext cx="117926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28908" y="129611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01762" y="130302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37444" y="1317056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71384" y="1329088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2700" y="134112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42050" y="1358053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88813" y="133421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61667" y="1324187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97349" y="132129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131289" y="1316389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62605" y="1328421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5696" y="1000368"/>
            <a:ext cx="653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JAN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47029" y="983437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FEB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7559" y="98344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MAR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92756" y="966508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APR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25689" y="949578"/>
            <a:ext cx="750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MAY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8620" y="949581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JUN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25419" y="949581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JUL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350" y="932649"/>
            <a:ext cx="74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AUG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55817" y="932649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SEP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71815" y="932652"/>
            <a:ext cx="69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OCT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304750" y="949586"/>
            <a:ext cx="756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NOV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253014" y="932653"/>
            <a:ext cx="68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DEC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2247" y="1461052"/>
            <a:ext cx="1771698" cy="4729375"/>
          </a:xfrm>
          <a:prstGeom prst="rect">
            <a:avLst/>
          </a:prstGeom>
          <a:solidFill>
            <a:schemeClr val="bg2">
              <a:lumMod val="25000"/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200" dirty="0"/>
          </a:p>
        </p:txBody>
      </p:sp>
      <p:sp>
        <p:nvSpPr>
          <p:cNvPr id="44" name="Rectangle 43"/>
          <p:cNvSpPr/>
          <p:nvPr/>
        </p:nvSpPr>
        <p:spPr>
          <a:xfrm>
            <a:off x="2079523" y="1588129"/>
            <a:ext cx="3888061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Basic solvers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2101763" y="3182998"/>
            <a:ext cx="8029526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Core-Edge</a:t>
            </a:r>
            <a:endParaRPr lang="en-GB" sz="2800" dirty="0"/>
          </a:p>
        </p:txBody>
      </p:sp>
      <p:sp>
        <p:nvSpPr>
          <p:cNvPr id="46" name="Rectangle 45"/>
          <p:cNvSpPr/>
          <p:nvPr/>
        </p:nvSpPr>
        <p:spPr>
          <a:xfrm>
            <a:off x="6776459" y="4174512"/>
            <a:ext cx="4210409" cy="3901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ITER scenarios</a:t>
            </a:r>
            <a:endParaRPr lang="en-GB" sz="2800" dirty="0"/>
          </a:p>
        </p:txBody>
      </p:sp>
      <p:sp>
        <p:nvSpPr>
          <p:cNvPr id="47" name="Rectangle 46"/>
          <p:cNvSpPr/>
          <p:nvPr/>
        </p:nvSpPr>
        <p:spPr>
          <a:xfrm>
            <a:off x="2431068" y="5192258"/>
            <a:ext cx="312132" cy="984706"/>
          </a:xfrm>
          <a:prstGeom prst="rect">
            <a:avLst/>
          </a:prstGeom>
          <a:solidFill>
            <a:srgbClr val="C0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63470" y="6249495"/>
            <a:ext cx="307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Code Camps/working sessions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01763" y="2122883"/>
            <a:ext cx="5582406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Moving boundary</a:t>
            </a:r>
            <a:endParaRPr lang="en-GB" sz="2800" dirty="0"/>
          </a:p>
        </p:txBody>
      </p:sp>
      <p:sp>
        <p:nvSpPr>
          <p:cNvPr id="50" name="Rectangle 49"/>
          <p:cNvSpPr/>
          <p:nvPr/>
        </p:nvSpPr>
        <p:spPr>
          <a:xfrm>
            <a:off x="10249272" y="4660962"/>
            <a:ext cx="1472185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Report</a:t>
            </a:r>
            <a:endParaRPr lang="en-GB" sz="2800" dirty="0"/>
          </a:p>
        </p:txBody>
      </p:sp>
      <p:sp>
        <p:nvSpPr>
          <p:cNvPr id="52" name="Rectangle 51"/>
          <p:cNvSpPr/>
          <p:nvPr/>
        </p:nvSpPr>
        <p:spPr>
          <a:xfrm>
            <a:off x="5441749" y="5189992"/>
            <a:ext cx="312132" cy="984706"/>
          </a:xfrm>
          <a:prstGeom prst="rect">
            <a:avLst/>
          </a:prstGeom>
          <a:solidFill>
            <a:srgbClr val="C0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/>
              <a:t>2</a:t>
            </a:r>
            <a:r>
              <a:rPr lang="en-GB" sz="2000" dirty="0" smtClean="0"/>
              <a:t> week</a:t>
            </a:r>
            <a:endParaRPr lang="en-GB" sz="2000" dirty="0"/>
          </a:p>
        </p:txBody>
      </p:sp>
      <p:sp>
        <p:nvSpPr>
          <p:cNvPr id="55" name="Rectangle 54"/>
          <p:cNvSpPr/>
          <p:nvPr/>
        </p:nvSpPr>
        <p:spPr>
          <a:xfrm>
            <a:off x="2101762" y="4174511"/>
            <a:ext cx="4490847" cy="39524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smtClean="0"/>
              <a:t>Testing on ITER scenarios</a:t>
            </a:r>
            <a:endParaRPr lang="en-GB" sz="2800" i="1" dirty="0"/>
          </a:p>
        </p:txBody>
      </p:sp>
      <p:sp>
        <p:nvSpPr>
          <p:cNvPr id="56" name="Rectangle 55"/>
          <p:cNvSpPr/>
          <p:nvPr/>
        </p:nvSpPr>
        <p:spPr>
          <a:xfrm>
            <a:off x="6027857" y="1592330"/>
            <a:ext cx="5093224" cy="4356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smtClean="0"/>
              <a:t>Advanced solver features</a:t>
            </a:r>
            <a:endParaRPr lang="en-GB" sz="2800" dirty="0"/>
          </a:p>
        </p:txBody>
      </p:sp>
      <p:sp>
        <p:nvSpPr>
          <p:cNvPr id="49" name="Rectangle 48"/>
          <p:cNvSpPr/>
          <p:nvPr/>
        </p:nvSpPr>
        <p:spPr>
          <a:xfrm>
            <a:off x="5102699" y="2651862"/>
            <a:ext cx="3994649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HCD synergies</a:t>
            </a:r>
            <a:endParaRPr lang="en-GB" sz="2800" dirty="0"/>
          </a:p>
        </p:txBody>
      </p:sp>
      <p:sp>
        <p:nvSpPr>
          <p:cNvPr id="51" name="Rectangle 50"/>
          <p:cNvSpPr/>
          <p:nvPr/>
        </p:nvSpPr>
        <p:spPr>
          <a:xfrm>
            <a:off x="8470835" y="3698160"/>
            <a:ext cx="3353329" cy="3901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Training </a:t>
            </a:r>
            <a:r>
              <a:rPr lang="en-GB" sz="2800" smtClean="0"/>
              <a:t>on Core-Edge</a:t>
            </a:r>
            <a:endParaRPr lang="en-GB" sz="2800" dirty="0"/>
          </a:p>
        </p:txBody>
      </p:sp>
      <p:sp>
        <p:nvSpPr>
          <p:cNvPr id="54" name="Rectangle 53"/>
          <p:cNvSpPr/>
          <p:nvPr/>
        </p:nvSpPr>
        <p:spPr>
          <a:xfrm>
            <a:off x="8324145" y="5197074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7" name="Rectangle 56"/>
          <p:cNvSpPr/>
          <p:nvPr/>
        </p:nvSpPr>
        <p:spPr>
          <a:xfrm>
            <a:off x="9373696" y="5185536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8" name="Rectangle 57"/>
          <p:cNvSpPr/>
          <p:nvPr/>
        </p:nvSpPr>
        <p:spPr>
          <a:xfrm>
            <a:off x="10398885" y="5169909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9" name="Rectangle 58"/>
          <p:cNvSpPr/>
          <p:nvPr/>
        </p:nvSpPr>
        <p:spPr>
          <a:xfrm>
            <a:off x="11167895" y="5205721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smtClean="0"/>
              <a:t>Training</a:t>
            </a:r>
            <a:endParaRPr lang="en-GB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7957461" y="6181130"/>
            <a:ext cx="3785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We propose theses Working Sessions!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ETS in FP9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529930" cy="489680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WPCD will not be continued in FP9.</a:t>
            </a:r>
          </a:p>
          <a:p>
            <a:r>
              <a:rPr lang="en-GB" sz="2800" dirty="0" smtClean="0"/>
              <a:t>There’s no dedicated EUROfusion structure for maintaining the ETS</a:t>
            </a:r>
          </a:p>
          <a:p>
            <a:pPr lvl="1"/>
            <a:r>
              <a:rPr lang="en-GB" dirty="0" smtClean="0"/>
              <a:t>The almost ready TSVV-11 proposal includes proposal for the exploitation of the ETS.</a:t>
            </a:r>
          </a:p>
          <a:p>
            <a:pPr lvl="1"/>
            <a:r>
              <a:rPr lang="en-GB" dirty="0" smtClean="0"/>
              <a:t>There’s also a proposal (under development) for an Advanced Computing Hub where we can maintain the ETS.</a:t>
            </a:r>
          </a:p>
          <a:p>
            <a:pPr lvl="1"/>
            <a:r>
              <a:rPr lang="en-GB" dirty="0" smtClean="0"/>
              <a:t>In FP9 there is an emphasis on the use of IMAS. </a:t>
            </a:r>
          </a:p>
          <a:p>
            <a:r>
              <a:rPr lang="en-GB" sz="2800" dirty="0"/>
              <a:t>Therefore we need the ETS-6 to be ready for production runs.</a:t>
            </a:r>
          </a:p>
          <a:p>
            <a:r>
              <a:rPr lang="en-GB" sz="2800" dirty="0" smtClean="0"/>
              <a:t>We plan to make a “hand-over” from ETS-5 to ETS-6, making the ETS-6 the preferred ETS version for production run </a:t>
            </a:r>
            <a:r>
              <a:rPr lang="mr-IN" sz="2800" dirty="0" smtClean="0"/>
              <a:t>–</a:t>
            </a:r>
            <a:r>
              <a:rPr lang="en-GB" sz="2800" dirty="0" smtClean="0"/>
              <a:t> before the end of 2020.</a:t>
            </a:r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2020-09-01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Hand-over from ETS-5 to ETS-6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930168"/>
            <a:ext cx="11167376" cy="54419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What’s missing in the ETS-6?</a:t>
            </a:r>
          </a:p>
          <a:p>
            <a:pPr lvl="1"/>
            <a:r>
              <a:rPr lang="en-GB" dirty="0" smtClean="0"/>
              <a:t>We need to make a task list to catch up!</a:t>
            </a:r>
          </a:p>
          <a:p>
            <a:pPr lvl="1"/>
            <a:r>
              <a:rPr lang="en-GB" dirty="0" smtClean="0"/>
              <a:t>We need to prioritise, as we’re unlikely to catch up before the end of the year.</a:t>
            </a:r>
          </a:p>
          <a:p>
            <a:r>
              <a:rPr lang="en-GB" dirty="0" smtClean="0"/>
              <a:t>Obvious things missing in the ETS-6:</a:t>
            </a:r>
          </a:p>
          <a:p>
            <a:pPr lvl="1"/>
            <a:r>
              <a:rPr lang="en-GB" dirty="0"/>
              <a:t>Internal boundary conditions (needed for running advanced transport models)</a:t>
            </a:r>
          </a:p>
          <a:p>
            <a:pPr lvl="1"/>
            <a:r>
              <a:rPr lang="en-GB" dirty="0"/>
              <a:t>Hyper-diffusion (needed for running advanced transport models)</a:t>
            </a:r>
          </a:p>
          <a:p>
            <a:pPr lvl="1"/>
            <a:r>
              <a:rPr lang="en-GB" dirty="0" smtClean="0"/>
              <a:t>Impurities </a:t>
            </a:r>
            <a:r>
              <a:rPr lang="en-GB" dirty="0"/>
              <a:t>and neutrals (on going)</a:t>
            </a:r>
          </a:p>
          <a:p>
            <a:pPr lvl="1"/>
            <a:r>
              <a:rPr lang="en-GB" dirty="0" err="1" smtClean="0"/>
              <a:t>Sawteeth</a:t>
            </a:r>
            <a:r>
              <a:rPr lang="en-GB" dirty="0" smtClean="0"/>
              <a:t> </a:t>
            </a:r>
            <a:r>
              <a:rPr lang="en-GB" dirty="0"/>
              <a:t>(being implemented by Antoine)</a:t>
            </a:r>
          </a:p>
          <a:p>
            <a:pPr lvl="1"/>
            <a:r>
              <a:rPr lang="en-GB" dirty="0"/>
              <a:t>NTMs (developed in the WIMAS-4)</a:t>
            </a:r>
          </a:p>
          <a:p>
            <a:pPr lvl="1"/>
            <a:r>
              <a:rPr lang="en-GB" dirty="0"/>
              <a:t>Pellets</a:t>
            </a:r>
          </a:p>
          <a:p>
            <a:pPr lvl="1"/>
            <a:r>
              <a:rPr lang="en-GB" dirty="0" err="1"/>
              <a:t>Runafluid</a:t>
            </a:r>
            <a:r>
              <a:rPr lang="en-GB" dirty="0"/>
              <a:t> (not sure of the latest status)</a:t>
            </a:r>
          </a:p>
          <a:p>
            <a:pPr lvl="1"/>
            <a:r>
              <a:rPr lang="en-GB" dirty="0"/>
              <a:t>Gaussian sources</a:t>
            </a:r>
          </a:p>
          <a:p>
            <a:pPr lvl="1"/>
            <a:r>
              <a:rPr lang="en-GB" dirty="0"/>
              <a:t>Update-equilibrium (design has been decided)</a:t>
            </a:r>
          </a:p>
          <a:p>
            <a:pPr lvl="1"/>
            <a:r>
              <a:rPr lang="en-GB" dirty="0"/>
              <a:t>Loop to relax the current profile before the </a:t>
            </a:r>
            <a:r>
              <a:rPr lang="en-GB" dirty="0" smtClean="0"/>
              <a:t>time-loop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2020-09-01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otential topics for sprint-sessions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819810"/>
            <a:ext cx="11167376" cy="577018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Internal boundary conditions and </a:t>
            </a:r>
            <a:r>
              <a:rPr lang="en-GB" sz="2800" dirty="0" err="1" smtClean="0"/>
              <a:t>hyperdiffusion</a:t>
            </a:r>
            <a:r>
              <a:rPr lang="en-GB" sz="2800" dirty="0" smtClean="0"/>
              <a:t>, mid September</a:t>
            </a:r>
            <a:endParaRPr lang="en-GB" sz="2800" dirty="0"/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Jorge, </a:t>
            </a:r>
            <a:r>
              <a:rPr lang="en-GB" dirty="0" err="1" smtClean="0"/>
              <a:t>Dmitriy</a:t>
            </a:r>
            <a:r>
              <a:rPr lang="en-GB" dirty="0" smtClean="0"/>
              <a:t>, Daniel, Thomas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Assessment of improved </a:t>
            </a:r>
            <a:r>
              <a:rPr lang="en-GB" sz="2800" dirty="0"/>
              <a:t>quasi-linear </a:t>
            </a:r>
            <a:r>
              <a:rPr lang="en-GB" sz="2800" dirty="0" err="1"/>
              <a:t>gyrokinetic</a:t>
            </a:r>
            <a:r>
              <a:rPr lang="en-GB" sz="2800" dirty="0"/>
              <a:t> transport </a:t>
            </a:r>
            <a:r>
              <a:rPr lang="en-GB" sz="2800" dirty="0" smtClean="0"/>
              <a:t>model, </a:t>
            </a:r>
            <a:r>
              <a:rPr lang="en-GB" sz="2800" dirty="0"/>
              <a:t>late </a:t>
            </a:r>
            <a:r>
              <a:rPr lang="en-GB" sz="2800" dirty="0" smtClean="0"/>
              <a:t>September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err="1" smtClean="0"/>
              <a:t>Pär</a:t>
            </a:r>
            <a:r>
              <a:rPr lang="en-GB" dirty="0" smtClean="0"/>
              <a:t>, Jorge, </a:t>
            </a:r>
            <a:r>
              <a:rPr lang="en-GB" dirty="0" err="1" smtClean="0"/>
              <a:t>Dmitriy</a:t>
            </a:r>
            <a:r>
              <a:rPr lang="en-GB" dirty="0" smtClean="0"/>
              <a:t>, Thomas, Daniel</a:t>
            </a:r>
          </a:p>
          <a:p>
            <a:pPr lvl="1"/>
            <a:r>
              <a:rPr lang="en-GB" dirty="0" smtClean="0"/>
              <a:t>REQUIRES: update to the </a:t>
            </a:r>
            <a:r>
              <a:rPr lang="en-GB" dirty="0" err="1" smtClean="0"/>
              <a:t>Qualikiz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Core-edge coupling, </a:t>
            </a:r>
            <a:r>
              <a:rPr lang="en-GB" sz="2800" dirty="0" smtClean="0"/>
              <a:t>early October</a:t>
            </a:r>
            <a:endParaRPr lang="en-GB" sz="2800" dirty="0"/>
          </a:p>
          <a:p>
            <a:pPr lvl="1"/>
            <a:r>
              <a:rPr lang="en-GB" dirty="0"/>
              <a:t>Key participants: David, </a:t>
            </a:r>
            <a:r>
              <a:rPr lang="en-GB" dirty="0" err="1"/>
              <a:t>Rui</a:t>
            </a:r>
            <a:r>
              <a:rPr lang="en-GB" dirty="0"/>
              <a:t>, Jorge, Daniel, Thomas, </a:t>
            </a:r>
            <a:r>
              <a:rPr lang="en-GB" dirty="0" err="1" smtClean="0"/>
              <a:t>Dmitriy</a:t>
            </a:r>
            <a:r>
              <a:rPr lang="en-GB" dirty="0" smtClean="0"/>
              <a:t>, Andreas</a:t>
            </a:r>
          </a:p>
          <a:p>
            <a:pPr lvl="1"/>
            <a:r>
              <a:rPr lang="en-GB" smtClean="0"/>
              <a:t>REQUIRES: </a:t>
            </a:r>
            <a:r>
              <a:rPr lang="en-GB" dirty="0" smtClean="0"/>
              <a:t>solpsz1 and Andreas’ </a:t>
            </a:r>
            <a:r>
              <a:rPr lang="en-GB" smtClean="0"/>
              <a:t>model working </a:t>
            </a:r>
            <a:r>
              <a:rPr lang="en-GB" dirty="0" smtClean="0"/>
              <a:t>standalone </a:t>
            </a:r>
            <a:r>
              <a:rPr lang="en-GB" smtClean="0"/>
              <a:t>in IMAS, </a:t>
            </a:r>
            <a:r>
              <a:rPr lang="en-GB" dirty="0" smtClean="0"/>
              <a:t>and internal boundary conditions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Verify ETS on reference ITER scenarios, mid October </a:t>
            </a:r>
            <a:endParaRPr lang="en-GB" sz="2800" dirty="0" smtClean="0"/>
          </a:p>
          <a:p>
            <a:pPr lvl="1"/>
            <a:r>
              <a:rPr lang="en-GB" dirty="0" smtClean="0"/>
              <a:t>Key </a:t>
            </a:r>
            <a:r>
              <a:rPr lang="en-GB" dirty="0"/>
              <a:t>participants: Nathan, Michal, Thomas, Jorge, Daniel, </a:t>
            </a:r>
            <a:r>
              <a:rPr lang="en-GB" dirty="0" err="1"/>
              <a:t>Dmitriy</a:t>
            </a:r>
            <a:r>
              <a:rPr lang="en-GB" dirty="0"/>
              <a:t>, </a:t>
            </a:r>
            <a:r>
              <a:rPr lang="en-GB" dirty="0" err="1"/>
              <a:t>Pär</a:t>
            </a:r>
            <a:r>
              <a:rPr lang="en-GB" dirty="0"/>
              <a:t>, David</a:t>
            </a:r>
            <a:r>
              <a:rPr lang="mr-IN" dirty="0"/>
              <a:t>…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ICRH synergies, late October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Thomas, </a:t>
            </a:r>
            <a:r>
              <a:rPr lang="en-GB" dirty="0" err="1" smtClean="0"/>
              <a:t>Dmitriy</a:t>
            </a:r>
            <a:r>
              <a:rPr lang="en-GB" dirty="0" smtClean="0"/>
              <a:t>, Daniel, </a:t>
            </a:r>
            <a:r>
              <a:rPr lang="en-GB" dirty="0" err="1" smtClean="0"/>
              <a:t>Mervi</a:t>
            </a:r>
            <a:r>
              <a:rPr lang="en-GB" dirty="0" smtClean="0"/>
              <a:t>, Jordi, Philippe, Ernesto, Dirk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Impurities and neutrals, whenever Denis is available!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Denis, Irena, </a:t>
            </a:r>
            <a:r>
              <a:rPr lang="en-GB" dirty="0" err="1" smtClean="0"/>
              <a:t>Dmitriy</a:t>
            </a:r>
            <a:r>
              <a:rPr lang="en-GB" dirty="0" smtClean="0"/>
              <a:t>, Thomas, Daniel, Jorge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Prepare </a:t>
            </a:r>
            <a:r>
              <a:rPr lang="en-GB" sz="2800" dirty="0"/>
              <a:t>for ETS-6 </a:t>
            </a:r>
            <a:r>
              <a:rPr lang="en-GB" sz="2800" dirty="0" smtClean="0"/>
              <a:t>training, </a:t>
            </a:r>
            <a:r>
              <a:rPr lang="en-GB" sz="2800" dirty="0" err="1" smtClean="0"/>
              <a:t>inc.</a:t>
            </a:r>
            <a:r>
              <a:rPr lang="en-GB" sz="2800" dirty="0" smtClean="0"/>
              <a:t> core-edge training, early/mid November (training late November)</a:t>
            </a:r>
          </a:p>
          <a:p>
            <a:pPr lvl="1"/>
            <a:r>
              <a:rPr lang="en-GB" dirty="0"/>
              <a:t>Key p</a:t>
            </a:r>
            <a:r>
              <a:rPr lang="en-GB" dirty="0" smtClean="0"/>
              <a:t>articipants</a:t>
            </a:r>
            <a:r>
              <a:rPr lang="en-GB" dirty="0"/>
              <a:t>: </a:t>
            </a:r>
            <a:r>
              <a:rPr lang="en-GB" dirty="0" smtClean="0"/>
              <a:t>Thomas, </a:t>
            </a:r>
            <a:r>
              <a:rPr lang="en-GB" dirty="0" err="1" smtClean="0"/>
              <a:t>Dmitriy</a:t>
            </a:r>
            <a:r>
              <a:rPr lang="en-GB" dirty="0" smtClean="0"/>
              <a:t>, David, </a:t>
            </a:r>
            <a:r>
              <a:rPr lang="en-GB" dirty="0" err="1" smtClean="0"/>
              <a:t>Rui</a:t>
            </a:r>
            <a:r>
              <a:rPr lang="sv-SE" dirty="0" smtClean="0"/>
              <a:t>, Jorge, Nathan, Daniel, Pär, Frida</a:t>
            </a:r>
            <a:endParaRPr lang="en-GB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* Documentation and tutorials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466712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2020-09-02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466712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466712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8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2907</TotalTime>
  <Words>691</Words>
  <Application>Microsoft Macintosh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WIMAS-2 Status and plan</vt:lpstr>
      <vt:lpstr>Main objectives of the WIMAS-2 project</vt:lpstr>
      <vt:lpstr>WIMAS-2 deliverables</vt:lpstr>
      <vt:lpstr>From Feb.: Overview of WIMAS-2 in 2020</vt:lpstr>
      <vt:lpstr>The ETS in FP9</vt:lpstr>
      <vt:lpstr>Hand-over from ETS-5 to ETS-6</vt:lpstr>
      <vt:lpstr>Potential topics for sprint-sessions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WIMAS-2 Status</dc:title>
  <dc:creator>Thomas Johnson</dc:creator>
  <cp:lastModifiedBy>Thomas Johnson</cp:lastModifiedBy>
  <cp:revision>23</cp:revision>
  <dcterms:created xsi:type="dcterms:W3CDTF">2020-08-28T17:04:08Z</dcterms:created>
  <dcterms:modified xsi:type="dcterms:W3CDTF">2020-09-02T09:21:16Z</dcterms:modified>
</cp:coreProperties>
</file>