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3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42"/>
    <p:restoredTop sz="96234"/>
  </p:normalViewPr>
  <p:slideViewPr>
    <p:cSldViewPr snapToGrid="0" snapToObjects="1">
      <p:cViewPr>
        <p:scale>
          <a:sx n="100" d="100"/>
          <a:sy n="100" d="100"/>
        </p:scale>
        <p:origin x="456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89AD9-17B7-074D-8E93-292B360C9F73}" type="datetimeFigureOut">
              <a:rPr lang="en-GB" smtClean="0"/>
              <a:t>31/08/2020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DABC9-5422-1741-A123-7F3BCD8FB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21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1.png" descr="EUROFUSION PowerPoint MASTER DECKBLATT.png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60649"/>
            <a:ext cx="12192000" cy="641908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7381" y="2348880"/>
            <a:ext cx="11329259" cy="1296144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27381" y="4293096"/>
            <a:ext cx="5856651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207434" y="-457200"/>
            <a:ext cx="14351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7632172" y="5661248"/>
            <a:ext cx="4224469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24307044" y="40252897"/>
            <a:ext cx="13233195" cy="178164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24510244" y="40405297"/>
            <a:ext cx="13233195" cy="178164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24713444" y="40557697"/>
            <a:ext cx="13233195" cy="178164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24916644" y="40710097"/>
            <a:ext cx="13233195" cy="178164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7056107" y="5805264"/>
            <a:ext cx="4813579" cy="648072"/>
            <a:chOff x="18230283" y="40396912"/>
            <a:chExt cx="9924896" cy="1781641"/>
          </a:xfrm>
        </p:grpSpPr>
        <p:sp>
          <p:nvSpPr>
            <p:cNvPr id="24" name="Rectangle 23"/>
            <p:cNvSpPr/>
            <p:nvPr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kern="1200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5" name="Picture 24" descr="EuropeanFlag-stars.eps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sp>
        <p:nvSpPr>
          <p:cNvPr id="27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023659" y="5759500"/>
            <a:ext cx="1727167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82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804BC-E937-6A40-92E8-DA7CC46EC3C6}" type="datetime1">
              <a:rPr lang="sv-SE" smtClean="0"/>
              <a:t>2020-08-31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05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Drag picture to placeholder or click icon to add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EE35-6D45-7F4C-9BB3-382A6A103E2E}" type="datetime1">
              <a:rPr lang="sv-SE" smtClean="0"/>
              <a:t>2020-08-31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951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9EB0-6708-1F4B-AF1F-031DF046E1BC}" type="datetime1">
              <a:rPr lang="sv-SE" smtClean="0"/>
              <a:t>2020-08-31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925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2B43-98E1-3F4F-89AA-78E3079AC08D}" type="datetime1">
              <a:rPr lang="sv-SE" smtClean="0"/>
              <a:t>2020-08-31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929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effectLst/>
            </a:endParaRPr>
          </a:p>
        </p:txBody>
      </p:sp>
      <p:pic>
        <p:nvPicPr>
          <p:cNvPr id="8" name="Picture 7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6" y="116632"/>
            <a:ext cx="554930" cy="4657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098" y="116633"/>
            <a:ext cx="10550770" cy="446075"/>
          </a:xfrm>
        </p:spPr>
        <p:txBody>
          <a:bodyPr>
            <a:noAutofit/>
          </a:bodyPr>
          <a:lstStyle>
            <a:lvl1pPr>
              <a:defRPr sz="3200" b="1"/>
            </a:lvl1pPr>
          </a:lstStyle>
          <a:p>
            <a:r>
              <a:rPr lang="sv-SE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1280160"/>
            <a:ext cx="11167376" cy="4896803"/>
          </a:xfrm>
        </p:spPr>
        <p:txBody>
          <a:bodyPr/>
          <a:lstStyle>
            <a:lvl1pPr>
              <a:defRPr sz="2600"/>
            </a:lvl1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36098" y="6356350"/>
            <a:ext cx="2743200" cy="365125"/>
          </a:xfrm>
        </p:spPr>
        <p:txBody>
          <a:bodyPr/>
          <a:lstStyle/>
          <a:p>
            <a:fld id="{C46435F6-DE02-964D-A7CE-08B93192980B}" type="datetime1">
              <a:rPr lang="sv-SE" smtClean="0"/>
              <a:t>2020-08-31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86" y="6356350"/>
            <a:ext cx="4114800" cy="365125"/>
          </a:xfrm>
        </p:spPr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60274" y="6356350"/>
            <a:ext cx="2743200" cy="365125"/>
          </a:xfrm>
        </p:spPr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075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058400" cy="4572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2776"/>
            <a:ext cx="10972800" cy="4896544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3392" y="6545238"/>
            <a:ext cx="10986971" cy="26813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smtClean="0"/>
              <a:t>Jonsson</a:t>
            </a:r>
            <a:endParaRPr lang="en-GB" dirty="0"/>
          </a:p>
        </p:txBody>
      </p:sp>
      <p:pic>
        <p:nvPicPr>
          <p:cNvPr id="4" name="Picture 3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5" y="116632"/>
            <a:ext cx="610929" cy="46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37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D9F8-EE78-1248-85D7-7DEF5CE24348}" type="datetime1">
              <a:rPr lang="sv-SE" smtClean="0"/>
              <a:t>2020-08-31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77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EF82-F614-9C41-BED2-DEF0198C83B9}" type="datetime1">
              <a:rPr lang="sv-SE" smtClean="0"/>
              <a:t>2020-08-31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038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64A4A-6F6D-9B4A-82CC-2C9F653CAF6B}" type="datetime1">
              <a:rPr lang="sv-SE" smtClean="0"/>
              <a:t>2020-08-31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80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8F860-C881-2E4F-BA28-2DE243A637B8}" type="datetime1">
              <a:rPr lang="sv-SE" smtClean="0"/>
              <a:t>2020-08-31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097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5EFE-D4DF-6B4D-A0D2-F084BF98F511}" type="datetime1">
              <a:rPr lang="sv-SE" smtClean="0"/>
              <a:t>2020-08-31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23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0DE2-07BC-B445-BF95-5B89B523FF74}" type="datetime1">
              <a:rPr lang="sv-SE" smtClean="0"/>
              <a:t>2020-08-31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51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08AFB-6572-4D46-8E19-A00F4DF2A6E3}" type="datetime1">
              <a:rPr lang="sv-SE" smtClean="0"/>
              <a:t>2020-08-31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971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61" r:id="rId3"/>
    <p:sldLayoutId id="2147483649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WIMAS-2 </a:t>
            </a:r>
            <a:r>
              <a:rPr lang="en-GB" dirty="0" smtClean="0"/>
              <a:t>Status and plan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65760" y="4140926"/>
            <a:ext cx="11625943" cy="1149532"/>
          </a:xfrm>
        </p:spPr>
        <p:txBody>
          <a:bodyPr>
            <a:normAutofit/>
          </a:bodyPr>
          <a:lstStyle/>
          <a:p>
            <a:r>
              <a:rPr lang="en-GB" b="0" dirty="0" smtClean="0"/>
              <a:t>Thomas Jonsson</a:t>
            </a:r>
            <a:endParaRPr lang="en-GB" b="0" dirty="0"/>
          </a:p>
        </p:txBody>
      </p:sp>
      <p:pic>
        <p:nvPicPr>
          <p:cNvPr id="8" name="Picture Placeholder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39" b="10639"/>
          <a:stretch>
            <a:fillRect/>
          </a:stretch>
        </p:blipFill>
        <p:spPr>
          <a:xfrm>
            <a:off x="864613" y="5733256"/>
            <a:ext cx="1727167" cy="90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5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objectives of the WIMAS-2 project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EUROfusion deliverable </a:t>
            </a:r>
            <a:r>
              <a:rPr lang="mr-IN" dirty="0" smtClean="0"/>
              <a:t>–</a:t>
            </a:r>
            <a:r>
              <a:rPr lang="en-GB" dirty="0" smtClean="0"/>
              <a:t> </a:t>
            </a:r>
            <a:r>
              <a:rPr lang="en-GB" b="1" dirty="0" smtClean="0"/>
              <a:t>mandatory</a:t>
            </a:r>
          </a:p>
          <a:p>
            <a:endParaRPr lang="en-GB" dirty="0" smtClean="0"/>
          </a:p>
          <a:p>
            <a:r>
              <a:rPr lang="en-GB" dirty="0" smtClean="0"/>
              <a:t>Life in FP9:</a:t>
            </a:r>
          </a:p>
          <a:p>
            <a:pPr lvl="1"/>
            <a:r>
              <a:rPr lang="en-GB" dirty="0"/>
              <a:t>Replacing the ETS-5. </a:t>
            </a:r>
            <a:endParaRPr lang="en-GB" dirty="0" smtClean="0"/>
          </a:p>
          <a:p>
            <a:pPr lvl="1"/>
            <a:r>
              <a:rPr lang="en-GB" dirty="0" smtClean="0"/>
              <a:t>Building </a:t>
            </a:r>
            <a:r>
              <a:rPr lang="en-GB" dirty="0" smtClean="0"/>
              <a:t>an ETS that can compete with other European transport codes</a:t>
            </a:r>
          </a:p>
          <a:p>
            <a:pPr lvl="1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2020-09-01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42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WIMAS-2 deliverables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806" y="868057"/>
            <a:ext cx="5833795" cy="1525892"/>
          </a:xfrm>
          <a:solidFill>
            <a:schemeClr val="accent4">
              <a:lumMod val="20000"/>
              <a:lumOff val="80000"/>
              <a:alpha val="70000"/>
            </a:schemeClr>
          </a:solidFill>
          <a:ln>
            <a:solidFill>
              <a:schemeClr val="accent1">
                <a:alpha val="36000"/>
              </a:schemeClr>
            </a:solidFill>
          </a:ln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GB" sz="2000" b="1" dirty="0" smtClean="0"/>
              <a:t>Contractual Project Deliverables </a:t>
            </a:r>
            <a:br>
              <a:rPr lang="en-GB" sz="2000" b="1" dirty="0" smtClean="0"/>
            </a:br>
            <a:r>
              <a:rPr lang="en-GB" sz="2000" dirty="0" smtClean="0"/>
              <a:t>(WPCD reports to the Commission)</a:t>
            </a:r>
          </a:p>
          <a:p>
            <a:pPr marL="0" indent="0">
              <a:buNone/>
            </a:pPr>
            <a:r>
              <a:rPr lang="en-GB" sz="2000" dirty="0" smtClean="0"/>
              <a:t>CD.D16: Tutorial, training, documentation on and release of the core-edge transport simulator in IMAS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CFED-5909-6048-B785-DCE6F56B9DF1}" type="datetime1">
              <a:rPr lang="sv-SE" smtClean="0"/>
              <a:t>2020-08-31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Jonsson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3</a:t>
            </a:fld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405099" y="868057"/>
            <a:ext cx="5520201" cy="2942492"/>
          </a:xfrm>
          <a:prstGeom prst="rect">
            <a:avLst/>
          </a:prstGeom>
          <a:solidFill>
            <a:schemeClr val="accent4">
              <a:lumMod val="20000"/>
              <a:lumOff val="80000"/>
              <a:alpha val="70000"/>
            </a:schemeClr>
          </a:solidFill>
          <a:ln>
            <a:solidFill>
              <a:schemeClr val="accent1">
                <a:alpha val="36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b="1" dirty="0" smtClean="0"/>
              <a:t>Task Deliverables </a:t>
            </a:r>
            <a:r>
              <a:rPr lang="en-GB" sz="2000" dirty="0" smtClean="0"/>
              <a:t>(WIMAS2 reports </a:t>
            </a:r>
            <a:r>
              <a:rPr lang="en-GB" sz="2000" dirty="0"/>
              <a:t>to the PMU)</a:t>
            </a:r>
            <a:endParaRPr lang="en-GB" sz="2000" b="1" dirty="0" smtClean="0"/>
          </a:p>
          <a:p>
            <a:r>
              <a:rPr lang="en-GB" sz="2000" dirty="0" smtClean="0"/>
              <a:t>D1: Released ETS transport simulator in IMAS with improved physics: moving boundary equilibrium, heating and current drive modules extended to synergies, testing and maintenance</a:t>
            </a:r>
          </a:p>
          <a:p>
            <a:r>
              <a:rPr lang="en-GB" sz="2000" dirty="0" smtClean="0"/>
              <a:t>D2: Verify ETS on reference ITER scenarios and report on results</a:t>
            </a:r>
          </a:p>
          <a:p>
            <a:r>
              <a:rPr lang="en-GB" sz="2000" dirty="0" smtClean="0"/>
              <a:t>D3: Provide maintenance and documentation of workflow and related tools</a:t>
            </a:r>
            <a:endParaRPr lang="en-GB" sz="20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36805" y="2594585"/>
            <a:ext cx="5833795" cy="1410738"/>
          </a:xfrm>
          <a:prstGeom prst="rect">
            <a:avLst/>
          </a:prstGeom>
          <a:solidFill>
            <a:schemeClr val="accent4">
              <a:lumMod val="20000"/>
              <a:lumOff val="80000"/>
              <a:alpha val="70000"/>
            </a:schemeClr>
          </a:solidFill>
          <a:ln>
            <a:solidFill>
              <a:schemeClr val="accent1">
                <a:alpha val="36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GB" sz="2000" b="1" dirty="0" smtClean="0"/>
              <a:t>Project Deliverables </a:t>
            </a:r>
            <a:r>
              <a:rPr lang="en-GB" sz="2000" dirty="0" smtClean="0"/>
              <a:t>(WPCD reports to the PMU)</a:t>
            </a:r>
          </a:p>
          <a:p>
            <a:pPr marL="0" indent="0">
              <a:buNone/>
            </a:pPr>
            <a:r>
              <a:rPr lang="en-GB" sz="2000" dirty="0" smtClean="0"/>
              <a:t>WP20-CD.D02: Tutorial, training, documentation on and release of the ETS v6 transport simulator in IMAS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36805" y="4194235"/>
            <a:ext cx="5833795" cy="2150391"/>
          </a:xfrm>
          <a:prstGeom prst="rect">
            <a:avLst/>
          </a:prstGeom>
          <a:solidFill>
            <a:schemeClr val="accent4">
              <a:lumMod val="20000"/>
              <a:lumOff val="80000"/>
              <a:alpha val="70000"/>
            </a:schemeClr>
          </a:solidFill>
          <a:ln>
            <a:solidFill>
              <a:schemeClr val="accent1">
                <a:alpha val="36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b="1" dirty="0" smtClean="0"/>
              <a:t>Milestones </a:t>
            </a:r>
            <a:r>
              <a:rPr lang="en-GB" sz="2000" dirty="0" smtClean="0"/>
              <a:t>(WPCD reports </a:t>
            </a:r>
            <a:r>
              <a:rPr lang="en-GB" sz="2000" dirty="0"/>
              <a:t>to the PMU)</a:t>
            </a:r>
            <a:endParaRPr lang="en-GB" sz="2000" b="1" dirty="0" smtClean="0"/>
          </a:p>
          <a:p>
            <a:pPr marL="0" indent="0">
              <a:buNone/>
            </a:pPr>
            <a:r>
              <a:rPr lang="en-GB" sz="2000" dirty="0" smtClean="0"/>
              <a:t>CD.M42: Released ETS transport simulator in IMAS with improved physics; e.g. moving boundary equilibrium, improved quasi-linear </a:t>
            </a:r>
            <a:r>
              <a:rPr lang="en-GB" sz="2000" dirty="0" err="1" smtClean="0"/>
              <a:t>gyrokinetic</a:t>
            </a:r>
            <a:r>
              <a:rPr lang="en-GB" sz="2000" dirty="0" smtClean="0"/>
              <a:t> transport model, core-edge, heating and current drive modules extended to synergies, with documentation</a:t>
            </a:r>
            <a:endParaRPr lang="en-GB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302501" y="5080000"/>
            <a:ext cx="4063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rgbClr val="FF0000"/>
                </a:solidFill>
              </a:rPr>
              <a:t>NOTE: We need to plan a training on Core-Edge </a:t>
            </a:r>
            <a:r>
              <a:rPr lang="en-GB" sz="2000" b="1" i="1" smtClean="0">
                <a:solidFill>
                  <a:srgbClr val="FF0000"/>
                </a:solidFill>
              </a:rPr>
              <a:t>coupling Nov/Dec 2020</a:t>
            </a:r>
            <a:endParaRPr lang="en-GB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28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2248" y="932650"/>
            <a:ext cx="11792607" cy="5244314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From Feb.: Overview </a:t>
            </a:r>
            <a:r>
              <a:rPr lang="en-GB" dirty="0" smtClean="0"/>
              <a:t>of WIMAS-2 in 2020</a:t>
            </a:r>
            <a:endParaRPr lang="en-GB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AF247-468C-8A4A-9982-528A14D9BBDC}" type="datetime1">
              <a:rPr lang="sv-SE" smtClean="0"/>
              <a:t>2020-09-02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4</a:t>
            </a:fld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52248" y="1466850"/>
            <a:ext cx="117926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128908" y="1296110"/>
            <a:ext cx="0" cy="32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101762" y="1303020"/>
            <a:ext cx="0" cy="32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037444" y="1317056"/>
            <a:ext cx="0" cy="32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071384" y="1329088"/>
            <a:ext cx="0" cy="32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102700" y="1341120"/>
            <a:ext cx="0" cy="32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142050" y="1358053"/>
            <a:ext cx="0" cy="32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188813" y="1334210"/>
            <a:ext cx="0" cy="32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161667" y="1324187"/>
            <a:ext cx="0" cy="32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9097349" y="1321290"/>
            <a:ext cx="0" cy="32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0131289" y="1316389"/>
            <a:ext cx="0" cy="32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1162605" y="1328421"/>
            <a:ext cx="0" cy="327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15696" y="1000368"/>
            <a:ext cx="653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chemeClr val="bg2"/>
                </a:solidFill>
              </a:rPr>
              <a:t>JAN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47029" y="983437"/>
            <a:ext cx="6431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chemeClr val="bg2"/>
                </a:solidFill>
              </a:rPr>
              <a:t>FEB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27559" y="983440"/>
            <a:ext cx="792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chemeClr val="bg2"/>
                </a:solidFill>
              </a:rPr>
              <a:t>MAR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192756" y="966508"/>
            <a:ext cx="6880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smtClean="0">
                <a:solidFill>
                  <a:schemeClr val="bg2"/>
                </a:solidFill>
              </a:rPr>
              <a:t>APR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225689" y="949578"/>
            <a:ext cx="750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chemeClr val="bg2"/>
                </a:solidFill>
              </a:rPr>
              <a:t>MAY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258620" y="949581"/>
            <a:ext cx="6783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chemeClr val="bg2"/>
                </a:solidFill>
              </a:rPr>
              <a:t>JUN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325419" y="949581"/>
            <a:ext cx="609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smtClean="0">
                <a:solidFill>
                  <a:schemeClr val="bg2"/>
                </a:solidFill>
              </a:rPr>
              <a:t>JUL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58350" y="932649"/>
            <a:ext cx="745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chemeClr val="bg2"/>
                </a:solidFill>
              </a:rPr>
              <a:t>AUG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255817" y="932649"/>
            <a:ext cx="633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chemeClr val="bg2"/>
                </a:solidFill>
              </a:rPr>
              <a:t>SEP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271815" y="932652"/>
            <a:ext cx="6988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chemeClr val="bg2"/>
                </a:solidFill>
              </a:rPr>
              <a:t>OCT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304750" y="949586"/>
            <a:ext cx="7564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chemeClr val="bg2"/>
                </a:solidFill>
              </a:rPr>
              <a:t>NOV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253014" y="932653"/>
            <a:ext cx="6801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smtClean="0">
                <a:solidFill>
                  <a:schemeClr val="bg2"/>
                </a:solidFill>
              </a:rPr>
              <a:t>DEC</a:t>
            </a:r>
            <a:endParaRPr lang="en-GB" sz="2400" i="1" dirty="0">
              <a:solidFill>
                <a:schemeClr val="bg2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52247" y="1461052"/>
            <a:ext cx="1771698" cy="4729375"/>
          </a:xfrm>
          <a:prstGeom prst="rect">
            <a:avLst/>
          </a:prstGeom>
          <a:solidFill>
            <a:schemeClr val="bg2">
              <a:lumMod val="25000"/>
              <a:alpha val="7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3200" dirty="0"/>
          </a:p>
        </p:txBody>
      </p:sp>
      <p:sp>
        <p:nvSpPr>
          <p:cNvPr id="44" name="Rectangle 43"/>
          <p:cNvSpPr/>
          <p:nvPr/>
        </p:nvSpPr>
        <p:spPr>
          <a:xfrm>
            <a:off x="2079523" y="1588129"/>
            <a:ext cx="3888061" cy="4296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Basic solvers</a:t>
            </a:r>
            <a:endParaRPr lang="en-GB" sz="2800" dirty="0"/>
          </a:p>
        </p:txBody>
      </p:sp>
      <p:sp>
        <p:nvSpPr>
          <p:cNvPr id="45" name="Rectangle 44"/>
          <p:cNvSpPr/>
          <p:nvPr/>
        </p:nvSpPr>
        <p:spPr>
          <a:xfrm>
            <a:off x="2101763" y="3182998"/>
            <a:ext cx="8029526" cy="4296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Core-Edge</a:t>
            </a:r>
            <a:endParaRPr lang="en-GB" sz="2800" dirty="0"/>
          </a:p>
        </p:txBody>
      </p:sp>
      <p:sp>
        <p:nvSpPr>
          <p:cNvPr id="46" name="Rectangle 45"/>
          <p:cNvSpPr/>
          <p:nvPr/>
        </p:nvSpPr>
        <p:spPr>
          <a:xfrm>
            <a:off x="6776459" y="4174512"/>
            <a:ext cx="4210409" cy="39016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ITER scenarios</a:t>
            </a:r>
            <a:endParaRPr lang="en-GB" sz="2800" dirty="0"/>
          </a:p>
        </p:txBody>
      </p:sp>
      <p:sp>
        <p:nvSpPr>
          <p:cNvPr id="47" name="Rectangle 46"/>
          <p:cNvSpPr/>
          <p:nvPr/>
        </p:nvSpPr>
        <p:spPr>
          <a:xfrm>
            <a:off x="2431068" y="5192258"/>
            <a:ext cx="312132" cy="984706"/>
          </a:xfrm>
          <a:prstGeom prst="rect">
            <a:avLst/>
          </a:prstGeom>
          <a:solidFill>
            <a:srgbClr val="C00000">
              <a:alpha val="7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 smtClean="0"/>
              <a:t>1 week</a:t>
            </a:r>
            <a:endParaRPr lang="en-GB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563470" y="6249495"/>
            <a:ext cx="3073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 smtClean="0">
                <a:solidFill>
                  <a:srgbClr val="C00000"/>
                </a:solidFill>
              </a:rPr>
              <a:t>Code Camps/working sessions</a:t>
            </a:r>
            <a:endParaRPr lang="en-GB" b="1" i="1" dirty="0">
              <a:solidFill>
                <a:srgbClr val="C000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101763" y="2122883"/>
            <a:ext cx="5582406" cy="4296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Moving boundary</a:t>
            </a:r>
            <a:endParaRPr lang="en-GB" sz="2800" dirty="0"/>
          </a:p>
        </p:txBody>
      </p:sp>
      <p:sp>
        <p:nvSpPr>
          <p:cNvPr id="50" name="Rectangle 49"/>
          <p:cNvSpPr/>
          <p:nvPr/>
        </p:nvSpPr>
        <p:spPr>
          <a:xfrm>
            <a:off x="10249272" y="4660962"/>
            <a:ext cx="1472185" cy="4296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Report</a:t>
            </a:r>
            <a:endParaRPr lang="en-GB" sz="2800" dirty="0"/>
          </a:p>
        </p:txBody>
      </p:sp>
      <p:sp>
        <p:nvSpPr>
          <p:cNvPr id="52" name="Rectangle 51"/>
          <p:cNvSpPr/>
          <p:nvPr/>
        </p:nvSpPr>
        <p:spPr>
          <a:xfrm>
            <a:off x="5441749" y="5189992"/>
            <a:ext cx="312132" cy="984706"/>
          </a:xfrm>
          <a:prstGeom prst="rect">
            <a:avLst/>
          </a:prstGeom>
          <a:solidFill>
            <a:srgbClr val="C00000">
              <a:alpha val="7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/>
              <a:t>2</a:t>
            </a:r>
            <a:r>
              <a:rPr lang="en-GB" sz="2000" dirty="0" smtClean="0"/>
              <a:t> week</a:t>
            </a:r>
            <a:endParaRPr lang="en-GB" sz="2000" dirty="0"/>
          </a:p>
        </p:txBody>
      </p:sp>
      <p:sp>
        <p:nvSpPr>
          <p:cNvPr id="55" name="Rectangle 54"/>
          <p:cNvSpPr/>
          <p:nvPr/>
        </p:nvSpPr>
        <p:spPr>
          <a:xfrm>
            <a:off x="2101762" y="4174511"/>
            <a:ext cx="4490847" cy="395240"/>
          </a:xfrm>
          <a:prstGeom prst="rect">
            <a:avLst/>
          </a:prstGeom>
          <a:solidFill>
            <a:schemeClr val="accent6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i="1" dirty="0" smtClean="0"/>
              <a:t>Testing on ITER scenarios</a:t>
            </a:r>
            <a:endParaRPr lang="en-GB" sz="2800" i="1" dirty="0"/>
          </a:p>
        </p:txBody>
      </p:sp>
      <p:sp>
        <p:nvSpPr>
          <p:cNvPr id="56" name="Rectangle 55"/>
          <p:cNvSpPr/>
          <p:nvPr/>
        </p:nvSpPr>
        <p:spPr>
          <a:xfrm>
            <a:off x="6027857" y="1592330"/>
            <a:ext cx="5093224" cy="43563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smtClean="0"/>
              <a:t>Advanced solver features</a:t>
            </a:r>
            <a:endParaRPr lang="en-GB" sz="2800" dirty="0"/>
          </a:p>
        </p:txBody>
      </p:sp>
      <p:sp>
        <p:nvSpPr>
          <p:cNvPr id="49" name="Rectangle 48"/>
          <p:cNvSpPr/>
          <p:nvPr/>
        </p:nvSpPr>
        <p:spPr>
          <a:xfrm>
            <a:off x="5102699" y="2651862"/>
            <a:ext cx="3994649" cy="4296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HCD synergies</a:t>
            </a:r>
            <a:endParaRPr lang="en-GB" sz="2800" dirty="0"/>
          </a:p>
        </p:txBody>
      </p:sp>
      <p:sp>
        <p:nvSpPr>
          <p:cNvPr id="51" name="Rectangle 50"/>
          <p:cNvSpPr/>
          <p:nvPr/>
        </p:nvSpPr>
        <p:spPr>
          <a:xfrm>
            <a:off x="8470835" y="3698160"/>
            <a:ext cx="3353329" cy="39016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Training </a:t>
            </a:r>
            <a:r>
              <a:rPr lang="en-GB" sz="2800" smtClean="0"/>
              <a:t>on Core-Edge</a:t>
            </a:r>
            <a:endParaRPr lang="en-GB" sz="2800" dirty="0"/>
          </a:p>
        </p:txBody>
      </p:sp>
      <p:sp>
        <p:nvSpPr>
          <p:cNvPr id="54" name="Rectangle 53"/>
          <p:cNvSpPr/>
          <p:nvPr/>
        </p:nvSpPr>
        <p:spPr>
          <a:xfrm>
            <a:off x="8324145" y="5197074"/>
            <a:ext cx="312132" cy="984706"/>
          </a:xfrm>
          <a:prstGeom prst="rect">
            <a:avLst/>
          </a:prstGeom>
          <a:solidFill>
            <a:srgbClr val="C000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 smtClean="0"/>
              <a:t>1 week</a:t>
            </a:r>
            <a:endParaRPr lang="en-GB" sz="2000" dirty="0"/>
          </a:p>
        </p:txBody>
      </p:sp>
      <p:sp>
        <p:nvSpPr>
          <p:cNvPr id="57" name="Rectangle 56"/>
          <p:cNvSpPr/>
          <p:nvPr/>
        </p:nvSpPr>
        <p:spPr>
          <a:xfrm>
            <a:off x="9373696" y="5185536"/>
            <a:ext cx="312132" cy="984706"/>
          </a:xfrm>
          <a:prstGeom prst="rect">
            <a:avLst/>
          </a:prstGeom>
          <a:solidFill>
            <a:srgbClr val="C000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 smtClean="0"/>
              <a:t>1 week</a:t>
            </a:r>
            <a:endParaRPr lang="en-GB" sz="2000" dirty="0"/>
          </a:p>
        </p:txBody>
      </p:sp>
      <p:sp>
        <p:nvSpPr>
          <p:cNvPr id="58" name="Rectangle 57"/>
          <p:cNvSpPr/>
          <p:nvPr/>
        </p:nvSpPr>
        <p:spPr>
          <a:xfrm>
            <a:off x="10398885" y="5169909"/>
            <a:ext cx="312132" cy="984706"/>
          </a:xfrm>
          <a:prstGeom prst="rect">
            <a:avLst/>
          </a:prstGeom>
          <a:solidFill>
            <a:srgbClr val="C000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 smtClean="0"/>
              <a:t>1 week</a:t>
            </a:r>
            <a:endParaRPr lang="en-GB" sz="2000" dirty="0"/>
          </a:p>
        </p:txBody>
      </p:sp>
      <p:sp>
        <p:nvSpPr>
          <p:cNvPr id="59" name="Rectangle 58"/>
          <p:cNvSpPr/>
          <p:nvPr/>
        </p:nvSpPr>
        <p:spPr>
          <a:xfrm>
            <a:off x="11167895" y="5205721"/>
            <a:ext cx="312132" cy="984706"/>
          </a:xfrm>
          <a:prstGeom prst="rect">
            <a:avLst/>
          </a:prstGeom>
          <a:solidFill>
            <a:srgbClr val="C000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smtClean="0"/>
              <a:t>Training</a:t>
            </a:r>
            <a:endParaRPr lang="en-GB" sz="2000" dirty="0"/>
          </a:p>
        </p:txBody>
      </p:sp>
      <p:sp>
        <p:nvSpPr>
          <p:cNvPr id="60" name="TextBox 59"/>
          <p:cNvSpPr txBox="1"/>
          <p:nvPr/>
        </p:nvSpPr>
        <p:spPr>
          <a:xfrm>
            <a:off x="7957461" y="6181130"/>
            <a:ext cx="3785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 smtClean="0">
                <a:solidFill>
                  <a:srgbClr val="C00000"/>
                </a:solidFill>
              </a:rPr>
              <a:t>We propose theses Working Sessions!</a:t>
            </a:r>
            <a:endParaRPr lang="en-GB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39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ETS in FP9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1280160"/>
            <a:ext cx="11529930" cy="4896803"/>
          </a:xfrm>
        </p:spPr>
        <p:txBody>
          <a:bodyPr>
            <a:normAutofit/>
          </a:bodyPr>
          <a:lstStyle/>
          <a:p>
            <a:r>
              <a:rPr lang="en-GB" sz="2800" dirty="0" smtClean="0"/>
              <a:t>The WPCD will not be continued in FP9.</a:t>
            </a:r>
          </a:p>
          <a:p>
            <a:r>
              <a:rPr lang="en-GB" sz="2800" dirty="0" smtClean="0"/>
              <a:t>There’s no dedicated EUROfusion structure for maintaining the ETS</a:t>
            </a:r>
          </a:p>
          <a:p>
            <a:pPr lvl="1"/>
            <a:r>
              <a:rPr lang="en-GB" dirty="0" smtClean="0"/>
              <a:t>The almost ready TSVV-11 proposal includes proposal for the exploitation of the ETS.</a:t>
            </a:r>
          </a:p>
          <a:p>
            <a:pPr lvl="1"/>
            <a:r>
              <a:rPr lang="en-GB" dirty="0" smtClean="0"/>
              <a:t>There’s also a proposal (under development) for an Advanced Computing Hub where we can maintain the ETS.</a:t>
            </a:r>
          </a:p>
          <a:p>
            <a:pPr lvl="1"/>
            <a:r>
              <a:rPr lang="en-GB" dirty="0" smtClean="0"/>
              <a:t>In FP9 there is an emphasis on the use of IMAS. </a:t>
            </a:r>
          </a:p>
          <a:p>
            <a:r>
              <a:rPr lang="en-GB" sz="2800" dirty="0"/>
              <a:t>Therefore we need the ETS-6 to be ready for production runs.</a:t>
            </a:r>
          </a:p>
          <a:p>
            <a:r>
              <a:rPr lang="en-GB" sz="2800" dirty="0" smtClean="0"/>
              <a:t>We plan to make a “hand-over” from ETS-5 to ETS-6, making the ETS-6 the preferred ETS version for production run </a:t>
            </a:r>
            <a:r>
              <a:rPr lang="mr-IN" sz="2800" dirty="0" smtClean="0"/>
              <a:t>–</a:t>
            </a:r>
            <a:r>
              <a:rPr lang="en-GB" sz="2800" dirty="0" smtClean="0"/>
              <a:t> before the end of 2020.</a:t>
            </a:r>
          </a:p>
          <a:p>
            <a:endParaRPr lang="en-GB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2020-09-01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64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Hand-over from ETS-5 to ETS-6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930168"/>
            <a:ext cx="11167376" cy="544194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What’s missing in the ETS-6?</a:t>
            </a:r>
          </a:p>
          <a:p>
            <a:pPr lvl="1"/>
            <a:r>
              <a:rPr lang="en-GB" dirty="0" smtClean="0"/>
              <a:t>We need to make a task list to catch up!</a:t>
            </a:r>
          </a:p>
          <a:p>
            <a:pPr lvl="1"/>
            <a:r>
              <a:rPr lang="en-GB" dirty="0" smtClean="0"/>
              <a:t>We need to prioritise, as we’re unlikely to catch up before the end of the year.</a:t>
            </a:r>
          </a:p>
          <a:p>
            <a:r>
              <a:rPr lang="en-GB" dirty="0" smtClean="0"/>
              <a:t>Obvious things missing in the ETS-6:</a:t>
            </a:r>
          </a:p>
          <a:p>
            <a:pPr lvl="1"/>
            <a:r>
              <a:rPr lang="en-GB" dirty="0"/>
              <a:t>Internal boundary conditions (needed for running advanced transport models)</a:t>
            </a:r>
          </a:p>
          <a:p>
            <a:pPr lvl="1"/>
            <a:r>
              <a:rPr lang="en-GB" dirty="0"/>
              <a:t>Hyper-diffusion (needed for running advanced transport models)</a:t>
            </a:r>
          </a:p>
          <a:p>
            <a:pPr lvl="1"/>
            <a:r>
              <a:rPr lang="en-GB" dirty="0" smtClean="0"/>
              <a:t>Impurities </a:t>
            </a:r>
            <a:r>
              <a:rPr lang="en-GB" dirty="0"/>
              <a:t>and neutrals (on going)</a:t>
            </a:r>
          </a:p>
          <a:p>
            <a:pPr lvl="1"/>
            <a:r>
              <a:rPr lang="en-GB" dirty="0" err="1" smtClean="0"/>
              <a:t>Sawteeth</a:t>
            </a:r>
            <a:r>
              <a:rPr lang="en-GB" dirty="0" smtClean="0"/>
              <a:t> </a:t>
            </a:r>
            <a:r>
              <a:rPr lang="en-GB" dirty="0"/>
              <a:t>(being implemented by Antoine)</a:t>
            </a:r>
          </a:p>
          <a:p>
            <a:pPr lvl="1"/>
            <a:r>
              <a:rPr lang="en-GB" dirty="0"/>
              <a:t>NTMs (developed in the WIMAS-4)</a:t>
            </a:r>
          </a:p>
          <a:p>
            <a:pPr lvl="1"/>
            <a:r>
              <a:rPr lang="en-GB" dirty="0"/>
              <a:t>Pellets</a:t>
            </a:r>
          </a:p>
          <a:p>
            <a:pPr lvl="1"/>
            <a:r>
              <a:rPr lang="en-GB" dirty="0" err="1"/>
              <a:t>Runafluid</a:t>
            </a:r>
            <a:r>
              <a:rPr lang="en-GB" dirty="0"/>
              <a:t> (not sure of the latest status)</a:t>
            </a:r>
          </a:p>
          <a:p>
            <a:pPr lvl="1"/>
            <a:r>
              <a:rPr lang="en-GB" dirty="0"/>
              <a:t>Gaussian sources</a:t>
            </a:r>
          </a:p>
          <a:p>
            <a:pPr lvl="1"/>
            <a:r>
              <a:rPr lang="en-GB" dirty="0"/>
              <a:t>Update-equilibrium (design has been decided)</a:t>
            </a:r>
          </a:p>
          <a:p>
            <a:pPr lvl="1"/>
            <a:r>
              <a:rPr lang="en-GB" dirty="0"/>
              <a:t>Loop to relax the current profile before the </a:t>
            </a:r>
            <a:r>
              <a:rPr lang="en-GB" dirty="0" smtClean="0"/>
              <a:t>time-loop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2020-09-01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77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</a:t>
            </a:r>
            <a:r>
              <a:rPr lang="en-GB" dirty="0" smtClean="0"/>
              <a:t>otential topics for sprint-sessions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819810"/>
            <a:ext cx="11167376" cy="577018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Internal boundary conditions and </a:t>
            </a:r>
            <a:r>
              <a:rPr lang="en-GB" sz="2800" dirty="0" err="1" smtClean="0"/>
              <a:t>hyperdiffusion</a:t>
            </a:r>
            <a:r>
              <a:rPr lang="en-GB" sz="2800" dirty="0" smtClean="0"/>
              <a:t>, mid September</a:t>
            </a:r>
            <a:endParaRPr lang="en-GB" sz="2800" dirty="0"/>
          </a:p>
          <a:p>
            <a:pPr lvl="1"/>
            <a:r>
              <a:rPr lang="en-GB" dirty="0"/>
              <a:t>Key p</a:t>
            </a:r>
            <a:r>
              <a:rPr lang="en-GB" dirty="0" smtClean="0"/>
              <a:t>articipants</a:t>
            </a:r>
            <a:r>
              <a:rPr lang="en-GB" dirty="0"/>
              <a:t>: </a:t>
            </a:r>
            <a:r>
              <a:rPr lang="en-GB" dirty="0" smtClean="0"/>
              <a:t>Jorge, </a:t>
            </a:r>
            <a:r>
              <a:rPr lang="en-GB" dirty="0" err="1" smtClean="0"/>
              <a:t>Dmitriy</a:t>
            </a:r>
            <a:r>
              <a:rPr lang="en-GB" dirty="0" smtClean="0"/>
              <a:t>, Daniel, Thomas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Assessment of improved </a:t>
            </a:r>
            <a:r>
              <a:rPr lang="en-GB" sz="2800" dirty="0"/>
              <a:t>quasi-linear </a:t>
            </a:r>
            <a:r>
              <a:rPr lang="en-GB" sz="2800" dirty="0" err="1"/>
              <a:t>gyrokinetic</a:t>
            </a:r>
            <a:r>
              <a:rPr lang="en-GB" sz="2800" dirty="0"/>
              <a:t> transport </a:t>
            </a:r>
            <a:r>
              <a:rPr lang="en-GB" sz="2800" dirty="0" smtClean="0"/>
              <a:t>model, </a:t>
            </a:r>
            <a:r>
              <a:rPr lang="en-GB" sz="2800" dirty="0"/>
              <a:t>late </a:t>
            </a:r>
            <a:r>
              <a:rPr lang="en-GB" sz="2800" dirty="0" smtClean="0"/>
              <a:t>September</a:t>
            </a:r>
          </a:p>
          <a:p>
            <a:pPr lvl="1"/>
            <a:r>
              <a:rPr lang="en-GB" dirty="0"/>
              <a:t>Key p</a:t>
            </a:r>
            <a:r>
              <a:rPr lang="en-GB" dirty="0" smtClean="0"/>
              <a:t>articipants</a:t>
            </a:r>
            <a:r>
              <a:rPr lang="en-GB" dirty="0"/>
              <a:t>: </a:t>
            </a:r>
            <a:r>
              <a:rPr lang="en-GB" dirty="0" err="1" smtClean="0"/>
              <a:t>Pär</a:t>
            </a:r>
            <a:r>
              <a:rPr lang="en-GB" dirty="0" smtClean="0"/>
              <a:t>, Jorge, </a:t>
            </a:r>
            <a:r>
              <a:rPr lang="en-GB" dirty="0" err="1" smtClean="0"/>
              <a:t>Dmitriy</a:t>
            </a:r>
            <a:r>
              <a:rPr lang="en-GB" dirty="0" smtClean="0"/>
              <a:t>, Thomas, Daniel</a:t>
            </a:r>
          </a:p>
          <a:p>
            <a:pPr lvl="1"/>
            <a:r>
              <a:rPr lang="en-GB" dirty="0" smtClean="0"/>
              <a:t>REQUIRES: update to the </a:t>
            </a:r>
            <a:r>
              <a:rPr lang="en-GB" dirty="0" err="1" smtClean="0"/>
              <a:t>Qualikiz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Core-edge coupling, </a:t>
            </a:r>
            <a:r>
              <a:rPr lang="en-GB" sz="2800" dirty="0" smtClean="0"/>
              <a:t>early October</a:t>
            </a:r>
            <a:endParaRPr lang="en-GB" sz="2800" dirty="0"/>
          </a:p>
          <a:p>
            <a:pPr lvl="1"/>
            <a:r>
              <a:rPr lang="en-GB" dirty="0"/>
              <a:t>Key participants: David, </a:t>
            </a:r>
            <a:r>
              <a:rPr lang="en-GB" dirty="0" err="1"/>
              <a:t>Rui</a:t>
            </a:r>
            <a:r>
              <a:rPr lang="en-GB" dirty="0"/>
              <a:t>, Jorge, Daniel, Thomas, </a:t>
            </a:r>
            <a:r>
              <a:rPr lang="en-GB" dirty="0" err="1" smtClean="0"/>
              <a:t>Dmitriy</a:t>
            </a:r>
            <a:r>
              <a:rPr lang="en-GB" dirty="0" smtClean="0"/>
              <a:t>, Andreas</a:t>
            </a:r>
          </a:p>
          <a:p>
            <a:pPr lvl="1"/>
            <a:r>
              <a:rPr lang="en-GB" smtClean="0"/>
              <a:t>REQUIRES: </a:t>
            </a:r>
            <a:r>
              <a:rPr lang="en-GB" dirty="0" smtClean="0"/>
              <a:t>solpsz1 and Andreas’ </a:t>
            </a:r>
            <a:r>
              <a:rPr lang="en-GB" smtClean="0"/>
              <a:t>model working </a:t>
            </a:r>
            <a:r>
              <a:rPr lang="en-GB" dirty="0" smtClean="0"/>
              <a:t>standalone </a:t>
            </a:r>
            <a:r>
              <a:rPr lang="en-GB" smtClean="0"/>
              <a:t>in IMAS, </a:t>
            </a:r>
            <a:r>
              <a:rPr lang="en-GB" dirty="0" smtClean="0"/>
              <a:t>and internal boundary conditions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Verify ETS on reference ITER scenarios, mid October </a:t>
            </a:r>
            <a:endParaRPr lang="en-GB" sz="2800" dirty="0" smtClean="0"/>
          </a:p>
          <a:p>
            <a:pPr lvl="1"/>
            <a:r>
              <a:rPr lang="en-GB" dirty="0" smtClean="0"/>
              <a:t>Key </a:t>
            </a:r>
            <a:r>
              <a:rPr lang="en-GB" dirty="0"/>
              <a:t>participants: Nathan, Michal, Thomas, Jorge, Daniel, </a:t>
            </a:r>
            <a:r>
              <a:rPr lang="en-GB" dirty="0" err="1"/>
              <a:t>Dmitriy</a:t>
            </a:r>
            <a:r>
              <a:rPr lang="en-GB" dirty="0"/>
              <a:t>, </a:t>
            </a:r>
            <a:r>
              <a:rPr lang="en-GB" dirty="0" err="1"/>
              <a:t>Pär</a:t>
            </a:r>
            <a:r>
              <a:rPr lang="en-GB" dirty="0"/>
              <a:t>, David</a:t>
            </a:r>
            <a:r>
              <a:rPr lang="mr-IN" dirty="0"/>
              <a:t>…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ICRH synergies, late October</a:t>
            </a:r>
          </a:p>
          <a:p>
            <a:pPr lvl="1"/>
            <a:r>
              <a:rPr lang="en-GB" dirty="0"/>
              <a:t>Key p</a:t>
            </a:r>
            <a:r>
              <a:rPr lang="en-GB" dirty="0" smtClean="0"/>
              <a:t>articipants</a:t>
            </a:r>
            <a:r>
              <a:rPr lang="en-GB" dirty="0"/>
              <a:t>: </a:t>
            </a:r>
            <a:r>
              <a:rPr lang="en-GB" dirty="0" smtClean="0"/>
              <a:t>Thomas, </a:t>
            </a:r>
            <a:r>
              <a:rPr lang="en-GB" dirty="0" err="1" smtClean="0"/>
              <a:t>Dmitriy</a:t>
            </a:r>
            <a:r>
              <a:rPr lang="en-GB" dirty="0" smtClean="0"/>
              <a:t>, Daniel, </a:t>
            </a:r>
            <a:r>
              <a:rPr lang="en-GB" dirty="0" err="1" smtClean="0"/>
              <a:t>Mervi</a:t>
            </a:r>
            <a:r>
              <a:rPr lang="en-GB" dirty="0" smtClean="0"/>
              <a:t>, Jordi, Philippe, Ernesto, Dirk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Impurities and neutrals, whenever Denis is available!</a:t>
            </a:r>
          </a:p>
          <a:p>
            <a:pPr lvl="1"/>
            <a:r>
              <a:rPr lang="en-GB" dirty="0"/>
              <a:t>Key p</a:t>
            </a:r>
            <a:r>
              <a:rPr lang="en-GB" dirty="0" smtClean="0"/>
              <a:t>articipants</a:t>
            </a:r>
            <a:r>
              <a:rPr lang="en-GB" dirty="0"/>
              <a:t>: </a:t>
            </a:r>
            <a:r>
              <a:rPr lang="en-GB" dirty="0" smtClean="0"/>
              <a:t>Denis, Irena, </a:t>
            </a:r>
            <a:r>
              <a:rPr lang="en-GB" dirty="0" err="1" smtClean="0"/>
              <a:t>Dmitriy</a:t>
            </a:r>
            <a:r>
              <a:rPr lang="en-GB" dirty="0" smtClean="0"/>
              <a:t>, Thomas, Daniel, Jorge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Prepare </a:t>
            </a:r>
            <a:r>
              <a:rPr lang="en-GB" sz="2800" dirty="0"/>
              <a:t>for ETS-6 </a:t>
            </a:r>
            <a:r>
              <a:rPr lang="en-GB" sz="2800" dirty="0" smtClean="0"/>
              <a:t>training, </a:t>
            </a:r>
            <a:r>
              <a:rPr lang="en-GB" sz="2800" dirty="0" err="1" smtClean="0"/>
              <a:t>inc.</a:t>
            </a:r>
            <a:r>
              <a:rPr lang="en-GB" sz="2800" dirty="0" smtClean="0"/>
              <a:t> core-edge training, early/mid November (training late November)</a:t>
            </a:r>
          </a:p>
          <a:p>
            <a:pPr lvl="1"/>
            <a:r>
              <a:rPr lang="en-GB" dirty="0"/>
              <a:t>Key p</a:t>
            </a:r>
            <a:r>
              <a:rPr lang="en-GB" dirty="0" smtClean="0"/>
              <a:t>articipants</a:t>
            </a:r>
            <a:r>
              <a:rPr lang="en-GB" dirty="0"/>
              <a:t>: </a:t>
            </a:r>
            <a:r>
              <a:rPr lang="en-GB" dirty="0" smtClean="0"/>
              <a:t>Thomas, </a:t>
            </a:r>
            <a:r>
              <a:rPr lang="en-GB" dirty="0" err="1" smtClean="0"/>
              <a:t>Dmitriy</a:t>
            </a:r>
            <a:r>
              <a:rPr lang="en-GB" dirty="0" smtClean="0"/>
              <a:t>, David, </a:t>
            </a:r>
            <a:r>
              <a:rPr lang="en-GB" dirty="0" err="1" smtClean="0"/>
              <a:t>Rui</a:t>
            </a:r>
            <a:r>
              <a:rPr lang="sv-SE" dirty="0" smtClean="0"/>
              <a:t>, Jorge, Nathan, Daniel, Pär, Frida</a:t>
            </a:r>
            <a:endParaRPr lang="en-GB" dirty="0" smtClean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* Documentation and tutorials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36098" y="6466712"/>
            <a:ext cx="2743200" cy="365125"/>
          </a:xfrm>
        </p:spPr>
        <p:txBody>
          <a:bodyPr/>
          <a:lstStyle/>
          <a:p>
            <a:fld id="{C46435F6-DE02-964D-A7CE-08B93192980B}" type="datetime1">
              <a:rPr lang="sv-SE" smtClean="0"/>
              <a:t>2020-09-02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86" y="6466712"/>
            <a:ext cx="4114800" cy="365125"/>
          </a:xfrm>
        </p:spPr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60274" y="6466712"/>
            <a:ext cx="2743200" cy="365125"/>
          </a:xfrm>
        </p:spPr>
        <p:txBody>
          <a:bodyPr/>
          <a:lstStyle/>
          <a:p>
            <a:fld id="{E7820E0F-EF6C-A547-9B31-51BCDFCAA59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189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2" id="{CE628BF3-5CA6-8540-8EC9-6D0FA2D704D8}" vid="{0EC03963-31F5-A24D-BFE2-DF88D81840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WPCD</Template>
  <TotalTime>2907</TotalTime>
  <Words>691</Words>
  <Application>Microsoft Macintosh PowerPoint</Application>
  <PresentationFormat>Widescreen</PresentationFormat>
  <Paragraphs>110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Calibri Light</vt:lpstr>
      <vt:lpstr>Mangal</vt:lpstr>
      <vt:lpstr>Arial</vt:lpstr>
      <vt:lpstr>Office Theme</vt:lpstr>
      <vt:lpstr>WIMAS-2 Status and plan</vt:lpstr>
      <vt:lpstr>Main objectives of the WIMAS-2 project</vt:lpstr>
      <vt:lpstr>WIMAS-2 deliverables</vt:lpstr>
      <vt:lpstr>From Feb.: Overview of WIMAS-2 in 2020</vt:lpstr>
      <vt:lpstr>The ETS in FP9</vt:lpstr>
      <vt:lpstr>Hand-over from ETS-5 to ETS-6</vt:lpstr>
      <vt:lpstr>Potential topics for sprint-sessions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WIMAS-2 Status</dc:title>
  <dc:creator>Thomas Johnson</dc:creator>
  <cp:lastModifiedBy>Thomas Johnson</cp:lastModifiedBy>
  <cp:revision>23</cp:revision>
  <dcterms:created xsi:type="dcterms:W3CDTF">2020-08-28T17:04:08Z</dcterms:created>
  <dcterms:modified xsi:type="dcterms:W3CDTF">2020-09-02T09:21:16Z</dcterms:modified>
</cp:coreProperties>
</file>