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sldIdLst>
    <p:sldId id="256" r:id="rId2"/>
    <p:sldId id="257" r:id="rId3"/>
    <p:sldId id="260" r:id="rId4"/>
    <p:sldId id="258" r:id="rId5"/>
    <p:sldId id="259" r:id="rId6"/>
    <p:sldId id="261" r:id="rId7"/>
    <p:sldId id="26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895"/>
    <p:restoredTop sz="96291"/>
  </p:normalViewPr>
  <p:slideViewPr>
    <p:cSldViewPr snapToGrid="0" snapToObjects="1">
      <p:cViewPr>
        <p:scale>
          <a:sx n="90" d="100"/>
          <a:sy n="90" d="100"/>
        </p:scale>
        <p:origin x="1088" y="7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viewProps" Target="viewProps.xml"/><Relationship Id="rId12" Type="http://schemas.openxmlformats.org/officeDocument/2006/relationships/theme" Target="theme/theme1.xml"/><Relationship Id="rId13"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notesMaster" Target="notesMasters/notesMaster1.xml"/><Relationship Id="rId1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D89AD9-17B7-074D-8E93-292B360C9F73}" type="datetimeFigureOut">
              <a:rPr lang="en-GB" smtClean="0"/>
              <a:t>16/09/2020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3DABC9-5422-1741-A123-7F3BCD8FB124}" type="slidenum">
              <a:rPr lang="en-GB" smtClean="0"/>
              <a:t>‹#›</a:t>
            </a:fld>
            <a:endParaRPr lang="en-GB"/>
          </a:p>
        </p:txBody>
      </p:sp>
    </p:spTree>
    <p:extLst>
      <p:ext uri="{BB962C8B-B14F-4D97-AF65-F5344CB8AC3E}">
        <p14:creationId xmlns:p14="http://schemas.microsoft.com/office/powerpoint/2010/main" val="471216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26" name="image1.png" descr="EUROFUSION PowerPoint MASTER DECKBLATT.png"/>
          <p:cNvPicPr/>
          <p:nvPr userDrawn="1"/>
        </p:nvPicPr>
        <p:blipFill>
          <a:blip r:embed="rId2" cstate="email">
            <a:extLst>
              <a:ext uri="{28A0092B-C50C-407E-A947-70E740481C1C}">
                <a14:useLocalDpi xmlns:a14="http://schemas.microsoft.com/office/drawing/2010/main"/>
              </a:ext>
            </a:extLst>
          </a:blip>
          <a:stretch>
            <a:fillRect/>
          </a:stretch>
        </p:blipFill>
        <p:spPr>
          <a:xfrm>
            <a:off x="0" y="260649"/>
            <a:ext cx="12192000" cy="6419089"/>
          </a:xfrm>
          <a:prstGeom prst="rect">
            <a:avLst/>
          </a:prstGeom>
          <a:ln w="12700">
            <a:miter lim="400000"/>
          </a:ln>
        </p:spPr>
      </p:pic>
      <p:sp>
        <p:nvSpPr>
          <p:cNvPr id="2" name="Title 1"/>
          <p:cNvSpPr>
            <a:spLocks noGrp="1"/>
          </p:cNvSpPr>
          <p:nvPr>
            <p:ph type="ctrTitle" hasCustomPrompt="1"/>
          </p:nvPr>
        </p:nvSpPr>
        <p:spPr>
          <a:xfrm>
            <a:off x="527381" y="2348880"/>
            <a:ext cx="11329259" cy="1296144"/>
          </a:xfrm>
        </p:spPr>
        <p:txBody>
          <a:bodyPr>
            <a:noAutofit/>
          </a:bodyPr>
          <a:lstStyle>
            <a:lvl1pPr algn="l">
              <a:defRPr sz="3500" b="1" baseline="0">
                <a:latin typeface="Arial" panose="020B0604020202020204" pitchFamily="34" charset="0"/>
                <a:cs typeface="Arial" panose="020B0604020202020204" pitchFamily="34" charset="0"/>
              </a:defRPr>
            </a:lvl1pPr>
          </a:lstStyle>
          <a:p>
            <a:r>
              <a:rPr lang="en-GB" dirty="0"/>
              <a:t>Presentation title</a:t>
            </a:r>
          </a:p>
        </p:txBody>
      </p:sp>
      <p:sp>
        <p:nvSpPr>
          <p:cNvPr id="3" name="Subtitle 2"/>
          <p:cNvSpPr>
            <a:spLocks noGrp="1"/>
          </p:cNvSpPr>
          <p:nvPr>
            <p:ph type="subTitle" idx="1" hasCustomPrompt="1"/>
          </p:nvPr>
        </p:nvSpPr>
        <p:spPr>
          <a:xfrm>
            <a:off x="527381" y="4293096"/>
            <a:ext cx="5856651" cy="432048"/>
          </a:xfrm>
        </p:spPr>
        <p:txBody>
          <a:bodyPr>
            <a:normAutofit/>
          </a:bodyPr>
          <a:lstStyle>
            <a:lvl1pPr marL="0" indent="0" algn="l">
              <a:buNone/>
              <a:defRPr sz="2200" b="1" baseline="0">
                <a:solidFill>
                  <a:schemeClr val="bg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Name </a:t>
            </a:r>
            <a:r>
              <a:rPr lang="en-US"/>
              <a:t>of presenter</a:t>
            </a:r>
            <a:endParaRPr lang="en-US" dirty="0"/>
          </a:p>
        </p:txBody>
      </p:sp>
      <p:sp>
        <p:nvSpPr>
          <p:cNvPr id="5" name="AutoShape 2" descr="https://idw-online.de/pages/de/institutionlogo921"/>
          <p:cNvSpPr>
            <a:spLocks noChangeAspect="1" noChangeArrowheads="1"/>
          </p:cNvSpPr>
          <p:nvPr userDrawn="1"/>
        </p:nvSpPr>
        <p:spPr bwMode="auto">
          <a:xfrm>
            <a:off x="207434" y="-457200"/>
            <a:ext cx="1435100" cy="952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800"/>
          </a:p>
        </p:txBody>
      </p:sp>
      <p:sp>
        <p:nvSpPr>
          <p:cNvPr id="11" name="Rectangle 10"/>
          <p:cNvSpPr/>
          <p:nvPr userDrawn="1"/>
        </p:nvSpPr>
        <p:spPr>
          <a:xfrm>
            <a:off x="7632172" y="5661248"/>
            <a:ext cx="4224469" cy="93610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800" dirty="0"/>
          </a:p>
        </p:txBody>
      </p:sp>
      <p:grpSp>
        <p:nvGrpSpPr>
          <p:cNvPr id="9" name="Group 8"/>
          <p:cNvGrpSpPr/>
          <p:nvPr userDrawn="1"/>
        </p:nvGrpSpPr>
        <p:grpSpPr>
          <a:xfrm>
            <a:off x="24307044" y="40252897"/>
            <a:ext cx="13233195" cy="1781641"/>
            <a:chOff x="18230283" y="40396912"/>
            <a:chExt cx="9924896" cy="1781641"/>
          </a:xfrm>
        </p:grpSpPr>
        <p:sp>
          <p:nvSpPr>
            <p:cNvPr id="10" name="Rectangle 9"/>
            <p:cNvSpPr/>
            <p:nvPr userDrawn="1"/>
          </p:nvSpPr>
          <p:spPr bwMode="auto">
            <a:xfrm>
              <a:off x="18230283" y="40400268"/>
              <a:ext cx="2575295" cy="1778285"/>
            </a:xfrm>
            <a:prstGeom prst="rect">
              <a:avLst/>
            </a:prstGeom>
            <a:solidFill>
              <a:srgbClr val="05399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171950" rtl="0" eaLnBrk="1" fontAlgn="base" latinLnBrk="0" hangingPunct="1">
                <a:lnSpc>
                  <a:spcPct val="100000"/>
                </a:lnSpc>
                <a:spcBef>
                  <a:spcPct val="0"/>
                </a:spcBef>
                <a:spcAft>
                  <a:spcPct val="0"/>
                </a:spcAft>
                <a:buClrTx/>
                <a:buSzTx/>
                <a:buFontTx/>
                <a:buNone/>
                <a:tabLst/>
              </a:pPr>
              <a:endParaRPr kumimoji="0" lang="en-US" sz="8200" b="0" i="0" u="none" strike="noStrike" cap="none" normalizeH="0" baseline="0">
                <a:ln>
                  <a:noFill/>
                </a:ln>
                <a:solidFill>
                  <a:schemeClr val="tx1"/>
                </a:solidFill>
                <a:effectLst/>
                <a:latin typeface="Arial" charset="0"/>
              </a:endParaRPr>
            </a:p>
          </p:txBody>
        </p:sp>
        <p:pic>
          <p:nvPicPr>
            <p:cNvPr id="13" name="Picture 12" descr="EuropeanFlag-stars.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801564" y="40396912"/>
              <a:ext cx="9353615" cy="1781641"/>
            </a:xfrm>
            <a:prstGeom prst="rect">
              <a:avLst/>
            </a:prstGeom>
          </p:spPr>
        </p:pic>
      </p:grpSp>
      <p:grpSp>
        <p:nvGrpSpPr>
          <p:cNvPr id="14" name="Group 13"/>
          <p:cNvGrpSpPr/>
          <p:nvPr userDrawn="1"/>
        </p:nvGrpSpPr>
        <p:grpSpPr>
          <a:xfrm>
            <a:off x="24510244" y="40405297"/>
            <a:ext cx="13233195" cy="1781641"/>
            <a:chOff x="18230283" y="40396912"/>
            <a:chExt cx="9924896" cy="1781641"/>
          </a:xfrm>
        </p:grpSpPr>
        <p:sp>
          <p:nvSpPr>
            <p:cNvPr id="15" name="Rectangle 14"/>
            <p:cNvSpPr/>
            <p:nvPr userDrawn="1"/>
          </p:nvSpPr>
          <p:spPr bwMode="auto">
            <a:xfrm>
              <a:off x="18230283" y="40400268"/>
              <a:ext cx="2575295" cy="1778285"/>
            </a:xfrm>
            <a:prstGeom prst="rect">
              <a:avLst/>
            </a:prstGeom>
            <a:solidFill>
              <a:srgbClr val="05399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171950" rtl="0" eaLnBrk="1" fontAlgn="base" latinLnBrk="0" hangingPunct="1">
                <a:lnSpc>
                  <a:spcPct val="100000"/>
                </a:lnSpc>
                <a:spcBef>
                  <a:spcPct val="0"/>
                </a:spcBef>
                <a:spcAft>
                  <a:spcPct val="0"/>
                </a:spcAft>
                <a:buClrTx/>
                <a:buSzTx/>
                <a:buFontTx/>
                <a:buNone/>
                <a:tabLst/>
              </a:pPr>
              <a:endParaRPr kumimoji="0" lang="en-US" sz="8200" b="0" i="0" u="none" strike="noStrike" cap="none" normalizeH="0" baseline="0">
                <a:ln>
                  <a:noFill/>
                </a:ln>
                <a:solidFill>
                  <a:schemeClr val="tx1"/>
                </a:solidFill>
                <a:effectLst/>
                <a:latin typeface="Arial" charset="0"/>
              </a:endParaRPr>
            </a:p>
          </p:txBody>
        </p:sp>
        <p:pic>
          <p:nvPicPr>
            <p:cNvPr id="16" name="Picture 15" descr="EuropeanFlag-stars.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801564" y="40396912"/>
              <a:ext cx="9353615" cy="1781641"/>
            </a:xfrm>
            <a:prstGeom prst="rect">
              <a:avLst/>
            </a:prstGeom>
          </p:spPr>
        </p:pic>
      </p:grpSp>
      <p:grpSp>
        <p:nvGrpSpPr>
          <p:cNvPr id="17" name="Group 16"/>
          <p:cNvGrpSpPr/>
          <p:nvPr userDrawn="1"/>
        </p:nvGrpSpPr>
        <p:grpSpPr>
          <a:xfrm>
            <a:off x="24713444" y="40557697"/>
            <a:ext cx="13233195" cy="1781641"/>
            <a:chOff x="18230283" y="40396912"/>
            <a:chExt cx="9924896" cy="1781641"/>
          </a:xfrm>
        </p:grpSpPr>
        <p:sp>
          <p:nvSpPr>
            <p:cNvPr id="18" name="Rectangle 17"/>
            <p:cNvSpPr/>
            <p:nvPr userDrawn="1"/>
          </p:nvSpPr>
          <p:spPr bwMode="auto">
            <a:xfrm>
              <a:off x="18230283" y="40400268"/>
              <a:ext cx="2575295" cy="1778285"/>
            </a:xfrm>
            <a:prstGeom prst="rect">
              <a:avLst/>
            </a:prstGeom>
            <a:solidFill>
              <a:srgbClr val="05399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171950" rtl="0" eaLnBrk="1" fontAlgn="base" latinLnBrk="0" hangingPunct="1">
                <a:lnSpc>
                  <a:spcPct val="100000"/>
                </a:lnSpc>
                <a:spcBef>
                  <a:spcPct val="0"/>
                </a:spcBef>
                <a:spcAft>
                  <a:spcPct val="0"/>
                </a:spcAft>
                <a:buClrTx/>
                <a:buSzTx/>
                <a:buFontTx/>
                <a:buNone/>
                <a:tabLst/>
              </a:pPr>
              <a:endParaRPr kumimoji="0" lang="en-US" sz="8200" b="0" i="0" u="none" strike="noStrike" cap="none" normalizeH="0" baseline="0">
                <a:ln>
                  <a:noFill/>
                </a:ln>
                <a:solidFill>
                  <a:schemeClr val="tx1"/>
                </a:solidFill>
                <a:effectLst/>
                <a:latin typeface="Arial" charset="0"/>
              </a:endParaRPr>
            </a:p>
          </p:txBody>
        </p:sp>
        <p:pic>
          <p:nvPicPr>
            <p:cNvPr id="19" name="Picture 18" descr="EuropeanFlag-stars.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801564" y="40396912"/>
              <a:ext cx="9353615" cy="1781641"/>
            </a:xfrm>
            <a:prstGeom prst="rect">
              <a:avLst/>
            </a:prstGeom>
          </p:spPr>
        </p:pic>
      </p:grpSp>
      <p:grpSp>
        <p:nvGrpSpPr>
          <p:cNvPr id="20" name="Group 19"/>
          <p:cNvGrpSpPr/>
          <p:nvPr userDrawn="1"/>
        </p:nvGrpSpPr>
        <p:grpSpPr>
          <a:xfrm>
            <a:off x="24916644" y="40710097"/>
            <a:ext cx="13233195" cy="1781641"/>
            <a:chOff x="18230283" y="40396912"/>
            <a:chExt cx="9924896" cy="1781641"/>
          </a:xfrm>
        </p:grpSpPr>
        <p:sp>
          <p:nvSpPr>
            <p:cNvPr id="21" name="Rectangle 20"/>
            <p:cNvSpPr/>
            <p:nvPr userDrawn="1"/>
          </p:nvSpPr>
          <p:spPr bwMode="auto">
            <a:xfrm>
              <a:off x="18230283" y="40400268"/>
              <a:ext cx="2575295" cy="1778285"/>
            </a:xfrm>
            <a:prstGeom prst="rect">
              <a:avLst/>
            </a:prstGeom>
            <a:solidFill>
              <a:srgbClr val="05399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171950" rtl="0" eaLnBrk="1" fontAlgn="base" latinLnBrk="0" hangingPunct="1">
                <a:lnSpc>
                  <a:spcPct val="100000"/>
                </a:lnSpc>
                <a:spcBef>
                  <a:spcPct val="0"/>
                </a:spcBef>
                <a:spcAft>
                  <a:spcPct val="0"/>
                </a:spcAft>
                <a:buClrTx/>
                <a:buSzTx/>
                <a:buFontTx/>
                <a:buNone/>
                <a:tabLst/>
              </a:pPr>
              <a:endParaRPr kumimoji="0" lang="en-US" sz="8200" b="0" i="0" u="none" strike="noStrike" cap="none" normalizeH="0" baseline="0">
                <a:ln>
                  <a:noFill/>
                </a:ln>
                <a:solidFill>
                  <a:schemeClr val="tx1"/>
                </a:solidFill>
                <a:effectLst/>
                <a:latin typeface="Arial" charset="0"/>
              </a:endParaRPr>
            </a:p>
          </p:txBody>
        </p:sp>
        <p:pic>
          <p:nvPicPr>
            <p:cNvPr id="22" name="Picture 21" descr="EuropeanFlag-stars.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801564" y="40396912"/>
              <a:ext cx="9353615" cy="1781641"/>
            </a:xfrm>
            <a:prstGeom prst="rect">
              <a:avLst/>
            </a:prstGeom>
          </p:spPr>
        </p:pic>
      </p:grpSp>
      <p:grpSp>
        <p:nvGrpSpPr>
          <p:cNvPr id="23" name="Group 22"/>
          <p:cNvGrpSpPr/>
          <p:nvPr/>
        </p:nvGrpSpPr>
        <p:grpSpPr>
          <a:xfrm>
            <a:off x="7056107" y="5805264"/>
            <a:ext cx="4813579" cy="648072"/>
            <a:chOff x="18230283" y="40396912"/>
            <a:chExt cx="9924896" cy="1781641"/>
          </a:xfrm>
        </p:grpSpPr>
        <p:sp>
          <p:nvSpPr>
            <p:cNvPr id="24" name="Rectangle 23"/>
            <p:cNvSpPr/>
            <p:nvPr/>
          </p:nvSpPr>
          <p:spPr bwMode="auto">
            <a:xfrm>
              <a:off x="18230283" y="40400268"/>
              <a:ext cx="2575295" cy="1778285"/>
            </a:xfrm>
            <a:prstGeom prst="rect">
              <a:avLst/>
            </a:prstGeom>
            <a:solidFill>
              <a:srgbClr val="053991"/>
            </a:solidFill>
            <a:ln w="9525" cap="flat" cmpd="sng" algn="ctr">
              <a:noFill/>
              <a:prstDash val="solid"/>
              <a:round/>
              <a:headEnd type="none" w="med" len="med"/>
              <a:tailEnd type="none" w="med" len="med"/>
            </a:ln>
            <a:effectLst/>
            <a:ex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indent="0" algn="l" defTabSz="4171950" rtl="0" eaLnBrk="1" fontAlgn="base" latinLnBrk="0" hangingPunct="1">
                <a:lnSpc>
                  <a:spcPct val="100000"/>
                </a:lnSpc>
                <a:spcBef>
                  <a:spcPct val="0"/>
                </a:spcBef>
                <a:spcAft>
                  <a:spcPct val="0"/>
                </a:spcAft>
                <a:buClrTx/>
                <a:buSzTx/>
                <a:buFontTx/>
                <a:buNone/>
                <a:tabLst/>
              </a:pPr>
              <a:endParaRPr kumimoji="0" lang="en-US" sz="8200" b="0" i="0" u="none" strike="noStrike" kern="1200" cap="none" normalizeH="0" baseline="0">
                <a:ln>
                  <a:noFill/>
                </a:ln>
                <a:solidFill>
                  <a:schemeClr val="tx1"/>
                </a:solidFill>
                <a:effectLst/>
                <a:latin typeface="Arial" charset="0"/>
              </a:endParaRPr>
            </a:p>
          </p:txBody>
        </p:sp>
        <p:pic>
          <p:nvPicPr>
            <p:cNvPr id="25" name="Picture 24" descr="EuropeanFlag-stars.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01564" y="40396912"/>
              <a:ext cx="9353615" cy="1781641"/>
            </a:xfrm>
            <a:prstGeom prst="rect">
              <a:avLst/>
            </a:prstGeom>
          </p:spPr>
        </p:pic>
      </p:grpSp>
      <p:sp>
        <p:nvSpPr>
          <p:cNvPr id="27" name="Picture Placeholder 10"/>
          <p:cNvSpPr>
            <a:spLocks noGrp="1"/>
          </p:cNvSpPr>
          <p:nvPr>
            <p:ph type="pic" sz="quarter" idx="10" hasCustomPrompt="1"/>
          </p:nvPr>
        </p:nvSpPr>
        <p:spPr>
          <a:xfrm>
            <a:off x="3023659" y="5759500"/>
            <a:ext cx="1727167" cy="905669"/>
          </a:xfrm>
        </p:spPr>
        <p:txBody>
          <a:bodyPr>
            <a:normAutofit/>
          </a:bodyPr>
          <a:lstStyle>
            <a:lvl1pPr marL="0" indent="0" algn="ctr">
              <a:buFontTx/>
              <a:buNone/>
              <a:defRPr sz="1800">
                <a:latin typeface="Arial" panose="020B0604020202020204" pitchFamily="34" charset="0"/>
                <a:cs typeface="Arial" panose="020B0604020202020204" pitchFamily="34" charset="0"/>
              </a:defRPr>
            </a:lvl1pPr>
          </a:lstStyle>
          <a:p>
            <a:r>
              <a:rPr lang="en-US" dirty="0"/>
              <a:t>Logo of presenter</a:t>
            </a:r>
            <a:endParaRPr lang="en-GB" dirty="0"/>
          </a:p>
        </p:txBody>
      </p:sp>
    </p:spTree>
    <p:extLst>
      <p:ext uri="{BB962C8B-B14F-4D97-AF65-F5344CB8AC3E}">
        <p14:creationId xmlns:p14="http://schemas.microsoft.com/office/powerpoint/2010/main" val="539829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sv-SE"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smtClean="0"/>
              <a:t>Click to edit Master text styles</a:t>
            </a:r>
          </a:p>
        </p:txBody>
      </p:sp>
      <p:sp>
        <p:nvSpPr>
          <p:cNvPr id="5" name="Date Placeholder 4"/>
          <p:cNvSpPr>
            <a:spLocks noGrp="1"/>
          </p:cNvSpPr>
          <p:nvPr>
            <p:ph type="dt" sz="half" idx="10"/>
          </p:nvPr>
        </p:nvSpPr>
        <p:spPr/>
        <p:txBody>
          <a:bodyPr/>
          <a:lstStyle/>
          <a:p>
            <a:fld id="{131804BC-E937-6A40-92E8-DA7CC46EC3C6}" type="datetime1">
              <a:rPr lang="sv-SE" smtClean="0"/>
              <a:t>2020-09-16</a:t>
            </a:fld>
            <a:endParaRPr lang="en-GB"/>
          </a:p>
        </p:txBody>
      </p:sp>
      <p:sp>
        <p:nvSpPr>
          <p:cNvPr id="6" name="Footer Placeholder 5"/>
          <p:cNvSpPr>
            <a:spLocks noGrp="1"/>
          </p:cNvSpPr>
          <p:nvPr>
            <p:ph type="ftr" sz="quarter" idx="11"/>
          </p:nvPr>
        </p:nvSpPr>
        <p:spPr/>
        <p:txBody>
          <a:bodyPr/>
          <a:lstStyle/>
          <a:p>
            <a:r>
              <a:rPr lang="en-GB" smtClean="0"/>
              <a:t>Jonsson</a:t>
            </a:r>
            <a:endParaRPr lang="en-GB"/>
          </a:p>
        </p:txBody>
      </p:sp>
      <p:sp>
        <p:nvSpPr>
          <p:cNvPr id="7" name="Slide Number Placeholder 6"/>
          <p:cNvSpPr>
            <a:spLocks noGrp="1"/>
          </p:cNvSpPr>
          <p:nvPr>
            <p:ph type="sldNum" sz="quarter" idx="12"/>
          </p:nvPr>
        </p:nvSpPr>
        <p:spPr/>
        <p:txBody>
          <a:bodyPr/>
          <a:lstStyle/>
          <a:p>
            <a:fld id="{E7820E0F-EF6C-A547-9B31-51BCDFCAA598}" type="slidenum">
              <a:rPr lang="en-GB" smtClean="0"/>
              <a:t>‹#›</a:t>
            </a:fld>
            <a:endParaRPr lang="en-GB"/>
          </a:p>
        </p:txBody>
      </p:sp>
    </p:spTree>
    <p:extLst>
      <p:ext uri="{BB962C8B-B14F-4D97-AF65-F5344CB8AC3E}">
        <p14:creationId xmlns:p14="http://schemas.microsoft.com/office/powerpoint/2010/main" val="12050588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sv-SE"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smtClean="0"/>
              <a:t>Drag picture to placeholder or click icon to add</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smtClean="0"/>
              <a:t>Click to edit Master text styles</a:t>
            </a:r>
          </a:p>
        </p:txBody>
      </p:sp>
      <p:sp>
        <p:nvSpPr>
          <p:cNvPr id="5" name="Date Placeholder 4"/>
          <p:cNvSpPr>
            <a:spLocks noGrp="1"/>
          </p:cNvSpPr>
          <p:nvPr>
            <p:ph type="dt" sz="half" idx="10"/>
          </p:nvPr>
        </p:nvSpPr>
        <p:spPr/>
        <p:txBody>
          <a:bodyPr/>
          <a:lstStyle/>
          <a:p>
            <a:fld id="{5402EE35-6D45-7F4C-9BB3-382A6A103E2E}" type="datetime1">
              <a:rPr lang="sv-SE" smtClean="0"/>
              <a:t>2020-09-16</a:t>
            </a:fld>
            <a:endParaRPr lang="en-GB"/>
          </a:p>
        </p:txBody>
      </p:sp>
      <p:sp>
        <p:nvSpPr>
          <p:cNvPr id="6" name="Footer Placeholder 5"/>
          <p:cNvSpPr>
            <a:spLocks noGrp="1"/>
          </p:cNvSpPr>
          <p:nvPr>
            <p:ph type="ftr" sz="quarter" idx="11"/>
          </p:nvPr>
        </p:nvSpPr>
        <p:spPr/>
        <p:txBody>
          <a:bodyPr/>
          <a:lstStyle/>
          <a:p>
            <a:r>
              <a:rPr lang="en-GB" smtClean="0"/>
              <a:t>Jonsson</a:t>
            </a:r>
            <a:endParaRPr lang="en-GB"/>
          </a:p>
        </p:txBody>
      </p:sp>
      <p:sp>
        <p:nvSpPr>
          <p:cNvPr id="7" name="Slide Number Placeholder 6"/>
          <p:cNvSpPr>
            <a:spLocks noGrp="1"/>
          </p:cNvSpPr>
          <p:nvPr>
            <p:ph type="sldNum" sz="quarter" idx="12"/>
          </p:nvPr>
        </p:nvSpPr>
        <p:spPr/>
        <p:txBody>
          <a:bodyPr/>
          <a:lstStyle/>
          <a:p>
            <a:fld id="{E7820E0F-EF6C-A547-9B31-51BCDFCAA598}" type="slidenum">
              <a:rPr lang="en-GB" smtClean="0"/>
              <a:t>‹#›</a:t>
            </a:fld>
            <a:endParaRPr lang="en-GB"/>
          </a:p>
        </p:txBody>
      </p:sp>
    </p:spTree>
    <p:extLst>
      <p:ext uri="{BB962C8B-B14F-4D97-AF65-F5344CB8AC3E}">
        <p14:creationId xmlns:p14="http://schemas.microsoft.com/office/powerpoint/2010/main" val="5059515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GB"/>
          </a:p>
        </p:txBody>
      </p:sp>
      <p:sp>
        <p:nvSpPr>
          <p:cNvPr id="4" name="Date Placeholder 3"/>
          <p:cNvSpPr>
            <a:spLocks noGrp="1"/>
          </p:cNvSpPr>
          <p:nvPr>
            <p:ph type="dt" sz="half" idx="10"/>
          </p:nvPr>
        </p:nvSpPr>
        <p:spPr/>
        <p:txBody>
          <a:bodyPr/>
          <a:lstStyle/>
          <a:p>
            <a:fld id="{6F519EB0-6708-1F4B-AF1F-031DF046E1BC}" type="datetime1">
              <a:rPr lang="sv-SE" smtClean="0"/>
              <a:t>2020-09-16</a:t>
            </a:fld>
            <a:endParaRPr lang="en-GB"/>
          </a:p>
        </p:txBody>
      </p:sp>
      <p:sp>
        <p:nvSpPr>
          <p:cNvPr id="5" name="Footer Placeholder 4"/>
          <p:cNvSpPr>
            <a:spLocks noGrp="1"/>
          </p:cNvSpPr>
          <p:nvPr>
            <p:ph type="ftr" sz="quarter" idx="11"/>
          </p:nvPr>
        </p:nvSpPr>
        <p:spPr/>
        <p:txBody>
          <a:bodyPr/>
          <a:lstStyle/>
          <a:p>
            <a:r>
              <a:rPr lang="en-GB" smtClean="0"/>
              <a:t>Jonsson</a:t>
            </a:r>
            <a:endParaRPr lang="en-GB"/>
          </a:p>
        </p:txBody>
      </p:sp>
      <p:sp>
        <p:nvSpPr>
          <p:cNvPr id="6" name="Slide Number Placeholder 5"/>
          <p:cNvSpPr>
            <a:spLocks noGrp="1"/>
          </p:cNvSpPr>
          <p:nvPr>
            <p:ph type="sldNum" sz="quarter" idx="12"/>
          </p:nvPr>
        </p:nvSpPr>
        <p:spPr/>
        <p:txBody>
          <a:bodyPr/>
          <a:lstStyle/>
          <a:p>
            <a:fld id="{E7820E0F-EF6C-A547-9B31-51BCDFCAA598}" type="slidenum">
              <a:rPr lang="en-GB" smtClean="0"/>
              <a:t>‹#›</a:t>
            </a:fld>
            <a:endParaRPr lang="en-GB"/>
          </a:p>
        </p:txBody>
      </p:sp>
    </p:spTree>
    <p:extLst>
      <p:ext uri="{BB962C8B-B14F-4D97-AF65-F5344CB8AC3E}">
        <p14:creationId xmlns:p14="http://schemas.microsoft.com/office/powerpoint/2010/main" val="16399255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sv-SE"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GB"/>
          </a:p>
        </p:txBody>
      </p:sp>
      <p:sp>
        <p:nvSpPr>
          <p:cNvPr id="4" name="Date Placeholder 3"/>
          <p:cNvSpPr>
            <a:spLocks noGrp="1"/>
          </p:cNvSpPr>
          <p:nvPr>
            <p:ph type="dt" sz="half" idx="10"/>
          </p:nvPr>
        </p:nvSpPr>
        <p:spPr/>
        <p:txBody>
          <a:bodyPr/>
          <a:lstStyle/>
          <a:p>
            <a:fld id="{2A972B43-98E1-3F4F-89AA-78E3079AC08D}" type="datetime1">
              <a:rPr lang="sv-SE" smtClean="0"/>
              <a:t>2020-09-16</a:t>
            </a:fld>
            <a:endParaRPr lang="en-GB"/>
          </a:p>
        </p:txBody>
      </p:sp>
      <p:sp>
        <p:nvSpPr>
          <p:cNvPr id="5" name="Footer Placeholder 4"/>
          <p:cNvSpPr>
            <a:spLocks noGrp="1"/>
          </p:cNvSpPr>
          <p:nvPr>
            <p:ph type="ftr" sz="quarter" idx="11"/>
          </p:nvPr>
        </p:nvSpPr>
        <p:spPr/>
        <p:txBody>
          <a:bodyPr/>
          <a:lstStyle/>
          <a:p>
            <a:r>
              <a:rPr lang="en-GB" smtClean="0"/>
              <a:t>Jonsson</a:t>
            </a:r>
            <a:endParaRPr lang="en-GB"/>
          </a:p>
        </p:txBody>
      </p:sp>
      <p:sp>
        <p:nvSpPr>
          <p:cNvPr id="6" name="Slide Number Placeholder 5"/>
          <p:cNvSpPr>
            <a:spLocks noGrp="1"/>
          </p:cNvSpPr>
          <p:nvPr>
            <p:ph type="sldNum" sz="quarter" idx="12"/>
          </p:nvPr>
        </p:nvSpPr>
        <p:spPr/>
        <p:txBody>
          <a:bodyPr/>
          <a:lstStyle/>
          <a:p>
            <a:fld id="{E7820E0F-EF6C-A547-9B31-51BCDFCAA598}" type="slidenum">
              <a:rPr lang="en-GB" smtClean="0"/>
              <a:t>‹#›</a:t>
            </a:fld>
            <a:endParaRPr lang="en-GB"/>
          </a:p>
        </p:txBody>
      </p:sp>
    </p:spTree>
    <p:extLst>
      <p:ext uri="{BB962C8B-B14F-4D97-AF65-F5344CB8AC3E}">
        <p14:creationId xmlns:p14="http://schemas.microsoft.com/office/powerpoint/2010/main" val="14239293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0" y="0"/>
            <a:ext cx="12192000" cy="685800"/>
          </a:xfrm>
          <a:prstGeom prst="rect">
            <a:avLst/>
          </a:prstGeom>
          <a:solidFill>
            <a:srgbClr val="E3E3E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ln>
                <a:noFill/>
              </a:ln>
              <a:effectLst/>
            </a:endParaRPr>
          </a:p>
        </p:txBody>
      </p:sp>
      <p:pic>
        <p:nvPicPr>
          <p:cNvPr id="8" name="Picture 7" descr="EurofusionDisc.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92546" y="116632"/>
            <a:ext cx="554930" cy="465708"/>
          </a:xfrm>
          <a:prstGeom prst="rect">
            <a:avLst/>
          </a:prstGeom>
        </p:spPr>
      </p:pic>
      <p:sp>
        <p:nvSpPr>
          <p:cNvPr id="2" name="Title 1"/>
          <p:cNvSpPr>
            <a:spLocks noGrp="1"/>
          </p:cNvSpPr>
          <p:nvPr>
            <p:ph type="title"/>
          </p:nvPr>
        </p:nvSpPr>
        <p:spPr>
          <a:xfrm>
            <a:off x="436098" y="116633"/>
            <a:ext cx="10550770" cy="446075"/>
          </a:xfrm>
        </p:spPr>
        <p:txBody>
          <a:bodyPr>
            <a:noAutofit/>
          </a:bodyPr>
          <a:lstStyle>
            <a:lvl1pPr>
              <a:defRPr sz="3200" b="1"/>
            </a:lvl1pPr>
          </a:lstStyle>
          <a:p>
            <a:r>
              <a:rPr lang="sv-SE" smtClean="0"/>
              <a:t>Click to edit Master title style</a:t>
            </a:r>
            <a:endParaRPr lang="en-GB" dirty="0"/>
          </a:p>
        </p:txBody>
      </p:sp>
      <p:sp>
        <p:nvSpPr>
          <p:cNvPr id="3" name="Content Placeholder 2"/>
          <p:cNvSpPr>
            <a:spLocks noGrp="1"/>
          </p:cNvSpPr>
          <p:nvPr>
            <p:ph idx="1"/>
          </p:nvPr>
        </p:nvSpPr>
        <p:spPr>
          <a:xfrm>
            <a:off x="436098" y="1280160"/>
            <a:ext cx="11167376" cy="4896803"/>
          </a:xfrm>
        </p:spPr>
        <p:txBody>
          <a:bodyPr/>
          <a:lstStyle>
            <a:lvl1pPr>
              <a:defRPr sz="2600"/>
            </a:lvl1pPr>
            <a:lvl3pPr>
              <a:defRPr sz="2200"/>
            </a:lvl3pPr>
            <a:lvl4pPr>
              <a:defRPr sz="2200"/>
            </a:lvl4pPr>
            <a:lvl5pPr>
              <a:defRPr sz="2200"/>
            </a:lvl5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GB" dirty="0"/>
          </a:p>
        </p:txBody>
      </p:sp>
      <p:sp>
        <p:nvSpPr>
          <p:cNvPr id="4" name="Date Placeholder 3"/>
          <p:cNvSpPr>
            <a:spLocks noGrp="1"/>
          </p:cNvSpPr>
          <p:nvPr>
            <p:ph type="dt" sz="half" idx="10"/>
          </p:nvPr>
        </p:nvSpPr>
        <p:spPr>
          <a:xfrm>
            <a:off x="436098" y="6356350"/>
            <a:ext cx="2743200" cy="365125"/>
          </a:xfrm>
        </p:spPr>
        <p:txBody>
          <a:bodyPr/>
          <a:lstStyle/>
          <a:p>
            <a:fld id="{C46435F6-DE02-964D-A7CE-08B93192980B}" type="datetime1">
              <a:rPr lang="sv-SE" smtClean="0"/>
              <a:t>2020-09-16</a:t>
            </a:fld>
            <a:endParaRPr lang="en-GB"/>
          </a:p>
        </p:txBody>
      </p:sp>
      <p:sp>
        <p:nvSpPr>
          <p:cNvPr id="5" name="Footer Placeholder 4"/>
          <p:cNvSpPr>
            <a:spLocks noGrp="1"/>
          </p:cNvSpPr>
          <p:nvPr>
            <p:ph type="ftr" sz="quarter" idx="11"/>
          </p:nvPr>
        </p:nvSpPr>
        <p:spPr>
          <a:xfrm>
            <a:off x="3962386" y="6356350"/>
            <a:ext cx="4114800" cy="365125"/>
          </a:xfrm>
        </p:spPr>
        <p:txBody>
          <a:bodyPr/>
          <a:lstStyle/>
          <a:p>
            <a:r>
              <a:rPr lang="en-GB" smtClean="0"/>
              <a:t>Jonsson</a:t>
            </a:r>
            <a:endParaRPr lang="en-GB"/>
          </a:p>
        </p:txBody>
      </p:sp>
      <p:sp>
        <p:nvSpPr>
          <p:cNvPr id="6" name="Slide Number Placeholder 5"/>
          <p:cNvSpPr>
            <a:spLocks noGrp="1"/>
          </p:cNvSpPr>
          <p:nvPr>
            <p:ph type="sldNum" sz="quarter" idx="12"/>
          </p:nvPr>
        </p:nvSpPr>
        <p:spPr>
          <a:xfrm>
            <a:off x="8860274" y="6356350"/>
            <a:ext cx="2743200" cy="365125"/>
          </a:xfrm>
        </p:spPr>
        <p:txBody>
          <a:bodyPr/>
          <a:lstStyle/>
          <a:p>
            <a:fld id="{E7820E0F-EF6C-A547-9B31-51BCDFCAA598}" type="slidenum">
              <a:rPr lang="en-GB" smtClean="0"/>
              <a:t>‹#›</a:t>
            </a:fld>
            <a:endParaRPr lang="en-GB"/>
          </a:p>
        </p:txBody>
      </p:sp>
    </p:spTree>
    <p:extLst>
      <p:ext uri="{BB962C8B-B14F-4D97-AF65-F5344CB8AC3E}">
        <p14:creationId xmlns:p14="http://schemas.microsoft.com/office/powerpoint/2010/main" val="16290754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5" name="Rectangle 4"/>
          <p:cNvSpPr/>
          <p:nvPr userDrawn="1"/>
        </p:nvSpPr>
        <p:spPr>
          <a:xfrm>
            <a:off x="0" y="0"/>
            <a:ext cx="12192000" cy="685800"/>
          </a:xfrm>
          <a:prstGeom prst="rect">
            <a:avLst/>
          </a:prstGeom>
          <a:solidFill>
            <a:srgbClr val="E3E3E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ln>
                <a:noFill/>
              </a:ln>
              <a:effectLst/>
            </a:endParaRPr>
          </a:p>
        </p:txBody>
      </p:sp>
      <p:sp>
        <p:nvSpPr>
          <p:cNvPr id="2" name="Title 1"/>
          <p:cNvSpPr>
            <a:spLocks noGrp="1"/>
          </p:cNvSpPr>
          <p:nvPr>
            <p:ph type="title"/>
          </p:nvPr>
        </p:nvSpPr>
        <p:spPr>
          <a:xfrm>
            <a:off x="609600" y="76200"/>
            <a:ext cx="10058400" cy="457200"/>
          </a:xfrm>
        </p:spPr>
        <p:txBody>
          <a:bodyPr>
            <a:noAutofit/>
          </a:bodyPr>
          <a:lstStyle>
            <a:lvl1pPr algn="l">
              <a:lnSpc>
                <a:spcPts val="3200"/>
              </a:lnSpc>
              <a:defRPr sz="3200" b="1">
                <a:latin typeface="Arial" panose="020B0604020202020204" pitchFamily="34" charset="0"/>
                <a:cs typeface="Arial" panose="020B0604020202020204" pitchFamily="34" charset="0"/>
              </a:defRPr>
            </a:lvl1pPr>
          </a:lstStyle>
          <a:p>
            <a:r>
              <a:rPr lang="sv-SE" smtClean="0"/>
              <a:t>Click to edit Master title style</a:t>
            </a:r>
            <a:endParaRPr lang="en-GB" dirty="0"/>
          </a:p>
        </p:txBody>
      </p:sp>
      <p:sp>
        <p:nvSpPr>
          <p:cNvPr id="3" name="Content Placeholder 2"/>
          <p:cNvSpPr>
            <a:spLocks noGrp="1"/>
          </p:cNvSpPr>
          <p:nvPr>
            <p:ph idx="1"/>
          </p:nvPr>
        </p:nvSpPr>
        <p:spPr>
          <a:xfrm>
            <a:off x="609600" y="1412776"/>
            <a:ext cx="10972800" cy="4896544"/>
          </a:xfrm>
        </p:spPr>
        <p:txBody>
          <a:bodyPr/>
          <a:lstStyle>
            <a:lvl1pPr marL="342900" indent="-342900">
              <a:buFont typeface="Arial" panose="020B0604020202020204" pitchFamily="34" charset="0"/>
              <a:buChar char="•"/>
              <a:defRPr sz="2400">
                <a:latin typeface="Arial" panose="020B0604020202020204" pitchFamily="34" charset="0"/>
                <a:cs typeface="Arial" panose="020B0604020202020204" pitchFamily="34" charset="0"/>
              </a:defRPr>
            </a:lvl1pPr>
            <a:lvl2pPr marL="742950" indent="-285750">
              <a:buFont typeface="Arial" panose="020B0604020202020204" pitchFamily="34" charset="0"/>
              <a:buChar char="•"/>
              <a:defRPr sz="2000">
                <a:latin typeface="Arial" panose="020B0604020202020204" pitchFamily="34" charset="0"/>
                <a:cs typeface="Arial" panose="020B0604020202020204" pitchFamily="34" charset="0"/>
              </a:defRPr>
            </a:lvl2pPr>
            <a:lvl3pPr marL="1143000" indent="-228600">
              <a:buFont typeface="Arial" panose="020B0604020202020204" pitchFamily="34" charset="0"/>
              <a:buChar char="•"/>
              <a:defRPr sz="1800">
                <a:latin typeface="Arial" panose="020B0604020202020204" pitchFamily="34" charset="0"/>
                <a:cs typeface="Arial" panose="020B0604020202020204" pitchFamily="34" charset="0"/>
              </a:defRPr>
            </a:lvl3pPr>
            <a:lvl4pPr>
              <a:defRPr/>
            </a:lvl4pPr>
            <a:lvl5pPr>
              <a:defRPr/>
            </a:lvl5pPr>
          </a:lstStyle>
          <a:p>
            <a:pPr lvl="0"/>
            <a:r>
              <a:rPr lang="sv-SE" smtClean="0"/>
              <a:t>Click to edit Master text styles</a:t>
            </a:r>
          </a:p>
          <a:p>
            <a:pPr lvl="1"/>
            <a:r>
              <a:rPr lang="sv-SE" smtClean="0"/>
              <a:t>Second level</a:t>
            </a:r>
          </a:p>
          <a:p>
            <a:pPr lvl="2"/>
            <a:r>
              <a:rPr lang="sv-SE" smtClean="0"/>
              <a:t>Third level</a:t>
            </a:r>
          </a:p>
        </p:txBody>
      </p:sp>
      <p:sp>
        <p:nvSpPr>
          <p:cNvPr id="8" name="Footer Placeholder 4"/>
          <p:cNvSpPr>
            <a:spLocks noGrp="1"/>
          </p:cNvSpPr>
          <p:nvPr>
            <p:ph type="ftr" sz="quarter" idx="11"/>
          </p:nvPr>
        </p:nvSpPr>
        <p:spPr>
          <a:xfrm>
            <a:off x="623392" y="6545238"/>
            <a:ext cx="10986971" cy="268139"/>
          </a:xfrm>
        </p:spPr>
        <p:txBody>
          <a:bodyPr/>
          <a:lstStyle>
            <a:lvl1pPr>
              <a:defRPr sz="1100">
                <a:solidFill>
                  <a:schemeClr val="tx1"/>
                </a:solidFill>
                <a:latin typeface="Arial" panose="020B0604020202020204" pitchFamily="34" charset="0"/>
                <a:cs typeface="Arial" panose="020B0604020202020204" pitchFamily="34" charset="0"/>
              </a:defRPr>
            </a:lvl1pPr>
          </a:lstStyle>
          <a:p>
            <a:pPr algn="r"/>
            <a:r>
              <a:rPr lang="en-GB" smtClean="0"/>
              <a:t>Jonsson</a:t>
            </a:r>
            <a:endParaRPr lang="en-GB" dirty="0"/>
          </a:p>
        </p:txBody>
      </p:sp>
      <p:pic>
        <p:nvPicPr>
          <p:cNvPr id="4" name="Picture 3" descr="EurofusionDisc.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92545" y="116632"/>
            <a:ext cx="610929" cy="465708"/>
          </a:xfrm>
          <a:prstGeom prst="rect">
            <a:avLst/>
          </a:prstGeom>
        </p:spPr>
      </p:pic>
    </p:spTree>
    <p:extLst>
      <p:ext uri="{BB962C8B-B14F-4D97-AF65-F5344CB8AC3E}">
        <p14:creationId xmlns:p14="http://schemas.microsoft.com/office/powerpoint/2010/main" val="1309372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sv-SE"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smtClean="0"/>
              <a:t>Click to edit Master subtitle style</a:t>
            </a:r>
            <a:endParaRPr lang="en-GB"/>
          </a:p>
        </p:txBody>
      </p:sp>
      <p:sp>
        <p:nvSpPr>
          <p:cNvPr id="4" name="Date Placeholder 3"/>
          <p:cNvSpPr>
            <a:spLocks noGrp="1"/>
          </p:cNvSpPr>
          <p:nvPr>
            <p:ph type="dt" sz="half" idx="10"/>
          </p:nvPr>
        </p:nvSpPr>
        <p:spPr/>
        <p:txBody>
          <a:bodyPr/>
          <a:lstStyle/>
          <a:p>
            <a:fld id="{0DF4D9F8-EE78-1248-85D7-7DEF5CE24348}" type="datetime1">
              <a:rPr lang="sv-SE" smtClean="0"/>
              <a:t>2020-09-16</a:t>
            </a:fld>
            <a:endParaRPr lang="en-GB"/>
          </a:p>
        </p:txBody>
      </p:sp>
      <p:sp>
        <p:nvSpPr>
          <p:cNvPr id="5" name="Footer Placeholder 4"/>
          <p:cNvSpPr>
            <a:spLocks noGrp="1"/>
          </p:cNvSpPr>
          <p:nvPr>
            <p:ph type="ftr" sz="quarter" idx="11"/>
          </p:nvPr>
        </p:nvSpPr>
        <p:spPr/>
        <p:txBody>
          <a:bodyPr/>
          <a:lstStyle/>
          <a:p>
            <a:r>
              <a:rPr lang="en-GB" smtClean="0"/>
              <a:t>Jonsson</a:t>
            </a:r>
            <a:endParaRPr lang="en-GB"/>
          </a:p>
        </p:txBody>
      </p:sp>
      <p:sp>
        <p:nvSpPr>
          <p:cNvPr id="6" name="Slide Number Placeholder 5"/>
          <p:cNvSpPr>
            <a:spLocks noGrp="1"/>
          </p:cNvSpPr>
          <p:nvPr>
            <p:ph type="sldNum" sz="quarter" idx="12"/>
          </p:nvPr>
        </p:nvSpPr>
        <p:spPr/>
        <p:txBody>
          <a:bodyPr/>
          <a:lstStyle/>
          <a:p>
            <a:fld id="{E7820E0F-EF6C-A547-9B31-51BCDFCAA598}" type="slidenum">
              <a:rPr lang="en-GB" smtClean="0"/>
              <a:t>‹#›</a:t>
            </a:fld>
            <a:endParaRPr lang="en-GB"/>
          </a:p>
        </p:txBody>
      </p:sp>
    </p:spTree>
    <p:extLst>
      <p:ext uri="{BB962C8B-B14F-4D97-AF65-F5344CB8AC3E}">
        <p14:creationId xmlns:p14="http://schemas.microsoft.com/office/powerpoint/2010/main" val="10317750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sv-SE"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smtClean="0"/>
              <a:t>Click to edit Master text styles</a:t>
            </a:r>
          </a:p>
        </p:txBody>
      </p:sp>
      <p:sp>
        <p:nvSpPr>
          <p:cNvPr id="4" name="Date Placeholder 3"/>
          <p:cNvSpPr>
            <a:spLocks noGrp="1"/>
          </p:cNvSpPr>
          <p:nvPr>
            <p:ph type="dt" sz="half" idx="10"/>
          </p:nvPr>
        </p:nvSpPr>
        <p:spPr/>
        <p:txBody>
          <a:bodyPr/>
          <a:lstStyle/>
          <a:p>
            <a:fld id="{EF45EF82-F614-9C41-BED2-DEF0198C83B9}" type="datetime1">
              <a:rPr lang="sv-SE" smtClean="0"/>
              <a:t>2020-09-16</a:t>
            </a:fld>
            <a:endParaRPr lang="en-GB"/>
          </a:p>
        </p:txBody>
      </p:sp>
      <p:sp>
        <p:nvSpPr>
          <p:cNvPr id="5" name="Footer Placeholder 4"/>
          <p:cNvSpPr>
            <a:spLocks noGrp="1"/>
          </p:cNvSpPr>
          <p:nvPr>
            <p:ph type="ftr" sz="quarter" idx="11"/>
          </p:nvPr>
        </p:nvSpPr>
        <p:spPr/>
        <p:txBody>
          <a:bodyPr/>
          <a:lstStyle/>
          <a:p>
            <a:r>
              <a:rPr lang="en-GB" smtClean="0"/>
              <a:t>Jonsson</a:t>
            </a:r>
            <a:endParaRPr lang="en-GB"/>
          </a:p>
        </p:txBody>
      </p:sp>
      <p:sp>
        <p:nvSpPr>
          <p:cNvPr id="6" name="Slide Number Placeholder 5"/>
          <p:cNvSpPr>
            <a:spLocks noGrp="1"/>
          </p:cNvSpPr>
          <p:nvPr>
            <p:ph type="sldNum" sz="quarter" idx="12"/>
          </p:nvPr>
        </p:nvSpPr>
        <p:spPr/>
        <p:txBody>
          <a:bodyPr/>
          <a:lstStyle/>
          <a:p>
            <a:fld id="{E7820E0F-EF6C-A547-9B31-51BCDFCAA598}" type="slidenum">
              <a:rPr lang="en-GB" smtClean="0"/>
              <a:t>‹#›</a:t>
            </a:fld>
            <a:endParaRPr lang="en-GB"/>
          </a:p>
        </p:txBody>
      </p:sp>
    </p:spTree>
    <p:extLst>
      <p:ext uri="{BB962C8B-B14F-4D97-AF65-F5344CB8AC3E}">
        <p14:creationId xmlns:p14="http://schemas.microsoft.com/office/powerpoint/2010/main" val="16020389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GB"/>
          </a:p>
        </p:txBody>
      </p:sp>
      <p:sp>
        <p:nvSpPr>
          <p:cNvPr id="5" name="Date Placeholder 4"/>
          <p:cNvSpPr>
            <a:spLocks noGrp="1"/>
          </p:cNvSpPr>
          <p:nvPr>
            <p:ph type="dt" sz="half" idx="10"/>
          </p:nvPr>
        </p:nvSpPr>
        <p:spPr/>
        <p:txBody>
          <a:bodyPr/>
          <a:lstStyle/>
          <a:p>
            <a:fld id="{8FE64A4A-6F6D-9B4A-82CC-2C9F653CAF6B}" type="datetime1">
              <a:rPr lang="sv-SE" smtClean="0"/>
              <a:t>2020-09-16</a:t>
            </a:fld>
            <a:endParaRPr lang="en-GB"/>
          </a:p>
        </p:txBody>
      </p:sp>
      <p:sp>
        <p:nvSpPr>
          <p:cNvPr id="6" name="Footer Placeholder 5"/>
          <p:cNvSpPr>
            <a:spLocks noGrp="1"/>
          </p:cNvSpPr>
          <p:nvPr>
            <p:ph type="ftr" sz="quarter" idx="11"/>
          </p:nvPr>
        </p:nvSpPr>
        <p:spPr/>
        <p:txBody>
          <a:bodyPr/>
          <a:lstStyle/>
          <a:p>
            <a:r>
              <a:rPr lang="en-GB" smtClean="0"/>
              <a:t>Jonsson</a:t>
            </a:r>
            <a:endParaRPr lang="en-GB"/>
          </a:p>
        </p:txBody>
      </p:sp>
      <p:sp>
        <p:nvSpPr>
          <p:cNvPr id="7" name="Slide Number Placeholder 6"/>
          <p:cNvSpPr>
            <a:spLocks noGrp="1"/>
          </p:cNvSpPr>
          <p:nvPr>
            <p:ph type="sldNum" sz="quarter" idx="12"/>
          </p:nvPr>
        </p:nvSpPr>
        <p:spPr/>
        <p:txBody>
          <a:bodyPr/>
          <a:lstStyle/>
          <a:p>
            <a:fld id="{E7820E0F-EF6C-A547-9B31-51BCDFCAA598}" type="slidenum">
              <a:rPr lang="en-GB" smtClean="0"/>
              <a:t>‹#›</a:t>
            </a:fld>
            <a:endParaRPr lang="en-GB"/>
          </a:p>
        </p:txBody>
      </p:sp>
    </p:spTree>
    <p:extLst>
      <p:ext uri="{BB962C8B-B14F-4D97-AF65-F5344CB8AC3E}">
        <p14:creationId xmlns:p14="http://schemas.microsoft.com/office/powerpoint/2010/main" val="3183808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sv-SE"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GB"/>
          </a:p>
        </p:txBody>
      </p:sp>
      <p:sp>
        <p:nvSpPr>
          <p:cNvPr id="7" name="Date Placeholder 6"/>
          <p:cNvSpPr>
            <a:spLocks noGrp="1"/>
          </p:cNvSpPr>
          <p:nvPr>
            <p:ph type="dt" sz="half" idx="10"/>
          </p:nvPr>
        </p:nvSpPr>
        <p:spPr/>
        <p:txBody>
          <a:bodyPr/>
          <a:lstStyle/>
          <a:p>
            <a:fld id="{D168F860-C881-2E4F-BA28-2DE243A637B8}" type="datetime1">
              <a:rPr lang="sv-SE" smtClean="0"/>
              <a:t>2020-09-16</a:t>
            </a:fld>
            <a:endParaRPr lang="en-GB"/>
          </a:p>
        </p:txBody>
      </p:sp>
      <p:sp>
        <p:nvSpPr>
          <p:cNvPr id="8" name="Footer Placeholder 7"/>
          <p:cNvSpPr>
            <a:spLocks noGrp="1"/>
          </p:cNvSpPr>
          <p:nvPr>
            <p:ph type="ftr" sz="quarter" idx="11"/>
          </p:nvPr>
        </p:nvSpPr>
        <p:spPr/>
        <p:txBody>
          <a:bodyPr/>
          <a:lstStyle/>
          <a:p>
            <a:r>
              <a:rPr lang="en-GB" smtClean="0"/>
              <a:t>Jonsson</a:t>
            </a:r>
            <a:endParaRPr lang="en-GB"/>
          </a:p>
        </p:txBody>
      </p:sp>
      <p:sp>
        <p:nvSpPr>
          <p:cNvPr id="9" name="Slide Number Placeholder 8"/>
          <p:cNvSpPr>
            <a:spLocks noGrp="1"/>
          </p:cNvSpPr>
          <p:nvPr>
            <p:ph type="sldNum" sz="quarter" idx="12"/>
          </p:nvPr>
        </p:nvSpPr>
        <p:spPr/>
        <p:txBody>
          <a:bodyPr/>
          <a:lstStyle/>
          <a:p>
            <a:fld id="{E7820E0F-EF6C-A547-9B31-51BCDFCAA598}" type="slidenum">
              <a:rPr lang="en-GB" smtClean="0"/>
              <a:t>‹#›</a:t>
            </a:fld>
            <a:endParaRPr lang="en-GB"/>
          </a:p>
        </p:txBody>
      </p:sp>
    </p:spTree>
    <p:extLst>
      <p:ext uri="{BB962C8B-B14F-4D97-AF65-F5344CB8AC3E}">
        <p14:creationId xmlns:p14="http://schemas.microsoft.com/office/powerpoint/2010/main" val="16450972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Click to edit Master title style</a:t>
            </a:r>
            <a:endParaRPr lang="en-GB"/>
          </a:p>
        </p:txBody>
      </p:sp>
      <p:sp>
        <p:nvSpPr>
          <p:cNvPr id="3" name="Date Placeholder 2"/>
          <p:cNvSpPr>
            <a:spLocks noGrp="1"/>
          </p:cNvSpPr>
          <p:nvPr>
            <p:ph type="dt" sz="half" idx="10"/>
          </p:nvPr>
        </p:nvSpPr>
        <p:spPr/>
        <p:txBody>
          <a:bodyPr/>
          <a:lstStyle/>
          <a:p>
            <a:fld id="{44D35EFE-D4DF-6B4D-A0D2-F084BF98F511}" type="datetime1">
              <a:rPr lang="sv-SE" smtClean="0"/>
              <a:t>2020-09-16</a:t>
            </a:fld>
            <a:endParaRPr lang="en-GB"/>
          </a:p>
        </p:txBody>
      </p:sp>
      <p:sp>
        <p:nvSpPr>
          <p:cNvPr id="4" name="Footer Placeholder 3"/>
          <p:cNvSpPr>
            <a:spLocks noGrp="1"/>
          </p:cNvSpPr>
          <p:nvPr>
            <p:ph type="ftr" sz="quarter" idx="11"/>
          </p:nvPr>
        </p:nvSpPr>
        <p:spPr/>
        <p:txBody>
          <a:bodyPr/>
          <a:lstStyle/>
          <a:p>
            <a:r>
              <a:rPr lang="en-GB" smtClean="0"/>
              <a:t>Jonsson</a:t>
            </a:r>
            <a:endParaRPr lang="en-GB"/>
          </a:p>
        </p:txBody>
      </p:sp>
      <p:sp>
        <p:nvSpPr>
          <p:cNvPr id="5" name="Slide Number Placeholder 4"/>
          <p:cNvSpPr>
            <a:spLocks noGrp="1"/>
          </p:cNvSpPr>
          <p:nvPr>
            <p:ph type="sldNum" sz="quarter" idx="12"/>
          </p:nvPr>
        </p:nvSpPr>
        <p:spPr/>
        <p:txBody>
          <a:bodyPr/>
          <a:lstStyle/>
          <a:p>
            <a:fld id="{E7820E0F-EF6C-A547-9B31-51BCDFCAA598}" type="slidenum">
              <a:rPr lang="en-GB" smtClean="0"/>
              <a:t>‹#›</a:t>
            </a:fld>
            <a:endParaRPr lang="en-GB"/>
          </a:p>
        </p:txBody>
      </p:sp>
    </p:spTree>
    <p:extLst>
      <p:ext uri="{BB962C8B-B14F-4D97-AF65-F5344CB8AC3E}">
        <p14:creationId xmlns:p14="http://schemas.microsoft.com/office/powerpoint/2010/main" val="2973239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0C0DE2-07BC-B445-BF95-5B89B523FF74}" type="datetime1">
              <a:rPr lang="sv-SE" smtClean="0"/>
              <a:t>2020-09-16</a:t>
            </a:fld>
            <a:endParaRPr lang="en-GB"/>
          </a:p>
        </p:txBody>
      </p:sp>
      <p:sp>
        <p:nvSpPr>
          <p:cNvPr id="3" name="Footer Placeholder 2"/>
          <p:cNvSpPr>
            <a:spLocks noGrp="1"/>
          </p:cNvSpPr>
          <p:nvPr>
            <p:ph type="ftr" sz="quarter" idx="11"/>
          </p:nvPr>
        </p:nvSpPr>
        <p:spPr/>
        <p:txBody>
          <a:bodyPr/>
          <a:lstStyle/>
          <a:p>
            <a:r>
              <a:rPr lang="en-GB" smtClean="0"/>
              <a:t>Jonsson</a:t>
            </a:r>
            <a:endParaRPr lang="en-GB"/>
          </a:p>
        </p:txBody>
      </p:sp>
      <p:sp>
        <p:nvSpPr>
          <p:cNvPr id="4" name="Slide Number Placeholder 3"/>
          <p:cNvSpPr>
            <a:spLocks noGrp="1"/>
          </p:cNvSpPr>
          <p:nvPr>
            <p:ph type="sldNum" sz="quarter" idx="12"/>
          </p:nvPr>
        </p:nvSpPr>
        <p:spPr/>
        <p:txBody>
          <a:bodyPr/>
          <a:lstStyle/>
          <a:p>
            <a:fld id="{E7820E0F-EF6C-A547-9B31-51BCDFCAA598}" type="slidenum">
              <a:rPr lang="en-GB" smtClean="0"/>
              <a:t>‹#›</a:t>
            </a:fld>
            <a:endParaRPr lang="en-GB"/>
          </a:p>
        </p:txBody>
      </p:sp>
    </p:spTree>
    <p:extLst>
      <p:ext uri="{BB962C8B-B14F-4D97-AF65-F5344CB8AC3E}">
        <p14:creationId xmlns:p14="http://schemas.microsoft.com/office/powerpoint/2010/main" val="207651346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808AFB-6572-4D46-8E19-A00F4DF2A6E3}" type="datetime1">
              <a:rPr lang="sv-SE" smtClean="0"/>
              <a:t>2020-09-16</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smtClean="0"/>
              <a:t>Jonsson</a:t>
            </a:r>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820E0F-EF6C-A547-9B31-51BCDFCAA598}" type="slidenum">
              <a:rPr lang="en-GB" smtClean="0"/>
              <a:t>‹#›</a:t>
            </a:fld>
            <a:endParaRPr lang="en-GB"/>
          </a:p>
        </p:txBody>
      </p:sp>
    </p:spTree>
    <p:extLst>
      <p:ext uri="{BB962C8B-B14F-4D97-AF65-F5344CB8AC3E}">
        <p14:creationId xmlns:p14="http://schemas.microsoft.com/office/powerpoint/2010/main" val="640971604"/>
      </p:ext>
    </p:extLst>
  </p:cSld>
  <p:clrMap bg1="lt1" tx1="dk1" bg2="lt2" tx2="dk2" accent1="accent1" accent2="accent2" accent3="accent3" accent4="accent4" accent5="accent5" accent6="accent6" hlink="hlink" folHlink="folHlink"/>
  <p:sldLayoutIdLst>
    <p:sldLayoutId id="2147483660" r:id="rId1"/>
    <p:sldLayoutId id="2147483650" r:id="rId2"/>
    <p:sldLayoutId id="2147483661" r:id="rId3"/>
    <p:sldLayoutId id="2147483649"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smtClean="0"/>
              <a:t>Impurities in the ETS-6</a:t>
            </a:r>
            <a:endParaRPr lang="en-GB" dirty="0"/>
          </a:p>
        </p:txBody>
      </p:sp>
      <p:sp>
        <p:nvSpPr>
          <p:cNvPr id="5" name="Subtitle 4"/>
          <p:cNvSpPr>
            <a:spLocks noGrp="1"/>
          </p:cNvSpPr>
          <p:nvPr>
            <p:ph type="subTitle" idx="1"/>
          </p:nvPr>
        </p:nvSpPr>
        <p:spPr>
          <a:xfrm>
            <a:off x="365760" y="4140926"/>
            <a:ext cx="11625943" cy="1149532"/>
          </a:xfrm>
        </p:spPr>
        <p:txBody>
          <a:bodyPr>
            <a:normAutofit/>
          </a:bodyPr>
          <a:lstStyle/>
          <a:p>
            <a:r>
              <a:rPr lang="en-GB" b="0" dirty="0" smtClean="0"/>
              <a:t>Thomas Jonsson</a:t>
            </a:r>
            <a:endParaRPr lang="en-GB" b="0" dirty="0"/>
          </a:p>
        </p:txBody>
      </p:sp>
      <p:pic>
        <p:nvPicPr>
          <p:cNvPr id="8" name="Picture Placeholder 1"/>
          <p:cNvPicPr>
            <a:picLocks noChangeAspect="1"/>
          </p:cNvPicPr>
          <p:nvPr/>
        </p:nvPicPr>
        <p:blipFill>
          <a:blip r:embed="rId2">
            <a:extLst>
              <a:ext uri="{28A0092B-C50C-407E-A947-70E740481C1C}">
                <a14:useLocalDpi xmlns:a14="http://schemas.microsoft.com/office/drawing/2010/main" val="0"/>
              </a:ext>
            </a:extLst>
          </a:blip>
          <a:srcRect t="10639" b="10639"/>
          <a:stretch>
            <a:fillRect/>
          </a:stretch>
        </p:blipFill>
        <p:spPr>
          <a:xfrm>
            <a:off x="864613" y="5733256"/>
            <a:ext cx="1727167" cy="905669"/>
          </a:xfrm>
          <a:prstGeom prst="rect">
            <a:avLst/>
          </a:prstGeom>
        </p:spPr>
      </p:pic>
    </p:spTree>
    <p:extLst>
      <p:ext uri="{BB962C8B-B14F-4D97-AF65-F5344CB8AC3E}">
        <p14:creationId xmlns:p14="http://schemas.microsoft.com/office/powerpoint/2010/main" val="1132528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Status and questions</a:t>
            </a:r>
            <a:endParaRPr lang="en-GB" dirty="0"/>
          </a:p>
        </p:txBody>
      </p:sp>
      <p:sp>
        <p:nvSpPr>
          <p:cNvPr id="3" name="Content Placeholder 2"/>
          <p:cNvSpPr>
            <a:spLocks noGrp="1"/>
          </p:cNvSpPr>
          <p:nvPr>
            <p:ph idx="1"/>
          </p:nvPr>
        </p:nvSpPr>
        <p:spPr>
          <a:xfrm>
            <a:off x="436097" y="1280160"/>
            <a:ext cx="11545695" cy="4896803"/>
          </a:xfrm>
        </p:spPr>
        <p:txBody>
          <a:bodyPr>
            <a:normAutofit lnSpcReduction="10000"/>
          </a:bodyPr>
          <a:lstStyle/>
          <a:p>
            <a:pPr marL="0" indent="0">
              <a:buNone/>
            </a:pPr>
            <a:r>
              <a:rPr lang="en-GB" b="1" dirty="0" smtClean="0"/>
              <a:t>Present status</a:t>
            </a:r>
            <a:r>
              <a:rPr lang="en-GB" dirty="0" smtClean="0"/>
              <a:t>:</a:t>
            </a:r>
          </a:p>
          <a:p>
            <a:r>
              <a:rPr lang="en-GB" dirty="0" smtClean="0"/>
              <a:t>Presently impurities are not working </a:t>
            </a:r>
            <a:r>
              <a:rPr lang="mr-IN" dirty="0" smtClean="0"/>
              <a:t>–</a:t>
            </a:r>
            <a:r>
              <a:rPr lang="en-GB" dirty="0" smtClean="0"/>
              <a:t> we cannot even use static impurities.</a:t>
            </a:r>
          </a:p>
          <a:p>
            <a:pPr lvl="1"/>
            <a:r>
              <a:rPr lang="en-GB" dirty="0" smtClean="0"/>
              <a:t>Impurities refers to ions with multiple ionisation states.</a:t>
            </a:r>
          </a:p>
          <a:p>
            <a:r>
              <a:rPr lang="en-GB" dirty="0" smtClean="0"/>
              <a:t>Denis and Irena has worked on the developing impurities tools for over a year.</a:t>
            </a:r>
          </a:p>
          <a:p>
            <a:r>
              <a:rPr lang="en-GB" dirty="0" smtClean="0"/>
              <a:t>This development has now been merged with the develop branch of </a:t>
            </a:r>
            <a:r>
              <a:rPr lang="en-GB" dirty="0" err="1" smtClean="0"/>
              <a:t>ets</a:t>
            </a:r>
            <a:r>
              <a:rPr lang="en-GB" dirty="0" smtClean="0"/>
              <a:t>-core.</a:t>
            </a:r>
          </a:p>
          <a:p>
            <a:r>
              <a:rPr lang="en-GB" dirty="0" smtClean="0"/>
              <a:t>Testing has started, but it’s not yet ready to be released.</a:t>
            </a:r>
          </a:p>
          <a:p>
            <a:pPr marL="0" indent="0">
              <a:buNone/>
            </a:pPr>
            <a:endParaRPr lang="en-GB" dirty="0" smtClean="0"/>
          </a:p>
          <a:p>
            <a:pPr marL="0" indent="0">
              <a:buNone/>
            </a:pPr>
            <a:r>
              <a:rPr lang="en-GB" b="1" dirty="0" smtClean="0"/>
              <a:t>Questions to be discussed</a:t>
            </a:r>
            <a:r>
              <a:rPr lang="en-GB" dirty="0" smtClean="0"/>
              <a:t>:</a:t>
            </a:r>
            <a:endParaRPr lang="en-GB" dirty="0"/>
          </a:p>
          <a:p>
            <a:r>
              <a:rPr lang="en-GB" dirty="0" smtClean="0"/>
              <a:t>How to set up impurities in </a:t>
            </a:r>
            <a:r>
              <a:rPr lang="en-GB" dirty="0" err="1" smtClean="0"/>
              <a:t>ets_init</a:t>
            </a:r>
            <a:r>
              <a:rPr lang="en-GB" dirty="0" smtClean="0"/>
              <a:t>?</a:t>
            </a:r>
          </a:p>
          <a:p>
            <a:r>
              <a:rPr lang="en-GB" dirty="0" smtClean="0"/>
              <a:t>How predict the impurity temperature </a:t>
            </a:r>
            <a:r>
              <a:rPr lang="mr-IN" dirty="0" smtClean="0"/>
              <a:t>–</a:t>
            </a:r>
            <a:r>
              <a:rPr lang="en-GB" dirty="0" smtClean="0"/>
              <a:t> consequences  for energy conservation?</a:t>
            </a:r>
          </a:p>
          <a:p>
            <a:r>
              <a:rPr lang="en-GB" dirty="0" smtClean="0"/>
              <a:t>How to implement the </a:t>
            </a:r>
            <a:r>
              <a:rPr lang="en-GB" dirty="0" err="1" smtClean="0"/>
              <a:t>Lackner</a:t>
            </a:r>
            <a:r>
              <a:rPr lang="en-GB" dirty="0" smtClean="0"/>
              <a:t> scheme?</a:t>
            </a:r>
            <a:endParaRPr lang="en-GB" dirty="0"/>
          </a:p>
        </p:txBody>
      </p:sp>
      <p:sp>
        <p:nvSpPr>
          <p:cNvPr id="4" name="Date Placeholder 3"/>
          <p:cNvSpPr>
            <a:spLocks noGrp="1"/>
          </p:cNvSpPr>
          <p:nvPr>
            <p:ph type="dt" sz="half" idx="10"/>
          </p:nvPr>
        </p:nvSpPr>
        <p:spPr/>
        <p:txBody>
          <a:bodyPr/>
          <a:lstStyle/>
          <a:p>
            <a:fld id="{C46435F6-DE02-964D-A7CE-08B93192980B}" type="datetime1">
              <a:rPr lang="sv-SE" smtClean="0"/>
              <a:t>2020-09-16</a:t>
            </a:fld>
            <a:endParaRPr lang="en-GB" dirty="0"/>
          </a:p>
        </p:txBody>
      </p:sp>
      <p:sp>
        <p:nvSpPr>
          <p:cNvPr id="5" name="Footer Placeholder 4"/>
          <p:cNvSpPr>
            <a:spLocks noGrp="1"/>
          </p:cNvSpPr>
          <p:nvPr>
            <p:ph type="ftr" sz="quarter" idx="11"/>
          </p:nvPr>
        </p:nvSpPr>
        <p:spPr/>
        <p:txBody>
          <a:bodyPr/>
          <a:lstStyle/>
          <a:p>
            <a:r>
              <a:rPr lang="en-GB" smtClean="0"/>
              <a:t>Jonsson</a:t>
            </a:r>
            <a:endParaRPr lang="en-GB"/>
          </a:p>
        </p:txBody>
      </p:sp>
      <p:sp>
        <p:nvSpPr>
          <p:cNvPr id="6" name="Slide Number Placeholder 5"/>
          <p:cNvSpPr>
            <a:spLocks noGrp="1"/>
          </p:cNvSpPr>
          <p:nvPr>
            <p:ph type="sldNum" sz="quarter" idx="12"/>
          </p:nvPr>
        </p:nvSpPr>
        <p:spPr/>
        <p:txBody>
          <a:bodyPr/>
          <a:lstStyle/>
          <a:p>
            <a:fld id="{E7820E0F-EF6C-A547-9B31-51BCDFCAA598}" type="slidenum">
              <a:rPr lang="en-GB" smtClean="0"/>
              <a:t>2</a:t>
            </a:fld>
            <a:endParaRPr lang="en-GB"/>
          </a:p>
        </p:txBody>
      </p:sp>
    </p:spTree>
    <p:extLst>
      <p:ext uri="{BB962C8B-B14F-4D97-AF65-F5344CB8AC3E}">
        <p14:creationId xmlns:p14="http://schemas.microsoft.com/office/powerpoint/2010/main" val="4896324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to evolve the impurity temperature?</a:t>
            </a:r>
            <a:endParaRPr lang="en-GB"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436098" y="1280160"/>
                <a:ext cx="11640288" cy="4896803"/>
              </a:xfrm>
            </p:spPr>
            <p:txBody>
              <a:bodyPr>
                <a:normAutofit lnSpcReduction="10000"/>
              </a:bodyPr>
              <a:lstStyle/>
              <a:p>
                <a:pPr marL="0" indent="0">
                  <a:buNone/>
                </a:pPr>
                <a:r>
                  <a:rPr lang="en-GB" dirty="0" smtClean="0"/>
                  <a:t>Impurity temperatures are not predicted in the ETS-6. How should they evolve?</a:t>
                </a:r>
              </a:p>
              <a:p>
                <a:r>
                  <a:rPr lang="en-GB" dirty="0" smtClean="0"/>
                  <a:t>Option </a:t>
                </a:r>
                <a:r>
                  <a:rPr lang="en-GB" dirty="0" smtClean="0"/>
                  <a:t>1: Static temperature.</a:t>
                </a:r>
                <a:endParaRPr lang="en-GB" dirty="0"/>
              </a:p>
              <a:p>
                <a:r>
                  <a:rPr lang="en-GB" dirty="0" smtClean="0"/>
                  <a:t>Option 2: Interpretative temperature.</a:t>
                </a:r>
              </a:p>
              <a:p>
                <a:r>
                  <a:rPr lang="en-GB" dirty="0" smtClean="0"/>
                  <a:t>Option </a:t>
                </a:r>
                <a:r>
                  <a:rPr lang="en-GB" dirty="0" smtClean="0"/>
                  <a:t>3: </a:t>
                </a:r>
                <a:r>
                  <a:rPr lang="en-GB" dirty="0" smtClean="0"/>
                  <a:t>Pressure-like average of main-ion temperatures;  </a:t>
                </a:r>
                <a14:m>
                  <m:oMath xmlns:m="http://schemas.openxmlformats.org/officeDocument/2006/math">
                    <m:sSub>
                      <m:sSubPr>
                        <m:ctrlPr>
                          <a:rPr lang="en-GB" i="1" dirty="0" smtClean="0">
                            <a:latin typeface="Cambria Math" charset="0"/>
                          </a:rPr>
                        </m:ctrlPr>
                      </m:sSubPr>
                      <m:e>
                        <m:r>
                          <a:rPr lang="en-GB" i="1" dirty="0" smtClean="0">
                            <a:latin typeface="Cambria Math" charset="0"/>
                          </a:rPr>
                          <m:t>𝑇</m:t>
                        </m:r>
                      </m:e>
                      <m:sub>
                        <m:r>
                          <a:rPr lang="en-GB" i="1" dirty="0" smtClean="0">
                            <a:latin typeface="Cambria Math" charset="0"/>
                          </a:rPr>
                          <m:t>𝑧</m:t>
                        </m:r>
                      </m:sub>
                    </m:sSub>
                    <m:r>
                      <a:rPr lang="en-GB" i="1" dirty="0" smtClean="0">
                        <a:latin typeface="Cambria Math" charset="0"/>
                      </a:rPr>
                      <m:t>=</m:t>
                    </m:r>
                    <m:f>
                      <m:fPr>
                        <m:type m:val="lin"/>
                        <m:ctrlPr>
                          <a:rPr lang="en-GB" i="1" dirty="0" smtClean="0">
                            <a:latin typeface="Cambria Math" charset="0"/>
                          </a:rPr>
                        </m:ctrlPr>
                      </m:fPr>
                      <m:num>
                        <m:nary>
                          <m:naryPr>
                            <m:chr m:val="∑"/>
                            <m:supHide m:val="on"/>
                            <m:ctrlPr>
                              <a:rPr lang="en-US" i="1" dirty="0">
                                <a:latin typeface="Cambria Math" charset="0"/>
                              </a:rPr>
                            </m:ctrlPr>
                          </m:naryPr>
                          <m:sub>
                            <m:r>
                              <a:rPr lang="en-US" i="1" dirty="0">
                                <a:latin typeface="Cambria Math" charset="0"/>
                              </a:rPr>
                              <m:t>𝑖</m:t>
                            </m:r>
                          </m:sub>
                          <m:sup/>
                          <m:e>
                            <m:sSub>
                              <m:sSubPr>
                                <m:ctrlPr>
                                  <a:rPr lang="en-US" i="1" dirty="0">
                                    <a:latin typeface="Cambria Math" charset="0"/>
                                  </a:rPr>
                                </m:ctrlPr>
                              </m:sSubPr>
                              <m:e>
                                <m:r>
                                  <a:rPr lang="en-US" i="1" dirty="0">
                                    <a:latin typeface="Cambria Math" charset="0"/>
                                  </a:rPr>
                                  <m:t>𝑛</m:t>
                                </m:r>
                              </m:e>
                              <m:sub>
                                <m:r>
                                  <a:rPr lang="en-US" i="1" dirty="0">
                                    <a:latin typeface="Cambria Math" charset="0"/>
                                  </a:rPr>
                                  <m:t>𝑖</m:t>
                                </m:r>
                              </m:sub>
                            </m:sSub>
                            <m:sSub>
                              <m:sSubPr>
                                <m:ctrlPr>
                                  <a:rPr lang="en-US" i="1" dirty="0">
                                    <a:latin typeface="Cambria Math" charset="0"/>
                                  </a:rPr>
                                </m:ctrlPr>
                              </m:sSubPr>
                              <m:e>
                                <m:r>
                                  <a:rPr lang="en-US" i="1" dirty="0">
                                    <a:latin typeface="Cambria Math" charset="0"/>
                                  </a:rPr>
                                  <m:t>𝑇</m:t>
                                </m:r>
                              </m:e>
                              <m:sub>
                                <m:r>
                                  <a:rPr lang="en-US" i="1" dirty="0">
                                    <a:latin typeface="Cambria Math" charset="0"/>
                                  </a:rPr>
                                  <m:t>𝑖</m:t>
                                </m:r>
                              </m:sub>
                            </m:sSub>
                          </m:e>
                        </m:nary>
                      </m:num>
                      <m:den>
                        <m:nary>
                          <m:naryPr>
                            <m:chr m:val="∑"/>
                            <m:supHide m:val="on"/>
                            <m:ctrlPr>
                              <a:rPr lang="en-US" i="1" dirty="0">
                                <a:latin typeface="Cambria Math" charset="0"/>
                              </a:rPr>
                            </m:ctrlPr>
                          </m:naryPr>
                          <m:sub>
                            <m:r>
                              <a:rPr lang="en-US" i="1" dirty="0">
                                <a:latin typeface="Cambria Math" charset="0"/>
                              </a:rPr>
                              <m:t>𝑖</m:t>
                            </m:r>
                          </m:sub>
                          <m:sup/>
                          <m:e>
                            <m:sSub>
                              <m:sSubPr>
                                <m:ctrlPr>
                                  <a:rPr lang="en-US" i="1" dirty="0">
                                    <a:latin typeface="Cambria Math" charset="0"/>
                                  </a:rPr>
                                </m:ctrlPr>
                              </m:sSubPr>
                              <m:e>
                                <m:r>
                                  <a:rPr lang="en-US" b="0" i="1" dirty="0" smtClean="0">
                                    <a:latin typeface="Cambria Math" charset="0"/>
                                  </a:rPr>
                                  <m:t>𝑛</m:t>
                                </m:r>
                              </m:e>
                              <m:sub>
                                <m:r>
                                  <a:rPr lang="en-US" i="1" dirty="0">
                                    <a:latin typeface="Cambria Math" charset="0"/>
                                  </a:rPr>
                                  <m:t>𝑖</m:t>
                                </m:r>
                              </m:sub>
                            </m:sSub>
                          </m:e>
                        </m:nary>
                      </m:den>
                    </m:f>
                  </m:oMath>
                </a14:m>
                <a:endParaRPr lang="en-US" dirty="0" smtClean="0"/>
              </a:p>
              <a:p>
                <a:r>
                  <a:rPr lang="en-GB" dirty="0" smtClean="0"/>
                  <a:t>Option </a:t>
                </a:r>
                <a:r>
                  <a:rPr lang="en-GB" dirty="0"/>
                  <a:t>4</a:t>
                </a:r>
                <a:r>
                  <a:rPr lang="en-GB" dirty="0" smtClean="0"/>
                  <a:t>: </a:t>
                </a:r>
                <a:r>
                  <a:rPr lang="en-GB" dirty="0" smtClean="0"/>
                  <a:t>Collision-like average of </a:t>
                </a:r>
                <a:r>
                  <a:rPr lang="en-GB" dirty="0"/>
                  <a:t>main-ion temperatures;  </a:t>
                </a:r>
                <a14:m>
                  <m:oMath xmlns:m="http://schemas.openxmlformats.org/officeDocument/2006/math">
                    <m:sSub>
                      <m:sSubPr>
                        <m:ctrlPr>
                          <a:rPr lang="en-GB" i="1" dirty="0">
                            <a:latin typeface="Cambria Math" charset="0"/>
                          </a:rPr>
                        </m:ctrlPr>
                      </m:sSubPr>
                      <m:e>
                        <m:r>
                          <a:rPr lang="en-GB" i="1" dirty="0">
                            <a:latin typeface="Cambria Math" charset="0"/>
                          </a:rPr>
                          <m:t>𝑇</m:t>
                        </m:r>
                      </m:e>
                      <m:sub>
                        <m:r>
                          <a:rPr lang="en-GB" i="1" dirty="0">
                            <a:latin typeface="Cambria Math" charset="0"/>
                          </a:rPr>
                          <m:t>𝑧</m:t>
                        </m:r>
                      </m:sub>
                    </m:sSub>
                    <m:r>
                      <a:rPr lang="en-GB" i="1" dirty="0">
                        <a:latin typeface="Cambria Math" charset="0"/>
                      </a:rPr>
                      <m:t>=</m:t>
                    </m:r>
                    <m:f>
                      <m:fPr>
                        <m:type m:val="lin"/>
                        <m:ctrlPr>
                          <a:rPr lang="en-GB" i="1" dirty="0">
                            <a:latin typeface="Cambria Math" charset="0"/>
                          </a:rPr>
                        </m:ctrlPr>
                      </m:fPr>
                      <m:num>
                        <m:nary>
                          <m:naryPr>
                            <m:chr m:val="∑"/>
                            <m:supHide m:val="on"/>
                            <m:ctrlPr>
                              <a:rPr lang="en-US" i="1" dirty="0">
                                <a:latin typeface="Cambria Math" charset="0"/>
                              </a:rPr>
                            </m:ctrlPr>
                          </m:naryPr>
                          <m:sub>
                            <m:r>
                              <a:rPr lang="en-US" i="1" dirty="0">
                                <a:latin typeface="Cambria Math" charset="0"/>
                              </a:rPr>
                              <m:t>𝑖</m:t>
                            </m:r>
                          </m:sub>
                          <m:sup/>
                          <m:e>
                            <m:sSubSup>
                              <m:sSubSupPr>
                                <m:ctrlPr>
                                  <a:rPr lang="en-US" b="0" i="1" dirty="0" smtClean="0">
                                    <a:latin typeface="Cambria Math" charset="0"/>
                                  </a:rPr>
                                </m:ctrlPr>
                              </m:sSubSupPr>
                              <m:e>
                                <m:r>
                                  <a:rPr lang="en-US" b="0" i="1" dirty="0" smtClean="0">
                                    <a:latin typeface="Cambria Math" charset="0"/>
                                  </a:rPr>
                                  <m:t>𝑍</m:t>
                                </m:r>
                              </m:e>
                              <m:sub>
                                <m:r>
                                  <a:rPr lang="en-US" b="0" i="1" dirty="0" smtClean="0">
                                    <a:latin typeface="Cambria Math" charset="0"/>
                                  </a:rPr>
                                  <m:t>𝑖</m:t>
                                </m:r>
                              </m:sub>
                              <m:sup>
                                <m:r>
                                  <a:rPr lang="en-US" b="0" i="1" dirty="0" smtClean="0">
                                    <a:latin typeface="Cambria Math" charset="0"/>
                                  </a:rPr>
                                  <m:t>2</m:t>
                                </m:r>
                              </m:sup>
                            </m:sSubSup>
                            <m:sSub>
                              <m:sSubPr>
                                <m:ctrlPr>
                                  <a:rPr lang="en-US" i="1" dirty="0">
                                    <a:latin typeface="Cambria Math" charset="0"/>
                                  </a:rPr>
                                </m:ctrlPr>
                              </m:sSubPr>
                              <m:e>
                                <m:r>
                                  <a:rPr lang="en-US" b="0" i="1" dirty="0" smtClean="0">
                                    <a:latin typeface="Cambria Math" charset="0"/>
                                  </a:rPr>
                                  <m:t>𝑛</m:t>
                                </m:r>
                              </m:e>
                              <m:sub>
                                <m:r>
                                  <a:rPr lang="en-US" i="1" dirty="0">
                                    <a:latin typeface="Cambria Math" charset="0"/>
                                  </a:rPr>
                                  <m:t>𝑖</m:t>
                                </m:r>
                              </m:sub>
                            </m:sSub>
                            <m:sSub>
                              <m:sSubPr>
                                <m:ctrlPr>
                                  <a:rPr lang="en-US" b="0" i="1" dirty="0" smtClean="0">
                                    <a:latin typeface="Cambria Math" charset="0"/>
                                  </a:rPr>
                                </m:ctrlPr>
                              </m:sSubPr>
                              <m:e>
                                <m:r>
                                  <a:rPr lang="en-US" b="0" i="1" dirty="0" smtClean="0">
                                    <a:latin typeface="Cambria Math" charset="0"/>
                                  </a:rPr>
                                  <m:t>𝑇</m:t>
                                </m:r>
                              </m:e>
                              <m:sub>
                                <m:r>
                                  <a:rPr lang="en-US" b="0" i="1" dirty="0" smtClean="0">
                                    <a:latin typeface="Cambria Math" charset="0"/>
                                  </a:rPr>
                                  <m:t>𝑖</m:t>
                                </m:r>
                              </m:sub>
                            </m:sSub>
                          </m:e>
                        </m:nary>
                      </m:num>
                      <m:den>
                        <m:nary>
                          <m:naryPr>
                            <m:chr m:val="∑"/>
                            <m:supHide m:val="on"/>
                            <m:ctrlPr>
                              <a:rPr lang="en-US" i="1" dirty="0">
                                <a:latin typeface="Cambria Math" charset="0"/>
                              </a:rPr>
                            </m:ctrlPr>
                          </m:naryPr>
                          <m:sub>
                            <m:r>
                              <a:rPr lang="en-US" i="1" dirty="0">
                                <a:latin typeface="Cambria Math" charset="0"/>
                              </a:rPr>
                              <m:t>𝑖</m:t>
                            </m:r>
                          </m:sub>
                          <m:sup/>
                          <m:e>
                            <m:sSubSup>
                              <m:sSubSupPr>
                                <m:ctrlPr>
                                  <a:rPr lang="en-US" i="1" dirty="0">
                                    <a:latin typeface="Cambria Math" charset="0"/>
                                  </a:rPr>
                                </m:ctrlPr>
                              </m:sSubSupPr>
                              <m:e>
                                <m:r>
                                  <a:rPr lang="en-US" i="1" dirty="0">
                                    <a:latin typeface="Cambria Math" charset="0"/>
                                  </a:rPr>
                                  <m:t>𝑍</m:t>
                                </m:r>
                              </m:e>
                              <m:sub>
                                <m:r>
                                  <a:rPr lang="en-US" i="1" dirty="0">
                                    <a:latin typeface="Cambria Math" charset="0"/>
                                  </a:rPr>
                                  <m:t>𝑖</m:t>
                                </m:r>
                              </m:sub>
                              <m:sup>
                                <m:r>
                                  <a:rPr lang="en-US" i="1" dirty="0">
                                    <a:latin typeface="Cambria Math" charset="0"/>
                                  </a:rPr>
                                  <m:t>2</m:t>
                                </m:r>
                              </m:sup>
                            </m:sSubSup>
                            <m:sSub>
                              <m:sSubPr>
                                <m:ctrlPr>
                                  <a:rPr lang="en-US" i="1" dirty="0">
                                    <a:latin typeface="Cambria Math" charset="0"/>
                                  </a:rPr>
                                </m:ctrlPr>
                              </m:sSubPr>
                              <m:e>
                                <m:r>
                                  <a:rPr lang="en-US" i="1" dirty="0">
                                    <a:latin typeface="Cambria Math" charset="0"/>
                                  </a:rPr>
                                  <m:t>𝑛</m:t>
                                </m:r>
                              </m:e>
                              <m:sub>
                                <m:r>
                                  <a:rPr lang="en-US" i="1" dirty="0">
                                    <a:latin typeface="Cambria Math" charset="0"/>
                                  </a:rPr>
                                  <m:t>𝑖</m:t>
                                </m:r>
                              </m:sub>
                            </m:sSub>
                          </m:e>
                        </m:nary>
                      </m:den>
                    </m:f>
                  </m:oMath>
                </a14:m>
                <a:endParaRPr lang="en-US" dirty="0"/>
              </a:p>
              <a:p>
                <a:endParaRPr lang="en-GB" dirty="0" smtClean="0"/>
              </a:p>
              <a:p>
                <a:pPr marL="0" indent="0">
                  <a:buNone/>
                </a:pPr>
                <a:r>
                  <a:rPr lang="en-GB" dirty="0" smtClean="0"/>
                  <a:t>Energy is not conserved when</a:t>
                </a:r>
                <a:r>
                  <a:rPr lang="mr-IN" dirty="0" smtClean="0"/>
                  <a:t>…</a:t>
                </a:r>
                <a:endParaRPr lang="en-GB" dirty="0" smtClean="0"/>
              </a:p>
              <a:p>
                <a:r>
                  <a:rPr lang="en-GB" dirty="0"/>
                  <a:t>w</a:t>
                </a:r>
                <a:r>
                  <a:rPr lang="en-GB" dirty="0" smtClean="0"/>
                  <a:t>e modifying the impurity temperature to follow main ions,</a:t>
                </a:r>
              </a:p>
              <a:p>
                <a:r>
                  <a:rPr lang="en-GB" dirty="0"/>
                  <a:t>w</a:t>
                </a:r>
                <a:r>
                  <a:rPr lang="en-GB" dirty="0" smtClean="0"/>
                  <a:t>e transfer collisional power from impurities, without a reaction in the impurity temperatures,</a:t>
                </a:r>
              </a:p>
              <a:p>
                <a:r>
                  <a:rPr lang="en-GB" dirty="0"/>
                  <a:t>b</a:t>
                </a:r>
                <a:r>
                  <a:rPr lang="en-GB" dirty="0" smtClean="0"/>
                  <a:t>ut it is not a big problem for trace impurity.</a:t>
                </a:r>
                <a:endParaRPr lang="en-GB"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436098" y="1280160"/>
                <a:ext cx="11640288" cy="4896803"/>
              </a:xfrm>
              <a:blipFill rotWithShape="0">
                <a:blip r:embed="rId2"/>
                <a:stretch>
                  <a:fillRect l="-943" t="-2491" b="-125"/>
                </a:stretch>
              </a:blipFill>
            </p:spPr>
            <p:txBody>
              <a:bodyPr/>
              <a:lstStyle/>
              <a:p>
                <a:r>
                  <a:rPr lang="en-GB">
                    <a:noFill/>
                  </a:rPr>
                  <a:t> </a:t>
                </a:r>
              </a:p>
            </p:txBody>
          </p:sp>
        </mc:Fallback>
      </mc:AlternateContent>
      <p:sp>
        <p:nvSpPr>
          <p:cNvPr id="4" name="Date Placeholder 3"/>
          <p:cNvSpPr>
            <a:spLocks noGrp="1"/>
          </p:cNvSpPr>
          <p:nvPr>
            <p:ph type="dt" sz="half" idx="10"/>
          </p:nvPr>
        </p:nvSpPr>
        <p:spPr/>
        <p:txBody>
          <a:bodyPr/>
          <a:lstStyle/>
          <a:p>
            <a:fld id="{C46435F6-DE02-964D-A7CE-08B93192980B}" type="datetime1">
              <a:rPr lang="sv-SE" smtClean="0"/>
              <a:t>2020-09-16</a:t>
            </a:fld>
            <a:endParaRPr lang="en-GB"/>
          </a:p>
        </p:txBody>
      </p:sp>
      <p:sp>
        <p:nvSpPr>
          <p:cNvPr id="5" name="Footer Placeholder 4"/>
          <p:cNvSpPr>
            <a:spLocks noGrp="1"/>
          </p:cNvSpPr>
          <p:nvPr>
            <p:ph type="ftr" sz="quarter" idx="11"/>
          </p:nvPr>
        </p:nvSpPr>
        <p:spPr/>
        <p:txBody>
          <a:bodyPr/>
          <a:lstStyle/>
          <a:p>
            <a:r>
              <a:rPr lang="en-GB" smtClean="0"/>
              <a:t>Jonsson</a:t>
            </a:r>
            <a:endParaRPr lang="en-GB"/>
          </a:p>
        </p:txBody>
      </p:sp>
      <p:sp>
        <p:nvSpPr>
          <p:cNvPr id="6" name="Slide Number Placeholder 5"/>
          <p:cNvSpPr>
            <a:spLocks noGrp="1"/>
          </p:cNvSpPr>
          <p:nvPr>
            <p:ph type="sldNum" sz="quarter" idx="12"/>
          </p:nvPr>
        </p:nvSpPr>
        <p:spPr/>
        <p:txBody>
          <a:bodyPr/>
          <a:lstStyle/>
          <a:p>
            <a:fld id="{E7820E0F-EF6C-A547-9B31-51BCDFCAA598}" type="slidenum">
              <a:rPr lang="en-GB" smtClean="0"/>
              <a:t>3</a:t>
            </a:fld>
            <a:endParaRPr lang="en-GB"/>
          </a:p>
        </p:txBody>
      </p:sp>
    </p:spTree>
    <p:extLst>
      <p:ext uri="{BB962C8B-B14F-4D97-AF65-F5344CB8AC3E}">
        <p14:creationId xmlns:p14="http://schemas.microsoft.com/office/powerpoint/2010/main" val="19440906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ETS-</a:t>
            </a:r>
            <a:r>
              <a:rPr lang="en-GB" dirty="0" err="1" smtClean="0"/>
              <a:t>init</a:t>
            </a:r>
            <a:r>
              <a:rPr lang="en-GB" dirty="0" smtClean="0"/>
              <a:t>: present </a:t>
            </a:r>
            <a:r>
              <a:rPr lang="en-GB" dirty="0" err="1" smtClean="0"/>
              <a:t>CodeParameters</a:t>
            </a:r>
            <a:r>
              <a:rPr lang="en-GB" dirty="0" smtClean="0"/>
              <a:t> for impurities</a:t>
            </a:r>
            <a:endParaRPr lang="en-GB"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20505" y="1080249"/>
            <a:ext cx="9575292" cy="4351347"/>
          </a:xfrm>
        </p:spPr>
      </p:pic>
      <p:sp>
        <p:nvSpPr>
          <p:cNvPr id="4" name="Date Placeholder 3"/>
          <p:cNvSpPr>
            <a:spLocks noGrp="1"/>
          </p:cNvSpPr>
          <p:nvPr>
            <p:ph type="dt" sz="half" idx="10"/>
          </p:nvPr>
        </p:nvSpPr>
        <p:spPr/>
        <p:txBody>
          <a:bodyPr/>
          <a:lstStyle/>
          <a:p>
            <a:fld id="{C46435F6-DE02-964D-A7CE-08B93192980B}" type="datetime1">
              <a:rPr lang="sv-SE" smtClean="0"/>
              <a:t>2020-09-16</a:t>
            </a:fld>
            <a:endParaRPr lang="en-GB"/>
          </a:p>
        </p:txBody>
      </p:sp>
      <p:sp>
        <p:nvSpPr>
          <p:cNvPr id="5" name="Footer Placeholder 4"/>
          <p:cNvSpPr>
            <a:spLocks noGrp="1"/>
          </p:cNvSpPr>
          <p:nvPr>
            <p:ph type="ftr" sz="quarter" idx="11"/>
          </p:nvPr>
        </p:nvSpPr>
        <p:spPr/>
        <p:txBody>
          <a:bodyPr/>
          <a:lstStyle/>
          <a:p>
            <a:r>
              <a:rPr lang="en-GB" smtClean="0"/>
              <a:t>Jonsson</a:t>
            </a:r>
            <a:endParaRPr lang="en-GB"/>
          </a:p>
        </p:txBody>
      </p:sp>
      <p:sp>
        <p:nvSpPr>
          <p:cNvPr id="6" name="Slide Number Placeholder 5"/>
          <p:cNvSpPr>
            <a:spLocks noGrp="1"/>
          </p:cNvSpPr>
          <p:nvPr>
            <p:ph type="sldNum" sz="quarter" idx="12"/>
          </p:nvPr>
        </p:nvSpPr>
        <p:spPr/>
        <p:txBody>
          <a:bodyPr/>
          <a:lstStyle/>
          <a:p>
            <a:fld id="{E7820E0F-EF6C-A547-9B31-51BCDFCAA598}" type="slidenum">
              <a:rPr lang="en-GB" smtClean="0"/>
              <a:t>4</a:t>
            </a:fld>
            <a:endParaRPr lang="en-GB"/>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8871" y="1105105"/>
            <a:ext cx="9586926" cy="4351347"/>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20505" y="1080249"/>
            <a:ext cx="9598562" cy="4758559"/>
          </a:xfrm>
          <a:prstGeom prst="rect">
            <a:avLst/>
          </a:prstGeom>
        </p:spPr>
      </p:pic>
    </p:spTree>
    <p:extLst>
      <p:ext uri="{BB962C8B-B14F-4D97-AF65-F5344CB8AC3E}">
        <p14:creationId xmlns:p14="http://schemas.microsoft.com/office/powerpoint/2010/main" val="943365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ETS-</a:t>
            </a:r>
            <a:r>
              <a:rPr lang="en-GB" dirty="0" err="1" smtClean="0"/>
              <a:t>init</a:t>
            </a:r>
            <a:r>
              <a:rPr lang="en-GB" dirty="0" smtClean="0"/>
              <a:t>: proposed </a:t>
            </a:r>
            <a:r>
              <a:rPr lang="en-GB" dirty="0" err="1" smtClean="0"/>
              <a:t>CodeParameters</a:t>
            </a:r>
            <a:r>
              <a:rPr lang="en-GB" dirty="0" smtClean="0"/>
              <a:t> </a:t>
            </a:r>
            <a:r>
              <a:rPr lang="en-GB" dirty="0"/>
              <a:t>for impurities</a:t>
            </a: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627803"/>
            <a:ext cx="9523829" cy="3937737"/>
          </a:xfrm>
        </p:spPr>
      </p:pic>
      <p:sp>
        <p:nvSpPr>
          <p:cNvPr id="4" name="Date Placeholder 3"/>
          <p:cNvSpPr>
            <a:spLocks noGrp="1"/>
          </p:cNvSpPr>
          <p:nvPr>
            <p:ph type="dt" sz="half" idx="10"/>
          </p:nvPr>
        </p:nvSpPr>
        <p:spPr/>
        <p:txBody>
          <a:bodyPr/>
          <a:lstStyle/>
          <a:p>
            <a:fld id="{C46435F6-DE02-964D-A7CE-08B93192980B}" type="datetime1">
              <a:rPr lang="sv-SE" smtClean="0"/>
              <a:t>2020-09-16</a:t>
            </a:fld>
            <a:endParaRPr lang="en-GB"/>
          </a:p>
        </p:txBody>
      </p:sp>
      <p:sp>
        <p:nvSpPr>
          <p:cNvPr id="5" name="Footer Placeholder 4"/>
          <p:cNvSpPr>
            <a:spLocks noGrp="1"/>
          </p:cNvSpPr>
          <p:nvPr>
            <p:ph type="ftr" sz="quarter" idx="11"/>
          </p:nvPr>
        </p:nvSpPr>
        <p:spPr/>
        <p:txBody>
          <a:bodyPr/>
          <a:lstStyle/>
          <a:p>
            <a:r>
              <a:rPr lang="en-GB" smtClean="0"/>
              <a:t>Jonsson</a:t>
            </a:r>
            <a:endParaRPr lang="en-GB"/>
          </a:p>
        </p:txBody>
      </p:sp>
      <p:sp>
        <p:nvSpPr>
          <p:cNvPr id="6" name="Slide Number Placeholder 5"/>
          <p:cNvSpPr>
            <a:spLocks noGrp="1"/>
          </p:cNvSpPr>
          <p:nvPr>
            <p:ph type="sldNum" sz="quarter" idx="12"/>
          </p:nvPr>
        </p:nvSpPr>
        <p:spPr/>
        <p:txBody>
          <a:bodyPr/>
          <a:lstStyle/>
          <a:p>
            <a:fld id="{E7820E0F-EF6C-A547-9B31-51BCDFCAA598}" type="slidenum">
              <a:rPr lang="en-GB" smtClean="0"/>
              <a:t>5</a:t>
            </a:fld>
            <a:endParaRPr lang="en-GB"/>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b="8494"/>
          <a:stretch/>
        </p:blipFill>
        <p:spPr>
          <a:xfrm>
            <a:off x="2667773" y="3121572"/>
            <a:ext cx="9524227" cy="3736428"/>
          </a:xfrm>
          <a:prstGeom prst="rect">
            <a:avLst/>
          </a:prstGeom>
        </p:spPr>
      </p:pic>
    </p:spTree>
    <p:extLst>
      <p:ext uri="{BB962C8B-B14F-4D97-AF65-F5344CB8AC3E}">
        <p14:creationId xmlns:p14="http://schemas.microsoft.com/office/powerpoint/2010/main" val="1935677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is the </a:t>
            </a:r>
            <a:r>
              <a:rPr lang="en-GB" dirty="0" err="1"/>
              <a:t>Lackner</a:t>
            </a:r>
            <a:r>
              <a:rPr lang="en-GB" dirty="0"/>
              <a:t> scheme</a:t>
            </a:r>
            <a:r>
              <a:rPr lang="en-GB" dirty="0" smtClean="0"/>
              <a:t>?</a:t>
            </a:r>
            <a:endParaRPr lang="en-GB"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220717" y="756745"/>
                <a:ext cx="11650717" cy="5964729"/>
              </a:xfrm>
            </p:spPr>
            <p:txBody>
              <a:bodyPr>
                <a:normAutofit/>
              </a:bodyPr>
              <a:lstStyle/>
              <a:p>
                <a:pPr>
                  <a:spcAft>
                    <a:spcPts val="700"/>
                  </a:spcAft>
                </a:pPr>
                <a:r>
                  <a:rPr lang="en-GB" dirty="0" smtClean="0"/>
                  <a:t>Consider the densities of Helium ions; </a:t>
                </a:r>
                <a14:m>
                  <m:oMath xmlns:m="http://schemas.openxmlformats.org/officeDocument/2006/math">
                    <m:sSubSup>
                      <m:sSubSupPr>
                        <m:ctrlPr>
                          <a:rPr lang="en-GB" i="1" dirty="0" smtClean="0">
                            <a:latin typeface="Cambria Math" charset="0"/>
                          </a:rPr>
                        </m:ctrlPr>
                      </m:sSubSupPr>
                      <m:e>
                        <m:r>
                          <a:rPr lang="en-GB" i="1" dirty="0" smtClean="0">
                            <a:latin typeface="Cambria Math" charset="0"/>
                          </a:rPr>
                          <m:t>𝑛</m:t>
                        </m:r>
                      </m:e>
                      <m:sub>
                        <m:r>
                          <a:rPr lang="en-GB" i="1" dirty="0" smtClean="0">
                            <a:latin typeface="Cambria Math" charset="0"/>
                          </a:rPr>
                          <m:t>𝐻𝑒</m:t>
                        </m:r>
                      </m:sub>
                      <m:sup>
                        <m:r>
                          <a:rPr lang="en-GB" i="1" dirty="0" smtClean="0">
                            <a:latin typeface="Cambria Math" charset="0"/>
                          </a:rPr>
                          <m:t>+</m:t>
                        </m:r>
                        <m:r>
                          <a:rPr lang="en-US" b="0" i="1" dirty="0" smtClean="0">
                            <a:latin typeface="Cambria Math" charset="0"/>
                          </a:rPr>
                          <m:t>1</m:t>
                        </m:r>
                      </m:sup>
                    </m:sSubSup>
                    <m:d>
                      <m:dPr>
                        <m:ctrlPr>
                          <a:rPr lang="en-US" i="1" dirty="0">
                            <a:latin typeface="Cambria Math" charset="0"/>
                          </a:rPr>
                        </m:ctrlPr>
                      </m:dPr>
                      <m:e>
                        <m:r>
                          <a:rPr lang="en-US" i="1" dirty="0">
                            <a:latin typeface="Cambria Math" charset="0"/>
                          </a:rPr>
                          <m:t>𝑡</m:t>
                        </m:r>
                      </m:e>
                    </m:d>
                  </m:oMath>
                </a14:m>
                <a:r>
                  <a:rPr lang="en-GB" dirty="0" smtClean="0"/>
                  <a:t>and </a:t>
                </a:r>
                <a14:m>
                  <m:oMath xmlns:m="http://schemas.openxmlformats.org/officeDocument/2006/math">
                    <m:sSubSup>
                      <m:sSubSupPr>
                        <m:ctrlPr>
                          <a:rPr lang="en-GB" i="1" dirty="0">
                            <a:latin typeface="Cambria Math" charset="0"/>
                          </a:rPr>
                        </m:ctrlPr>
                      </m:sSubSupPr>
                      <m:e>
                        <m:r>
                          <a:rPr lang="en-GB" i="1" dirty="0">
                            <a:latin typeface="Cambria Math" charset="0"/>
                          </a:rPr>
                          <m:t>𝑛</m:t>
                        </m:r>
                      </m:e>
                      <m:sub>
                        <m:r>
                          <a:rPr lang="en-GB" i="1" dirty="0">
                            <a:latin typeface="Cambria Math" charset="0"/>
                          </a:rPr>
                          <m:t>𝐻𝑒</m:t>
                        </m:r>
                      </m:sub>
                      <m:sup>
                        <m:r>
                          <a:rPr lang="en-GB" i="1" dirty="0">
                            <a:latin typeface="Cambria Math" charset="0"/>
                          </a:rPr>
                          <m:t>+2</m:t>
                        </m:r>
                      </m:sup>
                    </m:sSubSup>
                    <m:d>
                      <m:dPr>
                        <m:ctrlPr>
                          <a:rPr lang="en-US" b="0" i="1" dirty="0" smtClean="0">
                            <a:latin typeface="Cambria Math" charset="0"/>
                          </a:rPr>
                        </m:ctrlPr>
                      </m:dPr>
                      <m:e>
                        <m:r>
                          <a:rPr lang="en-US" b="0" i="1" dirty="0" smtClean="0">
                            <a:latin typeface="Cambria Math" charset="0"/>
                          </a:rPr>
                          <m:t>𝑡</m:t>
                        </m:r>
                      </m:e>
                    </m:d>
                  </m:oMath>
                </a14:m>
                <a:r>
                  <a:rPr lang="en-GB" dirty="0" smtClean="0"/>
                  <a:t> where the evolution equations read </a:t>
                </a:r>
                <a:br>
                  <a:rPr lang="en-GB" dirty="0" smtClean="0"/>
                </a:br>
                <a14:m>
                  <m:oMath xmlns:m="http://schemas.openxmlformats.org/officeDocument/2006/math">
                    <m:f>
                      <m:fPr>
                        <m:ctrlPr>
                          <a:rPr lang="en-US" b="0" i="1" dirty="0" smtClean="0">
                            <a:latin typeface="Cambria Math" charset="0"/>
                          </a:rPr>
                        </m:ctrlPr>
                      </m:fPr>
                      <m:num>
                        <m:r>
                          <m:rPr>
                            <m:sty m:val="p"/>
                          </m:rPr>
                          <a:rPr lang="en-US" b="0" i="0" dirty="0" smtClean="0">
                            <a:latin typeface="Cambria Math" charset="0"/>
                          </a:rPr>
                          <m:t>d</m:t>
                        </m:r>
                      </m:num>
                      <m:den>
                        <m:r>
                          <m:rPr>
                            <m:sty m:val="p"/>
                          </m:rPr>
                          <a:rPr lang="en-US" b="0" i="0" dirty="0" smtClean="0">
                            <a:latin typeface="Cambria Math" charset="0"/>
                          </a:rPr>
                          <m:t>dt</m:t>
                        </m:r>
                      </m:den>
                    </m:f>
                    <m:sSubSup>
                      <m:sSubSupPr>
                        <m:ctrlPr>
                          <a:rPr lang="en-GB" i="1" dirty="0">
                            <a:latin typeface="Cambria Math" charset="0"/>
                          </a:rPr>
                        </m:ctrlPr>
                      </m:sSubSupPr>
                      <m:e>
                        <m:r>
                          <a:rPr lang="en-GB" i="1" dirty="0">
                            <a:latin typeface="Cambria Math" charset="0"/>
                          </a:rPr>
                          <m:t>𝑛</m:t>
                        </m:r>
                      </m:e>
                      <m:sub>
                        <m:r>
                          <a:rPr lang="en-GB" i="1" dirty="0">
                            <a:latin typeface="Cambria Math" charset="0"/>
                          </a:rPr>
                          <m:t>𝐻𝑒</m:t>
                        </m:r>
                      </m:sub>
                      <m:sup>
                        <m:r>
                          <a:rPr lang="en-GB" i="1" dirty="0">
                            <a:latin typeface="Cambria Math" charset="0"/>
                          </a:rPr>
                          <m:t>+</m:t>
                        </m:r>
                        <m:r>
                          <a:rPr lang="en-US" b="0" i="1" dirty="0" smtClean="0">
                            <a:latin typeface="Cambria Math" charset="0"/>
                          </a:rPr>
                          <m:t>𝑗</m:t>
                        </m:r>
                      </m:sup>
                    </m:sSubSup>
                    <m:d>
                      <m:dPr>
                        <m:ctrlPr>
                          <a:rPr lang="en-US" i="1" dirty="0">
                            <a:latin typeface="Cambria Math" charset="0"/>
                          </a:rPr>
                        </m:ctrlPr>
                      </m:dPr>
                      <m:e>
                        <m:r>
                          <a:rPr lang="en-US" i="1" dirty="0">
                            <a:latin typeface="Cambria Math" charset="0"/>
                          </a:rPr>
                          <m:t>𝑡</m:t>
                        </m:r>
                      </m:e>
                    </m:d>
                    <m:r>
                      <a:rPr lang="en-US" b="0" i="0" dirty="0" smtClean="0">
                        <a:latin typeface="Cambria Math" charset="0"/>
                      </a:rPr>
                      <m:t>=</m:t>
                    </m:r>
                    <m:r>
                      <a:rPr lang="en-US" i="1" dirty="0">
                        <a:latin typeface="Cambria Math" charset="0"/>
                        <a:ea typeface="Cambria Math" charset="0"/>
                        <a:cs typeface="Cambria Math" charset="0"/>
                      </a:rPr>
                      <m:t>ℇ</m:t>
                    </m:r>
                    <m:d>
                      <m:dPr>
                        <m:begChr m:val="["/>
                        <m:endChr m:val="]"/>
                        <m:ctrlPr>
                          <a:rPr lang="en-US" b="0" i="1" dirty="0" smtClean="0">
                            <a:latin typeface="Cambria Math" charset="0"/>
                            <a:ea typeface="Cambria Math" charset="0"/>
                            <a:cs typeface="Cambria Math" charset="0"/>
                          </a:rPr>
                        </m:ctrlPr>
                      </m:dPr>
                      <m:e>
                        <m:sSubSup>
                          <m:sSubSupPr>
                            <m:ctrlPr>
                              <a:rPr lang="en-GB" i="1" dirty="0">
                                <a:latin typeface="Cambria Math" charset="0"/>
                              </a:rPr>
                            </m:ctrlPr>
                          </m:sSubSupPr>
                          <m:e>
                            <m:r>
                              <a:rPr lang="en-GB" i="1" dirty="0">
                                <a:latin typeface="Cambria Math" charset="0"/>
                              </a:rPr>
                              <m:t>𝑛</m:t>
                            </m:r>
                          </m:e>
                          <m:sub>
                            <m:r>
                              <a:rPr lang="en-GB" i="1" dirty="0">
                                <a:latin typeface="Cambria Math" charset="0"/>
                              </a:rPr>
                              <m:t>𝐻𝑒</m:t>
                            </m:r>
                          </m:sub>
                          <m:sup>
                            <m:r>
                              <a:rPr lang="en-GB" i="1" dirty="0">
                                <a:latin typeface="Cambria Math" charset="0"/>
                              </a:rPr>
                              <m:t>+</m:t>
                            </m:r>
                            <m:r>
                              <a:rPr lang="en-US" b="0" i="1" dirty="0" smtClean="0">
                                <a:latin typeface="Cambria Math" charset="0"/>
                              </a:rPr>
                              <m:t>1</m:t>
                            </m:r>
                          </m:sup>
                        </m:sSubSup>
                        <m:d>
                          <m:dPr>
                            <m:ctrlPr>
                              <a:rPr lang="en-US" i="1" dirty="0">
                                <a:latin typeface="Cambria Math" charset="0"/>
                              </a:rPr>
                            </m:ctrlPr>
                          </m:dPr>
                          <m:e>
                            <m:r>
                              <a:rPr lang="en-US" i="1" dirty="0">
                                <a:latin typeface="Cambria Math" charset="0"/>
                              </a:rPr>
                              <m:t>𝑡</m:t>
                            </m:r>
                          </m:e>
                        </m:d>
                        <m:r>
                          <a:rPr lang="en-US" b="0" i="1" dirty="0" smtClean="0">
                            <a:latin typeface="Cambria Math" charset="0"/>
                          </a:rPr>
                          <m:t>,</m:t>
                        </m:r>
                        <m:sSubSup>
                          <m:sSubSupPr>
                            <m:ctrlPr>
                              <a:rPr lang="en-GB" i="1" dirty="0">
                                <a:latin typeface="Cambria Math" charset="0"/>
                              </a:rPr>
                            </m:ctrlPr>
                          </m:sSubSupPr>
                          <m:e>
                            <m:r>
                              <a:rPr lang="en-GB" i="1" dirty="0">
                                <a:latin typeface="Cambria Math" charset="0"/>
                              </a:rPr>
                              <m:t>𝑛</m:t>
                            </m:r>
                          </m:e>
                          <m:sub>
                            <m:r>
                              <a:rPr lang="en-GB" i="1" dirty="0">
                                <a:latin typeface="Cambria Math" charset="0"/>
                              </a:rPr>
                              <m:t>𝐻𝑒</m:t>
                            </m:r>
                          </m:sub>
                          <m:sup>
                            <m:r>
                              <a:rPr lang="en-GB" i="1" dirty="0">
                                <a:latin typeface="Cambria Math" charset="0"/>
                              </a:rPr>
                              <m:t>+</m:t>
                            </m:r>
                            <m:r>
                              <a:rPr lang="en-US" b="0" i="1" dirty="0" smtClean="0">
                                <a:latin typeface="Cambria Math" charset="0"/>
                              </a:rPr>
                              <m:t>2</m:t>
                            </m:r>
                          </m:sup>
                        </m:sSubSup>
                        <m:d>
                          <m:dPr>
                            <m:ctrlPr>
                              <a:rPr lang="en-US" i="1" dirty="0">
                                <a:latin typeface="Cambria Math" charset="0"/>
                              </a:rPr>
                            </m:ctrlPr>
                          </m:dPr>
                          <m:e>
                            <m:r>
                              <a:rPr lang="en-US" i="1" dirty="0">
                                <a:latin typeface="Cambria Math" charset="0"/>
                              </a:rPr>
                              <m:t>𝑡</m:t>
                            </m:r>
                          </m:e>
                        </m:d>
                      </m:e>
                    </m:d>
                  </m:oMath>
                </a14:m>
                <a:r>
                  <a:rPr lang="en-US" dirty="0" smtClean="0"/>
                  <a:t/>
                </a:r>
                <a:br>
                  <a:rPr lang="en-US" dirty="0" smtClean="0"/>
                </a:br>
                <a:r>
                  <a:rPr lang="en-GB" dirty="0" smtClean="0"/>
                  <a:t>where </a:t>
                </a:r>
                <a14:m>
                  <m:oMath xmlns:m="http://schemas.openxmlformats.org/officeDocument/2006/math">
                    <m:r>
                      <a:rPr lang="en-US" i="1" dirty="0">
                        <a:latin typeface="Cambria Math" charset="0"/>
                        <a:ea typeface="Cambria Math" charset="0"/>
                        <a:cs typeface="Cambria Math" charset="0"/>
                      </a:rPr>
                      <m:t>ℇ</m:t>
                    </m:r>
                  </m:oMath>
                </a14:m>
                <a:r>
                  <a:rPr lang="en-GB" dirty="0" smtClean="0"/>
                  <a:t> is non-linear evolution operator, describing among other things atomic processes inducing transitions between the two Helium states.</a:t>
                </a:r>
              </a:p>
              <a:p>
                <a:pPr>
                  <a:spcAft>
                    <a:spcPts val="700"/>
                  </a:spcAft>
                </a:pPr>
                <a:r>
                  <a:rPr lang="en-GB" dirty="0" smtClean="0"/>
                  <a:t>The </a:t>
                </a:r>
                <a:r>
                  <a:rPr lang="en-GB" dirty="0" err="1" smtClean="0"/>
                  <a:t>Lackner</a:t>
                </a:r>
                <a:r>
                  <a:rPr lang="en-GB" dirty="0" smtClean="0"/>
                  <a:t> scheme is an explicit scheme to evolve these densities </a:t>
                </a:r>
                <a14:m>
                  <m:oMath xmlns:m="http://schemas.openxmlformats.org/officeDocument/2006/math">
                    <m:r>
                      <a:rPr lang="en-GB" i="1" dirty="0" smtClean="0">
                        <a:latin typeface="Cambria Math" charset="0"/>
                      </a:rPr>
                      <m:t>𝑡</m:t>
                    </m:r>
                    <m:r>
                      <a:rPr lang="en-US" b="0" i="1" dirty="0" smtClean="0">
                        <a:latin typeface="Cambria Math" charset="0"/>
                      </a:rPr>
                      <m:t>→</m:t>
                    </m:r>
                    <m:r>
                      <a:rPr lang="en-US" b="0" i="1" dirty="0" smtClean="0">
                        <a:latin typeface="Cambria Math" charset="0"/>
                      </a:rPr>
                      <m:t>𝑡</m:t>
                    </m:r>
                    <m:r>
                      <a:rPr lang="en-US" b="0" i="1" dirty="0" smtClean="0">
                        <a:latin typeface="Cambria Math" charset="0"/>
                      </a:rPr>
                      <m:t>+</m:t>
                    </m:r>
                    <m:r>
                      <a:rPr lang="en-US" b="0" i="1" dirty="0" smtClean="0">
                        <a:latin typeface="Cambria Math" charset="0"/>
                      </a:rPr>
                      <m:t>𝑑𝑡</m:t>
                    </m:r>
                  </m:oMath>
                </a14:m>
                <a:r>
                  <a:rPr lang="en-GB" dirty="0" smtClean="0"/>
                  <a:t>. For Helium it reads</a:t>
                </a:r>
              </a:p>
              <a:p>
                <a:pPr lvl="1">
                  <a:spcAft>
                    <a:spcPts val="700"/>
                  </a:spcAft>
                </a:pPr>
                <a:r>
                  <a:rPr lang="en-GB" b="1" dirty="0"/>
                  <a:t>Step 1</a:t>
                </a:r>
                <a:r>
                  <a:rPr lang="en-GB" dirty="0"/>
                  <a:t>: Take a half step and start with the highest charge state</a:t>
                </a:r>
              </a:p>
              <a:p>
                <a:pPr marL="914400" lvl="2" indent="0">
                  <a:spcAft>
                    <a:spcPts val="700"/>
                  </a:spcAft>
                  <a:buNone/>
                </a:pPr>
                <a:r>
                  <a:rPr lang="en-GB" dirty="0"/>
                  <a:t>1</a:t>
                </a:r>
                <a:r>
                  <a:rPr lang="en-GB" dirty="0" smtClean="0"/>
                  <a:t>a)   </a:t>
                </a:r>
                <a14:m>
                  <m:oMath xmlns:m="http://schemas.openxmlformats.org/officeDocument/2006/math">
                    <m:sSubSup>
                      <m:sSubSupPr>
                        <m:ctrlPr>
                          <a:rPr lang="en-GB" i="1" dirty="0">
                            <a:latin typeface="Cambria Math" charset="0"/>
                          </a:rPr>
                        </m:ctrlPr>
                      </m:sSubSupPr>
                      <m:e>
                        <m:r>
                          <a:rPr lang="en-GB" i="1" dirty="0">
                            <a:latin typeface="Cambria Math" charset="0"/>
                          </a:rPr>
                          <m:t>𝑛</m:t>
                        </m:r>
                      </m:e>
                      <m:sub>
                        <m:r>
                          <a:rPr lang="en-GB" i="1" dirty="0">
                            <a:latin typeface="Cambria Math" charset="0"/>
                          </a:rPr>
                          <m:t>𝐻𝑒</m:t>
                        </m:r>
                      </m:sub>
                      <m:sup>
                        <m:r>
                          <a:rPr lang="en-US" i="1" dirty="0">
                            <a:latin typeface="Cambria Math" charset="0"/>
                          </a:rPr>
                          <m:t>+2</m:t>
                        </m:r>
                      </m:sup>
                    </m:sSubSup>
                    <m:d>
                      <m:dPr>
                        <m:ctrlPr>
                          <a:rPr lang="en-US" i="1" dirty="0">
                            <a:latin typeface="Cambria Math" charset="0"/>
                          </a:rPr>
                        </m:ctrlPr>
                      </m:dPr>
                      <m:e>
                        <m:r>
                          <a:rPr lang="en-US" i="1" dirty="0">
                            <a:latin typeface="Cambria Math" charset="0"/>
                          </a:rPr>
                          <m:t>𝑡</m:t>
                        </m:r>
                        <m:r>
                          <a:rPr lang="en-US" i="1" dirty="0">
                            <a:latin typeface="Cambria Math" charset="0"/>
                          </a:rPr>
                          <m:t>+</m:t>
                        </m:r>
                        <m:r>
                          <a:rPr lang="en-US" i="1" dirty="0">
                            <a:latin typeface="Cambria Math" charset="0"/>
                          </a:rPr>
                          <m:t>𝑑𝑡</m:t>
                        </m:r>
                        <m:r>
                          <a:rPr lang="en-US" i="1" dirty="0">
                            <a:latin typeface="Cambria Math" charset="0"/>
                          </a:rPr>
                          <m:t>/2</m:t>
                        </m:r>
                      </m:e>
                    </m:d>
                    <m:r>
                      <a:rPr lang="en-US" dirty="0">
                        <a:latin typeface="Cambria Math" charset="0"/>
                      </a:rPr>
                      <m:t>=</m:t>
                    </m:r>
                    <m:sSubSup>
                      <m:sSubSupPr>
                        <m:ctrlPr>
                          <a:rPr lang="en-GB" i="1" dirty="0">
                            <a:latin typeface="Cambria Math" charset="0"/>
                          </a:rPr>
                        </m:ctrlPr>
                      </m:sSubSupPr>
                      <m:e>
                        <m:r>
                          <a:rPr lang="en-GB" i="1" dirty="0">
                            <a:latin typeface="Cambria Math" charset="0"/>
                          </a:rPr>
                          <m:t>𝑛</m:t>
                        </m:r>
                      </m:e>
                      <m:sub>
                        <m:r>
                          <a:rPr lang="en-GB" i="1" dirty="0">
                            <a:latin typeface="Cambria Math" charset="0"/>
                          </a:rPr>
                          <m:t>𝐻𝑒</m:t>
                        </m:r>
                      </m:sub>
                      <m:sup>
                        <m:r>
                          <a:rPr lang="en-US" i="1" dirty="0">
                            <a:latin typeface="Cambria Math" charset="0"/>
                          </a:rPr>
                          <m:t>+2</m:t>
                        </m:r>
                      </m:sup>
                    </m:sSubSup>
                    <m:d>
                      <m:dPr>
                        <m:ctrlPr>
                          <a:rPr lang="en-US" i="1" dirty="0">
                            <a:latin typeface="Cambria Math" charset="0"/>
                          </a:rPr>
                        </m:ctrlPr>
                      </m:dPr>
                      <m:e>
                        <m:r>
                          <a:rPr lang="en-US" i="1" dirty="0">
                            <a:latin typeface="Cambria Math" charset="0"/>
                          </a:rPr>
                          <m:t>𝑡</m:t>
                        </m:r>
                      </m:e>
                    </m:d>
                    <m:r>
                      <a:rPr lang="en-US" i="1" dirty="0">
                        <a:latin typeface="Cambria Math" charset="0"/>
                      </a:rPr>
                      <m:t>+</m:t>
                    </m:r>
                    <m:r>
                      <a:rPr lang="en-US" i="1" dirty="0">
                        <a:latin typeface="Cambria Math" charset="0"/>
                        <a:ea typeface="Cambria Math" charset="0"/>
                        <a:cs typeface="Cambria Math" charset="0"/>
                      </a:rPr>
                      <m:t>ℇ</m:t>
                    </m:r>
                    <m:d>
                      <m:dPr>
                        <m:begChr m:val="["/>
                        <m:endChr m:val="]"/>
                        <m:ctrlPr>
                          <a:rPr lang="en-US" i="1" dirty="0">
                            <a:latin typeface="Cambria Math" charset="0"/>
                            <a:ea typeface="Cambria Math" charset="0"/>
                            <a:cs typeface="Cambria Math" charset="0"/>
                          </a:rPr>
                        </m:ctrlPr>
                      </m:dPr>
                      <m:e>
                        <m:sSubSup>
                          <m:sSubSupPr>
                            <m:ctrlPr>
                              <a:rPr lang="en-GB" i="1" dirty="0">
                                <a:latin typeface="Cambria Math" charset="0"/>
                              </a:rPr>
                            </m:ctrlPr>
                          </m:sSubSupPr>
                          <m:e>
                            <m:r>
                              <a:rPr lang="en-GB" i="1" dirty="0">
                                <a:latin typeface="Cambria Math" charset="0"/>
                              </a:rPr>
                              <m:t>𝑛</m:t>
                            </m:r>
                          </m:e>
                          <m:sub>
                            <m:r>
                              <a:rPr lang="en-GB" i="1" dirty="0">
                                <a:latin typeface="Cambria Math" charset="0"/>
                              </a:rPr>
                              <m:t>𝐻𝑒</m:t>
                            </m:r>
                          </m:sub>
                          <m:sup>
                            <m:r>
                              <a:rPr lang="en-GB" i="1" dirty="0">
                                <a:latin typeface="Cambria Math" charset="0"/>
                              </a:rPr>
                              <m:t>+</m:t>
                            </m:r>
                            <m:r>
                              <a:rPr lang="sv-SE" b="0" i="1" dirty="0" smtClean="0">
                                <a:latin typeface="Cambria Math" charset="0"/>
                              </a:rPr>
                              <m:t>2</m:t>
                            </m:r>
                          </m:sup>
                        </m:sSubSup>
                        <m:d>
                          <m:dPr>
                            <m:ctrlPr>
                              <a:rPr lang="en-US" i="1" dirty="0">
                                <a:latin typeface="Cambria Math" charset="0"/>
                              </a:rPr>
                            </m:ctrlPr>
                          </m:dPr>
                          <m:e>
                            <m:r>
                              <a:rPr lang="en-US" i="1" dirty="0">
                                <a:latin typeface="Cambria Math" charset="0"/>
                              </a:rPr>
                              <m:t>𝑡</m:t>
                            </m:r>
                          </m:e>
                        </m:d>
                        <m:r>
                          <a:rPr lang="en-US" i="1" dirty="0">
                            <a:latin typeface="Cambria Math" charset="0"/>
                          </a:rPr>
                          <m:t>,</m:t>
                        </m:r>
                        <m:sSubSup>
                          <m:sSubSupPr>
                            <m:ctrlPr>
                              <a:rPr lang="en-GB" i="1" dirty="0">
                                <a:latin typeface="Cambria Math" charset="0"/>
                              </a:rPr>
                            </m:ctrlPr>
                          </m:sSubSupPr>
                          <m:e>
                            <m:r>
                              <a:rPr lang="en-GB" i="1" dirty="0">
                                <a:latin typeface="Cambria Math" charset="0"/>
                              </a:rPr>
                              <m:t>𝑛</m:t>
                            </m:r>
                          </m:e>
                          <m:sub>
                            <m:r>
                              <a:rPr lang="en-GB" i="1" dirty="0">
                                <a:latin typeface="Cambria Math" charset="0"/>
                              </a:rPr>
                              <m:t>𝐻𝑒</m:t>
                            </m:r>
                          </m:sub>
                          <m:sup>
                            <m:r>
                              <a:rPr lang="en-GB" i="1" dirty="0">
                                <a:latin typeface="Cambria Math" charset="0"/>
                              </a:rPr>
                              <m:t>+</m:t>
                            </m:r>
                            <m:r>
                              <a:rPr lang="sv-SE" b="0" i="1" dirty="0" smtClean="0">
                                <a:latin typeface="Cambria Math" charset="0"/>
                              </a:rPr>
                              <m:t>1</m:t>
                            </m:r>
                          </m:sup>
                        </m:sSubSup>
                        <m:d>
                          <m:dPr>
                            <m:ctrlPr>
                              <a:rPr lang="en-US" i="1" dirty="0">
                                <a:latin typeface="Cambria Math" charset="0"/>
                              </a:rPr>
                            </m:ctrlPr>
                          </m:dPr>
                          <m:e>
                            <m:r>
                              <a:rPr lang="en-US" i="1" dirty="0">
                                <a:latin typeface="Cambria Math" charset="0"/>
                              </a:rPr>
                              <m:t>𝑡</m:t>
                            </m:r>
                          </m:e>
                        </m:d>
                      </m:e>
                    </m:d>
                    <m:r>
                      <a:rPr lang="en-US" i="1" dirty="0">
                        <a:latin typeface="Cambria Math" charset="0"/>
                      </a:rPr>
                      <m:t> </m:t>
                    </m:r>
                    <m:r>
                      <a:rPr lang="en-US" i="1" dirty="0">
                        <a:latin typeface="Cambria Math" charset="0"/>
                      </a:rPr>
                      <m:t>𝑑𝑡</m:t>
                    </m:r>
                    <m:r>
                      <a:rPr lang="en-US" b="0" i="1" dirty="0" smtClean="0">
                        <a:latin typeface="Cambria Math" charset="0"/>
                      </a:rPr>
                      <m:t>/2</m:t>
                    </m:r>
                  </m:oMath>
                </a14:m>
                <a:r>
                  <a:rPr lang="en-US" b="0" i="1" dirty="0" smtClean="0">
                    <a:latin typeface="Cambria Math" charset="0"/>
                  </a:rPr>
                  <a:t/>
                </a:r>
                <a:br>
                  <a:rPr lang="en-US" b="0" i="1" dirty="0" smtClean="0">
                    <a:latin typeface="Cambria Math" charset="0"/>
                  </a:rPr>
                </a:br>
                <a:r>
                  <a:rPr lang="en-US" b="0" dirty="0" smtClean="0">
                    <a:latin typeface="Cambria Math" charset="0"/>
                  </a:rPr>
                  <a:t>1b)  </a:t>
                </a:r>
                <a14:m>
                  <m:oMath xmlns:m="http://schemas.openxmlformats.org/officeDocument/2006/math">
                    <m:sSubSup>
                      <m:sSubSupPr>
                        <m:ctrlPr>
                          <a:rPr lang="en-GB" i="1" dirty="0">
                            <a:latin typeface="Cambria Math" charset="0"/>
                          </a:rPr>
                        </m:ctrlPr>
                      </m:sSubSupPr>
                      <m:e>
                        <m:r>
                          <a:rPr lang="en-GB" i="1" dirty="0">
                            <a:latin typeface="Cambria Math" charset="0"/>
                          </a:rPr>
                          <m:t>𝑛</m:t>
                        </m:r>
                      </m:e>
                      <m:sub>
                        <m:r>
                          <a:rPr lang="en-GB" i="1" dirty="0">
                            <a:latin typeface="Cambria Math" charset="0"/>
                          </a:rPr>
                          <m:t>𝐻𝑒</m:t>
                        </m:r>
                      </m:sub>
                      <m:sup>
                        <m:r>
                          <a:rPr lang="en-US" i="1" dirty="0">
                            <a:latin typeface="Cambria Math" charset="0"/>
                          </a:rPr>
                          <m:t>+1</m:t>
                        </m:r>
                      </m:sup>
                    </m:sSubSup>
                    <m:d>
                      <m:dPr>
                        <m:ctrlPr>
                          <a:rPr lang="en-US" i="1" dirty="0">
                            <a:latin typeface="Cambria Math" charset="0"/>
                          </a:rPr>
                        </m:ctrlPr>
                      </m:dPr>
                      <m:e>
                        <m:r>
                          <a:rPr lang="en-US" i="1" dirty="0">
                            <a:latin typeface="Cambria Math" charset="0"/>
                          </a:rPr>
                          <m:t>𝑡</m:t>
                        </m:r>
                        <m:r>
                          <a:rPr lang="en-US" i="1" dirty="0">
                            <a:latin typeface="Cambria Math" charset="0"/>
                          </a:rPr>
                          <m:t>+</m:t>
                        </m:r>
                        <m:r>
                          <a:rPr lang="en-US" i="1" dirty="0">
                            <a:latin typeface="Cambria Math" charset="0"/>
                          </a:rPr>
                          <m:t>𝑑𝑡</m:t>
                        </m:r>
                        <m:r>
                          <a:rPr lang="en-US" i="1" dirty="0">
                            <a:latin typeface="Cambria Math" charset="0"/>
                          </a:rPr>
                          <m:t>/2</m:t>
                        </m:r>
                      </m:e>
                    </m:d>
                    <m:r>
                      <a:rPr lang="en-US" dirty="0">
                        <a:latin typeface="Cambria Math" charset="0"/>
                      </a:rPr>
                      <m:t>=</m:t>
                    </m:r>
                    <m:sSubSup>
                      <m:sSubSupPr>
                        <m:ctrlPr>
                          <a:rPr lang="en-GB" i="1" dirty="0">
                            <a:latin typeface="Cambria Math" charset="0"/>
                          </a:rPr>
                        </m:ctrlPr>
                      </m:sSubSupPr>
                      <m:e>
                        <m:r>
                          <a:rPr lang="en-GB" i="1" dirty="0">
                            <a:latin typeface="Cambria Math" charset="0"/>
                          </a:rPr>
                          <m:t>𝑛</m:t>
                        </m:r>
                      </m:e>
                      <m:sub>
                        <m:r>
                          <a:rPr lang="en-GB" i="1" dirty="0">
                            <a:latin typeface="Cambria Math" charset="0"/>
                          </a:rPr>
                          <m:t>𝐻𝑒</m:t>
                        </m:r>
                      </m:sub>
                      <m:sup>
                        <m:r>
                          <a:rPr lang="en-US" i="1" dirty="0">
                            <a:latin typeface="Cambria Math" charset="0"/>
                          </a:rPr>
                          <m:t>+1</m:t>
                        </m:r>
                      </m:sup>
                    </m:sSubSup>
                    <m:d>
                      <m:dPr>
                        <m:ctrlPr>
                          <a:rPr lang="en-US" i="1" dirty="0">
                            <a:latin typeface="Cambria Math" charset="0"/>
                          </a:rPr>
                        </m:ctrlPr>
                      </m:dPr>
                      <m:e>
                        <m:r>
                          <a:rPr lang="en-US" i="1" dirty="0">
                            <a:latin typeface="Cambria Math" charset="0"/>
                          </a:rPr>
                          <m:t>𝑡</m:t>
                        </m:r>
                      </m:e>
                    </m:d>
                    <m:r>
                      <a:rPr lang="en-US" i="1" dirty="0">
                        <a:latin typeface="Cambria Math" charset="0"/>
                      </a:rPr>
                      <m:t>+</m:t>
                    </m:r>
                    <m:r>
                      <a:rPr lang="en-US" i="1" dirty="0">
                        <a:latin typeface="Cambria Math" charset="0"/>
                        <a:ea typeface="Cambria Math" charset="0"/>
                        <a:cs typeface="Cambria Math" charset="0"/>
                      </a:rPr>
                      <m:t>ℇ</m:t>
                    </m:r>
                    <m:d>
                      <m:dPr>
                        <m:begChr m:val="["/>
                        <m:endChr m:val="]"/>
                        <m:ctrlPr>
                          <a:rPr lang="en-US" i="1" dirty="0">
                            <a:latin typeface="Cambria Math" charset="0"/>
                            <a:ea typeface="Cambria Math" charset="0"/>
                            <a:cs typeface="Cambria Math" charset="0"/>
                          </a:rPr>
                        </m:ctrlPr>
                      </m:dPr>
                      <m:e>
                        <m:sSubSup>
                          <m:sSubSupPr>
                            <m:ctrlPr>
                              <a:rPr lang="en-GB" i="1" dirty="0">
                                <a:latin typeface="Cambria Math" charset="0"/>
                              </a:rPr>
                            </m:ctrlPr>
                          </m:sSubSupPr>
                          <m:e>
                            <m:r>
                              <a:rPr lang="en-GB" i="1" dirty="0">
                                <a:latin typeface="Cambria Math" charset="0"/>
                              </a:rPr>
                              <m:t>𝑛</m:t>
                            </m:r>
                          </m:e>
                          <m:sub>
                            <m:r>
                              <a:rPr lang="en-GB" i="1" dirty="0">
                                <a:latin typeface="Cambria Math" charset="0"/>
                              </a:rPr>
                              <m:t>𝐻𝑒</m:t>
                            </m:r>
                          </m:sub>
                          <m:sup>
                            <m:r>
                              <a:rPr lang="en-GB" i="1" dirty="0">
                                <a:latin typeface="Cambria Math" charset="0"/>
                              </a:rPr>
                              <m:t>+</m:t>
                            </m:r>
                            <m:r>
                              <a:rPr lang="en-US" i="1" dirty="0">
                                <a:latin typeface="Cambria Math" charset="0"/>
                              </a:rPr>
                              <m:t>1</m:t>
                            </m:r>
                          </m:sup>
                        </m:sSubSup>
                        <m:d>
                          <m:dPr>
                            <m:ctrlPr>
                              <a:rPr lang="en-US" i="1" dirty="0">
                                <a:latin typeface="Cambria Math" charset="0"/>
                              </a:rPr>
                            </m:ctrlPr>
                          </m:dPr>
                          <m:e>
                            <m:r>
                              <a:rPr lang="en-US" i="1" dirty="0">
                                <a:latin typeface="Cambria Math" charset="0"/>
                              </a:rPr>
                              <m:t>𝑡</m:t>
                            </m:r>
                          </m:e>
                        </m:d>
                        <m:r>
                          <a:rPr lang="en-US" i="1" dirty="0">
                            <a:latin typeface="Cambria Math" charset="0"/>
                          </a:rPr>
                          <m:t>,</m:t>
                        </m:r>
                        <m:sSubSup>
                          <m:sSubSupPr>
                            <m:ctrlPr>
                              <a:rPr lang="en-GB" i="1" dirty="0">
                                <a:latin typeface="Cambria Math" charset="0"/>
                              </a:rPr>
                            </m:ctrlPr>
                          </m:sSubSupPr>
                          <m:e>
                            <m:r>
                              <a:rPr lang="en-GB" i="1" dirty="0">
                                <a:latin typeface="Cambria Math" charset="0"/>
                              </a:rPr>
                              <m:t>𝑛</m:t>
                            </m:r>
                          </m:e>
                          <m:sub>
                            <m:r>
                              <a:rPr lang="en-GB" i="1" dirty="0">
                                <a:latin typeface="Cambria Math" charset="0"/>
                              </a:rPr>
                              <m:t>𝐻𝑒</m:t>
                            </m:r>
                          </m:sub>
                          <m:sup>
                            <m:r>
                              <a:rPr lang="en-GB" i="1" dirty="0">
                                <a:latin typeface="Cambria Math" charset="0"/>
                              </a:rPr>
                              <m:t>+</m:t>
                            </m:r>
                            <m:r>
                              <a:rPr lang="en-US" i="1" dirty="0">
                                <a:latin typeface="Cambria Math" charset="0"/>
                              </a:rPr>
                              <m:t>2</m:t>
                            </m:r>
                          </m:sup>
                        </m:sSubSup>
                        <m:d>
                          <m:dPr>
                            <m:ctrlPr>
                              <a:rPr lang="en-US" i="1" dirty="0">
                                <a:latin typeface="Cambria Math" charset="0"/>
                              </a:rPr>
                            </m:ctrlPr>
                          </m:dPr>
                          <m:e>
                            <m:r>
                              <a:rPr lang="en-US" i="1" dirty="0">
                                <a:latin typeface="Cambria Math" charset="0"/>
                              </a:rPr>
                              <m:t>𝑡</m:t>
                            </m:r>
                            <m:r>
                              <a:rPr lang="en-US" i="1" dirty="0">
                                <a:latin typeface="Cambria Math" charset="0"/>
                              </a:rPr>
                              <m:t>+</m:t>
                            </m:r>
                            <m:r>
                              <a:rPr lang="en-US" i="1" dirty="0">
                                <a:latin typeface="Cambria Math" charset="0"/>
                              </a:rPr>
                              <m:t>𝑑𝑡</m:t>
                            </m:r>
                            <m:r>
                              <a:rPr lang="en-US" i="1" dirty="0">
                                <a:latin typeface="Cambria Math" charset="0"/>
                              </a:rPr>
                              <m:t>/2</m:t>
                            </m:r>
                          </m:e>
                        </m:d>
                      </m:e>
                    </m:d>
                    <m:r>
                      <a:rPr lang="en-US" i="1" dirty="0" smtClean="0">
                        <a:latin typeface="Cambria Math" charset="0"/>
                      </a:rPr>
                      <m:t> </m:t>
                    </m:r>
                    <m:r>
                      <a:rPr lang="en-US" i="1" dirty="0">
                        <a:latin typeface="Cambria Math" charset="0"/>
                      </a:rPr>
                      <m:t>𝑑𝑡</m:t>
                    </m:r>
                    <m:r>
                      <a:rPr lang="en-US" b="0" i="1" dirty="0" smtClean="0">
                        <a:latin typeface="Cambria Math" charset="0"/>
                      </a:rPr>
                      <m:t>/2</m:t>
                    </m:r>
                  </m:oMath>
                </a14:m>
                <a:endParaRPr lang="en-US" dirty="0"/>
              </a:p>
              <a:p>
                <a:pPr lvl="1">
                  <a:spcAft>
                    <a:spcPts val="700"/>
                  </a:spcAft>
                </a:pPr>
                <a:r>
                  <a:rPr lang="en-GB" b="1" dirty="0"/>
                  <a:t>Step </a:t>
                </a:r>
                <a:r>
                  <a:rPr lang="en-GB" b="1" dirty="0" smtClean="0"/>
                  <a:t>2</a:t>
                </a:r>
                <a:r>
                  <a:rPr lang="en-GB" dirty="0" smtClean="0"/>
                  <a:t>: </a:t>
                </a:r>
                <a:r>
                  <a:rPr lang="en-GB" dirty="0"/>
                  <a:t>Take a half step and start with the </a:t>
                </a:r>
                <a:r>
                  <a:rPr lang="en-GB" dirty="0" smtClean="0"/>
                  <a:t>lowest charge </a:t>
                </a:r>
                <a:r>
                  <a:rPr lang="en-GB" dirty="0"/>
                  <a:t>state</a:t>
                </a:r>
              </a:p>
              <a:p>
                <a:pPr marL="914400" lvl="2" indent="0">
                  <a:spcAft>
                    <a:spcPts val="700"/>
                  </a:spcAft>
                  <a:buNone/>
                </a:pPr>
                <a:r>
                  <a:rPr lang="en-GB" dirty="0" smtClean="0"/>
                  <a:t>2a)   </a:t>
                </a:r>
                <a14:m>
                  <m:oMath xmlns:m="http://schemas.openxmlformats.org/officeDocument/2006/math">
                    <m:sSubSup>
                      <m:sSubSupPr>
                        <m:ctrlPr>
                          <a:rPr lang="en-GB" i="1" dirty="0">
                            <a:latin typeface="Cambria Math" charset="0"/>
                          </a:rPr>
                        </m:ctrlPr>
                      </m:sSubSupPr>
                      <m:e>
                        <m:r>
                          <a:rPr lang="en-GB" i="1" dirty="0">
                            <a:latin typeface="Cambria Math" charset="0"/>
                          </a:rPr>
                          <m:t>𝑛</m:t>
                        </m:r>
                      </m:e>
                      <m:sub>
                        <m:r>
                          <a:rPr lang="en-GB" i="1" dirty="0">
                            <a:latin typeface="Cambria Math" charset="0"/>
                          </a:rPr>
                          <m:t>𝐻𝑒</m:t>
                        </m:r>
                      </m:sub>
                      <m:sup>
                        <m:r>
                          <a:rPr lang="en-US" i="1" dirty="0">
                            <a:latin typeface="Cambria Math" charset="0"/>
                          </a:rPr>
                          <m:t>+1</m:t>
                        </m:r>
                      </m:sup>
                    </m:sSubSup>
                    <m:d>
                      <m:dPr>
                        <m:ctrlPr>
                          <a:rPr lang="en-US" i="1" dirty="0">
                            <a:latin typeface="Cambria Math" charset="0"/>
                          </a:rPr>
                        </m:ctrlPr>
                      </m:dPr>
                      <m:e>
                        <m:r>
                          <a:rPr lang="en-US" i="1" dirty="0">
                            <a:latin typeface="Cambria Math" charset="0"/>
                          </a:rPr>
                          <m:t>𝑡</m:t>
                        </m:r>
                        <m:r>
                          <a:rPr lang="en-US" i="1" dirty="0">
                            <a:latin typeface="Cambria Math" charset="0"/>
                          </a:rPr>
                          <m:t>+</m:t>
                        </m:r>
                        <m:r>
                          <a:rPr lang="en-US" i="1" dirty="0">
                            <a:latin typeface="Cambria Math" charset="0"/>
                          </a:rPr>
                          <m:t>𝑑𝑡</m:t>
                        </m:r>
                      </m:e>
                    </m:d>
                    <m:r>
                      <a:rPr lang="en-US" dirty="0">
                        <a:latin typeface="Cambria Math" charset="0"/>
                      </a:rPr>
                      <m:t>=</m:t>
                    </m:r>
                    <m:sSubSup>
                      <m:sSubSupPr>
                        <m:ctrlPr>
                          <a:rPr lang="en-GB" i="1" dirty="0">
                            <a:latin typeface="Cambria Math" charset="0"/>
                          </a:rPr>
                        </m:ctrlPr>
                      </m:sSubSupPr>
                      <m:e>
                        <m:r>
                          <a:rPr lang="en-GB" i="1" dirty="0">
                            <a:latin typeface="Cambria Math" charset="0"/>
                          </a:rPr>
                          <m:t>𝑛</m:t>
                        </m:r>
                      </m:e>
                      <m:sub>
                        <m:r>
                          <a:rPr lang="en-GB" i="1" dirty="0">
                            <a:latin typeface="Cambria Math" charset="0"/>
                          </a:rPr>
                          <m:t>𝐻𝑒</m:t>
                        </m:r>
                      </m:sub>
                      <m:sup>
                        <m:r>
                          <a:rPr lang="en-US" i="1" dirty="0">
                            <a:latin typeface="Cambria Math" charset="0"/>
                          </a:rPr>
                          <m:t>+1</m:t>
                        </m:r>
                      </m:sup>
                    </m:sSubSup>
                    <m:d>
                      <m:dPr>
                        <m:ctrlPr>
                          <a:rPr lang="en-US" i="1" dirty="0">
                            <a:latin typeface="Cambria Math" charset="0"/>
                          </a:rPr>
                        </m:ctrlPr>
                      </m:dPr>
                      <m:e>
                        <m:r>
                          <a:rPr lang="en-US" i="1" dirty="0">
                            <a:latin typeface="Cambria Math" charset="0"/>
                          </a:rPr>
                          <m:t>𝑡</m:t>
                        </m:r>
                      </m:e>
                    </m:d>
                    <m:r>
                      <a:rPr lang="en-US" i="1" dirty="0">
                        <a:latin typeface="Cambria Math" charset="0"/>
                      </a:rPr>
                      <m:t>+</m:t>
                    </m:r>
                    <m:r>
                      <a:rPr lang="en-US" i="1" dirty="0">
                        <a:latin typeface="Cambria Math" charset="0"/>
                        <a:ea typeface="Cambria Math" charset="0"/>
                        <a:cs typeface="Cambria Math" charset="0"/>
                      </a:rPr>
                      <m:t>ℇ</m:t>
                    </m:r>
                    <m:d>
                      <m:dPr>
                        <m:begChr m:val="["/>
                        <m:endChr m:val="]"/>
                        <m:ctrlPr>
                          <a:rPr lang="en-US" i="1" dirty="0">
                            <a:latin typeface="Cambria Math" charset="0"/>
                            <a:ea typeface="Cambria Math" charset="0"/>
                            <a:cs typeface="Cambria Math" charset="0"/>
                          </a:rPr>
                        </m:ctrlPr>
                      </m:dPr>
                      <m:e>
                        <m:sSubSup>
                          <m:sSubSupPr>
                            <m:ctrlPr>
                              <a:rPr lang="en-GB" i="1" dirty="0">
                                <a:latin typeface="Cambria Math" charset="0"/>
                              </a:rPr>
                            </m:ctrlPr>
                          </m:sSubSupPr>
                          <m:e>
                            <m:r>
                              <a:rPr lang="en-GB" i="1" dirty="0">
                                <a:latin typeface="Cambria Math" charset="0"/>
                              </a:rPr>
                              <m:t>𝑛</m:t>
                            </m:r>
                          </m:e>
                          <m:sub>
                            <m:r>
                              <a:rPr lang="en-GB" i="1" dirty="0">
                                <a:latin typeface="Cambria Math" charset="0"/>
                              </a:rPr>
                              <m:t>𝐻𝑒</m:t>
                            </m:r>
                          </m:sub>
                          <m:sup>
                            <m:r>
                              <a:rPr lang="en-GB" i="1" dirty="0">
                                <a:latin typeface="Cambria Math" charset="0"/>
                              </a:rPr>
                              <m:t>+</m:t>
                            </m:r>
                            <m:r>
                              <a:rPr lang="en-US" i="1" dirty="0">
                                <a:latin typeface="Cambria Math" charset="0"/>
                              </a:rPr>
                              <m:t>1</m:t>
                            </m:r>
                          </m:sup>
                        </m:sSubSup>
                        <m:d>
                          <m:dPr>
                            <m:ctrlPr>
                              <a:rPr lang="en-US" i="1" dirty="0">
                                <a:latin typeface="Cambria Math" charset="0"/>
                              </a:rPr>
                            </m:ctrlPr>
                          </m:dPr>
                          <m:e>
                            <m:r>
                              <a:rPr lang="en-US" i="1" dirty="0">
                                <a:latin typeface="Cambria Math" charset="0"/>
                              </a:rPr>
                              <m:t>𝑡</m:t>
                            </m:r>
                            <m:r>
                              <a:rPr lang="en-US" i="1" dirty="0">
                                <a:latin typeface="Cambria Math" charset="0"/>
                              </a:rPr>
                              <m:t>+</m:t>
                            </m:r>
                            <m:r>
                              <a:rPr lang="en-US" i="1" dirty="0">
                                <a:latin typeface="Cambria Math" charset="0"/>
                              </a:rPr>
                              <m:t>𝑑𝑡</m:t>
                            </m:r>
                            <m:r>
                              <a:rPr lang="en-US" i="1" dirty="0">
                                <a:latin typeface="Cambria Math" charset="0"/>
                              </a:rPr>
                              <m:t>/2</m:t>
                            </m:r>
                          </m:e>
                        </m:d>
                        <m:r>
                          <a:rPr lang="en-US" i="1" dirty="0">
                            <a:latin typeface="Cambria Math" charset="0"/>
                          </a:rPr>
                          <m:t>,</m:t>
                        </m:r>
                        <m:sSubSup>
                          <m:sSubSupPr>
                            <m:ctrlPr>
                              <a:rPr lang="en-GB" i="1" dirty="0">
                                <a:latin typeface="Cambria Math" charset="0"/>
                              </a:rPr>
                            </m:ctrlPr>
                          </m:sSubSupPr>
                          <m:e>
                            <m:r>
                              <a:rPr lang="en-GB" i="1" dirty="0">
                                <a:latin typeface="Cambria Math" charset="0"/>
                              </a:rPr>
                              <m:t>𝑛</m:t>
                            </m:r>
                          </m:e>
                          <m:sub>
                            <m:r>
                              <a:rPr lang="en-GB" i="1" dirty="0">
                                <a:latin typeface="Cambria Math" charset="0"/>
                              </a:rPr>
                              <m:t>𝐻𝑒</m:t>
                            </m:r>
                          </m:sub>
                          <m:sup>
                            <m:r>
                              <a:rPr lang="en-GB" i="1" dirty="0">
                                <a:latin typeface="Cambria Math" charset="0"/>
                              </a:rPr>
                              <m:t>+</m:t>
                            </m:r>
                            <m:r>
                              <a:rPr lang="en-US" i="1" dirty="0">
                                <a:latin typeface="Cambria Math" charset="0"/>
                              </a:rPr>
                              <m:t>2</m:t>
                            </m:r>
                          </m:sup>
                        </m:sSubSup>
                        <m:d>
                          <m:dPr>
                            <m:ctrlPr>
                              <a:rPr lang="en-US" i="1" dirty="0">
                                <a:latin typeface="Cambria Math" charset="0"/>
                              </a:rPr>
                            </m:ctrlPr>
                          </m:dPr>
                          <m:e>
                            <m:r>
                              <a:rPr lang="en-US" i="1" dirty="0">
                                <a:latin typeface="Cambria Math" charset="0"/>
                              </a:rPr>
                              <m:t>𝑡</m:t>
                            </m:r>
                            <m:r>
                              <a:rPr lang="en-US" i="1" dirty="0">
                                <a:latin typeface="Cambria Math" charset="0"/>
                              </a:rPr>
                              <m:t>+</m:t>
                            </m:r>
                            <m:r>
                              <a:rPr lang="en-US" i="1" dirty="0">
                                <a:latin typeface="Cambria Math" charset="0"/>
                              </a:rPr>
                              <m:t>𝑑𝑡</m:t>
                            </m:r>
                            <m:r>
                              <a:rPr lang="en-US" i="1" dirty="0">
                                <a:latin typeface="Cambria Math" charset="0"/>
                              </a:rPr>
                              <m:t>/2</m:t>
                            </m:r>
                          </m:e>
                        </m:d>
                      </m:e>
                    </m:d>
                    <m:r>
                      <a:rPr lang="en-US" i="1" dirty="0">
                        <a:latin typeface="Cambria Math" charset="0"/>
                      </a:rPr>
                      <m:t> </m:t>
                    </m:r>
                    <m:r>
                      <a:rPr lang="en-US" i="1" dirty="0">
                        <a:latin typeface="Cambria Math" charset="0"/>
                      </a:rPr>
                      <m:t>𝑑𝑡</m:t>
                    </m:r>
                    <m:r>
                      <a:rPr lang="en-US" b="0" i="1" dirty="0" smtClean="0">
                        <a:latin typeface="Cambria Math" charset="0"/>
                      </a:rPr>
                      <m:t>/2</m:t>
                    </m:r>
                  </m:oMath>
                </a14:m>
                <a:endParaRPr lang="en-US" i="1" dirty="0" smtClean="0">
                  <a:latin typeface="Cambria Math" charset="0"/>
                </a:endParaRPr>
              </a:p>
              <a:p>
                <a:pPr marL="914400" lvl="2" indent="0">
                  <a:spcAft>
                    <a:spcPts val="700"/>
                  </a:spcAft>
                  <a:buNone/>
                </a:pPr>
                <a:r>
                  <a:rPr lang="en-GB" dirty="0" smtClean="0"/>
                  <a:t>2b)   </a:t>
                </a:r>
                <a14:m>
                  <m:oMath xmlns:m="http://schemas.openxmlformats.org/officeDocument/2006/math">
                    <m:sSubSup>
                      <m:sSubSupPr>
                        <m:ctrlPr>
                          <a:rPr lang="en-GB" i="1" dirty="0">
                            <a:latin typeface="Cambria Math" charset="0"/>
                          </a:rPr>
                        </m:ctrlPr>
                      </m:sSubSupPr>
                      <m:e>
                        <m:r>
                          <a:rPr lang="en-GB" i="1" dirty="0">
                            <a:latin typeface="Cambria Math" charset="0"/>
                          </a:rPr>
                          <m:t>𝑛</m:t>
                        </m:r>
                      </m:e>
                      <m:sub>
                        <m:r>
                          <a:rPr lang="en-GB" i="1" dirty="0">
                            <a:latin typeface="Cambria Math" charset="0"/>
                          </a:rPr>
                          <m:t>𝐻𝑒</m:t>
                        </m:r>
                      </m:sub>
                      <m:sup>
                        <m:r>
                          <a:rPr lang="en-US" i="1" dirty="0">
                            <a:latin typeface="Cambria Math" charset="0"/>
                          </a:rPr>
                          <m:t>+2</m:t>
                        </m:r>
                      </m:sup>
                    </m:sSubSup>
                    <m:d>
                      <m:dPr>
                        <m:ctrlPr>
                          <a:rPr lang="en-US" i="1" dirty="0">
                            <a:latin typeface="Cambria Math" charset="0"/>
                          </a:rPr>
                        </m:ctrlPr>
                      </m:dPr>
                      <m:e>
                        <m:r>
                          <a:rPr lang="en-US" i="1" dirty="0">
                            <a:latin typeface="Cambria Math" charset="0"/>
                          </a:rPr>
                          <m:t>𝑡</m:t>
                        </m:r>
                        <m:r>
                          <a:rPr lang="en-US" i="1" dirty="0">
                            <a:latin typeface="Cambria Math" charset="0"/>
                          </a:rPr>
                          <m:t>+</m:t>
                        </m:r>
                        <m:r>
                          <a:rPr lang="en-US" i="1" dirty="0">
                            <a:latin typeface="Cambria Math" charset="0"/>
                          </a:rPr>
                          <m:t>𝑑𝑡</m:t>
                        </m:r>
                      </m:e>
                    </m:d>
                    <m:r>
                      <a:rPr lang="en-US" dirty="0">
                        <a:latin typeface="Cambria Math" charset="0"/>
                      </a:rPr>
                      <m:t>=</m:t>
                    </m:r>
                    <m:sSubSup>
                      <m:sSubSupPr>
                        <m:ctrlPr>
                          <a:rPr lang="en-GB" i="1" dirty="0">
                            <a:latin typeface="Cambria Math" charset="0"/>
                          </a:rPr>
                        </m:ctrlPr>
                      </m:sSubSupPr>
                      <m:e>
                        <m:r>
                          <a:rPr lang="en-GB" i="1" dirty="0">
                            <a:latin typeface="Cambria Math" charset="0"/>
                          </a:rPr>
                          <m:t>𝑛</m:t>
                        </m:r>
                      </m:e>
                      <m:sub>
                        <m:r>
                          <a:rPr lang="en-GB" i="1" dirty="0">
                            <a:latin typeface="Cambria Math" charset="0"/>
                          </a:rPr>
                          <m:t>𝐻𝑒</m:t>
                        </m:r>
                      </m:sub>
                      <m:sup>
                        <m:r>
                          <a:rPr lang="en-US" i="1" dirty="0">
                            <a:latin typeface="Cambria Math" charset="0"/>
                          </a:rPr>
                          <m:t>+2</m:t>
                        </m:r>
                      </m:sup>
                    </m:sSubSup>
                    <m:d>
                      <m:dPr>
                        <m:ctrlPr>
                          <a:rPr lang="en-US" i="1" dirty="0">
                            <a:latin typeface="Cambria Math" charset="0"/>
                          </a:rPr>
                        </m:ctrlPr>
                      </m:dPr>
                      <m:e>
                        <m:r>
                          <a:rPr lang="en-US" i="1" dirty="0">
                            <a:latin typeface="Cambria Math" charset="0"/>
                          </a:rPr>
                          <m:t>𝑡</m:t>
                        </m:r>
                      </m:e>
                    </m:d>
                    <m:r>
                      <a:rPr lang="en-US" i="1" dirty="0">
                        <a:latin typeface="Cambria Math" charset="0"/>
                      </a:rPr>
                      <m:t>+</m:t>
                    </m:r>
                    <m:r>
                      <a:rPr lang="en-US" i="1" dirty="0">
                        <a:latin typeface="Cambria Math" charset="0"/>
                        <a:ea typeface="Cambria Math" charset="0"/>
                        <a:cs typeface="Cambria Math" charset="0"/>
                      </a:rPr>
                      <m:t>ℇ</m:t>
                    </m:r>
                    <m:d>
                      <m:dPr>
                        <m:begChr m:val="["/>
                        <m:endChr m:val="]"/>
                        <m:ctrlPr>
                          <a:rPr lang="en-US" i="1" dirty="0">
                            <a:latin typeface="Cambria Math" charset="0"/>
                            <a:ea typeface="Cambria Math" charset="0"/>
                            <a:cs typeface="Cambria Math" charset="0"/>
                          </a:rPr>
                        </m:ctrlPr>
                      </m:dPr>
                      <m:e>
                        <m:sSubSup>
                          <m:sSubSupPr>
                            <m:ctrlPr>
                              <a:rPr lang="en-GB" i="1" dirty="0">
                                <a:latin typeface="Cambria Math" charset="0"/>
                              </a:rPr>
                            </m:ctrlPr>
                          </m:sSubSupPr>
                          <m:e>
                            <m:r>
                              <a:rPr lang="en-GB" i="1" dirty="0">
                                <a:latin typeface="Cambria Math" charset="0"/>
                              </a:rPr>
                              <m:t>𝑛</m:t>
                            </m:r>
                          </m:e>
                          <m:sub>
                            <m:r>
                              <a:rPr lang="en-GB" i="1" dirty="0">
                                <a:latin typeface="Cambria Math" charset="0"/>
                              </a:rPr>
                              <m:t>𝐻𝑒</m:t>
                            </m:r>
                          </m:sub>
                          <m:sup>
                            <m:r>
                              <a:rPr lang="en-GB" i="1" dirty="0">
                                <a:latin typeface="Cambria Math" charset="0"/>
                              </a:rPr>
                              <m:t>+</m:t>
                            </m:r>
                            <m:r>
                              <a:rPr lang="sv-SE" b="0" i="1" dirty="0" smtClean="0">
                                <a:latin typeface="Cambria Math" charset="0"/>
                              </a:rPr>
                              <m:t>2</m:t>
                            </m:r>
                          </m:sup>
                        </m:sSubSup>
                        <m:d>
                          <m:dPr>
                            <m:ctrlPr>
                              <a:rPr lang="en-US" i="1" dirty="0">
                                <a:latin typeface="Cambria Math" charset="0"/>
                              </a:rPr>
                            </m:ctrlPr>
                          </m:dPr>
                          <m:e>
                            <m:r>
                              <a:rPr lang="en-US" i="1" dirty="0">
                                <a:latin typeface="Cambria Math" charset="0"/>
                              </a:rPr>
                              <m:t>𝑡</m:t>
                            </m:r>
                            <m:r>
                              <a:rPr lang="en-US" b="0" i="1" dirty="0" smtClean="0">
                                <a:latin typeface="Cambria Math" charset="0"/>
                              </a:rPr>
                              <m:t>+</m:t>
                            </m:r>
                            <m:r>
                              <a:rPr lang="en-US" b="0" i="1" dirty="0" smtClean="0">
                                <a:latin typeface="Cambria Math" charset="0"/>
                              </a:rPr>
                              <m:t>𝑑𝑡</m:t>
                            </m:r>
                          </m:e>
                        </m:d>
                        <m:r>
                          <a:rPr lang="en-US" i="1" dirty="0">
                            <a:latin typeface="Cambria Math" charset="0"/>
                          </a:rPr>
                          <m:t>,</m:t>
                        </m:r>
                        <m:sSubSup>
                          <m:sSubSupPr>
                            <m:ctrlPr>
                              <a:rPr lang="en-GB" i="1" dirty="0">
                                <a:latin typeface="Cambria Math" charset="0"/>
                              </a:rPr>
                            </m:ctrlPr>
                          </m:sSubSupPr>
                          <m:e>
                            <m:r>
                              <a:rPr lang="en-GB" i="1" dirty="0">
                                <a:latin typeface="Cambria Math" charset="0"/>
                              </a:rPr>
                              <m:t>𝑛</m:t>
                            </m:r>
                          </m:e>
                          <m:sub>
                            <m:r>
                              <a:rPr lang="en-GB" i="1" dirty="0">
                                <a:latin typeface="Cambria Math" charset="0"/>
                              </a:rPr>
                              <m:t>𝐻𝑒</m:t>
                            </m:r>
                          </m:sub>
                          <m:sup>
                            <m:r>
                              <a:rPr lang="en-GB" i="1" dirty="0">
                                <a:latin typeface="Cambria Math" charset="0"/>
                              </a:rPr>
                              <m:t>+</m:t>
                            </m:r>
                            <m:r>
                              <a:rPr lang="sv-SE" b="0" i="1" dirty="0" smtClean="0">
                                <a:latin typeface="Cambria Math" charset="0"/>
                              </a:rPr>
                              <m:t>1</m:t>
                            </m:r>
                          </m:sup>
                        </m:sSubSup>
                        <m:d>
                          <m:dPr>
                            <m:ctrlPr>
                              <a:rPr lang="en-US" i="1" dirty="0">
                                <a:latin typeface="Cambria Math" charset="0"/>
                              </a:rPr>
                            </m:ctrlPr>
                          </m:dPr>
                          <m:e>
                            <m:r>
                              <a:rPr lang="en-US" i="1" dirty="0">
                                <a:latin typeface="Cambria Math" charset="0"/>
                              </a:rPr>
                              <m:t>𝑡</m:t>
                            </m:r>
                            <m:r>
                              <a:rPr lang="en-US" b="0" i="1" dirty="0" smtClean="0">
                                <a:latin typeface="Cambria Math" charset="0"/>
                              </a:rPr>
                              <m:t>+</m:t>
                            </m:r>
                            <m:r>
                              <a:rPr lang="en-US" b="0" i="1" dirty="0" smtClean="0">
                                <a:latin typeface="Cambria Math" charset="0"/>
                              </a:rPr>
                              <m:t>𝑑𝑡</m:t>
                            </m:r>
                            <m:r>
                              <a:rPr lang="en-US" b="0" i="1" dirty="0" smtClean="0">
                                <a:latin typeface="Cambria Math" charset="0"/>
                              </a:rPr>
                              <m:t>/2</m:t>
                            </m:r>
                          </m:e>
                        </m:d>
                      </m:e>
                    </m:d>
                    <m:r>
                      <a:rPr lang="en-US" i="1" dirty="0">
                        <a:latin typeface="Cambria Math" charset="0"/>
                      </a:rPr>
                      <m:t> </m:t>
                    </m:r>
                    <m:r>
                      <a:rPr lang="en-US" i="1" dirty="0">
                        <a:latin typeface="Cambria Math" charset="0"/>
                      </a:rPr>
                      <m:t>𝑑𝑡</m:t>
                    </m:r>
                    <m:r>
                      <a:rPr lang="en-US" b="0" i="1" dirty="0" smtClean="0">
                        <a:latin typeface="Cambria Math" charset="0"/>
                      </a:rPr>
                      <m:t>/2</m:t>
                    </m:r>
                  </m:oMath>
                </a14:m>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220717" y="756745"/>
                <a:ext cx="11650717" cy="5964729"/>
              </a:xfrm>
              <a:blipFill rotWithShape="0">
                <a:blip r:embed="rId2"/>
                <a:stretch>
                  <a:fillRect l="-785" t="-1328" b="-6435"/>
                </a:stretch>
              </a:blipFill>
            </p:spPr>
            <p:txBody>
              <a:bodyPr/>
              <a:lstStyle/>
              <a:p>
                <a:r>
                  <a:rPr lang="en-GB">
                    <a:noFill/>
                  </a:rPr>
                  <a:t> </a:t>
                </a:r>
              </a:p>
            </p:txBody>
          </p:sp>
        </mc:Fallback>
      </mc:AlternateContent>
      <p:sp>
        <p:nvSpPr>
          <p:cNvPr id="4" name="Date Placeholder 3"/>
          <p:cNvSpPr>
            <a:spLocks noGrp="1"/>
          </p:cNvSpPr>
          <p:nvPr>
            <p:ph type="dt" sz="half" idx="10"/>
          </p:nvPr>
        </p:nvSpPr>
        <p:spPr/>
        <p:txBody>
          <a:bodyPr/>
          <a:lstStyle/>
          <a:p>
            <a:fld id="{C46435F6-DE02-964D-A7CE-08B93192980B}" type="datetime1">
              <a:rPr lang="sv-SE" smtClean="0"/>
              <a:t>2020-09-16</a:t>
            </a:fld>
            <a:endParaRPr lang="en-GB"/>
          </a:p>
        </p:txBody>
      </p:sp>
      <p:sp>
        <p:nvSpPr>
          <p:cNvPr id="5" name="Footer Placeholder 4"/>
          <p:cNvSpPr>
            <a:spLocks noGrp="1"/>
          </p:cNvSpPr>
          <p:nvPr>
            <p:ph type="ftr" sz="quarter" idx="11"/>
          </p:nvPr>
        </p:nvSpPr>
        <p:spPr/>
        <p:txBody>
          <a:bodyPr/>
          <a:lstStyle/>
          <a:p>
            <a:r>
              <a:rPr lang="en-GB" smtClean="0"/>
              <a:t>Jonsson</a:t>
            </a:r>
            <a:endParaRPr lang="en-GB"/>
          </a:p>
        </p:txBody>
      </p:sp>
      <p:sp>
        <p:nvSpPr>
          <p:cNvPr id="6" name="Slide Number Placeholder 5"/>
          <p:cNvSpPr>
            <a:spLocks noGrp="1"/>
          </p:cNvSpPr>
          <p:nvPr>
            <p:ph type="sldNum" sz="quarter" idx="12"/>
          </p:nvPr>
        </p:nvSpPr>
        <p:spPr/>
        <p:txBody>
          <a:bodyPr/>
          <a:lstStyle/>
          <a:p>
            <a:fld id="{E7820E0F-EF6C-A547-9B31-51BCDFCAA598}" type="slidenum">
              <a:rPr lang="en-GB" smtClean="0"/>
              <a:t>6</a:t>
            </a:fld>
            <a:endParaRPr lang="en-GB"/>
          </a:p>
        </p:txBody>
      </p:sp>
    </p:spTree>
    <p:extLst>
      <p:ext uri="{BB962C8B-B14F-4D97-AF65-F5344CB8AC3E}">
        <p14:creationId xmlns:p14="http://schemas.microsoft.com/office/powerpoint/2010/main" val="17679213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Lackner</a:t>
            </a:r>
            <a:r>
              <a:rPr lang="en-GB" dirty="0" smtClean="0"/>
              <a:t> scheme and atomic rates in an external actor</a:t>
            </a:r>
            <a:endParaRPr lang="en-GB"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r>
                  <a:rPr lang="en-GB" dirty="0" smtClean="0"/>
                  <a:t>The </a:t>
                </a:r>
                <a:r>
                  <a:rPr lang="en-GB" dirty="0" err="1" smtClean="0"/>
                  <a:t>Lackner</a:t>
                </a:r>
                <a:r>
                  <a:rPr lang="en-GB" dirty="0" smtClean="0"/>
                  <a:t> scheme requires that the atomic rates found in </a:t>
                </a:r>
                <a14:m>
                  <m:oMath xmlns:m="http://schemas.openxmlformats.org/officeDocument/2006/math">
                    <m:r>
                      <a:rPr lang="en-US" i="1" dirty="0">
                        <a:latin typeface="Cambria Math" charset="0"/>
                        <a:ea typeface="Cambria Math" charset="0"/>
                        <a:cs typeface="Cambria Math" charset="0"/>
                      </a:rPr>
                      <m:t>ℇ</m:t>
                    </m:r>
                  </m:oMath>
                </a14:m>
                <a:r>
                  <a:rPr lang="en-GB" dirty="0" smtClean="0"/>
                  <a:t> are evaluate four time; before each of the steps 1a, 1b, 2a, 2b.</a:t>
                </a:r>
              </a:p>
              <a:p>
                <a:r>
                  <a:rPr lang="en-GB" dirty="0" smtClean="0"/>
                  <a:t>But the plan is to evaluate atomic rates only once in an external actor!</a:t>
                </a:r>
              </a:p>
              <a:p>
                <a:r>
                  <a:rPr lang="en-GB" dirty="0" smtClean="0"/>
                  <a:t>Are these two ideas really compatible? How do we proceed</a:t>
                </a:r>
                <a:r>
                  <a:rPr lang="en-GB" dirty="0" smtClean="0"/>
                  <a:t>?</a:t>
                </a:r>
              </a:p>
              <a:p>
                <a:endParaRPr lang="en-GB" dirty="0"/>
              </a:p>
              <a:p>
                <a:pPr marL="0" indent="0">
                  <a:buNone/>
                </a:pPr>
                <a:r>
                  <a:rPr lang="en-GB" dirty="0" smtClean="0"/>
                  <a:t>ANSWER from David </a:t>
                </a:r>
                <a:r>
                  <a:rPr lang="en-GB" dirty="0" err="1" smtClean="0"/>
                  <a:t>Coster</a:t>
                </a:r>
                <a:r>
                  <a:rPr lang="en-GB" dirty="0" smtClean="0"/>
                  <a:t> </a:t>
                </a:r>
                <a:r>
                  <a:rPr lang="en-GB" smtClean="0"/>
                  <a:t>(summarised by </a:t>
                </a:r>
                <a:r>
                  <a:rPr lang="en-GB" dirty="0" smtClean="0"/>
                  <a:t>Thomas): </a:t>
                </a:r>
                <a:r>
                  <a:rPr lang="en-GB" i="1" dirty="0" smtClean="0"/>
                  <a:t>From the source terms for ionisation and recombination the rates can be calculated in the solver be dividing by the relevant densities. Since the rates do not depend on the ion densities the </a:t>
                </a:r>
                <a:r>
                  <a:rPr lang="en-GB" i="1" dirty="0" err="1" smtClean="0"/>
                  <a:t>Lackner</a:t>
                </a:r>
                <a:r>
                  <a:rPr lang="en-GB" i="1" dirty="0" smtClean="0"/>
                  <a:t> scheme can be evaluated using these rates. However, the top priority should be to get something working. The implementation of the </a:t>
                </a:r>
                <a:r>
                  <a:rPr lang="en-GB" i="1" dirty="0" err="1" smtClean="0"/>
                  <a:t>Lackner</a:t>
                </a:r>
                <a:r>
                  <a:rPr lang="en-GB" i="1" dirty="0" smtClean="0"/>
                  <a:t> scheme is a later concern.</a:t>
                </a:r>
                <a:endParaRPr lang="en-GB" i="1" dirty="0" smtClean="0"/>
              </a:p>
              <a:p>
                <a:endParaRPr lang="en-GB"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983" t="-1868" r="-1693"/>
                </a:stretch>
              </a:blipFill>
            </p:spPr>
            <p:txBody>
              <a:bodyPr/>
              <a:lstStyle/>
              <a:p>
                <a:r>
                  <a:rPr lang="en-GB">
                    <a:noFill/>
                  </a:rPr>
                  <a:t> </a:t>
                </a:r>
              </a:p>
            </p:txBody>
          </p:sp>
        </mc:Fallback>
      </mc:AlternateContent>
      <p:sp>
        <p:nvSpPr>
          <p:cNvPr id="4" name="Date Placeholder 3"/>
          <p:cNvSpPr>
            <a:spLocks noGrp="1"/>
          </p:cNvSpPr>
          <p:nvPr>
            <p:ph type="dt" sz="half" idx="10"/>
          </p:nvPr>
        </p:nvSpPr>
        <p:spPr/>
        <p:txBody>
          <a:bodyPr/>
          <a:lstStyle/>
          <a:p>
            <a:fld id="{C46435F6-DE02-964D-A7CE-08B93192980B}" type="datetime1">
              <a:rPr lang="sv-SE" smtClean="0"/>
              <a:t>2020-09-16</a:t>
            </a:fld>
            <a:endParaRPr lang="en-GB"/>
          </a:p>
        </p:txBody>
      </p:sp>
      <p:sp>
        <p:nvSpPr>
          <p:cNvPr id="5" name="Footer Placeholder 4"/>
          <p:cNvSpPr>
            <a:spLocks noGrp="1"/>
          </p:cNvSpPr>
          <p:nvPr>
            <p:ph type="ftr" sz="quarter" idx="11"/>
          </p:nvPr>
        </p:nvSpPr>
        <p:spPr/>
        <p:txBody>
          <a:bodyPr/>
          <a:lstStyle/>
          <a:p>
            <a:r>
              <a:rPr lang="en-GB" smtClean="0"/>
              <a:t>Jonsson</a:t>
            </a:r>
            <a:endParaRPr lang="en-GB"/>
          </a:p>
        </p:txBody>
      </p:sp>
      <p:sp>
        <p:nvSpPr>
          <p:cNvPr id="6" name="Slide Number Placeholder 5"/>
          <p:cNvSpPr>
            <a:spLocks noGrp="1"/>
          </p:cNvSpPr>
          <p:nvPr>
            <p:ph type="sldNum" sz="quarter" idx="12"/>
          </p:nvPr>
        </p:nvSpPr>
        <p:spPr/>
        <p:txBody>
          <a:bodyPr/>
          <a:lstStyle/>
          <a:p>
            <a:fld id="{E7820E0F-EF6C-A547-9B31-51BCDFCAA598}" type="slidenum">
              <a:rPr lang="en-GB" smtClean="0"/>
              <a:t>7</a:t>
            </a:fld>
            <a:endParaRPr lang="en-GB"/>
          </a:p>
        </p:txBody>
      </p:sp>
    </p:spTree>
    <p:extLst>
      <p:ext uri="{BB962C8B-B14F-4D97-AF65-F5344CB8AC3E}">
        <p14:creationId xmlns:p14="http://schemas.microsoft.com/office/powerpoint/2010/main" val="128521683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2" id="{CE628BF3-5CA6-8540-8EC9-6D0FA2D704D8}" vid="{0EC03963-31F5-A24D-BFE2-DF88D81840F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WPCD</Template>
  <TotalTime>778</TotalTime>
  <Words>331</Words>
  <Application>Microsoft Macintosh PowerPoint</Application>
  <PresentationFormat>Widescreen</PresentationFormat>
  <Paragraphs>59</Paragraphs>
  <Slides>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Calibri</vt:lpstr>
      <vt:lpstr>Calibri Light</vt:lpstr>
      <vt:lpstr>Cambria Math</vt:lpstr>
      <vt:lpstr>Mangal</vt:lpstr>
      <vt:lpstr>Arial</vt:lpstr>
      <vt:lpstr>Office Theme</vt:lpstr>
      <vt:lpstr>Impurities in the ETS-6</vt:lpstr>
      <vt:lpstr>Status and questions</vt:lpstr>
      <vt:lpstr>How to evolve the impurity temperature?</vt:lpstr>
      <vt:lpstr>ETS-init: present CodeParameters for impurities</vt:lpstr>
      <vt:lpstr>ETS-init: proposed CodeParameters for impurities</vt:lpstr>
      <vt:lpstr>What is the Lackner scheme?</vt:lpstr>
      <vt:lpstr>Lackner scheme and atomic rates in an external actor</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ETS-6</dc:title>
  <dc:creator>Thomas Johnson</dc:creator>
  <cp:lastModifiedBy>Thomas Johnson</cp:lastModifiedBy>
  <cp:revision>23</cp:revision>
  <dcterms:created xsi:type="dcterms:W3CDTF">2020-09-15T08:25:12Z</dcterms:created>
  <dcterms:modified xsi:type="dcterms:W3CDTF">2020-09-16T12:54:28Z</dcterms:modified>
</cp:coreProperties>
</file>