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9" r:id="rId2"/>
    <p:sldId id="277" r:id="rId3"/>
    <p:sldId id="257" r:id="rId4"/>
    <p:sldId id="260" r:id="rId5"/>
    <p:sldId id="258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75" r:id="rId14"/>
    <p:sldId id="270" r:id="rId15"/>
    <p:sldId id="278" r:id="rId16"/>
    <p:sldId id="272" r:id="rId17"/>
    <p:sldId id="273" r:id="rId18"/>
    <p:sldId id="279" r:id="rId19"/>
    <p:sldId id="271" r:id="rId20"/>
    <p:sldId id="269" r:id="rId21"/>
    <p:sldId id="268" r:id="rId22"/>
    <p:sldId id="274" r:id="rId23"/>
    <p:sldId id="280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66FF66"/>
    <a:srgbClr val="326CB3"/>
    <a:srgbClr val="0063B3"/>
    <a:srgbClr val="006EB4"/>
    <a:srgbClr val="3F7EC1"/>
    <a:srgbClr val="007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5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70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716D5-ACEA-43FB-9282-292FC8262548}" type="datetimeFigureOut">
              <a:rPr lang="de-DE" smtClean="0"/>
              <a:t>18.09.2020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46895-DAEF-47E5-8529-7A3EBD8431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632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3.wmf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e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e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tif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e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o mach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10463920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11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92173"/>
            <a:ext cx="11233150" cy="5109247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30168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7-X w/o acknowledgem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4247260"/>
            <a:ext cx="12209760" cy="226918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80" y="189217"/>
            <a:ext cx="576000" cy="512050"/>
          </a:xfrm>
          <a:prstGeom prst="rect">
            <a:avLst/>
          </a:prstGeom>
        </p:spPr>
      </p:pic>
      <p:sp>
        <p:nvSpPr>
          <p:cNvPr id="14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25" y="6490520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9239386D-0DD8-4F47-AB93-DD4D12351C48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45" y="6488564"/>
            <a:ext cx="8564310" cy="365125"/>
          </a:xfrm>
        </p:spPr>
        <p:txBody>
          <a:bodyPr/>
          <a:lstStyle>
            <a:lvl1pPr>
              <a:defRPr lang="en-US" sz="10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490519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1524000" y="2510472"/>
            <a:ext cx="9144000" cy="748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3" name="Titel 7"/>
          <p:cNvSpPr>
            <a:spLocks noGrp="1"/>
          </p:cNvSpPr>
          <p:nvPr>
            <p:ph type="title"/>
          </p:nvPr>
        </p:nvSpPr>
        <p:spPr>
          <a:xfrm>
            <a:off x="1524000" y="1136247"/>
            <a:ext cx="9144000" cy="1316396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24" name="Gruppierung 14"/>
          <p:cNvGrpSpPr/>
          <p:nvPr userDrawn="1"/>
        </p:nvGrpSpPr>
        <p:grpSpPr>
          <a:xfrm>
            <a:off x="2556644" y="3368453"/>
            <a:ext cx="7353189" cy="743526"/>
            <a:chOff x="2556095" y="5284515"/>
            <a:chExt cx="7353189" cy="743526"/>
          </a:xfrm>
        </p:grpSpPr>
        <p:pic>
          <p:nvPicPr>
            <p:cNvPr id="25" name="Picture 1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3078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7" name="Grafik 26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8" name="Grafik 27" descr="eurofusion_logo.pn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779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UG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1533144" y="3690256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0" name="Titel 7"/>
          <p:cNvSpPr>
            <a:spLocks noGrp="1"/>
          </p:cNvSpPr>
          <p:nvPr>
            <p:ph type="title"/>
          </p:nvPr>
        </p:nvSpPr>
        <p:spPr>
          <a:xfrm>
            <a:off x="1533144" y="1501919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13" name="Gruppierung 12"/>
          <p:cNvGrpSpPr/>
          <p:nvPr userDrawn="1"/>
        </p:nvGrpSpPr>
        <p:grpSpPr>
          <a:xfrm>
            <a:off x="2556095" y="5284515"/>
            <a:ext cx="7353189" cy="743526"/>
            <a:chOff x="2556095" y="5284515"/>
            <a:chExt cx="7353189" cy="743526"/>
          </a:xfrm>
        </p:grpSpPr>
        <p:pic>
          <p:nvPicPr>
            <p:cNvPr id="18" name="Picture 1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2" name="Grafik 21" descr="eurofusion_logo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80" y="191104"/>
            <a:ext cx="576000" cy="512049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628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UG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9" y="191103"/>
            <a:ext cx="576000" cy="512049"/>
          </a:xfrm>
          <a:prstGeom prst="rect">
            <a:avLst/>
          </a:prstGeom>
        </p:spPr>
      </p:pic>
      <p:sp>
        <p:nvSpPr>
          <p:cNvPr id="32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524000" y="3429000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33" name="Titel 7"/>
          <p:cNvSpPr>
            <a:spLocks noGrp="1"/>
          </p:cNvSpPr>
          <p:nvPr userDrawn="1">
            <p:ph type="title"/>
          </p:nvPr>
        </p:nvSpPr>
        <p:spPr>
          <a:xfrm>
            <a:off x="1524000" y="1240663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34" name="Gruppierung 33"/>
          <p:cNvGrpSpPr/>
          <p:nvPr userDrawn="1"/>
        </p:nvGrpSpPr>
        <p:grpSpPr>
          <a:xfrm>
            <a:off x="2556095" y="4821379"/>
            <a:ext cx="7353189" cy="743526"/>
            <a:chOff x="2556095" y="5284515"/>
            <a:chExt cx="7353189" cy="743526"/>
          </a:xfrm>
        </p:grpSpPr>
        <p:pic>
          <p:nvPicPr>
            <p:cNvPr id="35" name="Picture 1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36" name="Grafik 2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37" name="Grafik 21" descr="eurofusion_logo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 userDrawn="1"/>
        </p:nvGrpSpPr>
        <p:grpSpPr>
          <a:xfrm>
            <a:off x="1930906" y="5892965"/>
            <a:ext cx="8434419" cy="566770"/>
            <a:chOff x="507813" y="5834863"/>
            <a:chExt cx="8135786" cy="566770"/>
          </a:xfrm>
        </p:grpSpPr>
        <p:pic>
          <p:nvPicPr>
            <p:cNvPr id="15" name="Grafik 1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3" y="5834863"/>
              <a:ext cx="560411" cy="373742"/>
            </a:xfrm>
            <a:prstGeom prst="rect">
              <a:avLst/>
            </a:prstGeom>
          </p:spPr>
        </p:pic>
        <p:sp>
          <p:nvSpPr>
            <p:cNvPr id="17" name="Subtitle 2"/>
            <p:cNvSpPr txBox="1">
              <a:spLocks/>
            </p:cNvSpPr>
            <p:nvPr userDrawn="1"/>
          </p:nvSpPr>
          <p:spPr>
            <a:xfrm>
              <a:off x="1068224" y="5834863"/>
              <a:ext cx="7575375" cy="5667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 smtClean="0">
                  <a:latin typeface="Arial Narrow" panose="020B0606020202030204" pitchFamily="34" charset="0"/>
                </a:rPr>
                <a:t>This work has been carried out within the framework of the EUROfusion Consortium and has received funding from the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Euratom</a:t>
              </a:r>
              <a:r>
                <a:rPr lang="en-US" sz="1000" dirty="0" smtClean="0">
                  <a:latin typeface="Arial Narrow" panose="020B0606020202030204" pitchFamily="34" charset="0"/>
                </a:rPr>
                <a:t> research and training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programme</a:t>
              </a:r>
              <a:r>
                <a:rPr lang="en-US" sz="1000" dirty="0" smtClean="0">
                  <a:latin typeface="Arial Narrow" panose="020B0606020202030204" pitchFamily="34" charset="0"/>
                </a:rPr>
                <a:t> 2014-2018 and 2019-2020 under grant agreement No 633053. The views and opinions expressed herein do not necessarily reflect those of the European Commission.</a:t>
              </a:r>
              <a:endParaRPr lang="en-US" sz="10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3046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UG w/o acknowledgem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81" y="191104"/>
            <a:ext cx="576000" cy="51205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25" y="6490520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7F3EE8C1-2A12-4E67-A715-A772C72C27E6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45" y="6488564"/>
            <a:ext cx="8564310" cy="365125"/>
          </a:xfrm>
        </p:spPr>
        <p:txBody>
          <a:bodyPr/>
          <a:lstStyle>
            <a:lvl1pPr>
              <a:defRPr lang="en-US" sz="10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490519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Untertitel 2"/>
          <p:cNvSpPr>
            <a:spLocks noGrp="1"/>
          </p:cNvSpPr>
          <p:nvPr>
            <p:ph type="subTitle" idx="1"/>
          </p:nvPr>
        </p:nvSpPr>
        <p:spPr>
          <a:xfrm>
            <a:off x="1524000" y="2510472"/>
            <a:ext cx="9144000" cy="6771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9" name="Titel 7"/>
          <p:cNvSpPr>
            <a:spLocks noGrp="1"/>
          </p:cNvSpPr>
          <p:nvPr>
            <p:ph type="title"/>
          </p:nvPr>
        </p:nvSpPr>
        <p:spPr>
          <a:xfrm>
            <a:off x="1524000" y="1136247"/>
            <a:ext cx="9144000" cy="1316396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13" name="Gruppierung 14"/>
          <p:cNvGrpSpPr/>
          <p:nvPr userDrawn="1"/>
        </p:nvGrpSpPr>
        <p:grpSpPr>
          <a:xfrm>
            <a:off x="2556644" y="3368453"/>
            <a:ext cx="7353189" cy="743526"/>
            <a:chOff x="2556095" y="5284515"/>
            <a:chExt cx="7353189" cy="743526"/>
          </a:xfrm>
        </p:grpSpPr>
        <p:pic>
          <p:nvPicPr>
            <p:cNvPr id="20" name="Picture 1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3078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2" name="Grafik 21" descr="eurofusion_logo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pic>
        <p:nvPicPr>
          <p:cNvPr id="23" name="Grafik 22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53956"/>
            <a:ext cx="12192001" cy="226248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2572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7-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1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649" y="191123"/>
            <a:ext cx="607440" cy="540000"/>
          </a:xfrm>
          <a:prstGeom prst="rect">
            <a:avLst/>
          </a:prstGeom>
        </p:spPr>
      </p:pic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92173"/>
            <a:ext cx="11233150" cy="5109247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0800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U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649" y="191124"/>
            <a:ext cx="607443" cy="540000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4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89025"/>
            <a:ext cx="11233150" cy="51117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12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0166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P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6466" y="147362"/>
            <a:ext cx="600317" cy="612000"/>
          </a:xfrm>
          <a:prstGeom prst="rect">
            <a:avLst/>
          </a:prstGeom>
          <a:noFill/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6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89026"/>
            <a:ext cx="11233150" cy="51117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12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7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03914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371" y="277807"/>
            <a:ext cx="1110547" cy="333491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4" y="188639"/>
            <a:ext cx="8334933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4" y="1089025"/>
            <a:ext cx="11233151" cy="51117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12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8AFB9D-F2E6-4BBA-83FA-69EC431EA825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9746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o machine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  <p:grpSp>
        <p:nvGrpSpPr>
          <p:cNvPr id="2" name="Gruppierung 1"/>
          <p:cNvGrpSpPr/>
          <p:nvPr userDrawn="1"/>
        </p:nvGrpSpPr>
        <p:grpSpPr>
          <a:xfrm>
            <a:off x="2556095" y="5284515"/>
            <a:ext cx="7353189" cy="743526"/>
            <a:chOff x="2556095" y="5284515"/>
            <a:chExt cx="7353189" cy="743526"/>
          </a:xfrm>
        </p:grpSpPr>
        <p:pic>
          <p:nvPicPr>
            <p:cNvPr id="20" name="Picture 1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2" name="Grafik 21" descr="eurofusion_logo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1533144" y="3690256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8" name="Titel 7"/>
          <p:cNvSpPr>
            <a:spLocks noGrp="1"/>
          </p:cNvSpPr>
          <p:nvPr>
            <p:ph type="title"/>
          </p:nvPr>
        </p:nvSpPr>
        <p:spPr>
          <a:xfrm>
            <a:off x="1533144" y="1501919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1048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/o machine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533144" y="3429000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7" name="Titel 7"/>
          <p:cNvSpPr>
            <a:spLocks noGrp="1"/>
          </p:cNvSpPr>
          <p:nvPr userDrawn="1">
            <p:ph type="title"/>
          </p:nvPr>
        </p:nvSpPr>
        <p:spPr>
          <a:xfrm>
            <a:off x="1533144" y="1240663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15" name="Gruppierung 14"/>
          <p:cNvGrpSpPr/>
          <p:nvPr userDrawn="1"/>
        </p:nvGrpSpPr>
        <p:grpSpPr>
          <a:xfrm>
            <a:off x="2556095" y="4821379"/>
            <a:ext cx="7353189" cy="743526"/>
            <a:chOff x="2556095" y="5284515"/>
            <a:chExt cx="7353189" cy="743526"/>
          </a:xfrm>
        </p:grpSpPr>
        <p:pic>
          <p:nvPicPr>
            <p:cNvPr id="16" name="Picture 1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17" name="Grafik 20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18" name="Grafik 21" descr="eurofusion_logo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 userDrawn="1"/>
        </p:nvGrpSpPr>
        <p:grpSpPr>
          <a:xfrm>
            <a:off x="1930906" y="5892965"/>
            <a:ext cx="8434419" cy="566770"/>
            <a:chOff x="507813" y="5834863"/>
            <a:chExt cx="8135786" cy="566770"/>
          </a:xfrm>
        </p:grpSpPr>
        <p:pic>
          <p:nvPicPr>
            <p:cNvPr id="19" name="Grafik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3" y="5834863"/>
              <a:ext cx="560411" cy="373742"/>
            </a:xfrm>
            <a:prstGeom prst="rect">
              <a:avLst/>
            </a:prstGeom>
          </p:spPr>
        </p:pic>
        <p:sp>
          <p:nvSpPr>
            <p:cNvPr id="20" name="Subtitle 2"/>
            <p:cNvSpPr txBox="1">
              <a:spLocks/>
            </p:cNvSpPr>
            <p:nvPr userDrawn="1"/>
          </p:nvSpPr>
          <p:spPr>
            <a:xfrm>
              <a:off x="1068224" y="5834863"/>
              <a:ext cx="7575375" cy="5667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 smtClean="0">
                  <a:latin typeface="Arial Narrow" panose="020B0606020202030204" pitchFamily="34" charset="0"/>
                </a:rPr>
                <a:t>This work has been carried out within the framework of the EUROfusion Consortium and has received funding from the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Euratom</a:t>
              </a:r>
              <a:r>
                <a:rPr lang="en-US" sz="1000" dirty="0" smtClean="0">
                  <a:latin typeface="Arial Narrow" panose="020B0606020202030204" pitchFamily="34" charset="0"/>
                </a:rPr>
                <a:t> research and training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programme</a:t>
              </a:r>
              <a:r>
                <a:rPr lang="en-US" sz="1000" dirty="0" smtClean="0">
                  <a:latin typeface="Arial Narrow" panose="020B0606020202030204" pitchFamily="34" charset="0"/>
                </a:rPr>
                <a:t> 2014-2018 and 2019-2020 under grant agreement No 633053. The views and opinions expressed herein do not necessarily reflect those of the European Commission.</a:t>
              </a:r>
              <a:endParaRPr lang="en-US" sz="10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098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7-X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81" y="189217"/>
            <a:ext cx="575532" cy="511634"/>
          </a:xfrm>
          <a:prstGeom prst="rect">
            <a:avLst/>
          </a:prstGeom>
        </p:spPr>
      </p:pic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1533144" y="3690256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0" name="Titel 7"/>
          <p:cNvSpPr>
            <a:spLocks noGrp="1"/>
          </p:cNvSpPr>
          <p:nvPr>
            <p:ph type="title"/>
          </p:nvPr>
        </p:nvSpPr>
        <p:spPr>
          <a:xfrm>
            <a:off x="1533144" y="1501919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13" name="Gruppierung 12"/>
          <p:cNvGrpSpPr/>
          <p:nvPr userDrawn="1"/>
        </p:nvGrpSpPr>
        <p:grpSpPr>
          <a:xfrm>
            <a:off x="2556095" y="5284515"/>
            <a:ext cx="7353189" cy="743526"/>
            <a:chOff x="2556095" y="5284515"/>
            <a:chExt cx="7353189" cy="743526"/>
          </a:xfrm>
        </p:grpSpPr>
        <p:pic>
          <p:nvPicPr>
            <p:cNvPr id="18" name="Picture 1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2" name="Grafik 21" descr="eurofusion_logo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61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7-X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81" y="189217"/>
            <a:ext cx="576000" cy="512050"/>
          </a:xfrm>
          <a:prstGeom prst="rect">
            <a:avLst/>
          </a:prstGeom>
        </p:spPr>
      </p:pic>
      <p:sp>
        <p:nvSpPr>
          <p:cNvPr id="3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524000" y="3429000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34" name="Titel 7"/>
          <p:cNvSpPr>
            <a:spLocks noGrp="1"/>
          </p:cNvSpPr>
          <p:nvPr userDrawn="1">
            <p:ph type="title"/>
          </p:nvPr>
        </p:nvSpPr>
        <p:spPr>
          <a:xfrm>
            <a:off x="1524000" y="1240663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35" name="Gruppierung 34"/>
          <p:cNvGrpSpPr/>
          <p:nvPr userDrawn="1"/>
        </p:nvGrpSpPr>
        <p:grpSpPr>
          <a:xfrm>
            <a:off x="2556095" y="4821379"/>
            <a:ext cx="7353189" cy="743526"/>
            <a:chOff x="2556095" y="5284515"/>
            <a:chExt cx="7353189" cy="743526"/>
          </a:xfrm>
        </p:grpSpPr>
        <p:pic>
          <p:nvPicPr>
            <p:cNvPr id="36" name="Picture 1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37" name="Grafik 2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38" name="Grafik 21" descr="eurofusion_logo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 userDrawn="1"/>
        </p:nvGrpSpPr>
        <p:grpSpPr>
          <a:xfrm>
            <a:off x="1930906" y="5892965"/>
            <a:ext cx="8434419" cy="566770"/>
            <a:chOff x="507813" y="5834863"/>
            <a:chExt cx="8135786" cy="566770"/>
          </a:xfrm>
        </p:grpSpPr>
        <p:pic>
          <p:nvPicPr>
            <p:cNvPr id="15" name="Grafik 1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3" y="5834863"/>
              <a:ext cx="560411" cy="373742"/>
            </a:xfrm>
            <a:prstGeom prst="rect">
              <a:avLst/>
            </a:prstGeom>
          </p:spPr>
        </p:pic>
        <p:sp>
          <p:nvSpPr>
            <p:cNvPr id="18" name="Subtitle 2"/>
            <p:cNvSpPr txBox="1">
              <a:spLocks/>
            </p:cNvSpPr>
            <p:nvPr userDrawn="1"/>
          </p:nvSpPr>
          <p:spPr>
            <a:xfrm>
              <a:off x="1068224" y="5834863"/>
              <a:ext cx="7575375" cy="5667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 smtClean="0">
                  <a:latin typeface="Arial Narrow" panose="020B0606020202030204" pitchFamily="34" charset="0"/>
                </a:rPr>
                <a:t>This work has been carried out within the framework of the EUROfusion Consortium and has received funding from the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Euratom</a:t>
              </a:r>
              <a:r>
                <a:rPr lang="en-US" sz="1000" dirty="0" smtClean="0">
                  <a:latin typeface="Arial Narrow" panose="020B0606020202030204" pitchFamily="34" charset="0"/>
                </a:rPr>
                <a:t> research and training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programme</a:t>
              </a:r>
              <a:r>
                <a:rPr lang="en-US" sz="1000" dirty="0" smtClean="0">
                  <a:latin typeface="Arial Narrow" panose="020B0606020202030204" pitchFamily="34" charset="0"/>
                </a:rPr>
                <a:t> 2014-2018 and 2019-2020 under grant agreement No 633053. The views and opinions expressed herein do not necessarily reflect those of the European Commission.</a:t>
              </a:r>
              <a:endParaRPr lang="en-US" sz="10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7018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79425" y="6356350"/>
            <a:ext cx="111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12000" y="6356350"/>
            <a:ext cx="85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34400" y="6356350"/>
            <a:ext cx="1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717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1" r:id="rId2"/>
    <p:sldLayoutId id="2147483662" r:id="rId3"/>
    <p:sldLayoutId id="2147483663" r:id="rId4"/>
    <p:sldLayoutId id="2147483664" r:id="rId5"/>
    <p:sldLayoutId id="2147483655" r:id="rId6"/>
    <p:sldLayoutId id="2147483656" r:id="rId7"/>
    <p:sldLayoutId id="2147483657" r:id="rId8"/>
    <p:sldLayoutId id="2147483659" r:id="rId9"/>
    <p:sldLayoutId id="2147483665" r:id="rId10"/>
    <p:sldLayoutId id="2147483666" r:id="rId11"/>
    <p:sldLayoutId id="2147483660" r:id="rId12"/>
    <p:sldLayoutId id="2147483658" r:id="rId1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orient="horz" pos="119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572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orient="horz" pos="2273" userDrawn="1">
          <p15:clr>
            <a:srgbClr val="F26B43"/>
          </p15:clr>
        </p15:guide>
        <p15:guide id="9" orient="horz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/>
              <a:t>Indications for in situ flux surface measurements</a:t>
            </a:r>
          </a:p>
          <a:p>
            <a:endParaRPr lang="en-US" dirty="0" smtClean="0"/>
          </a:p>
          <a:p>
            <a:r>
              <a:rPr lang="en-US" dirty="0" smtClean="0"/>
              <a:t>C</a:t>
            </a:r>
            <a:r>
              <a:rPr lang="en-US" dirty="0" smtClean="0"/>
              <a:t>. </a:t>
            </a:r>
            <a:r>
              <a:rPr lang="en-US" dirty="0" smtClean="0"/>
              <a:t>Killer @ TG Scenario, 21.09.2020</a:t>
            </a:r>
            <a:endParaRPr lang="en-US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progress on </a:t>
            </a:r>
            <a:br>
              <a:rPr lang="en-US" dirty="0" smtClean="0"/>
            </a:br>
            <a:r>
              <a:rPr lang="en-US" i="1" dirty="0" smtClean="0"/>
              <a:t>electrons outside the </a:t>
            </a:r>
            <a:r>
              <a:rPr lang="en-US" i="1" dirty="0" smtClean="0"/>
              <a:t>SOL</a:t>
            </a:r>
            <a:endParaRPr lang="en-US" i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1116013" cy="365125"/>
          </a:xfrm>
        </p:spPr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11112500" y="6356350"/>
            <a:ext cx="1079500" cy="365125"/>
          </a:xfrm>
        </p:spPr>
        <p:txBody>
          <a:bodyPr/>
          <a:lstStyle/>
          <a:p>
            <a:fld id="{31AA536C-85F5-4A1B-A111-7CE00A08BCBC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902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 video features seen in the probe data?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 smtClean="0"/>
              <a:t>on this day: only 2 floating pins worked (issue with MPM interface)</a:t>
            </a:r>
            <a:endParaRPr lang="en-US" sz="1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81" y="3066742"/>
            <a:ext cx="4345154" cy="324528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6" y="1618203"/>
            <a:ext cx="3024818" cy="225916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442439" y="1965630"/>
            <a:ext cx="325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sharp negative spike in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fl</a:t>
            </a:r>
            <a:r>
              <a:rPr lang="en-US" dirty="0" smtClean="0"/>
              <a:t> might correlate with sharp stripe</a:t>
            </a:r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83" y="2027123"/>
            <a:ext cx="4246550" cy="4002894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682052" y="2923082"/>
            <a:ext cx="2443397" cy="644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Gerader Verbinder 19"/>
          <p:cNvCxnSpPr/>
          <p:nvPr/>
        </p:nvCxnSpPr>
        <p:spPr>
          <a:xfrm>
            <a:off x="3125449" y="2923082"/>
            <a:ext cx="464695" cy="3222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>
            <a:off x="682052" y="3568863"/>
            <a:ext cx="2908092" cy="234854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7566660" y="2369820"/>
            <a:ext cx="2510790" cy="7829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H="1">
            <a:off x="4910526" y="2656282"/>
            <a:ext cx="302025" cy="13722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72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of features in the magnetic topology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372" y="1751600"/>
            <a:ext cx="3186902" cy="454951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7" y="1805826"/>
            <a:ext cx="3591103" cy="4550524"/>
          </a:xfrm>
          <a:prstGeom prst="rect">
            <a:avLst/>
          </a:prstGeom>
        </p:spPr>
      </p:pic>
      <p:cxnSp>
        <p:nvCxnSpPr>
          <p:cNvPr id="10" name="Gerader Verbinder 9"/>
          <p:cNvCxnSpPr/>
          <p:nvPr/>
        </p:nvCxnSpPr>
        <p:spPr>
          <a:xfrm>
            <a:off x="2952750" y="4267200"/>
            <a:ext cx="4667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2806127" y="3664298"/>
            <a:ext cx="455233" cy="11515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Gerader Verbinder 14"/>
          <p:cNvCxnSpPr/>
          <p:nvPr/>
        </p:nvCxnSpPr>
        <p:spPr>
          <a:xfrm flipV="1">
            <a:off x="2806127" y="2308860"/>
            <a:ext cx="1834453" cy="1355438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2828753" y="4815839"/>
            <a:ext cx="1811827" cy="99012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bgerundetes Rechteck 18"/>
          <p:cNvSpPr/>
          <p:nvPr/>
        </p:nvSpPr>
        <p:spPr>
          <a:xfrm>
            <a:off x="4742843" y="3039372"/>
            <a:ext cx="1107979" cy="2775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5/5 island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20" name="Gerader Verbinder 19"/>
          <p:cNvCxnSpPr/>
          <p:nvPr/>
        </p:nvCxnSpPr>
        <p:spPr>
          <a:xfrm>
            <a:off x="5862637" y="4358640"/>
            <a:ext cx="129254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>
            <a:off x="5850823" y="3289140"/>
            <a:ext cx="485472" cy="31394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bgerundetes Rechteck 24"/>
          <p:cNvSpPr/>
          <p:nvPr/>
        </p:nvSpPr>
        <p:spPr>
          <a:xfrm>
            <a:off x="4669723" y="5270554"/>
            <a:ext cx="2317438" cy="495753"/>
          </a:xfrm>
          <a:prstGeom prst="roundRect">
            <a:avLst/>
          </a:prstGeom>
          <a:solidFill>
            <a:schemeClr val="bg1">
              <a:lumMod val="95000"/>
              <a:alpha val="91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enter long </a:t>
            </a:r>
            <a:r>
              <a:rPr lang="en-US" sz="1600" b="1" dirty="0" err="1" smtClean="0">
                <a:solidFill>
                  <a:schemeClr val="tx1"/>
                </a:solidFill>
              </a:rPr>
              <a:t>L</a:t>
            </a:r>
            <a:r>
              <a:rPr lang="en-US" sz="1600" b="1" baseline="-25000" dirty="0" err="1" smtClean="0">
                <a:solidFill>
                  <a:schemeClr val="tx1"/>
                </a:solidFill>
              </a:rPr>
              <a:t>c</a:t>
            </a:r>
            <a:r>
              <a:rPr lang="en-US" sz="1600" b="1" dirty="0" smtClean="0">
                <a:solidFill>
                  <a:schemeClr val="tx1"/>
                </a:solidFill>
              </a:rPr>
              <a:t> region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R=6.07-6.08m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27" name="Gerade Verbindung mit Pfeil 26"/>
          <p:cNvCxnSpPr>
            <a:stCxn id="25" idx="0"/>
          </p:cNvCxnSpPr>
          <p:nvPr/>
        </p:nvCxnSpPr>
        <p:spPr>
          <a:xfrm flipV="1">
            <a:off x="5828442" y="4358642"/>
            <a:ext cx="279334" cy="91191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pieren 27"/>
          <p:cNvGrpSpPr/>
          <p:nvPr/>
        </p:nvGrpSpPr>
        <p:grpSpPr>
          <a:xfrm>
            <a:off x="7899861" y="999190"/>
            <a:ext cx="3814539" cy="1949750"/>
            <a:chOff x="3157537" y="1179839"/>
            <a:chExt cx="5876925" cy="3003911"/>
          </a:xfrm>
        </p:grpSpPr>
        <p:pic>
          <p:nvPicPr>
            <p:cNvPr id="29" name="Grafik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775"/>
            <a:stretch/>
          </p:blipFill>
          <p:spPr>
            <a:xfrm>
              <a:off x="3157537" y="1179839"/>
              <a:ext cx="5876925" cy="3003911"/>
            </a:xfrm>
            <a:prstGeom prst="rect">
              <a:avLst/>
            </a:prstGeom>
          </p:spPr>
        </p:pic>
        <p:cxnSp>
          <p:nvCxnSpPr>
            <p:cNvPr id="30" name="Gerade Verbindung mit Pfeil 29"/>
            <p:cNvCxnSpPr/>
            <p:nvPr/>
          </p:nvCxnSpPr>
          <p:spPr>
            <a:xfrm>
              <a:off x="6250897" y="1851286"/>
              <a:ext cx="0" cy="89191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/>
          </p:nvCxnSpPr>
          <p:spPr>
            <a:xfrm>
              <a:off x="6867992" y="1793824"/>
              <a:ext cx="0" cy="891914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3756122" y="1256815"/>
              <a:ext cx="3835133" cy="574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sharp, bright stripe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6927078" y="1333881"/>
              <a:ext cx="1945448" cy="995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</a:rPr>
                <a:t>diffuse, dim stripe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  <p:cxnSp>
          <p:nvCxnSpPr>
            <p:cNvPr id="34" name="Gerade Verbindung mit Pfeil 33"/>
            <p:cNvCxnSpPr/>
            <p:nvPr/>
          </p:nvCxnSpPr>
          <p:spPr>
            <a:xfrm>
              <a:off x="5522454" y="2395739"/>
              <a:ext cx="302471" cy="40473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/>
            <p:cNvSpPr txBox="1"/>
            <p:nvPr/>
          </p:nvSpPr>
          <p:spPr>
            <a:xfrm>
              <a:off x="3203580" y="2067713"/>
              <a:ext cx="2189665" cy="995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“edge of the plasma”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8149798" y="2191883"/>
            <a:ext cx="317453" cy="340763"/>
            <a:chOff x="8288385" y="2198690"/>
            <a:chExt cx="317453" cy="340763"/>
          </a:xfrm>
        </p:grpSpPr>
        <p:sp>
          <p:nvSpPr>
            <p:cNvPr id="37" name="Ellipse 36"/>
            <p:cNvSpPr/>
            <p:nvPr/>
          </p:nvSpPr>
          <p:spPr>
            <a:xfrm>
              <a:off x="8288385" y="2244671"/>
              <a:ext cx="317453" cy="2947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8288385" y="2198690"/>
              <a:ext cx="267413" cy="303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</a:t>
              </a:r>
              <a:endParaRPr lang="en-US" b="1" dirty="0"/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7971203" y="1037846"/>
            <a:ext cx="317453" cy="369332"/>
            <a:chOff x="8288385" y="2198690"/>
            <a:chExt cx="317453" cy="369332"/>
          </a:xfrm>
        </p:grpSpPr>
        <p:sp>
          <p:nvSpPr>
            <p:cNvPr id="41" name="Ellipse 40"/>
            <p:cNvSpPr/>
            <p:nvPr/>
          </p:nvSpPr>
          <p:spPr>
            <a:xfrm>
              <a:off x="8288385" y="2244671"/>
              <a:ext cx="317453" cy="2947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8288385" y="219869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11131486" y="1644589"/>
            <a:ext cx="317453" cy="369332"/>
            <a:chOff x="8288385" y="2198690"/>
            <a:chExt cx="317453" cy="369332"/>
          </a:xfrm>
        </p:grpSpPr>
        <p:sp>
          <p:nvSpPr>
            <p:cNvPr id="44" name="Ellipse 43"/>
            <p:cNvSpPr/>
            <p:nvPr/>
          </p:nvSpPr>
          <p:spPr>
            <a:xfrm>
              <a:off x="8288385" y="2244671"/>
              <a:ext cx="317453" cy="2947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8288385" y="219869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3</a:t>
              </a:r>
              <a:endParaRPr lang="en-US" b="1" dirty="0"/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5770441" y="4539655"/>
            <a:ext cx="317453" cy="340763"/>
            <a:chOff x="8288385" y="2198690"/>
            <a:chExt cx="317453" cy="340763"/>
          </a:xfrm>
        </p:grpSpPr>
        <p:sp>
          <p:nvSpPr>
            <p:cNvPr id="47" name="Ellipse 46"/>
            <p:cNvSpPr/>
            <p:nvPr/>
          </p:nvSpPr>
          <p:spPr>
            <a:xfrm>
              <a:off x="8288385" y="2244671"/>
              <a:ext cx="317453" cy="2947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8288385" y="2198690"/>
              <a:ext cx="267413" cy="303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</a:t>
              </a:r>
              <a:endParaRPr lang="en-US" b="1" dirty="0"/>
            </a:p>
          </p:txBody>
        </p:sp>
      </p:grpSp>
      <p:sp>
        <p:nvSpPr>
          <p:cNvPr id="55" name="Abgerundetes Rechteck 54"/>
          <p:cNvSpPr/>
          <p:nvPr/>
        </p:nvSpPr>
        <p:spPr>
          <a:xfrm>
            <a:off x="7155178" y="3603086"/>
            <a:ext cx="1677671" cy="514047"/>
          </a:xfrm>
          <a:prstGeom prst="roundRect">
            <a:avLst/>
          </a:prstGeom>
          <a:solidFill>
            <a:schemeClr val="bg1">
              <a:lumMod val="95000"/>
              <a:alpha val="72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island </a:t>
            </a:r>
            <a:r>
              <a:rPr lang="en-US" sz="1600" b="1" dirty="0" err="1" smtClean="0">
                <a:solidFill>
                  <a:schemeClr val="tx1"/>
                </a:solidFill>
              </a:rPr>
              <a:t>separatrix</a:t>
            </a:r>
            <a:r>
              <a:rPr lang="en-US" sz="1600" b="1" dirty="0" smtClean="0">
                <a:solidFill>
                  <a:schemeClr val="tx1"/>
                </a:solidFill>
              </a:rPr>
              <a:t> R=6.10m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56" name="Gerade Verbindung mit Pfeil 55"/>
          <p:cNvCxnSpPr>
            <a:stCxn id="55" idx="1"/>
          </p:cNvCxnSpPr>
          <p:nvPr/>
        </p:nvCxnSpPr>
        <p:spPr>
          <a:xfrm flipH="1">
            <a:off x="6278764" y="3860110"/>
            <a:ext cx="876414" cy="48778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uppieren 51"/>
          <p:cNvGrpSpPr/>
          <p:nvPr/>
        </p:nvGrpSpPr>
        <p:grpSpPr>
          <a:xfrm>
            <a:off x="6669708" y="3832261"/>
            <a:ext cx="317453" cy="369332"/>
            <a:chOff x="8288385" y="2198690"/>
            <a:chExt cx="317453" cy="369332"/>
          </a:xfrm>
        </p:grpSpPr>
        <p:sp>
          <p:nvSpPr>
            <p:cNvPr id="53" name="Ellipse 52"/>
            <p:cNvSpPr/>
            <p:nvPr/>
          </p:nvSpPr>
          <p:spPr>
            <a:xfrm>
              <a:off x="8288385" y="2244671"/>
              <a:ext cx="317453" cy="2947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8288385" y="219869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</a:t>
              </a:r>
            </a:p>
          </p:txBody>
        </p:sp>
      </p:grpSp>
      <p:sp>
        <p:nvSpPr>
          <p:cNvPr id="63" name="Abgerundetes Rechteck 62"/>
          <p:cNvSpPr/>
          <p:nvPr/>
        </p:nvSpPr>
        <p:spPr>
          <a:xfrm>
            <a:off x="7578375" y="4880418"/>
            <a:ext cx="2268541" cy="514047"/>
          </a:xfrm>
          <a:prstGeom prst="roundRect">
            <a:avLst/>
          </a:prstGeom>
          <a:solidFill>
            <a:schemeClr val="bg1">
              <a:lumMod val="95000"/>
              <a:alpha val="72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10/9 island , R~6.20m (not visible here)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64" name="Gerade Verbindung mit Pfeil 63"/>
          <p:cNvCxnSpPr>
            <a:stCxn id="63" idx="1"/>
          </p:cNvCxnSpPr>
          <p:nvPr/>
        </p:nvCxnSpPr>
        <p:spPr>
          <a:xfrm flipH="1" flipV="1">
            <a:off x="7073119" y="4366028"/>
            <a:ext cx="505256" cy="77141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uppieren 64"/>
          <p:cNvGrpSpPr/>
          <p:nvPr/>
        </p:nvGrpSpPr>
        <p:grpSpPr>
          <a:xfrm>
            <a:off x="7136762" y="4549709"/>
            <a:ext cx="317453" cy="369332"/>
            <a:chOff x="8288385" y="2198690"/>
            <a:chExt cx="317453" cy="369332"/>
          </a:xfrm>
        </p:grpSpPr>
        <p:sp>
          <p:nvSpPr>
            <p:cNvPr id="66" name="Ellipse 65"/>
            <p:cNvSpPr/>
            <p:nvPr/>
          </p:nvSpPr>
          <p:spPr>
            <a:xfrm>
              <a:off x="8288385" y="2244671"/>
              <a:ext cx="317453" cy="2947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8288385" y="219869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3</a:t>
              </a:r>
              <a:endParaRPr lang="en-US" b="1" dirty="0"/>
            </a:p>
          </p:txBody>
        </p:sp>
      </p:grpSp>
      <p:sp>
        <p:nvSpPr>
          <p:cNvPr id="71" name="Textfeld 70"/>
          <p:cNvSpPr txBox="1"/>
          <p:nvPr/>
        </p:nvSpPr>
        <p:spPr>
          <a:xfrm>
            <a:off x="6766873" y="6101909"/>
            <a:ext cx="2325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this is where we typically see the </a:t>
            </a:r>
            <a:r>
              <a:rPr lang="en-US" sz="1600" dirty="0" err="1" smtClean="0"/>
              <a:t>T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 maximum</a:t>
            </a:r>
            <a:endParaRPr lang="en-US" sz="1600" dirty="0"/>
          </a:p>
        </p:txBody>
      </p:sp>
      <p:cxnSp>
        <p:nvCxnSpPr>
          <p:cNvPr id="73" name="Gerade Verbindung mit Pfeil 72"/>
          <p:cNvCxnSpPr/>
          <p:nvPr/>
        </p:nvCxnSpPr>
        <p:spPr>
          <a:xfrm flipH="1" flipV="1">
            <a:off x="6508909" y="5766307"/>
            <a:ext cx="319525" cy="3855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51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the stripe (the presumable 5/5 </a:t>
            </a:r>
            <a:r>
              <a:rPr lang="en-US" dirty="0" err="1" smtClean="0"/>
              <a:t>separatrix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5" t="12433" r="22248" b="48883"/>
          <a:stretch/>
        </p:blipFill>
        <p:spPr>
          <a:xfrm>
            <a:off x="98330" y="1268021"/>
            <a:ext cx="3474721" cy="218129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0" y="3745681"/>
            <a:ext cx="3427340" cy="2610669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2560320" y="4320540"/>
            <a:ext cx="571500" cy="3352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1845215" y="2305905"/>
            <a:ext cx="526415" cy="45719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Gerade Verbindung mit Pfeil 26"/>
          <p:cNvCxnSpPr/>
          <p:nvPr/>
        </p:nvCxnSpPr>
        <p:spPr>
          <a:xfrm flipH="1" flipV="1">
            <a:off x="1736436" y="1782020"/>
            <a:ext cx="258619" cy="460381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187811" y="1337251"/>
            <a:ext cx="2944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analyzing the light intensity along this line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1" name="Gerader Verbinder 30"/>
          <p:cNvCxnSpPr/>
          <p:nvPr/>
        </p:nvCxnSpPr>
        <p:spPr>
          <a:xfrm flipH="1" flipV="1">
            <a:off x="98330" y="3449314"/>
            <a:ext cx="2461991" cy="120650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 flipV="1">
            <a:off x="3131820" y="3449314"/>
            <a:ext cx="441231" cy="1206506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54" y="3841475"/>
            <a:ext cx="3856067" cy="2880000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" b="-1"/>
          <a:stretch/>
        </p:blipFill>
        <p:spPr>
          <a:xfrm>
            <a:off x="4437753" y="979521"/>
            <a:ext cx="3856067" cy="2766160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469" y="3841475"/>
            <a:ext cx="3856067" cy="2880000"/>
          </a:xfrm>
          <a:prstGeom prst="rect">
            <a:avLst/>
          </a:prstGeom>
        </p:spPr>
      </p:pic>
      <p:sp>
        <p:nvSpPr>
          <p:cNvPr id="47" name="Textfeld 46"/>
          <p:cNvSpPr txBox="1"/>
          <p:nvPr/>
        </p:nvSpPr>
        <p:spPr>
          <a:xfrm>
            <a:off x="5765814" y="3538170"/>
            <a:ext cx="1199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px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horizontal</a:t>
            </a:r>
          </a:p>
        </p:txBody>
      </p:sp>
      <p:sp>
        <p:nvSpPr>
          <p:cNvPr id="48" name="Textfeld 47"/>
          <p:cNvSpPr txBox="1"/>
          <p:nvPr/>
        </p:nvSpPr>
        <p:spPr>
          <a:xfrm rot="16200000">
            <a:off x="3729196" y="2125251"/>
            <a:ext cx="1246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light intensity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Abgerundetes Rechteck 49"/>
          <p:cNvSpPr/>
          <p:nvPr/>
        </p:nvSpPr>
        <p:spPr>
          <a:xfrm>
            <a:off x="6569041" y="1259281"/>
            <a:ext cx="1752522" cy="533474"/>
          </a:xfrm>
          <a:prstGeom prst="roundRect">
            <a:avLst/>
          </a:prstGeom>
          <a:solidFill>
            <a:schemeClr val="bg1">
              <a:lumMod val="95000"/>
              <a:alpha val="72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  <a:ea typeface="Cambria" panose="02040503050406030204" pitchFamily="18" charset="0"/>
              </a:rPr>
              <a:t>color code: images </a:t>
            </a:r>
            <a:r>
              <a:rPr lang="en-US" sz="1600" dirty="0" smtClean="0">
                <a:solidFill>
                  <a:schemeClr val="tx1"/>
                </a:solidFill>
                <a:ea typeface="Cambria" panose="02040503050406030204" pitchFamily="18" charset="0"/>
              </a:rPr>
              <a:t>of </a:t>
            </a:r>
            <a:r>
              <a:rPr lang="en-US" sz="1600" dirty="0">
                <a:solidFill>
                  <a:schemeClr val="tx1"/>
                </a:solidFill>
                <a:ea typeface="Cambria" panose="02040503050406030204" pitchFamily="18" charset="0"/>
              </a:rPr>
              <a:t>plunge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6702075" y="1855739"/>
            <a:ext cx="1261564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err="1" smtClean="0"/>
              <a:t>I</a:t>
            </a:r>
            <a:r>
              <a:rPr lang="en-US" baseline="-25000" dirty="0" err="1" smtClean="0"/>
              <a:t>p</a:t>
            </a:r>
            <a:r>
              <a:rPr lang="en-US" dirty="0" smtClean="0"/>
              <a:t>=0.8kA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peak at 9px</a:t>
            </a:r>
            <a:endParaRPr lang="en-US" dirty="0"/>
          </a:p>
        </p:txBody>
      </p:sp>
      <p:sp>
        <p:nvSpPr>
          <p:cNvPr id="52" name="Textfeld 51"/>
          <p:cNvSpPr txBox="1"/>
          <p:nvPr/>
        </p:nvSpPr>
        <p:spPr>
          <a:xfrm>
            <a:off x="6325846" y="4126542"/>
            <a:ext cx="1436291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err="1" smtClean="0"/>
              <a:t>I</a:t>
            </a:r>
            <a:r>
              <a:rPr lang="en-US" baseline="-25000" dirty="0" err="1" smtClean="0"/>
              <a:t>p</a:t>
            </a:r>
            <a:r>
              <a:rPr lang="en-US" dirty="0" smtClean="0"/>
              <a:t>=1.6kA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peak at 8.5px</a:t>
            </a:r>
            <a:endParaRPr lang="en-US" dirty="0"/>
          </a:p>
        </p:txBody>
      </p:sp>
      <p:sp>
        <p:nvSpPr>
          <p:cNvPr id="53" name="Textfeld 52"/>
          <p:cNvSpPr txBox="1"/>
          <p:nvPr/>
        </p:nvSpPr>
        <p:spPr>
          <a:xfrm>
            <a:off x="10452836" y="4146613"/>
            <a:ext cx="1261564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err="1" smtClean="0"/>
              <a:t>I</a:t>
            </a:r>
            <a:r>
              <a:rPr lang="en-US" baseline="-25000" dirty="0" err="1" smtClean="0"/>
              <a:t>p</a:t>
            </a:r>
            <a:r>
              <a:rPr lang="en-US" dirty="0" smtClean="0"/>
              <a:t>=2.8kA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peak at 8px</a:t>
            </a:r>
            <a:endParaRPr lang="en-US" dirty="0"/>
          </a:p>
        </p:txBody>
      </p:sp>
      <p:sp>
        <p:nvSpPr>
          <p:cNvPr id="54" name="Textfeld 53"/>
          <p:cNvSpPr txBox="1"/>
          <p:nvPr/>
        </p:nvSpPr>
        <p:spPr>
          <a:xfrm>
            <a:off x="8630258" y="1042813"/>
            <a:ext cx="305850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stripe moves radially inwards at ≈ 0.5 </a:t>
            </a:r>
            <a:r>
              <a:rPr lang="en-US" dirty="0" err="1" smtClean="0">
                <a:sym typeface="Wingdings" panose="05000000000000000000" pitchFamily="2" charset="2"/>
              </a:rPr>
              <a:t>px</a:t>
            </a:r>
            <a:r>
              <a:rPr lang="en-US" dirty="0" smtClean="0">
                <a:sym typeface="Wingdings" panose="05000000000000000000" pitchFamily="2" charset="2"/>
              </a:rPr>
              <a:t> / kA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conversion at MPM in AEQ31: 1px ≈ 2.5mm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sz="1200" dirty="0" smtClean="0">
                <a:sym typeface="Wingdings" panose="05000000000000000000" pitchFamily="2" charset="2"/>
              </a:rPr>
              <a:t>(no significant projection error since viewing angle onto MPM side is 25°)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this might be an </a:t>
            </a:r>
            <a:r>
              <a:rPr lang="en-US" i="1" dirty="0" smtClean="0">
                <a:sym typeface="Wingdings" panose="05000000000000000000" pitchFamily="2" charset="2"/>
              </a:rPr>
              <a:t>in situ </a:t>
            </a:r>
            <a:r>
              <a:rPr lang="en-US" dirty="0" smtClean="0">
                <a:sym typeface="Wingdings" panose="05000000000000000000" pitchFamily="2" charset="2"/>
              </a:rPr>
              <a:t>flux surface measurement (!?)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island chain shifts inwards by ≈ </a:t>
            </a:r>
            <a:r>
              <a:rPr lang="en-US" dirty="0" smtClean="0">
                <a:sym typeface="Wingdings" panose="05000000000000000000" pitchFamily="2" charset="2"/>
              </a:rPr>
              <a:t>1mm per kA </a:t>
            </a:r>
            <a:r>
              <a:rPr lang="en-US" dirty="0" smtClean="0">
                <a:sym typeface="Wingdings" panose="05000000000000000000" pitchFamily="2" charset="2"/>
              </a:rPr>
              <a:t>(?)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95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0" grpId="0" animBg="1"/>
      <p:bldP spid="51" grpId="0"/>
      <p:bldP spid="52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the power balance affected by electrons?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21.09.2020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1706863" y="5185779"/>
            <a:ext cx="7181764" cy="926698"/>
          </a:xfrm>
        </p:spPr>
        <p:txBody>
          <a:bodyPr/>
          <a:lstStyle/>
          <a:p>
            <a:r>
              <a:rPr lang="en-US" dirty="0"/>
              <a:t>no significant additional loss channel </a:t>
            </a:r>
            <a:r>
              <a:rPr lang="en-US" dirty="0" smtClean="0"/>
              <a:t>indicated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smtClean="0"/>
              <a:t>within the uncertainties of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rad</a:t>
            </a:r>
            <a:r>
              <a:rPr lang="en-US" dirty="0" smtClean="0"/>
              <a:t> and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div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59" y="1235984"/>
            <a:ext cx="5101992" cy="381055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83" y="1235984"/>
            <a:ext cx="5101992" cy="381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9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Similar (and clearer) observations with IPP-FLUC1 in OP1.2a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21.09.2020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69" y="4100971"/>
            <a:ext cx="3440251" cy="262050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69" y="1234550"/>
            <a:ext cx="2660763" cy="2502644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8019837" y="6241148"/>
            <a:ext cx="1128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horizontal </a:t>
            </a:r>
            <a:r>
              <a:rPr lang="en-US" sz="1400" dirty="0" err="1" smtClean="0"/>
              <a:t>px</a:t>
            </a:r>
            <a:endParaRPr lang="en-US" sz="1400" dirty="0"/>
          </a:p>
        </p:txBody>
      </p:sp>
      <p:sp>
        <p:nvSpPr>
          <p:cNvPr id="23" name="Textfeld 22"/>
          <p:cNvSpPr txBox="1"/>
          <p:nvPr/>
        </p:nvSpPr>
        <p:spPr>
          <a:xfrm>
            <a:off x="2933426" y="116505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R≈6.16m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2401810" y="1464186"/>
            <a:ext cx="413817" cy="35397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1440462" y="116505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R≈6.10m</a:t>
            </a:r>
          </a:p>
        </p:txBody>
      </p:sp>
      <p:cxnSp>
        <p:nvCxnSpPr>
          <p:cNvPr id="29" name="Gerade Verbindung mit Pfeil 28"/>
          <p:cNvCxnSpPr/>
          <p:nvPr/>
        </p:nvCxnSpPr>
        <p:spPr>
          <a:xfrm flipH="1">
            <a:off x="3070961" y="1464186"/>
            <a:ext cx="219403" cy="294789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fik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081" y="2022791"/>
            <a:ext cx="4537655" cy="365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5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16" y="3710621"/>
            <a:ext cx="3591684" cy="268253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16" y="983872"/>
            <a:ext cx="3670597" cy="27414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Update: also with IPP-FLUC1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21.09.2020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69" y="4100971"/>
            <a:ext cx="3440251" cy="262050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69" y="1234550"/>
            <a:ext cx="2660763" cy="250264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9007948" y="123455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I</a:t>
            </a:r>
            <a:r>
              <a:rPr lang="en-US" b="1" baseline="-25000" dirty="0" err="1" smtClean="0"/>
              <a:t>pc</a:t>
            </a:r>
            <a:r>
              <a:rPr lang="en-US" b="1" dirty="0" smtClean="0"/>
              <a:t>=-700A</a:t>
            </a:r>
            <a:endParaRPr lang="en-US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9216636" y="403766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I</a:t>
            </a:r>
            <a:r>
              <a:rPr lang="en-US" b="1" baseline="-25000" dirty="0" err="1" smtClean="0"/>
              <a:t>pc</a:t>
            </a:r>
            <a:r>
              <a:rPr lang="en-US" b="1" dirty="0" smtClean="0"/>
              <a:t>=0A</a:t>
            </a:r>
            <a:endParaRPr lang="en-US" b="1" dirty="0"/>
          </a:p>
        </p:txBody>
      </p:sp>
      <p:sp>
        <p:nvSpPr>
          <p:cNvPr id="13" name="Geschweifte Klammer rechts 12"/>
          <p:cNvSpPr/>
          <p:nvPr/>
        </p:nvSpPr>
        <p:spPr>
          <a:xfrm>
            <a:off x="10236922" y="1464186"/>
            <a:ext cx="224085" cy="4397409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feld 14"/>
          <p:cNvSpPr txBox="1"/>
          <p:nvPr/>
        </p:nvSpPr>
        <p:spPr>
          <a:xfrm>
            <a:off x="10539450" y="3222919"/>
            <a:ext cx="1632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stripes move radially out for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pc</a:t>
            </a:r>
            <a:r>
              <a:rPr lang="en-US" dirty="0" smtClean="0"/>
              <a:t>=0A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/>
              <a:t>≈4mm for left stripe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/>
              <a:t>≈2.5mm for right stripe</a:t>
            </a:r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 rot="16200000">
            <a:off x="6006586" y="2105974"/>
            <a:ext cx="1179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light intensity</a:t>
            </a:r>
            <a:endParaRPr lang="en-US" sz="1400" dirty="0"/>
          </a:p>
        </p:txBody>
      </p:sp>
      <p:sp>
        <p:nvSpPr>
          <p:cNvPr id="19" name="Textfeld 18"/>
          <p:cNvSpPr txBox="1"/>
          <p:nvPr/>
        </p:nvSpPr>
        <p:spPr>
          <a:xfrm rot="16200000">
            <a:off x="6008587" y="4813034"/>
            <a:ext cx="1179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light intensity</a:t>
            </a:r>
            <a:endParaRPr lang="en-US" sz="1400" dirty="0"/>
          </a:p>
        </p:txBody>
      </p:sp>
      <p:sp>
        <p:nvSpPr>
          <p:cNvPr id="20" name="Textfeld 19"/>
          <p:cNvSpPr txBox="1"/>
          <p:nvPr/>
        </p:nvSpPr>
        <p:spPr>
          <a:xfrm>
            <a:off x="8087994" y="3498534"/>
            <a:ext cx="1128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horizontal </a:t>
            </a:r>
            <a:r>
              <a:rPr lang="en-US" sz="1400" dirty="0" err="1" smtClean="0"/>
              <a:t>px</a:t>
            </a:r>
            <a:endParaRPr lang="en-US" sz="1400" dirty="0"/>
          </a:p>
        </p:txBody>
      </p:sp>
      <p:sp>
        <p:nvSpPr>
          <p:cNvPr id="21" name="Textfeld 20"/>
          <p:cNvSpPr txBox="1"/>
          <p:nvPr/>
        </p:nvSpPr>
        <p:spPr>
          <a:xfrm>
            <a:off x="8019837" y="6241148"/>
            <a:ext cx="1128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horizontal </a:t>
            </a:r>
            <a:r>
              <a:rPr lang="en-US" sz="1400" dirty="0" err="1" smtClean="0"/>
              <a:t>px</a:t>
            </a:r>
            <a:endParaRPr lang="en-US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10640850" y="963536"/>
            <a:ext cx="13726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color code: different images during plunge</a:t>
            </a:r>
            <a:endParaRPr lang="en-US" sz="1400" dirty="0"/>
          </a:p>
        </p:txBody>
      </p:sp>
      <p:sp>
        <p:nvSpPr>
          <p:cNvPr id="23" name="Textfeld 22"/>
          <p:cNvSpPr txBox="1"/>
          <p:nvPr/>
        </p:nvSpPr>
        <p:spPr>
          <a:xfrm>
            <a:off x="2933426" y="116505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R≈6.16m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2401810" y="1464186"/>
            <a:ext cx="413817" cy="35397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1440462" y="116505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R≈6.10m</a:t>
            </a:r>
          </a:p>
        </p:txBody>
      </p:sp>
      <p:cxnSp>
        <p:nvCxnSpPr>
          <p:cNvPr id="29" name="Gerade Verbindung mit Pfeil 28"/>
          <p:cNvCxnSpPr/>
          <p:nvPr/>
        </p:nvCxnSpPr>
        <p:spPr>
          <a:xfrm flipH="1">
            <a:off x="3070961" y="1464186"/>
            <a:ext cx="219403" cy="294789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29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absolute position determination using probe head features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2" y="1460808"/>
            <a:ext cx="4648200" cy="437197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63424" y="2214604"/>
            <a:ext cx="4341814" cy="2894543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7404805" y="1920823"/>
            <a:ext cx="327660" cy="327660"/>
          </a:xfrm>
          <a:prstGeom prst="ellipse">
            <a:avLst/>
          </a:prstGeom>
          <a:noFill/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7568635" y="2778484"/>
            <a:ext cx="327660" cy="327660"/>
          </a:xfrm>
          <a:prstGeom prst="ellipse">
            <a:avLst/>
          </a:prstGeom>
          <a:noFill/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3428445" y="2126946"/>
            <a:ext cx="3976360" cy="306293"/>
          </a:xfrm>
          <a:prstGeom prst="straightConnector1">
            <a:avLst/>
          </a:prstGeom>
          <a:ln w="12700">
            <a:solidFill>
              <a:srgbClr val="66FF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stCxn id="12" idx="1"/>
          </p:cNvCxnSpPr>
          <p:nvPr/>
        </p:nvCxnSpPr>
        <p:spPr>
          <a:xfrm flipH="1" flipV="1">
            <a:off x="7861052" y="2216639"/>
            <a:ext cx="656379" cy="313392"/>
          </a:xfrm>
          <a:prstGeom prst="straightConnector1">
            <a:avLst/>
          </a:prstGeom>
          <a:ln w="127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12" idx="1"/>
          </p:cNvCxnSpPr>
          <p:nvPr/>
        </p:nvCxnSpPr>
        <p:spPr>
          <a:xfrm flipH="1">
            <a:off x="7953445" y="2530031"/>
            <a:ext cx="563986" cy="356194"/>
          </a:xfrm>
          <a:prstGeom prst="straightConnector1">
            <a:avLst/>
          </a:prstGeom>
          <a:ln w="127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11" idx="2"/>
          </p:cNvCxnSpPr>
          <p:nvPr/>
        </p:nvCxnSpPr>
        <p:spPr>
          <a:xfrm flipH="1" flipV="1">
            <a:off x="3348222" y="2707494"/>
            <a:ext cx="4220413" cy="234820"/>
          </a:xfrm>
          <a:prstGeom prst="straightConnector1">
            <a:avLst/>
          </a:prstGeom>
          <a:ln w="12700">
            <a:solidFill>
              <a:srgbClr val="66FF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5230812" y="5859444"/>
            <a:ext cx="68431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center screw: typically stripe at </a:t>
            </a:r>
            <a:r>
              <a:rPr lang="en-US" sz="1400" dirty="0" err="1" smtClean="0"/>
              <a:t>d</a:t>
            </a:r>
            <a:r>
              <a:rPr lang="en-US" sz="1400" baseline="-25000" dirty="0" err="1" smtClean="0"/>
              <a:t>mpm</a:t>
            </a:r>
            <a:r>
              <a:rPr lang="en-US" sz="1400" dirty="0" smtClean="0"/>
              <a:t>=240mm </a:t>
            </a:r>
            <a:r>
              <a:rPr lang="en-US" sz="1400" dirty="0" smtClean="0">
                <a:sym typeface="Wingdings" panose="05000000000000000000" pitchFamily="2" charset="2"/>
              </a:rPr>
              <a:t> R=6.105m at z=-0.153m (</a:t>
            </a:r>
            <a:r>
              <a:rPr lang="en-US" sz="1400" dirty="0" err="1" smtClean="0">
                <a:sym typeface="Wingdings" panose="05000000000000000000" pitchFamily="2" charset="2"/>
              </a:rPr>
              <a:t>R</a:t>
            </a:r>
            <a:r>
              <a:rPr lang="en-US" sz="1400" baseline="-25000" dirty="0" err="1" smtClean="0">
                <a:sym typeface="Wingdings" panose="05000000000000000000" pitchFamily="2" charset="2"/>
              </a:rPr>
              <a:t>sep</a:t>
            </a:r>
            <a:r>
              <a:rPr lang="en-US" sz="1400" dirty="0" smtClean="0">
                <a:sym typeface="Wingdings" panose="05000000000000000000" pitchFamily="2" charset="2"/>
              </a:rPr>
              <a:t> at 6.100m)</a:t>
            </a:r>
          </a:p>
          <a:p>
            <a:r>
              <a:rPr lang="en-US" sz="1400" dirty="0" smtClean="0">
                <a:sym typeface="Wingdings" panose="05000000000000000000" pitchFamily="2" charset="2"/>
              </a:rPr>
              <a:t>top screw: typically stripe at </a:t>
            </a:r>
            <a:r>
              <a:rPr lang="en-US" sz="1400" dirty="0" err="1" smtClean="0"/>
              <a:t>d</a:t>
            </a:r>
            <a:r>
              <a:rPr lang="en-US" sz="1400" baseline="-25000" dirty="0" err="1" smtClean="0"/>
              <a:t>mpm</a:t>
            </a:r>
            <a:r>
              <a:rPr lang="en-US" sz="1400" dirty="0" smtClean="0"/>
              <a:t>=230mm 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ym typeface="Wingdings" panose="05000000000000000000" pitchFamily="2" charset="2"/>
              </a:rPr>
              <a:t>R=6.115m </a:t>
            </a:r>
            <a:r>
              <a:rPr lang="en-US" sz="1400" dirty="0">
                <a:sym typeface="Wingdings" panose="05000000000000000000" pitchFamily="2" charset="2"/>
              </a:rPr>
              <a:t>at z=-</a:t>
            </a:r>
            <a:r>
              <a:rPr lang="en-US" sz="1400" dirty="0" smtClean="0">
                <a:sym typeface="Wingdings" panose="05000000000000000000" pitchFamily="2" charset="2"/>
              </a:rPr>
              <a:t>0.123m (</a:t>
            </a:r>
            <a:r>
              <a:rPr lang="en-US" sz="1400" dirty="0" err="1">
                <a:sym typeface="Wingdings" panose="05000000000000000000" pitchFamily="2" charset="2"/>
              </a:rPr>
              <a:t>R</a:t>
            </a:r>
            <a:r>
              <a:rPr lang="en-US" sz="1400" baseline="-25000" dirty="0" err="1">
                <a:sym typeface="Wingdings" panose="05000000000000000000" pitchFamily="2" charset="2"/>
              </a:rPr>
              <a:t>sep</a:t>
            </a:r>
            <a:r>
              <a:rPr lang="en-US" sz="1400" dirty="0" smtClean="0">
                <a:sym typeface="Wingdings" panose="05000000000000000000" pitchFamily="2" charset="2"/>
              </a:rPr>
              <a:t> at 6.108m)</a:t>
            </a:r>
            <a:endParaRPr lang="en-US" sz="1400" dirty="0">
              <a:sym typeface="Wingdings" panose="05000000000000000000" pitchFamily="2" charset="2"/>
            </a:endParaRPr>
          </a:p>
          <a:p>
            <a:endParaRPr lang="en-US" sz="1400" dirty="0"/>
          </a:p>
        </p:txBody>
      </p:sp>
      <p:grpSp>
        <p:nvGrpSpPr>
          <p:cNvPr id="36" name="Gruppieren 35"/>
          <p:cNvGrpSpPr/>
          <p:nvPr/>
        </p:nvGrpSpPr>
        <p:grpSpPr>
          <a:xfrm>
            <a:off x="9618129" y="1146748"/>
            <a:ext cx="2420415" cy="4655013"/>
            <a:chOff x="4313061" y="3311758"/>
            <a:chExt cx="1843900" cy="3546241"/>
          </a:xfrm>
        </p:grpSpPr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061" y="3311758"/>
              <a:ext cx="1843900" cy="3546241"/>
            </a:xfrm>
            <a:prstGeom prst="rect">
              <a:avLst/>
            </a:prstGeom>
          </p:spPr>
        </p:pic>
        <p:cxnSp>
          <p:nvCxnSpPr>
            <p:cNvPr id="33" name="Gerader Verbinder 32"/>
            <p:cNvCxnSpPr/>
            <p:nvPr/>
          </p:nvCxnSpPr>
          <p:spPr>
            <a:xfrm>
              <a:off x="5128260" y="5935644"/>
              <a:ext cx="94869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/>
            <p:cNvCxnSpPr/>
            <p:nvPr/>
          </p:nvCxnSpPr>
          <p:spPr>
            <a:xfrm>
              <a:off x="5128260" y="5817702"/>
              <a:ext cx="94869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Gerader Verbinder 43"/>
          <p:cNvCxnSpPr/>
          <p:nvPr/>
        </p:nvCxnSpPr>
        <p:spPr>
          <a:xfrm flipH="1">
            <a:off x="10935325" y="4227226"/>
            <a:ext cx="157396" cy="6092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8517431" y="2068366"/>
            <a:ext cx="1328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holes for probe head assembly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24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Checking plausibility of </a:t>
            </a:r>
            <a:r>
              <a:rPr lang="en-US" dirty="0" err="1" smtClean="0"/>
              <a:t>separatrix</a:t>
            </a:r>
            <a:r>
              <a:rPr lang="en-US" dirty="0" smtClean="0"/>
              <a:t> shift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21.09.2020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276509" y="1247103"/>
            <a:ext cx="4965786" cy="510924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field line tracing </a:t>
            </a:r>
          </a:p>
          <a:p>
            <a:r>
              <a:rPr lang="en-US" sz="2000" b="0" dirty="0" err="1" smtClean="0"/>
              <a:t>separatrix</a:t>
            </a:r>
            <a:r>
              <a:rPr lang="en-US" sz="2000" b="0" dirty="0" smtClean="0"/>
              <a:t> moves outwards (-700A </a:t>
            </a:r>
            <a:r>
              <a:rPr lang="en-US" sz="2000" b="0" dirty="0" smtClean="0">
                <a:sym typeface="Wingdings" panose="05000000000000000000" pitchFamily="2" charset="2"/>
              </a:rPr>
              <a:t> </a:t>
            </a:r>
            <a:r>
              <a:rPr lang="en-US" sz="2000" b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0A</a:t>
            </a:r>
            <a:r>
              <a:rPr lang="en-US" sz="2000" b="0" dirty="0" smtClean="0">
                <a:sym typeface="Wingdings" panose="05000000000000000000" pitchFamily="2" charset="2"/>
              </a:rPr>
              <a:t>) by 15mm (along MPM path) </a:t>
            </a:r>
          </a:p>
          <a:p>
            <a:pPr marL="0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experiment</a:t>
            </a:r>
            <a:r>
              <a:rPr lang="en-US" b="0" dirty="0" smtClean="0">
                <a:sym typeface="Wingdings" panose="05000000000000000000" pitchFamily="2" charset="2"/>
              </a:rPr>
              <a:t> </a:t>
            </a:r>
          </a:p>
          <a:p>
            <a:r>
              <a:rPr lang="en-US" sz="2000" b="0" dirty="0" smtClean="0">
                <a:sym typeface="Wingdings" panose="05000000000000000000" pitchFamily="2" charset="2"/>
              </a:rPr>
              <a:t>bright stripe moves outwards </a:t>
            </a:r>
            <a:r>
              <a:rPr lang="en-US" sz="2000" b="0" dirty="0"/>
              <a:t>(-700A </a:t>
            </a:r>
            <a:r>
              <a:rPr lang="en-US" sz="2000" b="0" dirty="0">
                <a:sym typeface="Wingdings" panose="05000000000000000000" pitchFamily="2" charset="2"/>
              </a:rPr>
              <a:t> 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0A</a:t>
            </a:r>
            <a:r>
              <a:rPr lang="en-US" sz="2000" b="0" dirty="0">
                <a:sym typeface="Wingdings" panose="05000000000000000000" pitchFamily="2" charset="2"/>
              </a:rPr>
              <a:t>) </a:t>
            </a:r>
            <a:r>
              <a:rPr lang="en-US" sz="2000" b="0" dirty="0" smtClean="0">
                <a:sym typeface="Wingdings" panose="05000000000000000000" pitchFamily="2" charset="2"/>
              </a:rPr>
              <a:t>by ≤ 5mm</a:t>
            </a:r>
            <a:br>
              <a:rPr lang="en-US" sz="2000" b="0" dirty="0" smtClean="0">
                <a:sym typeface="Wingdings" panose="05000000000000000000" pitchFamily="2" charset="2"/>
              </a:rPr>
            </a:br>
            <a:r>
              <a:rPr lang="en-US" sz="2000" b="0" dirty="0" smtClean="0">
                <a:sym typeface="Wingdings" panose="05000000000000000000" pitchFamily="2" charset="2"/>
              </a:rPr>
              <a:t>(also indicated by probe head “holes”)</a:t>
            </a:r>
          </a:p>
          <a:p>
            <a:endParaRPr lang="en-US" sz="2000" b="0" dirty="0">
              <a:sym typeface="Wingdings" panose="05000000000000000000" pitchFamily="2" charset="2"/>
            </a:endParaRPr>
          </a:p>
          <a:p>
            <a:r>
              <a:rPr lang="en-US" sz="2000" b="0" dirty="0" smtClean="0">
                <a:sym typeface="Wingdings" panose="05000000000000000000" pitchFamily="2" charset="2"/>
              </a:rPr>
              <a:t>why this </a:t>
            </a:r>
            <a:r>
              <a:rPr lang="en-US" sz="2000" b="0" dirty="0" err="1" smtClean="0">
                <a:sym typeface="Wingdings" panose="05000000000000000000" pitchFamily="2" charset="2"/>
              </a:rPr>
              <a:t>mis</a:t>
            </a:r>
            <a:r>
              <a:rPr lang="en-US" sz="2000" b="0" dirty="0" smtClean="0">
                <a:sym typeface="Wingdings" panose="05000000000000000000" pitchFamily="2" charset="2"/>
              </a:rPr>
              <a:t>-match? </a:t>
            </a:r>
            <a:br>
              <a:rPr lang="en-US" sz="2000" b="0" dirty="0" smtClean="0">
                <a:sym typeface="Wingdings" panose="05000000000000000000" pitchFamily="2" charset="2"/>
              </a:rPr>
            </a:br>
            <a:r>
              <a:rPr lang="en-US" sz="2000" b="0" dirty="0" smtClean="0">
                <a:sym typeface="Wingdings" panose="05000000000000000000" pitchFamily="2" charset="2"/>
              </a:rPr>
              <a:t>perhaps bright stripe ≠ </a:t>
            </a:r>
            <a:r>
              <a:rPr lang="en-US" sz="2000" b="0" dirty="0" err="1" smtClean="0">
                <a:sym typeface="Wingdings" panose="05000000000000000000" pitchFamily="2" charset="2"/>
              </a:rPr>
              <a:t>separatrix</a:t>
            </a:r>
            <a:r>
              <a:rPr lang="en-US" sz="2000" b="0" dirty="0" smtClean="0">
                <a:sym typeface="Wingdings" panose="05000000000000000000" pitchFamily="2" charset="2"/>
              </a:rPr>
              <a:t> ?</a:t>
            </a:r>
            <a:endParaRPr lang="en-US" sz="2000" b="0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1037112" y="996170"/>
            <a:ext cx="5022197" cy="5725305"/>
            <a:chOff x="2177673" y="1712364"/>
            <a:chExt cx="4602243" cy="5246557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673" y="1712364"/>
              <a:ext cx="4602243" cy="5246557"/>
            </a:xfrm>
            <a:prstGeom prst="rect">
              <a:avLst/>
            </a:prstGeom>
          </p:spPr>
        </p:pic>
        <p:cxnSp>
          <p:nvCxnSpPr>
            <p:cNvPr id="10" name="Gerader Verbinder 9"/>
            <p:cNvCxnSpPr/>
            <p:nvPr/>
          </p:nvCxnSpPr>
          <p:spPr>
            <a:xfrm>
              <a:off x="6096499" y="4209285"/>
              <a:ext cx="535709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11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sanity check, role of connection length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21.09.2020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18</a:t>
            </a:fld>
            <a:endParaRPr lang="de-DE" dirty="0"/>
          </a:p>
        </p:txBody>
      </p:sp>
      <p:cxnSp>
        <p:nvCxnSpPr>
          <p:cNvPr id="10" name="Gerader Verbinder 9"/>
          <p:cNvCxnSpPr/>
          <p:nvPr/>
        </p:nvCxnSpPr>
        <p:spPr>
          <a:xfrm>
            <a:off x="5643418" y="3731491"/>
            <a:ext cx="535709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50" y="1459662"/>
            <a:ext cx="4550782" cy="518789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5" y="1459662"/>
            <a:ext cx="4615626" cy="526181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729946" y="1672280"/>
            <a:ext cx="1468672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/>
              <a:t>20170927.20 </a:t>
            </a:r>
          </a:p>
          <a:p>
            <a:pPr>
              <a:spcBef>
                <a:spcPts val="600"/>
              </a:spcBef>
            </a:pPr>
            <a:r>
              <a:rPr lang="en-US" b="1" dirty="0" err="1" smtClean="0"/>
              <a:t>I</a:t>
            </a:r>
            <a:r>
              <a:rPr lang="en-US" b="1" baseline="-25000" dirty="0" err="1" smtClean="0"/>
              <a:t>pc</a:t>
            </a:r>
            <a:r>
              <a:rPr lang="en-US" b="1" dirty="0" smtClean="0"/>
              <a:t>=0A</a:t>
            </a:r>
            <a:endParaRPr lang="en-US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6512011" y="1672280"/>
            <a:ext cx="1468672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/>
              <a:t>20170927.18 </a:t>
            </a:r>
          </a:p>
          <a:p>
            <a:pPr>
              <a:spcBef>
                <a:spcPts val="600"/>
              </a:spcBef>
            </a:pPr>
            <a:r>
              <a:rPr lang="en-US" b="1" dirty="0" err="1" smtClean="0"/>
              <a:t>I</a:t>
            </a:r>
            <a:r>
              <a:rPr lang="en-US" b="1" baseline="-25000" dirty="0" err="1" smtClean="0"/>
              <a:t>pc</a:t>
            </a:r>
            <a:r>
              <a:rPr lang="en-US" b="1" dirty="0" smtClean="0"/>
              <a:t>=-700A</a:t>
            </a:r>
            <a:endParaRPr lang="en-US" b="1" dirty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3105665" y="5066270"/>
            <a:ext cx="167228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>
            <a:off x="7854779" y="5066270"/>
            <a:ext cx="167228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2957384" y="931655"/>
            <a:ext cx="6464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why do we see flux surfaces at all, when </a:t>
            </a:r>
            <a:r>
              <a:rPr lang="en-US" sz="2000" b="1" dirty="0" err="1"/>
              <a:t>L</a:t>
            </a:r>
            <a:r>
              <a:rPr lang="en-US" sz="2000" b="1" baseline="-25000" dirty="0" err="1"/>
              <a:t>c</a:t>
            </a:r>
            <a:r>
              <a:rPr lang="en-US" sz="2000" b="1" dirty="0"/>
              <a:t> ≈ </a:t>
            </a:r>
            <a:r>
              <a:rPr lang="en-US" sz="2000" b="1" dirty="0" smtClean="0"/>
              <a:t>10m ?</a:t>
            </a:r>
            <a:endParaRPr lang="en-US" sz="2000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1777390" y="4180846"/>
            <a:ext cx="1560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stripe position</a:t>
            </a:r>
          </a:p>
          <a:p>
            <a:r>
              <a:rPr lang="en-US" b="1" dirty="0" err="1" smtClean="0"/>
              <a:t>L</a:t>
            </a:r>
            <a:r>
              <a:rPr lang="en-US" b="1" baseline="-25000" dirty="0" err="1" smtClean="0"/>
              <a:t>c</a:t>
            </a:r>
            <a:r>
              <a:rPr lang="en-US" b="1" dirty="0" smtClean="0"/>
              <a:t> ≈ 10m</a:t>
            </a:r>
            <a:endParaRPr lang="en-US" b="1" dirty="0"/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2957384" y="4613189"/>
            <a:ext cx="984421" cy="453081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7426411" y="4608973"/>
            <a:ext cx="984421" cy="453081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6496926" y="4075208"/>
            <a:ext cx="1560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stripe position</a:t>
            </a:r>
          </a:p>
          <a:p>
            <a:r>
              <a:rPr lang="en-US" b="1" dirty="0" err="1" smtClean="0"/>
              <a:t>L</a:t>
            </a:r>
            <a:r>
              <a:rPr lang="en-US" b="1" baseline="-25000" dirty="0" err="1" smtClean="0"/>
              <a:t>c</a:t>
            </a:r>
            <a:r>
              <a:rPr lang="en-US" b="1" dirty="0" smtClean="0"/>
              <a:t> ≈ 10m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731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space for stripe imprint on probe head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21.09.2020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" y="1191491"/>
            <a:ext cx="6032032" cy="459471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487973" y="1246430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big hot spot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4706276" y="1670701"/>
            <a:ext cx="154048" cy="35499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2514682" y="5855842"/>
            <a:ext cx="4383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Stripe covers center screw at </a:t>
            </a:r>
            <a:r>
              <a:rPr lang="en-US" sz="1400" b="1" dirty="0" err="1" smtClean="0"/>
              <a:t>d</a:t>
            </a:r>
            <a:r>
              <a:rPr lang="en-US" sz="1400" b="1" baseline="-25000" dirty="0" err="1" smtClean="0"/>
              <a:t>mpm</a:t>
            </a:r>
            <a:r>
              <a:rPr lang="en-US" sz="1400" b="1" dirty="0" smtClean="0"/>
              <a:t>=240mm (on average)</a:t>
            </a:r>
          </a:p>
          <a:p>
            <a:r>
              <a:rPr lang="en-US" sz="1400" b="1" dirty="0" smtClean="0"/>
              <a:t>screw is at 86mm ahead of R0 </a:t>
            </a:r>
            <a:r>
              <a:rPr lang="en-US" sz="1400" b="1" dirty="0" smtClean="0">
                <a:sym typeface="Wingdings" panose="05000000000000000000" pitchFamily="2" charset="2"/>
              </a:rPr>
              <a:t> </a:t>
            </a:r>
            <a:r>
              <a:rPr lang="en-US" sz="1400" b="1" dirty="0" err="1" smtClean="0">
                <a:sym typeface="Wingdings" panose="05000000000000000000" pitchFamily="2" charset="2"/>
              </a:rPr>
              <a:t>R</a:t>
            </a:r>
            <a:r>
              <a:rPr lang="en-US" sz="1400" b="1" baseline="-25000" dirty="0" err="1" smtClean="0">
                <a:sym typeface="Wingdings" panose="05000000000000000000" pitchFamily="2" charset="2"/>
              </a:rPr>
              <a:t>stripe</a:t>
            </a:r>
            <a:r>
              <a:rPr lang="en-US" sz="1400" b="1" dirty="0" smtClean="0">
                <a:sym typeface="Wingdings" panose="05000000000000000000" pitchFamily="2" charset="2"/>
              </a:rPr>
              <a:t>=6.105m</a:t>
            </a:r>
            <a:endParaRPr lang="en-US" sz="14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2811801" y="1213661"/>
            <a:ext cx="1382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MPM probe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with stripe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4118919" y="1879240"/>
            <a:ext cx="587357" cy="669218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3366633" y="3773921"/>
            <a:ext cx="1416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many small hot spots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3969" y="1246430"/>
            <a:ext cx="2541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high mirror configuration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647935" y="1246430"/>
            <a:ext cx="4593886" cy="198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trim coil scan in high mirror configuration</a:t>
            </a:r>
            <a:br>
              <a:rPr lang="en-US" dirty="0" smtClean="0"/>
            </a:br>
            <a:r>
              <a:rPr lang="en-US" dirty="0" smtClean="0"/>
              <a:t>(20./26.09.2017 , compass scans)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28 programs with stripe seen on </a:t>
            </a:r>
            <a:r>
              <a:rPr lang="en-US" dirty="0" smtClean="0"/>
              <a:t>probe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stripe position is identical in all 28 programs</a:t>
            </a:r>
            <a:br>
              <a:rPr lang="en-US" dirty="0" smtClean="0"/>
            </a:br>
            <a:r>
              <a:rPr lang="en-US" dirty="0" smtClean="0">
                <a:sym typeface="Wingdings" panose="05000000000000000000" pitchFamily="2" charset="2"/>
              </a:rPr>
              <a:t> not affected by trim coil setup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52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Recap: </a:t>
            </a:r>
            <a:r>
              <a:rPr lang="en-US" dirty="0"/>
              <a:t>indications for electron population far outside the </a:t>
            </a:r>
            <a:r>
              <a:rPr lang="en-US" dirty="0" smtClean="0"/>
              <a:t>SOL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21.09.2020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occurring in pure ECRH plasmas with P</a:t>
            </a:r>
            <a:r>
              <a:rPr lang="en-US" baseline="-25000" dirty="0" smtClean="0"/>
              <a:t>ECRH</a:t>
            </a:r>
            <a:r>
              <a:rPr lang="en-US" dirty="0" smtClean="0"/>
              <a:t>/</a:t>
            </a:r>
            <a:r>
              <a:rPr lang="en-US" dirty="0" err="1" smtClean="0"/>
              <a:t>n</a:t>
            </a:r>
            <a:r>
              <a:rPr lang="en-US" baseline="-25000" dirty="0" err="1" smtClean="0"/>
              <a:t>dl</a:t>
            </a:r>
            <a:r>
              <a:rPr lang="en-US" dirty="0" smtClean="0"/>
              <a:t> &gt; 1</a:t>
            </a:r>
            <a:br>
              <a:rPr lang="en-US" dirty="0" smtClean="0"/>
            </a:br>
            <a:r>
              <a:rPr lang="en-US" sz="2000" b="0" dirty="0" smtClean="0"/>
              <a:t>(for P</a:t>
            </a:r>
            <a:r>
              <a:rPr lang="en-US" sz="2000" b="0" baseline="-25000" dirty="0" smtClean="0"/>
              <a:t>ECRH</a:t>
            </a:r>
            <a:r>
              <a:rPr lang="en-US" sz="2000" b="0" dirty="0" smtClean="0"/>
              <a:t> in MW and </a:t>
            </a:r>
            <a:r>
              <a:rPr lang="en-US" sz="2000" b="0" dirty="0" err="1" smtClean="0"/>
              <a:t>n</a:t>
            </a:r>
            <a:r>
              <a:rPr lang="en-US" sz="2000" b="0" baseline="-25000" dirty="0" err="1" smtClean="0"/>
              <a:t>dl</a:t>
            </a:r>
            <a:r>
              <a:rPr lang="en-US" sz="2000" b="0" dirty="0" smtClean="0"/>
              <a:t> in 10</a:t>
            </a:r>
            <a:r>
              <a:rPr lang="en-US" sz="2000" b="0" baseline="30000" dirty="0" smtClean="0"/>
              <a:t>19</a:t>
            </a:r>
            <a:r>
              <a:rPr lang="en-US" sz="2000" b="0" dirty="0" smtClean="0"/>
              <a:t>m</a:t>
            </a:r>
            <a:r>
              <a:rPr lang="en-US" sz="2000" b="0" baseline="30000" dirty="0" smtClean="0"/>
              <a:t>-2</a:t>
            </a:r>
            <a:r>
              <a:rPr lang="en-US" sz="2000" b="0" dirty="0" smtClean="0"/>
              <a:t>) </a:t>
            </a:r>
          </a:p>
          <a:p>
            <a:r>
              <a:rPr lang="en-US" dirty="0" smtClean="0"/>
              <a:t>negative floating potentials seen be probes</a:t>
            </a:r>
            <a:br>
              <a:rPr lang="en-US" dirty="0" smtClean="0"/>
            </a:br>
            <a:r>
              <a:rPr lang="en-US" sz="2000" b="0" dirty="0" smtClean="0"/>
              <a:t>(where it should be zero, since </a:t>
            </a:r>
            <a:r>
              <a:rPr lang="en-US" sz="2000" b="0" dirty="0" err="1" smtClean="0"/>
              <a:t>n</a:t>
            </a:r>
            <a:r>
              <a:rPr lang="en-US" sz="2000" b="0" baseline="-25000" dirty="0" err="1" smtClean="0"/>
              <a:t>i</a:t>
            </a:r>
            <a:r>
              <a:rPr lang="en-US" sz="2000" b="0" dirty="0" smtClean="0"/>
              <a:t>=0)</a:t>
            </a:r>
            <a:endParaRPr lang="en-US" b="0" dirty="0" smtClean="0"/>
          </a:p>
          <a:p>
            <a:r>
              <a:rPr lang="en-US" dirty="0" smtClean="0"/>
              <a:t>hot spots on walls, probes, … </a:t>
            </a:r>
            <a:br>
              <a:rPr lang="en-US" dirty="0" smtClean="0"/>
            </a:br>
            <a:r>
              <a:rPr lang="en-US" sz="2000" b="0" dirty="0" smtClean="0"/>
              <a:t>(at positions that are not expected to receive heat loads)</a:t>
            </a:r>
          </a:p>
          <a:p>
            <a:endParaRPr lang="en-US" sz="2000" b="0" dirty="0"/>
          </a:p>
          <a:p>
            <a:endParaRPr lang="en-US" sz="2000" b="0" dirty="0" smtClean="0"/>
          </a:p>
          <a:p>
            <a:endParaRPr lang="en-US" sz="2000" b="0" dirty="0"/>
          </a:p>
          <a:p>
            <a:endParaRPr lang="en-US" sz="2000" b="0" dirty="0" smtClean="0"/>
          </a:p>
          <a:p>
            <a:r>
              <a:rPr lang="en-US" sz="2000" b="0" dirty="0" smtClean="0"/>
              <a:t>see also:</a:t>
            </a:r>
          </a:p>
          <a:p>
            <a:pPr lvl="1"/>
            <a:r>
              <a:rPr lang="en-US" sz="1600" b="0" dirty="0" smtClean="0"/>
              <a:t>Physics meeting 20.11.2019</a:t>
            </a:r>
          </a:p>
          <a:p>
            <a:pPr lvl="1"/>
            <a:r>
              <a:rPr lang="en-US" sz="1600" dirty="0" smtClean="0"/>
              <a:t>TG scenario 16.03.2020</a:t>
            </a:r>
            <a:endParaRPr lang="en-US" sz="1600" b="0" dirty="0" smtClean="0"/>
          </a:p>
          <a:p>
            <a:endParaRPr lang="en-US" dirty="0"/>
          </a:p>
        </p:txBody>
      </p:sp>
      <p:pic>
        <p:nvPicPr>
          <p:cNvPr id="9" name="20181002.046_AEQ31_z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8768" y="964618"/>
            <a:ext cx="4229634" cy="551192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842390" y="6476538"/>
            <a:ext cx="1922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[</a:t>
            </a:r>
            <a:r>
              <a:rPr lang="de-DE" sz="1400" dirty="0" err="1" smtClean="0"/>
              <a:t>video</a:t>
            </a:r>
            <a:r>
              <a:rPr lang="de-DE" sz="1400" dirty="0" smtClean="0"/>
              <a:t>: </a:t>
            </a:r>
            <a:r>
              <a:rPr lang="de-DE" sz="1400" dirty="0" err="1" smtClean="0"/>
              <a:t>Aleix</a:t>
            </a:r>
            <a:r>
              <a:rPr lang="de-DE" sz="1400" dirty="0" smtClean="0"/>
              <a:t> Puig </a:t>
            </a:r>
            <a:r>
              <a:rPr lang="de-DE" sz="1400" dirty="0" err="1" smtClean="0"/>
              <a:t>Sitjes</a:t>
            </a:r>
            <a:r>
              <a:rPr lang="de-DE" sz="1400" dirty="0" smtClean="0"/>
              <a:t>]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9699934" y="964618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20181002.46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4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21.09.2020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indications for electron population outside the plasma in low density </a:t>
            </a:r>
            <a:r>
              <a:rPr lang="en-US" dirty="0" smtClean="0"/>
              <a:t>experiments</a:t>
            </a:r>
          </a:p>
          <a:p>
            <a:pPr lvl="1"/>
            <a:r>
              <a:rPr lang="en-US" dirty="0" smtClean="0"/>
              <a:t>potentially harmful for machine safety </a:t>
            </a:r>
            <a:r>
              <a:rPr lang="en-US" dirty="0" smtClean="0">
                <a:sym typeface="Wingdings" panose="05000000000000000000" pitchFamily="2" charset="2"/>
              </a:rPr>
              <a:t> impact on </a:t>
            </a:r>
            <a:r>
              <a:rPr lang="en-US" i="1" dirty="0" smtClean="0">
                <a:sym typeface="Wingdings" panose="05000000000000000000" pitchFamily="2" charset="2"/>
              </a:rPr>
              <a:t>scenario development</a:t>
            </a:r>
            <a:r>
              <a:rPr lang="en-US" dirty="0" smtClean="0">
                <a:sym typeface="Wingdings" panose="05000000000000000000" pitchFamily="2" charset="2"/>
              </a:rPr>
              <a:t>: </a:t>
            </a:r>
            <a:r>
              <a:rPr lang="en-US" b="1" dirty="0" smtClean="0">
                <a:sym typeface="Wingdings" panose="05000000000000000000" pitchFamily="2" charset="2"/>
              </a:rPr>
              <a:t>avoid low density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visible </a:t>
            </a:r>
            <a:r>
              <a:rPr lang="en-US" dirty="0" smtClean="0"/>
              <a:t>light </a:t>
            </a:r>
            <a:r>
              <a:rPr lang="en-US" dirty="0" smtClean="0"/>
              <a:t>stripe </a:t>
            </a:r>
            <a:r>
              <a:rPr lang="en-US" dirty="0" smtClean="0"/>
              <a:t>on MPM probe </a:t>
            </a:r>
            <a:r>
              <a:rPr lang="en-US" dirty="0" smtClean="0"/>
              <a:t>head, seeming to </a:t>
            </a:r>
            <a:r>
              <a:rPr lang="en-US" dirty="0" smtClean="0">
                <a:sym typeface="Wingdings" panose="05000000000000000000" pitchFamily="2" charset="2"/>
              </a:rPr>
              <a:t>originate </a:t>
            </a:r>
            <a:r>
              <a:rPr lang="en-US" dirty="0" smtClean="0">
                <a:sym typeface="Wingdings" panose="05000000000000000000" pitchFamily="2" charset="2"/>
              </a:rPr>
              <a:t>from the plasma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position and shape of stripe suggest that this might be the 5/5 </a:t>
            </a:r>
            <a:r>
              <a:rPr lang="en-US" dirty="0" err="1" smtClean="0">
                <a:sym typeface="Wingdings" panose="05000000000000000000" pitchFamily="2" charset="2"/>
              </a:rPr>
              <a:t>separatrix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 accidental </a:t>
            </a:r>
            <a:r>
              <a:rPr lang="en-US" i="1" dirty="0" smtClean="0">
                <a:sym typeface="Wingdings" panose="05000000000000000000" pitchFamily="2" charset="2"/>
              </a:rPr>
              <a:t>in situ</a:t>
            </a:r>
            <a:r>
              <a:rPr lang="en-US" dirty="0" smtClean="0">
                <a:sym typeface="Wingdings" panose="05000000000000000000" pitchFamily="2" charset="2"/>
              </a:rPr>
              <a:t> flux surface measurement?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position of stripe changes </a:t>
            </a:r>
            <a:r>
              <a:rPr lang="en-US" dirty="0" smtClean="0">
                <a:sym typeface="Wingdings" panose="05000000000000000000" pitchFamily="2" charset="2"/>
              </a:rPr>
              <a:t>with plasma current and </a:t>
            </a:r>
            <a:r>
              <a:rPr lang="en-US" dirty="0" err="1" smtClean="0">
                <a:sym typeface="Wingdings" panose="05000000000000000000" pitchFamily="2" charset="2"/>
              </a:rPr>
              <a:t>I</a:t>
            </a:r>
            <a:r>
              <a:rPr lang="en-US" baseline="-25000" dirty="0" err="1" smtClean="0">
                <a:sym typeface="Wingdings" panose="05000000000000000000" pitchFamily="2" charset="2"/>
              </a:rPr>
              <a:t>pc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in qualitative agreement with expectations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but: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electrons on flux surfaces are not really expected there since </a:t>
            </a:r>
            <a:r>
              <a:rPr lang="en-US" dirty="0" err="1"/>
              <a:t>L</a:t>
            </a:r>
            <a:r>
              <a:rPr lang="en-US" baseline="-25000" dirty="0" err="1"/>
              <a:t>c</a:t>
            </a:r>
            <a:r>
              <a:rPr lang="en-US" dirty="0"/>
              <a:t> ≈ </a:t>
            </a:r>
            <a:r>
              <a:rPr lang="en-US" dirty="0" smtClean="0"/>
              <a:t>10m,</a:t>
            </a:r>
          </a:p>
          <a:p>
            <a:pPr lvl="1"/>
            <a:r>
              <a:rPr lang="en-US" dirty="0" smtClean="0"/>
              <a:t>no reaction of “flux surface” to trim coil scan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any ideas?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7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reference: orientation of the video image AEQ31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079302"/>
            <a:ext cx="7336301" cy="558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5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 error from viewing geometry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u</a:t>
            </a:r>
            <a:r>
              <a:rPr lang="en-US" baseline="-25000" dirty="0" err="1" smtClean="0"/>
              <a:t>mpm</a:t>
            </a:r>
            <a:r>
              <a:rPr lang="en-US" dirty="0" smtClean="0"/>
              <a:t>=[ 0.9297 , 0.3683 , -0.005 ]</a:t>
            </a:r>
          </a:p>
          <a:p>
            <a:r>
              <a:rPr lang="en-US" dirty="0" smtClean="0"/>
              <a:t>u</a:t>
            </a:r>
            <a:r>
              <a:rPr lang="en-US" baseline="-25000" dirty="0" smtClean="0"/>
              <a:t>aeq31</a:t>
            </a:r>
            <a:r>
              <a:rPr lang="en-US" dirty="0" smtClean="0"/>
              <a:t>=[ -0.060 , -0.988 , 0.142 ]</a:t>
            </a:r>
          </a:p>
          <a:p>
            <a:endParaRPr lang="en-US" dirty="0"/>
          </a:p>
          <a:p>
            <a:r>
              <a:rPr lang="en-US" dirty="0" smtClean="0"/>
              <a:t>estimated conversion </a:t>
            </a:r>
            <a:r>
              <a:rPr lang="en-US" dirty="0" err="1" smtClean="0"/>
              <a:t>px</a:t>
            </a:r>
            <a:r>
              <a:rPr lang="en-US" dirty="0" smtClean="0"/>
              <a:t> – mm at MPM: 1px=2.5mm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 projection error along MPM plunge ≈1/cos(25°)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≈10% </a:t>
            </a:r>
            <a:endParaRPr lang="en-US" dirty="0"/>
          </a:p>
        </p:txBody>
      </p:sp>
      <p:sp>
        <p:nvSpPr>
          <p:cNvPr id="7" name="Bogen 6"/>
          <p:cNvSpPr/>
          <p:nvPr/>
        </p:nvSpPr>
        <p:spPr>
          <a:xfrm>
            <a:off x="5134130" y="1161737"/>
            <a:ext cx="4562267" cy="5433935"/>
          </a:xfrm>
          <a:prstGeom prst="arc">
            <a:avLst>
              <a:gd name="adj1" fmla="val 16889299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Gerader Verbinder 8"/>
          <p:cNvCxnSpPr/>
          <p:nvPr/>
        </p:nvCxnSpPr>
        <p:spPr>
          <a:xfrm flipH="1">
            <a:off x="8562109" y="2278505"/>
            <a:ext cx="686823" cy="437069"/>
          </a:xfrm>
          <a:prstGeom prst="line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8237268" y="212357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MPM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237268" y="1034030"/>
            <a:ext cx="43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PV</a:t>
            </a:r>
            <a:endParaRPr lang="en-US" dirty="0"/>
          </a:p>
        </p:txBody>
      </p:sp>
      <p:cxnSp>
        <p:nvCxnSpPr>
          <p:cNvPr id="15" name="Gerade Verbindung mit Pfeil 14"/>
          <p:cNvCxnSpPr/>
          <p:nvPr/>
        </p:nvCxnSpPr>
        <p:spPr>
          <a:xfrm flipV="1">
            <a:off x="8910655" y="2501623"/>
            <a:ext cx="0" cy="1856509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8905520" y="4295032"/>
            <a:ext cx="815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AEQ31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9112977" y="1434005"/>
            <a:ext cx="185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view onto M4</a:t>
            </a:r>
            <a:endParaRPr lang="en-US" dirty="0"/>
          </a:p>
        </p:txBody>
      </p:sp>
      <p:cxnSp>
        <p:nvCxnSpPr>
          <p:cNvPr id="19" name="Gerader Verbinder 18"/>
          <p:cNvCxnSpPr/>
          <p:nvPr/>
        </p:nvCxnSpPr>
        <p:spPr>
          <a:xfrm>
            <a:off x="8905520" y="2492907"/>
            <a:ext cx="407932" cy="62898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ogen 19"/>
          <p:cNvSpPr/>
          <p:nvPr/>
        </p:nvSpPr>
        <p:spPr>
          <a:xfrm rot="6043339">
            <a:off x="8673480" y="2462962"/>
            <a:ext cx="616108" cy="858935"/>
          </a:xfrm>
          <a:prstGeom prst="arc">
            <a:avLst>
              <a:gd name="adj1" fmla="val 17646991"/>
              <a:gd name="adj2" fmla="val 0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20"/>
          <p:cNvSpPr txBox="1"/>
          <p:nvPr/>
        </p:nvSpPr>
        <p:spPr>
          <a:xfrm>
            <a:off x="8860860" y="2905675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25°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21.09.2020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79425" y="1092173"/>
            <a:ext cx="4331472" cy="5109247"/>
          </a:xfrm>
        </p:spPr>
        <p:txBody>
          <a:bodyPr/>
          <a:lstStyle/>
          <a:p>
            <a:r>
              <a:rPr lang="en-US" dirty="0" smtClean="0"/>
              <a:t>bad diagnostic coverage for many programs of interest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78" y="1190374"/>
            <a:ext cx="3955708" cy="527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8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progress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21.09.2020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41" y="1329301"/>
            <a:ext cx="4044130" cy="539217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3849" y="1707514"/>
            <a:ext cx="201565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identified more possible incidents in badly covered early OP1.2a programs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radiation </a:t>
            </a:r>
            <a:r>
              <a:rPr lang="en-US" dirty="0" smtClean="0"/>
              <a:t>collapses due to MPM plunges </a:t>
            </a:r>
            <a:r>
              <a:rPr lang="en-US" dirty="0" smtClean="0"/>
              <a:t>with excess </a:t>
            </a:r>
            <a:r>
              <a:rPr lang="en-US" dirty="0" smtClean="0"/>
              <a:t>heat loads far outside the expected SOL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7" r="6539" b="2081"/>
          <a:stretch/>
        </p:blipFill>
        <p:spPr>
          <a:xfrm>
            <a:off x="6586977" y="1828800"/>
            <a:ext cx="4773001" cy="4950340"/>
          </a:xfrm>
          <a:prstGeom prst="rect">
            <a:avLst/>
          </a:prstGeom>
        </p:spPr>
      </p:pic>
      <p:sp>
        <p:nvSpPr>
          <p:cNvPr id="13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493046" y="977798"/>
            <a:ext cx="5303538" cy="2004299"/>
          </a:xfrm>
        </p:spPr>
        <p:txBody>
          <a:bodyPr/>
          <a:lstStyle/>
          <a:p>
            <a:r>
              <a:rPr lang="en-US" sz="1800" b="0" dirty="0" smtClean="0"/>
              <a:t>over-critical electric field for runaway acceleration can appear transiently at the plasma edge</a:t>
            </a:r>
            <a:br>
              <a:rPr lang="en-US" sz="1800" b="0" dirty="0" smtClean="0"/>
            </a:br>
            <a:r>
              <a:rPr lang="en-US" sz="1800" b="0" dirty="0" smtClean="0">
                <a:sym typeface="Wingdings" panose="05000000000000000000" pitchFamily="2" charset="2"/>
              </a:rPr>
              <a:t> Pavel </a:t>
            </a:r>
            <a:r>
              <a:rPr lang="en-US" sz="1800" b="0" dirty="0" err="1" smtClean="0">
                <a:sym typeface="Wingdings" panose="05000000000000000000" pitchFamily="2" charset="2"/>
              </a:rPr>
              <a:t>Aleynikov</a:t>
            </a:r>
            <a:endParaRPr lang="en-US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264069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931" y="2135254"/>
            <a:ext cx="3238393" cy="24186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Video data might provide more insight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21.09.2020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489553" y="1092173"/>
            <a:ext cx="7223021" cy="5109247"/>
          </a:xfrm>
        </p:spPr>
        <p:txBody>
          <a:bodyPr/>
          <a:lstStyle/>
          <a:p>
            <a:r>
              <a:rPr lang="en-US" sz="2000" dirty="0" smtClean="0"/>
              <a:t>New interesting set of programs identified: </a:t>
            </a:r>
          </a:p>
          <a:p>
            <a:pPr lvl="1"/>
            <a:r>
              <a:rPr lang="en-US" sz="1600" dirty="0" smtClean="0"/>
              <a:t>20180801.24-33 (pre-</a:t>
            </a:r>
            <a:r>
              <a:rPr lang="en-US" sz="1600" dirty="0" err="1" smtClean="0"/>
              <a:t>boronization</a:t>
            </a:r>
            <a:r>
              <a:rPr lang="en-US" sz="1600" dirty="0" smtClean="0"/>
              <a:t> characterization, low density)</a:t>
            </a:r>
            <a:endParaRPr lang="en-US" sz="16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6" y="1092173"/>
            <a:ext cx="4030220" cy="537362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364" y="4287439"/>
            <a:ext cx="3258960" cy="243403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192140" y="3121053"/>
            <a:ext cx="290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negative </a:t>
            </a:r>
            <a:r>
              <a:rPr lang="en-US" b="1" dirty="0" err="1" smtClean="0"/>
              <a:t>V</a:t>
            </a:r>
            <a:r>
              <a:rPr lang="en-US" b="1" baseline="-25000" dirty="0" err="1" smtClean="0"/>
              <a:t>fl</a:t>
            </a:r>
            <a:r>
              <a:rPr lang="en-US" b="1" dirty="0" smtClean="0"/>
              <a:t> outside plasma </a:t>
            </a:r>
            <a:r>
              <a:rPr lang="en-US" b="1" dirty="0" smtClean="0">
                <a:sym typeface="Wingdings" panose="05000000000000000000" pitchFamily="2" charset="2"/>
              </a:rPr>
              <a:t> indication for electrons</a:t>
            </a:r>
            <a:endParaRPr lang="en-US" b="1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4" t="13292" r="6423" b="9218"/>
          <a:stretch/>
        </p:blipFill>
        <p:spPr>
          <a:xfrm>
            <a:off x="5476877" y="3922314"/>
            <a:ext cx="1742610" cy="2199138"/>
          </a:xfrm>
          <a:prstGeom prst="rect">
            <a:avLst/>
          </a:prstGeom>
        </p:spPr>
      </p:pic>
      <p:cxnSp>
        <p:nvCxnSpPr>
          <p:cNvPr id="16" name="Gerader Verbinder 15"/>
          <p:cNvCxnSpPr/>
          <p:nvPr/>
        </p:nvCxnSpPr>
        <p:spPr>
          <a:xfrm>
            <a:off x="7015872" y="5044546"/>
            <a:ext cx="407229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59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20180801.25, video AEQ31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59" y="971186"/>
            <a:ext cx="763905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2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20180801.25, video </a:t>
            </a:r>
            <a:r>
              <a:rPr lang="en-US" dirty="0" smtClean="0"/>
              <a:t>AEQ31 close-up of MPM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37" y="1177925"/>
            <a:ext cx="5876925" cy="5543550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6250897" y="1851286"/>
            <a:ext cx="0" cy="89191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6867992" y="1793824"/>
            <a:ext cx="0" cy="89191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432447" y="1492758"/>
            <a:ext cx="200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sharp, bright stripe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885646" y="1470818"/>
            <a:ext cx="191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diffuse, dim stripe</a:t>
            </a:r>
            <a:endParaRPr lang="en-US" b="1" dirty="0">
              <a:solidFill>
                <a:srgbClr val="FFC000"/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5522454" y="2395739"/>
            <a:ext cx="302471" cy="40473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3378809" y="2137778"/>
            <a:ext cx="219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“edge of the plasma”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5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20180801.24, </a:t>
            </a:r>
            <a:r>
              <a:rPr lang="en-US" dirty="0"/>
              <a:t>video </a:t>
            </a:r>
            <a:r>
              <a:rPr lang="en-US" dirty="0" smtClean="0"/>
              <a:t>AEQ31 close-up of MPM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37" y="1177925"/>
            <a:ext cx="5876925" cy="5543550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6250897" y="1851286"/>
            <a:ext cx="0" cy="89191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6867992" y="1793824"/>
            <a:ext cx="0" cy="89191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432447" y="1492758"/>
            <a:ext cx="200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sharp, bright stripe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885646" y="1470818"/>
            <a:ext cx="191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diffuse, dim stripe</a:t>
            </a:r>
            <a:endParaRPr lang="en-US" b="1" dirty="0">
              <a:solidFill>
                <a:srgbClr val="FFC000"/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5522454" y="2395739"/>
            <a:ext cx="302471" cy="40473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3378809" y="2137778"/>
            <a:ext cx="219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“edge of the plasma”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6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20180801.26, </a:t>
            </a:r>
            <a:r>
              <a:rPr lang="en-US" dirty="0"/>
              <a:t>video </a:t>
            </a:r>
            <a:r>
              <a:rPr lang="en-US" dirty="0" smtClean="0"/>
              <a:t>AEQ31 close-up of MPM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37" y="1177925"/>
            <a:ext cx="5876925" cy="5543550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6250897" y="1851286"/>
            <a:ext cx="0" cy="89191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6867992" y="1793824"/>
            <a:ext cx="0" cy="89191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432447" y="1492758"/>
            <a:ext cx="200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sharp, bright stripe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885646" y="1470818"/>
            <a:ext cx="191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diffuse, dim stripe</a:t>
            </a:r>
            <a:endParaRPr lang="en-US" b="1" dirty="0">
              <a:solidFill>
                <a:srgbClr val="FFC000"/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5522454" y="2395739"/>
            <a:ext cx="302471" cy="40473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3378809" y="2137778"/>
            <a:ext cx="219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“edge of the plasma”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20180801.26, </a:t>
            </a:r>
            <a:r>
              <a:rPr lang="en-US" dirty="0"/>
              <a:t>video </a:t>
            </a:r>
            <a:r>
              <a:rPr lang="en-US" dirty="0" smtClean="0"/>
              <a:t>AEQ31 close-up of MPM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9</a:t>
            </a:fld>
            <a:endParaRPr lang="de-DE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5106258" y="1181753"/>
            <a:ext cx="5876925" cy="5539722"/>
            <a:chOff x="3157537" y="1179839"/>
            <a:chExt cx="5876925" cy="5539722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537" y="1179839"/>
              <a:ext cx="5876925" cy="5539722"/>
            </a:xfrm>
            <a:prstGeom prst="rect">
              <a:avLst/>
            </a:prstGeom>
          </p:spPr>
        </p:pic>
        <p:cxnSp>
          <p:nvCxnSpPr>
            <p:cNvPr id="9" name="Gerade Verbindung mit Pfeil 8"/>
            <p:cNvCxnSpPr/>
            <p:nvPr/>
          </p:nvCxnSpPr>
          <p:spPr>
            <a:xfrm>
              <a:off x="6250897" y="1851286"/>
              <a:ext cx="0" cy="89191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/>
            <p:cNvCxnSpPr/>
            <p:nvPr/>
          </p:nvCxnSpPr>
          <p:spPr>
            <a:xfrm>
              <a:off x="6867992" y="1793824"/>
              <a:ext cx="0" cy="891914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4432447" y="1492758"/>
              <a:ext cx="2000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sharp, bright stripe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885646" y="1470818"/>
              <a:ext cx="1919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</a:rPr>
                <a:t>diffuse, dim stripe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  <p:cxnSp>
          <p:nvCxnSpPr>
            <p:cNvPr id="13" name="Gerade Verbindung mit Pfeil 12"/>
            <p:cNvCxnSpPr/>
            <p:nvPr/>
          </p:nvCxnSpPr>
          <p:spPr>
            <a:xfrm>
              <a:off x="5522454" y="2395739"/>
              <a:ext cx="302471" cy="40473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/>
            <p:cNvSpPr txBox="1"/>
            <p:nvPr/>
          </p:nvSpPr>
          <p:spPr>
            <a:xfrm>
              <a:off x="3378809" y="2137778"/>
              <a:ext cx="2199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“edge of the plasma”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693902" y="1156366"/>
            <a:ext cx="3681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correlation of features to the magnetic topology?</a:t>
            </a:r>
            <a:endParaRPr lang="en-US" sz="2400" b="1" dirty="0"/>
          </a:p>
        </p:txBody>
      </p:sp>
      <p:sp>
        <p:nvSpPr>
          <p:cNvPr id="8" name="Abgerundetes Rechteck 7"/>
          <p:cNvSpPr/>
          <p:nvPr/>
        </p:nvSpPr>
        <p:spPr>
          <a:xfrm>
            <a:off x="645869" y="1156367"/>
            <a:ext cx="3491416" cy="830996"/>
          </a:xfrm>
          <a:prstGeom prst="roundRect">
            <a:avLst>
              <a:gd name="adj" fmla="val 5643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583463" y="2514217"/>
            <a:ext cx="3616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estimation of feature position from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video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MPM position, probe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6561210" y="249250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R≈6.07m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181391" y="176706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R≈6.10m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8825280" y="176371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R≈6.17m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8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">
      <a:majorFont>
        <a:latin typeface="Arial Narrow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1013</Words>
  <Application>Microsoft Office PowerPoint</Application>
  <PresentationFormat>Breitbild</PresentationFormat>
  <Paragraphs>207</Paragraphs>
  <Slides>23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Arial Narrow</vt:lpstr>
      <vt:lpstr>Calibri</vt:lpstr>
      <vt:lpstr>Cambria</vt:lpstr>
      <vt:lpstr>Wingdings</vt:lpstr>
      <vt:lpstr>Office</vt:lpstr>
      <vt:lpstr>Recent progress on  electrons outside the SOL</vt:lpstr>
      <vt:lpstr>Recap: indications for electron population far outside the SOL</vt:lpstr>
      <vt:lpstr>some progress</vt:lpstr>
      <vt:lpstr>Video data might provide more insight</vt:lpstr>
      <vt:lpstr>20180801.25, video AEQ31</vt:lpstr>
      <vt:lpstr>20180801.25, video AEQ31 close-up of MPM</vt:lpstr>
      <vt:lpstr>20180801.24, video AEQ31 close-up of MPM</vt:lpstr>
      <vt:lpstr>20180801.26, video AEQ31 close-up of MPM</vt:lpstr>
      <vt:lpstr>20180801.26, video AEQ31 close-up of MPM</vt:lpstr>
      <vt:lpstr>Are the video features seen in the probe data?</vt:lpstr>
      <vt:lpstr>Position of features in the magnetic topology</vt:lpstr>
      <vt:lpstr>tracking the stripe (the presumable 5/5 separatrix)</vt:lpstr>
      <vt:lpstr>Is the power balance affected by electrons?</vt:lpstr>
      <vt:lpstr>Similar (and clearer) observations with IPP-FLUC1 in OP1.2a</vt:lpstr>
      <vt:lpstr>Update: also with IPP-FLUC1</vt:lpstr>
      <vt:lpstr>absolute position determination using probe head features</vt:lpstr>
      <vt:lpstr>Checking plausibility of separatrix shift</vt:lpstr>
      <vt:lpstr>sanity check, role of connection length</vt:lpstr>
      <vt:lpstr>configuration space for stripe imprint on probe head</vt:lpstr>
      <vt:lpstr>Conclusion</vt:lpstr>
      <vt:lpstr>for reference: orientation of the video image AEQ31</vt:lpstr>
      <vt:lpstr>projection error from viewing geometry</vt:lpstr>
      <vt:lpstr>PowerPoint-Präsentation</vt:lpstr>
    </vt:vector>
  </TitlesOfParts>
  <Company>Max-Planck-Institut f. Plasmaphysik, Greifswald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Kurz</dc:creator>
  <cp:lastModifiedBy>Carsten Killer</cp:lastModifiedBy>
  <cp:revision>207</cp:revision>
  <dcterms:created xsi:type="dcterms:W3CDTF">2018-08-24T10:28:29Z</dcterms:created>
  <dcterms:modified xsi:type="dcterms:W3CDTF">2020-09-21T11:16:30Z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7X-KKS">
    <vt:lpwstr> </vt:lpwstr>
  </property>
  <property fmtid="{D5CDD505-2E9C-101B-9397-08002B2CF9AE}" pid="3" name="W7X-DOKKENZ">
    <vt:lpwstr> </vt:lpwstr>
  </property>
  <property fmtid="{D5CDD505-2E9C-101B-9397-08002B2CF9AE}" pid="4" name="STICHWORT">
    <vt:lpwstr> </vt:lpwstr>
  </property>
  <property fmtid="{D5CDD505-2E9C-101B-9397-08002B2CF9AE}" pid="5" name="VERSION_W7X">
    <vt:lpwstr> </vt:lpwstr>
  </property>
</Properties>
</file>