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51" r:id="rId1"/>
  </p:sldMasterIdLst>
  <p:notesMasterIdLst>
    <p:notesMasterId r:id="rId8"/>
  </p:notesMasterIdLst>
  <p:sldIdLst>
    <p:sldId id="260" r:id="rId2"/>
    <p:sldId id="280" r:id="rId3"/>
    <p:sldId id="282" r:id="rId4"/>
    <p:sldId id="281" r:id="rId5"/>
    <p:sldId id="284" r:id="rId6"/>
    <p:sldId id="283" r:id="rId7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57A"/>
    <a:srgbClr val="94C7EC"/>
    <a:srgbClr val="8DB4DB"/>
    <a:srgbClr val="90B9E1"/>
    <a:srgbClr val="FFD981"/>
    <a:srgbClr val="A5D8AF"/>
    <a:srgbClr val="B39BD0"/>
    <a:srgbClr val="D9DFFF"/>
    <a:srgbClr val="080808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Styl jasny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B344D84-9AFB-497E-A393-DC336BA19D2E}" styleName="Styl pośredni 3 — Ak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Styl pośredni 3 — Ak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yl pośredni 3 — Ak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Styl pośredni 4 — Ak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Styl pośredni 4 — Ak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Styl pośredni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91"/>
    <p:restoredTop sz="95170"/>
  </p:normalViewPr>
  <p:slideViewPr>
    <p:cSldViewPr snapToGrid="0">
      <p:cViewPr varScale="1">
        <p:scale>
          <a:sx n="91" d="100"/>
          <a:sy n="91" d="100"/>
        </p:scale>
        <p:origin x="92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Textmasterformate durch Klicken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41FE444-779B-440E-A07C-ACBAA4C40917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020774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0BC9CD1E-9651-4206-B7B8-D4B8430350DD}" type="slidenum">
              <a:rPr lang="de-DE" altLang="de-DE" smtClean="0"/>
              <a:pPr>
                <a:defRPr/>
              </a:pPr>
              <a:t>0</a:t>
            </a:fld>
            <a:endParaRPr lang="de-DE" alt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511351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 userDrawn="1"/>
        </p:nvSpPr>
        <p:spPr bwMode="auto">
          <a:xfrm>
            <a:off x="250825" y="188913"/>
            <a:ext cx="8642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de-DE"/>
          </a:p>
        </p:txBody>
      </p:sp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250825" y="998538"/>
            <a:ext cx="8642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de-DE"/>
          </a:p>
        </p:txBody>
      </p:sp>
      <p:sp>
        <p:nvSpPr>
          <p:cNvPr id="6" name="Line 9"/>
          <p:cNvSpPr>
            <a:spLocks noChangeShapeType="1"/>
          </p:cNvSpPr>
          <p:nvPr userDrawn="1"/>
        </p:nvSpPr>
        <p:spPr bwMode="auto">
          <a:xfrm>
            <a:off x="250825" y="6580188"/>
            <a:ext cx="8642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de-DE"/>
          </a:p>
        </p:txBody>
      </p:sp>
      <p:pic>
        <p:nvPicPr>
          <p:cNvPr id="7" name="Picture 11" descr="LOGO_ausEPSueberPD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233363"/>
            <a:ext cx="8096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12"/>
          <p:cNvGraphicFramePr>
            <a:graphicFrameLocks noChangeAspect="1"/>
          </p:cNvGraphicFramePr>
          <p:nvPr userDrawn="1"/>
        </p:nvGraphicFramePr>
        <p:xfrm>
          <a:off x="296863" y="233363"/>
          <a:ext cx="719137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9" name="Photo Editor-Foto" r:id="rId4" imgW="12580952" imgH="12580952" progId="MSPhotoEd.3">
                  <p:embed/>
                </p:oleObj>
              </mc:Choice>
              <mc:Fallback>
                <p:oleObj name="Photo Editor-Foto" r:id="rId4" imgW="12580952" imgH="125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863" y="233363"/>
                        <a:ext cx="719137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0" descr="eurofusion_logo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277813"/>
            <a:ext cx="1914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d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3" y="277813"/>
            <a:ext cx="15525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GB" altLang="de-DE" noProof="0" dirty="0"/>
              <a:t>Title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GB" altLang="de-DE" noProof="0" dirty="0"/>
              <a:t>Authors</a:t>
            </a:r>
          </a:p>
        </p:txBody>
      </p:sp>
    </p:spTree>
    <p:extLst>
      <p:ext uri="{BB962C8B-B14F-4D97-AF65-F5344CB8AC3E}">
        <p14:creationId xmlns:p14="http://schemas.microsoft.com/office/powerpoint/2010/main" val="405976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  <a:latin typeface="Arial MT Condensed" charset="0"/>
                <a:ea typeface="Arial MT Condensed" charset="0"/>
                <a:cs typeface="Arial MT Condensed" charset="0"/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 MT Condensed Light" charset="0"/>
                <a:ea typeface="Arial MT Condensed Light" charset="0"/>
                <a:cs typeface="Arial MT Condensed Light" charset="0"/>
              </a:defRPr>
            </a:lvl1pPr>
            <a:lvl2pPr>
              <a:defRPr>
                <a:latin typeface="Arial MT Condensed Light" charset="0"/>
                <a:ea typeface="Arial MT Condensed Light" charset="0"/>
                <a:cs typeface="Arial MT Condensed Light" charset="0"/>
              </a:defRPr>
            </a:lvl2pPr>
            <a:lvl3pPr>
              <a:defRPr>
                <a:latin typeface="Arial MT Condensed Light" charset="0"/>
                <a:ea typeface="Arial MT Condensed Light" charset="0"/>
                <a:cs typeface="Arial MT Condensed Light" charset="0"/>
              </a:defRPr>
            </a:lvl3pPr>
            <a:lvl4pPr>
              <a:defRPr>
                <a:latin typeface="Arial MT Condensed Light" charset="0"/>
                <a:ea typeface="Arial MT Condensed Light" charset="0"/>
                <a:cs typeface="Arial MT Condensed Light" charset="0"/>
              </a:defRPr>
            </a:lvl4pPr>
            <a:lvl5pPr>
              <a:defRPr>
                <a:latin typeface="Arial MT Condensed Light" charset="0"/>
                <a:ea typeface="Arial MT Condensed Light" charset="0"/>
                <a:cs typeface="Arial MT Condensed Light" charset="0"/>
              </a:defRPr>
            </a:lvl5pPr>
          </a:lstStyle>
          <a:p>
            <a:pPr lvl="0"/>
            <a:r>
              <a:rPr lang="en-GB" noProof="0" dirty="0"/>
              <a:t>First</a:t>
            </a:r>
          </a:p>
          <a:p>
            <a:pPr lvl="1"/>
            <a:r>
              <a:rPr lang="en-GB" noProof="0" dirty="0"/>
              <a:t>Second</a:t>
            </a:r>
          </a:p>
          <a:p>
            <a:pPr lvl="2"/>
            <a:r>
              <a:rPr lang="en-GB" noProof="0" dirty="0"/>
              <a:t>Third</a:t>
            </a:r>
          </a:p>
          <a:p>
            <a:pPr lvl="3"/>
            <a:r>
              <a:rPr lang="en-GB" noProof="0" dirty="0"/>
              <a:t>Fourth</a:t>
            </a:r>
          </a:p>
          <a:p>
            <a:pPr lvl="4"/>
            <a:r>
              <a:rPr lang="en-GB" noProof="0" dirty="0"/>
              <a:t>Fifth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82FA2-45F3-4044-B0F2-48990A79AB50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46372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 baseline="0"/>
            </a:lvl1pPr>
          </a:lstStyle>
          <a:p>
            <a:r>
              <a:rPr lang="en-GB" noProof="0" dirty="0"/>
              <a:t>Large title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 noProof="0" dirty="0"/>
              <a:t>Authors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49D61-CBEA-4B36-A155-433630C6BB9F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03942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  <a:latin typeface="Arial MT Condensed" charset="0"/>
                <a:ea typeface="Arial MT Condensed" charset="0"/>
                <a:cs typeface="Arial MT Condensed" charset="0"/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01D0A-317E-4AAF-8598-411E8130FBF6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07010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BAF7A-4D35-435D-85C9-B4D8D35D84B2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82551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1313" y="274638"/>
            <a:ext cx="7470775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223963"/>
            <a:ext cx="8642350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noProof="0" dirty="0"/>
              <a:t>First</a:t>
            </a:r>
          </a:p>
          <a:p>
            <a:pPr lvl="1"/>
            <a:r>
              <a:rPr lang="en-GB" altLang="de-DE" noProof="0" dirty="0"/>
              <a:t>Second</a:t>
            </a:r>
          </a:p>
          <a:p>
            <a:pPr lvl="2"/>
            <a:r>
              <a:rPr lang="en-GB" altLang="de-DE" noProof="0" dirty="0"/>
              <a:t>Third</a:t>
            </a:r>
          </a:p>
          <a:p>
            <a:pPr lvl="3"/>
            <a:r>
              <a:rPr lang="en-GB" altLang="de-DE" noProof="0" dirty="0"/>
              <a:t>Fourth</a:t>
            </a:r>
          </a:p>
          <a:p>
            <a:pPr lvl="4"/>
            <a:r>
              <a:rPr lang="en-GB" altLang="de-DE" noProof="0" dirty="0"/>
              <a:t>Fifth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5" y="6670675"/>
            <a:ext cx="213360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78600"/>
            <a:ext cx="2895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93063" y="6578600"/>
            <a:ext cx="900112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63CF2855-348B-405F-8149-CF835C4DEE67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sp>
        <p:nvSpPr>
          <p:cNvPr id="5127" name="Line 7"/>
          <p:cNvSpPr>
            <a:spLocks noChangeShapeType="1"/>
          </p:cNvSpPr>
          <p:nvPr userDrawn="1"/>
        </p:nvSpPr>
        <p:spPr bwMode="auto">
          <a:xfrm>
            <a:off x="250825" y="188913"/>
            <a:ext cx="8642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de-DE"/>
          </a:p>
        </p:txBody>
      </p:sp>
      <p:sp>
        <p:nvSpPr>
          <p:cNvPr id="5128" name="Line 8"/>
          <p:cNvSpPr>
            <a:spLocks noChangeShapeType="1"/>
          </p:cNvSpPr>
          <p:nvPr userDrawn="1"/>
        </p:nvSpPr>
        <p:spPr bwMode="auto">
          <a:xfrm>
            <a:off x="250825" y="998538"/>
            <a:ext cx="8642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de-DE"/>
          </a:p>
        </p:txBody>
      </p:sp>
      <p:sp>
        <p:nvSpPr>
          <p:cNvPr id="5129" name="Line 9"/>
          <p:cNvSpPr>
            <a:spLocks noChangeShapeType="1"/>
          </p:cNvSpPr>
          <p:nvPr userDrawn="1"/>
        </p:nvSpPr>
        <p:spPr bwMode="auto">
          <a:xfrm>
            <a:off x="250825" y="6580188"/>
            <a:ext cx="8642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de-DE"/>
          </a:p>
        </p:txBody>
      </p:sp>
      <p:pic>
        <p:nvPicPr>
          <p:cNvPr id="1034" name="Picture 10" descr="LOGO_ausEPSueberPDF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233363"/>
            <a:ext cx="8096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6" r:id="rId2"/>
    <p:sldLayoutId id="2147483677" r:id="rId3"/>
    <p:sldLayoutId id="2147483680" r:id="rId4"/>
    <p:sldLayoutId id="2147483681" r:id="rId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0070C0"/>
          </a:solidFill>
          <a:latin typeface="Arial MT Condensed" charset="0"/>
          <a:ea typeface="Arial MT Condensed" charset="0"/>
          <a:cs typeface="Arial MT Condensed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Arial MT Condensed Light" charset="0"/>
          <a:ea typeface="Arial MT Condensed Light" charset="0"/>
          <a:cs typeface="Arial MT Condensed Light" charset="0"/>
        </a:defRPr>
      </a:lvl1pPr>
      <a:lvl2pPr marL="447675" indent="-268288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kern="1200">
          <a:solidFill>
            <a:schemeClr val="tx1"/>
          </a:solidFill>
          <a:latin typeface="Arial MT Condensed Light" charset="0"/>
          <a:ea typeface="Arial MT Condensed Light" charset="0"/>
          <a:cs typeface="Arial MT Condensed Light" charset="0"/>
        </a:defRPr>
      </a:lvl2pPr>
      <a:lvl3pPr marL="804863" indent="-177800" algn="l" rtl="0" eaLnBrk="1" fontAlgn="base" hangingPunct="1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Arial MT Condensed Light" charset="0"/>
          <a:ea typeface="Arial MT Condensed Light" charset="0"/>
          <a:cs typeface="Arial MT Condensed Light" charset="0"/>
        </a:defRPr>
      </a:lvl3pPr>
      <a:lvl4pPr marL="1162050" indent="-177800" algn="l" rtl="0" eaLnBrk="1" fontAlgn="base" hangingPunct="1">
        <a:spcBef>
          <a:spcPct val="20000"/>
        </a:spcBef>
        <a:spcAft>
          <a:spcPct val="0"/>
        </a:spcAft>
        <a:buChar char="-"/>
        <a:defRPr kern="1200">
          <a:solidFill>
            <a:schemeClr val="tx1"/>
          </a:solidFill>
          <a:latin typeface="Arial MT Condensed Light" charset="0"/>
          <a:ea typeface="Arial MT Condensed Light" charset="0"/>
          <a:cs typeface="Arial MT Condensed Light" charset="0"/>
        </a:defRPr>
      </a:lvl4pPr>
      <a:lvl5pPr marL="1527175" indent="-182563" algn="l" rtl="0" eaLnBrk="1" fontAlgn="base" hangingPunct="1">
        <a:spcBef>
          <a:spcPct val="20000"/>
        </a:spcBef>
        <a:spcAft>
          <a:spcPct val="0"/>
        </a:spcAft>
        <a:buSzPct val="50000"/>
        <a:buChar char="•"/>
        <a:defRPr kern="1200">
          <a:solidFill>
            <a:schemeClr val="tx1"/>
          </a:solidFill>
          <a:latin typeface="Arial MT Condensed Light" charset="0"/>
          <a:ea typeface="Arial MT Condensed Light" charset="0"/>
          <a:cs typeface="Arial MT Condensed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de-DE" altLang="de-DE" sz="3600" dirty="0" err="1"/>
              <a:t>EUROfusion</a:t>
            </a:r>
            <a:r>
              <a:rPr lang="de-DE" altLang="de-DE" sz="3600" dirty="0"/>
              <a:t> Workshop on Image Processing </a:t>
            </a:r>
            <a:r>
              <a:rPr lang="de-DE" altLang="de-DE" sz="3600" dirty="0" err="1"/>
              <a:t>and</a:t>
            </a:r>
            <a:r>
              <a:rPr lang="de-DE" altLang="de-DE" sz="3600" dirty="0"/>
              <a:t> </a:t>
            </a:r>
            <a:r>
              <a:rPr lang="de-DE" altLang="de-DE" sz="3600" dirty="0" err="1"/>
              <a:t>Artificial</a:t>
            </a:r>
            <a:r>
              <a:rPr lang="de-DE" altLang="de-DE" sz="3600" dirty="0"/>
              <a:t> </a:t>
            </a:r>
            <a:r>
              <a:rPr lang="de-DE" altLang="de-DE" sz="3600" dirty="0" err="1"/>
              <a:t>Intelligence</a:t>
            </a:r>
            <a:endParaRPr lang="de-DE" altLang="de-DE" sz="36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600450"/>
            <a:ext cx="6400800" cy="1752600"/>
          </a:xfrm>
        </p:spPr>
        <p:txBody>
          <a:bodyPr/>
          <a:lstStyle/>
          <a:p>
            <a:pPr algn="l" eaLnBrk="1" hangingPunct="1">
              <a:defRPr/>
            </a:pPr>
            <a:r>
              <a:rPr lang="de-DE" altLang="de-DE" sz="1600" dirty="0" err="1"/>
              <a:t>Authors</a:t>
            </a:r>
            <a:endParaRPr lang="de-DE" altLang="de-DE" sz="1600" dirty="0"/>
          </a:p>
        </p:txBody>
      </p:sp>
    </p:spTree>
    <p:extLst>
      <p:ext uri="{BB962C8B-B14F-4D97-AF65-F5344CB8AC3E}">
        <p14:creationId xmlns:p14="http://schemas.microsoft.com/office/powerpoint/2010/main" val="1075369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Topics covered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GB" dirty="0"/>
              <a:t>Software platforms for protection of plasma facing components (JET, WEST, W7-X)</a:t>
            </a:r>
          </a:p>
          <a:p>
            <a:pPr marL="342900" indent="-342900">
              <a:buFontTx/>
              <a:buChar char="-"/>
            </a:pPr>
            <a:r>
              <a:rPr lang="en-GB" dirty="0" err="1"/>
              <a:t>Juvil</a:t>
            </a:r>
            <a:r>
              <a:rPr lang="en-GB" dirty="0"/>
              <a:t> and </a:t>
            </a:r>
            <a:r>
              <a:rPr lang="en-GB" dirty="0" err="1"/>
              <a:t>ThermaVIP</a:t>
            </a:r>
            <a:r>
              <a:rPr lang="en-GB" dirty="0"/>
              <a:t> are flexible and modular. Can we make them open-source?</a:t>
            </a:r>
          </a:p>
          <a:p>
            <a:pPr marL="342900" indent="-342900">
              <a:buFontTx/>
              <a:buChar char="-"/>
            </a:pPr>
            <a:r>
              <a:rPr lang="en-GB" dirty="0"/>
              <a:t>Can we re-use some of the packages in applications at other machines? Challenges: different infrastructure, different programming language and sometimes even different scope of the software. </a:t>
            </a:r>
          </a:p>
          <a:p>
            <a:pPr marL="342900" indent="-342900">
              <a:buFontTx/>
              <a:buChar char="-"/>
            </a:pPr>
            <a:r>
              <a:rPr lang="en-GB" dirty="0"/>
              <a:t>W7-X and WEST benefit from building on the same platform: </a:t>
            </a:r>
            <a:r>
              <a:rPr lang="en-GB" dirty="0" err="1"/>
              <a:t>ThermaVIP</a:t>
            </a:r>
            <a:endParaRPr lang="en-GB" dirty="0"/>
          </a:p>
          <a:p>
            <a:pPr marL="342900" indent="-342900">
              <a:buFontTx/>
              <a:buChar char="-"/>
            </a:pPr>
            <a:r>
              <a:rPr lang="en-GB" dirty="0"/>
              <a:t>Look outside the fence, try to use open-source tools, which are already available. We are developing new tools if we cannot find existing tools. </a:t>
            </a:r>
          </a:p>
          <a:p>
            <a:pPr marL="342900" indent="-342900">
              <a:buFontTx/>
              <a:buChar char="-"/>
            </a:pPr>
            <a:r>
              <a:rPr lang="en-GB" dirty="0"/>
              <a:t>Machine learning can only deliver surrogates of physics models, not replace them. </a:t>
            </a:r>
          </a:p>
          <a:p>
            <a:pPr marL="342900" indent="-342900">
              <a:buFontTx/>
              <a:buChar char="-"/>
            </a:pPr>
            <a:r>
              <a:rPr lang="en-GB" dirty="0"/>
              <a:t>Machine learning should be last resort and it tends to fail. Bad at extrapolating.</a:t>
            </a:r>
          </a:p>
          <a:p>
            <a:pPr marL="342900" indent="-342900">
              <a:buFontTx/>
              <a:buChar char="-"/>
            </a:pPr>
            <a:r>
              <a:rPr lang="en-GB" dirty="0"/>
              <a:t>Hot-spot detection and classification is an important ingredient. Co-operation is </a:t>
            </a:r>
            <a:r>
              <a:rPr lang="en-GB" dirty="0" err="1"/>
              <a:t>cruicial</a:t>
            </a:r>
            <a:r>
              <a:rPr lang="en-GB" dirty="0"/>
              <a:t> to use knowledge and experience of others. </a:t>
            </a:r>
          </a:p>
          <a:p>
            <a:pPr marL="342900" indent="-342900">
              <a:buFontTx/>
              <a:buChar char="-"/>
            </a:pPr>
            <a:r>
              <a:rPr lang="en-GB" dirty="0"/>
              <a:t>Can we create </a:t>
            </a:r>
            <a:r>
              <a:rPr lang="de-DE" dirty="0" err="1"/>
              <a:t>benchmark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test</a:t>
            </a:r>
            <a:r>
              <a:rPr lang="de-DE" dirty="0"/>
              <a:t> different </a:t>
            </a:r>
            <a:r>
              <a:rPr lang="de-DE" dirty="0" err="1"/>
              <a:t>solutions</a:t>
            </a:r>
            <a:r>
              <a:rPr lang="de-DE" dirty="0"/>
              <a:t>?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882FA2-45F3-4044-B0F2-48990A79AB50}" type="slidenum">
              <a:rPr lang="de-DE" altLang="de-DE" smtClean="0"/>
              <a:pPr>
                <a:defRPr/>
              </a:pPr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9739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547FC-DF98-1E41-8062-98224AF00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Maslow pyramid for human well being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67C1A-5DEB-D04A-97BB-8B4A47DD4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882FA2-45F3-4044-B0F2-48990A79AB50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80A05E-C9DC-AE4B-A376-20CEB26DB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301750"/>
            <a:ext cx="5715000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98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547FC-DF98-1E41-8062-98224AF00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Marcin’s pyramid for fusion device well being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67C1A-5DEB-D04A-97BB-8B4A47DD4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882FA2-45F3-4044-B0F2-48990A79AB50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80A05E-C9DC-AE4B-A376-20CEB26DB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301750"/>
            <a:ext cx="5715000" cy="4254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44BD17-BE1A-AC45-A3E9-255A96CA30DF}"/>
              </a:ext>
            </a:extLst>
          </p:cNvPr>
          <p:cNvSpPr txBox="1"/>
          <p:nvPr/>
        </p:nvSpPr>
        <p:spPr>
          <a:xfrm>
            <a:off x="2419643" y="4979962"/>
            <a:ext cx="3826413" cy="461665"/>
          </a:xfrm>
          <a:prstGeom prst="rect">
            <a:avLst/>
          </a:prstGeom>
          <a:solidFill>
            <a:srgbClr val="B39BD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alibri" panose="020F0502020204030204" pitchFamily="34" charset="0"/>
                <a:cs typeface="Calibri" panose="020F0502020204030204" pitchFamily="34" charset="0"/>
              </a:rPr>
              <a:t>Information:</a:t>
            </a:r>
            <a:b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Data acquisition, proper information from the system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6D3E82-6AA6-2047-8DD3-F5DBAB9CDBE8}"/>
              </a:ext>
            </a:extLst>
          </p:cNvPr>
          <p:cNvSpPr txBox="1"/>
          <p:nvPr/>
        </p:nvSpPr>
        <p:spPr>
          <a:xfrm>
            <a:off x="2890910" y="4349583"/>
            <a:ext cx="2883878" cy="461665"/>
          </a:xfrm>
          <a:prstGeom prst="rect">
            <a:avLst/>
          </a:prstGeom>
          <a:solidFill>
            <a:srgbClr val="A5D8A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Safety needs:</a:t>
            </a:r>
          </a:p>
          <a:p>
            <a:pPr algn="ctr"/>
            <a:r>
              <a:rPr lang="en-GB" sz="1200" dirty="0"/>
              <a:t>Detect and act on critical event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E32A94-9130-5F4C-8B8A-0B8F08DD0753}"/>
              </a:ext>
            </a:extLst>
          </p:cNvPr>
          <p:cNvSpPr txBox="1"/>
          <p:nvPr/>
        </p:nvSpPr>
        <p:spPr>
          <a:xfrm>
            <a:off x="2890910" y="3773295"/>
            <a:ext cx="2883878" cy="461665"/>
          </a:xfrm>
          <a:prstGeom prst="rect">
            <a:avLst/>
          </a:prstGeom>
          <a:solidFill>
            <a:srgbClr val="FFD9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Detect, classify and learn:</a:t>
            </a:r>
          </a:p>
          <a:p>
            <a:pPr algn="ctr"/>
            <a:r>
              <a:rPr lang="en-GB" sz="1200" dirty="0"/>
              <a:t>Gather information on hot spots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FA510D-BF8C-8040-9DB7-EEB7B55DD8A3}"/>
              </a:ext>
            </a:extLst>
          </p:cNvPr>
          <p:cNvSpPr txBox="1"/>
          <p:nvPr/>
        </p:nvSpPr>
        <p:spPr>
          <a:xfrm>
            <a:off x="2975316" y="3263481"/>
            <a:ext cx="2799472" cy="475734"/>
          </a:xfrm>
          <a:custGeom>
            <a:avLst/>
            <a:gdLst>
              <a:gd name="connsiteX0" fmla="*/ 0 w 2883878"/>
              <a:gd name="connsiteY0" fmla="*/ 0 h 461665"/>
              <a:gd name="connsiteX1" fmla="*/ 2883878 w 2883878"/>
              <a:gd name="connsiteY1" fmla="*/ 0 h 461665"/>
              <a:gd name="connsiteX2" fmla="*/ 2883878 w 2883878"/>
              <a:gd name="connsiteY2" fmla="*/ 461665 h 461665"/>
              <a:gd name="connsiteX3" fmla="*/ 0 w 2883878"/>
              <a:gd name="connsiteY3" fmla="*/ 461665 h 461665"/>
              <a:gd name="connsiteX4" fmla="*/ 0 w 2883878"/>
              <a:gd name="connsiteY4" fmla="*/ 0 h 461665"/>
              <a:gd name="connsiteX0" fmla="*/ 267287 w 2883878"/>
              <a:gd name="connsiteY0" fmla="*/ 14067 h 461665"/>
              <a:gd name="connsiteX1" fmla="*/ 2883878 w 2883878"/>
              <a:gd name="connsiteY1" fmla="*/ 0 h 461665"/>
              <a:gd name="connsiteX2" fmla="*/ 2883878 w 2883878"/>
              <a:gd name="connsiteY2" fmla="*/ 461665 h 461665"/>
              <a:gd name="connsiteX3" fmla="*/ 0 w 2883878"/>
              <a:gd name="connsiteY3" fmla="*/ 461665 h 461665"/>
              <a:gd name="connsiteX4" fmla="*/ 267287 w 2883878"/>
              <a:gd name="connsiteY4" fmla="*/ 14067 h 461665"/>
              <a:gd name="connsiteX0" fmla="*/ 267287 w 2883878"/>
              <a:gd name="connsiteY0" fmla="*/ 0 h 447598"/>
              <a:gd name="connsiteX1" fmla="*/ 2518118 w 2883878"/>
              <a:gd name="connsiteY1" fmla="*/ 28136 h 447598"/>
              <a:gd name="connsiteX2" fmla="*/ 2883878 w 2883878"/>
              <a:gd name="connsiteY2" fmla="*/ 447598 h 447598"/>
              <a:gd name="connsiteX3" fmla="*/ 0 w 2883878"/>
              <a:gd name="connsiteY3" fmla="*/ 447598 h 447598"/>
              <a:gd name="connsiteX4" fmla="*/ 267287 w 2883878"/>
              <a:gd name="connsiteY4" fmla="*/ 0 h 447598"/>
              <a:gd name="connsiteX0" fmla="*/ 267287 w 2799472"/>
              <a:gd name="connsiteY0" fmla="*/ 0 h 475734"/>
              <a:gd name="connsiteX1" fmla="*/ 2518118 w 2799472"/>
              <a:gd name="connsiteY1" fmla="*/ 28136 h 475734"/>
              <a:gd name="connsiteX2" fmla="*/ 2799472 w 2799472"/>
              <a:gd name="connsiteY2" fmla="*/ 475734 h 475734"/>
              <a:gd name="connsiteX3" fmla="*/ 0 w 2799472"/>
              <a:gd name="connsiteY3" fmla="*/ 447598 h 475734"/>
              <a:gd name="connsiteX4" fmla="*/ 267287 w 2799472"/>
              <a:gd name="connsiteY4" fmla="*/ 0 h 475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9472" h="475734">
                <a:moveTo>
                  <a:pt x="267287" y="0"/>
                </a:moveTo>
                <a:lnTo>
                  <a:pt x="2518118" y="28136"/>
                </a:lnTo>
                <a:lnTo>
                  <a:pt x="2799472" y="475734"/>
                </a:lnTo>
                <a:lnTo>
                  <a:pt x="0" y="447598"/>
                </a:lnTo>
                <a:lnTo>
                  <a:pt x="267287" y="0"/>
                </a:lnTo>
                <a:close/>
              </a:path>
            </a:pathLst>
          </a:custGeom>
          <a:solidFill>
            <a:srgbClr val="94C7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Steer away from danger:</a:t>
            </a:r>
          </a:p>
          <a:p>
            <a:pPr algn="ctr"/>
            <a:r>
              <a:rPr lang="en-GB" sz="1200" dirty="0"/>
              <a:t>Use simple algorithms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B9FB48-A842-1546-A82B-016D61067B62}"/>
              </a:ext>
            </a:extLst>
          </p:cNvPr>
          <p:cNvSpPr txBox="1"/>
          <p:nvPr/>
        </p:nvSpPr>
        <p:spPr>
          <a:xfrm>
            <a:off x="3319974" y="1424798"/>
            <a:ext cx="2110155" cy="1754326"/>
          </a:xfrm>
          <a:custGeom>
            <a:avLst/>
            <a:gdLst>
              <a:gd name="connsiteX0" fmla="*/ 0 w 2883878"/>
              <a:gd name="connsiteY0" fmla="*/ 0 h 461665"/>
              <a:gd name="connsiteX1" fmla="*/ 2883878 w 2883878"/>
              <a:gd name="connsiteY1" fmla="*/ 0 h 461665"/>
              <a:gd name="connsiteX2" fmla="*/ 2883878 w 2883878"/>
              <a:gd name="connsiteY2" fmla="*/ 461665 h 461665"/>
              <a:gd name="connsiteX3" fmla="*/ 0 w 2883878"/>
              <a:gd name="connsiteY3" fmla="*/ 461665 h 461665"/>
              <a:gd name="connsiteX4" fmla="*/ 0 w 2883878"/>
              <a:gd name="connsiteY4" fmla="*/ 0 h 461665"/>
              <a:gd name="connsiteX0" fmla="*/ 267287 w 2883878"/>
              <a:gd name="connsiteY0" fmla="*/ 14067 h 461665"/>
              <a:gd name="connsiteX1" fmla="*/ 2883878 w 2883878"/>
              <a:gd name="connsiteY1" fmla="*/ 0 h 461665"/>
              <a:gd name="connsiteX2" fmla="*/ 2883878 w 2883878"/>
              <a:gd name="connsiteY2" fmla="*/ 461665 h 461665"/>
              <a:gd name="connsiteX3" fmla="*/ 0 w 2883878"/>
              <a:gd name="connsiteY3" fmla="*/ 461665 h 461665"/>
              <a:gd name="connsiteX4" fmla="*/ 267287 w 2883878"/>
              <a:gd name="connsiteY4" fmla="*/ 14067 h 461665"/>
              <a:gd name="connsiteX0" fmla="*/ 267287 w 2883878"/>
              <a:gd name="connsiteY0" fmla="*/ 0 h 447598"/>
              <a:gd name="connsiteX1" fmla="*/ 2518118 w 2883878"/>
              <a:gd name="connsiteY1" fmla="*/ 28136 h 447598"/>
              <a:gd name="connsiteX2" fmla="*/ 2883878 w 2883878"/>
              <a:gd name="connsiteY2" fmla="*/ 447598 h 447598"/>
              <a:gd name="connsiteX3" fmla="*/ 0 w 2883878"/>
              <a:gd name="connsiteY3" fmla="*/ 447598 h 447598"/>
              <a:gd name="connsiteX4" fmla="*/ 267287 w 2883878"/>
              <a:gd name="connsiteY4" fmla="*/ 0 h 447598"/>
              <a:gd name="connsiteX0" fmla="*/ 267287 w 2799472"/>
              <a:gd name="connsiteY0" fmla="*/ 0 h 475734"/>
              <a:gd name="connsiteX1" fmla="*/ 2518118 w 2799472"/>
              <a:gd name="connsiteY1" fmla="*/ 28136 h 475734"/>
              <a:gd name="connsiteX2" fmla="*/ 2799472 w 2799472"/>
              <a:gd name="connsiteY2" fmla="*/ 475734 h 475734"/>
              <a:gd name="connsiteX3" fmla="*/ 0 w 2799472"/>
              <a:gd name="connsiteY3" fmla="*/ 447598 h 475734"/>
              <a:gd name="connsiteX4" fmla="*/ 267287 w 2799472"/>
              <a:gd name="connsiteY4" fmla="*/ 0 h 475734"/>
              <a:gd name="connsiteX0" fmla="*/ 1237958 w 2799472"/>
              <a:gd name="connsiteY0" fmla="*/ 0 h 1080645"/>
              <a:gd name="connsiteX1" fmla="*/ 2518118 w 2799472"/>
              <a:gd name="connsiteY1" fmla="*/ 633047 h 1080645"/>
              <a:gd name="connsiteX2" fmla="*/ 2799472 w 2799472"/>
              <a:gd name="connsiteY2" fmla="*/ 1080645 h 1080645"/>
              <a:gd name="connsiteX3" fmla="*/ 0 w 2799472"/>
              <a:gd name="connsiteY3" fmla="*/ 1052509 h 1080645"/>
              <a:gd name="connsiteX4" fmla="*/ 1237958 w 2799472"/>
              <a:gd name="connsiteY4" fmla="*/ 0 h 1080645"/>
              <a:gd name="connsiteX0" fmla="*/ 1055078 w 2616592"/>
              <a:gd name="connsiteY0" fmla="*/ 0 h 1643352"/>
              <a:gd name="connsiteX1" fmla="*/ 2335238 w 2616592"/>
              <a:gd name="connsiteY1" fmla="*/ 633047 h 1643352"/>
              <a:gd name="connsiteX2" fmla="*/ 2616592 w 2616592"/>
              <a:gd name="connsiteY2" fmla="*/ 1080645 h 1643352"/>
              <a:gd name="connsiteX3" fmla="*/ 0 w 2616592"/>
              <a:gd name="connsiteY3" fmla="*/ 1643352 h 1643352"/>
              <a:gd name="connsiteX4" fmla="*/ 1055078 w 2616592"/>
              <a:gd name="connsiteY4" fmla="*/ 0 h 1643352"/>
              <a:gd name="connsiteX0" fmla="*/ 1055078 w 2335238"/>
              <a:gd name="connsiteY0" fmla="*/ 0 h 1657421"/>
              <a:gd name="connsiteX1" fmla="*/ 2335238 w 2335238"/>
              <a:gd name="connsiteY1" fmla="*/ 633047 h 1657421"/>
              <a:gd name="connsiteX2" fmla="*/ 2110155 w 2335238"/>
              <a:gd name="connsiteY2" fmla="*/ 1657421 h 1657421"/>
              <a:gd name="connsiteX3" fmla="*/ 0 w 2335238"/>
              <a:gd name="connsiteY3" fmla="*/ 1643352 h 1657421"/>
              <a:gd name="connsiteX4" fmla="*/ 1055078 w 2335238"/>
              <a:gd name="connsiteY4" fmla="*/ 0 h 1657421"/>
              <a:gd name="connsiteX0" fmla="*/ 1055078 w 2110155"/>
              <a:gd name="connsiteY0" fmla="*/ 0 h 1657421"/>
              <a:gd name="connsiteX1" fmla="*/ 1744395 w 2110155"/>
              <a:gd name="connsiteY1" fmla="*/ 844063 h 1657421"/>
              <a:gd name="connsiteX2" fmla="*/ 2110155 w 2110155"/>
              <a:gd name="connsiteY2" fmla="*/ 1657421 h 1657421"/>
              <a:gd name="connsiteX3" fmla="*/ 0 w 2110155"/>
              <a:gd name="connsiteY3" fmla="*/ 1643352 h 1657421"/>
              <a:gd name="connsiteX4" fmla="*/ 1055078 w 2110155"/>
              <a:gd name="connsiteY4" fmla="*/ 0 h 1657421"/>
              <a:gd name="connsiteX0" fmla="*/ 1055078 w 2110155"/>
              <a:gd name="connsiteY0" fmla="*/ 0 h 1657421"/>
              <a:gd name="connsiteX1" fmla="*/ 1631853 w 2110155"/>
              <a:gd name="connsiteY1" fmla="*/ 829995 h 1657421"/>
              <a:gd name="connsiteX2" fmla="*/ 2110155 w 2110155"/>
              <a:gd name="connsiteY2" fmla="*/ 1657421 h 1657421"/>
              <a:gd name="connsiteX3" fmla="*/ 0 w 2110155"/>
              <a:gd name="connsiteY3" fmla="*/ 1643352 h 1657421"/>
              <a:gd name="connsiteX4" fmla="*/ 1055078 w 2110155"/>
              <a:gd name="connsiteY4" fmla="*/ 0 h 165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0155" h="1657421">
                <a:moveTo>
                  <a:pt x="1055078" y="0"/>
                </a:moveTo>
                <a:lnTo>
                  <a:pt x="1631853" y="829995"/>
                </a:lnTo>
                <a:lnTo>
                  <a:pt x="2110155" y="1657421"/>
                </a:lnTo>
                <a:lnTo>
                  <a:pt x="0" y="1643352"/>
                </a:lnTo>
                <a:lnTo>
                  <a:pt x="1055078" y="0"/>
                </a:lnTo>
                <a:close/>
              </a:path>
            </a:pathLst>
          </a:custGeom>
          <a:solidFill>
            <a:srgbClr val="FFB57A"/>
          </a:solidFill>
        </p:spPr>
        <p:txBody>
          <a:bodyPr wrap="square" rtlCol="0">
            <a:spAutoFit/>
          </a:bodyPr>
          <a:lstStyle/>
          <a:p>
            <a:pPr algn="ctr"/>
            <a:endParaRPr lang="en-GB" sz="1200" b="1" dirty="0"/>
          </a:p>
          <a:p>
            <a:pPr algn="ctr"/>
            <a:endParaRPr lang="en-GB" sz="1200" b="1" dirty="0"/>
          </a:p>
          <a:p>
            <a:pPr algn="ctr"/>
            <a:endParaRPr lang="en-GB" sz="1200" b="1" dirty="0"/>
          </a:p>
          <a:p>
            <a:pPr algn="ctr"/>
            <a:endParaRPr lang="en-GB" sz="1200" b="1" dirty="0"/>
          </a:p>
          <a:p>
            <a:pPr algn="ctr"/>
            <a:endParaRPr lang="en-GB" sz="1200" b="1" dirty="0"/>
          </a:p>
          <a:p>
            <a:pPr algn="ctr"/>
            <a:endParaRPr lang="en-GB" sz="1200" b="1" dirty="0"/>
          </a:p>
          <a:p>
            <a:pPr algn="ctr"/>
            <a:endParaRPr lang="en-GB" sz="1200" b="1" dirty="0"/>
          </a:p>
          <a:p>
            <a:pPr algn="ctr"/>
            <a:r>
              <a:rPr lang="en-GB" sz="1200" b="1" dirty="0"/>
              <a:t>Fancier algorithms:</a:t>
            </a:r>
          </a:p>
          <a:p>
            <a:pPr algn="ctr"/>
            <a:r>
              <a:rPr lang="en-GB" sz="1200" dirty="0"/>
              <a:t>Optimize discharge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13BE37-FD10-8949-9F17-7995AFE3FA7D}"/>
              </a:ext>
            </a:extLst>
          </p:cNvPr>
          <p:cNvSpPr txBox="1"/>
          <p:nvPr/>
        </p:nvSpPr>
        <p:spPr>
          <a:xfrm>
            <a:off x="6063175" y="3429000"/>
            <a:ext cx="174891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Engineering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4EDE1A-7917-1649-A7D7-B71C60329EC1}"/>
              </a:ext>
            </a:extLst>
          </p:cNvPr>
          <p:cNvSpPr txBox="1"/>
          <p:nvPr/>
        </p:nvSpPr>
        <p:spPr>
          <a:xfrm>
            <a:off x="5202282" y="1989518"/>
            <a:ext cx="174891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Research</a:t>
            </a:r>
          </a:p>
        </p:txBody>
      </p:sp>
    </p:spTree>
    <p:extLst>
      <p:ext uri="{BB962C8B-B14F-4D97-AF65-F5344CB8AC3E}">
        <p14:creationId xmlns:p14="http://schemas.microsoft.com/office/powerpoint/2010/main" val="4226820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62B07-F4E2-7A40-88B9-4904AD61D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Action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8CC8F-9970-9C4F-A6D7-82AB3F77C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Summaries of each session </a:t>
            </a:r>
            <a:r>
              <a:rPr lang="en-GB" sz="2400" dirty="0">
                <a:sym typeface="Wingdings" pitchFamily="2" charset="2"/>
              </a:rPr>
              <a:t> executive summary --&gt; discussion chairmen --&gt; Marcin Jakubowski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ym typeface="Wingdings" pitchFamily="2" charset="2"/>
              </a:rPr>
              <a:t>Online place to share information. Marcin Jakubowski (end of March).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ym typeface="Wingdings" pitchFamily="2" charset="2"/>
              </a:rPr>
              <a:t>Can we distribute all the presentations?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ym typeface="Wingdings" pitchFamily="2" charset="2"/>
              </a:rPr>
              <a:t>Next meeting? If yes, when and where?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8E9A44-D805-3544-A80A-F70C1EF2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882FA2-45F3-4044-B0F2-48990A79AB50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34699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3DCC0-EAC9-2243-AF41-9F7AC17F0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3179297"/>
            <a:ext cx="8642350" cy="3264365"/>
          </a:xfrm>
        </p:spPr>
        <p:txBody>
          <a:bodyPr/>
          <a:lstStyle/>
          <a:p>
            <a:pPr algn="ctr"/>
            <a:r>
              <a:rPr lang="en-GB" sz="2800" b="1" dirty="0"/>
              <a:t>Thank you very much for coming, participating and discussing.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6C1678-AB84-7047-97EF-8709828FF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882FA2-45F3-4044-B0F2-48990A79AB50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83225434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-Design_00">
  <a:themeElements>
    <a:clrScheme name="Standard-Design_0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-Design_0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-Design_0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-Design_0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-Design_0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-Design_0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-Design_0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-Design_0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-Design_0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-Design_0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-Design_0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-Design_0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-Design_0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-Design_0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ja1" id="{48A041FA-DF1E-5948-8967-0F2427703701}" vid="{52D49E4C-4584-A340-ACE9-64800D7EB4C0}"/>
    </a:ext>
  </a:ext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Standard-Design_00</Template>
  <TotalTime>153</TotalTime>
  <Words>293</Words>
  <Application>Microsoft Macintosh PowerPoint</Application>
  <PresentationFormat>On-screen Show (4:3)</PresentationFormat>
  <Paragraphs>44</Paragraphs>
  <Slides>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 MT Condensed</vt:lpstr>
      <vt:lpstr>Arial MT Condensed Light</vt:lpstr>
      <vt:lpstr>Calibri</vt:lpstr>
      <vt:lpstr>Wingdings</vt:lpstr>
      <vt:lpstr>Standard-Design_00</vt:lpstr>
      <vt:lpstr>Photo Editor-Foto</vt:lpstr>
      <vt:lpstr>EUROfusion Workshop on Image Processing and Artificial Intelligence</vt:lpstr>
      <vt:lpstr>Topics covered</vt:lpstr>
      <vt:lpstr>Maslow pyramid for human well being</vt:lpstr>
      <vt:lpstr>Marcin’s pyramid for fusion device well being</vt:lpstr>
      <vt:lpstr>Action items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EUROfusion Workshop on Image Processing and Artificial Intelligence</dc:title>
  <dc:creator>Marcin Jakubowski</dc:creator>
  <cp:lastModifiedBy>Marcin Jakubowski</cp:lastModifiedBy>
  <cp:revision>8</cp:revision>
  <dcterms:created xsi:type="dcterms:W3CDTF">2020-02-26T08:06:50Z</dcterms:created>
  <dcterms:modified xsi:type="dcterms:W3CDTF">2020-02-26T10:40:01Z</dcterms:modified>
</cp:coreProperties>
</file>