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FF9999"/>
    <a:srgbClr val="D9D9D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2" autoAdjust="0"/>
    <p:restoredTop sz="91657" autoAdjust="0"/>
  </p:normalViewPr>
  <p:slideViewPr>
    <p:cSldViewPr snapToGrid="0">
      <p:cViewPr varScale="1">
        <p:scale>
          <a:sx n="107" d="100"/>
          <a:sy n="107" d="100"/>
        </p:scale>
        <p:origin x="2280" y="102"/>
      </p:cViewPr>
      <p:guideLst/>
    </p:cSldViewPr>
  </p:slideViewPr>
  <p:outlineViewPr>
    <p:cViewPr>
      <p:scale>
        <a:sx n="33" d="100"/>
        <a:sy n="33" d="100"/>
      </p:scale>
      <p:origin x="0" y="-3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4FCB2-1FCF-477F-A255-51FC3F0CFF4A}" type="datetimeFigureOut">
              <a:rPr lang="fr-FR" smtClean="0"/>
              <a:t>25/02/2020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1E28-86D8-40AA-9FE9-2927BC6B9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1E28-86D8-40AA-9FE9-2927BC6B9E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19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1E28-86D8-40AA-9FE9-2927BC6B9E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57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1E28-86D8-40AA-9FE9-2927BC6B9E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16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1E28-86D8-40AA-9FE9-2927BC6B9E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3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1E28-86D8-40AA-9FE9-2927BC6B9E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54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8164261" y="6665909"/>
            <a:ext cx="429959" cy="153888"/>
          </a:xfrm>
          <a:prstGeom prst="rect">
            <a:avLst/>
          </a:prstGeom>
        </p:spPr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3" y="6324827"/>
            <a:ext cx="9141235" cy="543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9154785" cy="6365468"/>
          </a:xfrm>
          <a:prstGeom prst="rect">
            <a:avLst/>
          </a:prstGeom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84155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43000" y="6355419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4461091"/>
            <a:ext cx="7469851" cy="56323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21 janvier 2020</a:t>
            </a:fld>
            <a:endParaRPr lang="fr-FR" noProof="0" dirty="0"/>
          </a:p>
        </p:txBody>
      </p:sp>
      <p:pic>
        <p:nvPicPr>
          <p:cNvPr id="15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9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41DE74-73A2-4576-A35F-37320C222373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31800" y="1092200"/>
            <a:ext cx="8191500" cy="5194300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01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8164261" y="6665909"/>
            <a:ext cx="429959" cy="153888"/>
          </a:xfrm>
          <a:prstGeom prst="rect">
            <a:avLst/>
          </a:prstGeom>
        </p:spPr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3" y="6324827"/>
            <a:ext cx="9141235" cy="5433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9154785" cy="6365468"/>
          </a:xfrm>
          <a:prstGeom prst="rect">
            <a:avLst/>
          </a:prstGeom>
        </p:spPr>
      </p:pic>
      <p:sp>
        <p:nvSpPr>
          <p:cNvPr id="11" name="Titre 3"/>
          <p:cNvSpPr txBox="1">
            <a:spLocks/>
          </p:cNvSpPr>
          <p:nvPr userDrawn="1"/>
        </p:nvSpPr>
        <p:spPr>
          <a:xfrm>
            <a:off x="84155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43000" y="6355419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4461091"/>
            <a:ext cx="7469851" cy="56323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Annexes</a:t>
            </a:r>
            <a:endParaRPr lang="fr-FR" noProof="0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21 janvier 2020</a:t>
            </a:fld>
            <a:endParaRPr lang="fr-FR" noProof="0" dirty="0"/>
          </a:p>
        </p:txBody>
      </p:sp>
      <p:pic>
        <p:nvPicPr>
          <p:cNvPr id="15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25706"/>
            <a:ext cx="9143997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 dirty="0">
              <a:solidFill>
                <a:schemeClr val="accent1"/>
              </a:solidFill>
            </a:endParaRPr>
          </a:p>
        </p:txBody>
      </p:sp>
      <p:pic>
        <p:nvPicPr>
          <p:cNvPr id="10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6625818"/>
            <a:ext cx="7847271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847271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itre 16"/>
          <p:cNvSpPr>
            <a:spLocks noGrp="1"/>
          </p:cNvSpPr>
          <p:nvPr>
            <p:ph type="title"/>
          </p:nvPr>
        </p:nvSpPr>
        <p:spPr>
          <a:xfrm>
            <a:off x="1293970" y="-31983"/>
            <a:ext cx="7847268" cy="776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847270" y="6622828"/>
            <a:ext cx="1187676" cy="237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F7BA-7C80-4AFD-A58B-773A43DB9A79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idx="1"/>
          </p:nvPr>
        </p:nvSpPr>
        <p:spPr>
          <a:xfrm>
            <a:off x="628650" y="1171575"/>
            <a:ext cx="7886700" cy="5005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2"/>
          </p:nvPr>
        </p:nvSpPr>
        <p:spPr>
          <a:xfrm>
            <a:off x="6096000" y="6633989"/>
            <a:ext cx="1734330" cy="224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2C4E-6953-43B3-B341-9F618E2B64FD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3"/>
          </p:nvPr>
        </p:nvSpPr>
        <p:spPr>
          <a:xfrm>
            <a:off x="0" y="6633988"/>
            <a:ext cx="6095999" cy="232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1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91840" y="1617026"/>
            <a:ext cx="5642014" cy="19205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/>
            <a:r>
              <a:rPr lang="en-GB" b="1" noProof="0" dirty="0" smtClean="0">
                <a:solidFill>
                  <a:schemeClr val="bg1"/>
                </a:solidFill>
              </a:rPr>
              <a:t>WEST roadmap toward wall protection using infrared viewing systems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375446"/>
            <a:ext cx="6858000" cy="88235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R. Mitteau &amp; West GP3 team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160" y="-31983"/>
            <a:ext cx="7863840" cy="776567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/>
              <a:t>Imaging and signal processing activities related to thermal event management</a:t>
            </a:r>
            <a:endParaRPr lang="en-GB" sz="2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BD2DF8-CFAD-402F-9449-E91D5F86FDAA}" type="datetime1">
              <a:rPr lang="fr-FR" sz="800" smtClean="0"/>
              <a:t>25/02/2020</a:t>
            </a:fld>
            <a:endParaRPr lang="en-GB" sz="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z="800" smtClean="0"/>
              <a:t>WEST WMS roadmap (W7X imaging meeting)   R. Mitteau</a:t>
            </a:r>
            <a:endParaRPr lang="en-GB" sz="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en-GB" sz="800" smtClean="0"/>
              <a:t>10</a:t>
            </a:fld>
            <a:endParaRPr lang="en-GB" sz="800" dirty="0"/>
          </a:p>
        </p:txBody>
      </p:sp>
      <p:sp>
        <p:nvSpPr>
          <p:cNvPr id="7" name="Rectangle avec coins rognés en diagonale 6"/>
          <p:cNvSpPr/>
          <p:nvPr/>
        </p:nvSpPr>
        <p:spPr>
          <a:xfrm>
            <a:off x="211075" y="1136845"/>
            <a:ext cx="3052659" cy="1058645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bIns="0" rtlCol="0" anchor="ctr">
            <a:noAutofit/>
          </a:bodyPr>
          <a:lstStyle/>
          <a:p>
            <a:pPr algn="ctr"/>
            <a:r>
              <a:rPr lang="en-GB" sz="1600" dirty="0" smtClean="0"/>
              <a:t>Pure imaging (computer vision)</a:t>
            </a:r>
          </a:p>
          <a:p>
            <a:pPr algn="ctr"/>
            <a:r>
              <a:rPr lang="en-GB" sz="1600" dirty="0" smtClean="0"/>
              <a:t>Hot spot Detection, segmentation, instance detection</a:t>
            </a:r>
            <a:endParaRPr lang="en-GB" sz="1600" dirty="0"/>
          </a:p>
        </p:txBody>
      </p:sp>
      <p:sp>
        <p:nvSpPr>
          <p:cNvPr id="8" name="Rectangle avec coins rognés en diagonale 7"/>
          <p:cNvSpPr/>
          <p:nvPr/>
        </p:nvSpPr>
        <p:spPr>
          <a:xfrm>
            <a:off x="3799848" y="2780188"/>
            <a:ext cx="5238009" cy="2190145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/>
            <a:r>
              <a:rPr lang="en-GB" sz="1600" dirty="0" smtClean="0"/>
              <a:t>"Synthetic" diagnostic : Calculate </a:t>
            </a:r>
            <a:r>
              <a:rPr lang="en-GB" sz="1600" dirty="0"/>
              <a:t>thermal scene as seen by viewing diagnostic, from first </a:t>
            </a:r>
            <a:r>
              <a:rPr lang="en-GB" sz="1600" dirty="0" smtClean="0"/>
              <a:t>principles (CAD models, temperature distribution, diagnostic optical model)</a:t>
            </a:r>
            <a:endParaRPr lang="en-GB" sz="1600" dirty="0"/>
          </a:p>
        </p:txBody>
      </p:sp>
      <p:sp>
        <p:nvSpPr>
          <p:cNvPr id="9" name="Rectangle avec coins rognés en diagonale 8"/>
          <p:cNvSpPr/>
          <p:nvPr/>
        </p:nvSpPr>
        <p:spPr>
          <a:xfrm>
            <a:off x="226288" y="2653173"/>
            <a:ext cx="3356219" cy="111791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GB" sz="1600" dirty="0"/>
              <a:t>Thermal event database</a:t>
            </a:r>
          </a:p>
          <a:p>
            <a:pPr algn="ctr"/>
            <a:r>
              <a:rPr lang="en-GB" sz="1600" dirty="0"/>
              <a:t>Data sorting</a:t>
            </a:r>
          </a:p>
          <a:p>
            <a:pPr algn="ctr"/>
            <a:r>
              <a:rPr lang="en-GB" sz="1600" dirty="0"/>
              <a:t>Data Field management, </a:t>
            </a:r>
            <a:r>
              <a:rPr lang="en-GB" sz="1600" dirty="0" smtClean="0"/>
              <a:t>add-ons, pipeline management</a:t>
            </a:r>
            <a:endParaRPr lang="en-GB" sz="1600" dirty="0"/>
          </a:p>
        </p:txBody>
      </p:sp>
      <p:sp>
        <p:nvSpPr>
          <p:cNvPr id="10" name="Rectangle avec coins rognés en diagonale 9"/>
          <p:cNvSpPr/>
          <p:nvPr/>
        </p:nvSpPr>
        <p:spPr>
          <a:xfrm>
            <a:off x="969500" y="5543864"/>
            <a:ext cx="2827437" cy="881539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1600" dirty="0" smtClean="0"/>
              <a:t>Knowledge management, expert system, artificial intelligence, machine learning</a:t>
            </a:r>
            <a:endParaRPr lang="en-GB" sz="1600" dirty="0"/>
          </a:p>
        </p:txBody>
      </p:sp>
      <p:sp>
        <p:nvSpPr>
          <p:cNvPr id="11" name="Rectangle avec coins rognés en diagonale 10"/>
          <p:cNvSpPr/>
          <p:nvPr/>
        </p:nvSpPr>
        <p:spPr>
          <a:xfrm>
            <a:off x="510204" y="4432363"/>
            <a:ext cx="2454399" cy="881539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36000" bIns="0" rtlCol="0" anchor="ctr">
            <a:spAutoFit/>
          </a:bodyPr>
          <a:lstStyle/>
          <a:p>
            <a:pPr algn="ctr"/>
            <a:r>
              <a:rPr lang="en-GB" sz="1600" dirty="0" smtClean="0"/>
              <a:t>IR diagnostic</a:t>
            </a:r>
          </a:p>
          <a:p>
            <a:pPr algn="ctr"/>
            <a:r>
              <a:rPr lang="en-GB" sz="1600" dirty="0" smtClean="0"/>
              <a:t>Data accuracy, calibration</a:t>
            </a:r>
          </a:p>
          <a:p>
            <a:pPr algn="ctr"/>
            <a:r>
              <a:rPr lang="en-GB" sz="1600" dirty="0" smtClean="0"/>
              <a:t>… emissivity evaluation</a:t>
            </a:r>
            <a:endParaRPr lang="en-GB" sz="1600" dirty="0"/>
          </a:p>
        </p:txBody>
      </p:sp>
      <p:sp>
        <p:nvSpPr>
          <p:cNvPr id="12" name="Rectangle avec coins rognés en diagonale 11"/>
          <p:cNvSpPr/>
          <p:nvPr/>
        </p:nvSpPr>
        <p:spPr>
          <a:xfrm>
            <a:off x="3964502" y="1288986"/>
            <a:ext cx="4908700" cy="587693"/>
          </a:xfrm>
          <a:prstGeom prst="snip2DiagRect">
            <a:avLst/>
          </a:prstGeom>
          <a:solidFill>
            <a:srgbClr val="E753D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dirty="0" smtClean="0"/>
              <a:t>Thermal evaluation : signal processing, thermal time constant evaluation, Scaling laws, parameter estimation</a:t>
            </a:r>
            <a:endParaRPr lang="en-GB" sz="1600" dirty="0"/>
          </a:p>
        </p:txBody>
      </p:sp>
      <p:sp>
        <p:nvSpPr>
          <p:cNvPr id="13" name="Rectangle avec coins rognés en diagonale 12"/>
          <p:cNvSpPr/>
          <p:nvPr/>
        </p:nvSpPr>
        <p:spPr>
          <a:xfrm>
            <a:off x="4702836" y="3912283"/>
            <a:ext cx="2647406" cy="982487"/>
          </a:xfrm>
          <a:prstGeom prst="snip2Diag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0" rtlCol="0" anchor="ctr"/>
          <a:lstStyle/>
          <a:p>
            <a:pPr algn="ctr"/>
            <a:r>
              <a:rPr lang="en-GB" sz="1600" dirty="0" smtClean="0"/>
              <a:t>Includes : image mapping</a:t>
            </a:r>
          </a:p>
          <a:p>
            <a:pPr algn="ctr"/>
            <a:r>
              <a:rPr lang="en-GB" sz="1600" dirty="0" smtClean="0"/>
              <a:t>Rough mapping</a:t>
            </a:r>
          </a:p>
          <a:p>
            <a:pPr algn="ctr"/>
            <a:r>
              <a:rPr lang="en-GB" sz="1600" dirty="0" smtClean="0"/>
              <a:t>Fine mapping</a:t>
            </a:r>
            <a:endParaRPr lang="en-GB" sz="1600" dirty="0"/>
          </a:p>
        </p:txBody>
      </p:sp>
      <p:sp>
        <p:nvSpPr>
          <p:cNvPr id="14" name="Rectangle avec coins rognés en diagonale 13"/>
          <p:cNvSpPr/>
          <p:nvPr/>
        </p:nvSpPr>
        <p:spPr>
          <a:xfrm>
            <a:off x="6545246" y="5178918"/>
            <a:ext cx="2327957" cy="1175385"/>
          </a:xfrm>
          <a:prstGeom prst="snip2DiagRect">
            <a:avLst/>
          </a:prstGeom>
          <a:solidFill>
            <a:srgbClr val="CC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dirty="0" smtClean="0"/>
              <a:t>Actuators, safety management, feed-back control, operating instructions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33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Deming virtuous circle</a:t>
            </a:r>
            <a:endParaRPr lang="en-GB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2066492-A7AF-429C-9666-EBBD021621AB}" type="datetime1">
              <a:rPr lang="fr-FR" smtClean="0"/>
              <a:t>25/02/2020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22464" y="1024247"/>
            <a:ext cx="2176600" cy="199762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First : make a full pipeline work</a:t>
            </a:r>
            <a:endParaRPr lang="en-GB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926595" y="3248980"/>
            <a:ext cx="2115235" cy="1125125"/>
          </a:xfrm>
          <a:prstGeom prst="roundRect">
            <a:avLst/>
          </a:prstGeom>
          <a:solidFill>
            <a:srgbClr val="FFED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Improve hot spot detection, segmentation…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157065" y="3248979"/>
            <a:ext cx="2115235" cy="1125125"/>
          </a:xfrm>
          <a:prstGeom prst="roundRect">
            <a:avLst/>
          </a:prstGeom>
          <a:solidFill>
            <a:srgbClr val="FFB4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Improve classification, decision, branching to actuators…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66444" y="1358770"/>
            <a:ext cx="2739871" cy="112512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Improve thermal event database : more fields, more pipelines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1830" y="5229200"/>
            <a:ext cx="2115235" cy="11251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Improve data management, history…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>
            <a:off x="1646966" y="1808820"/>
            <a:ext cx="900100" cy="7875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rot="16200000">
            <a:off x="1534162" y="5065908"/>
            <a:ext cx="900100" cy="7875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Virage 12"/>
          <p:cNvSpPr/>
          <p:nvPr/>
        </p:nvSpPr>
        <p:spPr>
          <a:xfrm rot="10800000">
            <a:off x="5598061" y="5114493"/>
            <a:ext cx="900100" cy="7875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Virage 13"/>
          <p:cNvSpPr/>
          <p:nvPr/>
        </p:nvSpPr>
        <p:spPr>
          <a:xfrm rot="5400000">
            <a:off x="5598061" y="1885917"/>
            <a:ext cx="900100" cy="7875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809285" y="1306286"/>
            <a:ext cx="1916703" cy="1369559"/>
          </a:xfrm>
          <a:custGeom>
            <a:avLst/>
            <a:gdLst>
              <a:gd name="connsiteX0" fmla="*/ 87086 w 1907178"/>
              <a:gd name="connsiteY0" fmla="*/ 905691 h 1393371"/>
              <a:gd name="connsiteX1" fmla="*/ 0 w 1907178"/>
              <a:gd name="connsiteY1" fmla="*/ 775063 h 1393371"/>
              <a:gd name="connsiteX2" fmla="*/ 26126 w 1907178"/>
              <a:gd name="connsiteY2" fmla="*/ 1219200 h 1393371"/>
              <a:gd name="connsiteX3" fmla="*/ 400595 w 1907178"/>
              <a:gd name="connsiteY3" fmla="*/ 1393371 h 1393371"/>
              <a:gd name="connsiteX4" fmla="*/ 261258 w 1907178"/>
              <a:gd name="connsiteY4" fmla="*/ 1201783 h 1393371"/>
              <a:gd name="connsiteX5" fmla="*/ 478972 w 1907178"/>
              <a:gd name="connsiteY5" fmla="*/ 1071154 h 1393371"/>
              <a:gd name="connsiteX6" fmla="*/ 1907178 w 1907178"/>
              <a:gd name="connsiteY6" fmla="*/ 1071154 h 1393371"/>
              <a:gd name="connsiteX7" fmla="*/ 1907178 w 1907178"/>
              <a:gd name="connsiteY7" fmla="*/ 0 h 1393371"/>
              <a:gd name="connsiteX8" fmla="*/ 444138 w 1907178"/>
              <a:gd name="connsiteY8" fmla="*/ 0 h 1393371"/>
              <a:gd name="connsiteX9" fmla="*/ 444138 w 1907178"/>
              <a:gd name="connsiteY9" fmla="*/ 740228 h 1393371"/>
              <a:gd name="connsiteX10" fmla="*/ 87086 w 1907178"/>
              <a:gd name="connsiteY10" fmla="*/ 905691 h 1393371"/>
              <a:gd name="connsiteX0" fmla="*/ 91849 w 1907178"/>
              <a:gd name="connsiteY0" fmla="*/ 943791 h 1393371"/>
              <a:gd name="connsiteX1" fmla="*/ 0 w 1907178"/>
              <a:gd name="connsiteY1" fmla="*/ 775063 h 1393371"/>
              <a:gd name="connsiteX2" fmla="*/ 26126 w 1907178"/>
              <a:gd name="connsiteY2" fmla="*/ 1219200 h 1393371"/>
              <a:gd name="connsiteX3" fmla="*/ 400595 w 1907178"/>
              <a:gd name="connsiteY3" fmla="*/ 1393371 h 1393371"/>
              <a:gd name="connsiteX4" fmla="*/ 261258 w 1907178"/>
              <a:gd name="connsiteY4" fmla="*/ 1201783 h 1393371"/>
              <a:gd name="connsiteX5" fmla="*/ 478972 w 1907178"/>
              <a:gd name="connsiteY5" fmla="*/ 1071154 h 1393371"/>
              <a:gd name="connsiteX6" fmla="*/ 1907178 w 1907178"/>
              <a:gd name="connsiteY6" fmla="*/ 1071154 h 1393371"/>
              <a:gd name="connsiteX7" fmla="*/ 1907178 w 1907178"/>
              <a:gd name="connsiteY7" fmla="*/ 0 h 1393371"/>
              <a:gd name="connsiteX8" fmla="*/ 444138 w 1907178"/>
              <a:gd name="connsiteY8" fmla="*/ 0 h 1393371"/>
              <a:gd name="connsiteX9" fmla="*/ 444138 w 1907178"/>
              <a:gd name="connsiteY9" fmla="*/ 740228 h 1393371"/>
              <a:gd name="connsiteX10" fmla="*/ 91849 w 1907178"/>
              <a:gd name="connsiteY10" fmla="*/ 943791 h 1393371"/>
              <a:gd name="connsiteX0" fmla="*/ 101374 w 1916703"/>
              <a:gd name="connsiteY0" fmla="*/ 943791 h 1393371"/>
              <a:gd name="connsiteX1" fmla="*/ 0 w 1916703"/>
              <a:gd name="connsiteY1" fmla="*/ 758394 h 1393371"/>
              <a:gd name="connsiteX2" fmla="*/ 35651 w 1916703"/>
              <a:gd name="connsiteY2" fmla="*/ 1219200 h 1393371"/>
              <a:gd name="connsiteX3" fmla="*/ 410120 w 1916703"/>
              <a:gd name="connsiteY3" fmla="*/ 1393371 h 1393371"/>
              <a:gd name="connsiteX4" fmla="*/ 270783 w 1916703"/>
              <a:gd name="connsiteY4" fmla="*/ 1201783 h 1393371"/>
              <a:gd name="connsiteX5" fmla="*/ 488497 w 1916703"/>
              <a:gd name="connsiteY5" fmla="*/ 1071154 h 1393371"/>
              <a:gd name="connsiteX6" fmla="*/ 1916703 w 1916703"/>
              <a:gd name="connsiteY6" fmla="*/ 1071154 h 1393371"/>
              <a:gd name="connsiteX7" fmla="*/ 1916703 w 1916703"/>
              <a:gd name="connsiteY7" fmla="*/ 0 h 1393371"/>
              <a:gd name="connsiteX8" fmla="*/ 453663 w 1916703"/>
              <a:gd name="connsiteY8" fmla="*/ 0 h 1393371"/>
              <a:gd name="connsiteX9" fmla="*/ 453663 w 1916703"/>
              <a:gd name="connsiteY9" fmla="*/ 740228 h 1393371"/>
              <a:gd name="connsiteX10" fmla="*/ 101374 w 1916703"/>
              <a:gd name="connsiteY10" fmla="*/ 943791 h 1393371"/>
              <a:gd name="connsiteX0" fmla="*/ 101374 w 1916703"/>
              <a:gd name="connsiteY0" fmla="*/ 943791 h 1393371"/>
              <a:gd name="connsiteX1" fmla="*/ 0 w 1916703"/>
              <a:gd name="connsiteY1" fmla="*/ 758394 h 1393371"/>
              <a:gd name="connsiteX2" fmla="*/ 26126 w 1916703"/>
              <a:gd name="connsiteY2" fmla="*/ 1162050 h 1393371"/>
              <a:gd name="connsiteX3" fmla="*/ 410120 w 1916703"/>
              <a:gd name="connsiteY3" fmla="*/ 1393371 h 1393371"/>
              <a:gd name="connsiteX4" fmla="*/ 270783 w 1916703"/>
              <a:gd name="connsiteY4" fmla="*/ 1201783 h 1393371"/>
              <a:gd name="connsiteX5" fmla="*/ 488497 w 1916703"/>
              <a:gd name="connsiteY5" fmla="*/ 1071154 h 1393371"/>
              <a:gd name="connsiteX6" fmla="*/ 1916703 w 1916703"/>
              <a:gd name="connsiteY6" fmla="*/ 1071154 h 1393371"/>
              <a:gd name="connsiteX7" fmla="*/ 1916703 w 1916703"/>
              <a:gd name="connsiteY7" fmla="*/ 0 h 1393371"/>
              <a:gd name="connsiteX8" fmla="*/ 453663 w 1916703"/>
              <a:gd name="connsiteY8" fmla="*/ 0 h 1393371"/>
              <a:gd name="connsiteX9" fmla="*/ 453663 w 1916703"/>
              <a:gd name="connsiteY9" fmla="*/ 740228 h 1393371"/>
              <a:gd name="connsiteX10" fmla="*/ 101374 w 1916703"/>
              <a:gd name="connsiteY10" fmla="*/ 943791 h 1393371"/>
              <a:gd name="connsiteX0" fmla="*/ 101374 w 1916703"/>
              <a:gd name="connsiteY0" fmla="*/ 943791 h 1369559"/>
              <a:gd name="connsiteX1" fmla="*/ 0 w 1916703"/>
              <a:gd name="connsiteY1" fmla="*/ 758394 h 1369559"/>
              <a:gd name="connsiteX2" fmla="*/ 26126 w 1916703"/>
              <a:gd name="connsiteY2" fmla="*/ 1162050 h 1369559"/>
              <a:gd name="connsiteX3" fmla="*/ 379164 w 1916703"/>
              <a:gd name="connsiteY3" fmla="*/ 1369559 h 1369559"/>
              <a:gd name="connsiteX4" fmla="*/ 270783 w 1916703"/>
              <a:gd name="connsiteY4" fmla="*/ 1201783 h 1369559"/>
              <a:gd name="connsiteX5" fmla="*/ 488497 w 1916703"/>
              <a:gd name="connsiteY5" fmla="*/ 1071154 h 1369559"/>
              <a:gd name="connsiteX6" fmla="*/ 1916703 w 1916703"/>
              <a:gd name="connsiteY6" fmla="*/ 1071154 h 1369559"/>
              <a:gd name="connsiteX7" fmla="*/ 1916703 w 1916703"/>
              <a:gd name="connsiteY7" fmla="*/ 0 h 1369559"/>
              <a:gd name="connsiteX8" fmla="*/ 453663 w 1916703"/>
              <a:gd name="connsiteY8" fmla="*/ 0 h 1369559"/>
              <a:gd name="connsiteX9" fmla="*/ 453663 w 1916703"/>
              <a:gd name="connsiteY9" fmla="*/ 740228 h 1369559"/>
              <a:gd name="connsiteX10" fmla="*/ 101374 w 1916703"/>
              <a:gd name="connsiteY10" fmla="*/ 943791 h 1369559"/>
              <a:gd name="connsiteX0" fmla="*/ 101374 w 1916703"/>
              <a:gd name="connsiteY0" fmla="*/ 943791 h 1369559"/>
              <a:gd name="connsiteX1" fmla="*/ 0 w 1916703"/>
              <a:gd name="connsiteY1" fmla="*/ 758394 h 1369559"/>
              <a:gd name="connsiteX2" fmla="*/ 26126 w 1916703"/>
              <a:gd name="connsiteY2" fmla="*/ 1162050 h 1369559"/>
              <a:gd name="connsiteX3" fmla="*/ 379164 w 1916703"/>
              <a:gd name="connsiteY3" fmla="*/ 1369559 h 1369559"/>
              <a:gd name="connsiteX4" fmla="*/ 261258 w 1916703"/>
              <a:gd name="connsiteY4" fmla="*/ 1187496 h 1369559"/>
              <a:gd name="connsiteX5" fmla="*/ 488497 w 1916703"/>
              <a:gd name="connsiteY5" fmla="*/ 1071154 h 1369559"/>
              <a:gd name="connsiteX6" fmla="*/ 1916703 w 1916703"/>
              <a:gd name="connsiteY6" fmla="*/ 1071154 h 1369559"/>
              <a:gd name="connsiteX7" fmla="*/ 1916703 w 1916703"/>
              <a:gd name="connsiteY7" fmla="*/ 0 h 1369559"/>
              <a:gd name="connsiteX8" fmla="*/ 453663 w 1916703"/>
              <a:gd name="connsiteY8" fmla="*/ 0 h 1369559"/>
              <a:gd name="connsiteX9" fmla="*/ 453663 w 1916703"/>
              <a:gd name="connsiteY9" fmla="*/ 740228 h 1369559"/>
              <a:gd name="connsiteX10" fmla="*/ 101374 w 1916703"/>
              <a:gd name="connsiteY10" fmla="*/ 943791 h 136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6703" h="1369559">
                <a:moveTo>
                  <a:pt x="101374" y="943791"/>
                </a:moveTo>
                <a:lnTo>
                  <a:pt x="0" y="758394"/>
                </a:lnTo>
                <a:lnTo>
                  <a:pt x="26126" y="1162050"/>
                </a:lnTo>
                <a:lnTo>
                  <a:pt x="379164" y="1369559"/>
                </a:lnTo>
                <a:lnTo>
                  <a:pt x="261258" y="1187496"/>
                </a:lnTo>
                <a:lnTo>
                  <a:pt x="488497" y="1071154"/>
                </a:lnTo>
                <a:lnTo>
                  <a:pt x="1916703" y="1071154"/>
                </a:lnTo>
                <a:lnTo>
                  <a:pt x="1916703" y="0"/>
                </a:lnTo>
                <a:lnTo>
                  <a:pt x="453663" y="0"/>
                </a:lnTo>
                <a:lnTo>
                  <a:pt x="453663" y="740228"/>
                </a:lnTo>
                <a:lnTo>
                  <a:pt x="101374" y="9437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GB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Client</a:t>
            </a:r>
            <a:br>
              <a:rPr lang="en-GB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en-GB" sz="2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feedback</a:t>
            </a:r>
            <a:endParaRPr lang="en-GB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Espace réservé du contenu 5"/>
          <p:cNvSpPr txBox="1">
            <a:spLocks/>
          </p:cNvSpPr>
          <p:nvPr/>
        </p:nvSpPr>
        <p:spPr>
          <a:xfrm>
            <a:off x="6970282" y="4860373"/>
            <a:ext cx="2176600" cy="199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Then, take each stage, work at improve 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39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Milestones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12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D1979A-4B6D-4604-8C71-00DA43A869EE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98573" y="779972"/>
            <a:ext cx="10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Milestone</a:t>
            </a:r>
            <a:endParaRPr lang="en-GB" sz="1600" dirty="0"/>
          </a:p>
        </p:txBody>
      </p:sp>
      <p:sp>
        <p:nvSpPr>
          <p:cNvPr id="18" name="Flèche droite 17"/>
          <p:cNvSpPr/>
          <p:nvPr/>
        </p:nvSpPr>
        <p:spPr>
          <a:xfrm>
            <a:off x="630428" y="1258832"/>
            <a:ext cx="6896911" cy="754054"/>
          </a:xfrm>
          <a:prstGeom prst="rightArrow">
            <a:avLst>
              <a:gd name="adj1" fmla="val 57668"/>
              <a:gd name="adj2" fmla="val 3375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4" name="Demi-tour 33"/>
          <p:cNvSpPr/>
          <p:nvPr/>
        </p:nvSpPr>
        <p:spPr>
          <a:xfrm rot="5400000">
            <a:off x="7234070" y="1916242"/>
            <a:ext cx="2303092" cy="1293488"/>
          </a:xfrm>
          <a:prstGeom prst="uturnArrow">
            <a:avLst>
              <a:gd name="adj1" fmla="val 3320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5" name="Flèche droite 34"/>
          <p:cNvSpPr/>
          <p:nvPr/>
        </p:nvSpPr>
        <p:spPr>
          <a:xfrm flipH="1">
            <a:off x="1705830" y="3011604"/>
            <a:ext cx="6308644" cy="754054"/>
          </a:xfrm>
          <a:prstGeom prst="rightArrow">
            <a:avLst>
              <a:gd name="adj1" fmla="val 57668"/>
              <a:gd name="adj2" fmla="val 3375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6" name="Flèche droite 35"/>
          <p:cNvSpPr/>
          <p:nvPr/>
        </p:nvSpPr>
        <p:spPr>
          <a:xfrm>
            <a:off x="1411696" y="5136245"/>
            <a:ext cx="6896911" cy="754054"/>
          </a:xfrm>
          <a:prstGeom prst="rightArrow">
            <a:avLst>
              <a:gd name="adj1" fmla="val 57668"/>
              <a:gd name="adj2" fmla="val 3375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7" name="Demi-tour 36"/>
          <p:cNvSpPr/>
          <p:nvPr/>
        </p:nvSpPr>
        <p:spPr>
          <a:xfrm rot="5400000" flipV="1">
            <a:off x="-345433" y="3867378"/>
            <a:ext cx="2663014" cy="1293488"/>
          </a:xfrm>
          <a:prstGeom prst="uturnArrow">
            <a:avLst>
              <a:gd name="adj1" fmla="val 33205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8" name="Rectangle à coins arrondis 7"/>
          <p:cNvSpPr/>
          <p:nvPr/>
        </p:nvSpPr>
        <p:spPr>
          <a:xfrm>
            <a:off x="1118507" y="1140804"/>
            <a:ext cx="778873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 thermal event database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888480" y="4911300"/>
            <a:ext cx="826482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"long term goal"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659001" y="4517078"/>
            <a:ext cx="10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Milestone</a:t>
            </a:r>
            <a:endParaRPr lang="en-GB" sz="16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2916826" y="1140804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Assisted feed of thermal event data base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4709287" y="1140804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Using a priori knowledge of components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(rough mapping)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179054" y="4911300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Using synthetic diagnostic data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381648" y="4915052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4995518" y="2781501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Automatized feed of thermal event database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2236308" y="2781501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Adding thermal parameter to aid classification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6950529" y="1869859"/>
            <a:ext cx="0" cy="733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207894" y="2614438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status</a:t>
            </a:r>
          </a:p>
        </p:txBody>
      </p:sp>
      <p:sp>
        <p:nvSpPr>
          <p:cNvPr id="6" name="Ellipse 5"/>
          <p:cNvSpPr/>
          <p:nvPr/>
        </p:nvSpPr>
        <p:spPr>
          <a:xfrm>
            <a:off x="4654623" y="3765658"/>
            <a:ext cx="135456" cy="1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348720" y="3765011"/>
            <a:ext cx="135456" cy="1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042817" y="3764364"/>
            <a:ext cx="135456" cy="1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3736914" y="3763717"/>
            <a:ext cx="135456" cy="1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431011" y="3763070"/>
            <a:ext cx="135456" cy="1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388961" y="3981722"/>
            <a:ext cx="156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Incomplete list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823213" y="4908579"/>
            <a:ext cx="1098914" cy="120394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West configuration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9834" t="2125" r="1550" b="10994"/>
          <a:stretch/>
        </p:blipFill>
        <p:spPr>
          <a:xfrm>
            <a:off x="874207" y="1052540"/>
            <a:ext cx="7926411" cy="50126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09811" y="1282928"/>
            <a:ext cx="1257650" cy="41895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C00000"/>
                </a:solidFill>
                <a:effectLst/>
              </a:rPr>
              <a:t>Upper </a:t>
            </a:r>
            <a:r>
              <a:rPr lang="en-GB" sz="1200" dirty="0" err="1">
                <a:solidFill>
                  <a:srgbClr val="C00000"/>
                </a:solidFill>
                <a:effectLst/>
              </a:rPr>
              <a:t>divertor</a:t>
            </a:r>
            <a:endParaRPr lang="en-GB" sz="1200" dirty="0">
              <a:solidFill>
                <a:srgbClr val="C00000"/>
              </a:solidFill>
              <a:effectLst/>
            </a:endParaRPr>
          </a:p>
          <a:p>
            <a:r>
              <a:rPr lang="en-GB" sz="1000" dirty="0">
                <a:solidFill>
                  <a:srgbClr val="C00000"/>
                </a:solidFill>
                <a:effectLst/>
              </a:rPr>
              <a:t>W (15µm)/</a:t>
            </a:r>
            <a:r>
              <a:rPr lang="en-GB" sz="1000" dirty="0" err="1">
                <a:solidFill>
                  <a:srgbClr val="C00000"/>
                </a:solidFill>
                <a:effectLst/>
              </a:rPr>
              <a:t>CuCrZr</a:t>
            </a:r>
            <a:endParaRPr lang="en-GB" sz="10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48338" y="4712900"/>
            <a:ext cx="1380597" cy="41895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7030A0"/>
                </a:solidFill>
                <a:effectLst/>
              </a:rPr>
              <a:t>Lower </a:t>
            </a:r>
            <a:r>
              <a:rPr lang="en-GB" sz="1200" dirty="0" err="1">
                <a:solidFill>
                  <a:srgbClr val="7030A0"/>
                </a:solidFill>
                <a:effectLst/>
              </a:rPr>
              <a:t>divertor</a:t>
            </a:r>
            <a:endParaRPr lang="en-GB" sz="1200" dirty="0">
              <a:solidFill>
                <a:srgbClr val="7030A0"/>
              </a:solidFill>
              <a:effectLst/>
            </a:endParaRPr>
          </a:p>
          <a:p>
            <a:r>
              <a:rPr lang="en-GB" sz="1000" dirty="0">
                <a:solidFill>
                  <a:srgbClr val="7030A0"/>
                </a:solidFill>
                <a:effectLst/>
              </a:rPr>
              <a:t>W (12µm)/Graphite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24956" y="3621315"/>
            <a:ext cx="1194820" cy="565146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7030A0"/>
                </a:solidFill>
                <a:effectLst/>
              </a:rPr>
              <a:t>Inner bumpers</a:t>
            </a:r>
          </a:p>
          <a:p>
            <a:r>
              <a:rPr lang="en-GB" sz="1000" dirty="0">
                <a:solidFill>
                  <a:srgbClr val="7030A0"/>
                </a:solidFill>
                <a:effectLst/>
              </a:rPr>
              <a:t>W (</a:t>
            </a:r>
            <a:r>
              <a:rPr lang="en-GB" sz="1000" dirty="0" smtClean="0">
                <a:solidFill>
                  <a:srgbClr val="7030A0"/>
                </a:solidFill>
                <a:effectLst/>
              </a:rPr>
              <a:t>12µm</a:t>
            </a:r>
            <a:r>
              <a:rPr lang="en-GB" sz="1000" dirty="0">
                <a:solidFill>
                  <a:srgbClr val="7030A0"/>
                </a:solidFill>
                <a:effectLst/>
              </a:rPr>
              <a:t>)/CFC (reused)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97065" y="1671636"/>
            <a:ext cx="1255159" cy="595923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C00000"/>
                </a:solidFill>
                <a:effectLst/>
              </a:rPr>
              <a:t>VDE/ripple protection</a:t>
            </a:r>
          </a:p>
          <a:p>
            <a:r>
              <a:rPr lang="en-GB" sz="1000" dirty="0">
                <a:solidFill>
                  <a:srgbClr val="C00000"/>
                </a:solidFill>
                <a:effectLst/>
              </a:rPr>
              <a:t>W (15µm)/</a:t>
            </a:r>
            <a:r>
              <a:rPr lang="en-GB" sz="1000" dirty="0" err="1">
                <a:solidFill>
                  <a:srgbClr val="C00000"/>
                </a:solidFill>
                <a:effectLst/>
              </a:rPr>
              <a:t>CuCrZr</a:t>
            </a:r>
            <a:endParaRPr lang="en-GB" sz="10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15853" y="4856323"/>
            <a:ext cx="1235921" cy="41895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C00000"/>
                </a:solidFill>
                <a:effectLst/>
              </a:rPr>
              <a:t>Baffle</a:t>
            </a:r>
          </a:p>
          <a:p>
            <a:r>
              <a:rPr lang="en-GB" sz="1000" dirty="0">
                <a:solidFill>
                  <a:srgbClr val="C00000"/>
                </a:solidFill>
                <a:effectLst/>
              </a:rPr>
              <a:t>W (15µm)/</a:t>
            </a:r>
            <a:r>
              <a:rPr lang="en-GB" sz="1000" dirty="0" err="1">
                <a:solidFill>
                  <a:srgbClr val="C00000"/>
                </a:solidFill>
                <a:effectLst/>
              </a:rPr>
              <a:t>CuCrZr</a:t>
            </a:r>
            <a:endParaRPr lang="en-GB" sz="1000" dirty="0">
              <a:solidFill>
                <a:srgbClr val="C00000"/>
              </a:solidFill>
              <a:effectLst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96398" y="3087915"/>
            <a:ext cx="1431564" cy="565146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7030A0"/>
                </a:solidFill>
                <a:effectLst/>
              </a:rPr>
              <a:t>Outer bumpers</a:t>
            </a:r>
          </a:p>
          <a:p>
            <a:r>
              <a:rPr lang="en-GB" sz="1000" dirty="0">
                <a:solidFill>
                  <a:srgbClr val="7030A0"/>
                </a:solidFill>
                <a:effectLst/>
              </a:rPr>
              <a:t>W (80µm)/Mo(80µm) /CFC (reused)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54568" y="2527149"/>
            <a:ext cx="968137" cy="81136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sz="1200" dirty="0">
                <a:solidFill>
                  <a:srgbClr val="0070C0"/>
                </a:solidFill>
                <a:effectLst/>
              </a:rPr>
              <a:t>Vessel Protection panels</a:t>
            </a:r>
          </a:p>
          <a:p>
            <a:r>
              <a:rPr lang="en-GB" sz="1000" dirty="0">
                <a:solidFill>
                  <a:srgbClr val="0070C0"/>
                </a:solidFill>
                <a:effectLst/>
              </a:rPr>
              <a:t>Stainless steel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56292" y="3192138"/>
            <a:ext cx="975141" cy="81136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70C0"/>
                </a:solidFill>
              </a:rPr>
              <a:t>Vessel Protection panels</a:t>
            </a:r>
          </a:p>
          <a:p>
            <a:pPr algn="ctr"/>
            <a:r>
              <a:rPr lang="en-GB" sz="1000" dirty="0" smtClean="0">
                <a:solidFill>
                  <a:srgbClr val="0070C0"/>
                </a:solidFill>
              </a:rPr>
              <a:t>Stainless steel</a:t>
            </a:r>
            <a:endParaRPr lang="en-GB" sz="1000" dirty="0">
              <a:solidFill>
                <a:srgbClr val="0070C0"/>
              </a:solidFill>
            </a:endParaRPr>
          </a:p>
        </p:txBody>
      </p:sp>
      <p:pic>
        <p:nvPicPr>
          <p:cNvPr id="14" name="Picture 2" descr="\\Betelgeuse\Gedi\DIR\Communication - Information Scientifique et Technique\Banques de Photos\WEST\Suivis de chantier\2018-04 Intérieur machine avant C3\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684" y="4452870"/>
            <a:ext cx="2147478" cy="139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pic>
      <p:sp>
        <p:nvSpPr>
          <p:cNvPr id="15" name="ZoneTexte 14"/>
          <p:cNvSpPr txBox="1"/>
          <p:nvPr/>
        </p:nvSpPr>
        <p:spPr>
          <a:xfrm>
            <a:off x="983602" y="5220651"/>
            <a:ext cx="2083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sector </a:t>
            </a:r>
            <a:b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ITER-like </a:t>
            </a:r>
            <a:b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Facing Units (W MBs)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70606" y="1065598"/>
            <a:ext cx="1547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bg1"/>
                </a:solidFill>
              </a:rPr>
              <a:t>WEST in May 2018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BF67D3-54DB-4E85-8217-1B4CC8045BE1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2019 </a:t>
            </a:r>
            <a:r>
              <a:rPr lang="fr-FR" dirty="0" smtClean="0">
                <a:sym typeface="Wingdings" panose="05000000000000000000" pitchFamily="2" charset="2"/>
              </a:rPr>
              <a:t> 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468" t="2292" r="1540" b="3257"/>
          <a:stretch/>
        </p:blipFill>
        <p:spPr>
          <a:xfrm>
            <a:off x="391389" y="1715275"/>
            <a:ext cx="3487955" cy="2047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divertor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31"/>
          <a:stretch/>
        </p:blipFill>
        <p:spPr>
          <a:xfrm>
            <a:off x="4873503" y="1576482"/>
            <a:ext cx="3702902" cy="2518397"/>
          </a:xfrm>
          <a:prstGeom prst="rect">
            <a:avLst/>
          </a:prstGeom>
          <a:effectLst/>
        </p:spPr>
      </p:pic>
      <p:sp>
        <p:nvSpPr>
          <p:cNvPr id="8" name="ZoneTexte 7"/>
          <p:cNvSpPr txBox="1"/>
          <p:nvPr/>
        </p:nvSpPr>
        <p:spPr>
          <a:xfrm>
            <a:off x="622865" y="4163000"/>
            <a:ext cx="308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2019 – 12 cooled PFUs</a:t>
            </a:r>
          </a:p>
          <a:p>
            <a:pPr algn="ctr"/>
            <a:r>
              <a:rPr lang="en-GB" dirty="0" smtClean="0"/>
              <a:t>The rest is graphite (W-coated)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5470697" y="4259471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2020 – all </a:t>
            </a:r>
            <a:r>
              <a:rPr lang="en-GB" dirty="0" smtClean="0"/>
              <a:t>cooled</a:t>
            </a:r>
            <a:r>
              <a:rPr lang="fr-FR" dirty="0" smtClean="0"/>
              <a:t> divertor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4180114" y="2596243"/>
            <a:ext cx="473529" cy="587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4370" y="5484873"/>
            <a:ext cx="818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** plus a couple other important improvements (heating systems, diagnostics …) not  detailed here +  Conditioning – powder dropper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EB041-5161-47E0-B65B-AEA2BDC25F80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4"/>
          <p:cNvSpPr txBox="1">
            <a:spLocks/>
          </p:cNvSpPr>
          <p:nvPr/>
        </p:nvSpPr>
        <p:spPr>
          <a:xfrm>
            <a:off x="256540" y="1067647"/>
            <a:ext cx="4605020" cy="43367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 smtClean="0"/>
              <a:t>Divertor</a:t>
            </a:r>
            <a:r>
              <a:rPr lang="en-US" sz="2200" dirty="0" smtClean="0"/>
              <a:t> procurement status</a:t>
            </a:r>
            <a:endParaRPr lang="en-US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1"/>
          <a:stretch/>
        </p:blipFill>
        <p:spPr>
          <a:xfrm>
            <a:off x="590990" y="3000236"/>
            <a:ext cx="3764182" cy="2356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Espace réservé du contenu 3"/>
          <p:cNvSpPr txBox="1">
            <a:spLocks/>
          </p:cNvSpPr>
          <p:nvPr/>
        </p:nvSpPr>
        <p:spPr>
          <a:xfrm>
            <a:off x="395047" y="1630412"/>
            <a:ext cx="4466513" cy="1175412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Manufacturing of the 456 ITER grade PFUs ongoing</a:t>
            </a:r>
          </a:p>
          <a:p>
            <a:pPr lvl="1"/>
            <a:r>
              <a:rPr lang="en-US" dirty="0" smtClean="0"/>
              <a:t>4 prototypes received in August 2019</a:t>
            </a:r>
          </a:p>
          <a:p>
            <a:pPr lvl="1"/>
            <a:r>
              <a:rPr lang="en-US" dirty="0" smtClean="0"/>
              <a:t>Full delivery expected in Spring 2020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90989" y="3012858"/>
            <a:ext cx="2077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Phase II PFU prototypes showing ITER beveling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4973444" y="1597014"/>
            <a:ext cx="3557239" cy="738369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Preparation for WEST phase 2 starting </a:t>
            </a:r>
            <a:endParaRPr lang="en-GB" sz="2200" dirty="0"/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973444" y="2640595"/>
            <a:ext cx="3810584" cy="1790965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International call for modelling and experimental proposals : February 2020</a:t>
            </a:r>
          </a:p>
          <a:p>
            <a:r>
              <a:rPr lang="fr-FR" dirty="0" smtClean="0"/>
              <a:t>WEPM3, 5-6 May 2020, Aix en Provence</a:t>
            </a:r>
          </a:p>
          <a:p>
            <a:r>
              <a:rPr lang="fr-FR" dirty="0" smtClean="0"/>
              <a:t>WEST GB7, May 15, 2020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9C7B15-A947-4D52-8294-57FED2AF464C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Experimental</a:t>
            </a:r>
            <a:r>
              <a:rPr lang="fr-FR" dirty="0"/>
              <a:t> </a:t>
            </a:r>
            <a:r>
              <a:rPr lang="fr-FR" dirty="0" err="1"/>
              <a:t>timeline</a:t>
            </a:r>
            <a:r>
              <a:rPr lang="fr-FR" dirty="0"/>
              <a:t> for Phase II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4294967295"/>
          </p:nvPr>
        </p:nvSpPr>
        <p:spPr>
          <a:xfrm>
            <a:off x="169899" y="1307349"/>
            <a:ext cx="10515600" cy="486873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C5 in Oct.-Dec. 2020 </a:t>
            </a:r>
            <a:r>
              <a:rPr lang="en-US" b="0" dirty="0" smtClean="0"/>
              <a:t>(1 </a:t>
            </a:r>
            <a:r>
              <a:rPr lang="en-US" b="0" dirty="0"/>
              <a:t>month of </a:t>
            </a:r>
            <a:r>
              <a:rPr lang="en-US" b="0" dirty="0" smtClean="0"/>
              <a:t>commissioning without plasma </a:t>
            </a:r>
            <a:r>
              <a:rPr lang="en-US" b="0" dirty="0"/>
              <a:t>in Sept. </a:t>
            </a:r>
            <a:r>
              <a:rPr lang="en-US" b="0" dirty="0" smtClean="0"/>
              <a:t>2020)</a:t>
            </a:r>
            <a:endParaRPr lang="en-US" dirty="0" smtClean="0"/>
          </a:p>
          <a:p>
            <a:r>
              <a:rPr lang="en-US" dirty="0" smtClean="0"/>
              <a:t>2 campaigns of 3 months per year afterwards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Typical campaign breakdown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weeks of plasma commissioning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weeks of experiments</a:t>
            </a:r>
          </a:p>
          <a:p>
            <a:pPr lvl="1"/>
            <a:r>
              <a:rPr lang="en-US" dirty="0" smtClean="0"/>
              <a:t>Maintenance on Monday</a:t>
            </a:r>
          </a:p>
          <a:p>
            <a:pPr lvl="1"/>
            <a:r>
              <a:rPr lang="en-US" dirty="0" smtClean="0"/>
              <a:t>Operation in 2 shifts on Wednesday and Thursday</a:t>
            </a:r>
          </a:p>
          <a:p>
            <a:pPr lvl="1"/>
            <a:r>
              <a:rPr lang="en-US" dirty="0" smtClean="0"/>
              <a:t>6 experimental sessions per week</a:t>
            </a:r>
          </a:p>
          <a:p>
            <a:pPr lvl="1"/>
            <a:r>
              <a:rPr lang="en-US" dirty="0" smtClean="0"/>
              <a:t>60 experimental sessions per year (+36 contingency)</a:t>
            </a:r>
          </a:p>
          <a:p>
            <a:r>
              <a:rPr lang="en-US" dirty="0" smtClean="0"/>
              <a:t>3 months shutdowns</a:t>
            </a:r>
          </a:p>
          <a:p>
            <a:pPr lvl="1"/>
            <a:r>
              <a:rPr lang="en-US" dirty="0" smtClean="0"/>
              <a:t>Necessary for regulatory controls</a:t>
            </a:r>
          </a:p>
          <a:p>
            <a:pPr lvl="1"/>
            <a:r>
              <a:rPr lang="en-US" dirty="0" smtClean="0"/>
              <a:t>Compatible with PFC change and RF antenna operation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5234"/>
          <a:stretch/>
        </p:blipFill>
        <p:spPr>
          <a:xfrm>
            <a:off x="290257" y="2012923"/>
            <a:ext cx="7924830" cy="1174117"/>
          </a:xfrm>
          <a:prstGeom prst="rect">
            <a:avLst/>
          </a:prstGeom>
        </p:spPr>
      </p:pic>
      <p:sp>
        <p:nvSpPr>
          <p:cNvPr id="6" name="Espace réservé du texte 4"/>
          <p:cNvSpPr txBox="1">
            <a:spLocks/>
          </p:cNvSpPr>
          <p:nvPr/>
        </p:nvSpPr>
        <p:spPr>
          <a:xfrm>
            <a:off x="0" y="753915"/>
            <a:ext cx="8857986" cy="4336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First campaign with actively cooled tungsten lower divertor Oct.-Dec. 2020</a:t>
            </a:r>
            <a:endParaRPr lang="en-US" sz="2200" dirty="0"/>
          </a:p>
        </p:txBody>
      </p:sp>
      <p:sp>
        <p:nvSpPr>
          <p:cNvPr id="7" name="Accolade ouvrante 6"/>
          <p:cNvSpPr/>
          <p:nvPr/>
        </p:nvSpPr>
        <p:spPr>
          <a:xfrm rot="5400000" flipH="1">
            <a:off x="6133872" y="853837"/>
            <a:ext cx="400242" cy="5047986"/>
          </a:xfrm>
          <a:prstGeom prst="leftBrace">
            <a:avLst>
              <a:gd name="adj1" fmla="val 31851"/>
              <a:gd name="adj2" fmla="val 49621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427699" y="3694234"/>
            <a:ext cx="21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Horizon Europe (FP9)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1747" y="2166137"/>
            <a:ext cx="625151" cy="1149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5000">
                <a:schemeClr val="bg1"/>
              </a:gs>
              <a:gs pos="100000">
                <a:schemeClr val="bg1">
                  <a:alpha val="0"/>
                </a:schemeClr>
              </a:gs>
              <a:gs pos="5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lipse 2"/>
          <p:cNvSpPr/>
          <p:nvPr/>
        </p:nvSpPr>
        <p:spPr>
          <a:xfrm>
            <a:off x="8335736" y="2620736"/>
            <a:ext cx="114300" cy="1061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538481" y="2620736"/>
            <a:ext cx="114300" cy="1061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8743686" y="2620736"/>
            <a:ext cx="114300" cy="1061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611EDC-A073-4D17-8D96-3DA4BD03DEEB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Conclusion</a:t>
            </a:r>
            <a:endParaRPr lang="en-GB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B4FCB1-3F82-45CC-B28F-F76023C4E7D3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31800" y="1092136"/>
            <a:ext cx="8191500" cy="5085640"/>
          </a:xfrm>
        </p:spPr>
        <p:txBody>
          <a:bodyPr/>
          <a:lstStyle/>
          <a:p>
            <a:r>
              <a:rPr lang="en-GB" noProof="0" dirty="0" smtClean="0"/>
              <a:t>West WMS Roadmap is defined</a:t>
            </a:r>
          </a:p>
          <a:p>
            <a:r>
              <a:rPr lang="en-GB" noProof="0" dirty="0" smtClean="0"/>
              <a:t>Manage WMS roadmap complexity</a:t>
            </a:r>
          </a:p>
          <a:p>
            <a:pPr lvl="1"/>
            <a:r>
              <a:rPr lang="en-GB" noProof="0" dirty="0" smtClean="0"/>
              <a:t>Milestone are defined : supports dialog with stake holders</a:t>
            </a:r>
          </a:p>
          <a:p>
            <a:pPr lvl="1"/>
            <a:r>
              <a:rPr lang="en-GB" noProof="0" dirty="0" smtClean="0"/>
              <a:t>While allowing sufficient work management flexibility</a:t>
            </a:r>
          </a:p>
          <a:p>
            <a:r>
              <a:rPr lang="en-GB" noProof="0" dirty="0" smtClean="0"/>
              <a:t>Resources &amp; Planning</a:t>
            </a:r>
          </a:p>
          <a:p>
            <a:pPr lvl="1"/>
            <a:r>
              <a:rPr lang="en-GB" noProof="0" dirty="0" smtClean="0"/>
              <a:t>Flexibility needed – resource controlled</a:t>
            </a:r>
          </a:p>
          <a:p>
            <a:pPr lvl="1"/>
            <a:r>
              <a:rPr lang="en-GB" noProof="0" dirty="0" smtClean="0"/>
              <a:t>A lot of opportunities…</a:t>
            </a:r>
          </a:p>
          <a:p>
            <a:pPr lvl="1"/>
            <a:endParaRPr lang="en-GB" dirty="0"/>
          </a:p>
          <a:p>
            <a:r>
              <a:rPr lang="en-GB" noProof="0" dirty="0" err="1" smtClean="0"/>
              <a:t>Exp</a:t>
            </a:r>
            <a:r>
              <a:rPr lang="en-GB" dirty="0" err="1" smtClean="0"/>
              <a:t>erimental</a:t>
            </a:r>
            <a:r>
              <a:rPr lang="en-GB" dirty="0" smtClean="0"/>
              <a:t> campaign C5 being prepared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325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noProof="0" dirty="0" smtClean="0"/>
              <a:t>West Infrared diagnostic and wall monitoring</a:t>
            </a:r>
            <a:endParaRPr lang="en-GB" sz="3200" b="1" noProof="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894417" y="1140319"/>
            <a:ext cx="4092829" cy="2728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/>
              <a:t>10+ lines of sight and IR cameras monitoring WEST wall in real time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Double role </a:t>
            </a:r>
            <a:br>
              <a:rPr lang="en-GB" dirty="0" smtClean="0"/>
            </a:br>
            <a:r>
              <a:rPr lang="en-GB" dirty="0" smtClean="0"/>
              <a:t>  1 - Wall monitoring &amp; protection</a:t>
            </a:r>
            <a:br>
              <a:rPr lang="en-GB" dirty="0" smtClean="0"/>
            </a:br>
            <a:r>
              <a:rPr lang="en-GB" dirty="0" smtClean="0"/>
              <a:t>  2 - Diagnostic for science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Operational domain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WOI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u="sng" dirty="0" smtClean="0"/>
              <a:t>W</a:t>
            </a:r>
            <a:r>
              <a:rPr lang="en-GB" cap="small" dirty="0" smtClean="0"/>
              <a:t>est </a:t>
            </a:r>
            <a:r>
              <a:rPr lang="en-GB" u="sng" dirty="0" smtClean="0"/>
              <a:t>O</a:t>
            </a:r>
            <a:r>
              <a:rPr lang="en-GB" dirty="0" smtClean="0"/>
              <a:t>perating </a:t>
            </a:r>
            <a:r>
              <a:rPr lang="en-GB" u="sng" dirty="0" smtClean="0"/>
              <a:t>I</a:t>
            </a:r>
            <a:r>
              <a:rPr lang="en-GB" dirty="0" smtClean="0"/>
              <a:t>nstruction)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21" y="895741"/>
            <a:ext cx="4645807" cy="3053443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37442" y="3859726"/>
            <a:ext cx="3983493" cy="2761315"/>
            <a:chOff x="2641994" y="1988840"/>
            <a:chExt cx="6544393" cy="45365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2" t="15073" r="28991" b="19758"/>
            <a:stretch/>
          </p:blipFill>
          <p:spPr bwMode="auto">
            <a:xfrm>
              <a:off x="6740629" y="3962248"/>
              <a:ext cx="2445758" cy="24029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2"/>
            <a:stretch/>
          </p:blipFill>
          <p:spPr bwMode="auto">
            <a:xfrm>
              <a:off x="2641994" y="2420888"/>
              <a:ext cx="2345933" cy="35107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545" y="2482918"/>
              <a:ext cx="2943735" cy="23294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" t="7448" r="19937" b="6241"/>
            <a:stretch/>
          </p:blipFill>
          <p:spPr bwMode="auto">
            <a:xfrm>
              <a:off x="6805746" y="2295404"/>
              <a:ext cx="2232248" cy="21949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4168" y="4281440"/>
              <a:ext cx="1944216" cy="14518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4375731"/>
              <a:ext cx="2475702" cy="21496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6543646" y="198884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5983" y="3965768"/>
            <a:ext cx="3200871" cy="2426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Espace réservé du numéro de diapositive 14"/>
          <p:cNvSpPr>
            <a:spLocks noGrp="1"/>
          </p:cNvSpPr>
          <p:nvPr>
            <p:ph type="sldNum" sz="quarter" idx="4294967295"/>
          </p:nvPr>
        </p:nvSpPr>
        <p:spPr>
          <a:xfrm>
            <a:off x="8515350" y="6488886"/>
            <a:ext cx="628650" cy="365125"/>
          </a:xfrm>
          <a:prstGeom prst="rect">
            <a:avLst/>
          </a:prstGeom>
        </p:spPr>
        <p:txBody>
          <a:bodyPr/>
          <a:lstStyle/>
          <a:p>
            <a:fld id="{2FE7A1A7-5370-488A-B49E-BB4BF0152A7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A42AE94-280F-4E42-AE3A-86D0085C989B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3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noProof="0" dirty="0" smtClean="0"/>
              <a:t>Two approaches toward wall monitoring</a:t>
            </a:r>
            <a:endParaRPr lang="en-GB" sz="3600" b="1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5864A1-3B3F-4AB4-8E68-ED90DADE39EF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7587" y="1143000"/>
            <a:ext cx="3879634" cy="5236528"/>
          </a:xfrm>
          <a:prstGeom prst="rect">
            <a:avLst/>
          </a:prstGeom>
          <a:solidFill>
            <a:srgbClr val="FFE0C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Automatized system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video, duty cycle 20 </a:t>
            </a:r>
            <a:r>
              <a:rPr lang="en-GB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DWMS cubicle – data pre-processing inside customized cameras (FPGA)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data as it comes on shared memory network 'dolphin'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1682" y="1143000"/>
            <a:ext cx="4087993" cy="5236528"/>
          </a:xfrm>
          <a:prstGeom prst="rect">
            <a:avLst/>
          </a:prstGeom>
          <a:solidFill>
            <a:srgbClr val="E8FFD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expertise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spot surveillance in between pulses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 roaster (PFC Protection Officer)</a:t>
            </a: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11" y="3278404"/>
            <a:ext cx="1692293" cy="3010749"/>
          </a:xfrm>
          <a:prstGeom prst="rect">
            <a:avLst/>
          </a:prstGeom>
        </p:spPr>
      </p:pic>
      <p:pic>
        <p:nvPicPr>
          <p:cNvPr id="10" name="Picture 2" descr="C:\Users\CB246620\Desktop\Captur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40" y="2400362"/>
            <a:ext cx="2024448" cy="128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3653" y="3240207"/>
            <a:ext cx="20900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PFC effective temperatures are read by PCS 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feedback control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pre-defined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actuators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(Note, also hard wired plasma stop)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60"/>
          <a:stretch/>
        </p:blipFill>
        <p:spPr bwMode="auto">
          <a:xfrm>
            <a:off x="6293732" y="3927022"/>
            <a:ext cx="2496610" cy="23621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1682" y="3793922"/>
            <a:ext cx="16427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Severity – urgency assessment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before following pulse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database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55588" y="2400362"/>
            <a:ext cx="1763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- scripts  + automated analysis tools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Automatized system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9607" y="5171315"/>
            <a:ext cx="8785339" cy="1451513"/>
          </a:xfrm>
        </p:spPr>
        <p:txBody>
          <a:bodyPr/>
          <a:lstStyle/>
          <a:p>
            <a:r>
              <a:rPr lang="en-GB" noProof="0" dirty="0" smtClean="0"/>
              <a:t>Limitations </a:t>
            </a:r>
          </a:p>
          <a:p>
            <a:pPr lvl="1"/>
            <a:r>
              <a:rPr lang="en-GB" noProof="0" dirty="0" err="1" smtClean="0"/>
              <a:t>Ufos</a:t>
            </a:r>
            <a:r>
              <a:rPr lang="en-GB" noProof="0" dirty="0" smtClean="0"/>
              <a:t>, photonic reflections supra-thermal emission – Risk of wrong safety triggers</a:t>
            </a:r>
          </a:p>
          <a:p>
            <a:pPr lvl="1"/>
            <a:r>
              <a:rPr lang="en-GB" noProof="0" dirty="0" smtClean="0"/>
              <a:t>Frequent manual ROI position re-adjustment required , possible human error</a:t>
            </a:r>
          </a:p>
          <a:p>
            <a:pPr lvl="1"/>
            <a:r>
              <a:rPr lang="en-GB" noProof="0" dirty="0" smtClean="0"/>
              <a:t>Limited decisional intelligence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C1BAC02-CFA6-4467-A1DD-EF2D7060DF3B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5750" y="1011690"/>
            <a:ext cx="8410574" cy="1475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Security based on predefined </a:t>
            </a:r>
            <a:r>
              <a:rPr lang="en-GB" u="sng" dirty="0" smtClean="0"/>
              <a:t>R</a:t>
            </a:r>
            <a:r>
              <a:rPr lang="en-GB" dirty="0" smtClean="0"/>
              <a:t>egions </a:t>
            </a:r>
            <a:r>
              <a:rPr lang="en-GB" u="sng" dirty="0" smtClean="0"/>
              <a:t>o</a:t>
            </a:r>
            <a:r>
              <a:rPr lang="en-GB" dirty="0" smtClean="0"/>
              <a:t>f </a:t>
            </a:r>
            <a:r>
              <a:rPr lang="en-GB" u="sng" dirty="0" smtClean="0"/>
              <a:t>I</a:t>
            </a:r>
            <a:r>
              <a:rPr lang="en-GB" dirty="0" smtClean="0"/>
              <a:t>nterest (ROI)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Settings + qualification in 2019 (C4 campaign)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82" y="1884104"/>
            <a:ext cx="2411219" cy="30575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7" y="1797680"/>
            <a:ext cx="4963614" cy="3373636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5750" y="5155470"/>
            <a:ext cx="8501199" cy="1429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099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▬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6048375" y="1430622"/>
            <a:ext cx="514350" cy="498191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676900" y="1385888"/>
            <a:ext cx="5143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Human</a:t>
            </a:r>
            <a:r>
              <a:rPr lang="en-GB" dirty="0"/>
              <a:t> </a:t>
            </a:r>
            <a:r>
              <a:rPr lang="en-GB" b="1" dirty="0"/>
              <a:t>expertise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0D6ADC-6370-4980-AB94-957F5CEA2EF7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4294967295"/>
          </p:nvPr>
        </p:nvSpPr>
        <p:spPr>
          <a:xfrm>
            <a:off x="209005" y="1097280"/>
            <a:ext cx="8725988" cy="54515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noProof="0" dirty="0" smtClean="0"/>
              <a:t>IR video are analysed after the discharge.</a:t>
            </a:r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endParaRPr lang="en-GB" noProof="0" dirty="0" smtClean="0"/>
          </a:p>
          <a:p>
            <a:pPr>
              <a:spcBef>
                <a:spcPts val="600"/>
              </a:spcBef>
            </a:pPr>
            <a:r>
              <a:rPr lang="en-GB" noProof="0" dirty="0" smtClean="0"/>
              <a:t>Existing knowledge, known hot spots, …</a:t>
            </a:r>
          </a:p>
          <a:p>
            <a:pPr>
              <a:spcBef>
                <a:spcPts val="600"/>
              </a:spcBef>
            </a:pPr>
            <a:r>
              <a:rPr lang="en-GB" noProof="0" dirty="0" smtClean="0"/>
              <a:t>Decision making : session leader, engineer in charge, scientific coordinator – program tuning.</a:t>
            </a:r>
          </a:p>
          <a:p>
            <a:pPr>
              <a:spcBef>
                <a:spcPts val="600"/>
              </a:spcBef>
            </a:pPr>
            <a:r>
              <a:rPr lang="en-GB" noProof="0" dirty="0" smtClean="0"/>
              <a:t>Weekly IR experts coordination meeting, knowledge sharing, review of current wall hot spots status</a:t>
            </a:r>
          </a:p>
          <a:p>
            <a:pPr>
              <a:spcBef>
                <a:spcPts val="600"/>
              </a:spcBef>
            </a:pPr>
            <a:r>
              <a:rPr lang="en-GB" noProof="0" dirty="0" smtClean="0"/>
              <a:t>Workload become exceedingly large excessive when experimental program runs well (10 videos to be analysed in about 10 minutes)</a:t>
            </a:r>
          </a:p>
          <a:p>
            <a:pPr>
              <a:spcBef>
                <a:spcPts val="600"/>
              </a:spcBef>
            </a:pPr>
            <a:r>
              <a:rPr lang="en-GB" noProof="0" dirty="0" smtClean="0"/>
              <a:t>Some concerns with hot spots revealed only the following days</a:t>
            </a:r>
          </a:p>
          <a:p>
            <a:pPr>
              <a:spcBef>
                <a:spcPts val="600"/>
              </a:spcBef>
            </a:pPr>
            <a:r>
              <a:rPr lang="en-GB" dirty="0"/>
              <a:t>A</a:t>
            </a:r>
            <a:r>
              <a:rPr lang="en-GB" noProof="0" dirty="0" smtClean="0"/>
              <a:t>bout 10 experts have slightly different practices (severity rating, ….)</a:t>
            </a:r>
            <a:endParaRPr lang="en-GB" noProof="0" dirty="0"/>
          </a:p>
        </p:txBody>
      </p:sp>
      <p:grpSp>
        <p:nvGrpSpPr>
          <p:cNvPr id="3" name="Groupe 2"/>
          <p:cNvGrpSpPr/>
          <p:nvPr/>
        </p:nvGrpSpPr>
        <p:grpSpPr>
          <a:xfrm>
            <a:off x="614281" y="1501242"/>
            <a:ext cx="8090061" cy="1846698"/>
            <a:chOff x="588155" y="1152899"/>
            <a:chExt cx="8090061" cy="1846698"/>
          </a:xfrm>
        </p:grpSpPr>
        <p:sp>
          <p:nvSpPr>
            <p:cNvPr id="8" name="Flèche droite 7"/>
            <p:cNvSpPr/>
            <p:nvPr/>
          </p:nvSpPr>
          <p:spPr>
            <a:xfrm>
              <a:off x="780761" y="2160878"/>
              <a:ext cx="7480662" cy="217714"/>
            </a:xfrm>
            <a:prstGeom prst="rightArrow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954932" y="2081208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88155" y="2537932"/>
              <a:ext cx="106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Hot spot detection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971600" y="2081855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52634" y="1580355"/>
              <a:ext cx="106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New / Known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2822805" y="2077037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37063" y="2510039"/>
              <a:ext cx="1767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Localisation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a strong guide to expertise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6014639" y="2077037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597846" y="2445598"/>
              <a:ext cx="1064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Severity grading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7319070" y="2085530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957316" y="1253529"/>
              <a:ext cx="1720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Decision / action</a:t>
              </a:r>
            </a:p>
            <a:p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Alert SL-SC</a:t>
              </a:r>
            </a:p>
            <a:p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3839473" y="2066173"/>
              <a:ext cx="330926" cy="377054"/>
            </a:xfrm>
            <a:prstGeom prst="ellipse">
              <a:avLst/>
            </a:prstGeom>
            <a:solidFill>
              <a:srgbClr val="C9E7FB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153731" y="1232508"/>
              <a:ext cx="1762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Correlation to other noticeable event (add. power, density change…)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916346" y="1152899"/>
              <a:ext cx="1928037" cy="715089"/>
            </a:xfrm>
            <a:prstGeom prst="roundRect">
              <a:avLst/>
            </a:prstGeom>
            <a:solidFill>
              <a:srgbClr val="FFD5D5"/>
            </a:solidFill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Hot spot Decision making Cycle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524851" y="2187941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algn="ctr"/>
              <a:r>
                <a:rPr lang="en-GB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etc…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noProof="0" dirty="0"/>
              <a:t>I</a:t>
            </a:r>
            <a:r>
              <a:rPr lang="en-GB" sz="3200" b="1" noProof="0" dirty="0" smtClean="0"/>
              <a:t>ntelligence needed into automatized system</a:t>
            </a:r>
            <a:endParaRPr lang="en-GB" sz="3200" b="1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9D36AF-B630-402A-96BE-B2E47725359B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4294967295"/>
          </p:nvPr>
        </p:nvSpPr>
        <p:spPr>
          <a:xfrm>
            <a:off x="204108" y="1032234"/>
            <a:ext cx="8556172" cy="50053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noProof="0" dirty="0" smtClean="0"/>
              <a:t>Able to detect "false" hot spots</a:t>
            </a:r>
          </a:p>
          <a:p>
            <a:pPr lvl="1"/>
            <a:r>
              <a:rPr lang="en-GB" sz="2000" noProof="0" dirty="0" smtClean="0"/>
              <a:t>Most moving spots are UFOs – can be classified without further action</a:t>
            </a:r>
          </a:p>
          <a:p>
            <a:pPr lvl="1"/>
            <a:r>
              <a:rPr lang="en-GB" sz="2000" dirty="0" smtClean="0"/>
              <a:t>Some moving hot spots aren't UFOs ---- plunging probe --- expertise needed</a:t>
            </a:r>
            <a:endParaRPr lang="en-GB" sz="2000" noProof="0" dirty="0" smtClean="0"/>
          </a:p>
          <a:p>
            <a:pPr lvl="1"/>
            <a:r>
              <a:rPr lang="en-GB" sz="2000" noProof="0" dirty="0" smtClean="0"/>
              <a:t>Capacity to arbitrate true / false hot spots</a:t>
            </a:r>
          </a:p>
          <a:p>
            <a:r>
              <a:rPr lang="en-GB" sz="2400" noProof="0" dirty="0" smtClean="0"/>
              <a:t>Monitoring "mild spots" which can be </a:t>
            </a:r>
            <a:r>
              <a:rPr lang="en-GB" sz="2400" dirty="0" smtClean="0"/>
              <a:t>precursor to severe incident</a:t>
            </a:r>
          </a:p>
          <a:p>
            <a:pPr lvl="1"/>
            <a:r>
              <a:rPr lang="en-GB" sz="2000" noProof="0" dirty="0" smtClean="0"/>
              <a:t>Critical heat flux on a cooled component</a:t>
            </a:r>
          </a:p>
          <a:p>
            <a:pPr lvl="1"/>
            <a:r>
              <a:rPr lang="en-GB" sz="2000" noProof="0" dirty="0" smtClean="0"/>
              <a:t>Tile bonding progressive degradation</a:t>
            </a:r>
          </a:p>
          <a:p>
            <a:pPr lvl="1"/>
            <a:r>
              <a:rPr lang="en-GB" sz="2000" dirty="0" smtClean="0"/>
              <a:t>Coating delamination</a:t>
            </a:r>
            <a:endParaRPr lang="en-GB" sz="2000" noProof="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17"/>
          <a:stretch/>
        </p:blipFill>
        <p:spPr>
          <a:xfrm>
            <a:off x="3657281" y="4211573"/>
            <a:ext cx="5377665" cy="2314028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4294967295"/>
          </p:nvPr>
        </p:nvSpPr>
        <p:spPr>
          <a:xfrm>
            <a:off x="318710" y="4771275"/>
            <a:ext cx="2973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noProof="0" dirty="0" smtClean="0"/>
              <a:t>Add expert knowledge from PFC protection officers </a:t>
            </a:r>
            <a:r>
              <a:rPr lang="en-GB" sz="2400" dirty="0" smtClean="0"/>
              <a:t>to automatized control </a:t>
            </a:r>
            <a:endParaRPr lang="en-GB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80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Long term goal</a:t>
            </a:r>
            <a:endParaRPr lang="en-GB" b="1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35B2D4D-4266-43D2-A1F6-3ED7E0B2169D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9337" y="972756"/>
            <a:ext cx="8830492" cy="543306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Based mainly on IR images from the IR viewing diagnostic, but able to use data from other diagnostic systems (Spectrometry, bolometry, heating systems, magnetic data …)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Managing two feedback control loops : 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noProof="0" dirty="0" smtClean="0"/>
              <a:t>1/ Plasma discharge loop, integration with Plasma Control System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noProof="0" dirty="0" smtClean="0"/>
              <a:t>2/ In between plasma, monitoring cross discharge event (tile delamination spanning over successive plasma discharges)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Using imaging techniques (computer vision) toward hot spot Detection-segmentation-classification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Using 'a-priori' knowledge of scene : components, materials, thermal behaviour,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Making use of the quantitative infrared data : this is not only about imaging, the measure (radiance, temperature) contains meaningful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Using expert systems, artificial intelligence for hot spot classification, estimate severity and criticality levels, and deciding about fast (within discharge) of slow (discharge to discharge) management.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Able to mix all this multiple data, manage information : big data, data fusion techniques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All that, in (video) real time (20 -  100 </a:t>
            </a:r>
            <a:r>
              <a:rPr lang="en-GB" sz="1800" noProof="0" dirty="0" err="1" smtClean="0"/>
              <a:t>ms</a:t>
            </a:r>
            <a:r>
              <a:rPr lang="en-GB" sz="1800" noProof="0" dirty="0" smtClean="0"/>
              <a:t>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800" noProof="0" dirty="0" smtClean="0"/>
              <a:t>(longer term – integration with synthetic diagnostic – inverse methods toward parameter estimation)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3145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rme libre 45"/>
          <p:cNvSpPr/>
          <p:nvPr/>
        </p:nvSpPr>
        <p:spPr>
          <a:xfrm>
            <a:off x="2897711" y="2883336"/>
            <a:ext cx="1992808" cy="1989569"/>
          </a:xfrm>
          <a:custGeom>
            <a:avLst/>
            <a:gdLst>
              <a:gd name="connsiteX0" fmla="*/ 16718 w 1099816"/>
              <a:gd name="connsiteY0" fmla="*/ 249717 h 2413840"/>
              <a:gd name="connsiteX1" fmla="*/ 481538 w 1099816"/>
              <a:gd name="connsiteY1" fmla="*/ 287817 h 2413840"/>
              <a:gd name="connsiteX2" fmla="*/ 1091138 w 1099816"/>
              <a:gd name="connsiteY2" fmla="*/ 2413797 h 2413840"/>
              <a:gd name="connsiteX3" fmla="*/ 16718 w 1099816"/>
              <a:gd name="connsiteY3" fmla="*/ 249717 h 2413840"/>
              <a:gd name="connsiteX0" fmla="*/ 4618 w 1104619"/>
              <a:gd name="connsiteY0" fmla="*/ 109930 h 2276347"/>
              <a:gd name="connsiteX1" fmla="*/ 705658 w 1104619"/>
              <a:gd name="connsiteY1" fmla="*/ 521410 h 2276347"/>
              <a:gd name="connsiteX2" fmla="*/ 1079038 w 1104619"/>
              <a:gd name="connsiteY2" fmla="*/ 2274010 h 2276347"/>
              <a:gd name="connsiteX3" fmla="*/ 4618 w 1104619"/>
              <a:gd name="connsiteY3" fmla="*/ 109930 h 2276347"/>
              <a:gd name="connsiteX0" fmla="*/ 5306 w 1105307"/>
              <a:gd name="connsiteY0" fmla="*/ 69539 h 2235956"/>
              <a:gd name="connsiteX1" fmla="*/ 706346 w 1105307"/>
              <a:gd name="connsiteY1" fmla="*/ 481019 h 2235956"/>
              <a:gd name="connsiteX2" fmla="*/ 1079726 w 1105307"/>
              <a:gd name="connsiteY2" fmla="*/ 2233619 h 2235956"/>
              <a:gd name="connsiteX3" fmla="*/ 5306 w 1105307"/>
              <a:gd name="connsiteY3" fmla="*/ 69539 h 2235956"/>
              <a:gd name="connsiteX0" fmla="*/ 4618 w 1104619"/>
              <a:gd name="connsiteY0" fmla="*/ 109929 h 2276346"/>
              <a:gd name="connsiteX1" fmla="*/ 705658 w 1104619"/>
              <a:gd name="connsiteY1" fmla="*/ 521409 h 2276346"/>
              <a:gd name="connsiteX2" fmla="*/ 1079038 w 1104619"/>
              <a:gd name="connsiteY2" fmla="*/ 2274009 h 2276346"/>
              <a:gd name="connsiteX3" fmla="*/ 4618 w 1104619"/>
              <a:gd name="connsiteY3" fmla="*/ 109929 h 2276346"/>
              <a:gd name="connsiteX0" fmla="*/ 4571 w 1112683"/>
              <a:gd name="connsiteY0" fmla="*/ 1076885 h 1796297"/>
              <a:gd name="connsiteX1" fmla="*/ 713231 w 1112683"/>
              <a:gd name="connsiteY1" fmla="*/ 10085 h 1796297"/>
              <a:gd name="connsiteX2" fmla="*/ 1086611 w 1112683"/>
              <a:gd name="connsiteY2" fmla="*/ 1762685 h 1796297"/>
              <a:gd name="connsiteX3" fmla="*/ 4571 w 1112683"/>
              <a:gd name="connsiteY3" fmla="*/ 1076885 h 1796297"/>
              <a:gd name="connsiteX0" fmla="*/ 20038 w 1557700"/>
              <a:gd name="connsiteY0" fmla="*/ 1066867 h 1232656"/>
              <a:gd name="connsiteX1" fmla="*/ 728698 w 1557700"/>
              <a:gd name="connsiteY1" fmla="*/ 67 h 1232656"/>
              <a:gd name="connsiteX2" fmla="*/ 1544038 w 1557700"/>
              <a:gd name="connsiteY2" fmla="*/ 1120207 h 1232656"/>
              <a:gd name="connsiteX3" fmla="*/ 20038 w 1557700"/>
              <a:gd name="connsiteY3" fmla="*/ 1066867 h 1232656"/>
              <a:gd name="connsiteX0" fmla="*/ 20038 w 1552429"/>
              <a:gd name="connsiteY0" fmla="*/ 1066867 h 1216959"/>
              <a:gd name="connsiteX1" fmla="*/ 728698 w 1552429"/>
              <a:gd name="connsiteY1" fmla="*/ 67 h 1216959"/>
              <a:gd name="connsiteX2" fmla="*/ 1544038 w 1552429"/>
              <a:gd name="connsiteY2" fmla="*/ 1120207 h 1216959"/>
              <a:gd name="connsiteX3" fmla="*/ 20038 w 1552429"/>
              <a:gd name="connsiteY3" fmla="*/ 1066867 h 1216959"/>
              <a:gd name="connsiteX0" fmla="*/ 14004 w 1405181"/>
              <a:gd name="connsiteY0" fmla="*/ 1066887 h 1158176"/>
              <a:gd name="connsiteX1" fmla="*/ 722664 w 1405181"/>
              <a:gd name="connsiteY1" fmla="*/ 87 h 1158176"/>
              <a:gd name="connsiteX2" fmla="*/ 1395129 w 1405181"/>
              <a:gd name="connsiteY2" fmla="*/ 1005927 h 1158176"/>
              <a:gd name="connsiteX3" fmla="*/ 14004 w 1405181"/>
              <a:gd name="connsiteY3" fmla="*/ 1066887 h 1158176"/>
              <a:gd name="connsiteX0" fmla="*/ 14876 w 1362570"/>
              <a:gd name="connsiteY0" fmla="*/ 985848 h 1120708"/>
              <a:gd name="connsiteX1" fmla="*/ 675911 w 1362570"/>
              <a:gd name="connsiteY1" fmla="*/ 11 h 1120708"/>
              <a:gd name="connsiteX2" fmla="*/ 1348376 w 1362570"/>
              <a:gd name="connsiteY2" fmla="*/ 1005851 h 1120708"/>
              <a:gd name="connsiteX3" fmla="*/ 14876 w 1362570"/>
              <a:gd name="connsiteY3" fmla="*/ 985848 h 1120708"/>
              <a:gd name="connsiteX0" fmla="*/ 8006 w 1171704"/>
              <a:gd name="connsiteY0" fmla="*/ 985867 h 1091044"/>
              <a:gd name="connsiteX1" fmla="*/ 669041 w 1171704"/>
              <a:gd name="connsiteY1" fmla="*/ 30 h 1091044"/>
              <a:gd name="connsiteX2" fmla="*/ 1152957 w 1171704"/>
              <a:gd name="connsiteY2" fmla="*/ 951767 h 1091044"/>
              <a:gd name="connsiteX3" fmla="*/ 8006 w 1171704"/>
              <a:gd name="connsiteY3" fmla="*/ 985867 h 1091044"/>
              <a:gd name="connsiteX0" fmla="*/ 6263 w 1174050"/>
              <a:gd name="connsiteY0" fmla="*/ 1062511 h 1177187"/>
              <a:gd name="connsiteX1" fmla="*/ 712191 w 1174050"/>
              <a:gd name="connsiteY1" fmla="*/ 28 h 1177187"/>
              <a:gd name="connsiteX2" fmla="*/ 1151214 w 1174050"/>
              <a:gd name="connsiteY2" fmla="*/ 1028411 h 1177187"/>
              <a:gd name="connsiteX3" fmla="*/ 6263 w 1174050"/>
              <a:gd name="connsiteY3" fmla="*/ 1062511 h 117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4050" h="1177187">
                <a:moveTo>
                  <a:pt x="6263" y="1062511"/>
                </a:moveTo>
                <a:cubicBezTo>
                  <a:pt x="-66907" y="891114"/>
                  <a:pt x="521366" y="5711"/>
                  <a:pt x="712191" y="28"/>
                </a:cubicBezTo>
                <a:cubicBezTo>
                  <a:pt x="903016" y="-5655"/>
                  <a:pt x="1268869" y="851331"/>
                  <a:pt x="1151214" y="1028411"/>
                </a:cubicBezTo>
                <a:cubicBezTo>
                  <a:pt x="1033559" y="1205492"/>
                  <a:pt x="79433" y="1233908"/>
                  <a:pt x="6263" y="1062511"/>
                </a:cubicBezTo>
                <a:close/>
              </a:path>
            </a:pathLst>
          </a:custGeom>
          <a:solidFill>
            <a:srgbClr val="D9D9D9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Forme libre 44"/>
          <p:cNvSpPr/>
          <p:nvPr/>
        </p:nvSpPr>
        <p:spPr>
          <a:xfrm>
            <a:off x="3704460" y="3192665"/>
            <a:ext cx="944033" cy="1360333"/>
          </a:xfrm>
          <a:custGeom>
            <a:avLst/>
            <a:gdLst>
              <a:gd name="connsiteX0" fmla="*/ 16718 w 1099816"/>
              <a:gd name="connsiteY0" fmla="*/ 249717 h 2413840"/>
              <a:gd name="connsiteX1" fmla="*/ 481538 w 1099816"/>
              <a:gd name="connsiteY1" fmla="*/ 287817 h 2413840"/>
              <a:gd name="connsiteX2" fmla="*/ 1091138 w 1099816"/>
              <a:gd name="connsiteY2" fmla="*/ 2413797 h 2413840"/>
              <a:gd name="connsiteX3" fmla="*/ 16718 w 1099816"/>
              <a:gd name="connsiteY3" fmla="*/ 249717 h 2413840"/>
              <a:gd name="connsiteX0" fmla="*/ 4618 w 1104619"/>
              <a:gd name="connsiteY0" fmla="*/ 109930 h 2276347"/>
              <a:gd name="connsiteX1" fmla="*/ 705658 w 1104619"/>
              <a:gd name="connsiteY1" fmla="*/ 521410 h 2276347"/>
              <a:gd name="connsiteX2" fmla="*/ 1079038 w 1104619"/>
              <a:gd name="connsiteY2" fmla="*/ 2274010 h 2276347"/>
              <a:gd name="connsiteX3" fmla="*/ 4618 w 1104619"/>
              <a:gd name="connsiteY3" fmla="*/ 109930 h 2276347"/>
              <a:gd name="connsiteX0" fmla="*/ 5306 w 1105307"/>
              <a:gd name="connsiteY0" fmla="*/ 69539 h 2235956"/>
              <a:gd name="connsiteX1" fmla="*/ 706346 w 1105307"/>
              <a:gd name="connsiteY1" fmla="*/ 481019 h 2235956"/>
              <a:gd name="connsiteX2" fmla="*/ 1079726 w 1105307"/>
              <a:gd name="connsiteY2" fmla="*/ 2233619 h 2235956"/>
              <a:gd name="connsiteX3" fmla="*/ 5306 w 1105307"/>
              <a:gd name="connsiteY3" fmla="*/ 69539 h 2235956"/>
              <a:gd name="connsiteX0" fmla="*/ 4618 w 1104619"/>
              <a:gd name="connsiteY0" fmla="*/ 109929 h 2276346"/>
              <a:gd name="connsiteX1" fmla="*/ 705658 w 1104619"/>
              <a:gd name="connsiteY1" fmla="*/ 521409 h 2276346"/>
              <a:gd name="connsiteX2" fmla="*/ 1079038 w 1104619"/>
              <a:gd name="connsiteY2" fmla="*/ 2274009 h 2276346"/>
              <a:gd name="connsiteX3" fmla="*/ 4618 w 1104619"/>
              <a:gd name="connsiteY3" fmla="*/ 109929 h 2276346"/>
              <a:gd name="connsiteX0" fmla="*/ 4571 w 1112683"/>
              <a:gd name="connsiteY0" fmla="*/ 1076885 h 1796297"/>
              <a:gd name="connsiteX1" fmla="*/ 713231 w 1112683"/>
              <a:gd name="connsiteY1" fmla="*/ 10085 h 1796297"/>
              <a:gd name="connsiteX2" fmla="*/ 1086611 w 1112683"/>
              <a:gd name="connsiteY2" fmla="*/ 1762685 h 1796297"/>
              <a:gd name="connsiteX3" fmla="*/ 4571 w 1112683"/>
              <a:gd name="connsiteY3" fmla="*/ 1076885 h 1796297"/>
              <a:gd name="connsiteX0" fmla="*/ 20038 w 1557700"/>
              <a:gd name="connsiteY0" fmla="*/ 1066867 h 1232656"/>
              <a:gd name="connsiteX1" fmla="*/ 728698 w 1557700"/>
              <a:gd name="connsiteY1" fmla="*/ 67 h 1232656"/>
              <a:gd name="connsiteX2" fmla="*/ 1544038 w 1557700"/>
              <a:gd name="connsiteY2" fmla="*/ 1120207 h 1232656"/>
              <a:gd name="connsiteX3" fmla="*/ 20038 w 1557700"/>
              <a:gd name="connsiteY3" fmla="*/ 1066867 h 1232656"/>
              <a:gd name="connsiteX0" fmla="*/ 20038 w 1552429"/>
              <a:gd name="connsiteY0" fmla="*/ 1066867 h 1216959"/>
              <a:gd name="connsiteX1" fmla="*/ 728698 w 1552429"/>
              <a:gd name="connsiteY1" fmla="*/ 67 h 1216959"/>
              <a:gd name="connsiteX2" fmla="*/ 1544038 w 1552429"/>
              <a:gd name="connsiteY2" fmla="*/ 1120207 h 1216959"/>
              <a:gd name="connsiteX3" fmla="*/ 20038 w 1552429"/>
              <a:gd name="connsiteY3" fmla="*/ 1066867 h 1216959"/>
              <a:gd name="connsiteX0" fmla="*/ 14004 w 1405181"/>
              <a:gd name="connsiteY0" fmla="*/ 1066887 h 1158176"/>
              <a:gd name="connsiteX1" fmla="*/ 722664 w 1405181"/>
              <a:gd name="connsiteY1" fmla="*/ 87 h 1158176"/>
              <a:gd name="connsiteX2" fmla="*/ 1395129 w 1405181"/>
              <a:gd name="connsiteY2" fmla="*/ 1005927 h 1158176"/>
              <a:gd name="connsiteX3" fmla="*/ 14004 w 1405181"/>
              <a:gd name="connsiteY3" fmla="*/ 1066887 h 1158176"/>
              <a:gd name="connsiteX0" fmla="*/ 14876 w 1362570"/>
              <a:gd name="connsiteY0" fmla="*/ 985848 h 1120708"/>
              <a:gd name="connsiteX1" fmla="*/ 675911 w 1362570"/>
              <a:gd name="connsiteY1" fmla="*/ 11 h 1120708"/>
              <a:gd name="connsiteX2" fmla="*/ 1348376 w 1362570"/>
              <a:gd name="connsiteY2" fmla="*/ 1005851 h 1120708"/>
              <a:gd name="connsiteX3" fmla="*/ 14876 w 1362570"/>
              <a:gd name="connsiteY3" fmla="*/ 985848 h 1120708"/>
              <a:gd name="connsiteX0" fmla="*/ 13974 w 1362581"/>
              <a:gd name="connsiteY0" fmla="*/ 1321124 h 1497799"/>
              <a:gd name="connsiteX1" fmla="*/ 690249 w 1362581"/>
              <a:gd name="connsiteY1" fmla="*/ 7 h 1497799"/>
              <a:gd name="connsiteX2" fmla="*/ 1347474 w 1362581"/>
              <a:gd name="connsiteY2" fmla="*/ 1341127 h 1497799"/>
              <a:gd name="connsiteX3" fmla="*/ 13974 w 1362581"/>
              <a:gd name="connsiteY3" fmla="*/ 1321124 h 1497799"/>
              <a:gd name="connsiteX0" fmla="*/ 22555 w 1063921"/>
              <a:gd name="connsiteY0" fmla="*/ 1169339 h 1433300"/>
              <a:gd name="connsiteX1" fmla="*/ 401650 w 1063921"/>
              <a:gd name="connsiteY1" fmla="*/ 622 h 1433300"/>
              <a:gd name="connsiteX2" fmla="*/ 1058875 w 1063921"/>
              <a:gd name="connsiteY2" fmla="*/ 1341742 h 1433300"/>
              <a:gd name="connsiteX3" fmla="*/ 22555 w 1063921"/>
              <a:gd name="connsiteY3" fmla="*/ 1169339 h 1433300"/>
              <a:gd name="connsiteX0" fmla="*/ 16005 w 944033"/>
              <a:gd name="connsiteY0" fmla="*/ 1168832 h 1360333"/>
              <a:gd name="connsiteX1" fmla="*/ 395100 w 944033"/>
              <a:gd name="connsiteY1" fmla="*/ 115 h 1360333"/>
              <a:gd name="connsiteX2" fmla="*/ 938025 w 944033"/>
              <a:gd name="connsiteY2" fmla="*/ 1242175 h 1360333"/>
              <a:gd name="connsiteX3" fmla="*/ 16005 w 944033"/>
              <a:gd name="connsiteY3" fmla="*/ 1168832 h 136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033" h="1360333">
                <a:moveTo>
                  <a:pt x="16005" y="1168832"/>
                </a:moveTo>
                <a:cubicBezTo>
                  <a:pt x="-74482" y="961822"/>
                  <a:pt x="241430" y="-12109"/>
                  <a:pt x="395100" y="115"/>
                </a:cubicBezTo>
                <a:cubicBezTo>
                  <a:pt x="548770" y="12339"/>
                  <a:pt x="1001207" y="1047389"/>
                  <a:pt x="938025" y="1242175"/>
                </a:cubicBezTo>
                <a:cubicBezTo>
                  <a:pt x="874843" y="1436961"/>
                  <a:pt x="106492" y="1375842"/>
                  <a:pt x="16005" y="1168832"/>
                </a:cubicBezTo>
                <a:close/>
              </a:path>
            </a:pathLst>
          </a:custGeom>
          <a:solidFill>
            <a:srgbClr val="D9D9D9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Progressive approach to complexity</a:t>
            </a:r>
            <a:endParaRPr lang="en-GB" sz="4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9FB8DD-904E-43EE-A6F3-0E071ED32D3E}" type="datetime1">
              <a:rPr lang="fr-FR" smtClean="0"/>
              <a:t>25/02/2020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en-GB" smtClean="0"/>
              <a:t>8</a:t>
            </a:fld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5947172" y="5530127"/>
            <a:ext cx="2504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</a:rPr>
              <a:t>Scene complexity axis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99328" y="4907019"/>
            <a:ext cx="19840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dirty="0" smtClean="0"/>
              <a:t>RT workflow (~20ms)</a:t>
            </a:r>
            <a:endParaRPr lang="en-GB" dirty="0"/>
          </a:p>
        </p:txBody>
      </p:sp>
      <p:sp>
        <p:nvSpPr>
          <p:cNvPr id="48" name="Forme libre 47"/>
          <p:cNvSpPr/>
          <p:nvPr/>
        </p:nvSpPr>
        <p:spPr>
          <a:xfrm>
            <a:off x="2357771" y="2497761"/>
            <a:ext cx="3524560" cy="2923324"/>
          </a:xfrm>
          <a:custGeom>
            <a:avLst/>
            <a:gdLst>
              <a:gd name="connsiteX0" fmla="*/ 16718 w 1099816"/>
              <a:gd name="connsiteY0" fmla="*/ 249717 h 2413840"/>
              <a:gd name="connsiteX1" fmla="*/ 481538 w 1099816"/>
              <a:gd name="connsiteY1" fmla="*/ 287817 h 2413840"/>
              <a:gd name="connsiteX2" fmla="*/ 1091138 w 1099816"/>
              <a:gd name="connsiteY2" fmla="*/ 2413797 h 2413840"/>
              <a:gd name="connsiteX3" fmla="*/ 16718 w 1099816"/>
              <a:gd name="connsiteY3" fmla="*/ 249717 h 2413840"/>
              <a:gd name="connsiteX0" fmla="*/ 4618 w 1104619"/>
              <a:gd name="connsiteY0" fmla="*/ 109930 h 2276347"/>
              <a:gd name="connsiteX1" fmla="*/ 705658 w 1104619"/>
              <a:gd name="connsiteY1" fmla="*/ 521410 h 2276347"/>
              <a:gd name="connsiteX2" fmla="*/ 1079038 w 1104619"/>
              <a:gd name="connsiteY2" fmla="*/ 2274010 h 2276347"/>
              <a:gd name="connsiteX3" fmla="*/ 4618 w 1104619"/>
              <a:gd name="connsiteY3" fmla="*/ 109930 h 2276347"/>
              <a:gd name="connsiteX0" fmla="*/ 5306 w 1105307"/>
              <a:gd name="connsiteY0" fmla="*/ 69539 h 2235956"/>
              <a:gd name="connsiteX1" fmla="*/ 706346 w 1105307"/>
              <a:gd name="connsiteY1" fmla="*/ 481019 h 2235956"/>
              <a:gd name="connsiteX2" fmla="*/ 1079726 w 1105307"/>
              <a:gd name="connsiteY2" fmla="*/ 2233619 h 2235956"/>
              <a:gd name="connsiteX3" fmla="*/ 5306 w 1105307"/>
              <a:gd name="connsiteY3" fmla="*/ 69539 h 2235956"/>
              <a:gd name="connsiteX0" fmla="*/ 4618 w 1104619"/>
              <a:gd name="connsiteY0" fmla="*/ 109929 h 2276346"/>
              <a:gd name="connsiteX1" fmla="*/ 705658 w 1104619"/>
              <a:gd name="connsiteY1" fmla="*/ 521409 h 2276346"/>
              <a:gd name="connsiteX2" fmla="*/ 1079038 w 1104619"/>
              <a:gd name="connsiteY2" fmla="*/ 2274009 h 2276346"/>
              <a:gd name="connsiteX3" fmla="*/ 4618 w 1104619"/>
              <a:gd name="connsiteY3" fmla="*/ 109929 h 2276346"/>
              <a:gd name="connsiteX0" fmla="*/ 4571 w 1112683"/>
              <a:gd name="connsiteY0" fmla="*/ 1076885 h 1796297"/>
              <a:gd name="connsiteX1" fmla="*/ 713231 w 1112683"/>
              <a:gd name="connsiteY1" fmla="*/ 10085 h 1796297"/>
              <a:gd name="connsiteX2" fmla="*/ 1086611 w 1112683"/>
              <a:gd name="connsiteY2" fmla="*/ 1762685 h 1796297"/>
              <a:gd name="connsiteX3" fmla="*/ 4571 w 1112683"/>
              <a:gd name="connsiteY3" fmla="*/ 1076885 h 1796297"/>
              <a:gd name="connsiteX0" fmla="*/ 20038 w 1557700"/>
              <a:gd name="connsiteY0" fmla="*/ 1066867 h 1232656"/>
              <a:gd name="connsiteX1" fmla="*/ 728698 w 1557700"/>
              <a:gd name="connsiteY1" fmla="*/ 67 h 1232656"/>
              <a:gd name="connsiteX2" fmla="*/ 1544038 w 1557700"/>
              <a:gd name="connsiteY2" fmla="*/ 1120207 h 1232656"/>
              <a:gd name="connsiteX3" fmla="*/ 20038 w 1557700"/>
              <a:gd name="connsiteY3" fmla="*/ 1066867 h 1232656"/>
              <a:gd name="connsiteX0" fmla="*/ 20038 w 1552429"/>
              <a:gd name="connsiteY0" fmla="*/ 1066867 h 1216959"/>
              <a:gd name="connsiteX1" fmla="*/ 728698 w 1552429"/>
              <a:gd name="connsiteY1" fmla="*/ 67 h 1216959"/>
              <a:gd name="connsiteX2" fmla="*/ 1544038 w 1552429"/>
              <a:gd name="connsiteY2" fmla="*/ 1120207 h 1216959"/>
              <a:gd name="connsiteX3" fmla="*/ 20038 w 1552429"/>
              <a:gd name="connsiteY3" fmla="*/ 1066867 h 1216959"/>
              <a:gd name="connsiteX0" fmla="*/ 14004 w 1405181"/>
              <a:gd name="connsiteY0" fmla="*/ 1066887 h 1158176"/>
              <a:gd name="connsiteX1" fmla="*/ 722664 w 1405181"/>
              <a:gd name="connsiteY1" fmla="*/ 87 h 1158176"/>
              <a:gd name="connsiteX2" fmla="*/ 1395129 w 1405181"/>
              <a:gd name="connsiteY2" fmla="*/ 1005927 h 1158176"/>
              <a:gd name="connsiteX3" fmla="*/ 14004 w 1405181"/>
              <a:gd name="connsiteY3" fmla="*/ 1066887 h 1158176"/>
              <a:gd name="connsiteX0" fmla="*/ 14876 w 1362570"/>
              <a:gd name="connsiteY0" fmla="*/ 985848 h 1120708"/>
              <a:gd name="connsiteX1" fmla="*/ 675911 w 1362570"/>
              <a:gd name="connsiteY1" fmla="*/ 11 h 1120708"/>
              <a:gd name="connsiteX2" fmla="*/ 1348376 w 1362570"/>
              <a:gd name="connsiteY2" fmla="*/ 1005851 h 1120708"/>
              <a:gd name="connsiteX3" fmla="*/ 14876 w 1362570"/>
              <a:gd name="connsiteY3" fmla="*/ 985848 h 112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570" h="1120708">
                <a:moveTo>
                  <a:pt x="14876" y="985848"/>
                </a:moveTo>
                <a:cubicBezTo>
                  <a:pt x="-97201" y="818208"/>
                  <a:pt x="453661" y="-3323"/>
                  <a:pt x="675911" y="11"/>
                </a:cubicBezTo>
                <a:cubicBezTo>
                  <a:pt x="898161" y="3345"/>
                  <a:pt x="1458548" y="841545"/>
                  <a:pt x="1348376" y="1005851"/>
                </a:cubicBezTo>
                <a:cubicBezTo>
                  <a:pt x="1238204" y="1170157"/>
                  <a:pt x="126953" y="1153488"/>
                  <a:pt x="14876" y="985848"/>
                </a:cubicBezTo>
                <a:close/>
              </a:path>
            </a:pathLst>
          </a:custGeom>
          <a:solidFill>
            <a:srgbClr val="D9D9D9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4071257" y="2057400"/>
            <a:ext cx="0" cy="200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247735" y="3578800"/>
            <a:ext cx="1547988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Detect hot spots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247735" y="3170799"/>
            <a:ext cx="2683042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Segment hot spots (contour)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227182" y="2767891"/>
            <a:ext cx="2252989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Expertise (classification)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227182" y="2313102"/>
            <a:ext cx="20719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Act (feedback control)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3083617" y="1562651"/>
            <a:ext cx="233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Task complexity axis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3957518" y="3734047"/>
            <a:ext cx="2274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3957518" y="3319710"/>
            <a:ext cx="2274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957518" y="2895757"/>
            <a:ext cx="2274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957518" y="2471804"/>
            <a:ext cx="2274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679838" y="4135457"/>
            <a:ext cx="4009174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Divertor vertical view (3 to 5 event classes)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5378130" y="4500341"/>
            <a:ext cx="2856103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Antenna views (6 to 9 classes)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935494" y="4879239"/>
            <a:ext cx="255877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dirty="0" smtClean="0"/>
              <a:t>Tangential </a:t>
            </a:r>
            <a:r>
              <a:rPr lang="en-GB" dirty="0"/>
              <a:t>wide</a:t>
            </a:r>
            <a:r>
              <a:rPr lang="en-GB" dirty="0" smtClean="0"/>
              <a:t> angle (&gt;10)</a:t>
            </a:r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223657" y="4210050"/>
            <a:ext cx="1970315" cy="12110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4601257" y="4398169"/>
            <a:ext cx="78581" cy="1238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5155407" y="4755357"/>
            <a:ext cx="78581" cy="1238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5703417" y="5079016"/>
            <a:ext cx="78581" cy="12382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2095500" y="4210050"/>
            <a:ext cx="1807028" cy="11212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19447" y="5436057"/>
            <a:ext cx="2405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Time complexity axis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585744" y="4316320"/>
            <a:ext cx="96322" cy="1437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3123685" y="4609215"/>
            <a:ext cx="96322" cy="1437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456364" y="4997167"/>
            <a:ext cx="96322" cy="14376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919270" y="4322868"/>
            <a:ext cx="2024208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Work flow btw pulses</a:t>
            </a:r>
          </a:p>
          <a:p>
            <a:r>
              <a:rPr lang="en-GB" dirty="0"/>
              <a:t>(~10 minutes)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98354" y="4019913"/>
            <a:ext cx="1745542" cy="276999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</a:lstStyle>
          <a:p>
            <a:r>
              <a:rPr lang="en-GB" dirty="0"/>
              <a:t>No time constraint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55083" y="989464"/>
            <a:ext cx="2491067" cy="16878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dirty="0"/>
              <a:t>But can't either set aside any </a:t>
            </a:r>
            <a:r>
              <a:rPr lang="en-GB" dirty="0" smtClean="0"/>
              <a:t>challenge from the start</a:t>
            </a:r>
            <a:endParaRPr lang="en-GB" dirty="0"/>
          </a:p>
        </p:txBody>
      </p:sp>
      <p:sp>
        <p:nvSpPr>
          <p:cNvPr id="41" name="ZoneTexte 40"/>
          <p:cNvSpPr txBox="1"/>
          <p:nvPr/>
        </p:nvSpPr>
        <p:spPr>
          <a:xfrm>
            <a:off x="208323" y="1311272"/>
            <a:ext cx="2458466" cy="1298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Can't tackle all challenges at the same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 smtClean="0"/>
              <a:t>Data pipeline</a:t>
            </a:r>
            <a:endParaRPr lang="en-GB" b="1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651C712-FB18-4A4F-A4A3-04FA0D02BA9F}" type="datetime1">
              <a:rPr lang="fr-FR" smtClean="0"/>
              <a:t>25/02/2020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>
              <a:tabLst>
                <a:tab pos="6724650" algn="r"/>
              </a:tabLst>
            </a:pPr>
            <a:r>
              <a:rPr lang="en-US" smtClean="0"/>
              <a:t>WEST WMS roadmap (W7X imaging meeting)   R. Mitteau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F7BA-7C80-4AFD-A58B-773A43DB9A79}" type="slidenum">
              <a:rPr lang="fr-FR" smtClean="0"/>
              <a:t>9</a:t>
            </a:fld>
            <a:endParaRPr lang="fr-FR"/>
          </a:p>
        </p:txBody>
      </p:sp>
      <p:sp>
        <p:nvSpPr>
          <p:cNvPr id="10" name="Organigramme : Multidocument 9"/>
          <p:cNvSpPr/>
          <p:nvPr/>
        </p:nvSpPr>
        <p:spPr>
          <a:xfrm>
            <a:off x="172413" y="990425"/>
            <a:ext cx="2776755" cy="2407641"/>
          </a:xfrm>
          <a:prstGeom prst="flowChartMultidocument">
            <a:avLst/>
          </a:prstGeom>
          <a:solidFill>
            <a:srgbClr val="B3D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 anchorCtr="0"/>
          <a:lstStyle/>
          <a:p>
            <a:r>
              <a:rPr lang="en-GB" dirty="0" smtClean="0">
                <a:solidFill>
                  <a:schemeClr val="tx1"/>
                </a:solidFill>
              </a:rPr>
              <a:t>West experiment database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562725" y="5370760"/>
            <a:ext cx="2423272" cy="1076580"/>
            <a:chOff x="6562725" y="5370760"/>
            <a:chExt cx="2423272" cy="1076580"/>
          </a:xfrm>
        </p:grpSpPr>
        <p:sp>
          <p:nvSpPr>
            <p:cNvPr id="13" name="Organigramme : Procédé prédéfini 12"/>
            <p:cNvSpPr/>
            <p:nvPr/>
          </p:nvSpPr>
          <p:spPr>
            <a:xfrm>
              <a:off x="7024095" y="5527300"/>
              <a:ext cx="1961902" cy="920040"/>
            </a:xfrm>
            <a:prstGeom prst="flowChartPredefinedProcess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Analyse, classification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6562725" y="5370760"/>
              <a:ext cx="461370" cy="408223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rme libre 18"/>
          <p:cNvSpPr/>
          <p:nvPr/>
        </p:nvSpPr>
        <p:spPr>
          <a:xfrm>
            <a:off x="1547734" y="2193509"/>
            <a:ext cx="947853" cy="781823"/>
          </a:xfrm>
          <a:custGeom>
            <a:avLst/>
            <a:gdLst>
              <a:gd name="connsiteX0" fmla="*/ 0 w 947853"/>
              <a:gd name="connsiteY0" fmla="*/ 758282 h 758282"/>
              <a:gd name="connsiteX1" fmla="*/ 0 w 947853"/>
              <a:gd name="connsiteY1" fmla="*/ 0 h 758282"/>
              <a:gd name="connsiteX2" fmla="*/ 947853 w 947853"/>
              <a:gd name="connsiteY2" fmla="*/ 0 h 758282"/>
              <a:gd name="connsiteX3" fmla="*/ 947853 w 947853"/>
              <a:gd name="connsiteY3" fmla="*/ 657922 h 758282"/>
              <a:gd name="connsiteX4" fmla="*/ 0 w 947853"/>
              <a:gd name="connsiteY4" fmla="*/ 758282 h 758282"/>
              <a:gd name="connsiteX0" fmla="*/ 0 w 947853"/>
              <a:gd name="connsiteY0" fmla="*/ 758282 h 759362"/>
              <a:gd name="connsiteX1" fmla="*/ 0 w 947853"/>
              <a:gd name="connsiteY1" fmla="*/ 0 h 759362"/>
              <a:gd name="connsiteX2" fmla="*/ 947853 w 947853"/>
              <a:gd name="connsiteY2" fmla="*/ 0 h 759362"/>
              <a:gd name="connsiteX3" fmla="*/ 947853 w 947853"/>
              <a:gd name="connsiteY3" fmla="*/ 657922 h 759362"/>
              <a:gd name="connsiteX4" fmla="*/ 0 w 947853"/>
              <a:gd name="connsiteY4" fmla="*/ 758282 h 759362"/>
              <a:gd name="connsiteX0" fmla="*/ 0 w 947853"/>
              <a:gd name="connsiteY0" fmla="*/ 758282 h 758817"/>
              <a:gd name="connsiteX1" fmla="*/ 0 w 947853"/>
              <a:gd name="connsiteY1" fmla="*/ 0 h 758817"/>
              <a:gd name="connsiteX2" fmla="*/ 947853 w 947853"/>
              <a:gd name="connsiteY2" fmla="*/ 0 h 758817"/>
              <a:gd name="connsiteX3" fmla="*/ 947853 w 947853"/>
              <a:gd name="connsiteY3" fmla="*/ 657922 h 758817"/>
              <a:gd name="connsiteX4" fmla="*/ 0 w 947853"/>
              <a:gd name="connsiteY4" fmla="*/ 758282 h 758817"/>
              <a:gd name="connsiteX0" fmla="*/ 0 w 947853"/>
              <a:gd name="connsiteY0" fmla="*/ 758282 h 781823"/>
              <a:gd name="connsiteX1" fmla="*/ 0 w 947853"/>
              <a:gd name="connsiteY1" fmla="*/ 0 h 781823"/>
              <a:gd name="connsiteX2" fmla="*/ 947853 w 947853"/>
              <a:gd name="connsiteY2" fmla="*/ 0 h 781823"/>
              <a:gd name="connsiteX3" fmla="*/ 947853 w 947853"/>
              <a:gd name="connsiteY3" fmla="*/ 657922 h 781823"/>
              <a:gd name="connsiteX4" fmla="*/ 0 w 947853"/>
              <a:gd name="connsiteY4" fmla="*/ 758282 h 78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853" h="781823">
                <a:moveTo>
                  <a:pt x="0" y="758282"/>
                </a:moveTo>
                <a:lnTo>
                  <a:pt x="0" y="0"/>
                </a:lnTo>
                <a:lnTo>
                  <a:pt x="947853" y="0"/>
                </a:lnTo>
                <a:lnTo>
                  <a:pt x="947853" y="657922"/>
                </a:lnTo>
                <a:cubicBezTo>
                  <a:pt x="464633" y="602165"/>
                  <a:pt x="472068" y="858644"/>
                  <a:pt x="0" y="75828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IR movies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274247" y="2495384"/>
            <a:ext cx="947853" cy="781823"/>
          </a:xfrm>
          <a:custGeom>
            <a:avLst/>
            <a:gdLst>
              <a:gd name="connsiteX0" fmla="*/ 0 w 947853"/>
              <a:gd name="connsiteY0" fmla="*/ 758282 h 758282"/>
              <a:gd name="connsiteX1" fmla="*/ 0 w 947853"/>
              <a:gd name="connsiteY1" fmla="*/ 0 h 758282"/>
              <a:gd name="connsiteX2" fmla="*/ 947853 w 947853"/>
              <a:gd name="connsiteY2" fmla="*/ 0 h 758282"/>
              <a:gd name="connsiteX3" fmla="*/ 947853 w 947853"/>
              <a:gd name="connsiteY3" fmla="*/ 657922 h 758282"/>
              <a:gd name="connsiteX4" fmla="*/ 0 w 947853"/>
              <a:gd name="connsiteY4" fmla="*/ 758282 h 758282"/>
              <a:gd name="connsiteX0" fmla="*/ 0 w 947853"/>
              <a:gd name="connsiteY0" fmla="*/ 758282 h 759362"/>
              <a:gd name="connsiteX1" fmla="*/ 0 w 947853"/>
              <a:gd name="connsiteY1" fmla="*/ 0 h 759362"/>
              <a:gd name="connsiteX2" fmla="*/ 947853 w 947853"/>
              <a:gd name="connsiteY2" fmla="*/ 0 h 759362"/>
              <a:gd name="connsiteX3" fmla="*/ 947853 w 947853"/>
              <a:gd name="connsiteY3" fmla="*/ 657922 h 759362"/>
              <a:gd name="connsiteX4" fmla="*/ 0 w 947853"/>
              <a:gd name="connsiteY4" fmla="*/ 758282 h 759362"/>
              <a:gd name="connsiteX0" fmla="*/ 0 w 947853"/>
              <a:gd name="connsiteY0" fmla="*/ 758282 h 758817"/>
              <a:gd name="connsiteX1" fmla="*/ 0 w 947853"/>
              <a:gd name="connsiteY1" fmla="*/ 0 h 758817"/>
              <a:gd name="connsiteX2" fmla="*/ 947853 w 947853"/>
              <a:gd name="connsiteY2" fmla="*/ 0 h 758817"/>
              <a:gd name="connsiteX3" fmla="*/ 947853 w 947853"/>
              <a:gd name="connsiteY3" fmla="*/ 657922 h 758817"/>
              <a:gd name="connsiteX4" fmla="*/ 0 w 947853"/>
              <a:gd name="connsiteY4" fmla="*/ 758282 h 758817"/>
              <a:gd name="connsiteX0" fmla="*/ 0 w 947853"/>
              <a:gd name="connsiteY0" fmla="*/ 758282 h 781823"/>
              <a:gd name="connsiteX1" fmla="*/ 0 w 947853"/>
              <a:gd name="connsiteY1" fmla="*/ 0 h 781823"/>
              <a:gd name="connsiteX2" fmla="*/ 947853 w 947853"/>
              <a:gd name="connsiteY2" fmla="*/ 0 h 781823"/>
              <a:gd name="connsiteX3" fmla="*/ 947853 w 947853"/>
              <a:gd name="connsiteY3" fmla="*/ 657922 h 781823"/>
              <a:gd name="connsiteX4" fmla="*/ 0 w 947853"/>
              <a:gd name="connsiteY4" fmla="*/ 758282 h 78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853" h="781823">
                <a:moveTo>
                  <a:pt x="0" y="758282"/>
                </a:moveTo>
                <a:lnTo>
                  <a:pt x="0" y="0"/>
                </a:lnTo>
                <a:lnTo>
                  <a:pt x="947853" y="0"/>
                </a:lnTo>
                <a:lnTo>
                  <a:pt x="947853" y="657922"/>
                </a:lnTo>
                <a:cubicBezTo>
                  <a:pt x="464633" y="602165"/>
                  <a:pt x="472068" y="858644"/>
                  <a:pt x="0" y="758282"/>
                </a:cubicBezTo>
                <a:close/>
              </a:path>
            </a:pathLst>
          </a:custGeom>
          <a:solidFill>
            <a:srgbClr val="FDD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Other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orme libre 24"/>
          <p:cNvSpPr/>
          <p:nvPr/>
        </p:nvSpPr>
        <p:spPr>
          <a:xfrm rot="2207692" flipV="1">
            <a:off x="-453232" y="3615025"/>
            <a:ext cx="5392240" cy="3720300"/>
          </a:xfrm>
          <a:custGeom>
            <a:avLst/>
            <a:gdLst>
              <a:gd name="connsiteX0" fmla="*/ 971550 w 1600205"/>
              <a:gd name="connsiteY0" fmla="*/ 0 h 1656869"/>
              <a:gd name="connsiteX1" fmla="*/ 1600200 w 1600205"/>
              <a:gd name="connsiteY1" fmla="*/ 752475 h 1656869"/>
              <a:gd name="connsiteX2" fmla="*/ 962025 w 1600205"/>
              <a:gd name="connsiteY2" fmla="*/ 1619250 h 1656869"/>
              <a:gd name="connsiteX3" fmla="*/ 0 w 1600205"/>
              <a:gd name="connsiteY3" fmla="*/ 1419225 h 1656869"/>
              <a:gd name="connsiteX0" fmla="*/ 971550 w 1036081"/>
              <a:gd name="connsiteY0" fmla="*/ 0 h 1656869"/>
              <a:gd name="connsiteX1" fmla="*/ 962025 w 1036081"/>
              <a:gd name="connsiteY1" fmla="*/ 1619250 h 1656869"/>
              <a:gd name="connsiteX2" fmla="*/ 0 w 1036081"/>
              <a:gd name="connsiteY2" fmla="*/ 1419225 h 1656869"/>
              <a:gd name="connsiteX0" fmla="*/ 339121 w 4836802"/>
              <a:gd name="connsiteY0" fmla="*/ 0 h 3025537"/>
              <a:gd name="connsiteX1" fmla="*/ 329596 w 4836802"/>
              <a:gd name="connsiteY1" fmla="*/ 1619250 h 3025537"/>
              <a:gd name="connsiteX2" fmla="*/ 4815871 w 4836802"/>
              <a:gd name="connsiteY2" fmla="*/ 3009900 h 3025537"/>
              <a:gd name="connsiteX0" fmla="*/ 339121 w 4815871"/>
              <a:gd name="connsiteY0" fmla="*/ 0 h 3009900"/>
              <a:gd name="connsiteX1" fmla="*/ 329596 w 4815871"/>
              <a:gd name="connsiteY1" fmla="*/ 1619250 h 3009900"/>
              <a:gd name="connsiteX2" fmla="*/ 4815871 w 4815871"/>
              <a:gd name="connsiteY2" fmla="*/ 3009900 h 3009900"/>
              <a:gd name="connsiteX0" fmla="*/ 0 w 4476750"/>
              <a:gd name="connsiteY0" fmla="*/ 0 h 3009900"/>
              <a:gd name="connsiteX1" fmla="*/ 4476750 w 4476750"/>
              <a:gd name="connsiteY1" fmla="*/ 3009900 h 3009900"/>
              <a:gd name="connsiteX0" fmla="*/ 0 w 4476750"/>
              <a:gd name="connsiteY0" fmla="*/ 0 h 3009900"/>
              <a:gd name="connsiteX1" fmla="*/ 4476750 w 4476750"/>
              <a:gd name="connsiteY1" fmla="*/ 3009900 h 3009900"/>
              <a:gd name="connsiteX0" fmla="*/ 0 w 3867150"/>
              <a:gd name="connsiteY0" fmla="*/ 412580 h 673053"/>
              <a:gd name="connsiteX1" fmla="*/ 3867150 w 3867150"/>
              <a:gd name="connsiteY1" fmla="*/ 412580 h 673053"/>
              <a:gd name="connsiteX0" fmla="*/ 0 w 3867150"/>
              <a:gd name="connsiteY0" fmla="*/ 642046 h 642046"/>
              <a:gd name="connsiteX1" fmla="*/ 3867150 w 3867150"/>
              <a:gd name="connsiteY1" fmla="*/ 642046 h 642046"/>
              <a:gd name="connsiteX0" fmla="*/ 0 w 3867150"/>
              <a:gd name="connsiteY0" fmla="*/ 499540 h 499540"/>
              <a:gd name="connsiteX1" fmla="*/ 3867150 w 3867150"/>
              <a:gd name="connsiteY1" fmla="*/ 499540 h 499540"/>
              <a:gd name="connsiteX0" fmla="*/ 0 w 3867150"/>
              <a:gd name="connsiteY0" fmla="*/ 583181 h 583181"/>
              <a:gd name="connsiteX1" fmla="*/ 3867150 w 3867150"/>
              <a:gd name="connsiteY1" fmla="*/ 583181 h 583181"/>
              <a:gd name="connsiteX0" fmla="*/ 0 w 3867150"/>
              <a:gd name="connsiteY0" fmla="*/ 607175 h 607175"/>
              <a:gd name="connsiteX1" fmla="*/ 3867150 w 3867150"/>
              <a:gd name="connsiteY1" fmla="*/ 607175 h 607175"/>
              <a:gd name="connsiteX0" fmla="*/ 0 w 4035131"/>
              <a:gd name="connsiteY0" fmla="*/ 1526188 h 1526188"/>
              <a:gd name="connsiteX1" fmla="*/ 4035131 w 4035131"/>
              <a:gd name="connsiteY1" fmla="*/ 331532 h 1526188"/>
              <a:gd name="connsiteX0" fmla="*/ 0 w 4996454"/>
              <a:gd name="connsiteY0" fmla="*/ 190304 h 1368021"/>
              <a:gd name="connsiteX1" fmla="*/ 4996454 w 4996454"/>
              <a:gd name="connsiteY1" fmla="*/ 1368021 h 1368021"/>
              <a:gd name="connsiteX0" fmla="*/ 0 w 4996454"/>
              <a:gd name="connsiteY0" fmla="*/ 607348 h 1785065"/>
              <a:gd name="connsiteX1" fmla="*/ 4996454 w 4996454"/>
              <a:gd name="connsiteY1" fmla="*/ 1785065 h 1785065"/>
              <a:gd name="connsiteX0" fmla="*/ 0 w 4996454"/>
              <a:gd name="connsiteY0" fmla="*/ 1281443 h 2459160"/>
              <a:gd name="connsiteX1" fmla="*/ 4996454 w 4996454"/>
              <a:gd name="connsiteY1" fmla="*/ 2459160 h 2459160"/>
              <a:gd name="connsiteX0" fmla="*/ 0 w 4996454"/>
              <a:gd name="connsiteY0" fmla="*/ 1267725 h 2445442"/>
              <a:gd name="connsiteX1" fmla="*/ 4996454 w 4996454"/>
              <a:gd name="connsiteY1" fmla="*/ 2445442 h 2445442"/>
              <a:gd name="connsiteX0" fmla="*/ 0 w 4956644"/>
              <a:gd name="connsiteY0" fmla="*/ 1216639 h 2542998"/>
              <a:gd name="connsiteX1" fmla="*/ 4956644 w 4956644"/>
              <a:gd name="connsiteY1" fmla="*/ 2542998 h 2542998"/>
              <a:gd name="connsiteX0" fmla="*/ 0 w 4956644"/>
              <a:gd name="connsiteY0" fmla="*/ 1225623 h 2551982"/>
              <a:gd name="connsiteX1" fmla="*/ 4956644 w 4956644"/>
              <a:gd name="connsiteY1" fmla="*/ 2551982 h 2551982"/>
              <a:gd name="connsiteX0" fmla="*/ 0 w 4956644"/>
              <a:gd name="connsiteY0" fmla="*/ 1541669 h 2868028"/>
              <a:gd name="connsiteX1" fmla="*/ 2365998 w 4956644"/>
              <a:gd name="connsiteY1" fmla="*/ 456736 h 2868028"/>
              <a:gd name="connsiteX2" fmla="*/ 4956644 w 4956644"/>
              <a:gd name="connsiteY2" fmla="*/ 2868028 h 2868028"/>
              <a:gd name="connsiteX0" fmla="*/ 0 w 4956644"/>
              <a:gd name="connsiteY0" fmla="*/ 1226528 h 2552887"/>
              <a:gd name="connsiteX1" fmla="*/ 2365998 w 4956644"/>
              <a:gd name="connsiteY1" fmla="*/ 141595 h 2552887"/>
              <a:gd name="connsiteX2" fmla="*/ 4956644 w 4956644"/>
              <a:gd name="connsiteY2" fmla="*/ 2552887 h 2552887"/>
              <a:gd name="connsiteX0" fmla="*/ 0 w 4956644"/>
              <a:gd name="connsiteY0" fmla="*/ 2334895 h 3661254"/>
              <a:gd name="connsiteX1" fmla="*/ 1695481 w 4956644"/>
              <a:gd name="connsiteY1" fmla="*/ 57306 h 3661254"/>
              <a:gd name="connsiteX2" fmla="*/ 4956644 w 4956644"/>
              <a:gd name="connsiteY2" fmla="*/ 3661254 h 3661254"/>
              <a:gd name="connsiteX0" fmla="*/ 0 w 4956644"/>
              <a:gd name="connsiteY0" fmla="*/ 2430744 h 3757103"/>
              <a:gd name="connsiteX1" fmla="*/ 1695481 w 4956644"/>
              <a:gd name="connsiteY1" fmla="*/ 153155 h 3757103"/>
              <a:gd name="connsiteX2" fmla="*/ 4956644 w 4956644"/>
              <a:gd name="connsiteY2" fmla="*/ 3757103 h 3757103"/>
              <a:gd name="connsiteX0" fmla="*/ 0 w 4956644"/>
              <a:gd name="connsiteY0" fmla="*/ 2322786 h 3649145"/>
              <a:gd name="connsiteX1" fmla="*/ 1695481 w 4956644"/>
              <a:gd name="connsiteY1" fmla="*/ 45197 h 3649145"/>
              <a:gd name="connsiteX2" fmla="*/ 4956644 w 4956644"/>
              <a:gd name="connsiteY2" fmla="*/ 3649145 h 3649145"/>
              <a:gd name="connsiteX0" fmla="*/ 0 w 4956644"/>
              <a:gd name="connsiteY0" fmla="*/ 2280258 h 3606617"/>
              <a:gd name="connsiteX1" fmla="*/ 1695481 w 4956644"/>
              <a:gd name="connsiteY1" fmla="*/ 2669 h 3606617"/>
              <a:gd name="connsiteX2" fmla="*/ 4956644 w 4956644"/>
              <a:gd name="connsiteY2" fmla="*/ 3606617 h 3606617"/>
              <a:gd name="connsiteX0" fmla="*/ 0 w 4956644"/>
              <a:gd name="connsiteY0" fmla="*/ 2283649 h 3610008"/>
              <a:gd name="connsiteX1" fmla="*/ 1695481 w 4956644"/>
              <a:gd name="connsiteY1" fmla="*/ 6060 h 3610008"/>
              <a:gd name="connsiteX2" fmla="*/ 4956644 w 4956644"/>
              <a:gd name="connsiteY2" fmla="*/ 3610008 h 3610008"/>
              <a:gd name="connsiteX0" fmla="*/ 0 w 4956644"/>
              <a:gd name="connsiteY0" fmla="*/ 2288851 h 3615210"/>
              <a:gd name="connsiteX1" fmla="*/ 1695481 w 4956644"/>
              <a:gd name="connsiteY1" fmla="*/ 11262 h 3615210"/>
              <a:gd name="connsiteX2" fmla="*/ 4956644 w 4956644"/>
              <a:gd name="connsiteY2" fmla="*/ 3615210 h 3615210"/>
              <a:gd name="connsiteX0" fmla="*/ 0 w 4956644"/>
              <a:gd name="connsiteY0" fmla="*/ 2317893 h 3644252"/>
              <a:gd name="connsiteX1" fmla="*/ 1957732 w 4956644"/>
              <a:gd name="connsiteY1" fmla="*/ 11084 h 3644252"/>
              <a:gd name="connsiteX2" fmla="*/ 4956644 w 4956644"/>
              <a:gd name="connsiteY2" fmla="*/ 3644252 h 3644252"/>
              <a:gd name="connsiteX0" fmla="*/ 0 w 4956644"/>
              <a:gd name="connsiteY0" fmla="*/ 2317893 h 3644252"/>
              <a:gd name="connsiteX1" fmla="*/ 1957732 w 4956644"/>
              <a:gd name="connsiteY1" fmla="*/ 11084 h 3644252"/>
              <a:gd name="connsiteX2" fmla="*/ 4087789 w 4956644"/>
              <a:gd name="connsiteY2" fmla="*/ 2205264 h 3644252"/>
              <a:gd name="connsiteX3" fmla="*/ 4956644 w 4956644"/>
              <a:gd name="connsiteY3" fmla="*/ 3644252 h 3644252"/>
              <a:gd name="connsiteX0" fmla="*/ 0 w 5077035"/>
              <a:gd name="connsiteY0" fmla="*/ 2306948 h 3633307"/>
              <a:gd name="connsiteX1" fmla="*/ 1957732 w 5077035"/>
              <a:gd name="connsiteY1" fmla="*/ 139 h 3633307"/>
              <a:gd name="connsiteX2" fmla="*/ 4862634 w 5077035"/>
              <a:gd name="connsiteY2" fmla="*/ 2202930 h 3633307"/>
              <a:gd name="connsiteX3" fmla="*/ 4956644 w 5077035"/>
              <a:gd name="connsiteY3" fmla="*/ 3633307 h 3633307"/>
              <a:gd name="connsiteX0" fmla="*/ 0 w 5077035"/>
              <a:gd name="connsiteY0" fmla="*/ 2306932 h 3633291"/>
              <a:gd name="connsiteX1" fmla="*/ 1957732 w 5077035"/>
              <a:gd name="connsiteY1" fmla="*/ 123 h 3633291"/>
              <a:gd name="connsiteX2" fmla="*/ 4862634 w 5077035"/>
              <a:gd name="connsiteY2" fmla="*/ 2202914 h 3633291"/>
              <a:gd name="connsiteX3" fmla="*/ 4956644 w 5077035"/>
              <a:gd name="connsiteY3" fmla="*/ 3633291 h 3633291"/>
              <a:gd name="connsiteX0" fmla="*/ 0 w 5077035"/>
              <a:gd name="connsiteY0" fmla="*/ 2306927 h 3633286"/>
              <a:gd name="connsiteX1" fmla="*/ 1957732 w 5077035"/>
              <a:gd name="connsiteY1" fmla="*/ 118 h 3633286"/>
              <a:gd name="connsiteX2" fmla="*/ 4862634 w 5077035"/>
              <a:gd name="connsiteY2" fmla="*/ 2202909 h 3633286"/>
              <a:gd name="connsiteX3" fmla="*/ 4956644 w 5077035"/>
              <a:gd name="connsiteY3" fmla="*/ 3633286 h 3633286"/>
              <a:gd name="connsiteX0" fmla="*/ 0 w 4956644"/>
              <a:gd name="connsiteY0" fmla="*/ 2306930 h 3633289"/>
              <a:gd name="connsiteX1" fmla="*/ 1957732 w 4956644"/>
              <a:gd name="connsiteY1" fmla="*/ 121 h 3633289"/>
              <a:gd name="connsiteX2" fmla="*/ 4862634 w 4956644"/>
              <a:gd name="connsiteY2" fmla="*/ 2202912 h 3633289"/>
              <a:gd name="connsiteX3" fmla="*/ 4956644 w 4956644"/>
              <a:gd name="connsiteY3" fmla="*/ 3633289 h 3633289"/>
              <a:gd name="connsiteX0" fmla="*/ 0 w 5393640"/>
              <a:gd name="connsiteY0" fmla="*/ 2307296 h 3633655"/>
              <a:gd name="connsiteX1" fmla="*/ 1957732 w 5393640"/>
              <a:gd name="connsiteY1" fmla="*/ 487 h 3633655"/>
              <a:gd name="connsiteX2" fmla="*/ 5361132 w 5393640"/>
              <a:gd name="connsiteY2" fmla="*/ 2501009 h 3633655"/>
              <a:gd name="connsiteX3" fmla="*/ 4956644 w 5393640"/>
              <a:gd name="connsiteY3" fmla="*/ 3633655 h 3633655"/>
              <a:gd name="connsiteX0" fmla="*/ 0 w 5636480"/>
              <a:gd name="connsiteY0" fmla="*/ 2307296 h 3688400"/>
              <a:gd name="connsiteX1" fmla="*/ 1957732 w 5636480"/>
              <a:gd name="connsiteY1" fmla="*/ 487 h 3688400"/>
              <a:gd name="connsiteX2" fmla="*/ 5361132 w 5636480"/>
              <a:gd name="connsiteY2" fmla="*/ 2501009 h 3688400"/>
              <a:gd name="connsiteX3" fmla="*/ 5381819 w 5636480"/>
              <a:gd name="connsiteY3" fmla="*/ 3598263 h 3688400"/>
              <a:gd name="connsiteX4" fmla="*/ 4956644 w 5636480"/>
              <a:gd name="connsiteY4" fmla="*/ 3633655 h 3688400"/>
              <a:gd name="connsiteX0" fmla="*/ 0 w 5521558"/>
              <a:gd name="connsiteY0" fmla="*/ 2307296 h 3633655"/>
              <a:gd name="connsiteX1" fmla="*/ 1957732 w 5521558"/>
              <a:gd name="connsiteY1" fmla="*/ 487 h 3633655"/>
              <a:gd name="connsiteX2" fmla="*/ 5361132 w 5521558"/>
              <a:gd name="connsiteY2" fmla="*/ 2501009 h 3633655"/>
              <a:gd name="connsiteX3" fmla="*/ 4956644 w 5521558"/>
              <a:gd name="connsiteY3" fmla="*/ 3633655 h 3633655"/>
              <a:gd name="connsiteX0" fmla="*/ 0 w 5644753"/>
              <a:gd name="connsiteY0" fmla="*/ 2307296 h 3673992"/>
              <a:gd name="connsiteX1" fmla="*/ 1957732 w 5644753"/>
              <a:gd name="connsiteY1" fmla="*/ 487 h 3673992"/>
              <a:gd name="connsiteX2" fmla="*/ 5361132 w 5644753"/>
              <a:gd name="connsiteY2" fmla="*/ 2501009 h 3673992"/>
              <a:gd name="connsiteX3" fmla="*/ 5392240 w 5644753"/>
              <a:gd name="connsiteY3" fmla="*/ 3673992 h 3673992"/>
              <a:gd name="connsiteX0" fmla="*/ 0 w 5644753"/>
              <a:gd name="connsiteY0" fmla="*/ 2307384 h 3674080"/>
              <a:gd name="connsiteX1" fmla="*/ 1957732 w 5644753"/>
              <a:gd name="connsiteY1" fmla="*/ 575 h 3674080"/>
              <a:gd name="connsiteX2" fmla="*/ 5361132 w 5644753"/>
              <a:gd name="connsiteY2" fmla="*/ 2501097 h 3674080"/>
              <a:gd name="connsiteX3" fmla="*/ 5392240 w 5644753"/>
              <a:gd name="connsiteY3" fmla="*/ 3674080 h 3674080"/>
              <a:gd name="connsiteX0" fmla="*/ 0 w 5644753"/>
              <a:gd name="connsiteY0" fmla="*/ 2307384 h 3674080"/>
              <a:gd name="connsiteX1" fmla="*/ 1957732 w 5644753"/>
              <a:gd name="connsiteY1" fmla="*/ 575 h 3674080"/>
              <a:gd name="connsiteX2" fmla="*/ 5361132 w 5644753"/>
              <a:gd name="connsiteY2" fmla="*/ 2501097 h 3674080"/>
              <a:gd name="connsiteX3" fmla="*/ 5392240 w 5644753"/>
              <a:gd name="connsiteY3" fmla="*/ 3674080 h 3674080"/>
              <a:gd name="connsiteX0" fmla="*/ 0 w 5644753"/>
              <a:gd name="connsiteY0" fmla="*/ 2329771 h 3696467"/>
              <a:gd name="connsiteX1" fmla="*/ 1957732 w 5644753"/>
              <a:gd name="connsiteY1" fmla="*/ 22962 h 3696467"/>
              <a:gd name="connsiteX2" fmla="*/ 5361132 w 5644753"/>
              <a:gd name="connsiteY2" fmla="*/ 2523484 h 3696467"/>
              <a:gd name="connsiteX3" fmla="*/ 5392240 w 5644753"/>
              <a:gd name="connsiteY3" fmla="*/ 3696467 h 3696467"/>
              <a:gd name="connsiteX0" fmla="*/ 0 w 5644753"/>
              <a:gd name="connsiteY0" fmla="*/ 2322549 h 3689245"/>
              <a:gd name="connsiteX1" fmla="*/ 1957732 w 5644753"/>
              <a:gd name="connsiteY1" fmla="*/ 15740 h 3689245"/>
              <a:gd name="connsiteX2" fmla="*/ 5361132 w 5644753"/>
              <a:gd name="connsiteY2" fmla="*/ 2516262 h 3689245"/>
              <a:gd name="connsiteX3" fmla="*/ 5392240 w 5644753"/>
              <a:gd name="connsiteY3" fmla="*/ 3689245 h 3689245"/>
              <a:gd name="connsiteX0" fmla="*/ 0 w 5645954"/>
              <a:gd name="connsiteY0" fmla="*/ 2354878 h 3721574"/>
              <a:gd name="connsiteX1" fmla="*/ 1941360 w 5645954"/>
              <a:gd name="connsiteY1" fmla="*/ 15434 h 3721574"/>
              <a:gd name="connsiteX2" fmla="*/ 5361132 w 5645954"/>
              <a:gd name="connsiteY2" fmla="*/ 2548591 h 3721574"/>
              <a:gd name="connsiteX3" fmla="*/ 5392240 w 5645954"/>
              <a:gd name="connsiteY3" fmla="*/ 3721574 h 3721574"/>
              <a:gd name="connsiteX0" fmla="*/ 0 w 5444906"/>
              <a:gd name="connsiteY0" fmla="*/ 2340514 h 3707210"/>
              <a:gd name="connsiteX1" fmla="*/ 1941360 w 5444906"/>
              <a:gd name="connsiteY1" fmla="*/ 1070 h 3707210"/>
              <a:gd name="connsiteX2" fmla="*/ 4957916 w 5444906"/>
              <a:gd name="connsiteY2" fmla="*/ 2609867 h 3707210"/>
              <a:gd name="connsiteX3" fmla="*/ 5392240 w 5444906"/>
              <a:gd name="connsiteY3" fmla="*/ 3707210 h 3707210"/>
              <a:gd name="connsiteX0" fmla="*/ 0 w 5392240"/>
              <a:gd name="connsiteY0" fmla="*/ 2340514 h 3707210"/>
              <a:gd name="connsiteX1" fmla="*/ 1941360 w 5392240"/>
              <a:gd name="connsiteY1" fmla="*/ 1070 h 3707210"/>
              <a:gd name="connsiteX2" fmla="*/ 4957916 w 5392240"/>
              <a:gd name="connsiteY2" fmla="*/ 2609867 h 3707210"/>
              <a:gd name="connsiteX3" fmla="*/ 5392240 w 5392240"/>
              <a:gd name="connsiteY3" fmla="*/ 3707210 h 3707210"/>
              <a:gd name="connsiteX0" fmla="*/ 0 w 5392240"/>
              <a:gd name="connsiteY0" fmla="*/ 2339650 h 3706346"/>
              <a:gd name="connsiteX1" fmla="*/ 1941360 w 5392240"/>
              <a:gd name="connsiteY1" fmla="*/ 206 h 3706346"/>
              <a:gd name="connsiteX2" fmla="*/ 4591636 w 5392240"/>
              <a:gd name="connsiteY2" fmla="*/ 2212697 h 3706346"/>
              <a:gd name="connsiteX3" fmla="*/ 5392240 w 5392240"/>
              <a:gd name="connsiteY3" fmla="*/ 3706346 h 3706346"/>
              <a:gd name="connsiteX0" fmla="*/ 0 w 5392240"/>
              <a:gd name="connsiteY0" fmla="*/ 2339655 h 3706351"/>
              <a:gd name="connsiteX1" fmla="*/ 1941360 w 5392240"/>
              <a:gd name="connsiteY1" fmla="*/ 211 h 3706351"/>
              <a:gd name="connsiteX2" fmla="*/ 4591636 w 5392240"/>
              <a:gd name="connsiteY2" fmla="*/ 2212702 h 3706351"/>
              <a:gd name="connsiteX3" fmla="*/ 5392240 w 5392240"/>
              <a:gd name="connsiteY3" fmla="*/ 3706351 h 3706351"/>
              <a:gd name="connsiteX0" fmla="*/ 0 w 5392240"/>
              <a:gd name="connsiteY0" fmla="*/ 2339620 h 3706316"/>
              <a:gd name="connsiteX1" fmla="*/ 1941360 w 5392240"/>
              <a:gd name="connsiteY1" fmla="*/ 176 h 3706316"/>
              <a:gd name="connsiteX2" fmla="*/ 4591636 w 5392240"/>
              <a:gd name="connsiteY2" fmla="*/ 2212667 h 3706316"/>
              <a:gd name="connsiteX3" fmla="*/ 5392240 w 5392240"/>
              <a:gd name="connsiteY3" fmla="*/ 3706316 h 3706316"/>
              <a:gd name="connsiteX0" fmla="*/ 0 w 5392240"/>
              <a:gd name="connsiteY0" fmla="*/ 2343268 h 3709964"/>
              <a:gd name="connsiteX1" fmla="*/ 1941360 w 5392240"/>
              <a:gd name="connsiteY1" fmla="*/ 3824 h 3709964"/>
              <a:gd name="connsiteX2" fmla="*/ 4591636 w 5392240"/>
              <a:gd name="connsiteY2" fmla="*/ 2216315 h 3709964"/>
              <a:gd name="connsiteX3" fmla="*/ 5392240 w 5392240"/>
              <a:gd name="connsiteY3" fmla="*/ 3709964 h 3709964"/>
              <a:gd name="connsiteX0" fmla="*/ 0 w 5392240"/>
              <a:gd name="connsiteY0" fmla="*/ 2339582 h 3706278"/>
              <a:gd name="connsiteX1" fmla="*/ 1941360 w 5392240"/>
              <a:gd name="connsiteY1" fmla="*/ 138 h 3706278"/>
              <a:gd name="connsiteX2" fmla="*/ 4591636 w 5392240"/>
              <a:gd name="connsiteY2" fmla="*/ 2212629 h 3706278"/>
              <a:gd name="connsiteX3" fmla="*/ 5392240 w 5392240"/>
              <a:gd name="connsiteY3" fmla="*/ 3706278 h 3706278"/>
              <a:gd name="connsiteX0" fmla="*/ 0 w 5392240"/>
              <a:gd name="connsiteY0" fmla="*/ 2345221 h 3711917"/>
              <a:gd name="connsiteX1" fmla="*/ 1941360 w 5392240"/>
              <a:gd name="connsiteY1" fmla="*/ 5777 h 3711917"/>
              <a:gd name="connsiteX2" fmla="*/ 4591636 w 5392240"/>
              <a:gd name="connsiteY2" fmla="*/ 2218268 h 3711917"/>
              <a:gd name="connsiteX3" fmla="*/ 5392240 w 5392240"/>
              <a:gd name="connsiteY3" fmla="*/ 3711917 h 3711917"/>
              <a:gd name="connsiteX0" fmla="*/ 0 w 5392240"/>
              <a:gd name="connsiteY0" fmla="*/ 2353604 h 3720300"/>
              <a:gd name="connsiteX1" fmla="*/ 1941360 w 5392240"/>
              <a:gd name="connsiteY1" fmla="*/ 14160 h 3720300"/>
              <a:gd name="connsiteX2" fmla="*/ 4591636 w 5392240"/>
              <a:gd name="connsiteY2" fmla="*/ 2226651 h 3720300"/>
              <a:gd name="connsiteX3" fmla="*/ 5392240 w 5392240"/>
              <a:gd name="connsiteY3" fmla="*/ 3720300 h 372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2240" h="3720300">
                <a:moveTo>
                  <a:pt x="0" y="2353604"/>
                </a:moveTo>
                <a:cubicBezTo>
                  <a:pt x="342768" y="1346504"/>
                  <a:pt x="1261751" y="-162110"/>
                  <a:pt x="1941360" y="14160"/>
                </a:cubicBezTo>
                <a:cubicBezTo>
                  <a:pt x="2421157" y="138605"/>
                  <a:pt x="4313247" y="1888427"/>
                  <a:pt x="4591636" y="2226651"/>
                </a:cubicBezTo>
                <a:cubicBezTo>
                  <a:pt x="4933047" y="2641443"/>
                  <a:pt x="5330814" y="3202038"/>
                  <a:pt x="5392240" y="3720300"/>
                </a:cubicBezTo>
              </a:path>
            </a:pathLst>
          </a:cu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6410219" y="870112"/>
            <a:ext cx="2575778" cy="2718735"/>
            <a:chOff x="6410219" y="870112"/>
            <a:chExt cx="2575778" cy="2718735"/>
          </a:xfrm>
        </p:grpSpPr>
        <p:grpSp>
          <p:nvGrpSpPr>
            <p:cNvPr id="7" name="Groupe 6"/>
            <p:cNvGrpSpPr/>
            <p:nvPr/>
          </p:nvGrpSpPr>
          <p:grpSpPr>
            <a:xfrm>
              <a:off x="6410219" y="2451786"/>
              <a:ext cx="2379856" cy="1137061"/>
              <a:chOff x="7494947" y="3151060"/>
              <a:chExt cx="2379856" cy="1137061"/>
            </a:xfrm>
          </p:grpSpPr>
          <p:sp>
            <p:nvSpPr>
              <p:cNvPr id="15" name="Organigramme : Multidocument 14"/>
              <p:cNvSpPr/>
              <p:nvPr/>
            </p:nvSpPr>
            <p:spPr>
              <a:xfrm>
                <a:off x="8304745" y="3151060"/>
                <a:ext cx="1570058" cy="1122370"/>
              </a:xfrm>
              <a:prstGeom prst="flowChartMultidocument">
                <a:avLst/>
              </a:prstGeom>
              <a:solidFill>
                <a:srgbClr val="B9D5FF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Mapping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 flipH="1">
                <a:off x="7494947" y="3674606"/>
                <a:ext cx="681685" cy="613515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6" t="13286" r="12652" b="7480"/>
            <a:stretch/>
          </p:blipFill>
          <p:spPr>
            <a:xfrm>
              <a:off x="7091905" y="870112"/>
              <a:ext cx="1894092" cy="1513127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>
          <a:xfrm>
            <a:off x="2279727" y="1630546"/>
            <a:ext cx="5494954" cy="3909993"/>
            <a:chOff x="2279727" y="1630546"/>
            <a:chExt cx="5494954" cy="3909993"/>
          </a:xfrm>
        </p:grpSpPr>
        <p:grpSp>
          <p:nvGrpSpPr>
            <p:cNvPr id="32" name="Groupe 31"/>
            <p:cNvGrpSpPr/>
            <p:nvPr/>
          </p:nvGrpSpPr>
          <p:grpSpPr>
            <a:xfrm>
              <a:off x="2279727" y="1679367"/>
              <a:ext cx="5494954" cy="3861172"/>
              <a:chOff x="2279727" y="1679367"/>
              <a:chExt cx="5494954" cy="3861172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2279727" y="3138493"/>
                <a:ext cx="5494954" cy="2402046"/>
                <a:chOff x="2279727" y="3138493"/>
                <a:chExt cx="5494954" cy="2402046"/>
              </a:xfrm>
            </p:grpSpPr>
            <p:sp>
              <p:nvSpPr>
                <p:cNvPr id="8" name="Forme libre 7"/>
                <p:cNvSpPr/>
                <p:nvPr/>
              </p:nvSpPr>
              <p:spPr>
                <a:xfrm rot="2662798">
                  <a:off x="2487050" y="3138957"/>
                  <a:ext cx="2880019" cy="899781"/>
                </a:xfrm>
                <a:custGeom>
                  <a:avLst/>
                  <a:gdLst>
                    <a:gd name="connsiteX0" fmla="*/ 971550 w 1600205"/>
                    <a:gd name="connsiteY0" fmla="*/ 0 h 1656869"/>
                    <a:gd name="connsiteX1" fmla="*/ 1600200 w 1600205"/>
                    <a:gd name="connsiteY1" fmla="*/ 752475 h 1656869"/>
                    <a:gd name="connsiteX2" fmla="*/ 962025 w 1600205"/>
                    <a:gd name="connsiteY2" fmla="*/ 1619250 h 1656869"/>
                    <a:gd name="connsiteX3" fmla="*/ 0 w 1600205"/>
                    <a:gd name="connsiteY3" fmla="*/ 1419225 h 1656869"/>
                    <a:gd name="connsiteX0" fmla="*/ 971550 w 1036081"/>
                    <a:gd name="connsiteY0" fmla="*/ 0 h 1656869"/>
                    <a:gd name="connsiteX1" fmla="*/ 962025 w 1036081"/>
                    <a:gd name="connsiteY1" fmla="*/ 1619250 h 1656869"/>
                    <a:gd name="connsiteX2" fmla="*/ 0 w 1036081"/>
                    <a:gd name="connsiteY2" fmla="*/ 1419225 h 1656869"/>
                    <a:gd name="connsiteX0" fmla="*/ 339121 w 4836802"/>
                    <a:gd name="connsiteY0" fmla="*/ 0 h 3025537"/>
                    <a:gd name="connsiteX1" fmla="*/ 329596 w 4836802"/>
                    <a:gd name="connsiteY1" fmla="*/ 1619250 h 3025537"/>
                    <a:gd name="connsiteX2" fmla="*/ 4815871 w 4836802"/>
                    <a:gd name="connsiteY2" fmla="*/ 3009900 h 3025537"/>
                    <a:gd name="connsiteX0" fmla="*/ 339121 w 4815871"/>
                    <a:gd name="connsiteY0" fmla="*/ 0 h 3009900"/>
                    <a:gd name="connsiteX1" fmla="*/ 329596 w 4815871"/>
                    <a:gd name="connsiteY1" fmla="*/ 1619250 h 3009900"/>
                    <a:gd name="connsiteX2" fmla="*/ 4815871 w 4815871"/>
                    <a:gd name="connsiteY2" fmla="*/ 3009900 h 3009900"/>
                    <a:gd name="connsiteX0" fmla="*/ 0 w 4476750"/>
                    <a:gd name="connsiteY0" fmla="*/ 0 h 3009900"/>
                    <a:gd name="connsiteX1" fmla="*/ 4476750 w 4476750"/>
                    <a:gd name="connsiteY1" fmla="*/ 3009900 h 3009900"/>
                    <a:gd name="connsiteX0" fmla="*/ 0 w 4476750"/>
                    <a:gd name="connsiteY0" fmla="*/ 0 h 3009900"/>
                    <a:gd name="connsiteX1" fmla="*/ 4476750 w 4476750"/>
                    <a:gd name="connsiteY1" fmla="*/ 3009900 h 3009900"/>
                    <a:gd name="connsiteX0" fmla="*/ 0 w 3867150"/>
                    <a:gd name="connsiteY0" fmla="*/ 412580 h 673053"/>
                    <a:gd name="connsiteX1" fmla="*/ 3867150 w 3867150"/>
                    <a:gd name="connsiteY1" fmla="*/ 412580 h 673053"/>
                    <a:gd name="connsiteX0" fmla="*/ 0 w 3867150"/>
                    <a:gd name="connsiteY0" fmla="*/ 642046 h 642046"/>
                    <a:gd name="connsiteX1" fmla="*/ 3867150 w 3867150"/>
                    <a:gd name="connsiteY1" fmla="*/ 642046 h 642046"/>
                    <a:gd name="connsiteX0" fmla="*/ 0 w 3867150"/>
                    <a:gd name="connsiteY0" fmla="*/ 499540 h 499540"/>
                    <a:gd name="connsiteX1" fmla="*/ 3867150 w 3867150"/>
                    <a:gd name="connsiteY1" fmla="*/ 499540 h 499540"/>
                    <a:gd name="connsiteX0" fmla="*/ 0 w 3271470"/>
                    <a:gd name="connsiteY0" fmla="*/ 756452 h 756452"/>
                    <a:gd name="connsiteX1" fmla="*/ 3271470 w 3271470"/>
                    <a:gd name="connsiteY1" fmla="*/ 406490 h 756452"/>
                    <a:gd name="connsiteX0" fmla="*/ 0 w 3271470"/>
                    <a:gd name="connsiteY0" fmla="*/ 809634 h 809634"/>
                    <a:gd name="connsiteX1" fmla="*/ 3271470 w 3271470"/>
                    <a:gd name="connsiteY1" fmla="*/ 459672 h 809634"/>
                    <a:gd name="connsiteX0" fmla="*/ 0 w 2912892"/>
                    <a:gd name="connsiteY0" fmla="*/ 1183573 h 1183573"/>
                    <a:gd name="connsiteX1" fmla="*/ 2912892 w 2912892"/>
                    <a:gd name="connsiteY1" fmla="*/ 358239 h 1183573"/>
                    <a:gd name="connsiteX0" fmla="*/ 0 w 2912892"/>
                    <a:gd name="connsiteY0" fmla="*/ 825334 h 825334"/>
                    <a:gd name="connsiteX1" fmla="*/ 2912892 w 2912892"/>
                    <a:gd name="connsiteY1" fmla="*/ 0 h 825334"/>
                    <a:gd name="connsiteX0" fmla="*/ 0 w 2880019"/>
                    <a:gd name="connsiteY0" fmla="*/ 899781 h 899781"/>
                    <a:gd name="connsiteX1" fmla="*/ 2880019 w 2880019"/>
                    <a:gd name="connsiteY1" fmla="*/ 0 h 899781"/>
                    <a:gd name="connsiteX0" fmla="*/ 0 w 2880019"/>
                    <a:gd name="connsiteY0" fmla="*/ 899781 h 899781"/>
                    <a:gd name="connsiteX1" fmla="*/ 2880019 w 2880019"/>
                    <a:gd name="connsiteY1" fmla="*/ 0 h 899781"/>
                    <a:gd name="connsiteX0" fmla="*/ 0 w 2880019"/>
                    <a:gd name="connsiteY0" fmla="*/ 899781 h 899781"/>
                    <a:gd name="connsiteX1" fmla="*/ 2880019 w 2880019"/>
                    <a:gd name="connsiteY1" fmla="*/ 0 h 89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80019" h="899781">
                      <a:moveTo>
                        <a:pt x="0" y="899781"/>
                      </a:moveTo>
                      <a:cubicBezTo>
                        <a:pt x="522155" y="536275"/>
                        <a:pt x="1706214" y="43521"/>
                        <a:pt x="2880019" y="0"/>
                      </a:cubicBezTo>
                    </a:path>
                  </a:pathLst>
                </a:custGeom>
                <a:ln w="76200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Organigramme : Multidocument 10"/>
                <p:cNvSpPr/>
                <p:nvPr/>
              </p:nvSpPr>
              <p:spPr>
                <a:xfrm>
                  <a:off x="5246140" y="3697166"/>
                  <a:ext cx="2528541" cy="1843373"/>
                </a:xfrm>
                <a:prstGeom prst="flowChartMultidocument">
                  <a:avLst/>
                </a:prstGeom>
                <a:solidFill>
                  <a:srgbClr val="C7E1B5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>
                      <a:solidFill>
                        <a:schemeClr val="tx1"/>
                      </a:solidFill>
                    </a:rPr>
                    <a:t>Thermal event database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rganigramme : Procédé prédéfini 11"/>
                <p:cNvSpPr/>
                <p:nvPr/>
              </p:nvSpPr>
              <p:spPr>
                <a:xfrm>
                  <a:off x="2279727" y="3138493"/>
                  <a:ext cx="2863079" cy="813354"/>
                </a:xfrm>
                <a:prstGeom prst="flowChartPredefinedProcess">
                  <a:avLst/>
                </a:prstGeom>
                <a:solidFill>
                  <a:srgbClr val="FFFFD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 smtClean="0">
                      <a:solidFill>
                        <a:schemeClr val="tx1"/>
                      </a:solidFill>
                    </a:rPr>
                    <a:t>Pipeline : detection - segmentation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30" name="Picture 7" descr="C:\Users\CB246620\Desktop\téléchargement.pn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86" t="5254" r="3025" b="7853"/>
              <a:stretch/>
            </p:blipFill>
            <p:spPr bwMode="auto">
              <a:xfrm>
                <a:off x="4830734" y="1679367"/>
                <a:ext cx="2403226" cy="1411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" name="Groupe 35"/>
            <p:cNvGrpSpPr/>
            <p:nvPr/>
          </p:nvGrpSpPr>
          <p:grpSpPr>
            <a:xfrm>
              <a:off x="3151496" y="1630546"/>
              <a:ext cx="1551125" cy="1243159"/>
              <a:chOff x="3137553" y="862458"/>
              <a:chExt cx="1982217" cy="1588661"/>
            </a:xfrm>
          </p:grpSpPr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7553" y="862458"/>
                <a:ext cx="1982217" cy="1588661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501329" y="1693201"/>
                <a:ext cx="128587" cy="323850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622895" y="3574156"/>
            <a:ext cx="4377230" cy="2843501"/>
            <a:chOff x="631060" y="3537524"/>
            <a:chExt cx="4377230" cy="2843501"/>
          </a:xfrm>
        </p:grpSpPr>
        <p:grpSp>
          <p:nvGrpSpPr>
            <p:cNvPr id="23" name="Groupe 22"/>
            <p:cNvGrpSpPr/>
            <p:nvPr/>
          </p:nvGrpSpPr>
          <p:grpSpPr>
            <a:xfrm>
              <a:off x="1268074" y="3537524"/>
              <a:ext cx="3740216" cy="1940168"/>
              <a:chOff x="1268074" y="3537524"/>
              <a:chExt cx="3740216" cy="1940168"/>
            </a:xfrm>
          </p:grpSpPr>
          <p:cxnSp>
            <p:nvCxnSpPr>
              <p:cNvPr id="17" name="Connecteur droit avec flèche 16"/>
              <p:cNvCxnSpPr/>
              <p:nvPr/>
            </p:nvCxnSpPr>
            <p:spPr>
              <a:xfrm flipH="1">
                <a:off x="3687307" y="4006665"/>
                <a:ext cx="1524" cy="492879"/>
              </a:xfrm>
              <a:prstGeom prst="straightConnector1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e 20"/>
              <p:cNvGrpSpPr/>
              <p:nvPr/>
            </p:nvGrpSpPr>
            <p:grpSpPr>
              <a:xfrm>
                <a:off x="1268074" y="3537524"/>
                <a:ext cx="3740216" cy="1940168"/>
                <a:chOff x="1268074" y="3537524"/>
                <a:chExt cx="3740216" cy="1940168"/>
              </a:xfrm>
            </p:grpSpPr>
            <p:sp>
              <p:nvSpPr>
                <p:cNvPr id="9" name="Forme libre 8"/>
                <p:cNvSpPr/>
                <p:nvPr/>
              </p:nvSpPr>
              <p:spPr>
                <a:xfrm rot="2207692" flipV="1">
                  <a:off x="1268074" y="3537524"/>
                  <a:ext cx="3740216" cy="1738580"/>
                </a:xfrm>
                <a:custGeom>
                  <a:avLst/>
                  <a:gdLst>
                    <a:gd name="connsiteX0" fmla="*/ 971550 w 1600205"/>
                    <a:gd name="connsiteY0" fmla="*/ 0 h 1656869"/>
                    <a:gd name="connsiteX1" fmla="*/ 1600200 w 1600205"/>
                    <a:gd name="connsiteY1" fmla="*/ 752475 h 1656869"/>
                    <a:gd name="connsiteX2" fmla="*/ 962025 w 1600205"/>
                    <a:gd name="connsiteY2" fmla="*/ 1619250 h 1656869"/>
                    <a:gd name="connsiteX3" fmla="*/ 0 w 1600205"/>
                    <a:gd name="connsiteY3" fmla="*/ 1419225 h 1656869"/>
                    <a:gd name="connsiteX0" fmla="*/ 971550 w 1036081"/>
                    <a:gd name="connsiteY0" fmla="*/ 0 h 1656869"/>
                    <a:gd name="connsiteX1" fmla="*/ 962025 w 1036081"/>
                    <a:gd name="connsiteY1" fmla="*/ 1619250 h 1656869"/>
                    <a:gd name="connsiteX2" fmla="*/ 0 w 1036081"/>
                    <a:gd name="connsiteY2" fmla="*/ 1419225 h 1656869"/>
                    <a:gd name="connsiteX0" fmla="*/ 339121 w 4836802"/>
                    <a:gd name="connsiteY0" fmla="*/ 0 h 3025537"/>
                    <a:gd name="connsiteX1" fmla="*/ 329596 w 4836802"/>
                    <a:gd name="connsiteY1" fmla="*/ 1619250 h 3025537"/>
                    <a:gd name="connsiteX2" fmla="*/ 4815871 w 4836802"/>
                    <a:gd name="connsiteY2" fmla="*/ 3009900 h 3025537"/>
                    <a:gd name="connsiteX0" fmla="*/ 339121 w 4815871"/>
                    <a:gd name="connsiteY0" fmla="*/ 0 h 3009900"/>
                    <a:gd name="connsiteX1" fmla="*/ 329596 w 4815871"/>
                    <a:gd name="connsiteY1" fmla="*/ 1619250 h 3009900"/>
                    <a:gd name="connsiteX2" fmla="*/ 4815871 w 4815871"/>
                    <a:gd name="connsiteY2" fmla="*/ 3009900 h 3009900"/>
                    <a:gd name="connsiteX0" fmla="*/ 0 w 4476750"/>
                    <a:gd name="connsiteY0" fmla="*/ 0 h 3009900"/>
                    <a:gd name="connsiteX1" fmla="*/ 4476750 w 4476750"/>
                    <a:gd name="connsiteY1" fmla="*/ 3009900 h 3009900"/>
                    <a:gd name="connsiteX0" fmla="*/ 0 w 4476750"/>
                    <a:gd name="connsiteY0" fmla="*/ 0 h 3009900"/>
                    <a:gd name="connsiteX1" fmla="*/ 4476750 w 4476750"/>
                    <a:gd name="connsiteY1" fmla="*/ 3009900 h 3009900"/>
                    <a:gd name="connsiteX0" fmla="*/ 0 w 3867150"/>
                    <a:gd name="connsiteY0" fmla="*/ 412580 h 673053"/>
                    <a:gd name="connsiteX1" fmla="*/ 3867150 w 3867150"/>
                    <a:gd name="connsiteY1" fmla="*/ 412580 h 673053"/>
                    <a:gd name="connsiteX0" fmla="*/ 0 w 3867150"/>
                    <a:gd name="connsiteY0" fmla="*/ 642046 h 642046"/>
                    <a:gd name="connsiteX1" fmla="*/ 3867150 w 3867150"/>
                    <a:gd name="connsiteY1" fmla="*/ 642046 h 642046"/>
                    <a:gd name="connsiteX0" fmla="*/ 0 w 3867150"/>
                    <a:gd name="connsiteY0" fmla="*/ 499540 h 499540"/>
                    <a:gd name="connsiteX1" fmla="*/ 3867150 w 3867150"/>
                    <a:gd name="connsiteY1" fmla="*/ 499540 h 499540"/>
                    <a:gd name="connsiteX0" fmla="*/ 0 w 3867150"/>
                    <a:gd name="connsiteY0" fmla="*/ 583181 h 583181"/>
                    <a:gd name="connsiteX1" fmla="*/ 3867150 w 3867150"/>
                    <a:gd name="connsiteY1" fmla="*/ 583181 h 583181"/>
                    <a:gd name="connsiteX0" fmla="*/ 0 w 3867150"/>
                    <a:gd name="connsiteY0" fmla="*/ 607175 h 607175"/>
                    <a:gd name="connsiteX1" fmla="*/ 3867150 w 3867150"/>
                    <a:gd name="connsiteY1" fmla="*/ 607175 h 607175"/>
                    <a:gd name="connsiteX0" fmla="*/ 0 w 4097710"/>
                    <a:gd name="connsiteY0" fmla="*/ 582129 h 623737"/>
                    <a:gd name="connsiteX1" fmla="*/ 4097710 w 4097710"/>
                    <a:gd name="connsiteY1" fmla="*/ 623737 h 623737"/>
                    <a:gd name="connsiteX0" fmla="*/ 0 w 4592384"/>
                    <a:gd name="connsiteY0" fmla="*/ 216695 h 1234921"/>
                    <a:gd name="connsiteX1" fmla="*/ 4592384 w 4592384"/>
                    <a:gd name="connsiteY1" fmla="*/ 1234921 h 1234921"/>
                    <a:gd name="connsiteX0" fmla="*/ 0 w 4592384"/>
                    <a:gd name="connsiteY0" fmla="*/ 382356 h 1400582"/>
                    <a:gd name="connsiteX1" fmla="*/ 4592384 w 4592384"/>
                    <a:gd name="connsiteY1" fmla="*/ 1400582 h 1400582"/>
                    <a:gd name="connsiteX0" fmla="*/ 0 w 4115012"/>
                    <a:gd name="connsiteY0" fmla="*/ 812778 h 974378"/>
                    <a:gd name="connsiteX1" fmla="*/ 4115012 w 4115012"/>
                    <a:gd name="connsiteY1" fmla="*/ 974378 h 974378"/>
                    <a:gd name="connsiteX0" fmla="*/ 0 w 4115012"/>
                    <a:gd name="connsiteY0" fmla="*/ 992208 h 1153808"/>
                    <a:gd name="connsiteX1" fmla="*/ 4115012 w 4115012"/>
                    <a:gd name="connsiteY1" fmla="*/ 1153808 h 1153808"/>
                    <a:gd name="connsiteX0" fmla="*/ 0 w 3740216"/>
                    <a:gd name="connsiteY0" fmla="*/ 806510 h 1341981"/>
                    <a:gd name="connsiteX1" fmla="*/ 3740216 w 3740216"/>
                    <a:gd name="connsiteY1" fmla="*/ 1341981 h 1341981"/>
                    <a:gd name="connsiteX0" fmla="*/ 0 w 3740216"/>
                    <a:gd name="connsiteY0" fmla="*/ 983110 h 1518581"/>
                    <a:gd name="connsiteX1" fmla="*/ 3740216 w 3740216"/>
                    <a:gd name="connsiteY1" fmla="*/ 1518581 h 1518581"/>
                    <a:gd name="connsiteX0" fmla="*/ 0 w 3740216"/>
                    <a:gd name="connsiteY0" fmla="*/ 1203109 h 1738580"/>
                    <a:gd name="connsiteX1" fmla="*/ 3740216 w 3740216"/>
                    <a:gd name="connsiteY1" fmla="*/ 1738580 h 1738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40216" h="1738580">
                      <a:moveTo>
                        <a:pt x="0" y="1203109"/>
                      </a:moveTo>
                      <a:cubicBezTo>
                        <a:pt x="1397438" y="-457505"/>
                        <a:pt x="1657742" y="-507951"/>
                        <a:pt x="3740216" y="1738580"/>
                      </a:cubicBezTo>
                    </a:path>
                  </a:pathLst>
                </a:custGeom>
                <a:ln w="76200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" name="Organigramme : Procédé prédéfini 17"/>
                <p:cNvSpPr/>
                <p:nvPr/>
              </p:nvSpPr>
              <p:spPr>
                <a:xfrm>
                  <a:off x="1315788" y="4554362"/>
                  <a:ext cx="3110379" cy="923330"/>
                </a:xfrm>
                <a:prstGeom prst="flowChartPredefinedProcess">
                  <a:avLst/>
                </a:prstGeom>
                <a:solidFill>
                  <a:srgbClr val="FFFFD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AutoFit/>
                </a:bodyPr>
                <a:lstStyle/>
                <a:p>
                  <a:pPr algn="ctr"/>
                  <a:r>
                    <a:rPr lang="en-GB" dirty="0" smtClean="0">
                      <a:solidFill>
                        <a:schemeClr val="tx1"/>
                      </a:solidFill>
                    </a:rPr>
                    <a:t>Thermal parameter estimation (</a:t>
                  </a:r>
                  <a:r>
                    <a:rPr lang="en-GB" dirty="0" err="1" smtClean="0">
                      <a:solidFill>
                        <a:schemeClr val="tx1"/>
                      </a:solidFill>
                    </a:rPr>
                    <a:t>Tstab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en-GB" dirty="0" err="1" smtClean="0">
                      <a:solidFill>
                        <a:schemeClr val="tx1"/>
                      </a:solidFill>
                    </a:rPr>
                    <a:t>dT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/</a:t>
                  </a:r>
                  <a:r>
                    <a:rPr lang="en-GB" dirty="0" err="1" smtClean="0">
                      <a:solidFill>
                        <a:schemeClr val="tx1"/>
                      </a:solidFill>
                    </a:rPr>
                    <a:t>dt</a:t>
                  </a:r>
                  <a:r>
                    <a:rPr lang="en-GB" dirty="0" smtClean="0">
                      <a:solidFill>
                        <a:schemeClr val="tx1"/>
                      </a:solidFill>
                    </a:rPr>
                    <a:t>)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060" y="5161899"/>
              <a:ext cx="1472645" cy="1219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11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1511</Words>
  <Application>Microsoft Office PowerPoint</Application>
  <PresentationFormat>Affichage à l'écran (4:3)</PresentationFormat>
  <Paragraphs>253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Wingdings 3</vt:lpstr>
      <vt:lpstr>Thème Office</vt:lpstr>
      <vt:lpstr>WEST roadmap toward wall protection using infrared viewing systems</vt:lpstr>
      <vt:lpstr>West Infrared diagnostic and wall monitoring</vt:lpstr>
      <vt:lpstr>Two approaches toward wall monitoring</vt:lpstr>
      <vt:lpstr>Automatized system</vt:lpstr>
      <vt:lpstr>Human expertise</vt:lpstr>
      <vt:lpstr>Intelligence needed into automatized system</vt:lpstr>
      <vt:lpstr>Long term goal</vt:lpstr>
      <vt:lpstr>Progressive approach to complexity</vt:lpstr>
      <vt:lpstr>Data pipeline</vt:lpstr>
      <vt:lpstr>Imaging and signal processing activities related to thermal event management</vt:lpstr>
      <vt:lpstr>Deming virtuous circle</vt:lpstr>
      <vt:lpstr>Milestones</vt:lpstr>
      <vt:lpstr>West configuration</vt:lpstr>
      <vt:lpstr>2019  2020</vt:lpstr>
      <vt:lpstr>Présentation PowerPoint</vt:lpstr>
      <vt:lpstr>Experimental timeline for Phase II</vt:lpstr>
      <vt:lpstr>Conclusion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MITTEAU Raphaël 139756</dc:creator>
  <cp:lastModifiedBy>MITTEAU Raphaël 139756</cp:lastModifiedBy>
  <cp:revision>61</cp:revision>
  <dcterms:created xsi:type="dcterms:W3CDTF">2020-02-03T08:49:59Z</dcterms:created>
  <dcterms:modified xsi:type="dcterms:W3CDTF">2020-02-25T21:51:20Z</dcterms:modified>
</cp:coreProperties>
</file>