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271" r:id="rId3"/>
    <p:sldId id="300" r:id="rId4"/>
    <p:sldId id="301" r:id="rId5"/>
    <p:sldId id="303" r:id="rId6"/>
    <p:sldId id="302" r:id="rId7"/>
    <p:sldId id="304" r:id="rId8"/>
    <p:sldId id="305" r:id="rId9"/>
    <p:sldId id="306" r:id="rId10"/>
    <p:sldId id="307" r:id="rId11"/>
    <p:sldId id="272" r:id="rId1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FFE4616-3936-4A39-92CF-4DC0D10316B0}">
          <p14:sldIdLst>
            <p14:sldId id="261"/>
            <p14:sldId id="271"/>
            <p14:sldId id="300"/>
            <p14:sldId id="301"/>
            <p14:sldId id="303"/>
            <p14:sldId id="302"/>
            <p14:sldId id="304"/>
            <p14:sldId id="305"/>
            <p14:sldId id="306"/>
            <p14:sldId id="307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B2B2B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>
      <p:cViewPr varScale="1">
        <p:scale>
          <a:sx n="88" d="100"/>
          <a:sy n="88" d="100"/>
        </p:scale>
        <p:origin x="130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13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B72857-686C-4E38-9370-F7D0FACA3660}" type="datetimeFigureOut">
              <a:rPr lang="fr-FR"/>
              <a:pPr>
                <a:defRPr/>
              </a:pPr>
              <a:t>23/02/2020</a:t>
            </a:fld>
            <a:endParaRPr lang="fr-FR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E2D786-859B-4B74-875B-A28AB42E87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56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25518F-85A7-478D-914A-9A64372A0C28}" type="datetimeFigureOut">
              <a:rPr lang="fr-FR"/>
              <a:pPr>
                <a:defRPr/>
              </a:pPr>
              <a:t>23/02/2020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1CEDE1-7314-49F9-B327-ABF2CB4A8C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911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362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08DDC4FC-5357-4592-8590-F680C4EBD9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6272282" y="6629290"/>
            <a:ext cx="2854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</a:t>
            </a:r>
            <a:fld id="{D4B41D77-1E9A-4036-8A1C-2FBCD808A659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‹N°›</a:t>
            </a:fld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36F44552-62F7-4F06-B69A-BADD14EB92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9" r:id="rId2"/>
    <p:sldLayoutId id="2147483667" r:id="rId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8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Espace réservé du numéro de diapositive 6"/>
          <p:cNvSpPr>
            <a:spLocks noGrp="1"/>
          </p:cNvSpPr>
          <p:nvPr>
            <p:ph type="sldNum" sz="quarter" idx="14"/>
          </p:nvPr>
        </p:nvSpPr>
        <p:spPr bwMode="auto">
          <a:xfrm>
            <a:off x="8024813" y="6303963"/>
            <a:ext cx="1119187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 smtClean="0"/>
              <a:t>|  PAGE </a:t>
            </a:r>
            <a:fld id="{DE7C8466-C332-42B5-A3F1-B8AB3B187A7D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 dirty="0"/>
          </a:p>
        </p:txBody>
      </p:sp>
      <p:sp>
        <p:nvSpPr>
          <p:cNvPr id="15365" name="Espace réservé du pied de page 7"/>
          <p:cNvSpPr>
            <a:spLocks noGrp="1"/>
          </p:cNvSpPr>
          <p:nvPr>
            <p:ph type="ftr" sz="quarter" idx="1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 smtClean="0"/>
              <a:t>CEA | 10 AVRIL 2012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167336" y="1844824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cap="all" dirty="0" smtClean="0">
                <a:solidFill>
                  <a:srgbClr val="C0504D"/>
                </a:solidFill>
                <a:latin typeface="Calibri"/>
              </a:rPr>
              <a:t>Offline tools for IR data analysis</a:t>
            </a:r>
            <a:endParaRPr kumimoji="0" lang="en-GB" sz="2400" b="1" i="0" u="none" strike="noStrike" kern="1200" cap="all" spc="0" normalizeH="0" baseline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Espace réservé du texte 10"/>
          <p:cNvSpPr txBox="1">
            <a:spLocks/>
          </p:cNvSpPr>
          <p:nvPr/>
        </p:nvSpPr>
        <p:spPr>
          <a:xfrm>
            <a:off x="4632613" y="4293096"/>
            <a:ext cx="3046105" cy="108012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pitchFamily="34" charset="0"/>
              <a:buNone/>
              <a:defRPr sz="850" b="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defRPr/>
            </a:pPr>
            <a:r>
              <a:rPr lang="en-GB" sz="1400" b="1" dirty="0" smtClean="0"/>
              <a:t>Victor </a:t>
            </a:r>
            <a:r>
              <a:rPr lang="en-GB" sz="1400" b="1" dirty="0" err="1" smtClean="0"/>
              <a:t>Moncada</a:t>
            </a:r>
            <a:r>
              <a:rPr lang="en-GB" sz="1400" b="1" dirty="0" smtClean="0"/>
              <a:t>, </a:t>
            </a:r>
            <a:r>
              <a:rPr lang="en-GB" sz="1400" dirty="0" smtClean="0"/>
              <a:t>Chakib </a:t>
            </a:r>
            <a:r>
              <a:rPr lang="en-GB" sz="1400" dirty="0" err="1" smtClean="0"/>
              <a:t>Belafdil</a:t>
            </a:r>
            <a:r>
              <a:rPr lang="en-GB" sz="1400" dirty="0" smtClean="0"/>
              <a:t>, Raphael </a:t>
            </a:r>
            <a:r>
              <a:rPr lang="en-GB" sz="1400" dirty="0" err="1" smtClean="0"/>
              <a:t>Mitteau</a:t>
            </a:r>
            <a:r>
              <a:rPr lang="en-GB" sz="1400" dirty="0" smtClean="0"/>
              <a:t>, Léo </a:t>
            </a:r>
            <a:r>
              <a:rPr lang="en-GB" sz="1400" dirty="0" err="1" smtClean="0"/>
              <a:t>Dubus</a:t>
            </a:r>
            <a:endParaRPr lang="en-GB" sz="1400" dirty="0" smtClean="0"/>
          </a:p>
          <a:p>
            <a:pPr algn="ctr" fontAlgn="auto">
              <a:spcBef>
                <a:spcPts val="0"/>
              </a:spcBef>
              <a:defRPr/>
            </a:pPr>
            <a:r>
              <a:rPr lang="en-GB" sz="1400" dirty="0" smtClean="0"/>
              <a:t>CEA/IRFM/SI²P/GP3</a:t>
            </a:r>
          </a:p>
          <a:p>
            <a:pPr algn="ctr" fontAlgn="auto">
              <a:spcBef>
                <a:spcPts val="0"/>
              </a:spcBef>
              <a:defRPr/>
            </a:pPr>
            <a:endParaRPr lang="en-GB" sz="1400" dirty="0" smtClean="0"/>
          </a:p>
          <a:p>
            <a:pPr algn="ctr" fontAlgn="auto">
              <a:spcBef>
                <a:spcPts val="0"/>
              </a:spcBef>
              <a:defRPr/>
            </a:pPr>
            <a:r>
              <a:rPr lang="en-GB" sz="1400" dirty="0" smtClean="0"/>
              <a:t>Imaging Meeting - 26/02/2020</a:t>
            </a:r>
          </a:p>
        </p:txBody>
      </p:sp>
      <p:sp>
        <p:nvSpPr>
          <p:cNvPr id="3" name="Ellipse 2"/>
          <p:cNvSpPr/>
          <p:nvPr/>
        </p:nvSpPr>
        <p:spPr>
          <a:xfrm>
            <a:off x="6047653" y="3284984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Video</a:t>
            </a:r>
            <a:r>
              <a:rPr lang="fr-FR" dirty="0" smtClean="0"/>
              <a:t> motion correction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32797" y="1124744"/>
            <a:ext cx="8615916" cy="400110"/>
            <a:chOff x="589604" y="1052736"/>
            <a:chExt cx="8510431" cy="400110"/>
          </a:xfrm>
        </p:grpSpPr>
        <p:sp>
          <p:nvSpPr>
            <p:cNvPr id="4" name="Rectangle 3"/>
            <p:cNvSpPr/>
            <p:nvPr/>
          </p:nvSpPr>
          <p:spPr>
            <a:xfrm>
              <a:off x="589604" y="1052736"/>
              <a:ext cx="851043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err="1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Step</a:t>
              </a:r>
              <a:r>
                <a:rPr lang="fr-FR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	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: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Correlate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video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with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the </a:t>
              </a:r>
              <a:r>
                <a:rPr lang="fr-FR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</a:t>
              </a:r>
              <a:r>
                <a:rPr lang="fr-F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cene</a:t>
              </a:r>
              <a:r>
                <a:rPr lang="fr-F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Model: </a:t>
              </a:r>
              <a:r>
                <a:rPr lang="fr-F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we</a:t>
              </a:r>
              <a:r>
                <a:rPr lang="fr-F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fr-F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need</a:t>
              </a:r>
              <a:r>
                <a:rPr lang="fr-F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motion correction </a:t>
              </a:r>
              <a:r>
                <a:rPr lang="fr-FR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algorithm</a:t>
              </a:r>
              <a:endParaRPr lang="fr-FR" sz="20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223268" y="1118647"/>
              <a:ext cx="288032" cy="28803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5</a:t>
              </a:r>
              <a:endParaRPr lang="fr-FR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3491880" y="1690009"/>
            <a:ext cx="4968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1" dirty="0"/>
              <a:t>Efficient </a:t>
            </a:r>
            <a:r>
              <a:rPr lang="fr-FR" sz="1600" i="1" dirty="0" err="1"/>
              <a:t>subpixel</a:t>
            </a:r>
            <a:r>
              <a:rPr lang="fr-FR" sz="1600" i="1" dirty="0"/>
              <a:t> image registration </a:t>
            </a:r>
            <a:r>
              <a:rPr lang="fr-FR" sz="1600" i="1" dirty="0" err="1" smtClean="0"/>
              <a:t>algorithms</a:t>
            </a:r>
            <a:r>
              <a:rPr lang="fr-FR" sz="1600" dirty="0" smtClean="0"/>
              <a:t>, </a:t>
            </a:r>
          </a:p>
          <a:p>
            <a:r>
              <a:rPr lang="fr-FR" sz="1400" dirty="0"/>
              <a:t>Manuel </a:t>
            </a:r>
            <a:r>
              <a:rPr lang="fr-FR" sz="1400" dirty="0" err="1" smtClean="0"/>
              <a:t>Guizar-Sicairos</a:t>
            </a:r>
            <a:r>
              <a:rPr lang="fr-FR" sz="1400" dirty="0" smtClean="0"/>
              <a:t> et. al</a:t>
            </a:r>
          </a:p>
          <a:p>
            <a:r>
              <a:rPr lang="fr-FR" sz="1400" dirty="0"/>
              <a:t>OPTICS LETTERS / Vol. 33, No. 2 / </a:t>
            </a:r>
            <a:r>
              <a:rPr lang="fr-FR" sz="1400" dirty="0" err="1"/>
              <a:t>January</a:t>
            </a:r>
            <a:r>
              <a:rPr lang="fr-FR" sz="1400" dirty="0"/>
              <a:t> 15, 2008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528" y="1645409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Python </a:t>
            </a:r>
            <a:r>
              <a:rPr lang="fr-F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algorithm</a:t>
            </a:r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based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on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681" y="2924944"/>
            <a:ext cx="8653619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2-D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rigid translation within a fraction of a pixel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using cross correlation and selective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upsampling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by a matrix-multiply DFT (discrete FT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)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Code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embedded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within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Librir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runs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at 10fps for 640*512*2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55800WARegistered_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5825"/>
            <a:ext cx="91440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5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5"/>
          <p:cNvSpPr>
            <a:spLocks noGrp="1"/>
          </p:cNvSpPr>
          <p:nvPr>
            <p:ph type="title"/>
          </p:nvPr>
        </p:nvSpPr>
        <p:spPr bwMode="auto">
          <a:xfrm>
            <a:off x="7138988" y="5799138"/>
            <a:ext cx="1897062" cy="9429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800" smtClean="0"/>
              <a:t>DSM	</a:t>
            </a:r>
            <a:br>
              <a:rPr lang="fr-FR" sz="800" smtClean="0"/>
            </a:br>
            <a:r>
              <a:rPr lang="fr-FR" sz="800" smtClean="0"/>
              <a:t>IRFM</a:t>
            </a:r>
            <a:br>
              <a:rPr lang="fr-FR" sz="800" smtClean="0"/>
            </a:br>
            <a:r>
              <a:rPr lang="fr-FR" sz="800" smtClean="0"/>
              <a:t>Service</a:t>
            </a:r>
          </a:p>
        </p:txBody>
      </p:sp>
      <p:sp>
        <p:nvSpPr>
          <p:cNvPr id="26626" name="Espace réservé du contenu 6"/>
          <p:cNvSpPr>
            <a:spLocks noGrp="1"/>
          </p:cNvSpPr>
          <p:nvPr>
            <p:ph idx="1"/>
          </p:nvPr>
        </p:nvSpPr>
        <p:spPr>
          <a:xfrm>
            <a:off x="3540125" y="5799138"/>
            <a:ext cx="3552825" cy="942975"/>
          </a:xfrm>
        </p:spPr>
        <p:txBody>
          <a:bodyPr/>
          <a:lstStyle/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Commissariat à l’énergie atomique et aux énergies alternatives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Centre de Cadarache</a:t>
            </a:r>
            <a:r>
              <a:rPr lang="fr-FR" sz="900" b="1" smtClean="0"/>
              <a:t> </a:t>
            </a:r>
            <a:r>
              <a:rPr lang="fr-FR" sz="900" b="1" smtClean="0">
                <a:solidFill>
                  <a:schemeClr val="bg2"/>
                </a:solidFill>
              </a:rPr>
              <a:t>| </a:t>
            </a:r>
            <a:r>
              <a:rPr lang="fr-FR" smtClean="0"/>
              <a:t>13108 Saint Paul Lez Durance Cedex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r>
              <a:rPr lang="fr-FR" smtClean="0"/>
              <a:t>T. +33 (0)4 42 25 46 59 </a:t>
            </a:r>
            <a:r>
              <a:rPr lang="fr-FR" sz="900" b="1" smtClean="0">
                <a:solidFill>
                  <a:schemeClr val="bg2"/>
                </a:solidFill>
              </a:rPr>
              <a:t>|</a:t>
            </a:r>
            <a:r>
              <a:rPr lang="fr-FR" smtClean="0"/>
              <a:t> F. +33 (0)4 42 25 64 21</a:t>
            </a:r>
          </a:p>
          <a:p>
            <a:pPr lvl="1" eaLnBrk="1" hangingPunct="1">
              <a:buFontTx/>
              <a:buNone/>
            </a:pPr>
            <a:r>
              <a:rPr lang="fr-FR" sz="600" smtClean="0"/>
              <a:t>Etablissement public à caractère industriel et commercial </a:t>
            </a:r>
            <a:r>
              <a:rPr lang="fr-FR" sz="800" b="1" smtClean="0">
                <a:solidFill>
                  <a:schemeClr val="bg2"/>
                </a:solidFill>
              </a:rPr>
              <a:t>|</a:t>
            </a:r>
            <a:r>
              <a:rPr lang="fr-FR" sz="600" smtClean="0"/>
              <a:t> RCS Paris B 775 685 019</a:t>
            </a:r>
          </a:p>
        </p:txBody>
      </p:sp>
      <p:sp>
        <p:nvSpPr>
          <p:cNvPr id="25603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|  PAGE </a:t>
            </a:r>
            <a:fld id="{3CE229FE-6A4C-416B-B0CC-9AF3D488D52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/>
          </a:p>
        </p:txBody>
      </p:sp>
      <p:sp>
        <p:nvSpPr>
          <p:cNvPr id="25604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Rectangle 5"/>
          <p:cNvSpPr/>
          <p:nvPr/>
        </p:nvSpPr>
        <p:spPr>
          <a:xfrm>
            <a:off x="827584" y="3212976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Infrared diagnostic on west and W7-X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9512" y="1178579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 </a:t>
            </a:r>
            <a:r>
              <a:rPr lang="en-GB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production for WEST (11 cameras): </a:t>
            </a:r>
            <a:r>
              <a:rPr lang="en-GB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350MB/s of plasma</a:t>
            </a:r>
            <a:endParaRPr lang="en-GB" alt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7544" y="3513202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How to process this amount of video data </a:t>
            </a:r>
            <a:r>
              <a:rPr lang="en-GB" altLang="en-US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for PWI understanding, Thermal Studies and Machine protection?</a:t>
            </a:r>
            <a:endParaRPr lang="en-GB" alt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/>
          <a:srcRect t="66481"/>
          <a:stretch/>
        </p:blipFill>
        <p:spPr>
          <a:xfrm>
            <a:off x="971600" y="1571225"/>
            <a:ext cx="7206097" cy="8962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2348880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 production for W7-X (OP1.2b, QSV + QRT): </a:t>
            </a:r>
            <a:r>
              <a:rPr lang="en-GB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~3GB/s of plasma</a:t>
            </a:r>
            <a:endParaRPr lang="en-GB" alt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2740858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 </a:t>
            </a:r>
            <a:r>
              <a:rPr lang="en-GB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production for ITER: </a:t>
            </a:r>
            <a:r>
              <a:rPr lang="en-GB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we don’t want to think about it</a:t>
            </a:r>
            <a:endParaRPr lang="en-GB" alt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Flèche vers le bas 1"/>
          <p:cNvSpPr/>
          <p:nvPr/>
        </p:nvSpPr>
        <p:spPr>
          <a:xfrm>
            <a:off x="3985229" y="3212976"/>
            <a:ext cx="288032" cy="2809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>
            <a:off x="107504" y="2699612"/>
            <a:ext cx="8952799" cy="4158388"/>
            <a:chOff x="107504" y="2699612"/>
            <a:chExt cx="8952799" cy="4158388"/>
          </a:xfrm>
        </p:grpSpPr>
        <p:sp>
          <p:nvSpPr>
            <p:cNvPr id="21" name="Rectangle 20"/>
            <p:cNvSpPr/>
            <p:nvPr/>
          </p:nvSpPr>
          <p:spPr>
            <a:xfrm>
              <a:off x="4574648" y="4081850"/>
              <a:ext cx="3762474" cy="1682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  <a:buClr>
                  <a:schemeClr val="bg2"/>
                </a:buClr>
                <a:buSzPct val="130000"/>
              </a:pPr>
              <a:r>
                <a:rPr lang="en-GB" altLang="en-US" b="1" dirty="0" smtClean="0">
                  <a:solidFill>
                    <a:srgbClr val="92D050"/>
                  </a:solidFill>
                  <a:latin typeface="Arial Narrow" panose="020B0606020202030204" pitchFamily="34" charset="0"/>
                </a:rPr>
                <a:t>►</a:t>
              </a:r>
              <a:r>
                <a:rPr lang="en-GB" altLang="en-US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</a:t>
              </a:r>
              <a:r>
                <a:rPr lang="en-GB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New abnormal hot spot study </a:t>
              </a:r>
              <a:r>
                <a:rPr lang="en-GB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( &lt; security threshold)</a:t>
              </a:r>
            </a:p>
            <a:p>
              <a:pPr marL="800100" lvl="1" indent="-342900">
                <a:spcAft>
                  <a:spcPts val="800"/>
                </a:spcAft>
                <a:buClr>
                  <a:schemeClr val="bg2"/>
                </a:buClr>
                <a:buSzPct val="130000"/>
                <a:buFont typeface="Arial" panose="020B0604020202020204" pitchFamily="34" charset="0"/>
                <a:buChar char="•"/>
              </a:pPr>
              <a:r>
                <a:rPr lang="en-GB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1h of expert time</a:t>
              </a:r>
              <a:endParaRPr lang="en-GB" altLang="en-US" b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marL="800100" lvl="1" indent="-342900">
                <a:spcAft>
                  <a:spcPts val="800"/>
                </a:spcAft>
                <a:buClr>
                  <a:schemeClr val="bg2"/>
                </a:buClr>
                <a:buSzPct val="130000"/>
                <a:buFont typeface="Arial" panose="020B0604020202020204" pitchFamily="34" charset="0"/>
                <a:buChar char="•"/>
              </a:pPr>
              <a:r>
                <a:rPr lang="en-GB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Full pulse ( &gt; 10 IR views): </a:t>
              </a:r>
              <a:r>
                <a:rPr lang="en-GB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impossible</a:t>
              </a:r>
              <a:endParaRPr lang="en-GB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Flèche vers le bas 11"/>
            <p:cNvSpPr/>
            <p:nvPr/>
          </p:nvSpPr>
          <p:spPr>
            <a:xfrm>
              <a:off x="3995936" y="5708209"/>
              <a:ext cx="288032" cy="47566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107504" y="4167010"/>
              <a:ext cx="4374286" cy="2690990"/>
              <a:chOff x="1390618" y="1448451"/>
              <a:chExt cx="7429345" cy="5248823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75" t="387" r="22826" b="120"/>
              <a:stretch/>
            </p:blipFill>
            <p:spPr>
              <a:xfrm>
                <a:off x="1391127" y="1556792"/>
                <a:ext cx="6493241" cy="5140482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4"/>
              <a:srcRect l="54894" t="22354" r="5198" b="20231"/>
              <a:stretch/>
            </p:blipFill>
            <p:spPr>
              <a:xfrm>
                <a:off x="6397600" y="1448451"/>
                <a:ext cx="2422363" cy="5220637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0618" y="1600798"/>
                <a:ext cx="2157756" cy="5052469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5364088" y="3212976"/>
                <a:ext cx="360040" cy="12241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5" name="Connecteur droit avec flèche 4"/>
            <p:cNvCxnSpPr/>
            <p:nvPr/>
          </p:nvCxnSpPr>
          <p:spPr>
            <a:xfrm flipH="1">
              <a:off x="2553016" y="4753510"/>
              <a:ext cx="2194340" cy="64678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 rot="5400000">
              <a:off x="3976617" y="5299209"/>
              <a:ext cx="12081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LH </a:t>
              </a:r>
              <a:r>
                <a:rPr lang="fr-FR" sz="1400" dirty="0" err="1" smtClean="0"/>
                <a:t>antenna</a:t>
              </a:r>
              <a:endParaRPr lang="fr-FR" sz="1400" dirty="0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0499" y="2699612"/>
              <a:ext cx="1059804" cy="3882341"/>
            </a:xfrm>
            <a:prstGeom prst="rect">
              <a:avLst/>
            </a:prstGeom>
          </p:spPr>
        </p:pic>
        <p:cxnSp>
          <p:nvCxnSpPr>
            <p:cNvPr id="25" name="Connecteur droit avec flèche 24"/>
            <p:cNvCxnSpPr/>
            <p:nvPr/>
          </p:nvCxnSpPr>
          <p:spPr>
            <a:xfrm>
              <a:off x="7736372" y="4593322"/>
              <a:ext cx="728129" cy="160188"/>
            </a:xfrm>
            <a:prstGeom prst="straightConnector1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Ellipse 26"/>
            <p:cNvSpPr/>
            <p:nvPr/>
          </p:nvSpPr>
          <p:spPr>
            <a:xfrm>
              <a:off x="8429980" y="4416308"/>
              <a:ext cx="427979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Flèche vers le bas 33"/>
          <p:cNvSpPr/>
          <p:nvPr/>
        </p:nvSpPr>
        <p:spPr>
          <a:xfrm>
            <a:off x="3980991" y="4708556"/>
            <a:ext cx="288032" cy="28091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609248" y="5079896"/>
            <a:ext cx="5747530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 lot of software tools are required, at every level</a:t>
            </a:r>
          </a:p>
          <a:p>
            <a:pPr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(Discharge summary, ease Data Mining, Machine Learning algorithms, Data Access optimization,…)</a:t>
            </a:r>
            <a:endParaRPr lang="en-GB" alt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0" grpId="0"/>
      <p:bldP spid="11" grpId="0"/>
      <p:bldP spid="2" grpId="0" animBg="1"/>
      <p:bldP spid="34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IR system Dashboard</a:t>
            </a:r>
            <a:endParaRPr 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301822" y="1037177"/>
            <a:ext cx="8446891" cy="707886"/>
            <a:chOff x="589604" y="1052736"/>
            <a:chExt cx="8446891" cy="707886"/>
          </a:xfrm>
        </p:grpSpPr>
        <p:sp>
          <p:nvSpPr>
            <p:cNvPr id="4" name="Rectangle 3"/>
            <p:cNvSpPr/>
            <p:nvPr/>
          </p:nvSpPr>
          <p:spPr>
            <a:xfrm>
              <a:off x="589604" y="1052736"/>
              <a:ext cx="84468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err="1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Step</a:t>
              </a:r>
              <a:r>
                <a:rPr lang="fr-FR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	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: Simple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overview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fr-F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of the last pulses (IR system </a:t>
              </a:r>
              <a:r>
                <a:rPr lang="fr-F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status</a:t>
              </a:r>
              <a:r>
                <a:rPr lang="fr-F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, </a:t>
              </a:r>
              <a:r>
                <a:rPr lang="fr-F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evolution</a:t>
              </a:r>
              <a:r>
                <a:rPr lang="fr-F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of max T) </a:t>
              </a:r>
              <a:r>
                <a:rPr lang="fr-F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during</a:t>
              </a:r>
              <a:r>
                <a:rPr lang="fr-F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fr-FR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experiments</a:t>
              </a:r>
              <a:endPara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" name="Ellipse 2"/>
            <p:cNvSpPr/>
            <p:nvPr/>
          </p:nvSpPr>
          <p:spPr>
            <a:xfrm>
              <a:off x="1204821" y="1118528"/>
              <a:ext cx="288032" cy="28803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1</a:t>
              </a:r>
              <a:endParaRPr lang="fr-FR" dirty="0"/>
            </a:p>
          </p:txBody>
        </p:sp>
      </p:grpSp>
      <p:pic>
        <p:nvPicPr>
          <p:cNvPr id="10" name="Picture 2" descr="C:\Users\CB246620\Documents\WEST\gp3_dev\ppo_dashboards\frontend\imgs\wide_ang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0630"/>
            <a:ext cx="934948" cy="12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CB246620\Documents\WEST\gp3_dev\ppo_dashboards\frontend\imgs\l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9" y="3029766"/>
            <a:ext cx="917909" cy="11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CB246620\Documents\WEST\gp3_dev\ppo_dashboards\frontend\imgs\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25912"/>
            <a:ext cx="917908" cy="119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CB246620\Documents\WEST\gp3_dev\ppo_dashboards\frontend\imgs\diver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9240"/>
            <a:ext cx="917908" cy="116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Flèche droite 14"/>
              <p:cNvSpPr/>
              <p:nvPr/>
            </p:nvSpPr>
            <p:spPr>
              <a:xfrm rot="20606556">
                <a:off x="2672882" y="2298532"/>
                <a:ext cx="3744416" cy="1462466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𝑅𝑂𝐼</m:t>
                        </m:r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𝑠𝑒𝑐𝑢𝑟𝑖𝑡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</a:rPr>
                              <m:t>𝑡h𝑟𝑒𝑠h𝑜𝑙𝑑</m:t>
                            </m:r>
                          </m:sub>
                        </m:sSub>
                        <m:r>
                          <a:rPr lang="fr-FR" b="0" i="1" smtClean="0">
                            <a:latin typeface="Cambria Math"/>
                          </a:rPr>
                          <m:t>,</m:t>
                        </m:r>
                        <m:r>
                          <a:rPr lang="fr-FR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Flèche droit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06556">
                <a:off x="2672882" y="2298532"/>
                <a:ext cx="3744416" cy="146246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Flèche droite 15"/>
              <p:cNvSpPr/>
              <p:nvPr/>
            </p:nvSpPr>
            <p:spPr>
              <a:xfrm rot="920893">
                <a:off x="2723876" y="4500937"/>
                <a:ext cx="3831451" cy="1462466"/>
              </a:xfrm>
              <a:prstGeom prst="right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Else if 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latin typeface="Cambria Math"/>
                      </a:rPr>
                      <m:t>0.8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𝑠𝑒𝑐𝑢𝑟𝑖𝑡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𝑡h𝑟𝑒𝑠h𝑜𝑙𝑑</m:t>
                            </m:r>
                          </m:sub>
                        </m:sSub>
                        <m:r>
                          <a:rPr lang="fr-FR" sz="1600" i="1">
                            <a:latin typeface="Cambria Math"/>
                          </a:rPr>
                          <m:t>,</m:t>
                        </m:r>
                        <m:r>
                          <a:rPr lang="fr-FR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fr-FR" sz="1600" b="0" i="1" smtClean="0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𝑅𝑂𝐼</m:t>
                        </m:r>
                        <m:r>
                          <a:rPr lang="fr-FR" sz="1600" i="1">
                            <a:latin typeface="Cambria Math"/>
                          </a:rPr>
                          <m:t>,</m:t>
                        </m:r>
                        <m:r>
                          <a:rPr lang="fr-FR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fr-FR" sz="1600" b="0" i="1" smtClean="0"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fr-FR" sz="1600" i="1">
                            <a:latin typeface="Cambria Math"/>
                          </a:rPr>
                          <m:t>𝑠𝑒𝑐𝑢𝑟𝑖𝑡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600" i="1">
                                <a:latin typeface="Cambria Math"/>
                              </a:rPr>
                              <m:t>𝑡h𝑟𝑒𝑠h𝑜𝑙𝑑</m:t>
                            </m:r>
                          </m:sub>
                        </m:sSub>
                        <m:r>
                          <a:rPr lang="fr-FR" sz="1600" i="1">
                            <a:latin typeface="Cambria Math"/>
                          </a:rPr>
                          <m:t>,</m:t>
                        </m:r>
                        <m:r>
                          <a:rPr lang="fr-FR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algn="ctr"/>
                <a:endParaRPr lang="en-US" sz="1600" dirty="0"/>
              </a:p>
            </p:txBody>
          </p:sp>
        </mc:Choice>
        <mc:Fallback xmlns="">
          <p:sp>
            <p:nvSpPr>
              <p:cNvPr id="16" name="Flèche droit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920893">
                <a:off x="2723876" y="4500937"/>
                <a:ext cx="3831451" cy="1462466"/>
              </a:xfrm>
              <a:prstGeom prst="rightArrow">
                <a:avLst/>
              </a:prstGeom>
              <a:blipFill>
                <a:blip r:embed="rId7"/>
                <a:stretch>
                  <a:fillRect t="-34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6474222" y="4654014"/>
            <a:ext cx="23762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chemeClr val="accent3"/>
                </a:solidFill>
                <a:effectLst/>
              </a:rPr>
              <a:t>Power control</a:t>
            </a:r>
            <a:endParaRPr lang="fr-FR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49687" y="2067314"/>
            <a:ext cx="23762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3600" b="1" cap="none" spc="0" dirty="0" smtClean="0">
                <a:ln/>
                <a:solidFill>
                  <a:srgbClr val="FF0000"/>
                </a:solidFill>
                <a:effectLst/>
              </a:rPr>
              <a:t>Stop the pulse</a:t>
            </a:r>
            <a:endParaRPr lang="fr-FR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39" y="1905413"/>
            <a:ext cx="929721" cy="76206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97" y="3076228"/>
            <a:ext cx="929721" cy="76206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97" y="4458587"/>
            <a:ext cx="929721" cy="76206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97" y="5719506"/>
            <a:ext cx="929721" cy="762066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094286" y="266966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WA </a:t>
            </a:r>
            <a:r>
              <a:rPr lang="fr-FR" sz="1400" dirty="0" err="1" smtClean="0"/>
              <a:t>view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094286" y="388025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LH </a:t>
            </a:r>
            <a:r>
              <a:rPr lang="fr-FR" sz="1400" dirty="0" err="1" smtClean="0"/>
              <a:t>view</a:t>
            </a:r>
            <a:r>
              <a:rPr lang="fr-FR" sz="1400" dirty="0" smtClean="0"/>
              <a:t> *2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1094285" y="5280294"/>
            <a:ext cx="1305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ICRH </a:t>
            </a:r>
            <a:r>
              <a:rPr lang="fr-FR" sz="1400" dirty="0" err="1" smtClean="0"/>
              <a:t>view</a:t>
            </a:r>
            <a:r>
              <a:rPr lang="fr-FR" sz="1400" dirty="0" smtClean="0"/>
              <a:t> *3</a:t>
            </a:r>
            <a:endParaRPr lang="fr-FR" sz="1400" dirty="0"/>
          </a:p>
        </p:txBody>
      </p:sp>
      <p:sp>
        <p:nvSpPr>
          <p:cNvPr id="29" name="ZoneTexte 28"/>
          <p:cNvSpPr txBox="1"/>
          <p:nvPr/>
        </p:nvSpPr>
        <p:spPr>
          <a:xfrm>
            <a:off x="1081396" y="6463666"/>
            <a:ext cx="1318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Div. </a:t>
            </a:r>
            <a:r>
              <a:rPr lang="fr-FR" sz="1400" dirty="0" err="1" smtClean="0"/>
              <a:t>View</a:t>
            </a:r>
            <a:r>
              <a:rPr lang="fr-FR" sz="1400" dirty="0" smtClean="0"/>
              <a:t> * 4</a:t>
            </a:r>
            <a:endParaRPr lang="fr-FR" sz="1400" dirty="0"/>
          </a:p>
        </p:txBody>
      </p:sp>
      <p:sp>
        <p:nvSpPr>
          <p:cNvPr id="30" name="ZoneTexte 29"/>
          <p:cNvSpPr txBox="1"/>
          <p:nvPr/>
        </p:nvSpPr>
        <p:spPr>
          <a:xfrm>
            <a:off x="6849319" y="325609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Disabled</a:t>
            </a:r>
            <a:r>
              <a:rPr lang="fr-FR" dirty="0" smtClean="0"/>
              <a:t> for C4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6879644" y="582777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Working</a:t>
            </a:r>
            <a:r>
              <a:rPr lang="fr-FR" dirty="0" smtClean="0"/>
              <a:t> on C4:</a:t>
            </a:r>
          </a:p>
          <a:p>
            <a:r>
              <a:rPr lang="fr-FR" b="1" dirty="0" smtClean="0"/>
              <a:t>DWMS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90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19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IR system Dashboard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1023756"/>
            <a:ext cx="8446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Available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from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any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web browser - IR system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status</a:t>
            </a:r>
            <a:endParaRPr lang="fr-FR" sz="2000" b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874"/>
            <a:ext cx="9144000" cy="53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IR system Dashboard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3211"/>
            <a:ext cx="8640960" cy="6014789"/>
          </a:xfrm>
          <a:prstGeom prst="rect">
            <a:avLst/>
          </a:prstGeom>
        </p:spPr>
      </p:pic>
      <p:sp>
        <p:nvSpPr>
          <p:cNvPr id="4" name="Espace réservé du contenu 1"/>
          <p:cNvSpPr txBox="1">
            <a:spLocks/>
          </p:cNvSpPr>
          <p:nvPr/>
        </p:nvSpPr>
        <p:spPr bwMode="auto">
          <a:xfrm>
            <a:off x="5111552" y="1196752"/>
            <a:ext cx="4032448" cy="17740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923925" algn="l" rtl="0" eaLnBrk="1" fontAlgn="base" hangingPunct="1">
              <a:spcBef>
                <a:spcPct val="0"/>
              </a:spcBef>
              <a:spcAft>
                <a:spcPts val="400"/>
              </a:spcAft>
              <a:buFont typeface="Arial" charset="0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charset="0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/>
            <a:r>
              <a:rPr lang="en-US" sz="16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Developped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 by </a:t>
            </a:r>
            <a:r>
              <a:rPr lang="en-US" sz="1600" b="1" dirty="0">
                <a:solidFill>
                  <a:schemeClr val="tx1"/>
                </a:solidFill>
                <a:sym typeface="Wingdings" panose="05000000000000000000" pitchFamily="2" charset="2"/>
              </a:rPr>
              <a:t>Leo DUBUS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and </a:t>
            </a:r>
            <a:r>
              <a:rPr lang="en-US" sz="1600" b="1" dirty="0">
                <a:solidFill>
                  <a:schemeClr val="tx1"/>
                </a:solidFill>
                <a:sym typeface="Wingdings" panose="05000000000000000000" pitchFamily="2" charset="2"/>
              </a:rPr>
              <a:t>Chakib BELAFDIL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(IRFM)</a:t>
            </a:r>
            <a:endParaRPr lang="en-US" sz="1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360000"/>
            <a:endParaRPr lang="en-US" sz="16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360000"/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Based on </a:t>
            </a:r>
            <a:r>
              <a:rPr lang="en-US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Dash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: Python framework of the </a:t>
            </a:r>
            <a:r>
              <a:rPr lang="en-US" sz="1600" b="1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Plotly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 company for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building interactive </a:t>
            </a:r>
            <a:r>
              <a:rPr lang="en-US" sz="1600" dirty="0" smtClean="0">
                <a:solidFill>
                  <a:schemeClr val="tx1"/>
                </a:solidFill>
                <a:sym typeface="Wingdings" panose="05000000000000000000" pitchFamily="2" charset="2"/>
              </a:rPr>
              <a:t>data visualization apps</a:t>
            </a:r>
            <a:endParaRPr lang="en-US" sz="16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86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Database</a:t>
            </a:r>
            <a:r>
              <a:rPr lang="fr-FR" dirty="0" smtClean="0"/>
              <a:t> on plasma scenario</a:t>
            </a:r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348572" y="1052736"/>
            <a:ext cx="8446891" cy="707886"/>
            <a:chOff x="589604" y="1052736"/>
            <a:chExt cx="8446891" cy="707886"/>
          </a:xfrm>
        </p:grpSpPr>
        <p:sp>
          <p:nvSpPr>
            <p:cNvPr id="5" name="Rectangle 4"/>
            <p:cNvSpPr/>
            <p:nvPr/>
          </p:nvSpPr>
          <p:spPr>
            <a:xfrm>
              <a:off x="589604" y="1052736"/>
              <a:ext cx="84468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err="1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Step</a:t>
              </a:r>
              <a:r>
                <a:rPr lang="fr-FR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	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: combine IR system Dashboard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with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Plasma Scenario in a single SQL Data Base</a:t>
              </a:r>
              <a:endPara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1223268" y="1118647"/>
              <a:ext cx="288032" cy="28803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2</a:t>
              </a:r>
              <a:endParaRPr lang="fr-FR" dirty="0"/>
            </a:p>
          </p:txBody>
        </p:sp>
      </p:grpSp>
      <p:sp>
        <p:nvSpPr>
          <p:cNvPr id="6" name="Flèche vers le bas 5"/>
          <p:cNvSpPr/>
          <p:nvPr/>
        </p:nvSpPr>
        <p:spPr>
          <a:xfrm rot="16200000">
            <a:off x="611560" y="1819219"/>
            <a:ext cx="288032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763688" y="2309864"/>
            <a:ext cx="6408712" cy="302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Temperature conditions inside ROIs,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Too hot triggers, DWMS feedback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Pulse duration,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Injected power (ICH and LH), plasma current,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Plasma density,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Magnetic configuration,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Pilots comments,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…</a:t>
            </a:r>
            <a:endParaRPr lang="en-GB" altLang="en-US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5616" y="1835188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Extract meaningful videos/experiments in 1 query using:</a:t>
            </a:r>
            <a:endParaRPr lang="en-GB" alt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Flèche vers le bas 9"/>
          <p:cNvSpPr/>
          <p:nvPr/>
        </p:nvSpPr>
        <p:spPr>
          <a:xfrm rot="16200000">
            <a:off x="607408" y="5888129"/>
            <a:ext cx="288032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111464" y="5904098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Ongoing work for 2020, </a:t>
            </a:r>
            <a:r>
              <a:rPr lang="en-GB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embbed</a:t>
            </a:r>
            <a:r>
              <a:rPr lang="en-GB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within </a:t>
            </a:r>
            <a:r>
              <a:rPr lang="en-GB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Librir</a:t>
            </a:r>
            <a:r>
              <a:rPr lang="en-GB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(Python  access)</a:t>
            </a:r>
            <a:endParaRPr lang="en-GB" alt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r="50000" b="5736"/>
          <a:stretch/>
        </p:blipFill>
        <p:spPr>
          <a:xfrm>
            <a:off x="107542" y="1844991"/>
            <a:ext cx="8928953" cy="47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Event </a:t>
            </a:r>
            <a:r>
              <a:rPr lang="fr-FR" dirty="0" err="1" smtClean="0"/>
              <a:t>database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137" y="2492792"/>
            <a:ext cx="1889295" cy="30963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09" y="3645024"/>
            <a:ext cx="1860004" cy="4320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42" y="2556200"/>
            <a:ext cx="1912474" cy="4330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223" y="2235398"/>
            <a:ext cx="1979971" cy="42179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764" y="5260837"/>
            <a:ext cx="1906926" cy="486541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348572" y="1052736"/>
            <a:ext cx="8446891" cy="707886"/>
            <a:chOff x="589604" y="1052736"/>
            <a:chExt cx="8446891" cy="707886"/>
          </a:xfrm>
        </p:grpSpPr>
        <p:sp>
          <p:nvSpPr>
            <p:cNvPr id="12" name="Rectangle 11"/>
            <p:cNvSpPr/>
            <p:nvPr/>
          </p:nvSpPr>
          <p:spPr>
            <a:xfrm>
              <a:off x="589604" y="1052736"/>
              <a:ext cx="84468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err="1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Step</a:t>
              </a:r>
              <a:r>
                <a:rPr lang="fr-FR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	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: Narrow a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study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to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specific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Thermal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Phenomenons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only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: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gather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thermal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events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in an </a:t>
              </a:r>
              <a:r>
                <a:rPr lang="fr-FR" sz="20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SQL Event </a:t>
              </a:r>
              <a:r>
                <a:rPr lang="fr-FR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Data Base</a:t>
              </a:r>
              <a:endParaRPr lang="fr-FR" sz="20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1223268" y="1118647"/>
              <a:ext cx="288032" cy="28803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3</a:t>
              </a:r>
              <a:endParaRPr lang="fr-FR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91018" y="1912701"/>
            <a:ext cx="6606480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Easy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retrieval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get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pulses 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and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views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for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specififc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events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)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Follow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specific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events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across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experiments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to check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their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impact on the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components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Extract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statistical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values (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number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of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occurrences, T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evolution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)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Provide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ground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truth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to train machine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learning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algorithms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Thermavip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Plugin 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to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access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DB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from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the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whole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institute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6" name="Connecteur en arc 15"/>
          <p:cNvCxnSpPr/>
          <p:nvPr/>
        </p:nvCxnSpPr>
        <p:spPr>
          <a:xfrm rot="10800000">
            <a:off x="5609635" y="2511590"/>
            <a:ext cx="961503" cy="659912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en arc 18"/>
          <p:cNvCxnSpPr>
            <a:endCxn id="5" idx="3"/>
          </p:cNvCxnSpPr>
          <p:nvPr/>
        </p:nvCxnSpPr>
        <p:spPr>
          <a:xfrm rot="10800000">
            <a:off x="2228216" y="2772707"/>
            <a:ext cx="1435006" cy="216506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rc 20"/>
          <p:cNvCxnSpPr>
            <a:endCxn id="4" idx="3"/>
          </p:cNvCxnSpPr>
          <p:nvPr/>
        </p:nvCxnSpPr>
        <p:spPr>
          <a:xfrm rot="10800000" flipV="1">
            <a:off x="2216214" y="3640854"/>
            <a:ext cx="1435015" cy="220194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rc 25"/>
          <p:cNvCxnSpPr>
            <a:endCxn id="8" idx="3"/>
          </p:cNvCxnSpPr>
          <p:nvPr/>
        </p:nvCxnSpPr>
        <p:spPr>
          <a:xfrm rot="10800000" flipV="1">
            <a:off x="2213691" y="5154678"/>
            <a:ext cx="1437539" cy="349430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331592" y="2952385"/>
            <a:ext cx="207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  <a:t>WAQ5B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  <a:t>LH1, LH2</a:t>
            </a:r>
            <a:endParaRPr lang="en-US" sz="7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  <a:t>ICR1, ICR2, ICR3</a:t>
            </a:r>
            <a:endParaRPr lang="en-US" sz="7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  <a:t>DIVQ1B, DIVQ2B, DIVQ6A, DIVQ6B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48572" y="4074939"/>
            <a:ext cx="1838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Inboard strike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Outboard strike point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UFO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Segmentation artifact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Other-type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Unknown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5" name="ShowEventsFromDB_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" y="170773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6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4" grpId="0"/>
      <p:bldP spid="14" grpId="1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Event </a:t>
            </a:r>
            <a:r>
              <a:rPr lang="fr-FR" dirty="0" err="1" smtClean="0"/>
              <a:t>database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48573" y="1052736"/>
            <a:ext cx="3935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How to </a:t>
            </a:r>
            <a:r>
              <a:rPr lang="fr-FR" sz="20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feed</a:t>
            </a:r>
            <a:r>
              <a:rPr lang="fr-FR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the Event Data Base ?</a:t>
            </a:r>
            <a:endParaRPr lang="fr-FR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0729" y="1467180"/>
            <a:ext cx="660648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Fill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from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automatic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detection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algorithms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(cf. Chakib BELAFDIL)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Fill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with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manual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annotations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from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Thermavip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ManualAnnotation_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288" t="5794" r="388" b="4608"/>
          <a:stretch/>
        </p:blipFill>
        <p:spPr>
          <a:xfrm>
            <a:off x="162265" y="1428181"/>
            <a:ext cx="8586448" cy="53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VIDEO COMPRESSION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348572" y="1052736"/>
            <a:ext cx="8446891" cy="400110"/>
            <a:chOff x="589604" y="1052736"/>
            <a:chExt cx="8446891" cy="400110"/>
          </a:xfrm>
        </p:grpSpPr>
        <p:sp>
          <p:nvSpPr>
            <p:cNvPr id="4" name="Rectangle 3"/>
            <p:cNvSpPr/>
            <p:nvPr/>
          </p:nvSpPr>
          <p:spPr>
            <a:xfrm>
              <a:off x="589604" y="1052736"/>
              <a:ext cx="84468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b="1" dirty="0" err="1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Step</a:t>
              </a:r>
              <a:r>
                <a:rPr lang="fr-FR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	</a:t>
              </a:r>
              <a:r>
                <a:rPr lang="fr-F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: Access the real data </a:t>
              </a: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without</a:t>
              </a:r>
              <a:r>
                <a:rPr lang="fr-F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fr-FR" sz="2000" b="1" dirty="0" err="1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re-designing</a:t>
              </a:r>
              <a:r>
                <a:rPr lang="fr-FR" sz="20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 the network infrastructure!</a:t>
              </a:r>
              <a:endParaRPr lang="fr-FR" sz="20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223268" y="1118647"/>
              <a:ext cx="288032" cy="28803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4</a:t>
              </a:r>
              <a:endParaRPr lang="fr-FR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490381" y="1518757"/>
            <a:ext cx="8653619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Tipical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IR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size in C4: 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~1GB (10-100s for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downloading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), more for W7-X!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How to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process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in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parallel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dozens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of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: capable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server,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reduce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size!</a:t>
            </a: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Test of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lossless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compression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algorithms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and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video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codecs: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83185"/>
              </p:ext>
            </p:extLst>
          </p:nvPr>
        </p:nvGraphicFramePr>
        <p:xfrm>
          <a:off x="1393012" y="2780928"/>
          <a:ext cx="6563364" cy="1296144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val="3369856823"/>
                    </a:ext>
                  </a:extLst>
                </a:gridCol>
                <a:gridCol w="929404">
                  <a:extLst>
                    <a:ext uri="{9D8B030D-6E8A-4147-A177-3AD203B41FA5}">
                      <a16:colId xmlns:a16="http://schemas.microsoft.com/office/drawing/2014/main" val="223382357"/>
                    </a:ext>
                  </a:extLst>
                </a:gridCol>
                <a:gridCol w="1442319">
                  <a:extLst>
                    <a:ext uri="{9D8B030D-6E8A-4147-A177-3AD203B41FA5}">
                      <a16:colId xmlns:a16="http://schemas.microsoft.com/office/drawing/2014/main" val="2872159163"/>
                    </a:ext>
                  </a:extLst>
                </a:gridCol>
                <a:gridCol w="1944701">
                  <a:extLst>
                    <a:ext uri="{9D8B030D-6E8A-4147-A177-3AD203B41FA5}">
                      <a16:colId xmlns:a16="http://schemas.microsoft.com/office/drawing/2014/main" val="3056575850"/>
                    </a:ext>
                  </a:extLst>
                </a:gridCol>
                <a:gridCol w="1166820">
                  <a:extLst>
                    <a:ext uri="{9D8B030D-6E8A-4147-A177-3AD203B41FA5}">
                      <a16:colId xmlns:a16="http://schemas.microsoft.com/office/drawing/2014/main" val="2625459447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 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level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3, coder 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preset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 slow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073356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ZSTD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Blosc+ZSTD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FFV1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H264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061724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263199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Speed (</a:t>
                      </a:r>
                      <a:r>
                        <a:rPr lang="fr-FR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fps</a:t>
                      </a:r>
                      <a:r>
                        <a:rPr lang="fr-F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358085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47350" y="4418722"/>
            <a:ext cx="865361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Ratio of 4,4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is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good, but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can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we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do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better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?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chemeClr val="bg2"/>
              </a:buClr>
              <a:buSzPct val="130000"/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Yes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by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using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lossy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compression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028384" y="3140968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H265?</a:t>
            </a:r>
          </a:p>
          <a:p>
            <a:r>
              <a:rPr lang="fr-FR" sz="1600" dirty="0" err="1" smtClean="0"/>
              <a:t>Licencing</a:t>
            </a:r>
            <a:r>
              <a:rPr lang="fr-FR" sz="1600" dirty="0" smtClean="0"/>
              <a:t> issues</a:t>
            </a:r>
            <a:endParaRPr lang="fr-FR" sz="1600" dirty="0"/>
          </a:p>
        </p:txBody>
      </p:sp>
      <p:sp>
        <p:nvSpPr>
          <p:cNvPr id="14" name="Rectangle 13"/>
          <p:cNvSpPr/>
          <p:nvPr/>
        </p:nvSpPr>
        <p:spPr>
          <a:xfrm>
            <a:off x="1098962" y="5322014"/>
            <a:ext cx="8045037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sz="20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►</a:t>
            </a:r>
            <a:r>
              <a:rPr lang="en-GB" altLang="en-US" sz="2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Combination of lossless codec (H264) and </a:t>
            </a:r>
            <a:r>
              <a:rPr lang="en-GB" alt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generated controlled loss ( +-2°C)</a:t>
            </a:r>
          </a:p>
          <a:p>
            <a:pPr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sz="20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►</a:t>
            </a:r>
            <a:r>
              <a:rPr lang="en-GB" altLang="en-US" sz="2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Time trace of each pixel is “flattened” around </a:t>
            </a:r>
            <a:r>
              <a:rPr lang="en-GB" altLang="en-US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+-2°C</a:t>
            </a:r>
            <a:endParaRPr lang="en-GB" altLang="en-US" sz="2000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spcAft>
                <a:spcPts val="800"/>
              </a:spcAft>
              <a:buClr>
                <a:schemeClr val="bg2"/>
              </a:buClr>
              <a:buSzPct val="130000"/>
            </a:pPr>
            <a:r>
              <a:rPr lang="en-GB" altLang="en-US" sz="20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►</a:t>
            </a:r>
            <a:r>
              <a:rPr lang="en-GB" altLang="en-U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No visual loss, 15 &lt; ratio &lt; 20, speed &gt; 25fps</a:t>
            </a:r>
            <a:endParaRPr lang="en-GB" altLang="en-U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55210WACompression_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0649"/>
            <a:ext cx="914399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7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Modele_powerpoint2007_IRFM</Template>
  <TotalTime>29779</TotalTime>
  <Words>822</Words>
  <Application>Microsoft Office PowerPoint</Application>
  <PresentationFormat>Affichage à l'écran (4:3)</PresentationFormat>
  <Paragraphs>124</Paragraphs>
  <Slides>11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Cambria Math</vt:lpstr>
      <vt:lpstr>Wingdings</vt:lpstr>
      <vt:lpstr>Modele_powerpoint2007_IRFM</vt:lpstr>
      <vt:lpstr>Présentation PowerPoint</vt:lpstr>
      <vt:lpstr>Infrared diagnostic on west and W7-X</vt:lpstr>
      <vt:lpstr>IR system Dashboard</vt:lpstr>
      <vt:lpstr>IR system Dashboard</vt:lpstr>
      <vt:lpstr>IR system Dashboard</vt:lpstr>
      <vt:lpstr>Database on plasma scenario</vt:lpstr>
      <vt:lpstr>Event database</vt:lpstr>
      <vt:lpstr>Event database</vt:lpstr>
      <vt:lpstr>VIDEO COMPRESSION</vt:lpstr>
      <vt:lpstr>Video motion correction</vt:lpstr>
      <vt:lpstr>DSM  IRFM Service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aliquando tempo tatum commentum</dc:title>
  <dc:creator>HUTTER Thierry 099389</dc:creator>
  <cp:lastModifiedBy>MONCADA Victor 213788</cp:lastModifiedBy>
  <cp:revision>680</cp:revision>
  <dcterms:created xsi:type="dcterms:W3CDTF">2012-06-26T12:11:10Z</dcterms:created>
  <dcterms:modified xsi:type="dcterms:W3CDTF">2020-02-23T14:58:30Z</dcterms:modified>
</cp:coreProperties>
</file>