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73" r:id="rId2"/>
    <p:sldId id="274" r:id="rId3"/>
    <p:sldId id="284" r:id="rId4"/>
    <p:sldId id="287" r:id="rId5"/>
    <p:sldId id="303" r:id="rId6"/>
    <p:sldId id="302" r:id="rId7"/>
    <p:sldId id="285" r:id="rId8"/>
    <p:sldId id="305" r:id="rId9"/>
    <p:sldId id="294" r:id="rId10"/>
    <p:sldId id="295" r:id="rId11"/>
    <p:sldId id="296" r:id="rId12"/>
    <p:sldId id="297" r:id="rId13"/>
    <p:sldId id="306" r:id="rId14"/>
    <p:sldId id="308" r:id="rId15"/>
    <p:sldId id="298" r:id="rId16"/>
    <p:sldId id="309" r:id="rId17"/>
    <p:sldId id="310" r:id="rId18"/>
    <p:sldId id="283" r:id="rId1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6CB3"/>
    <a:srgbClr val="0063B3"/>
    <a:srgbClr val="006EB4"/>
    <a:srgbClr val="3F7EC1"/>
    <a:srgbClr val="007C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50" autoAdjust="0"/>
    <p:restoredTop sz="94660"/>
  </p:normalViewPr>
  <p:slideViewPr>
    <p:cSldViewPr snapToGrid="0">
      <p:cViewPr varScale="1">
        <p:scale>
          <a:sx n="115" d="100"/>
          <a:sy n="115" d="100"/>
        </p:scale>
        <p:origin x="612" y="108"/>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0716D5-ACEA-43FB-9282-292FC8262548}" type="datetimeFigureOut">
              <a:rPr lang="de-DE" smtClean="0"/>
              <a:t>26.02.2020</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546895-DAEF-47E5-8529-7A3EBD8431C8}" type="slidenum">
              <a:rPr lang="de-DE" smtClean="0"/>
              <a:t>‹Nr.›</a:t>
            </a:fld>
            <a:endParaRPr lang="de-DE"/>
          </a:p>
        </p:txBody>
      </p:sp>
    </p:spTree>
    <p:extLst>
      <p:ext uri="{BB962C8B-B14F-4D97-AF65-F5344CB8AC3E}">
        <p14:creationId xmlns:p14="http://schemas.microsoft.com/office/powerpoint/2010/main" val="1915632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pPr>
              <a:defRPr/>
            </a:pPr>
            <a:fld id="{EA82F87B-F205-453E-BE25-8141772C8C15}" type="slidenum">
              <a:rPr lang="de-DE" smtClean="0"/>
              <a:pPr>
                <a:defRPr/>
              </a:pPr>
              <a:t>13</a:t>
            </a:fld>
            <a:endParaRPr lang="de-DE"/>
          </a:p>
        </p:txBody>
      </p:sp>
    </p:spTree>
    <p:extLst>
      <p:ext uri="{BB962C8B-B14F-4D97-AF65-F5344CB8AC3E}">
        <p14:creationId xmlns:p14="http://schemas.microsoft.com/office/powerpoint/2010/main" val="2636637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pPr>
              <a:defRPr/>
            </a:pPr>
            <a:fld id="{EA82F87B-F205-453E-BE25-8141772C8C15}" type="slidenum">
              <a:rPr lang="de-DE" smtClean="0"/>
              <a:pPr>
                <a:defRPr/>
              </a:pPr>
              <a:t>14</a:t>
            </a:fld>
            <a:endParaRPr lang="de-DE"/>
          </a:p>
        </p:txBody>
      </p:sp>
    </p:spTree>
    <p:extLst>
      <p:ext uri="{BB962C8B-B14F-4D97-AF65-F5344CB8AC3E}">
        <p14:creationId xmlns:p14="http://schemas.microsoft.com/office/powerpoint/2010/main" val="33949637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wmf"/><Relationship Id="rId7" Type="http://schemas.openxmlformats.org/officeDocument/2006/relationships/image" Target="../media/image7.emf"/><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emf"/><Relationship Id="rId5" Type="http://schemas.openxmlformats.org/officeDocument/2006/relationships/image" Target="../media/image3.wmf"/><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emf"/><Relationship Id="rId2" Type="http://schemas.openxmlformats.org/officeDocument/2006/relationships/image" Target="../media/image3.wmf"/><Relationship Id="rId1" Type="http://schemas.openxmlformats.org/officeDocument/2006/relationships/slideMaster" Target="../slideMasters/slideMaster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emf"/><Relationship Id="rId2" Type="http://schemas.openxmlformats.org/officeDocument/2006/relationships/image" Target="../media/image3.wmf"/><Relationship Id="rId1" Type="http://schemas.openxmlformats.org/officeDocument/2006/relationships/slideMaster" Target="../slideMasters/slideMaster1.xml"/><Relationship Id="rId6" Type="http://schemas.openxmlformats.org/officeDocument/2006/relationships/image" Target="../media/image13.tiff"/><Relationship Id="rId5" Type="http://schemas.openxmlformats.org/officeDocument/2006/relationships/image" Target="../media/image9.png"/><Relationship Id="rId4" Type="http://schemas.openxmlformats.org/officeDocument/2006/relationships/image" Target="../media/image8.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emf"/><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emf"/><Relationship Id="rId5" Type="http://schemas.openxmlformats.org/officeDocument/2006/relationships/image" Target="../media/image10.jpe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wmf"/><Relationship Id="rId1" Type="http://schemas.openxmlformats.org/officeDocument/2006/relationships/slideMaster" Target="../slideMasters/slideMaster1.xml"/><Relationship Id="rId6" Type="http://schemas.openxmlformats.org/officeDocument/2006/relationships/image" Target="../media/image7.emf"/><Relationship Id="rId5" Type="http://schemas.openxmlformats.org/officeDocument/2006/relationships/image" Target="../media/image9.png"/><Relationship Id="rId4" Type="http://schemas.openxmlformats.org/officeDocument/2006/relationships/image" Target="../media/image8.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emf"/><Relationship Id="rId2" Type="http://schemas.openxmlformats.org/officeDocument/2006/relationships/image" Target="../media/image11.wmf"/><Relationship Id="rId1" Type="http://schemas.openxmlformats.org/officeDocument/2006/relationships/slideMaster" Target="../slideMasters/slideMaster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w/o machine">
    <p:spTree>
      <p:nvGrpSpPr>
        <p:cNvPr id="1" name=""/>
        <p:cNvGrpSpPr/>
        <p:nvPr/>
      </p:nvGrpSpPr>
      <p:grpSpPr>
        <a:xfrm>
          <a:off x="0" y="0"/>
          <a:ext cx="0" cy="0"/>
          <a:chOff x="0" y="0"/>
          <a:chExt cx="0" cy="0"/>
        </a:xfrm>
      </p:grpSpPr>
      <p:sp>
        <p:nvSpPr>
          <p:cNvPr id="13" name="Titel 12"/>
          <p:cNvSpPr>
            <a:spLocks noGrp="1"/>
          </p:cNvSpPr>
          <p:nvPr>
            <p:ph type="title"/>
          </p:nvPr>
        </p:nvSpPr>
        <p:spPr>
          <a:xfrm>
            <a:off x="479425" y="188639"/>
            <a:ext cx="10463920" cy="640303"/>
          </a:xfrm>
          <a:prstGeom prst="rect">
            <a:avLst/>
          </a:prstGeom>
        </p:spPr>
        <p:txBody>
          <a:bodyPr anchor="b">
            <a:normAutofit/>
          </a:bodyPr>
          <a:lstStyle>
            <a:lvl1pPr>
              <a:defRPr sz="3200" b="1">
                <a:solidFill>
                  <a:srgbClr val="326CB3"/>
                </a:solidFill>
                <a:latin typeface="Arial Narrow" panose="020B0606020202030204" pitchFamily="34" charset="0"/>
              </a:defRPr>
            </a:lvl1pPr>
          </a:lstStyle>
          <a:p>
            <a:r>
              <a:rPr lang="de-DE" dirty="0" smtClean="0"/>
              <a:t>Titelmasterformat durch Klicken bearbeiten</a:t>
            </a:r>
            <a:endParaRPr lang="de-DE" dirty="0"/>
          </a:p>
        </p:txBody>
      </p:sp>
      <p:cxnSp>
        <p:nvCxnSpPr>
          <p:cNvPr id="11" name="Gerader Verbinder 10"/>
          <p:cNvCxnSpPr/>
          <p:nvPr userDrawn="1"/>
        </p:nvCxnSpPr>
        <p:spPr bwMode="auto">
          <a:xfrm>
            <a:off x="479425" y="909768"/>
            <a:ext cx="11233149" cy="0"/>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sp>
        <p:nvSpPr>
          <p:cNvPr id="23" name="Textplatzhalter 22"/>
          <p:cNvSpPr>
            <a:spLocks noGrp="1"/>
          </p:cNvSpPr>
          <p:nvPr>
            <p:ph type="body" sz="quarter" idx="13"/>
          </p:nvPr>
        </p:nvSpPr>
        <p:spPr>
          <a:xfrm>
            <a:off x="479425" y="1092173"/>
            <a:ext cx="11233150" cy="5109247"/>
          </a:xfrm>
          <a:prstGeom prst="rect">
            <a:avLst/>
          </a:prstGeom>
        </p:spPr>
        <p:txBody>
          <a:bodyPr/>
          <a:lstStyle>
            <a:lvl1pPr>
              <a:defRPr sz="2400" b="1">
                <a:solidFill>
                  <a:schemeClr val="tx1"/>
                </a:solidFill>
              </a:defRPr>
            </a:lvl1pPr>
            <a:lvl2pPr>
              <a:defRPr sz="2000" b="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2" name="Datumsplatzhalter 1"/>
          <p:cNvSpPr>
            <a:spLocks noGrp="1"/>
          </p:cNvSpPr>
          <p:nvPr>
            <p:ph type="dt" sz="half" idx="14"/>
          </p:nvPr>
        </p:nvSpPr>
        <p:spPr/>
        <p:txBody>
          <a:bodyPr/>
          <a:lstStyle/>
          <a:p>
            <a:r>
              <a:rPr lang="de-DE" smtClean="0"/>
              <a:t>26.2.2020</a:t>
            </a:r>
            <a:endParaRPr lang="de-DE" dirty="0"/>
          </a:p>
        </p:txBody>
      </p:sp>
      <p:sp>
        <p:nvSpPr>
          <p:cNvPr id="6" name="Fußzeilenplatzhalter 5"/>
          <p:cNvSpPr>
            <a:spLocks noGrp="1"/>
          </p:cNvSpPr>
          <p:nvPr>
            <p:ph type="ftr" sz="quarter" idx="15"/>
          </p:nvPr>
        </p:nvSpPr>
        <p:spPr/>
        <p:txBody>
          <a:bodyPr/>
          <a:lstStyle/>
          <a:p>
            <a:r>
              <a:rPr lang="en-US" smtClean="0"/>
              <a:t>A. Winter  -- EuroFusion imaging workshop</a:t>
            </a:r>
            <a:endParaRPr lang="de-DE" dirty="0"/>
          </a:p>
        </p:txBody>
      </p:sp>
      <p:sp>
        <p:nvSpPr>
          <p:cNvPr id="7" name="Foliennummernplatzhalter 6"/>
          <p:cNvSpPr>
            <a:spLocks noGrp="1"/>
          </p:cNvSpPr>
          <p:nvPr>
            <p:ph type="sldNum" sz="quarter" idx="16"/>
          </p:nvPr>
        </p:nvSpPr>
        <p:spPr/>
        <p:txBody>
          <a:bodyPr/>
          <a:lstStyle/>
          <a:p>
            <a:fld id="{31AA536C-85F5-4A1B-A111-7CE00A08BCBC}" type="slidenum">
              <a:rPr lang="de-DE" smtClean="0"/>
              <a:pPr/>
              <a:t>‹Nr.›</a:t>
            </a:fld>
            <a:endParaRPr lang="de-DE" dirty="0"/>
          </a:p>
        </p:txBody>
      </p:sp>
      <p:pic>
        <p:nvPicPr>
          <p:cNvPr id="10" name="Picture 4"/>
          <p:cNvPicPr>
            <a:picLocks noChangeAspect="1" noChangeArrowheads="1"/>
          </p:cNvPicPr>
          <p:nvPr userDrawn="1"/>
        </p:nvPicPr>
        <p:blipFill>
          <a:blip r:embed="rId2" cstate="print"/>
          <a:srcRect/>
          <a:stretch>
            <a:fillRect/>
          </a:stretch>
        </p:blipFill>
        <p:spPr bwMode="auto">
          <a:xfrm>
            <a:off x="10796286" y="167913"/>
            <a:ext cx="894837" cy="624780"/>
          </a:xfrm>
          <a:prstGeom prst="rect">
            <a:avLst/>
          </a:prstGeom>
          <a:noFill/>
          <a:ln w="9525">
            <a:noFill/>
            <a:round/>
            <a:headEnd/>
            <a:tailEnd/>
          </a:ln>
        </p:spPr>
      </p:pic>
    </p:spTree>
    <p:extLst>
      <p:ext uri="{BB962C8B-B14F-4D97-AF65-F5344CB8AC3E}">
        <p14:creationId xmlns:p14="http://schemas.microsoft.com/office/powerpoint/2010/main" val="1343016826"/>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W7-X w/o acknowledgement w/ image">
    <p:spTree>
      <p:nvGrpSpPr>
        <p:cNvPr id="1" name=""/>
        <p:cNvGrpSpPr/>
        <p:nvPr/>
      </p:nvGrpSpPr>
      <p:grpSpPr>
        <a:xfrm>
          <a:off x="0" y="0"/>
          <a:ext cx="0" cy="0"/>
          <a:chOff x="0" y="0"/>
          <a:chExt cx="0" cy="0"/>
        </a:xfrm>
      </p:grpSpPr>
      <p:pic>
        <p:nvPicPr>
          <p:cNvPr id="6" name="Grafik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4247260"/>
            <a:ext cx="12209760" cy="2269181"/>
          </a:xfrm>
          <a:prstGeom prst="rect">
            <a:avLst/>
          </a:prstGeom>
        </p:spPr>
      </p:pic>
      <p:pic>
        <p:nvPicPr>
          <p:cNvPr id="2" name="Grafik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92280" y="189217"/>
            <a:ext cx="576000" cy="512050"/>
          </a:xfrm>
          <a:prstGeom prst="rect">
            <a:avLst/>
          </a:prstGeom>
        </p:spPr>
      </p:pic>
      <p:sp>
        <p:nvSpPr>
          <p:cNvPr id="14" name="Datumsplatzhalter 2"/>
          <p:cNvSpPr>
            <a:spLocks noGrp="1"/>
          </p:cNvSpPr>
          <p:nvPr>
            <p:ph type="dt" sz="half" idx="10"/>
          </p:nvPr>
        </p:nvSpPr>
        <p:spPr>
          <a:xfrm>
            <a:off x="479425" y="6490520"/>
            <a:ext cx="1080000" cy="365125"/>
          </a:xfrm>
        </p:spPr>
        <p:txBody>
          <a:bodyPr/>
          <a:lstStyle>
            <a:lvl1pPr>
              <a:defRPr lang="de-DE" sz="1000" b="0" kern="1200" smtClean="0">
                <a:solidFill>
                  <a:schemeClr val="tx1">
                    <a:lumMod val="75000"/>
                    <a:lumOff val="25000"/>
                  </a:schemeClr>
                </a:solidFill>
                <a:latin typeface="Arial Narrow" panose="020B0606020202030204" pitchFamily="34" charset="0"/>
                <a:ea typeface="+mn-ea"/>
                <a:cs typeface="+mn-cs"/>
              </a:defRPr>
            </a:lvl1pPr>
          </a:lstStyle>
          <a:p>
            <a:r>
              <a:rPr lang="de-DE" smtClean="0"/>
              <a:t>26.2.2020</a:t>
            </a:r>
            <a:endParaRPr lang="de-DE" dirty="0"/>
          </a:p>
        </p:txBody>
      </p:sp>
      <p:sp>
        <p:nvSpPr>
          <p:cNvPr id="15" name="Fußzeilenplatzhalter 3"/>
          <p:cNvSpPr>
            <a:spLocks noGrp="1"/>
          </p:cNvSpPr>
          <p:nvPr>
            <p:ph type="ftr" sz="quarter" idx="11"/>
          </p:nvPr>
        </p:nvSpPr>
        <p:spPr>
          <a:xfrm>
            <a:off x="1813845" y="6488564"/>
            <a:ext cx="8564310" cy="365125"/>
          </a:xfrm>
        </p:spPr>
        <p:txBody>
          <a:bodyPr/>
          <a:lstStyle>
            <a:lvl1pPr>
              <a:defRPr lang="en-US" sz="1000" b="0" kern="1200" dirty="0" smtClean="0">
                <a:solidFill>
                  <a:schemeClr val="tx1">
                    <a:lumMod val="75000"/>
                    <a:lumOff val="25000"/>
                  </a:schemeClr>
                </a:solidFill>
                <a:latin typeface="Arial Narrow" panose="020B0606020202030204" pitchFamily="34" charset="0"/>
                <a:ea typeface="+mn-ea"/>
                <a:cs typeface="+mn-cs"/>
              </a:defRPr>
            </a:lvl1pPr>
          </a:lstStyle>
          <a:p>
            <a:r>
              <a:rPr lang="en-US" smtClean="0"/>
              <a:t>A. Winter  -- EuroFusion imaging workshop</a:t>
            </a:r>
            <a:endParaRPr lang="en-US" dirty="0"/>
          </a:p>
        </p:txBody>
      </p:sp>
      <p:sp>
        <p:nvSpPr>
          <p:cNvPr id="16" name="Foliennummernplatzhalter 4"/>
          <p:cNvSpPr>
            <a:spLocks noGrp="1"/>
          </p:cNvSpPr>
          <p:nvPr>
            <p:ph type="sldNum" sz="quarter" idx="12"/>
          </p:nvPr>
        </p:nvSpPr>
        <p:spPr>
          <a:xfrm>
            <a:off x="10632575" y="6490519"/>
            <a:ext cx="1080000" cy="365125"/>
          </a:xfrm>
        </p:spPr>
        <p:txBody>
          <a:bodyPr/>
          <a:lstStyle>
            <a:lvl1pPr>
              <a:defRPr lang="de-DE" sz="1000" b="0" kern="1200" smtClean="0">
                <a:solidFill>
                  <a:schemeClr val="tx1">
                    <a:lumMod val="75000"/>
                    <a:lumOff val="25000"/>
                  </a:schemeClr>
                </a:solidFill>
                <a:latin typeface="Arial Narrow" panose="020B0606020202030204" pitchFamily="34" charset="0"/>
                <a:ea typeface="+mn-ea"/>
                <a:cs typeface="+mn-cs"/>
              </a:defRPr>
            </a:lvl1pPr>
          </a:lstStyle>
          <a:p>
            <a:fld id="{31AA536C-85F5-4A1B-A111-7CE00A08BCBC}" type="slidenum">
              <a:rPr lang="de-DE" smtClean="0"/>
              <a:pPr/>
              <a:t>‹Nr.›</a:t>
            </a:fld>
            <a:endParaRPr lang="de-DE" dirty="0"/>
          </a:p>
        </p:txBody>
      </p:sp>
      <p:sp>
        <p:nvSpPr>
          <p:cNvPr id="17" name="Untertitel 2"/>
          <p:cNvSpPr>
            <a:spLocks noGrp="1"/>
          </p:cNvSpPr>
          <p:nvPr>
            <p:ph type="subTitle" idx="1"/>
          </p:nvPr>
        </p:nvSpPr>
        <p:spPr>
          <a:xfrm>
            <a:off x="1524000" y="2510472"/>
            <a:ext cx="9144000" cy="748028"/>
          </a:xfrm>
          <a:prstGeom prst="rect">
            <a:avLst/>
          </a:prstGeom>
        </p:spPr>
        <p:txBody>
          <a:bodyPr/>
          <a:lstStyle>
            <a:lvl1pPr marL="0" indent="0" algn="ctr">
              <a:buNone/>
              <a:defRPr sz="2400" b="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smtClean="0"/>
              <a:t>Formatvorlage des Untertitelmasters durch Klicken bearbeiten</a:t>
            </a:r>
            <a:endParaRPr lang="de-DE" dirty="0"/>
          </a:p>
        </p:txBody>
      </p:sp>
      <p:sp>
        <p:nvSpPr>
          <p:cNvPr id="23" name="Titel 7"/>
          <p:cNvSpPr>
            <a:spLocks noGrp="1"/>
          </p:cNvSpPr>
          <p:nvPr>
            <p:ph type="title"/>
          </p:nvPr>
        </p:nvSpPr>
        <p:spPr>
          <a:xfrm>
            <a:off x="1524000" y="1136247"/>
            <a:ext cx="9144000" cy="1316396"/>
          </a:xfrm>
          <a:prstGeom prst="rect">
            <a:avLst/>
          </a:prstGeom>
        </p:spPr>
        <p:txBody>
          <a:bodyPr anchor="b"/>
          <a:lstStyle>
            <a:lvl1pPr algn="ctr">
              <a:defRPr b="1"/>
            </a:lvl1pPr>
          </a:lstStyle>
          <a:p>
            <a:r>
              <a:rPr lang="de-DE" dirty="0" smtClean="0"/>
              <a:t>Titelmasterformat durch Klicken bearbeiten</a:t>
            </a:r>
            <a:endParaRPr lang="de-DE" dirty="0"/>
          </a:p>
        </p:txBody>
      </p:sp>
      <p:grpSp>
        <p:nvGrpSpPr>
          <p:cNvPr id="24" name="Gruppierung 14"/>
          <p:cNvGrpSpPr/>
          <p:nvPr userDrawn="1"/>
        </p:nvGrpSpPr>
        <p:grpSpPr>
          <a:xfrm>
            <a:off x="2556644" y="3368453"/>
            <a:ext cx="7353189" cy="743526"/>
            <a:chOff x="2556095" y="5284515"/>
            <a:chExt cx="7353189" cy="743526"/>
          </a:xfrm>
        </p:grpSpPr>
        <p:pic>
          <p:nvPicPr>
            <p:cNvPr id="25" name="Picture 11"/>
            <p:cNvPicPr>
              <a:picLocks noChangeAspect="1" noChangeArrowheads="1"/>
            </p:cNvPicPr>
            <p:nvPr userDrawn="1"/>
          </p:nvPicPr>
          <p:blipFill>
            <a:blip r:embed="rId4" cstate="print"/>
            <a:srcRect/>
            <a:stretch>
              <a:fillRect/>
            </a:stretch>
          </p:blipFill>
          <p:spPr bwMode="auto">
            <a:xfrm>
              <a:off x="5730785" y="5284515"/>
              <a:ext cx="729332" cy="743526"/>
            </a:xfrm>
            <a:prstGeom prst="rect">
              <a:avLst/>
            </a:prstGeom>
            <a:noFill/>
          </p:spPr>
        </p:pic>
        <p:pic>
          <p:nvPicPr>
            <p:cNvPr id="27" name="Grafik 26"/>
            <p:cNvPicPr>
              <a:picLocks noChangeAspect="1"/>
            </p:cNvPicPr>
            <p:nvPr userDrawn="1"/>
          </p:nvPicPr>
          <p:blipFill rotWithShape="1">
            <a:blip r:embed="rId5" cstate="print">
              <a:extLst>
                <a:ext uri="{28A0092B-C50C-407E-A947-70E740481C1C}">
                  <a14:useLocalDpi xmlns:a14="http://schemas.microsoft.com/office/drawing/2010/main" val="0"/>
                </a:ext>
              </a:extLst>
            </a:blip>
            <a:srcRect l="11072" t="14016" r="11000" b="17144"/>
            <a:stretch/>
          </p:blipFill>
          <p:spPr>
            <a:xfrm>
              <a:off x="2556095" y="5432200"/>
              <a:ext cx="1452785" cy="495656"/>
            </a:xfrm>
            <a:prstGeom prst="rect">
              <a:avLst/>
            </a:prstGeom>
          </p:spPr>
        </p:pic>
        <p:pic>
          <p:nvPicPr>
            <p:cNvPr id="28" name="Grafik 27" descr="eurofusion_logo.png"/>
            <p:cNvPicPr>
              <a:picLocks noChangeAspect="1"/>
            </p:cNvPicPr>
            <p:nvPr userDrawn="1"/>
          </p:nvPicPr>
          <p:blipFill>
            <a:blip r:embed="rId6" cstate="print"/>
            <a:stretch>
              <a:fillRect/>
            </a:stretch>
          </p:blipFill>
          <p:spPr>
            <a:xfrm>
              <a:off x="7908396" y="5410028"/>
              <a:ext cx="2000888" cy="517828"/>
            </a:xfrm>
            <a:prstGeom prst="rect">
              <a:avLst/>
            </a:prstGeom>
          </p:spPr>
        </p:pic>
      </p:grpSp>
      <p:pic>
        <p:nvPicPr>
          <p:cNvPr id="18" name="Grafik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356035" y="193095"/>
            <a:ext cx="2385016" cy="511200"/>
          </a:xfrm>
          <a:prstGeom prst="rect">
            <a:avLst/>
          </a:prstGeom>
        </p:spPr>
      </p:pic>
    </p:spTree>
    <p:extLst>
      <p:ext uri="{BB962C8B-B14F-4D97-AF65-F5344CB8AC3E}">
        <p14:creationId xmlns:p14="http://schemas.microsoft.com/office/powerpoint/2010/main" val="1388277936"/>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AUG w/o acknowledgement">
    <p:spTree>
      <p:nvGrpSpPr>
        <p:cNvPr id="1" name=""/>
        <p:cNvGrpSpPr/>
        <p:nvPr/>
      </p:nvGrpSpPr>
      <p:grpSpPr>
        <a:xfrm>
          <a:off x="0" y="0"/>
          <a:ext cx="0" cy="0"/>
          <a:chOff x="0" y="0"/>
          <a:chExt cx="0" cy="0"/>
        </a:xfrm>
      </p:grpSpPr>
      <p:sp>
        <p:nvSpPr>
          <p:cNvPr id="19" name="Untertitel 2"/>
          <p:cNvSpPr>
            <a:spLocks noGrp="1"/>
          </p:cNvSpPr>
          <p:nvPr>
            <p:ph type="subTitle" idx="1"/>
          </p:nvPr>
        </p:nvSpPr>
        <p:spPr>
          <a:xfrm>
            <a:off x="1533144" y="3690256"/>
            <a:ext cx="9144000" cy="1194706"/>
          </a:xfrm>
          <a:prstGeom prst="rect">
            <a:avLst/>
          </a:prstGeom>
        </p:spPr>
        <p:txBody>
          <a:bodyPr/>
          <a:lstStyle>
            <a:lvl1pPr marL="0" indent="0" algn="ctr">
              <a:buNone/>
              <a:defRPr sz="2400" b="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smtClean="0"/>
              <a:t>Formatvorlage des Untertitelmasters durch Klicken bearbeiten</a:t>
            </a:r>
            <a:endParaRPr lang="de-DE" dirty="0"/>
          </a:p>
        </p:txBody>
      </p:sp>
      <p:sp>
        <p:nvSpPr>
          <p:cNvPr id="20" name="Titel 7"/>
          <p:cNvSpPr>
            <a:spLocks noGrp="1"/>
          </p:cNvSpPr>
          <p:nvPr>
            <p:ph type="title"/>
          </p:nvPr>
        </p:nvSpPr>
        <p:spPr>
          <a:xfrm>
            <a:off x="1533144" y="1501919"/>
            <a:ext cx="9144000" cy="2055378"/>
          </a:xfrm>
          <a:prstGeom prst="rect">
            <a:avLst/>
          </a:prstGeom>
        </p:spPr>
        <p:txBody>
          <a:bodyPr anchor="b"/>
          <a:lstStyle>
            <a:lvl1pPr algn="ctr">
              <a:defRPr b="1"/>
            </a:lvl1pPr>
          </a:lstStyle>
          <a:p>
            <a:r>
              <a:rPr lang="de-DE" dirty="0" smtClean="0"/>
              <a:t>Titelmasterformat durch Klicken bearbeiten</a:t>
            </a:r>
            <a:endParaRPr lang="de-DE" dirty="0"/>
          </a:p>
        </p:txBody>
      </p:sp>
      <p:grpSp>
        <p:nvGrpSpPr>
          <p:cNvPr id="13" name="Gruppierung 12"/>
          <p:cNvGrpSpPr/>
          <p:nvPr userDrawn="1"/>
        </p:nvGrpSpPr>
        <p:grpSpPr>
          <a:xfrm>
            <a:off x="2556095" y="5284515"/>
            <a:ext cx="7353189" cy="743526"/>
            <a:chOff x="2556095" y="5284515"/>
            <a:chExt cx="7353189" cy="743526"/>
          </a:xfrm>
        </p:grpSpPr>
        <p:pic>
          <p:nvPicPr>
            <p:cNvPr id="18" name="Picture 11"/>
            <p:cNvPicPr>
              <a:picLocks noChangeAspect="1" noChangeArrowheads="1"/>
            </p:cNvPicPr>
            <p:nvPr userDrawn="1"/>
          </p:nvPicPr>
          <p:blipFill>
            <a:blip r:embed="rId2" cstate="print"/>
            <a:srcRect/>
            <a:stretch>
              <a:fillRect/>
            </a:stretch>
          </p:blipFill>
          <p:spPr bwMode="auto">
            <a:xfrm>
              <a:off x="5602595" y="5284515"/>
              <a:ext cx="729332" cy="743526"/>
            </a:xfrm>
            <a:prstGeom prst="rect">
              <a:avLst/>
            </a:prstGeom>
            <a:noFill/>
          </p:spPr>
        </p:pic>
        <p:pic>
          <p:nvPicPr>
            <p:cNvPr id="21" name="Grafik 20"/>
            <p:cNvPicPr>
              <a:picLocks noChangeAspect="1"/>
            </p:cNvPicPr>
            <p:nvPr userDrawn="1"/>
          </p:nvPicPr>
          <p:blipFill rotWithShape="1">
            <a:blip r:embed="rId3" cstate="print">
              <a:extLst>
                <a:ext uri="{28A0092B-C50C-407E-A947-70E740481C1C}">
                  <a14:useLocalDpi xmlns:a14="http://schemas.microsoft.com/office/drawing/2010/main" val="0"/>
                </a:ext>
              </a:extLst>
            </a:blip>
            <a:srcRect l="11072" t="14016" r="11000" b="17144"/>
            <a:stretch/>
          </p:blipFill>
          <p:spPr>
            <a:xfrm>
              <a:off x="2556095" y="5432200"/>
              <a:ext cx="1452785" cy="495656"/>
            </a:xfrm>
            <a:prstGeom prst="rect">
              <a:avLst/>
            </a:prstGeom>
          </p:spPr>
        </p:pic>
        <p:pic>
          <p:nvPicPr>
            <p:cNvPr id="22" name="Grafik 21" descr="eurofusion_logo.png"/>
            <p:cNvPicPr>
              <a:picLocks noChangeAspect="1"/>
            </p:cNvPicPr>
            <p:nvPr userDrawn="1"/>
          </p:nvPicPr>
          <p:blipFill>
            <a:blip r:embed="rId4" cstate="print"/>
            <a:stretch>
              <a:fillRect/>
            </a:stretch>
          </p:blipFill>
          <p:spPr>
            <a:xfrm>
              <a:off x="7908396" y="5410028"/>
              <a:ext cx="2000888" cy="517828"/>
            </a:xfrm>
            <a:prstGeom prst="rect">
              <a:avLst/>
            </a:prstGeom>
          </p:spPr>
        </p:pic>
      </p:grpSp>
      <p:pic>
        <p:nvPicPr>
          <p:cNvPr id="14" name="Grafik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92280" y="191104"/>
            <a:ext cx="576000" cy="512049"/>
          </a:xfrm>
          <a:prstGeom prst="rect">
            <a:avLst/>
          </a:prstGeom>
        </p:spPr>
      </p:pic>
      <p:sp>
        <p:nvSpPr>
          <p:cNvPr id="3" name="Datumsplatzhalter 2"/>
          <p:cNvSpPr>
            <a:spLocks noGrp="1"/>
          </p:cNvSpPr>
          <p:nvPr>
            <p:ph type="dt" sz="half" idx="10"/>
          </p:nvPr>
        </p:nvSpPr>
        <p:spPr/>
        <p:txBody>
          <a:bodyPr/>
          <a:lstStyle/>
          <a:p>
            <a:r>
              <a:rPr lang="de-DE" smtClean="0"/>
              <a:t>26.2.2020</a:t>
            </a:r>
            <a:endParaRPr lang="de-DE" dirty="0"/>
          </a:p>
        </p:txBody>
      </p:sp>
      <p:sp>
        <p:nvSpPr>
          <p:cNvPr id="4" name="Fußzeilenplatzhalter 3"/>
          <p:cNvSpPr>
            <a:spLocks noGrp="1"/>
          </p:cNvSpPr>
          <p:nvPr>
            <p:ph type="ftr" sz="quarter" idx="11"/>
          </p:nvPr>
        </p:nvSpPr>
        <p:spPr/>
        <p:txBody>
          <a:bodyPr/>
          <a:lstStyle/>
          <a:p>
            <a:r>
              <a:rPr lang="en-US" smtClean="0"/>
              <a:t>A. Winter  -- EuroFusion imaging workshop</a:t>
            </a:r>
            <a:endParaRPr lang="de-DE" dirty="0"/>
          </a:p>
        </p:txBody>
      </p:sp>
      <p:sp>
        <p:nvSpPr>
          <p:cNvPr id="5" name="Foliennummernplatzhalter 4"/>
          <p:cNvSpPr>
            <a:spLocks noGrp="1"/>
          </p:cNvSpPr>
          <p:nvPr>
            <p:ph type="sldNum" sz="quarter" idx="12"/>
          </p:nvPr>
        </p:nvSpPr>
        <p:spPr/>
        <p:txBody>
          <a:bodyPr/>
          <a:lstStyle/>
          <a:p>
            <a:fld id="{31AA536C-85F5-4A1B-A111-7CE00A08BCBC}" type="slidenum">
              <a:rPr lang="de-DE" smtClean="0"/>
              <a:pPr/>
              <a:t>‹Nr.›</a:t>
            </a:fld>
            <a:endParaRPr lang="de-DE" dirty="0"/>
          </a:p>
        </p:txBody>
      </p:sp>
      <p:pic>
        <p:nvPicPr>
          <p:cNvPr id="15" name="Grafik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356035" y="193095"/>
            <a:ext cx="2385016" cy="511200"/>
          </a:xfrm>
          <a:prstGeom prst="rect">
            <a:avLst/>
          </a:prstGeom>
        </p:spPr>
      </p:pic>
    </p:spTree>
    <p:extLst>
      <p:ext uri="{BB962C8B-B14F-4D97-AF65-F5344CB8AC3E}">
        <p14:creationId xmlns:p14="http://schemas.microsoft.com/office/powerpoint/2010/main" val="3559862871"/>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itle AUG w/ acknowledgement">
    <p:spTree>
      <p:nvGrpSpPr>
        <p:cNvPr id="1" name=""/>
        <p:cNvGrpSpPr/>
        <p:nvPr/>
      </p:nvGrpSpPr>
      <p:grpSpPr>
        <a:xfrm>
          <a:off x="0" y="0"/>
          <a:ext cx="0" cy="0"/>
          <a:chOff x="0" y="0"/>
          <a:chExt cx="0" cy="0"/>
        </a:xfrm>
      </p:grpSpPr>
      <p:pic>
        <p:nvPicPr>
          <p:cNvPr id="18" name="Grafik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92279" y="191103"/>
            <a:ext cx="576000" cy="512049"/>
          </a:xfrm>
          <a:prstGeom prst="rect">
            <a:avLst/>
          </a:prstGeom>
        </p:spPr>
      </p:pic>
      <p:sp>
        <p:nvSpPr>
          <p:cNvPr id="32" name="Untertitel 2"/>
          <p:cNvSpPr>
            <a:spLocks noGrp="1"/>
          </p:cNvSpPr>
          <p:nvPr userDrawn="1">
            <p:ph type="subTitle" idx="1"/>
          </p:nvPr>
        </p:nvSpPr>
        <p:spPr>
          <a:xfrm>
            <a:off x="1524000" y="3429000"/>
            <a:ext cx="9144000" cy="1194706"/>
          </a:xfrm>
          <a:prstGeom prst="rect">
            <a:avLst/>
          </a:prstGeom>
        </p:spPr>
        <p:txBody>
          <a:bodyPr/>
          <a:lstStyle>
            <a:lvl1pPr marL="0" indent="0" algn="ctr">
              <a:buNone/>
              <a:defRPr sz="2400" b="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smtClean="0"/>
              <a:t>Formatvorlage des Untertitelmasters durch Klicken bearbeiten</a:t>
            </a:r>
            <a:endParaRPr lang="de-DE" dirty="0"/>
          </a:p>
        </p:txBody>
      </p:sp>
      <p:sp>
        <p:nvSpPr>
          <p:cNvPr id="33" name="Titel 7"/>
          <p:cNvSpPr>
            <a:spLocks noGrp="1"/>
          </p:cNvSpPr>
          <p:nvPr userDrawn="1">
            <p:ph type="title"/>
          </p:nvPr>
        </p:nvSpPr>
        <p:spPr>
          <a:xfrm>
            <a:off x="1524000" y="1240663"/>
            <a:ext cx="9144000" cy="2055378"/>
          </a:xfrm>
          <a:prstGeom prst="rect">
            <a:avLst/>
          </a:prstGeom>
        </p:spPr>
        <p:txBody>
          <a:bodyPr anchor="b"/>
          <a:lstStyle>
            <a:lvl1pPr algn="ctr">
              <a:defRPr b="1"/>
            </a:lvl1pPr>
          </a:lstStyle>
          <a:p>
            <a:r>
              <a:rPr lang="de-DE" dirty="0" smtClean="0"/>
              <a:t>Titelmasterformat durch Klicken bearbeiten</a:t>
            </a:r>
            <a:endParaRPr lang="de-DE" dirty="0"/>
          </a:p>
        </p:txBody>
      </p:sp>
      <p:grpSp>
        <p:nvGrpSpPr>
          <p:cNvPr id="34" name="Gruppierung 33"/>
          <p:cNvGrpSpPr/>
          <p:nvPr userDrawn="1"/>
        </p:nvGrpSpPr>
        <p:grpSpPr>
          <a:xfrm>
            <a:off x="2556095" y="4821379"/>
            <a:ext cx="7353189" cy="743526"/>
            <a:chOff x="2556095" y="5284515"/>
            <a:chExt cx="7353189" cy="743526"/>
          </a:xfrm>
        </p:grpSpPr>
        <p:pic>
          <p:nvPicPr>
            <p:cNvPr id="35" name="Picture 11"/>
            <p:cNvPicPr>
              <a:picLocks noChangeAspect="1" noChangeArrowheads="1"/>
            </p:cNvPicPr>
            <p:nvPr userDrawn="1"/>
          </p:nvPicPr>
          <p:blipFill>
            <a:blip r:embed="rId3" cstate="print"/>
            <a:srcRect/>
            <a:stretch>
              <a:fillRect/>
            </a:stretch>
          </p:blipFill>
          <p:spPr bwMode="auto">
            <a:xfrm>
              <a:off x="5602595" y="5284515"/>
              <a:ext cx="729332" cy="743526"/>
            </a:xfrm>
            <a:prstGeom prst="rect">
              <a:avLst/>
            </a:prstGeom>
            <a:noFill/>
          </p:spPr>
        </p:pic>
        <p:pic>
          <p:nvPicPr>
            <p:cNvPr id="36" name="Grafik 20"/>
            <p:cNvPicPr>
              <a:picLocks noChangeAspect="1"/>
            </p:cNvPicPr>
            <p:nvPr userDrawn="1"/>
          </p:nvPicPr>
          <p:blipFill rotWithShape="1">
            <a:blip r:embed="rId4" cstate="print">
              <a:extLst>
                <a:ext uri="{28A0092B-C50C-407E-A947-70E740481C1C}">
                  <a14:useLocalDpi xmlns:a14="http://schemas.microsoft.com/office/drawing/2010/main" val="0"/>
                </a:ext>
              </a:extLst>
            </a:blip>
            <a:srcRect l="11072" t="14016" r="11000" b="17144"/>
            <a:stretch/>
          </p:blipFill>
          <p:spPr>
            <a:xfrm>
              <a:off x="2556095" y="5432200"/>
              <a:ext cx="1452785" cy="495656"/>
            </a:xfrm>
            <a:prstGeom prst="rect">
              <a:avLst/>
            </a:prstGeom>
          </p:spPr>
        </p:pic>
        <p:pic>
          <p:nvPicPr>
            <p:cNvPr id="37" name="Grafik 21" descr="eurofusion_logo.png"/>
            <p:cNvPicPr>
              <a:picLocks noChangeAspect="1"/>
            </p:cNvPicPr>
            <p:nvPr userDrawn="1"/>
          </p:nvPicPr>
          <p:blipFill>
            <a:blip r:embed="rId5" cstate="print"/>
            <a:stretch>
              <a:fillRect/>
            </a:stretch>
          </p:blipFill>
          <p:spPr>
            <a:xfrm>
              <a:off x="7908396" y="5410028"/>
              <a:ext cx="2000888" cy="517828"/>
            </a:xfrm>
            <a:prstGeom prst="rect">
              <a:avLst/>
            </a:prstGeom>
          </p:spPr>
        </p:pic>
      </p:grpSp>
      <p:grpSp>
        <p:nvGrpSpPr>
          <p:cNvPr id="14" name="Gruppieren 13"/>
          <p:cNvGrpSpPr/>
          <p:nvPr userDrawn="1"/>
        </p:nvGrpSpPr>
        <p:grpSpPr>
          <a:xfrm>
            <a:off x="1930906" y="5892965"/>
            <a:ext cx="8434419" cy="566770"/>
            <a:chOff x="507813" y="5834863"/>
            <a:chExt cx="8135786" cy="566770"/>
          </a:xfrm>
        </p:grpSpPr>
        <p:pic>
          <p:nvPicPr>
            <p:cNvPr id="15" name="Grafik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07813" y="5834863"/>
              <a:ext cx="560411" cy="373742"/>
            </a:xfrm>
            <a:prstGeom prst="rect">
              <a:avLst/>
            </a:prstGeom>
          </p:spPr>
        </p:pic>
        <p:sp>
          <p:nvSpPr>
            <p:cNvPr id="17" name="Subtitle 2"/>
            <p:cNvSpPr txBox="1">
              <a:spLocks/>
            </p:cNvSpPr>
            <p:nvPr userDrawn="1"/>
          </p:nvSpPr>
          <p:spPr>
            <a:xfrm>
              <a:off x="1068224" y="5834863"/>
              <a:ext cx="7575375" cy="5667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smtClean="0">
                  <a:latin typeface="Arial Narrow" panose="020B0606020202030204" pitchFamily="34" charset="0"/>
                </a:rPr>
                <a:t>This work has been carried out within the framework of the EUROfusion Consortium and has received funding from the </a:t>
              </a:r>
              <a:r>
                <a:rPr lang="en-US" sz="1000" dirty="0" err="1" smtClean="0">
                  <a:latin typeface="Arial Narrow" panose="020B0606020202030204" pitchFamily="34" charset="0"/>
                </a:rPr>
                <a:t>Euratom</a:t>
              </a:r>
              <a:r>
                <a:rPr lang="en-US" sz="1000" dirty="0" smtClean="0">
                  <a:latin typeface="Arial Narrow" panose="020B0606020202030204" pitchFamily="34" charset="0"/>
                </a:rPr>
                <a:t> research and training </a:t>
              </a:r>
              <a:r>
                <a:rPr lang="en-US" sz="1000" dirty="0" err="1" smtClean="0">
                  <a:latin typeface="Arial Narrow" panose="020B0606020202030204" pitchFamily="34" charset="0"/>
                </a:rPr>
                <a:t>programme</a:t>
              </a:r>
              <a:r>
                <a:rPr lang="en-US" sz="1000" dirty="0" smtClean="0">
                  <a:latin typeface="Arial Narrow" panose="020B0606020202030204" pitchFamily="34" charset="0"/>
                </a:rPr>
                <a:t> 2014-2018 and 2019-2020 under grant agreement No 633053. The views and opinions expressed herein do not necessarily reflect those of the European Commission.</a:t>
              </a:r>
              <a:endParaRPr lang="en-US" sz="1000" dirty="0">
                <a:latin typeface="Arial Narrow" panose="020B0606020202030204" pitchFamily="34" charset="0"/>
              </a:endParaRPr>
            </a:p>
          </p:txBody>
        </p:sp>
      </p:grpSp>
      <p:sp>
        <p:nvSpPr>
          <p:cNvPr id="3" name="Datumsplatzhalter 2"/>
          <p:cNvSpPr>
            <a:spLocks noGrp="1"/>
          </p:cNvSpPr>
          <p:nvPr>
            <p:ph type="dt" sz="half" idx="10"/>
          </p:nvPr>
        </p:nvSpPr>
        <p:spPr/>
        <p:txBody>
          <a:bodyPr/>
          <a:lstStyle/>
          <a:p>
            <a:r>
              <a:rPr lang="de-DE" smtClean="0"/>
              <a:t>26.2.2020</a:t>
            </a:r>
            <a:endParaRPr lang="de-DE" dirty="0"/>
          </a:p>
        </p:txBody>
      </p:sp>
      <p:sp>
        <p:nvSpPr>
          <p:cNvPr id="4" name="Fußzeilenplatzhalter 3"/>
          <p:cNvSpPr>
            <a:spLocks noGrp="1"/>
          </p:cNvSpPr>
          <p:nvPr>
            <p:ph type="ftr" sz="quarter" idx="11"/>
          </p:nvPr>
        </p:nvSpPr>
        <p:spPr/>
        <p:txBody>
          <a:bodyPr/>
          <a:lstStyle/>
          <a:p>
            <a:r>
              <a:rPr lang="en-US" smtClean="0"/>
              <a:t>A. Winter  -- EuroFusion imaging workshop</a:t>
            </a:r>
            <a:endParaRPr lang="de-DE" dirty="0"/>
          </a:p>
        </p:txBody>
      </p:sp>
      <p:sp>
        <p:nvSpPr>
          <p:cNvPr id="5" name="Foliennummernplatzhalter 4"/>
          <p:cNvSpPr>
            <a:spLocks noGrp="1"/>
          </p:cNvSpPr>
          <p:nvPr>
            <p:ph type="sldNum" sz="quarter" idx="12"/>
          </p:nvPr>
        </p:nvSpPr>
        <p:spPr/>
        <p:txBody>
          <a:bodyPr/>
          <a:lstStyle/>
          <a:p>
            <a:fld id="{31AA536C-85F5-4A1B-A111-7CE00A08BCBC}" type="slidenum">
              <a:rPr lang="de-DE" smtClean="0"/>
              <a:pPr/>
              <a:t>‹Nr.›</a:t>
            </a:fld>
            <a:endParaRPr lang="de-DE" dirty="0"/>
          </a:p>
        </p:txBody>
      </p:sp>
      <p:pic>
        <p:nvPicPr>
          <p:cNvPr id="16" name="Grafik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356035" y="193095"/>
            <a:ext cx="2385016" cy="511200"/>
          </a:xfrm>
          <a:prstGeom prst="rect">
            <a:avLst/>
          </a:prstGeom>
        </p:spPr>
      </p:pic>
    </p:spTree>
    <p:extLst>
      <p:ext uri="{BB962C8B-B14F-4D97-AF65-F5344CB8AC3E}">
        <p14:creationId xmlns:p14="http://schemas.microsoft.com/office/powerpoint/2010/main" val="3416530467"/>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le AUG w/o acknowledgement w/ image">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92281" y="191104"/>
            <a:ext cx="576000" cy="512050"/>
          </a:xfrm>
          <a:prstGeom prst="rect">
            <a:avLst/>
          </a:prstGeom>
        </p:spPr>
      </p:pic>
      <p:sp>
        <p:nvSpPr>
          <p:cNvPr id="3" name="Datumsplatzhalter 2"/>
          <p:cNvSpPr>
            <a:spLocks noGrp="1"/>
          </p:cNvSpPr>
          <p:nvPr>
            <p:ph type="dt" sz="half" idx="10"/>
          </p:nvPr>
        </p:nvSpPr>
        <p:spPr>
          <a:xfrm>
            <a:off x="479425" y="6490520"/>
            <a:ext cx="1080000" cy="365125"/>
          </a:xfrm>
        </p:spPr>
        <p:txBody>
          <a:bodyPr/>
          <a:lstStyle>
            <a:lvl1pPr>
              <a:defRPr lang="de-DE" sz="1000" b="0" kern="1200" smtClean="0">
                <a:solidFill>
                  <a:schemeClr val="tx1">
                    <a:lumMod val="75000"/>
                    <a:lumOff val="25000"/>
                  </a:schemeClr>
                </a:solidFill>
                <a:latin typeface="Arial Narrow" panose="020B0606020202030204" pitchFamily="34" charset="0"/>
                <a:ea typeface="+mn-ea"/>
                <a:cs typeface="+mn-cs"/>
              </a:defRPr>
            </a:lvl1pPr>
          </a:lstStyle>
          <a:p>
            <a:r>
              <a:rPr lang="de-DE" smtClean="0"/>
              <a:t>26.2.2020</a:t>
            </a:r>
            <a:endParaRPr lang="de-DE" dirty="0"/>
          </a:p>
        </p:txBody>
      </p:sp>
      <p:sp>
        <p:nvSpPr>
          <p:cNvPr id="4" name="Fußzeilenplatzhalter 3"/>
          <p:cNvSpPr>
            <a:spLocks noGrp="1"/>
          </p:cNvSpPr>
          <p:nvPr>
            <p:ph type="ftr" sz="quarter" idx="11"/>
          </p:nvPr>
        </p:nvSpPr>
        <p:spPr>
          <a:xfrm>
            <a:off x="1813845" y="6488564"/>
            <a:ext cx="8564310" cy="365125"/>
          </a:xfrm>
        </p:spPr>
        <p:txBody>
          <a:bodyPr/>
          <a:lstStyle>
            <a:lvl1pPr>
              <a:defRPr lang="en-US" sz="1000" b="0" kern="1200" dirty="0" smtClean="0">
                <a:solidFill>
                  <a:schemeClr val="tx1">
                    <a:lumMod val="75000"/>
                    <a:lumOff val="25000"/>
                  </a:schemeClr>
                </a:solidFill>
                <a:latin typeface="Arial Narrow" panose="020B0606020202030204" pitchFamily="34" charset="0"/>
                <a:ea typeface="+mn-ea"/>
                <a:cs typeface="+mn-cs"/>
              </a:defRPr>
            </a:lvl1pPr>
          </a:lstStyle>
          <a:p>
            <a:r>
              <a:rPr lang="en-US" smtClean="0"/>
              <a:t>A. Winter  -- EuroFusion imaging workshop</a:t>
            </a:r>
            <a:endParaRPr lang="en-US" dirty="0"/>
          </a:p>
        </p:txBody>
      </p:sp>
      <p:sp>
        <p:nvSpPr>
          <p:cNvPr id="5" name="Foliennummernplatzhalter 4"/>
          <p:cNvSpPr>
            <a:spLocks noGrp="1"/>
          </p:cNvSpPr>
          <p:nvPr>
            <p:ph type="sldNum" sz="quarter" idx="12"/>
          </p:nvPr>
        </p:nvSpPr>
        <p:spPr>
          <a:xfrm>
            <a:off x="10632575" y="6490519"/>
            <a:ext cx="1080000" cy="365125"/>
          </a:xfrm>
        </p:spPr>
        <p:txBody>
          <a:bodyPr/>
          <a:lstStyle>
            <a:lvl1pPr>
              <a:defRPr lang="de-DE" sz="1000" b="0" kern="1200" smtClean="0">
                <a:solidFill>
                  <a:schemeClr val="tx1">
                    <a:lumMod val="75000"/>
                    <a:lumOff val="25000"/>
                  </a:schemeClr>
                </a:solidFill>
                <a:latin typeface="Arial Narrow" panose="020B0606020202030204" pitchFamily="34" charset="0"/>
                <a:ea typeface="+mn-ea"/>
                <a:cs typeface="+mn-cs"/>
              </a:defRPr>
            </a:lvl1pPr>
          </a:lstStyle>
          <a:p>
            <a:fld id="{31AA536C-85F5-4A1B-A111-7CE00A08BCBC}" type="slidenum">
              <a:rPr lang="de-DE" smtClean="0"/>
              <a:pPr/>
              <a:t>‹Nr.›</a:t>
            </a:fld>
            <a:endParaRPr lang="de-DE" dirty="0"/>
          </a:p>
        </p:txBody>
      </p:sp>
      <p:sp>
        <p:nvSpPr>
          <p:cNvPr id="18" name="Untertitel 2"/>
          <p:cNvSpPr>
            <a:spLocks noGrp="1"/>
          </p:cNvSpPr>
          <p:nvPr>
            <p:ph type="subTitle" idx="1"/>
          </p:nvPr>
        </p:nvSpPr>
        <p:spPr>
          <a:xfrm>
            <a:off x="1524000" y="2510472"/>
            <a:ext cx="9144000" cy="677110"/>
          </a:xfrm>
          <a:prstGeom prst="rect">
            <a:avLst/>
          </a:prstGeom>
        </p:spPr>
        <p:txBody>
          <a:bodyPr/>
          <a:lstStyle>
            <a:lvl1pPr marL="0" indent="0" algn="ctr">
              <a:buNone/>
              <a:defRPr sz="2400" b="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smtClean="0"/>
              <a:t>Formatvorlage des Untertitelmasters durch Klicken bearbeiten</a:t>
            </a:r>
            <a:endParaRPr lang="de-DE" dirty="0"/>
          </a:p>
        </p:txBody>
      </p:sp>
      <p:sp>
        <p:nvSpPr>
          <p:cNvPr id="19" name="Titel 7"/>
          <p:cNvSpPr>
            <a:spLocks noGrp="1"/>
          </p:cNvSpPr>
          <p:nvPr>
            <p:ph type="title"/>
          </p:nvPr>
        </p:nvSpPr>
        <p:spPr>
          <a:xfrm>
            <a:off x="1524000" y="1136247"/>
            <a:ext cx="9144000" cy="1316396"/>
          </a:xfrm>
          <a:prstGeom prst="rect">
            <a:avLst/>
          </a:prstGeom>
        </p:spPr>
        <p:txBody>
          <a:bodyPr anchor="b"/>
          <a:lstStyle>
            <a:lvl1pPr algn="ctr">
              <a:defRPr b="1"/>
            </a:lvl1pPr>
          </a:lstStyle>
          <a:p>
            <a:r>
              <a:rPr lang="de-DE" dirty="0" smtClean="0"/>
              <a:t>Titelmasterformat durch Klicken bearbeiten</a:t>
            </a:r>
            <a:endParaRPr lang="de-DE" dirty="0"/>
          </a:p>
        </p:txBody>
      </p:sp>
      <p:grpSp>
        <p:nvGrpSpPr>
          <p:cNvPr id="13" name="Gruppierung 14"/>
          <p:cNvGrpSpPr/>
          <p:nvPr userDrawn="1"/>
        </p:nvGrpSpPr>
        <p:grpSpPr>
          <a:xfrm>
            <a:off x="2556644" y="3368453"/>
            <a:ext cx="7353189" cy="743526"/>
            <a:chOff x="2556095" y="5284515"/>
            <a:chExt cx="7353189" cy="743526"/>
          </a:xfrm>
        </p:grpSpPr>
        <p:pic>
          <p:nvPicPr>
            <p:cNvPr id="20" name="Picture 11"/>
            <p:cNvPicPr>
              <a:picLocks noChangeAspect="1" noChangeArrowheads="1"/>
            </p:cNvPicPr>
            <p:nvPr userDrawn="1"/>
          </p:nvPicPr>
          <p:blipFill>
            <a:blip r:embed="rId3" cstate="print"/>
            <a:srcRect/>
            <a:stretch>
              <a:fillRect/>
            </a:stretch>
          </p:blipFill>
          <p:spPr bwMode="auto">
            <a:xfrm>
              <a:off x="5730785" y="5284515"/>
              <a:ext cx="729332" cy="743526"/>
            </a:xfrm>
            <a:prstGeom prst="rect">
              <a:avLst/>
            </a:prstGeom>
            <a:noFill/>
          </p:spPr>
        </p:pic>
        <p:pic>
          <p:nvPicPr>
            <p:cNvPr id="21" name="Grafik 20"/>
            <p:cNvPicPr>
              <a:picLocks noChangeAspect="1"/>
            </p:cNvPicPr>
            <p:nvPr userDrawn="1"/>
          </p:nvPicPr>
          <p:blipFill rotWithShape="1">
            <a:blip r:embed="rId4" cstate="print">
              <a:extLst>
                <a:ext uri="{28A0092B-C50C-407E-A947-70E740481C1C}">
                  <a14:useLocalDpi xmlns:a14="http://schemas.microsoft.com/office/drawing/2010/main" val="0"/>
                </a:ext>
              </a:extLst>
            </a:blip>
            <a:srcRect l="11072" t="14016" r="11000" b="17144"/>
            <a:stretch/>
          </p:blipFill>
          <p:spPr>
            <a:xfrm>
              <a:off x="2556095" y="5432200"/>
              <a:ext cx="1452785" cy="495656"/>
            </a:xfrm>
            <a:prstGeom prst="rect">
              <a:avLst/>
            </a:prstGeom>
          </p:spPr>
        </p:pic>
        <p:pic>
          <p:nvPicPr>
            <p:cNvPr id="22" name="Grafik 21" descr="eurofusion_logo.png"/>
            <p:cNvPicPr>
              <a:picLocks noChangeAspect="1"/>
            </p:cNvPicPr>
            <p:nvPr userDrawn="1"/>
          </p:nvPicPr>
          <p:blipFill>
            <a:blip r:embed="rId5" cstate="print"/>
            <a:stretch>
              <a:fillRect/>
            </a:stretch>
          </p:blipFill>
          <p:spPr>
            <a:xfrm>
              <a:off x="7908396" y="5410028"/>
              <a:ext cx="2000888" cy="517828"/>
            </a:xfrm>
            <a:prstGeom prst="rect">
              <a:avLst/>
            </a:prstGeom>
          </p:spPr>
        </p:pic>
      </p:grpSp>
      <p:pic>
        <p:nvPicPr>
          <p:cNvPr id="23" name="Grafik 22"/>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 y="4253956"/>
            <a:ext cx="12192001" cy="2262485"/>
          </a:xfrm>
          <a:prstGeom prst="rect">
            <a:avLst/>
          </a:prstGeom>
        </p:spPr>
      </p:pic>
      <p:pic>
        <p:nvPicPr>
          <p:cNvPr id="14" name="Grafik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356035" y="193095"/>
            <a:ext cx="2385016" cy="511200"/>
          </a:xfrm>
          <a:prstGeom prst="rect">
            <a:avLst/>
          </a:prstGeom>
        </p:spPr>
      </p:pic>
    </p:spTree>
    <p:extLst>
      <p:ext uri="{BB962C8B-B14F-4D97-AF65-F5344CB8AC3E}">
        <p14:creationId xmlns:p14="http://schemas.microsoft.com/office/powerpoint/2010/main" val="2946425729"/>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Content W7-X">
    <p:spTree>
      <p:nvGrpSpPr>
        <p:cNvPr id="1" name=""/>
        <p:cNvGrpSpPr/>
        <p:nvPr/>
      </p:nvGrpSpPr>
      <p:grpSpPr>
        <a:xfrm>
          <a:off x="0" y="0"/>
          <a:ext cx="0" cy="0"/>
          <a:chOff x="0" y="0"/>
          <a:chExt cx="0" cy="0"/>
        </a:xfrm>
      </p:grpSpPr>
      <p:sp>
        <p:nvSpPr>
          <p:cNvPr id="13" name="Titel 12"/>
          <p:cNvSpPr>
            <a:spLocks noGrp="1"/>
          </p:cNvSpPr>
          <p:nvPr>
            <p:ph type="title"/>
          </p:nvPr>
        </p:nvSpPr>
        <p:spPr>
          <a:xfrm>
            <a:off x="478368" y="188639"/>
            <a:ext cx="9095472" cy="640303"/>
          </a:xfrm>
          <a:prstGeom prst="rect">
            <a:avLst/>
          </a:prstGeom>
        </p:spPr>
        <p:txBody>
          <a:bodyPr anchor="b">
            <a:normAutofit/>
          </a:bodyPr>
          <a:lstStyle>
            <a:lvl1pPr>
              <a:defRPr lang="de-DE" sz="2800" b="1" kern="1200" dirty="0">
                <a:solidFill>
                  <a:srgbClr val="326CB3"/>
                </a:solidFill>
                <a:latin typeface="Arial Narrow" panose="020B0606020202030204" pitchFamily="34" charset="0"/>
                <a:ea typeface="+mj-ea"/>
                <a:cs typeface="+mj-cs"/>
              </a:defRPr>
            </a:lvl1pPr>
          </a:lstStyle>
          <a:p>
            <a:r>
              <a:rPr lang="de-DE" dirty="0" smtClean="0"/>
              <a:t>Titelmasterformat durch Klicken bearbeiten</a:t>
            </a:r>
            <a:endParaRPr lang="de-DE" dirty="0"/>
          </a:p>
        </p:txBody>
      </p:sp>
      <p:sp>
        <p:nvSpPr>
          <p:cNvPr id="3" name="Datumsplatzhalter 2"/>
          <p:cNvSpPr>
            <a:spLocks noGrp="1"/>
          </p:cNvSpPr>
          <p:nvPr>
            <p:ph type="dt" sz="half" idx="10"/>
          </p:nvPr>
        </p:nvSpPr>
        <p:spPr>
          <a:xfrm>
            <a:off x="478367" y="6356358"/>
            <a:ext cx="1117572" cy="365125"/>
          </a:xfrm>
        </p:spPr>
        <p:txBody>
          <a:bodyPr/>
          <a:lstStyle>
            <a:lvl1pPr>
              <a:defRPr lang="de-DE" sz="1000" b="0" kern="1200" smtClean="0">
                <a:solidFill>
                  <a:schemeClr val="tx1">
                    <a:lumMod val="65000"/>
                    <a:lumOff val="35000"/>
                  </a:schemeClr>
                </a:solidFill>
                <a:latin typeface="Arial Narrow" panose="020B0606020202030204" pitchFamily="34" charset="0"/>
                <a:ea typeface="+mn-ea"/>
                <a:cs typeface="+mn-cs"/>
              </a:defRPr>
            </a:lvl1pPr>
          </a:lstStyle>
          <a:p>
            <a:r>
              <a:rPr lang="de-DE" smtClean="0"/>
              <a:t>26.2.2020</a:t>
            </a:r>
            <a:endParaRPr lang="de-DE" dirty="0"/>
          </a:p>
        </p:txBody>
      </p:sp>
      <p:sp>
        <p:nvSpPr>
          <p:cNvPr id="4" name="Fußzeilenplatzhalter 3"/>
          <p:cNvSpPr>
            <a:spLocks noGrp="1"/>
          </p:cNvSpPr>
          <p:nvPr>
            <p:ph type="ftr" sz="quarter" idx="11"/>
          </p:nvPr>
        </p:nvSpPr>
        <p:spPr>
          <a:xfrm>
            <a:off x="1813850" y="6356358"/>
            <a:ext cx="8564311" cy="365125"/>
          </a:xfrm>
        </p:spPr>
        <p:txBody>
          <a:bodyPr/>
          <a:lstStyle>
            <a:lvl1pPr>
              <a:defRPr lang="de-DE" sz="1000" b="0" kern="1200" dirty="0">
                <a:solidFill>
                  <a:schemeClr val="tx1">
                    <a:lumMod val="65000"/>
                    <a:lumOff val="35000"/>
                  </a:schemeClr>
                </a:solidFill>
                <a:latin typeface="Arial Narrow" panose="020B0606020202030204" pitchFamily="34" charset="0"/>
                <a:ea typeface="+mn-ea"/>
                <a:cs typeface="+mn-cs"/>
              </a:defRPr>
            </a:lvl1pPr>
          </a:lstStyle>
          <a:p>
            <a:r>
              <a:rPr lang="en-US" smtClean="0"/>
              <a:t>A. Winter  -- EuroFusion imaging workshop</a:t>
            </a:r>
            <a:endParaRPr lang="de-DE" dirty="0"/>
          </a:p>
        </p:txBody>
      </p:sp>
      <p:sp>
        <p:nvSpPr>
          <p:cNvPr id="5" name="Foliennummernplatzhalter 4"/>
          <p:cNvSpPr>
            <a:spLocks noGrp="1"/>
          </p:cNvSpPr>
          <p:nvPr>
            <p:ph type="sldNum" sz="quarter" idx="12"/>
          </p:nvPr>
        </p:nvSpPr>
        <p:spPr>
          <a:xfrm>
            <a:off x="10632575" y="6357601"/>
            <a:ext cx="1080000" cy="365125"/>
          </a:xfrm>
        </p:spPr>
        <p:txBody>
          <a:bodyPr/>
          <a:lstStyle>
            <a:lvl1pPr>
              <a:defRPr lang="de-DE" sz="1000" b="0" kern="1200" smtClean="0">
                <a:solidFill>
                  <a:schemeClr val="tx1">
                    <a:lumMod val="65000"/>
                    <a:lumOff val="35000"/>
                  </a:schemeClr>
                </a:solidFill>
                <a:latin typeface="Arial Narrow" panose="020B0606020202030204" pitchFamily="34" charset="0"/>
                <a:ea typeface="+mn-ea"/>
                <a:cs typeface="+mn-cs"/>
              </a:defRPr>
            </a:lvl1pPr>
          </a:lstStyle>
          <a:p>
            <a:fld id="{31AA536C-85F5-4A1B-A111-7CE00A08BCBC}" type="slidenum">
              <a:rPr lang="de-DE" smtClean="0"/>
              <a:pPr/>
              <a:t>‹Nr.›</a:t>
            </a:fld>
            <a:endParaRPr lang="de-DE" dirty="0"/>
          </a:p>
        </p:txBody>
      </p:sp>
      <p:cxnSp>
        <p:nvCxnSpPr>
          <p:cNvPr id="11" name="Gerader Verbinder 10"/>
          <p:cNvCxnSpPr/>
          <p:nvPr userDrawn="1"/>
        </p:nvCxnSpPr>
        <p:spPr bwMode="auto">
          <a:xfrm>
            <a:off x="497682" y="908050"/>
            <a:ext cx="11196637" cy="0"/>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sp>
        <p:nvSpPr>
          <p:cNvPr id="17" name="Textplatzhalter 22"/>
          <p:cNvSpPr>
            <a:spLocks noGrp="1"/>
          </p:cNvSpPr>
          <p:nvPr>
            <p:ph type="body" sz="quarter" idx="13"/>
          </p:nvPr>
        </p:nvSpPr>
        <p:spPr>
          <a:xfrm>
            <a:off x="478368" y="1089026"/>
            <a:ext cx="11234209" cy="5188222"/>
          </a:xfrm>
          <a:prstGeom prst="rect">
            <a:avLst/>
          </a:prstGeom>
        </p:spPr>
        <p:txBody>
          <a:bodyPr/>
          <a:lstStyle>
            <a:lvl1pPr>
              <a:defRPr lang="de-DE" sz="2400" b="1" kern="1200" dirty="0" smtClean="0">
                <a:solidFill>
                  <a:schemeClr val="tx1"/>
                </a:solidFill>
                <a:latin typeface="+mn-lt"/>
                <a:ea typeface="+mn-ea"/>
                <a:cs typeface="+mn-cs"/>
              </a:defRPr>
            </a:lvl1pPr>
            <a:lvl2pPr>
              <a:defRPr sz="2000" b="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pic>
        <p:nvPicPr>
          <p:cNvPr id="12" name="Picture 5"/>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9728468" y="174303"/>
            <a:ext cx="951493" cy="626400"/>
          </a:xfrm>
          <a:prstGeom prst="rect">
            <a:avLst/>
          </a:prstGeom>
          <a:ln w="9525">
            <a:noFill/>
            <a:round/>
            <a:headEnd/>
            <a:tailEnd/>
          </a:ln>
          <a:effectLst/>
        </p:spPr>
        <p:style>
          <a:lnRef idx="0">
            <a:scrgbClr r="0" g="0" b="0"/>
          </a:lnRef>
          <a:fillRef idx="1001">
            <a:schemeClr val="lt1"/>
          </a:fillRef>
          <a:effectRef idx="0">
            <a:scrgbClr r="0" g="0" b="0"/>
          </a:effectRef>
          <a:fontRef idx="major"/>
        </p:style>
      </p:pic>
      <p:pic>
        <p:nvPicPr>
          <p:cNvPr id="14" name="Picture 4"/>
          <p:cNvPicPr>
            <a:picLocks noChangeAspect="1" noChangeArrowheads="1"/>
          </p:cNvPicPr>
          <p:nvPr userDrawn="1"/>
        </p:nvPicPr>
        <p:blipFill>
          <a:blip r:embed="rId3" cstate="print"/>
          <a:srcRect/>
          <a:stretch>
            <a:fillRect/>
          </a:stretch>
        </p:blipFill>
        <p:spPr bwMode="auto">
          <a:xfrm>
            <a:off x="10796286" y="167913"/>
            <a:ext cx="894837" cy="624780"/>
          </a:xfrm>
          <a:prstGeom prst="rect">
            <a:avLst/>
          </a:prstGeom>
          <a:noFill/>
          <a:ln w="9525">
            <a:noFill/>
            <a:round/>
            <a:headEnd/>
            <a:tailEnd/>
          </a:ln>
        </p:spPr>
      </p:pic>
    </p:spTree>
    <p:extLst>
      <p:ext uri="{BB962C8B-B14F-4D97-AF65-F5344CB8AC3E}">
        <p14:creationId xmlns:p14="http://schemas.microsoft.com/office/powerpoint/2010/main" val="4245181762"/>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65009" y="539846"/>
            <a:ext cx="11352661" cy="417703"/>
          </a:xfrm>
          <a:prstGeom prst="rect">
            <a:avLst/>
          </a:prstGeom>
        </p:spPr>
        <p:txBody>
          <a:bodyPr lIns="0" tIns="0" rIns="0" bIns="0" anchor="ctr"/>
          <a:lstStyle/>
          <a:p>
            <a:endParaRPr lang="en-GB" sz="1814" b="1" strike="noStrike" spc="-1">
              <a:solidFill>
                <a:srgbClr val="000000"/>
              </a:solidFill>
              <a:uFill>
                <a:solidFill>
                  <a:srgbClr val="FFFFFF"/>
                </a:solidFill>
              </a:uFill>
              <a:latin typeface="Arial"/>
            </a:endParaRPr>
          </a:p>
        </p:txBody>
      </p:sp>
      <p:sp>
        <p:nvSpPr>
          <p:cNvPr id="16" name="PlaceHolder 2"/>
          <p:cNvSpPr>
            <a:spLocks noGrp="1"/>
          </p:cNvSpPr>
          <p:nvPr>
            <p:ph type="body"/>
          </p:nvPr>
        </p:nvSpPr>
        <p:spPr>
          <a:xfrm>
            <a:off x="292154" y="1010129"/>
            <a:ext cx="11596486" cy="4965079"/>
          </a:xfrm>
          <a:prstGeom prst="rect">
            <a:avLst/>
          </a:prstGeom>
        </p:spPr>
        <p:txBody>
          <a:bodyPr lIns="0" tIns="0" rIns="0" bIns="0"/>
          <a:lstStyle/>
          <a:p>
            <a:endParaRPr lang="en-GB" sz="1814"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8968897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empty page">
    <p:spTree>
      <p:nvGrpSpPr>
        <p:cNvPr id="1" name=""/>
        <p:cNvGrpSpPr/>
        <p:nvPr/>
      </p:nvGrpSpPr>
      <p:grpSpPr>
        <a:xfrm>
          <a:off x="0" y="0"/>
          <a:ext cx="0" cy="0"/>
          <a:chOff x="0" y="0"/>
          <a:chExt cx="0" cy="0"/>
        </a:xfrm>
      </p:grpSpPr>
      <p:grpSp>
        <p:nvGrpSpPr>
          <p:cNvPr id="2" name="Gruppieren 6"/>
          <p:cNvGrpSpPr/>
          <p:nvPr userDrawn="1"/>
        </p:nvGrpSpPr>
        <p:grpSpPr>
          <a:xfrm>
            <a:off x="527382" y="692696"/>
            <a:ext cx="9409045" cy="0"/>
            <a:chOff x="395536" y="908720"/>
            <a:chExt cx="7056784" cy="0"/>
          </a:xfrm>
        </p:grpSpPr>
        <p:cxnSp>
          <p:nvCxnSpPr>
            <p:cNvPr id="9" name="Gerade Verbindung 8"/>
            <p:cNvCxnSpPr/>
            <p:nvPr userDrawn="1"/>
          </p:nvCxnSpPr>
          <p:spPr>
            <a:xfrm>
              <a:off x="395536" y="908720"/>
              <a:ext cx="7056784"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Gerade Verbindung 9"/>
            <p:cNvCxnSpPr/>
            <p:nvPr userDrawn="1"/>
          </p:nvCxnSpPr>
          <p:spPr>
            <a:xfrm>
              <a:off x="395536" y="908720"/>
              <a:ext cx="165618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8" name="Picture 5"/>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169140" y="64133"/>
            <a:ext cx="951493" cy="626400"/>
          </a:xfrm>
          <a:prstGeom prst="rect">
            <a:avLst/>
          </a:prstGeom>
          <a:ln w="9525">
            <a:noFill/>
            <a:round/>
            <a:headEnd/>
            <a:tailEnd/>
          </a:ln>
          <a:effectLst/>
        </p:spPr>
        <p:style>
          <a:lnRef idx="0">
            <a:scrgbClr r="0" g="0" b="0"/>
          </a:lnRef>
          <a:fillRef idx="1001">
            <a:schemeClr val="lt1"/>
          </a:fillRef>
          <a:effectRef idx="0">
            <a:scrgbClr r="0" g="0" b="0"/>
          </a:effectRef>
          <a:fontRef idx="major"/>
        </p:style>
      </p:pic>
      <p:pic>
        <p:nvPicPr>
          <p:cNvPr id="11" name="Picture 4"/>
          <p:cNvPicPr>
            <a:picLocks noChangeAspect="1" noChangeArrowheads="1"/>
          </p:cNvPicPr>
          <p:nvPr userDrawn="1"/>
        </p:nvPicPr>
        <p:blipFill>
          <a:blip r:embed="rId3" cstate="print"/>
          <a:srcRect/>
          <a:stretch>
            <a:fillRect/>
          </a:stretch>
        </p:blipFill>
        <p:spPr bwMode="auto">
          <a:xfrm>
            <a:off x="11236958" y="57743"/>
            <a:ext cx="894837" cy="624780"/>
          </a:xfrm>
          <a:prstGeom prst="rect">
            <a:avLst/>
          </a:prstGeom>
          <a:noFill/>
          <a:ln w="9525">
            <a:noFill/>
            <a:round/>
            <a:headEnd/>
            <a:tailEnd/>
          </a:ln>
        </p:spPr>
      </p:pic>
      <p:sp>
        <p:nvSpPr>
          <p:cNvPr id="15" name="Titel 11"/>
          <p:cNvSpPr>
            <a:spLocks noGrp="1"/>
          </p:cNvSpPr>
          <p:nvPr>
            <p:ph type="title"/>
          </p:nvPr>
        </p:nvSpPr>
        <p:spPr>
          <a:xfrm>
            <a:off x="431371" y="188640"/>
            <a:ext cx="9601067" cy="648072"/>
          </a:xfrm>
          <a:prstGeom prst="rect">
            <a:avLst/>
          </a:prstGeom>
        </p:spPr>
        <p:txBody>
          <a:bodyPr/>
          <a:lstStyle/>
          <a:p>
            <a:r>
              <a:rPr lang="de-DE" dirty="0" smtClean="0"/>
              <a:t>Titelmasterformat durch Klicken bearbeiten</a:t>
            </a:r>
            <a:endParaRPr lang="de-DE" dirty="0"/>
          </a:p>
        </p:txBody>
      </p:sp>
      <p:sp>
        <p:nvSpPr>
          <p:cNvPr id="12" name="Fußzeilenplatzhalter 8"/>
          <p:cNvSpPr txBox="1">
            <a:spLocks/>
          </p:cNvSpPr>
          <p:nvPr userDrawn="1"/>
        </p:nvSpPr>
        <p:spPr>
          <a:xfrm>
            <a:off x="143339" y="6581976"/>
            <a:ext cx="10657184" cy="293117"/>
          </a:xfrm>
          <a:prstGeom prst="rect">
            <a:avLst/>
          </a:prstGeom>
        </p:spPr>
        <p:txBody>
          <a:bodyPr vert="horz" lIns="91440" tIns="45720" rIns="91440" bIns="45720" rtlCol="0" anchor="ctr"/>
          <a:lstStyle>
            <a:defPPr>
              <a:defRPr lang="de-DE"/>
            </a:defPPr>
            <a:lvl1pPr algn="l" rtl="0" fontAlgn="base">
              <a:spcBef>
                <a:spcPct val="0"/>
              </a:spcBef>
              <a:spcAft>
                <a:spcPct val="0"/>
              </a:spcAft>
              <a:defRPr sz="1000" kern="1200">
                <a:solidFill>
                  <a:schemeClr val="tx1">
                    <a:tint val="75000"/>
                  </a:schemeClr>
                </a:solidFill>
                <a:latin typeface="+mn-lt"/>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r>
              <a:rPr lang="en-US" sz="1000" dirty="0" smtClean="0"/>
              <a:t>Marc Lewerentz, W7-X CoDaC  -  CSL Workshop FIRST 2019  -  Ljubljana January 21/22, 2019</a:t>
            </a:r>
            <a:endParaRPr lang="de-DE" sz="1000" dirty="0"/>
          </a:p>
        </p:txBody>
      </p:sp>
      <p:sp>
        <p:nvSpPr>
          <p:cNvPr id="16" name="Foliennummernplatzhalter 9"/>
          <p:cNvSpPr txBox="1">
            <a:spLocks/>
          </p:cNvSpPr>
          <p:nvPr userDrawn="1"/>
        </p:nvSpPr>
        <p:spPr>
          <a:xfrm>
            <a:off x="11088555" y="6581975"/>
            <a:ext cx="973899" cy="293117"/>
          </a:xfrm>
          <a:prstGeom prst="rect">
            <a:avLst/>
          </a:prstGeom>
        </p:spPr>
        <p:txBody>
          <a:bodyPr vert="horz" lIns="91440" tIns="45720" rIns="91440" bIns="45720" rtlCol="0" anchor="ctr"/>
          <a:lstStyle>
            <a:defPPr>
              <a:defRPr lang="de-DE"/>
            </a:defPPr>
            <a:lvl1pPr algn="r" rtl="0" fontAlgn="base">
              <a:spcBef>
                <a:spcPct val="0"/>
              </a:spcBef>
              <a:spcAft>
                <a:spcPct val="0"/>
              </a:spcAft>
              <a:defRPr sz="1000" kern="1200">
                <a:solidFill>
                  <a:schemeClr val="tx1">
                    <a:tint val="75000"/>
                  </a:schemeClr>
                </a:solidFill>
                <a:latin typeface="+mn-lt"/>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fld id="{1B6B8A4C-2E29-4AEF-A4E5-1A64F0B79647}" type="slidenum">
              <a:rPr lang="de-DE" sz="1000" smtClean="0"/>
              <a:pPr/>
              <a:t>‹Nr.›</a:t>
            </a:fld>
            <a:endParaRPr lang="de-DE" sz="1000" dirty="0"/>
          </a:p>
        </p:txBody>
      </p:sp>
    </p:spTree>
    <p:extLst>
      <p:ext uri="{BB962C8B-B14F-4D97-AF65-F5344CB8AC3E}">
        <p14:creationId xmlns:p14="http://schemas.microsoft.com/office/powerpoint/2010/main" val="1523855343"/>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7-X">
    <p:spTree>
      <p:nvGrpSpPr>
        <p:cNvPr id="1" name=""/>
        <p:cNvGrpSpPr/>
        <p:nvPr/>
      </p:nvGrpSpPr>
      <p:grpSpPr>
        <a:xfrm>
          <a:off x="0" y="0"/>
          <a:ext cx="0" cy="0"/>
          <a:chOff x="0" y="0"/>
          <a:chExt cx="0" cy="0"/>
        </a:xfrm>
      </p:grpSpPr>
      <p:sp>
        <p:nvSpPr>
          <p:cNvPr id="13" name="Titel 12"/>
          <p:cNvSpPr>
            <a:spLocks noGrp="1"/>
          </p:cNvSpPr>
          <p:nvPr>
            <p:ph type="title"/>
          </p:nvPr>
        </p:nvSpPr>
        <p:spPr>
          <a:xfrm>
            <a:off x="479425" y="188639"/>
            <a:ext cx="9502775" cy="640303"/>
          </a:xfrm>
          <a:prstGeom prst="rect">
            <a:avLst/>
          </a:prstGeom>
        </p:spPr>
        <p:txBody>
          <a:bodyPr anchor="b">
            <a:normAutofit/>
          </a:bodyPr>
          <a:lstStyle>
            <a:lvl1pPr>
              <a:defRPr sz="3200" b="1">
                <a:solidFill>
                  <a:srgbClr val="326CB3"/>
                </a:solidFill>
                <a:latin typeface="Arial Narrow" panose="020B0606020202030204" pitchFamily="34" charset="0"/>
              </a:defRPr>
            </a:lvl1pPr>
          </a:lstStyle>
          <a:p>
            <a:r>
              <a:rPr lang="de-DE" dirty="0" smtClean="0"/>
              <a:t>Titelmasterformat durch Klicken bearbeiten</a:t>
            </a:r>
            <a:endParaRPr lang="de-DE" dirty="0"/>
          </a:p>
        </p:txBody>
      </p:sp>
      <p:cxnSp>
        <p:nvCxnSpPr>
          <p:cNvPr id="15" name="Gerader Verbinder 10"/>
          <p:cNvCxnSpPr/>
          <p:nvPr userDrawn="1"/>
        </p:nvCxnSpPr>
        <p:spPr bwMode="auto">
          <a:xfrm>
            <a:off x="479425" y="909768"/>
            <a:ext cx="11233149" cy="0"/>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sp>
        <p:nvSpPr>
          <p:cNvPr id="2" name="Datumsplatzhalter 1"/>
          <p:cNvSpPr>
            <a:spLocks noGrp="1"/>
          </p:cNvSpPr>
          <p:nvPr>
            <p:ph type="dt" sz="half" idx="14"/>
          </p:nvPr>
        </p:nvSpPr>
        <p:spPr/>
        <p:txBody>
          <a:bodyPr/>
          <a:lstStyle/>
          <a:p>
            <a:r>
              <a:rPr lang="de-DE" smtClean="0"/>
              <a:t>26.2.2020</a:t>
            </a:r>
            <a:endParaRPr lang="de-DE" dirty="0"/>
          </a:p>
        </p:txBody>
      </p:sp>
      <p:sp>
        <p:nvSpPr>
          <p:cNvPr id="3" name="Fußzeilenplatzhalter 2"/>
          <p:cNvSpPr>
            <a:spLocks noGrp="1"/>
          </p:cNvSpPr>
          <p:nvPr>
            <p:ph type="ftr" sz="quarter" idx="15"/>
          </p:nvPr>
        </p:nvSpPr>
        <p:spPr/>
        <p:txBody>
          <a:bodyPr/>
          <a:lstStyle/>
          <a:p>
            <a:r>
              <a:rPr lang="en-US" smtClean="0"/>
              <a:t>A. Winter  -- EuroFusion imaging workshop</a:t>
            </a:r>
            <a:endParaRPr lang="de-DE" dirty="0"/>
          </a:p>
        </p:txBody>
      </p:sp>
      <p:sp>
        <p:nvSpPr>
          <p:cNvPr id="4" name="Foliennummernplatzhalter 3"/>
          <p:cNvSpPr>
            <a:spLocks noGrp="1"/>
          </p:cNvSpPr>
          <p:nvPr>
            <p:ph type="sldNum" sz="quarter" idx="16"/>
          </p:nvPr>
        </p:nvSpPr>
        <p:spPr/>
        <p:txBody>
          <a:bodyPr/>
          <a:lstStyle/>
          <a:p>
            <a:fld id="{31AA536C-85F5-4A1B-A111-7CE00A08BCBC}" type="slidenum">
              <a:rPr lang="de-DE" smtClean="0"/>
              <a:pPr/>
              <a:t>‹Nr.›</a:t>
            </a:fld>
            <a:endParaRPr lang="de-DE" dirty="0"/>
          </a:p>
        </p:txBody>
      </p:sp>
      <p:sp>
        <p:nvSpPr>
          <p:cNvPr id="10" name="Textplatzhalter 22"/>
          <p:cNvSpPr>
            <a:spLocks noGrp="1"/>
          </p:cNvSpPr>
          <p:nvPr>
            <p:ph type="body" sz="quarter" idx="13"/>
          </p:nvPr>
        </p:nvSpPr>
        <p:spPr>
          <a:xfrm>
            <a:off x="479425" y="1092173"/>
            <a:ext cx="11233150" cy="5109247"/>
          </a:xfrm>
          <a:prstGeom prst="rect">
            <a:avLst/>
          </a:prstGeom>
        </p:spPr>
        <p:txBody>
          <a:bodyPr/>
          <a:lstStyle>
            <a:lvl1pPr>
              <a:defRPr sz="2400" b="1">
                <a:solidFill>
                  <a:schemeClr val="tx1"/>
                </a:solidFill>
              </a:defRPr>
            </a:lvl1pPr>
            <a:lvl2pPr>
              <a:defRPr sz="2000" b="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pic>
        <p:nvPicPr>
          <p:cNvPr id="14" name="Picture 5"/>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9728468" y="174303"/>
            <a:ext cx="951493" cy="626400"/>
          </a:xfrm>
          <a:prstGeom prst="rect">
            <a:avLst/>
          </a:prstGeom>
          <a:ln w="9525">
            <a:noFill/>
            <a:round/>
            <a:headEnd/>
            <a:tailEnd/>
          </a:ln>
          <a:effectLst/>
        </p:spPr>
        <p:style>
          <a:lnRef idx="0">
            <a:scrgbClr r="0" g="0" b="0"/>
          </a:lnRef>
          <a:fillRef idx="1001">
            <a:schemeClr val="lt1"/>
          </a:fillRef>
          <a:effectRef idx="0">
            <a:scrgbClr r="0" g="0" b="0"/>
          </a:effectRef>
          <a:fontRef idx="major"/>
        </p:style>
      </p:pic>
      <p:pic>
        <p:nvPicPr>
          <p:cNvPr id="16" name="Picture 4"/>
          <p:cNvPicPr>
            <a:picLocks noChangeAspect="1" noChangeArrowheads="1"/>
          </p:cNvPicPr>
          <p:nvPr userDrawn="1"/>
        </p:nvPicPr>
        <p:blipFill>
          <a:blip r:embed="rId3" cstate="print"/>
          <a:srcRect/>
          <a:stretch>
            <a:fillRect/>
          </a:stretch>
        </p:blipFill>
        <p:spPr bwMode="auto">
          <a:xfrm>
            <a:off x="10796286" y="167913"/>
            <a:ext cx="894837" cy="624780"/>
          </a:xfrm>
          <a:prstGeom prst="rect">
            <a:avLst/>
          </a:prstGeom>
          <a:noFill/>
          <a:ln w="9525">
            <a:noFill/>
            <a:round/>
            <a:headEnd/>
            <a:tailEnd/>
          </a:ln>
        </p:spPr>
      </p:pic>
    </p:spTree>
    <p:extLst>
      <p:ext uri="{BB962C8B-B14F-4D97-AF65-F5344CB8AC3E}">
        <p14:creationId xmlns:p14="http://schemas.microsoft.com/office/powerpoint/2010/main" val="33308001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8" pos="737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AUG">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56649" y="191124"/>
            <a:ext cx="607443" cy="540000"/>
          </a:xfrm>
          <a:prstGeom prst="rect">
            <a:avLst/>
          </a:prstGeom>
        </p:spPr>
      </p:pic>
      <p:sp>
        <p:nvSpPr>
          <p:cNvPr id="13" name="Titel 12"/>
          <p:cNvSpPr>
            <a:spLocks noGrp="1"/>
          </p:cNvSpPr>
          <p:nvPr>
            <p:ph type="title"/>
          </p:nvPr>
        </p:nvSpPr>
        <p:spPr>
          <a:xfrm>
            <a:off x="479425" y="188639"/>
            <a:ext cx="9502775" cy="640303"/>
          </a:xfrm>
          <a:prstGeom prst="rect">
            <a:avLst/>
          </a:prstGeom>
        </p:spPr>
        <p:txBody>
          <a:bodyPr anchor="b">
            <a:normAutofit/>
          </a:bodyPr>
          <a:lstStyle>
            <a:lvl1pPr>
              <a:defRPr sz="3200" b="1">
                <a:solidFill>
                  <a:srgbClr val="326CB3"/>
                </a:solidFill>
                <a:latin typeface="Arial Narrow" panose="020B0606020202030204" pitchFamily="34" charset="0"/>
              </a:defRPr>
            </a:lvl1pPr>
          </a:lstStyle>
          <a:p>
            <a:r>
              <a:rPr lang="de-DE" dirty="0" smtClean="0"/>
              <a:t>Titelmasterformat durch Klicken bearbeiten</a:t>
            </a:r>
            <a:endParaRPr lang="de-DE" dirty="0"/>
          </a:p>
        </p:txBody>
      </p:sp>
      <p:sp>
        <p:nvSpPr>
          <p:cNvPr id="14" name="Textplatzhalter 22"/>
          <p:cNvSpPr>
            <a:spLocks noGrp="1"/>
          </p:cNvSpPr>
          <p:nvPr>
            <p:ph type="body" sz="quarter" idx="13"/>
          </p:nvPr>
        </p:nvSpPr>
        <p:spPr>
          <a:xfrm>
            <a:off x="479425" y="1089025"/>
            <a:ext cx="11233150" cy="5111750"/>
          </a:xfrm>
          <a:prstGeom prst="rect">
            <a:avLst/>
          </a:prstGeom>
        </p:spPr>
        <p:txBody>
          <a:bodyPr/>
          <a:lstStyle>
            <a:lvl1pPr>
              <a:defRPr sz="2400" b="1">
                <a:solidFill>
                  <a:schemeClr val="tx1"/>
                </a:solidFill>
              </a:defRPr>
            </a:lvl1pPr>
            <a:lvl2pPr>
              <a:defRPr sz="2000" b="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cxnSp>
        <p:nvCxnSpPr>
          <p:cNvPr id="12" name="Gerader Verbinder 10"/>
          <p:cNvCxnSpPr/>
          <p:nvPr userDrawn="1"/>
        </p:nvCxnSpPr>
        <p:spPr bwMode="auto">
          <a:xfrm>
            <a:off x="479425" y="909768"/>
            <a:ext cx="11233149" cy="0"/>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sp>
        <p:nvSpPr>
          <p:cNvPr id="4" name="Datumsplatzhalter 3"/>
          <p:cNvSpPr>
            <a:spLocks noGrp="1"/>
          </p:cNvSpPr>
          <p:nvPr>
            <p:ph type="dt" sz="half" idx="14"/>
          </p:nvPr>
        </p:nvSpPr>
        <p:spPr/>
        <p:txBody>
          <a:bodyPr/>
          <a:lstStyle/>
          <a:p>
            <a:r>
              <a:rPr lang="de-DE" smtClean="0"/>
              <a:t>26.2.2020</a:t>
            </a:r>
            <a:endParaRPr lang="de-DE" dirty="0"/>
          </a:p>
        </p:txBody>
      </p:sp>
      <p:sp>
        <p:nvSpPr>
          <p:cNvPr id="5" name="Fußzeilenplatzhalter 4"/>
          <p:cNvSpPr>
            <a:spLocks noGrp="1"/>
          </p:cNvSpPr>
          <p:nvPr>
            <p:ph type="ftr" sz="quarter" idx="15"/>
          </p:nvPr>
        </p:nvSpPr>
        <p:spPr/>
        <p:txBody>
          <a:bodyPr/>
          <a:lstStyle/>
          <a:p>
            <a:r>
              <a:rPr lang="en-US" smtClean="0"/>
              <a:t>A. Winter  -- EuroFusion imaging workshop</a:t>
            </a:r>
            <a:endParaRPr lang="de-DE" dirty="0"/>
          </a:p>
        </p:txBody>
      </p:sp>
      <p:sp>
        <p:nvSpPr>
          <p:cNvPr id="6" name="Foliennummernplatzhalter 5"/>
          <p:cNvSpPr>
            <a:spLocks noGrp="1"/>
          </p:cNvSpPr>
          <p:nvPr>
            <p:ph type="sldNum" sz="quarter" idx="16"/>
          </p:nvPr>
        </p:nvSpPr>
        <p:spPr/>
        <p:txBody>
          <a:bodyPr/>
          <a:lstStyle/>
          <a:p>
            <a:fld id="{31AA536C-85F5-4A1B-A111-7CE00A08BCBC}" type="slidenum">
              <a:rPr lang="de-DE" smtClean="0"/>
              <a:pPr/>
              <a:t>‹Nr.›</a:t>
            </a:fld>
            <a:endParaRPr lang="de-DE" dirty="0"/>
          </a:p>
        </p:txBody>
      </p:sp>
      <p:pic>
        <p:nvPicPr>
          <p:cNvPr id="10" name="Picture 11"/>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1107953" y="186366"/>
            <a:ext cx="603910"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8016692"/>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MPG">
    <p:spTree>
      <p:nvGrpSpPr>
        <p:cNvPr id="1" name=""/>
        <p:cNvGrpSpPr/>
        <p:nvPr/>
      </p:nvGrpSpPr>
      <p:grpSpPr>
        <a:xfrm>
          <a:off x="0" y="0"/>
          <a:ext cx="0" cy="0"/>
          <a:chOff x="0" y="0"/>
          <a:chExt cx="0" cy="0"/>
        </a:xfrm>
      </p:grpSpPr>
      <p:pic>
        <p:nvPicPr>
          <p:cNvPr id="15" name="Picture 11"/>
          <p:cNvPicPr>
            <a:picLocks noChangeAspect="1" noChangeArrowheads="1"/>
          </p:cNvPicPr>
          <p:nvPr userDrawn="1"/>
        </p:nvPicPr>
        <p:blipFill>
          <a:blip r:embed="rId2" cstate="print"/>
          <a:srcRect/>
          <a:stretch>
            <a:fillRect/>
          </a:stretch>
        </p:blipFill>
        <p:spPr bwMode="auto">
          <a:xfrm>
            <a:off x="10236466" y="147362"/>
            <a:ext cx="600317" cy="612000"/>
          </a:xfrm>
          <a:prstGeom prst="rect">
            <a:avLst/>
          </a:prstGeom>
          <a:noFill/>
        </p:spPr>
      </p:pic>
      <p:sp>
        <p:nvSpPr>
          <p:cNvPr id="13" name="Titel 12"/>
          <p:cNvSpPr>
            <a:spLocks noGrp="1"/>
          </p:cNvSpPr>
          <p:nvPr>
            <p:ph type="title"/>
          </p:nvPr>
        </p:nvSpPr>
        <p:spPr>
          <a:xfrm>
            <a:off x="479425" y="188639"/>
            <a:ext cx="9502775" cy="640303"/>
          </a:xfrm>
          <a:prstGeom prst="rect">
            <a:avLst/>
          </a:prstGeom>
        </p:spPr>
        <p:txBody>
          <a:bodyPr anchor="b">
            <a:normAutofit/>
          </a:bodyPr>
          <a:lstStyle>
            <a:lvl1pPr>
              <a:defRPr sz="3200" b="1">
                <a:solidFill>
                  <a:srgbClr val="326CB3"/>
                </a:solidFill>
                <a:latin typeface="Arial Narrow" panose="020B0606020202030204" pitchFamily="34" charset="0"/>
              </a:defRPr>
            </a:lvl1pPr>
          </a:lstStyle>
          <a:p>
            <a:r>
              <a:rPr lang="de-DE" dirty="0" smtClean="0"/>
              <a:t>Titelmasterformat durch Klicken bearbeiten</a:t>
            </a:r>
            <a:endParaRPr lang="de-DE" dirty="0"/>
          </a:p>
        </p:txBody>
      </p:sp>
      <p:sp>
        <p:nvSpPr>
          <p:cNvPr id="16" name="Textplatzhalter 22"/>
          <p:cNvSpPr>
            <a:spLocks noGrp="1"/>
          </p:cNvSpPr>
          <p:nvPr>
            <p:ph type="body" sz="quarter" idx="13"/>
          </p:nvPr>
        </p:nvSpPr>
        <p:spPr>
          <a:xfrm>
            <a:off x="479425" y="1089026"/>
            <a:ext cx="11233150" cy="5111750"/>
          </a:xfrm>
          <a:prstGeom prst="rect">
            <a:avLst/>
          </a:prstGeom>
        </p:spPr>
        <p:txBody>
          <a:bodyPr/>
          <a:lstStyle>
            <a:lvl1pPr>
              <a:defRPr sz="2400" b="1">
                <a:solidFill>
                  <a:schemeClr val="tx1"/>
                </a:solidFill>
              </a:defRPr>
            </a:lvl1pPr>
            <a:lvl2pPr>
              <a:defRPr sz="2000" b="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cxnSp>
        <p:nvCxnSpPr>
          <p:cNvPr id="12" name="Gerader Verbinder 10"/>
          <p:cNvCxnSpPr/>
          <p:nvPr userDrawn="1"/>
        </p:nvCxnSpPr>
        <p:spPr bwMode="auto">
          <a:xfrm>
            <a:off x="479425" y="909768"/>
            <a:ext cx="11233149" cy="0"/>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sp>
        <p:nvSpPr>
          <p:cNvPr id="9" name="Datumsplatzhalter 8"/>
          <p:cNvSpPr>
            <a:spLocks noGrp="1"/>
          </p:cNvSpPr>
          <p:nvPr>
            <p:ph type="dt" sz="half" idx="14"/>
          </p:nvPr>
        </p:nvSpPr>
        <p:spPr/>
        <p:txBody>
          <a:bodyPr/>
          <a:lstStyle/>
          <a:p>
            <a:r>
              <a:rPr lang="de-DE" smtClean="0"/>
              <a:t>26.2.2020</a:t>
            </a:r>
            <a:endParaRPr lang="de-DE" dirty="0"/>
          </a:p>
        </p:txBody>
      </p:sp>
      <p:sp>
        <p:nvSpPr>
          <p:cNvPr id="10" name="Fußzeilenplatzhalter 9"/>
          <p:cNvSpPr>
            <a:spLocks noGrp="1"/>
          </p:cNvSpPr>
          <p:nvPr>
            <p:ph type="ftr" sz="quarter" idx="15"/>
          </p:nvPr>
        </p:nvSpPr>
        <p:spPr/>
        <p:txBody>
          <a:bodyPr/>
          <a:lstStyle/>
          <a:p>
            <a:r>
              <a:rPr lang="en-US" smtClean="0"/>
              <a:t>A. Winter  -- EuroFusion imaging workshop</a:t>
            </a:r>
            <a:endParaRPr lang="de-DE" dirty="0"/>
          </a:p>
        </p:txBody>
      </p:sp>
      <p:sp>
        <p:nvSpPr>
          <p:cNvPr id="14" name="Foliennummernplatzhalter 13"/>
          <p:cNvSpPr>
            <a:spLocks noGrp="1"/>
          </p:cNvSpPr>
          <p:nvPr>
            <p:ph type="sldNum" sz="quarter" idx="16"/>
          </p:nvPr>
        </p:nvSpPr>
        <p:spPr/>
        <p:txBody>
          <a:bodyPr/>
          <a:lstStyle/>
          <a:p>
            <a:fld id="{31AA536C-85F5-4A1B-A111-7CE00A08BCBC}" type="slidenum">
              <a:rPr lang="de-DE" smtClean="0"/>
              <a:pPr/>
              <a:t>‹Nr.›</a:t>
            </a:fld>
            <a:endParaRPr lang="de-DE" dirty="0"/>
          </a:p>
        </p:txBody>
      </p:sp>
      <p:pic>
        <p:nvPicPr>
          <p:cNvPr id="17" name="Picture 11"/>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1107953" y="186366"/>
            <a:ext cx="603910"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9039143"/>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HEPP">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60371" y="277807"/>
            <a:ext cx="1110547" cy="333491"/>
          </a:xfrm>
          <a:prstGeom prst="rect">
            <a:avLst/>
          </a:prstGeom>
        </p:spPr>
      </p:pic>
      <p:sp>
        <p:nvSpPr>
          <p:cNvPr id="13" name="Titel 12"/>
          <p:cNvSpPr>
            <a:spLocks noGrp="1"/>
          </p:cNvSpPr>
          <p:nvPr>
            <p:ph type="title"/>
          </p:nvPr>
        </p:nvSpPr>
        <p:spPr>
          <a:xfrm>
            <a:off x="479424" y="188639"/>
            <a:ext cx="8334933" cy="640303"/>
          </a:xfrm>
          <a:prstGeom prst="rect">
            <a:avLst/>
          </a:prstGeom>
        </p:spPr>
        <p:txBody>
          <a:bodyPr anchor="b">
            <a:normAutofit/>
          </a:bodyPr>
          <a:lstStyle>
            <a:lvl1pPr>
              <a:defRPr sz="3200" b="1">
                <a:solidFill>
                  <a:srgbClr val="326CB3"/>
                </a:solidFill>
                <a:latin typeface="Arial Narrow" panose="020B0606020202030204" pitchFamily="34" charset="0"/>
              </a:defRPr>
            </a:lvl1pPr>
          </a:lstStyle>
          <a:p>
            <a:r>
              <a:rPr lang="de-DE" dirty="0" smtClean="0"/>
              <a:t>Titelmasterformat durch Klicken bearbeiten</a:t>
            </a:r>
            <a:endParaRPr lang="de-DE" dirty="0"/>
          </a:p>
        </p:txBody>
      </p:sp>
      <p:sp>
        <p:nvSpPr>
          <p:cNvPr id="15" name="Textplatzhalter 22"/>
          <p:cNvSpPr>
            <a:spLocks noGrp="1"/>
          </p:cNvSpPr>
          <p:nvPr>
            <p:ph type="body" sz="quarter" idx="13"/>
          </p:nvPr>
        </p:nvSpPr>
        <p:spPr>
          <a:xfrm>
            <a:off x="479424" y="1089025"/>
            <a:ext cx="11233151" cy="5111750"/>
          </a:xfrm>
          <a:prstGeom prst="rect">
            <a:avLst/>
          </a:prstGeom>
        </p:spPr>
        <p:txBody>
          <a:bodyPr/>
          <a:lstStyle>
            <a:lvl1pPr>
              <a:defRPr sz="2400" b="1">
                <a:solidFill>
                  <a:schemeClr val="tx1"/>
                </a:solidFill>
              </a:defRPr>
            </a:lvl1pPr>
            <a:lvl2pPr>
              <a:defRPr sz="2000" b="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cxnSp>
        <p:nvCxnSpPr>
          <p:cNvPr id="12" name="Gerader Verbinder 10"/>
          <p:cNvCxnSpPr/>
          <p:nvPr userDrawn="1"/>
        </p:nvCxnSpPr>
        <p:spPr bwMode="auto">
          <a:xfrm>
            <a:off x="479425" y="909768"/>
            <a:ext cx="11233149" cy="0"/>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sp>
        <p:nvSpPr>
          <p:cNvPr id="6" name="Datumsplatzhalter 5"/>
          <p:cNvSpPr>
            <a:spLocks noGrp="1"/>
          </p:cNvSpPr>
          <p:nvPr>
            <p:ph type="dt" sz="half" idx="14"/>
          </p:nvPr>
        </p:nvSpPr>
        <p:spPr/>
        <p:txBody>
          <a:bodyPr/>
          <a:lstStyle/>
          <a:p>
            <a:r>
              <a:rPr lang="de-DE" smtClean="0"/>
              <a:t>26.2.2020</a:t>
            </a:r>
            <a:endParaRPr lang="de-DE" dirty="0"/>
          </a:p>
        </p:txBody>
      </p:sp>
      <p:sp>
        <p:nvSpPr>
          <p:cNvPr id="7" name="Fußzeilenplatzhalter 6"/>
          <p:cNvSpPr>
            <a:spLocks noGrp="1"/>
          </p:cNvSpPr>
          <p:nvPr>
            <p:ph type="ftr" sz="quarter" idx="15"/>
          </p:nvPr>
        </p:nvSpPr>
        <p:spPr/>
        <p:txBody>
          <a:bodyPr/>
          <a:lstStyle/>
          <a:p>
            <a:r>
              <a:rPr lang="en-US" smtClean="0"/>
              <a:t>A. Winter  -- EuroFusion imaging workshop</a:t>
            </a:r>
            <a:endParaRPr lang="de-DE" dirty="0"/>
          </a:p>
        </p:txBody>
      </p:sp>
      <p:sp>
        <p:nvSpPr>
          <p:cNvPr id="8" name="Foliennummernplatzhalter 7"/>
          <p:cNvSpPr>
            <a:spLocks noGrp="1"/>
          </p:cNvSpPr>
          <p:nvPr>
            <p:ph type="sldNum" sz="quarter" idx="16"/>
          </p:nvPr>
        </p:nvSpPr>
        <p:spPr/>
        <p:txBody>
          <a:bodyPr/>
          <a:lstStyle/>
          <a:p>
            <a:fld id="{31AA536C-85F5-4A1B-A111-7CE00A08BCBC}" type="slidenum">
              <a:rPr lang="de-DE" smtClean="0"/>
              <a:pPr/>
              <a:t>‹Nr.›</a:t>
            </a:fld>
            <a:endParaRPr lang="de-DE" dirty="0"/>
          </a:p>
        </p:txBody>
      </p:sp>
      <p:pic>
        <p:nvPicPr>
          <p:cNvPr id="10" name="Picture 11"/>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1107953" y="186366"/>
            <a:ext cx="603910"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0974621"/>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w/o machine w/o acknowledgement">
    <p:spTree>
      <p:nvGrpSpPr>
        <p:cNvPr id="1" name=""/>
        <p:cNvGrpSpPr/>
        <p:nvPr/>
      </p:nvGrpSpPr>
      <p:grpSpPr>
        <a:xfrm>
          <a:off x="0" y="0"/>
          <a:ext cx="0" cy="0"/>
          <a:chOff x="0" y="0"/>
          <a:chExt cx="0" cy="0"/>
        </a:xfrm>
      </p:grpSpPr>
      <p:pic>
        <p:nvPicPr>
          <p:cNvPr id="9" name="Grafik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56035" y="193095"/>
            <a:ext cx="2385016" cy="511200"/>
          </a:xfrm>
          <a:prstGeom prst="rect">
            <a:avLst/>
          </a:prstGeom>
        </p:spPr>
      </p:pic>
      <p:grpSp>
        <p:nvGrpSpPr>
          <p:cNvPr id="2" name="Gruppierung 1"/>
          <p:cNvGrpSpPr/>
          <p:nvPr userDrawn="1"/>
        </p:nvGrpSpPr>
        <p:grpSpPr>
          <a:xfrm>
            <a:off x="2556095" y="5284515"/>
            <a:ext cx="7353189" cy="743526"/>
            <a:chOff x="2556095" y="5284515"/>
            <a:chExt cx="7353189" cy="743526"/>
          </a:xfrm>
        </p:grpSpPr>
        <p:pic>
          <p:nvPicPr>
            <p:cNvPr id="20" name="Picture 11"/>
            <p:cNvPicPr>
              <a:picLocks noChangeAspect="1" noChangeArrowheads="1"/>
            </p:cNvPicPr>
            <p:nvPr userDrawn="1"/>
          </p:nvPicPr>
          <p:blipFill>
            <a:blip r:embed="rId3" cstate="print"/>
            <a:srcRect/>
            <a:stretch>
              <a:fillRect/>
            </a:stretch>
          </p:blipFill>
          <p:spPr bwMode="auto">
            <a:xfrm>
              <a:off x="5602595" y="5284515"/>
              <a:ext cx="729332" cy="743526"/>
            </a:xfrm>
            <a:prstGeom prst="rect">
              <a:avLst/>
            </a:prstGeom>
            <a:noFill/>
          </p:spPr>
        </p:pic>
        <p:pic>
          <p:nvPicPr>
            <p:cNvPr id="21" name="Grafik 20"/>
            <p:cNvPicPr>
              <a:picLocks noChangeAspect="1"/>
            </p:cNvPicPr>
            <p:nvPr userDrawn="1"/>
          </p:nvPicPr>
          <p:blipFill rotWithShape="1">
            <a:blip r:embed="rId4" cstate="print">
              <a:extLst>
                <a:ext uri="{28A0092B-C50C-407E-A947-70E740481C1C}">
                  <a14:useLocalDpi xmlns:a14="http://schemas.microsoft.com/office/drawing/2010/main" val="0"/>
                </a:ext>
              </a:extLst>
            </a:blip>
            <a:srcRect l="11072" t="14016" r="11000" b="17144"/>
            <a:stretch/>
          </p:blipFill>
          <p:spPr>
            <a:xfrm>
              <a:off x="2556095" y="5432200"/>
              <a:ext cx="1452785" cy="495656"/>
            </a:xfrm>
            <a:prstGeom prst="rect">
              <a:avLst/>
            </a:prstGeom>
          </p:spPr>
        </p:pic>
        <p:pic>
          <p:nvPicPr>
            <p:cNvPr id="22" name="Grafik 21" descr="eurofusion_logo.png"/>
            <p:cNvPicPr>
              <a:picLocks noChangeAspect="1"/>
            </p:cNvPicPr>
            <p:nvPr userDrawn="1"/>
          </p:nvPicPr>
          <p:blipFill>
            <a:blip r:embed="rId5" cstate="print"/>
            <a:stretch>
              <a:fillRect/>
            </a:stretch>
          </p:blipFill>
          <p:spPr>
            <a:xfrm>
              <a:off x="7908396" y="5410028"/>
              <a:ext cx="2000888" cy="517828"/>
            </a:xfrm>
            <a:prstGeom prst="rect">
              <a:avLst/>
            </a:prstGeom>
          </p:spPr>
        </p:pic>
      </p:grpSp>
      <p:sp>
        <p:nvSpPr>
          <p:cNvPr id="17" name="Untertitel 2"/>
          <p:cNvSpPr>
            <a:spLocks noGrp="1"/>
          </p:cNvSpPr>
          <p:nvPr>
            <p:ph type="subTitle" idx="1"/>
          </p:nvPr>
        </p:nvSpPr>
        <p:spPr>
          <a:xfrm>
            <a:off x="1533144" y="3690256"/>
            <a:ext cx="9144000" cy="1194706"/>
          </a:xfrm>
          <a:prstGeom prst="rect">
            <a:avLst/>
          </a:prstGeom>
        </p:spPr>
        <p:txBody>
          <a:bodyPr/>
          <a:lstStyle>
            <a:lvl1pPr marL="0" indent="0" algn="ctr">
              <a:buNone/>
              <a:defRPr sz="2400" b="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smtClean="0"/>
              <a:t>Formatvorlage des Untertitelmasters durch Klicken bearbeiten</a:t>
            </a:r>
            <a:endParaRPr lang="de-DE" dirty="0"/>
          </a:p>
        </p:txBody>
      </p:sp>
      <p:sp>
        <p:nvSpPr>
          <p:cNvPr id="18" name="Titel 7"/>
          <p:cNvSpPr>
            <a:spLocks noGrp="1"/>
          </p:cNvSpPr>
          <p:nvPr>
            <p:ph type="title"/>
          </p:nvPr>
        </p:nvSpPr>
        <p:spPr>
          <a:xfrm>
            <a:off x="1533144" y="1501919"/>
            <a:ext cx="9144000" cy="2055378"/>
          </a:xfrm>
          <a:prstGeom prst="rect">
            <a:avLst/>
          </a:prstGeom>
        </p:spPr>
        <p:txBody>
          <a:bodyPr anchor="b"/>
          <a:lstStyle>
            <a:lvl1pPr algn="ctr">
              <a:defRPr b="1"/>
            </a:lvl1pPr>
          </a:lstStyle>
          <a:p>
            <a:r>
              <a:rPr lang="de-DE" dirty="0" smtClean="0"/>
              <a:t>Titelmasterformat durch Klicken bearbeiten</a:t>
            </a:r>
            <a:endParaRPr lang="de-DE" dirty="0"/>
          </a:p>
        </p:txBody>
      </p:sp>
      <p:sp>
        <p:nvSpPr>
          <p:cNvPr id="3" name="Datumsplatzhalter 2"/>
          <p:cNvSpPr>
            <a:spLocks noGrp="1"/>
          </p:cNvSpPr>
          <p:nvPr>
            <p:ph type="dt" sz="half" idx="10"/>
          </p:nvPr>
        </p:nvSpPr>
        <p:spPr/>
        <p:txBody>
          <a:bodyPr/>
          <a:lstStyle/>
          <a:p>
            <a:r>
              <a:rPr lang="de-DE" smtClean="0"/>
              <a:t>26.2.2020</a:t>
            </a:r>
            <a:endParaRPr lang="de-DE" dirty="0"/>
          </a:p>
        </p:txBody>
      </p:sp>
      <p:sp>
        <p:nvSpPr>
          <p:cNvPr id="4" name="Fußzeilenplatzhalter 3"/>
          <p:cNvSpPr>
            <a:spLocks noGrp="1"/>
          </p:cNvSpPr>
          <p:nvPr>
            <p:ph type="ftr" sz="quarter" idx="11"/>
          </p:nvPr>
        </p:nvSpPr>
        <p:spPr/>
        <p:txBody>
          <a:bodyPr/>
          <a:lstStyle/>
          <a:p>
            <a:r>
              <a:rPr lang="en-US" smtClean="0"/>
              <a:t>A. Winter  -- EuroFusion imaging workshop</a:t>
            </a:r>
            <a:endParaRPr lang="de-DE" dirty="0"/>
          </a:p>
        </p:txBody>
      </p:sp>
      <p:sp>
        <p:nvSpPr>
          <p:cNvPr id="5" name="Foliennummernplatzhalter 4"/>
          <p:cNvSpPr>
            <a:spLocks noGrp="1"/>
          </p:cNvSpPr>
          <p:nvPr>
            <p:ph type="sldNum" sz="quarter" idx="12"/>
          </p:nvPr>
        </p:nvSpPr>
        <p:spPr/>
        <p:txBody>
          <a:bodyPr/>
          <a:lstStyle/>
          <a:p>
            <a:fld id="{31AA536C-85F5-4A1B-A111-7CE00A08BCBC}" type="slidenum">
              <a:rPr lang="de-DE" smtClean="0"/>
              <a:pPr/>
              <a:t>‹Nr.›</a:t>
            </a:fld>
            <a:endParaRPr lang="de-DE" dirty="0"/>
          </a:p>
        </p:txBody>
      </p:sp>
    </p:spTree>
    <p:extLst>
      <p:ext uri="{BB962C8B-B14F-4D97-AF65-F5344CB8AC3E}">
        <p14:creationId xmlns:p14="http://schemas.microsoft.com/office/powerpoint/2010/main" val="1676104807"/>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w/o machine w/ acknowledgement">
    <p:spTree>
      <p:nvGrpSpPr>
        <p:cNvPr id="1" name=""/>
        <p:cNvGrpSpPr/>
        <p:nvPr/>
      </p:nvGrpSpPr>
      <p:grpSpPr>
        <a:xfrm>
          <a:off x="0" y="0"/>
          <a:ext cx="0" cy="0"/>
          <a:chOff x="0" y="0"/>
          <a:chExt cx="0" cy="0"/>
        </a:xfrm>
      </p:grpSpPr>
      <p:sp>
        <p:nvSpPr>
          <p:cNvPr id="26" name="Untertitel 2"/>
          <p:cNvSpPr>
            <a:spLocks noGrp="1"/>
          </p:cNvSpPr>
          <p:nvPr userDrawn="1">
            <p:ph type="subTitle" idx="1"/>
          </p:nvPr>
        </p:nvSpPr>
        <p:spPr>
          <a:xfrm>
            <a:off x="1533144" y="3429000"/>
            <a:ext cx="9144000" cy="1194706"/>
          </a:xfrm>
          <a:prstGeom prst="rect">
            <a:avLst/>
          </a:prstGeom>
        </p:spPr>
        <p:txBody>
          <a:bodyPr/>
          <a:lstStyle>
            <a:lvl1pPr marL="0" indent="0" algn="ctr">
              <a:buNone/>
              <a:defRPr sz="2400" b="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smtClean="0"/>
              <a:t>Formatvorlage des Untertitelmasters durch Klicken bearbeiten</a:t>
            </a:r>
            <a:endParaRPr lang="de-DE" dirty="0"/>
          </a:p>
        </p:txBody>
      </p:sp>
      <p:sp>
        <p:nvSpPr>
          <p:cNvPr id="27" name="Titel 7"/>
          <p:cNvSpPr>
            <a:spLocks noGrp="1"/>
          </p:cNvSpPr>
          <p:nvPr userDrawn="1">
            <p:ph type="title"/>
          </p:nvPr>
        </p:nvSpPr>
        <p:spPr>
          <a:xfrm>
            <a:off x="1533144" y="1240663"/>
            <a:ext cx="9144000" cy="2055378"/>
          </a:xfrm>
          <a:prstGeom prst="rect">
            <a:avLst/>
          </a:prstGeom>
        </p:spPr>
        <p:txBody>
          <a:bodyPr anchor="b"/>
          <a:lstStyle>
            <a:lvl1pPr algn="ctr">
              <a:defRPr b="1"/>
            </a:lvl1pPr>
          </a:lstStyle>
          <a:p>
            <a:r>
              <a:rPr lang="de-DE" dirty="0" smtClean="0"/>
              <a:t>Titelmasterformat durch Klicken bearbeiten</a:t>
            </a:r>
            <a:endParaRPr lang="de-DE" dirty="0"/>
          </a:p>
        </p:txBody>
      </p:sp>
      <p:grpSp>
        <p:nvGrpSpPr>
          <p:cNvPr id="15" name="Gruppierung 14"/>
          <p:cNvGrpSpPr/>
          <p:nvPr userDrawn="1"/>
        </p:nvGrpSpPr>
        <p:grpSpPr>
          <a:xfrm>
            <a:off x="2556095" y="4821379"/>
            <a:ext cx="7353189" cy="743526"/>
            <a:chOff x="2556095" y="5284515"/>
            <a:chExt cx="7353189" cy="743526"/>
          </a:xfrm>
        </p:grpSpPr>
        <p:pic>
          <p:nvPicPr>
            <p:cNvPr id="16" name="Picture 11"/>
            <p:cNvPicPr>
              <a:picLocks noChangeAspect="1" noChangeArrowheads="1"/>
            </p:cNvPicPr>
            <p:nvPr userDrawn="1"/>
          </p:nvPicPr>
          <p:blipFill>
            <a:blip r:embed="rId2" cstate="print"/>
            <a:srcRect/>
            <a:stretch>
              <a:fillRect/>
            </a:stretch>
          </p:blipFill>
          <p:spPr bwMode="auto">
            <a:xfrm>
              <a:off x="5602595" y="5284515"/>
              <a:ext cx="729332" cy="743526"/>
            </a:xfrm>
            <a:prstGeom prst="rect">
              <a:avLst/>
            </a:prstGeom>
            <a:noFill/>
          </p:spPr>
        </p:pic>
        <p:pic>
          <p:nvPicPr>
            <p:cNvPr id="17" name="Grafik 20"/>
            <p:cNvPicPr>
              <a:picLocks noChangeAspect="1"/>
            </p:cNvPicPr>
            <p:nvPr userDrawn="1"/>
          </p:nvPicPr>
          <p:blipFill rotWithShape="1">
            <a:blip r:embed="rId3" cstate="print">
              <a:extLst>
                <a:ext uri="{28A0092B-C50C-407E-A947-70E740481C1C}">
                  <a14:useLocalDpi xmlns:a14="http://schemas.microsoft.com/office/drawing/2010/main" val="0"/>
                </a:ext>
              </a:extLst>
            </a:blip>
            <a:srcRect l="11072" t="14016" r="11000" b="17144"/>
            <a:stretch/>
          </p:blipFill>
          <p:spPr>
            <a:xfrm>
              <a:off x="2556095" y="5432200"/>
              <a:ext cx="1452785" cy="495656"/>
            </a:xfrm>
            <a:prstGeom prst="rect">
              <a:avLst/>
            </a:prstGeom>
          </p:spPr>
        </p:pic>
        <p:pic>
          <p:nvPicPr>
            <p:cNvPr id="18" name="Grafik 21" descr="eurofusion_logo.png"/>
            <p:cNvPicPr>
              <a:picLocks noChangeAspect="1"/>
            </p:cNvPicPr>
            <p:nvPr userDrawn="1"/>
          </p:nvPicPr>
          <p:blipFill>
            <a:blip r:embed="rId4" cstate="print"/>
            <a:stretch>
              <a:fillRect/>
            </a:stretch>
          </p:blipFill>
          <p:spPr>
            <a:xfrm>
              <a:off x="7908396" y="5410028"/>
              <a:ext cx="2000888" cy="517828"/>
            </a:xfrm>
            <a:prstGeom prst="rect">
              <a:avLst/>
            </a:prstGeom>
          </p:spPr>
        </p:pic>
      </p:grpSp>
      <p:grpSp>
        <p:nvGrpSpPr>
          <p:cNvPr id="14" name="Gruppieren 13"/>
          <p:cNvGrpSpPr/>
          <p:nvPr userDrawn="1"/>
        </p:nvGrpSpPr>
        <p:grpSpPr>
          <a:xfrm>
            <a:off x="1930906" y="5892965"/>
            <a:ext cx="8434419" cy="566770"/>
            <a:chOff x="507813" y="5834863"/>
            <a:chExt cx="8135786" cy="566770"/>
          </a:xfrm>
        </p:grpSpPr>
        <p:pic>
          <p:nvPicPr>
            <p:cNvPr id="19" name="Grafik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07813" y="5834863"/>
              <a:ext cx="560411" cy="373742"/>
            </a:xfrm>
            <a:prstGeom prst="rect">
              <a:avLst/>
            </a:prstGeom>
          </p:spPr>
        </p:pic>
        <p:sp>
          <p:nvSpPr>
            <p:cNvPr id="20" name="Subtitle 2"/>
            <p:cNvSpPr txBox="1">
              <a:spLocks/>
            </p:cNvSpPr>
            <p:nvPr userDrawn="1"/>
          </p:nvSpPr>
          <p:spPr>
            <a:xfrm>
              <a:off x="1068224" y="5834863"/>
              <a:ext cx="7575375" cy="5667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smtClean="0">
                  <a:latin typeface="Arial Narrow" panose="020B0606020202030204" pitchFamily="34" charset="0"/>
                </a:rPr>
                <a:t>This work has been carried out within the framework of the EUROfusion Consortium and has received funding from the </a:t>
              </a:r>
              <a:r>
                <a:rPr lang="en-US" sz="1000" dirty="0" err="1" smtClean="0">
                  <a:latin typeface="Arial Narrow" panose="020B0606020202030204" pitchFamily="34" charset="0"/>
                </a:rPr>
                <a:t>Euratom</a:t>
              </a:r>
              <a:r>
                <a:rPr lang="en-US" sz="1000" dirty="0" smtClean="0">
                  <a:latin typeface="Arial Narrow" panose="020B0606020202030204" pitchFamily="34" charset="0"/>
                </a:rPr>
                <a:t> research and training </a:t>
              </a:r>
              <a:r>
                <a:rPr lang="en-US" sz="1000" dirty="0" err="1" smtClean="0">
                  <a:latin typeface="Arial Narrow" panose="020B0606020202030204" pitchFamily="34" charset="0"/>
                </a:rPr>
                <a:t>programme</a:t>
              </a:r>
              <a:r>
                <a:rPr lang="en-US" sz="1000" dirty="0" smtClean="0">
                  <a:latin typeface="Arial Narrow" panose="020B0606020202030204" pitchFamily="34" charset="0"/>
                </a:rPr>
                <a:t> 2014-2018 and 2019-2020 under grant agreement No 633053. The views and opinions expressed herein do not necessarily reflect those of the European Commission.</a:t>
              </a:r>
              <a:endParaRPr lang="en-US" sz="1000" dirty="0">
                <a:latin typeface="Arial Narrow" panose="020B0606020202030204" pitchFamily="34" charset="0"/>
              </a:endParaRPr>
            </a:p>
          </p:txBody>
        </p:sp>
      </p:grpSp>
      <p:sp>
        <p:nvSpPr>
          <p:cNvPr id="4" name="Datumsplatzhalter 3"/>
          <p:cNvSpPr>
            <a:spLocks noGrp="1"/>
          </p:cNvSpPr>
          <p:nvPr>
            <p:ph type="dt" sz="half" idx="10"/>
          </p:nvPr>
        </p:nvSpPr>
        <p:spPr/>
        <p:txBody>
          <a:bodyPr/>
          <a:lstStyle/>
          <a:p>
            <a:r>
              <a:rPr lang="de-DE" smtClean="0"/>
              <a:t>26.2.2020</a:t>
            </a:r>
            <a:endParaRPr lang="de-DE" dirty="0"/>
          </a:p>
        </p:txBody>
      </p:sp>
      <p:sp>
        <p:nvSpPr>
          <p:cNvPr id="5" name="Fußzeilenplatzhalter 4"/>
          <p:cNvSpPr>
            <a:spLocks noGrp="1"/>
          </p:cNvSpPr>
          <p:nvPr>
            <p:ph type="ftr" sz="quarter" idx="11"/>
          </p:nvPr>
        </p:nvSpPr>
        <p:spPr/>
        <p:txBody>
          <a:bodyPr/>
          <a:lstStyle/>
          <a:p>
            <a:r>
              <a:rPr lang="en-US" smtClean="0"/>
              <a:t>A. Winter  -- EuroFusion imaging workshop</a:t>
            </a:r>
            <a:endParaRPr lang="de-DE" dirty="0"/>
          </a:p>
        </p:txBody>
      </p:sp>
      <p:sp>
        <p:nvSpPr>
          <p:cNvPr id="7" name="Foliennummernplatzhalter 6"/>
          <p:cNvSpPr>
            <a:spLocks noGrp="1"/>
          </p:cNvSpPr>
          <p:nvPr>
            <p:ph type="sldNum" sz="quarter" idx="12"/>
          </p:nvPr>
        </p:nvSpPr>
        <p:spPr/>
        <p:txBody>
          <a:bodyPr/>
          <a:lstStyle/>
          <a:p>
            <a:fld id="{31AA536C-85F5-4A1B-A111-7CE00A08BCBC}" type="slidenum">
              <a:rPr lang="de-DE" smtClean="0"/>
              <a:pPr/>
              <a:t>‹Nr.›</a:t>
            </a:fld>
            <a:endParaRPr lang="de-DE" dirty="0"/>
          </a:p>
        </p:txBody>
      </p:sp>
      <p:pic>
        <p:nvPicPr>
          <p:cNvPr id="21" name="Grafik 2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356035" y="193095"/>
            <a:ext cx="2385016" cy="511200"/>
          </a:xfrm>
          <a:prstGeom prst="rect">
            <a:avLst/>
          </a:prstGeom>
        </p:spPr>
      </p:pic>
    </p:spTree>
    <p:extLst>
      <p:ext uri="{BB962C8B-B14F-4D97-AF65-F5344CB8AC3E}">
        <p14:creationId xmlns:p14="http://schemas.microsoft.com/office/powerpoint/2010/main" val="215350980"/>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W7-X w/o acknowledgement">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92281" y="189217"/>
            <a:ext cx="575532" cy="511634"/>
          </a:xfrm>
          <a:prstGeom prst="rect">
            <a:avLst/>
          </a:prstGeom>
        </p:spPr>
      </p:pic>
      <p:sp>
        <p:nvSpPr>
          <p:cNvPr id="19" name="Untertitel 2"/>
          <p:cNvSpPr>
            <a:spLocks noGrp="1"/>
          </p:cNvSpPr>
          <p:nvPr>
            <p:ph type="subTitle" idx="1"/>
          </p:nvPr>
        </p:nvSpPr>
        <p:spPr>
          <a:xfrm>
            <a:off x="1533144" y="3690256"/>
            <a:ext cx="9144000" cy="1194706"/>
          </a:xfrm>
          <a:prstGeom prst="rect">
            <a:avLst/>
          </a:prstGeom>
        </p:spPr>
        <p:txBody>
          <a:bodyPr/>
          <a:lstStyle>
            <a:lvl1pPr marL="0" indent="0" algn="ctr">
              <a:buNone/>
              <a:defRPr sz="2400" b="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smtClean="0"/>
              <a:t>Formatvorlage des Untertitelmasters durch Klicken bearbeiten</a:t>
            </a:r>
            <a:endParaRPr lang="de-DE" dirty="0"/>
          </a:p>
        </p:txBody>
      </p:sp>
      <p:sp>
        <p:nvSpPr>
          <p:cNvPr id="20" name="Titel 7"/>
          <p:cNvSpPr>
            <a:spLocks noGrp="1"/>
          </p:cNvSpPr>
          <p:nvPr>
            <p:ph type="title"/>
          </p:nvPr>
        </p:nvSpPr>
        <p:spPr>
          <a:xfrm>
            <a:off x="1533144" y="1501919"/>
            <a:ext cx="9144000" cy="2055378"/>
          </a:xfrm>
          <a:prstGeom prst="rect">
            <a:avLst/>
          </a:prstGeom>
        </p:spPr>
        <p:txBody>
          <a:bodyPr anchor="b"/>
          <a:lstStyle>
            <a:lvl1pPr algn="ctr">
              <a:defRPr b="1"/>
            </a:lvl1pPr>
          </a:lstStyle>
          <a:p>
            <a:r>
              <a:rPr lang="de-DE" dirty="0" smtClean="0"/>
              <a:t>Titelmasterformat durch Klicken bearbeiten</a:t>
            </a:r>
            <a:endParaRPr lang="de-DE" dirty="0"/>
          </a:p>
        </p:txBody>
      </p:sp>
      <p:grpSp>
        <p:nvGrpSpPr>
          <p:cNvPr id="13" name="Gruppierung 12"/>
          <p:cNvGrpSpPr/>
          <p:nvPr userDrawn="1"/>
        </p:nvGrpSpPr>
        <p:grpSpPr>
          <a:xfrm>
            <a:off x="2556095" y="5284515"/>
            <a:ext cx="7353189" cy="743526"/>
            <a:chOff x="2556095" y="5284515"/>
            <a:chExt cx="7353189" cy="743526"/>
          </a:xfrm>
        </p:grpSpPr>
        <p:pic>
          <p:nvPicPr>
            <p:cNvPr id="18" name="Picture 11"/>
            <p:cNvPicPr>
              <a:picLocks noChangeAspect="1" noChangeArrowheads="1"/>
            </p:cNvPicPr>
            <p:nvPr userDrawn="1"/>
          </p:nvPicPr>
          <p:blipFill>
            <a:blip r:embed="rId3" cstate="print"/>
            <a:srcRect/>
            <a:stretch>
              <a:fillRect/>
            </a:stretch>
          </p:blipFill>
          <p:spPr bwMode="auto">
            <a:xfrm>
              <a:off x="5602595" y="5284515"/>
              <a:ext cx="729332" cy="743526"/>
            </a:xfrm>
            <a:prstGeom prst="rect">
              <a:avLst/>
            </a:prstGeom>
            <a:noFill/>
          </p:spPr>
        </p:pic>
        <p:pic>
          <p:nvPicPr>
            <p:cNvPr id="21" name="Grafik 20"/>
            <p:cNvPicPr>
              <a:picLocks noChangeAspect="1"/>
            </p:cNvPicPr>
            <p:nvPr userDrawn="1"/>
          </p:nvPicPr>
          <p:blipFill rotWithShape="1">
            <a:blip r:embed="rId4" cstate="print">
              <a:extLst>
                <a:ext uri="{28A0092B-C50C-407E-A947-70E740481C1C}">
                  <a14:useLocalDpi xmlns:a14="http://schemas.microsoft.com/office/drawing/2010/main" val="0"/>
                </a:ext>
              </a:extLst>
            </a:blip>
            <a:srcRect l="11072" t="14016" r="11000" b="17144"/>
            <a:stretch/>
          </p:blipFill>
          <p:spPr>
            <a:xfrm>
              <a:off x="2556095" y="5432200"/>
              <a:ext cx="1452785" cy="495656"/>
            </a:xfrm>
            <a:prstGeom prst="rect">
              <a:avLst/>
            </a:prstGeom>
          </p:spPr>
        </p:pic>
        <p:pic>
          <p:nvPicPr>
            <p:cNvPr id="22" name="Grafik 21" descr="eurofusion_logo.png"/>
            <p:cNvPicPr>
              <a:picLocks noChangeAspect="1"/>
            </p:cNvPicPr>
            <p:nvPr userDrawn="1"/>
          </p:nvPicPr>
          <p:blipFill>
            <a:blip r:embed="rId5" cstate="print"/>
            <a:stretch>
              <a:fillRect/>
            </a:stretch>
          </p:blipFill>
          <p:spPr>
            <a:xfrm>
              <a:off x="7908396" y="5410028"/>
              <a:ext cx="2000888" cy="517828"/>
            </a:xfrm>
            <a:prstGeom prst="rect">
              <a:avLst/>
            </a:prstGeom>
          </p:spPr>
        </p:pic>
      </p:grpSp>
      <p:sp>
        <p:nvSpPr>
          <p:cNvPr id="3" name="Datumsplatzhalter 2"/>
          <p:cNvSpPr>
            <a:spLocks noGrp="1"/>
          </p:cNvSpPr>
          <p:nvPr>
            <p:ph type="dt" sz="half" idx="10"/>
          </p:nvPr>
        </p:nvSpPr>
        <p:spPr/>
        <p:txBody>
          <a:bodyPr/>
          <a:lstStyle/>
          <a:p>
            <a:r>
              <a:rPr lang="de-DE" smtClean="0"/>
              <a:t>26.2.2020</a:t>
            </a:r>
            <a:endParaRPr lang="de-DE" dirty="0"/>
          </a:p>
        </p:txBody>
      </p:sp>
      <p:sp>
        <p:nvSpPr>
          <p:cNvPr id="4" name="Fußzeilenplatzhalter 3"/>
          <p:cNvSpPr>
            <a:spLocks noGrp="1"/>
          </p:cNvSpPr>
          <p:nvPr>
            <p:ph type="ftr" sz="quarter" idx="11"/>
          </p:nvPr>
        </p:nvSpPr>
        <p:spPr/>
        <p:txBody>
          <a:bodyPr/>
          <a:lstStyle/>
          <a:p>
            <a:r>
              <a:rPr lang="en-US" smtClean="0"/>
              <a:t>A. Winter  -- EuroFusion imaging workshop</a:t>
            </a:r>
            <a:endParaRPr lang="de-DE" dirty="0"/>
          </a:p>
        </p:txBody>
      </p:sp>
      <p:sp>
        <p:nvSpPr>
          <p:cNvPr id="5" name="Foliennummernplatzhalter 4"/>
          <p:cNvSpPr>
            <a:spLocks noGrp="1"/>
          </p:cNvSpPr>
          <p:nvPr>
            <p:ph type="sldNum" sz="quarter" idx="12"/>
          </p:nvPr>
        </p:nvSpPr>
        <p:spPr/>
        <p:txBody>
          <a:bodyPr/>
          <a:lstStyle/>
          <a:p>
            <a:fld id="{31AA536C-85F5-4A1B-A111-7CE00A08BCBC}" type="slidenum">
              <a:rPr lang="de-DE" smtClean="0"/>
              <a:pPr/>
              <a:t>‹Nr.›</a:t>
            </a:fld>
            <a:endParaRPr lang="de-DE" dirty="0"/>
          </a:p>
        </p:txBody>
      </p:sp>
      <p:pic>
        <p:nvPicPr>
          <p:cNvPr id="14" name="Grafik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356035" y="193095"/>
            <a:ext cx="2385016" cy="511200"/>
          </a:xfrm>
          <a:prstGeom prst="rect">
            <a:avLst/>
          </a:prstGeom>
        </p:spPr>
      </p:pic>
    </p:spTree>
    <p:extLst>
      <p:ext uri="{BB962C8B-B14F-4D97-AF65-F5344CB8AC3E}">
        <p14:creationId xmlns:p14="http://schemas.microsoft.com/office/powerpoint/2010/main" val="321426131"/>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W7-X w/ acknowledgement">
    <p:spTree>
      <p:nvGrpSpPr>
        <p:cNvPr id="1" name=""/>
        <p:cNvGrpSpPr/>
        <p:nvPr/>
      </p:nvGrpSpPr>
      <p:grpSpPr>
        <a:xfrm>
          <a:off x="0" y="0"/>
          <a:ext cx="0" cy="0"/>
          <a:chOff x="0" y="0"/>
          <a:chExt cx="0" cy="0"/>
        </a:xfrm>
      </p:grpSpPr>
      <p:pic>
        <p:nvPicPr>
          <p:cNvPr id="17" name="Grafik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92281" y="189217"/>
            <a:ext cx="576000" cy="512050"/>
          </a:xfrm>
          <a:prstGeom prst="rect">
            <a:avLst/>
          </a:prstGeom>
        </p:spPr>
      </p:pic>
      <p:sp>
        <p:nvSpPr>
          <p:cNvPr id="33" name="Untertitel 2"/>
          <p:cNvSpPr>
            <a:spLocks noGrp="1"/>
          </p:cNvSpPr>
          <p:nvPr userDrawn="1">
            <p:ph type="subTitle" idx="1"/>
          </p:nvPr>
        </p:nvSpPr>
        <p:spPr>
          <a:xfrm>
            <a:off x="1524000" y="3429000"/>
            <a:ext cx="9144000" cy="1194706"/>
          </a:xfrm>
          <a:prstGeom prst="rect">
            <a:avLst/>
          </a:prstGeom>
        </p:spPr>
        <p:txBody>
          <a:bodyPr/>
          <a:lstStyle>
            <a:lvl1pPr marL="0" indent="0" algn="ctr">
              <a:buNone/>
              <a:defRPr sz="2400" b="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smtClean="0"/>
              <a:t>Formatvorlage des Untertitelmasters durch Klicken bearbeiten</a:t>
            </a:r>
            <a:endParaRPr lang="de-DE" dirty="0"/>
          </a:p>
        </p:txBody>
      </p:sp>
      <p:sp>
        <p:nvSpPr>
          <p:cNvPr id="34" name="Titel 7"/>
          <p:cNvSpPr>
            <a:spLocks noGrp="1"/>
          </p:cNvSpPr>
          <p:nvPr userDrawn="1">
            <p:ph type="title"/>
          </p:nvPr>
        </p:nvSpPr>
        <p:spPr>
          <a:xfrm>
            <a:off x="1524000" y="1240663"/>
            <a:ext cx="9144000" cy="2055378"/>
          </a:xfrm>
          <a:prstGeom prst="rect">
            <a:avLst/>
          </a:prstGeom>
        </p:spPr>
        <p:txBody>
          <a:bodyPr anchor="b"/>
          <a:lstStyle>
            <a:lvl1pPr algn="ctr">
              <a:defRPr b="1"/>
            </a:lvl1pPr>
          </a:lstStyle>
          <a:p>
            <a:r>
              <a:rPr lang="de-DE" dirty="0" smtClean="0"/>
              <a:t>Titelmasterformat durch Klicken bearbeiten</a:t>
            </a:r>
            <a:endParaRPr lang="de-DE" dirty="0"/>
          </a:p>
        </p:txBody>
      </p:sp>
      <p:grpSp>
        <p:nvGrpSpPr>
          <p:cNvPr id="35" name="Gruppierung 34"/>
          <p:cNvGrpSpPr/>
          <p:nvPr userDrawn="1"/>
        </p:nvGrpSpPr>
        <p:grpSpPr>
          <a:xfrm>
            <a:off x="2556095" y="4821379"/>
            <a:ext cx="7353189" cy="743526"/>
            <a:chOff x="2556095" y="5284515"/>
            <a:chExt cx="7353189" cy="743526"/>
          </a:xfrm>
        </p:grpSpPr>
        <p:pic>
          <p:nvPicPr>
            <p:cNvPr id="36" name="Picture 11"/>
            <p:cNvPicPr>
              <a:picLocks noChangeAspect="1" noChangeArrowheads="1"/>
            </p:cNvPicPr>
            <p:nvPr userDrawn="1"/>
          </p:nvPicPr>
          <p:blipFill>
            <a:blip r:embed="rId3" cstate="print"/>
            <a:srcRect/>
            <a:stretch>
              <a:fillRect/>
            </a:stretch>
          </p:blipFill>
          <p:spPr bwMode="auto">
            <a:xfrm>
              <a:off x="5602595" y="5284515"/>
              <a:ext cx="729332" cy="743526"/>
            </a:xfrm>
            <a:prstGeom prst="rect">
              <a:avLst/>
            </a:prstGeom>
            <a:noFill/>
          </p:spPr>
        </p:pic>
        <p:pic>
          <p:nvPicPr>
            <p:cNvPr id="37" name="Grafik 20"/>
            <p:cNvPicPr>
              <a:picLocks noChangeAspect="1"/>
            </p:cNvPicPr>
            <p:nvPr userDrawn="1"/>
          </p:nvPicPr>
          <p:blipFill rotWithShape="1">
            <a:blip r:embed="rId4" cstate="print">
              <a:extLst>
                <a:ext uri="{28A0092B-C50C-407E-A947-70E740481C1C}">
                  <a14:useLocalDpi xmlns:a14="http://schemas.microsoft.com/office/drawing/2010/main" val="0"/>
                </a:ext>
              </a:extLst>
            </a:blip>
            <a:srcRect l="11072" t="14016" r="11000" b="17144"/>
            <a:stretch/>
          </p:blipFill>
          <p:spPr>
            <a:xfrm>
              <a:off x="2556095" y="5432200"/>
              <a:ext cx="1452785" cy="495656"/>
            </a:xfrm>
            <a:prstGeom prst="rect">
              <a:avLst/>
            </a:prstGeom>
          </p:spPr>
        </p:pic>
        <p:pic>
          <p:nvPicPr>
            <p:cNvPr id="38" name="Grafik 21" descr="eurofusion_logo.png"/>
            <p:cNvPicPr>
              <a:picLocks noChangeAspect="1"/>
            </p:cNvPicPr>
            <p:nvPr userDrawn="1"/>
          </p:nvPicPr>
          <p:blipFill>
            <a:blip r:embed="rId5" cstate="print"/>
            <a:stretch>
              <a:fillRect/>
            </a:stretch>
          </p:blipFill>
          <p:spPr>
            <a:xfrm>
              <a:off x="7908396" y="5410028"/>
              <a:ext cx="2000888" cy="517828"/>
            </a:xfrm>
            <a:prstGeom prst="rect">
              <a:avLst/>
            </a:prstGeom>
          </p:spPr>
        </p:pic>
      </p:grpSp>
      <p:grpSp>
        <p:nvGrpSpPr>
          <p:cNvPr id="14" name="Gruppieren 13"/>
          <p:cNvGrpSpPr/>
          <p:nvPr userDrawn="1"/>
        </p:nvGrpSpPr>
        <p:grpSpPr>
          <a:xfrm>
            <a:off x="1930906" y="5892965"/>
            <a:ext cx="8434419" cy="566770"/>
            <a:chOff x="507813" y="5834863"/>
            <a:chExt cx="8135786" cy="566770"/>
          </a:xfrm>
        </p:grpSpPr>
        <p:pic>
          <p:nvPicPr>
            <p:cNvPr id="15" name="Grafik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07813" y="5834863"/>
              <a:ext cx="560411" cy="373742"/>
            </a:xfrm>
            <a:prstGeom prst="rect">
              <a:avLst/>
            </a:prstGeom>
          </p:spPr>
        </p:pic>
        <p:sp>
          <p:nvSpPr>
            <p:cNvPr id="18" name="Subtitle 2"/>
            <p:cNvSpPr txBox="1">
              <a:spLocks/>
            </p:cNvSpPr>
            <p:nvPr userDrawn="1"/>
          </p:nvSpPr>
          <p:spPr>
            <a:xfrm>
              <a:off x="1068224" y="5834863"/>
              <a:ext cx="7575375" cy="5667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smtClean="0">
                  <a:latin typeface="Arial Narrow" panose="020B0606020202030204" pitchFamily="34" charset="0"/>
                </a:rPr>
                <a:t>This work has been carried out within the framework of the EUROfusion Consortium and has received funding from the </a:t>
              </a:r>
              <a:r>
                <a:rPr lang="en-US" sz="1000" dirty="0" err="1" smtClean="0">
                  <a:latin typeface="Arial Narrow" panose="020B0606020202030204" pitchFamily="34" charset="0"/>
                </a:rPr>
                <a:t>Euratom</a:t>
              </a:r>
              <a:r>
                <a:rPr lang="en-US" sz="1000" dirty="0" smtClean="0">
                  <a:latin typeface="Arial Narrow" panose="020B0606020202030204" pitchFamily="34" charset="0"/>
                </a:rPr>
                <a:t> research and training </a:t>
              </a:r>
              <a:r>
                <a:rPr lang="en-US" sz="1000" dirty="0" err="1" smtClean="0">
                  <a:latin typeface="Arial Narrow" panose="020B0606020202030204" pitchFamily="34" charset="0"/>
                </a:rPr>
                <a:t>programme</a:t>
              </a:r>
              <a:r>
                <a:rPr lang="en-US" sz="1000" dirty="0" smtClean="0">
                  <a:latin typeface="Arial Narrow" panose="020B0606020202030204" pitchFamily="34" charset="0"/>
                </a:rPr>
                <a:t> 2014-2018 and 2019-2020 under grant agreement No 633053. The views and opinions expressed herein do not necessarily reflect those of the European Commission.</a:t>
              </a:r>
              <a:endParaRPr lang="en-US" sz="1000" dirty="0">
                <a:latin typeface="Arial Narrow" panose="020B0606020202030204" pitchFamily="34" charset="0"/>
              </a:endParaRPr>
            </a:p>
          </p:txBody>
        </p:sp>
      </p:grpSp>
      <p:sp>
        <p:nvSpPr>
          <p:cNvPr id="3" name="Datumsplatzhalter 2"/>
          <p:cNvSpPr>
            <a:spLocks noGrp="1"/>
          </p:cNvSpPr>
          <p:nvPr>
            <p:ph type="dt" sz="half" idx="10"/>
          </p:nvPr>
        </p:nvSpPr>
        <p:spPr/>
        <p:txBody>
          <a:bodyPr/>
          <a:lstStyle/>
          <a:p>
            <a:r>
              <a:rPr lang="de-DE" smtClean="0"/>
              <a:t>26.2.2020</a:t>
            </a:r>
            <a:endParaRPr lang="de-DE" dirty="0"/>
          </a:p>
        </p:txBody>
      </p:sp>
      <p:sp>
        <p:nvSpPr>
          <p:cNvPr id="4" name="Fußzeilenplatzhalter 3"/>
          <p:cNvSpPr>
            <a:spLocks noGrp="1"/>
          </p:cNvSpPr>
          <p:nvPr>
            <p:ph type="ftr" sz="quarter" idx="11"/>
          </p:nvPr>
        </p:nvSpPr>
        <p:spPr/>
        <p:txBody>
          <a:bodyPr/>
          <a:lstStyle/>
          <a:p>
            <a:r>
              <a:rPr lang="en-US" smtClean="0"/>
              <a:t>A. Winter  -- EuroFusion imaging workshop</a:t>
            </a:r>
            <a:endParaRPr lang="de-DE" dirty="0"/>
          </a:p>
        </p:txBody>
      </p:sp>
      <p:sp>
        <p:nvSpPr>
          <p:cNvPr id="5" name="Foliennummernplatzhalter 4"/>
          <p:cNvSpPr>
            <a:spLocks noGrp="1"/>
          </p:cNvSpPr>
          <p:nvPr>
            <p:ph type="sldNum" sz="quarter" idx="12"/>
          </p:nvPr>
        </p:nvSpPr>
        <p:spPr/>
        <p:txBody>
          <a:bodyPr/>
          <a:lstStyle/>
          <a:p>
            <a:fld id="{31AA536C-85F5-4A1B-A111-7CE00A08BCBC}" type="slidenum">
              <a:rPr lang="de-DE" smtClean="0"/>
              <a:pPr/>
              <a:t>‹Nr.›</a:t>
            </a:fld>
            <a:endParaRPr lang="de-DE" dirty="0"/>
          </a:p>
        </p:txBody>
      </p:sp>
      <p:pic>
        <p:nvPicPr>
          <p:cNvPr id="16" name="Grafik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356035" y="193095"/>
            <a:ext cx="2385016" cy="511200"/>
          </a:xfrm>
          <a:prstGeom prst="rect">
            <a:avLst/>
          </a:prstGeom>
        </p:spPr>
      </p:pic>
    </p:spTree>
    <p:extLst>
      <p:ext uri="{BB962C8B-B14F-4D97-AF65-F5344CB8AC3E}">
        <p14:creationId xmlns:p14="http://schemas.microsoft.com/office/powerpoint/2010/main" val="3664770183"/>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umsplatzhalter 3"/>
          <p:cNvSpPr>
            <a:spLocks noGrp="1"/>
          </p:cNvSpPr>
          <p:nvPr>
            <p:ph type="dt" sz="half" idx="2"/>
          </p:nvPr>
        </p:nvSpPr>
        <p:spPr>
          <a:xfrm>
            <a:off x="479425" y="6356350"/>
            <a:ext cx="1115375" cy="365125"/>
          </a:xfrm>
          <a:prstGeom prst="rect">
            <a:avLst/>
          </a:prstGeom>
        </p:spPr>
        <p:txBody>
          <a:bodyPr vert="horz" lIns="91440" tIns="45720" rIns="91440" bIns="45720" rtlCol="0" anchor="ctr"/>
          <a:lstStyle>
            <a:lvl1pPr algn="l">
              <a:defRPr sz="1000" b="0">
                <a:solidFill>
                  <a:schemeClr val="tx1">
                    <a:lumMod val="75000"/>
                    <a:lumOff val="25000"/>
                  </a:schemeClr>
                </a:solidFill>
                <a:latin typeface="Arial Narrow" panose="020B0606020202030204" pitchFamily="34" charset="0"/>
              </a:defRPr>
            </a:lvl1pPr>
          </a:lstStyle>
          <a:p>
            <a:r>
              <a:rPr lang="de-DE" smtClean="0"/>
              <a:t>26.2.2020</a:t>
            </a:r>
            <a:endParaRPr lang="de-DE" dirty="0"/>
          </a:p>
        </p:txBody>
      </p:sp>
      <p:sp>
        <p:nvSpPr>
          <p:cNvPr id="5" name="Fußzeilenplatzhalter 4"/>
          <p:cNvSpPr>
            <a:spLocks noGrp="1"/>
          </p:cNvSpPr>
          <p:nvPr>
            <p:ph type="ftr" sz="quarter" idx="3"/>
          </p:nvPr>
        </p:nvSpPr>
        <p:spPr>
          <a:xfrm>
            <a:off x="1812000" y="6356350"/>
            <a:ext cx="8568000" cy="365125"/>
          </a:xfrm>
          <a:prstGeom prst="rect">
            <a:avLst/>
          </a:prstGeom>
        </p:spPr>
        <p:txBody>
          <a:bodyPr vert="horz" lIns="91440" tIns="45720" rIns="91440" bIns="45720" rtlCol="0" anchor="ctr"/>
          <a:lstStyle>
            <a:lvl1pPr algn="ctr">
              <a:defRPr lang="de-DE" sz="1000" b="0" kern="1200">
                <a:solidFill>
                  <a:schemeClr val="tx1">
                    <a:lumMod val="75000"/>
                    <a:lumOff val="25000"/>
                  </a:schemeClr>
                </a:solidFill>
                <a:latin typeface="Arial Narrow" panose="020B0606020202030204" pitchFamily="34" charset="0"/>
                <a:ea typeface="+mn-ea"/>
                <a:cs typeface="+mn-cs"/>
              </a:defRPr>
            </a:lvl1pPr>
          </a:lstStyle>
          <a:p>
            <a:r>
              <a:rPr lang="en-US" smtClean="0"/>
              <a:t>A. Winter  -- EuroFusion imaging workshop</a:t>
            </a:r>
            <a:endParaRPr lang="en-US" dirty="0"/>
          </a:p>
        </p:txBody>
      </p:sp>
      <p:sp>
        <p:nvSpPr>
          <p:cNvPr id="6" name="Foliennummernplatzhalter 5"/>
          <p:cNvSpPr>
            <a:spLocks noGrp="1"/>
          </p:cNvSpPr>
          <p:nvPr>
            <p:ph type="sldNum" sz="quarter" idx="4"/>
          </p:nvPr>
        </p:nvSpPr>
        <p:spPr>
          <a:xfrm>
            <a:off x="10634400" y="6356350"/>
            <a:ext cx="1080000" cy="365125"/>
          </a:xfrm>
          <a:prstGeom prst="rect">
            <a:avLst/>
          </a:prstGeom>
        </p:spPr>
        <p:txBody>
          <a:bodyPr vert="horz" lIns="91440" tIns="45720" rIns="91440" bIns="45720" rtlCol="0" anchor="ctr"/>
          <a:lstStyle>
            <a:lvl1pPr algn="r">
              <a:defRPr lang="de-DE" sz="1000" b="0" kern="1200" smtClean="0">
                <a:solidFill>
                  <a:schemeClr val="tx1">
                    <a:lumMod val="75000"/>
                    <a:lumOff val="25000"/>
                  </a:schemeClr>
                </a:solidFill>
                <a:latin typeface="Arial Narrow" panose="020B0606020202030204" pitchFamily="34" charset="0"/>
                <a:ea typeface="+mn-ea"/>
                <a:cs typeface="+mn-cs"/>
              </a:defRPr>
            </a:lvl1pPr>
          </a:lstStyle>
          <a:p>
            <a:fld id="{31AA536C-85F5-4A1B-A111-7CE00A08BCBC}" type="slidenum">
              <a:rPr lang="de-DE" smtClean="0"/>
              <a:pPr/>
              <a:t>‹Nr.›</a:t>
            </a:fld>
            <a:endParaRPr lang="de-DE" dirty="0"/>
          </a:p>
        </p:txBody>
      </p:sp>
    </p:spTree>
    <p:extLst>
      <p:ext uri="{BB962C8B-B14F-4D97-AF65-F5344CB8AC3E}">
        <p14:creationId xmlns:p14="http://schemas.microsoft.com/office/powerpoint/2010/main" val="3747171041"/>
      </p:ext>
    </p:extLst>
  </p:cSld>
  <p:clrMap bg1="lt1" tx1="dk1" bg2="lt2" tx2="dk2" accent1="accent1" accent2="accent2" accent3="accent3" accent4="accent4" accent5="accent5" accent6="accent6" hlink="hlink" folHlink="folHlink"/>
  <p:sldLayoutIdLst>
    <p:sldLayoutId id="2147483654" r:id="rId1"/>
    <p:sldLayoutId id="2147483661" r:id="rId2"/>
    <p:sldLayoutId id="2147483662" r:id="rId3"/>
    <p:sldLayoutId id="2147483663" r:id="rId4"/>
    <p:sldLayoutId id="2147483664" r:id="rId5"/>
    <p:sldLayoutId id="2147483655" r:id="rId6"/>
    <p:sldLayoutId id="2147483656" r:id="rId7"/>
    <p:sldLayoutId id="2147483657" r:id="rId8"/>
    <p:sldLayoutId id="2147483659" r:id="rId9"/>
    <p:sldLayoutId id="2147483665" r:id="rId10"/>
    <p:sldLayoutId id="2147483666" r:id="rId11"/>
    <p:sldLayoutId id="2147483660" r:id="rId12"/>
    <p:sldLayoutId id="2147483658" r:id="rId13"/>
    <p:sldLayoutId id="2147483667" r:id="rId14"/>
    <p:sldLayoutId id="2147483668" r:id="rId15"/>
    <p:sldLayoutId id="2147483669" r:id="rId16"/>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userDrawn="1">
          <p15:clr>
            <a:srgbClr val="F26B43"/>
          </p15:clr>
        </p15:guide>
        <p15:guide id="2" pos="7378" userDrawn="1">
          <p15:clr>
            <a:srgbClr val="F26B43"/>
          </p15:clr>
        </p15:guide>
        <p15:guide id="3" pos="302" userDrawn="1">
          <p15:clr>
            <a:srgbClr val="F26B43"/>
          </p15:clr>
        </p15:guide>
        <p15:guide id="4" orient="horz" pos="119" userDrawn="1">
          <p15:clr>
            <a:srgbClr val="F26B43"/>
          </p15:clr>
        </p15:guide>
        <p15:guide id="5" orient="horz" pos="3997" userDrawn="1">
          <p15:clr>
            <a:srgbClr val="F26B43"/>
          </p15:clr>
        </p15:guide>
        <p15:guide id="6" orient="horz" pos="572" userDrawn="1">
          <p15:clr>
            <a:srgbClr val="F26B43"/>
          </p15:clr>
        </p15:guide>
        <p15:guide id="7" orient="horz" pos="686" userDrawn="1">
          <p15:clr>
            <a:srgbClr val="F26B43"/>
          </p15:clr>
        </p15:guide>
        <p15:guide id="8" orient="horz" pos="2273" userDrawn="1">
          <p15:clr>
            <a:srgbClr val="F26B43"/>
          </p15:clr>
        </p15:guide>
        <p15:guide id="9" orient="horz" pos="43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emva.org/standards-technology/genicam/"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32.emf"/><Relationship Id="rId4" Type="http://schemas.openxmlformats.org/officeDocument/2006/relationships/image" Target="../media/image31.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dirty="0" smtClean="0"/>
              <a:t>26.2.2020</a:t>
            </a:r>
            <a:endParaRPr lang="de-DE" dirty="0"/>
          </a:p>
        </p:txBody>
      </p:sp>
      <p:sp>
        <p:nvSpPr>
          <p:cNvPr id="3" name="Fußzeilenplatzhalter 2"/>
          <p:cNvSpPr>
            <a:spLocks noGrp="1"/>
          </p:cNvSpPr>
          <p:nvPr>
            <p:ph type="ftr" sz="quarter" idx="11"/>
          </p:nvPr>
        </p:nvSpPr>
        <p:spPr/>
        <p:txBody>
          <a:bodyPr/>
          <a:lstStyle/>
          <a:p>
            <a:r>
              <a:rPr lang="en-US" smtClean="0"/>
              <a:t>A. Winter  -- EuroFusion imaging workshop</a:t>
            </a:r>
            <a:endParaRPr lang="en-US" dirty="0"/>
          </a:p>
        </p:txBody>
      </p:sp>
      <p:sp>
        <p:nvSpPr>
          <p:cNvPr id="4" name="Foliennummernplatzhalter 3"/>
          <p:cNvSpPr>
            <a:spLocks noGrp="1"/>
          </p:cNvSpPr>
          <p:nvPr>
            <p:ph type="sldNum" sz="quarter" idx="12"/>
          </p:nvPr>
        </p:nvSpPr>
        <p:spPr/>
        <p:txBody>
          <a:bodyPr/>
          <a:lstStyle/>
          <a:p>
            <a:fld id="{31AA536C-85F5-4A1B-A111-7CE00A08BCBC}" type="slidenum">
              <a:rPr lang="de-DE" smtClean="0"/>
              <a:pPr/>
              <a:t>1</a:t>
            </a:fld>
            <a:endParaRPr lang="de-DE" dirty="0"/>
          </a:p>
        </p:txBody>
      </p:sp>
      <p:sp>
        <p:nvSpPr>
          <p:cNvPr id="8" name="Untertitel 7"/>
          <p:cNvSpPr>
            <a:spLocks noGrp="1"/>
          </p:cNvSpPr>
          <p:nvPr>
            <p:ph type="subTitle" idx="1"/>
          </p:nvPr>
        </p:nvSpPr>
        <p:spPr/>
        <p:txBody>
          <a:bodyPr/>
          <a:lstStyle/>
          <a:p>
            <a:r>
              <a:rPr lang="de-DE" dirty="0" smtClean="0"/>
              <a:t>Axel Winter</a:t>
            </a:r>
          </a:p>
          <a:p>
            <a:r>
              <a:rPr lang="de-DE" dirty="0" smtClean="0"/>
              <a:t> </a:t>
            </a:r>
            <a:r>
              <a:rPr lang="de-DE" dirty="0" err="1" smtClean="0"/>
              <a:t>for</a:t>
            </a:r>
            <a:r>
              <a:rPr lang="de-DE" dirty="0" smtClean="0"/>
              <a:t> </a:t>
            </a:r>
            <a:r>
              <a:rPr lang="de-DE" dirty="0" err="1" smtClean="0"/>
              <a:t>the</a:t>
            </a:r>
            <a:r>
              <a:rPr lang="de-DE" dirty="0" smtClean="0"/>
              <a:t> W7-X </a:t>
            </a:r>
            <a:r>
              <a:rPr lang="de-DE" dirty="0" err="1" smtClean="0"/>
              <a:t>CoDaC</a:t>
            </a:r>
            <a:r>
              <a:rPr lang="de-DE" dirty="0" smtClean="0"/>
              <a:t> Team</a:t>
            </a:r>
            <a:endParaRPr lang="de-DE" dirty="0"/>
          </a:p>
        </p:txBody>
      </p:sp>
      <p:sp>
        <p:nvSpPr>
          <p:cNvPr id="7" name="Titel 6"/>
          <p:cNvSpPr>
            <a:spLocks noGrp="1"/>
          </p:cNvSpPr>
          <p:nvPr>
            <p:ph type="title"/>
          </p:nvPr>
        </p:nvSpPr>
        <p:spPr>
          <a:xfrm>
            <a:off x="1524000" y="1460813"/>
            <a:ext cx="9144000" cy="746506"/>
          </a:xfrm>
        </p:spPr>
        <p:txBody>
          <a:bodyPr/>
          <a:lstStyle/>
          <a:p>
            <a:r>
              <a:rPr lang="en-US" dirty="0" smtClean="0"/>
              <a:t>Camera Integration at W7-X</a:t>
            </a:r>
            <a:endParaRPr lang="de-DE" dirty="0"/>
          </a:p>
        </p:txBody>
      </p:sp>
    </p:spTree>
    <p:extLst>
      <p:ext uri="{BB962C8B-B14F-4D97-AF65-F5344CB8AC3E}">
        <p14:creationId xmlns:p14="http://schemas.microsoft.com/office/powerpoint/2010/main" val="2348700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TextShape 1"/>
          <p:cNvSpPr txBox="1"/>
          <p:nvPr/>
        </p:nvSpPr>
        <p:spPr>
          <a:xfrm>
            <a:off x="1872313" y="539846"/>
            <a:ext cx="8515390" cy="417703"/>
          </a:xfrm>
          <a:prstGeom prst="rect">
            <a:avLst/>
          </a:prstGeom>
          <a:noFill/>
          <a:ln>
            <a:noFill/>
          </a:ln>
        </p:spPr>
        <p:txBody>
          <a:bodyPr lIns="0" tIns="0" rIns="0" bIns="0" anchor="ctr"/>
          <a:lstStyle/>
          <a:p>
            <a:endParaRPr lang="en-GB" sz="1814" b="1" spc="-1" dirty="0">
              <a:solidFill>
                <a:srgbClr val="000000"/>
              </a:solidFill>
              <a:uFill>
                <a:solidFill>
                  <a:srgbClr val="FFFFFF"/>
                </a:solidFill>
              </a:uFill>
              <a:latin typeface="Arial"/>
            </a:endParaRPr>
          </a:p>
        </p:txBody>
      </p:sp>
      <p:sp>
        <p:nvSpPr>
          <p:cNvPr id="344" name="TextShape 2"/>
          <p:cNvSpPr txBox="1"/>
          <p:nvPr/>
        </p:nvSpPr>
        <p:spPr>
          <a:xfrm>
            <a:off x="235130" y="1109901"/>
            <a:ext cx="6570303" cy="4442053"/>
          </a:xfrm>
          <a:prstGeom prst="rect">
            <a:avLst/>
          </a:prstGeom>
          <a:noFill/>
          <a:ln>
            <a:noFill/>
          </a:ln>
        </p:spPr>
        <p:txBody>
          <a:bodyPr lIns="0" tIns="0" rIns="0" bIns="0"/>
          <a:lstStyle/>
          <a:p>
            <a:pPr marL="440877" indent="-342900">
              <a:spcAft>
                <a:spcPts val="1116"/>
              </a:spcAft>
              <a:buFont typeface="Arial" panose="020B0604020202020204" pitchFamily="34" charset="0"/>
              <a:buChar char="•"/>
            </a:pPr>
            <a:r>
              <a:rPr lang="en-GB" sz="2000" spc="-1" dirty="0" smtClean="0">
                <a:solidFill>
                  <a:srgbClr val="000000"/>
                </a:solidFill>
                <a:uFill>
                  <a:solidFill>
                    <a:srgbClr val="FFFFFF"/>
                  </a:solidFill>
                </a:uFill>
                <a:latin typeface="Arial"/>
              </a:rPr>
              <a:t>API </a:t>
            </a:r>
            <a:r>
              <a:rPr lang="en-GB" sz="2000" spc="-1" dirty="0">
                <a:solidFill>
                  <a:srgbClr val="000000"/>
                </a:solidFill>
                <a:uFill>
                  <a:solidFill>
                    <a:srgbClr val="FFFFFF"/>
                  </a:solidFill>
                </a:uFill>
                <a:latin typeface="Arial"/>
              </a:rPr>
              <a:t>for EPICS, </a:t>
            </a:r>
            <a:r>
              <a:rPr lang="en-GB" sz="2000" spc="-1" dirty="0" smtClean="0">
                <a:solidFill>
                  <a:srgbClr val="000000"/>
                </a:solidFill>
                <a:uFill>
                  <a:solidFill>
                    <a:srgbClr val="FFFFFF"/>
                  </a:solidFill>
                </a:uFill>
                <a:latin typeface="Arial"/>
              </a:rPr>
              <a:t>DOOCS, </a:t>
            </a:r>
            <a:r>
              <a:rPr lang="en-GB" sz="2000" spc="-1" dirty="0" smtClean="0">
                <a:solidFill>
                  <a:srgbClr val="000000"/>
                </a:solidFill>
                <a:uFill>
                  <a:solidFill>
                    <a:srgbClr val="FFFFFF"/>
                  </a:solidFill>
                </a:uFill>
                <a:latin typeface="Arial"/>
              </a:rPr>
              <a:t>QT and W7-X </a:t>
            </a:r>
            <a:r>
              <a:rPr lang="en-GB" sz="2000" spc="-1" smtClean="0">
                <a:solidFill>
                  <a:srgbClr val="000000"/>
                </a:solidFill>
                <a:uFill>
                  <a:solidFill>
                    <a:srgbClr val="FFFFFF"/>
                  </a:solidFill>
                </a:uFill>
                <a:latin typeface="Arial"/>
              </a:rPr>
              <a:t>SegmentControl</a:t>
            </a:r>
            <a:endParaRPr lang="en-GB" sz="2000" spc="-1" dirty="0">
              <a:solidFill>
                <a:srgbClr val="000000"/>
              </a:solidFill>
              <a:uFill>
                <a:solidFill>
                  <a:srgbClr val="FFFFFF"/>
                </a:solidFill>
              </a:uFill>
              <a:latin typeface="Arial"/>
            </a:endParaRPr>
          </a:p>
          <a:p>
            <a:pPr marL="440877" indent="-342900">
              <a:spcAft>
                <a:spcPts val="1116"/>
              </a:spcAft>
              <a:buFont typeface="Arial" panose="020B0604020202020204" pitchFamily="34" charset="0"/>
              <a:buChar char="•"/>
            </a:pPr>
            <a:r>
              <a:rPr lang="en-GB" sz="2000" spc="-1" dirty="0" smtClean="0">
                <a:solidFill>
                  <a:srgbClr val="000000"/>
                </a:solidFill>
                <a:uFill>
                  <a:solidFill>
                    <a:srgbClr val="FFFFFF"/>
                  </a:solidFill>
                </a:uFill>
                <a:latin typeface="Arial"/>
              </a:rPr>
              <a:t>Library </a:t>
            </a:r>
            <a:r>
              <a:rPr lang="en-GB" sz="2000" spc="-1" dirty="0">
                <a:solidFill>
                  <a:srgbClr val="000000"/>
                </a:solidFill>
                <a:uFill>
                  <a:solidFill>
                    <a:srgbClr val="FFFFFF"/>
                  </a:solidFill>
                </a:uFill>
                <a:latin typeface="Arial"/>
              </a:rPr>
              <a:t>for </a:t>
            </a:r>
            <a:r>
              <a:rPr lang="en-GB" sz="2000" spc="-1" dirty="0" smtClean="0">
                <a:solidFill>
                  <a:srgbClr val="000000"/>
                </a:solidFill>
                <a:uFill>
                  <a:solidFill>
                    <a:srgbClr val="FFFFFF"/>
                  </a:solidFill>
                </a:uFill>
                <a:latin typeface="Arial"/>
              </a:rPr>
              <a:t>a number of cameras, e.g.:</a:t>
            </a:r>
          </a:p>
          <a:p>
            <a:pPr marL="898077" lvl="1" indent="-342900">
              <a:spcAft>
                <a:spcPts val="1116"/>
              </a:spcAft>
              <a:buFont typeface="Arial" panose="020B0604020202020204" pitchFamily="34" charset="0"/>
              <a:buChar char="•"/>
            </a:pPr>
            <a:r>
              <a:rPr lang="en-GB" sz="1600" spc="-1" dirty="0" err="1" smtClean="0">
                <a:solidFill>
                  <a:srgbClr val="000000"/>
                </a:solidFill>
                <a:uFill>
                  <a:solidFill>
                    <a:srgbClr val="FFFFFF"/>
                  </a:solidFill>
                </a:uFill>
                <a:latin typeface="Arial"/>
              </a:rPr>
              <a:t>Microtron</a:t>
            </a:r>
            <a:r>
              <a:rPr lang="en-GB" sz="1600" spc="-1" dirty="0" smtClean="0">
                <a:solidFill>
                  <a:srgbClr val="000000"/>
                </a:solidFill>
                <a:uFill>
                  <a:solidFill>
                    <a:srgbClr val="FFFFFF"/>
                  </a:solidFill>
                </a:uFill>
                <a:latin typeface="Arial"/>
              </a:rPr>
              <a:t>, PCO Edge, </a:t>
            </a:r>
            <a:r>
              <a:rPr lang="en-GB" sz="1600" spc="-1" dirty="0" err="1" smtClean="0">
                <a:solidFill>
                  <a:srgbClr val="000000"/>
                </a:solidFill>
                <a:uFill>
                  <a:solidFill>
                    <a:srgbClr val="FFFFFF"/>
                  </a:solidFill>
                </a:uFill>
                <a:latin typeface="Arial"/>
              </a:rPr>
              <a:t>Andor</a:t>
            </a:r>
            <a:endParaRPr lang="en-GB" sz="1600" spc="-1" dirty="0" smtClean="0">
              <a:solidFill>
                <a:srgbClr val="000000"/>
              </a:solidFill>
              <a:uFill>
                <a:solidFill>
                  <a:srgbClr val="FFFFFF"/>
                </a:solidFill>
              </a:uFill>
              <a:latin typeface="Arial"/>
            </a:endParaRPr>
          </a:p>
          <a:p>
            <a:pPr marL="898077" lvl="1" indent="-342900">
              <a:spcAft>
                <a:spcPts val="1116"/>
              </a:spcAft>
              <a:buFont typeface="Arial" panose="020B0604020202020204" pitchFamily="34" charset="0"/>
              <a:buChar char="•"/>
            </a:pPr>
            <a:r>
              <a:rPr lang="en-GB" sz="1600" spc="-1" dirty="0" smtClean="0">
                <a:solidFill>
                  <a:srgbClr val="000000"/>
                </a:solidFill>
                <a:uFill>
                  <a:solidFill>
                    <a:srgbClr val="FFFFFF"/>
                  </a:solidFill>
                </a:uFill>
                <a:latin typeface="Arial"/>
              </a:rPr>
              <a:t>Raptor Cygnet, IRCAM </a:t>
            </a:r>
            <a:r>
              <a:rPr lang="en-GB" sz="1600" spc="-1" dirty="0" err="1" smtClean="0">
                <a:solidFill>
                  <a:srgbClr val="000000"/>
                </a:solidFill>
                <a:uFill>
                  <a:solidFill>
                    <a:srgbClr val="FFFFFF"/>
                  </a:solidFill>
                </a:uFill>
                <a:latin typeface="Arial"/>
              </a:rPr>
              <a:t>Caleo</a:t>
            </a:r>
            <a:r>
              <a:rPr lang="en-GB" sz="1600" spc="-1" dirty="0" smtClean="0">
                <a:solidFill>
                  <a:srgbClr val="000000"/>
                </a:solidFill>
                <a:uFill>
                  <a:solidFill>
                    <a:srgbClr val="FFFFFF"/>
                  </a:solidFill>
                </a:uFill>
                <a:latin typeface="Arial"/>
              </a:rPr>
              <a:t>*, Hercules* </a:t>
            </a:r>
            <a:endParaRPr lang="en-GB" sz="1600" spc="-1" dirty="0">
              <a:solidFill>
                <a:srgbClr val="000000"/>
              </a:solidFill>
              <a:uFill>
                <a:solidFill>
                  <a:srgbClr val="FFFFFF"/>
                </a:solidFill>
              </a:uFill>
              <a:latin typeface="Arial"/>
            </a:endParaRPr>
          </a:p>
          <a:p>
            <a:pPr marL="440877" indent="-342900">
              <a:spcAft>
                <a:spcPts val="1116"/>
              </a:spcAft>
              <a:buFont typeface="Arial" panose="020B0604020202020204" pitchFamily="34" charset="0"/>
              <a:buChar char="•"/>
            </a:pPr>
            <a:r>
              <a:rPr lang="en-GB" sz="2000" spc="-1" dirty="0" smtClean="0">
                <a:solidFill>
                  <a:srgbClr val="000000"/>
                </a:solidFill>
                <a:uFill>
                  <a:solidFill>
                    <a:srgbClr val="FFFFFF"/>
                  </a:solidFill>
                </a:uFill>
                <a:latin typeface="Arial"/>
              </a:rPr>
              <a:t> will be extended to all standard W7-X cameras</a:t>
            </a:r>
            <a:endParaRPr lang="en-GB" sz="2000" spc="-1" dirty="0">
              <a:solidFill>
                <a:srgbClr val="000000"/>
              </a:solidFill>
              <a:uFill>
                <a:solidFill>
                  <a:srgbClr val="FFFFFF"/>
                </a:solidFill>
              </a:uFill>
              <a:latin typeface="Arial"/>
            </a:endParaRPr>
          </a:p>
          <a:p>
            <a:pPr marL="440877" indent="-342900">
              <a:spcAft>
                <a:spcPts val="1116"/>
              </a:spcAft>
              <a:buFont typeface="Arial" panose="020B0604020202020204" pitchFamily="34" charset="0"/>
              <a:buChar char="•"/>
            </a:pPr>
            <a:r>
              <a:rPr lang="en-GB" sz="2000" spc="-1" dirty="0" smtClean="0">
                <a:solidFill>
                  <a:srgbClr val="000000"/>
                </a:solidFill>
                <a:uFill>
                  <a:solidFill>
                    <a:srgbClr val="FFFFFF"/>
                  </a:solidFill>
                </a:uFill>
                <a:latin typeface="Arial"/>
              </a:rPr>
              <a:t>Support for </a:t>
            </a:r>
            <a:r>
              <a:rPr lang="en-GB" sz="2000" spc="-1" dirty="0" err="1" smtClean="0">
                <a:solidFill>
                  <a:srgbClr val="000000"/>
                </a:solidFill>
                <a:uFill>
                  <a:solidFill>
                    <a:srgbClr val="FFFFFF"/>
                  </a:solidFill>
                </a:uFill>
                <a:latin typeface="Arial"/>
              </a:rPr>
              <a:t>Cameralink</a:t>
            </a:r>
            <a:r>
              <a:rPr lang="en-GB" sz="2000" spc="-1" dirty="0" smtClean="0">
                <a:solidFill>
                  <a:srgbClr val="000000"/>
                </a:solidFill>
                <a:uFill>
                  <a:solidFill>
                    <a:srgbClr val="FFFFFF"/>
                  </a:solidFill>
                </a:uFill>
                <a:latin typeface="Arial"/>
              </a:rPr>
              <a:t>, </a:t>
            </a:r>
            <a:r>
              <a:rPr lang="en-GB" sz="2000" spc="-1" dirty="0" err="1" smtClean="0">
                <a:solidFill>
                  <a:srgbClr val="000000"/>
                </a:solidFill>
                <a:uFill>
                  <a:solidFill>
                    <a:srgbClr val="FFFFFF"/>
                  </a:solidFill>
                </a:uFill>
                <a:latin typeface="Arial"/>
              </a:rPr>
              <a:t>CameraLink</a:t>
            </a:r>
            <a:r>
              <a:rPr lang="en-GB" sz="2000" spc="-1" dirty="0" smtClean="0">
                <a:solidFill>
                  <a:srgbClr val="000000"/>
                </a:solidFill>
                <a:uFill>
                  <a:solidFill>
                    <a:srgbClr val="FFFFFF"/>
                  </a:solidFill>
                </a:uFill>
                <a:latin typeface="Arial"/>
              </a:rPr>
              <a:t> HS, </a:t>
            </a:r>
            <a:r>
              <a:rPr lang="en-GB" sz="2000" spc="-1" dirty="0" err="1" smtClean="0">
                <a:solidFill>
                  <a:srgbClr val="000000"/>
                </a:solidFill>
                <a:uFill>
                  <a:solidFill>
                    <a:srgbClr val="FFFFFF"/>
                  </a:solidFill>
                </a:uFill>
                <a:latin typeface="Arial"/>
              </a:rPr>
              <a:t>GigEVision</a:t>
            </a:r>
            <a:r>
              <a:rPr lang="en-GB" sz="2000" spc="-1" dirty="0" smtClean="0">
                <a:solidFill>
                  <a:srgbClr val="000000"/>
                </a:solidFill>
                <a:uFill>
                  <a:solidFill>
                    <a:srgbClr val="FFFFFF"/>
                  </a:solidFill>
                </a:uFill>
                <a:latin typeface="Arial"/>
              </a:rPr>
              <a:t>*, </a:t>
            </a:r>
            <a:r>
              <a:rPr lang="en-GB" sz="2000" spc="-1" dirty="0" err="1" smtClean="0">
                <a:solidFill>
                  <a:srgbClr val="000000"/>
                </a:solidFill>
                <a:uFill>
                  <a:solidFill>
                    <a:srgbClr val="FFFFFF"/>
                  </a:solidFill>
                </a:uFill>
                <a:latin typeface="Arial"/>
              </a:rPr>
              <a:t>Firewire</a:t>
            </a:r>
            <a:r>
              <a:rPr lang="en-GB" sz="2000" spc="-1" dirty="0" smtClean="0">
                <a:solidFill>
                  <a:srgbClr val="000000"/>
                </a:solidFill>
                <a:uFill>
                  <a:solidFill>
                    <a:srgbClr val="FFFFFF"/>
                  </a:solidFill>
                </a:uFill>
                <a:latin typeface="Arial"/>
              </a:rPr>
              <a:t> </a:t>
            </a:r>
          </a:p>
          <a:p>
            <a:pPr marL="440877" indent="-342900">
              <a:spcAft>
                <a:spcPts val="1116"/>
              </a:spcAft>
              <a:buFont typeface="Arial" panose="020B0604020202020204" pitchFamily="34" charset="0"/>
              <a:buChar char="•"/>
            </a:pPr>
            <a:r>
              <a:rPr lang="en-GB" sz="2000" spc="-1" dirty="0" smtClean="0">
                <a:solidFill>
                  <a:srgbClr val="000000"/>
                </a:solidFill>
                <a:uFill>
                  <a:solidFill>
                    <a:srgbClr val="FFFFFF"/>
                  </a:solidFill>
                </a:uFill>
                <a:latin typeface="Arial"/>
              </a:rPr>
              <a:t>Available </a:t>
            </a:r>
            <a:r>
              <a:rPr lang="en-GB" sz="2000" spc="-1" dirty="0">
                <a:solidFill>
                  <a:srgbClr val="000000"/>
                </a:solidFill>
                <a:uFill>
                  <a:solidFill>
                    <a:srgbClr val="FFFFFF"/>
                  </a:solidFill>
                </a:uFill>
                <a:latin typeface="Arial"/>
              </a:rPr>
              <a:t>nodes</a:t>
            </a:r>
            <a:r>
              <a:rPr lang="en-GB" sz="2000" spc="-1" dirty="0" smtClean="0">
                <a:solidFill>
                  <a:srgbClr val="000000"/>
                </a:solidFill>
                <a:uFill>
                  <a:solidFill>
                    <a:srgbClr val="FFFFFF"/>
                  </a:solidFill>
                </a:uFill>
                <a:latin typeface="Arial"/>
              </a:rPr>
              <a:t>:</a:t>
            </a:r>
          </a:p>
          <a:p>
            <a:pPr marL="898077" lvl="1" indent="-342900">
              <a:spcAft>
                <a:spcPts val="1116"/>
              </a:spcAft>
              <a:buFont typeface="Arial" panose="020B0604020202020204" pitchFamily="34" charset="0"/>
              <a:buChar char="•"/>
            </a:pPr>
            <a:r>
              <a:rPr lang="en-GB" sz="1600" spc="-1" dirty="0" smtClean="0">
                <a:solidFill>
                  <a:srgbClr val="000000"/>
                </a:solidFill>
                <a:uFill>
                  <a:solidFill>
                    <a:srgbClr val="FFFFFF"/>
                  </a:solidFill>
                </a:uFill>
                <a:latin typeface="Arial"/>
              </a:rPr>
              <a:t> </a:t>
            </a:r>
            <a:r>
              <a:rPr lang="en-GB" sz="1600" spc="-1" dirty="0">
                <a:solidFill>
                  <a:srgbClr val="000000"/>
                </a:solidFill>
                <a:uFill>
                  <a:solidFill>
                    <a:srgbClr val="FFFFFF"/>
                  </a:solidFill>
                </a:uFill>
                <a:latin typeface="Arial"/>
              </a:rPr>
              <a:t>Frame </a:t>
            </a:r>
            <a:r>
              <a:rPr lang="en-GB" sz="1600" spc="-1" dirty="0" smtClean="0">
                <a:solidFill>
                  <a:srgbClr val="000000"/>
                </a:solidFill>
                <a:uFill>
                  <a:solidFill>
                    <a:srgbClr val="FFFFFF"/>
                  </a:solidFill>
                </a:uFill>
                <a:latin typeface="Arial"/>
              </a:rPr>
              <a:t>Grabber, </a:t>
            </a:r>
            <a:r>
              <a:rPr lang="en-GB" sz="1600" spc="-1" dirty="0">
                <a:solidFill>
                  <a:srgbClr val="000000"/>
                </a:solidFill>
                <a:uFill>
                  <a:solidFill>
                    <a:srgbClr val="FFFFFF"/>
                  </a:solidFill>
                </a:uFill>
                <a:latin typeface="Arial"/>
              </a:rPr>
              <a:t>Camera </a:t>
            </a:r>
            <a:r>
              <a:rPr lang="en-GB" sz="1600" spc="-1" dirty="0" smtClean="0">
                <a:solidFill>
                  <a:srgbClr val="000000"/>
                </a:solidFill>
                <a:uFill>
                  <a:solidFill>
                    <a:srgbClr val="FFFFFF"/>
                  </a:solidFill>
                </a:uFill>
                <a:latin typeface="Arial"/>
              </a:rPr>
              <a:t>control, Camera </a:t>
            </a:r>
            <a:r>
              <a:rPr lang="en-GB" sz="1600" spc="-1" dirty="0">
                <a:solidFill>
                  <a:srgbClr val="000000"/>
                </a:solidFill>
                <a:uFill>
                  <a:solidFill>
                    <a:srgbClr val="FFFFFF"/>
                  </a:solidFill>
                </a:uFill>
                <a:latin typeface="Arial"/>
              </a:rPr>
              <a:t>image</a:t>
            </a:r>
          </a:p>
          <a:p>
            <a:pPr marL="440877" indent="-342900">
              <a:spcAft>
                <a:spcPts val="1116"/>
              </a:spcAft>
              <a:buFont typeface="Arial" panose="020B0604020202020204" pitchFamily="34" charset="0"/>
              <a:buChar char="•"/>
            </a:pPr>
            <a:r>
              <a:rPr lang="en-GB" sz="2000" spc="-1" dirty="0" smtClean="0">
                <a:solidFill>
                  <a:srgbClr val="000000"/>
                </a:solidFill>
                <a:uFill>
                  <a:solidFill>
                    <a:srgbClr val="FFFFFF"/>
                  </a:solidFill>
                </a:uFill>
                <a:latin typeface="Arial"/>
              </a:rPr>
              <a:t>Linux driver with support for </a:t>
            </a:r>
            <a:r>
              <a:rPr lang="en-GB" sz="2000" spc="-1" dirty="0" err="1" smtClean="0">
                <a:solidFill>
                  <a:srgbClr val="000000"/>
                </a:solidFill>
                <a:uFill>
                  <a:solidFill>
                    <a:srgbClr val="FFFFFF"/>
                  </a:solidFill>
                </a:uFill>
                <a:latin typeface="Arial"/>
              </a:rPr>
              <a:t>GPUDirect</a:t>
            </a:r>
            <a:r>
              <a:rPr lang="en-GB" sz="2000" spc="-1" dirty="0" smtClean="0">
                <a:solidFill>
                  <a:srgbClr val="000000"/>
                </a:solidFill>
                <a:uFill>
                  <a:solidFill>
                    <a:srgbClr val="FFFFFF"/>
                  </a:solidFill>
                </a:uFill>
                <a:latin typeface="Arial"/>
              </a:rPr>
              <a:t>*</a:t>
            </a:r>
          </a:p>
          <a:p>
            <a:pPr marL="440877" indent="-342900">
              <a:spcAft>
                <a:spcPts val="1116"/>
              </a:spcAft>
              <a:buFont typeface="Arial" panose="020B0604020202020204" pitchFamily="34" charset="0"/>
              <a:buChar char="•"/>
            </a:pPr>
            <a:r>
              <a:rPr lang="en-GB" sz="2000" spc="-1" dirty="0" err="1" smtClean="0">
                <a:solidFill>
                  <a:srgbClr val="000000"/>
                </a:solidFill>
                <a:uFill>
                  <a:solidFill>
                    <a:srgbClr val="FFFFFF"/>
                  </a:solidFill>
                </a:uFill>
                <a:latin typeface="Arial"/>
              </a:rPr>
              <a:t>GenICam</a:t>
            </a:r>
            <a:r>
              <a:rPr lang="en-GB" sz="2000" spc="-1" dirty="0" smtClean="0">
                <a:solidFill>
                  <a:srgbClr val="000000"/>
                </a:solidFill>
                <a:uFill>
                  <a:solidFill>
                    <a:srgbClr val="FFFFFF"/>
                  </a:solidFill>
                </a:uFill>
                <a:latin typeface="Arial"/>
              </a:rPr>
              <a:t>* support</a:t>
            </a:r>
          </a:p>
          <a:p>
            <a:pPr marL="440877" indent="-342900">
              <a:spcAft>
                <a:spcPts val="1116"/>
              </a:spcAft>
              <a:buFont typeface="Arial" panose="020B0604020202020204" pitchFamily="34" charset="0"/>
              <a:buChar char="•"/>
            </a:pPr>
            <a:r>
              <a:rPr lang="en-GB" sz="2000" spc="-1" dirty="0" smtClean="0">
                <a:solidFill>
                  <a:srgbClr val="000000"/>
                </a:solidFill>
                <a:uFill>
                  <a:solidFill>
                    <a:srgbClr val="FFFFFF"/>
                  </a:solidFill>
                </a:uFill>
                <a:latin typeface="Arial"/>
              </a:rPr>
              <a:t>HMI panels in QT</a:t>
            </a:r>
          </a:p>
        </p:txBody>
      </p:sp>
      <p:pic>
        <p:nvPicPr>
          <p:cNvPr id="345" name="Picture 344"/>
          <p:cNvPicPr/>
          <p:nvPr/>
        </p:nvPicPr>
        <p:blipFill>
          <a:blip r:embed="rId2"/>
          <a:stretch/>
        </p:blipFill>
        <p:spPr>
          <a:xfrm>
            <a:off x="6805433" y="1632928"/>
            <a:ext cx="4702831" cy="3919026"/>
          </a:xfrm>
          <a:prstGeom prst="rect">
            <a:avLst/>
          </a:prstGeom>
          <a:ln>
            <a:noFill/>
          </a:ln>
        </p:spPr>
      </p:pic>
      <p:sp>
        <p:nvSpPr>
          <p:cNvPr id="2" name="Titel 1"/>
          <p:cNvSpPr>
            <a:spLocks noGrp="1"/>
          </p:cNvSpPr>
          <p:nvPr>
            <p:ph type="title"/>
          </p:nvPr>
        </p:nvSpPr>
        <p:spPr/>
        <p:txBody>
          <a:bodyPr>
            <a:normAutofit/>
          </a:bodyPr>
          <a:lstStyle/>
          <a:p>
            <a:r>
              <a:rPr lang="de-DE" dirty="0"/>
              <a:t>Image </a:t>
            </a:r>
            <a:r>
              <a:rPr lang="de-DE" dirty="0" err="1"/>
              <a:t>Acquisition</a:t>
            </a:r>
            <a:r>
              <a:rPr lang="de-DE" dirty="0"/>
              <a:t> System - Software </a:t>
            </a:r>
          </a:p>
        </p:txBody>
      </p:sp>
      <p:sp>
        <p:nvSpPr>
          <p:cNvPr id="4" name="Datumsplatzhalter 3"/>
          <p:cNvSpPr>
            <a:spLocks noGrp="1"/>
          </p:cNvSpPr>
          <p:nvPr>
            <p:ph type="dt" sz="half" idx="14"/>
          </p:nvPr>
        </p:nvSpPr>
        <p:spPr/>
        <p:txBody>
          <a:bodyPr/>
          <a:lstStyle/>
          <a:p>
            <a:r>
              <a:rPr lang="de-DE" smtClean="0"/>
              <a:t>26.2.2020</a:t>
            </a:r>
            <a:endParaRPr lang="de-DE" dirty="0"/>
          </a:p>
        </p:txBody>
      </p:sp>
      <p:sp>
        <p:nvSpPr>
          <p:cNvPr id="5" name="Fußzeilenplatzhalter 4"/>
          <p:cNvSpPr>
            <a:spLocks noGrp="1"/>
          </p:cNvSpPr>
          <p:nvPr>
            <p:ph type="ftr" sz="quarter" idx="15"/>
          </p:nvPr>
        </p:nvSpPr>
        <p:spPr/>
        <p:txBody>
          <a:bodyPr/>
          <a:lstStyle/>
          <a:p>
            <a:r>
              <a:rPr lang="en-US" smtClean="0"/>
              <a:t>A. Winter  -- EuroFusion imaging workshop</a:t>
            </a:r>
            <a:endParaRPr lang="de-DE" dirty="0"/>
          </a:p>
        </p:txBody>
      </p:sp>
      <p:sp>
        <p:nvSpPr>
          <p:cNvPr id="6" name="Foliennummernplatzhalter 5"/>
          <p:cNvSpPr>
            <a:spLocks noGrp="1"/>
          </p:cNvSpPr>
          <p:nvPr>
            <p:ph type="sldNum" sz="quarter" idx="16"/>
          </p:nvPr>
        </p:nvSpPr>
        <p:spPr/>
        <p:txBody>
          <a:bodyPr/>
          <a:lstStyle/>
          <a:p>
            <a:fld id="{31AA536C-85F5-4A1B-A111-7CE00A08BCBC}" type="slidenum">
              <a:rPr lang="de-DE" smtClean="0"/>
              <a:pPr/>
              <a:t>10</a:t>
            </a:fld>
            <a:endParaRPr lang="de-DE" dirty="0"/>
          </a:p>
        </p:txBody>
      </p:sp>
      <p:sp>
        <p:nvSpPr>
          <p:cNvPr id="10" name="Textfeld 9"/>
          <p:cNvSpPr txBox="1"/>
          <p:nvPr/>
        </p:nvSpPr>
        <p:spPr>
          <a:xfrm>
            <a:off x="9148663" y="6074980"/>
            <a:ext cx="2717074" cy="646331"/>
          </a:xfrm>
          <a:prstGeom prst="rect">
            <a:avLst/>
          </a:prstGeom>
          <a:noFill/>
        </p:spPr>
        <p:txBody>
          <a:bodyPr wrap="square" rtlCol="0">
            <a:spAutoFit/>
          </a:bodyPr>
          <a:lstStyle/>
          <a:p>
            <a:r>
              <a:rPr lang="de-DE" dirty="0" err="1" smtClean="0"/>
              <a:t>Courtesy</a:t>
            </a:r>
            <a:r>
              <a:rPr lang="de-DE" dirty="0" smtClean="0"/>
              <a:t> D. </a:t>
            </a:r>
            <a:r>
              <a:rPr lang="de-DE" dirty="0" err="1" smtClean="0"/>
              <a:t>Mankowski</a:t>
            </a:r>
            <a:r>
              <a:rPr lang="de-DE" dirty="0" smtClean="0"/>
              <a:t>, DMCS Univ. Lodz</a:t>
            </a:r>
            <a:endParaRPr lang="de-DE" dirty="0"/>
          </a:p>
        </p:txBody>
      </p:sp>
      <p:sp>
        <p:nvSpPr>
          <p:cNvPr id="3" name="Textfeld 2"/>
          <p:cNvSpPr txBox="1"/>
          <p:nvPr/>
        </p:nvSpPr>
        <p:spPr>
          <a:xfrm>
            <a:off x="2675597" y="6213479"/>
            <a:ext cx="1119217" cy="369332"/>
          </a:xfrm>
          <a:prstGeom prst="rect">
            <a:avLst/>
          </a:prstGeom>
          <a:noFill/>
        </p:spPr>
        <p:txBody>
          <a:bodyPr wrap="none" rtlCol="0">
            <a:spAutoFit/>
          </a:bodyPr>
          <a:lstStyle/>
          <a:p>
            <a:r>
              <a:rPr lang="de-DE" dirty="0" smtClean="0"/>
              <a:t>* </a:t>
            </a:r>
            <a:r>
              <a:rPr lang="de-DE" dirty="0" err="1" smtClean="0"/>
              <a:t>planned</a:t>
            </a:r>
            <a:endParaRPr lang="de-DE" dirty="0"/>
          </a:p>
        </p:txBody>
      </p:sp>
    </p:spTree>
    <p:extLst>
      <p:ext uri="{BB962C8B-B14F-4D97-AF65-F5344CB8AC3E}">
        <p14:creationId xmlns:p14="http://schemas.microsoft.com/office/powerpoint/2010/main" val="40082817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Future </a:t>
            </a:r>
            <a:r>
              <a:rPr lang="de-DE" dirty="0" err="1" smtClean="0"/>
              <a:t>plans</a:t>
            </a:r>
            <a:r>
              <a:rPr lang="de-DE" dirty="0" smtClean="0"/>
              <a:t> – </a:t>
            </a:r>
            <a:r>
              <a:rPr lang="de-DE" dirty="0" err="1" smtClean="0"/>
              <a:t>GeniCam</a:t>
            </a:r>
            <a:r>
              <a:rPr lang="de-DE" dirty="0" smtClean="0"/>
              <a:t> Implementation	</a:t>
            </a:r>
            <a:endParaRPr lang="de-DE" dirty="0"/>
          </a:p>
        </p:txBody>
      </p:sp>
      <p:sp>
        <p:nvSpPr>
          <p:cNvPr id="3" name="Datumsplatzhalter 2"/>
          <p:cNvSpPr>
            <a:spLocks noGrp="1"/>
          </p:cNvSpPr>
          <p:nvPr>
            <p:ph type="dt" sz="half" idx="14"/>
          </p:nvPr>
        </p:nvSpPr>
        <p:spPr/>
        <p:txBody>
          <a:bodyPr/>
          <a:lstStyle/>
          <a:p>
            <a:r>
              <a:rPr lang="de-DE" smtClean="0"/>
              <a:t>26.2.2020</a:t>
            </a:r>
            <a:endParaRPr lang="de-DE" dirty="0"/>
          </a:p>
        </p:txBody>
      </p:sp>
      <p:sp>
        <p:nvSpPr>
          <p:cNvPr id="4" name="Fußzeilenplatzhalter 3"/>
          <p:cNvSpPr>
            <a:spLocks noGrp="1"/>
          </p:cNvSpPr>
          <p:nvPr>
            <p:ph type="ftr" sz="quarter" idx="15"/>
          </p:nvPr>
        </p:nvSpPr>
        <p:spPr/>
        <p:txBody>
          <a:bodyPr/>
          <a:lstStyle/>
          <a:p>
            <a:r>
              <a:rPr lang="en-US" smtClean="0"/>
              <a:t>A. Winter  -- EuroFusion imaging workshop</a:t>
            </a:r>
            <a:endParaRPr lang="de-DE" dirty="0"/>
          </a:p>
        </p:txBody>
      </p:sp>
      <p:sp>
        <p:nvSpPr>
          <p:cNvPr id="5" name="Foliennummernplatzhalter 4"/>
          <p:cNvSpPr>
            <a:spLocks noGrp="1"/>
          </p:cNvSpPr>
          <p:nvPr>
            <p:ph type="sldNum" sz="quarter" idx="16"/>
          </p:nvPr>
        </p:nvSpPr>
        <p:spPr/>
        <p:txBody>
          <a:bodyPr/>
          <a:lstStyle/>
          <a:p>
            <a:fld id="{31AA536C-85F5-4A1B-A111-7CE00A08BCBC}" type="slidenum">
              <a:rPr lang="de-DE" smtClean="0"/>
              <a:pPr/>
              <a:t>11</a:t>
            </a:fld>
            <a:endParaRPr lang="de-DE" dirty="0"/>
          </a:p>
        </p:txBody>
      </p:sp>
      <p:sp>
        <p:nvSpPr>
          <p:cNvPr id="6" name="Textplatzhalter 5"/>
          <p:cNvSpPr>
            <a:spLocks noGrp="1"/>
          </p:cNvSpPr>
          <p:nvPr>
            <p:ph type="body" sz="quarter" idx="13"/>
          </p:nvPr>
        </p:nvSpPr>
        <p:spPr>
          <a:xfrm>
            <a:off x="479425" y="1092173"/>
            <a:ext cx="11233150" cy="1875471"/>
          </a:xfrm>
        </p:spPr>
        <p:txBody>
          <a:bodyPr/>
          <a:lstStyle/>
          <a:p>
            <a:r>
              <a:rPr lang="en-US" b="0" dirty="0" smtClean="0"/>
              <a:t>Baseline MTCA system will be available for key diagnostics for OP 2.0</a:t>
            </a:r>
          </a:p>
          <a:p>
            <a:r>
              <a:rPr lang="en-US" b="0" dirty="0" smtClean="0"/>
              <a:t>Full compatibility with </a:t>
            </a:r>
            <a:r>
              <a:rPr lang="en-US" b="0" dirty="0" err="1" smtClean="0"/>
              <a:t>GenICam</a:t>
            </a:r>
            <a:r>
              <a:rPr lang="en-US" b="0" dirty="0" smtClean="0"/>
              <a:t> Standard (expected end of 2021)</a:t>
            </a:r>
          </a:p>
          <a:p>
            <a:r>
              <a:rPr lang="en-US" b="0" dirty="0" smtClean="0"/>
              <a:t>Driven by about 150 companies (e.g. Basler, NI, </a:t>
            </a:r>
            <a:r>
              <a:rPr lang="en-US" b="0" dirty="0" err="1" smtClean="0"/>
              <a:t>Pleora</a:t>
            </a:r>
            <a:r>
              <a:rPr lang="en-US" b="0" dirty="0" smtClean="0"/>
              <a:t>, e2v)</a:t>
            </a:r>
          </a:p>
          <a:p>
            <a:r>
              <a:rPr lang="en-US" b="0" dirty="0" smtClean="0"/>
              <a:t>Result: Any </a:t>
            </a:r>
            <a:r>
              <a:rPr lang="en-US" b="0" dirty="0" err="1" smtClean="0"/>
              <a:t>GenICam</a:t>
            </a:r>
            <a:r>
              <a:rPr lang="en-US" b="0" dirty="0" smtClean="0"/>
              <a:t> compatible camera will work out of the box with W7-X hardware and any software SDK will work as API is static</a:t>
            </a:r>
          </a:p>
        </p:txBody>
      </p:sp>
      <p:sp>
        <p:nvSpPr>
          <p:cNvPr id="7" name="Textfeld 6"/>
          <p:cNvSpPr txBox="1"/>
          <p:nvPr/>
        </p:nvSpPr>
        <p:spPr>
          <a:xfrm>
            <a:off x="302491" y="6041706"/>
            <a:ext cx="5793509" cy="369332"/>
          </a:xfrm>
          <a:prstGeom prst="rect">
            <a:avLst/>
          </a:prstGeom>
          <a:noFill/>
        </p:spPr>
        <p:txBody>
          <a:bodyPr wrap="none" rtlCol="0">
            <a:spAutoFit/>
          </a:bodyPr>
          <a:lstStyle/>
          <a:p>
            <a:r>
              <a:rPr lang="de-DE" dirty="0" smtClean="0"/>
              <a:t>See </a:t>
            </a:r>
            <a:r>
              <a:rPr lang="de-DE" dirty="0" smtClean="0">
                <a:hlinkClick r:id="rId2"/>
              </a:rPr>
              <a:t>https</a:t>
            </a:r>
            <a:r>
              <a:rPr lang="de-DE" dirty="0">
                <a:hlinkClick r:id="rId2"/>
              </a:rPr>
              <a:t>://www.emva.org/standards-technology/genicam/</a:t>
            </a:r>
            <a:endParaRPr lang="de-DE" dirty="0"/>
          </a:p>
        </p:txBody>
      </p:sp>
      <p:pic>
        <p:nvPicPr>
          <p:cNvPr id="8" name="Grafik 7"/>
          <p:cNvPicPr>
            <a:picLocks noChangeAspect="1"/>
          </p:cNvPicPr>
          <p:nvPr/>
        </p:nvPicPr>
        <p:blipFill>
          <a:blip r:embed="rId3"/>
          <a:stretch>
            <a:fillRect/>
          </a:stretch>
        </p:blipFill>
        <p:spPr>
          <a:xfrm>
            <a:off x="7137977" y="2963666"/>
            <a:ext cx="4574598" cy="3167029"/>
          </a:xfrm>
          <a:prstGeom prst="rect">
            <a:avLst/>
          </a:prstGeom>
        </p:spPr>
      </p:pic>
      <p:sp>
        <p:nvSpPr>
          <p:cNvPr id="9" name="Textfeld 8"/>
          <p:cNvSpPr txBox="1"/>
          <p:nvPr/>
        </p:nvSpPr>
        <p:spPr>
          <a:xfrm>
            <a:off x="663818" y="3336706"/>
            <a:ext cx="5736981" cy="2862322"/>
          </a:xfrm>
          <a:prstGeom prst="rect">
            <a:avLst/>
          </a:prstGeom>
          <a:noFill/>
        </p:spPr>
        <p:txBody>
          <a:bodyPr wrap="square" rtlCol="0">
            <a:spAutoFit/>
          </a:bodyPr>
          <a:lstStyle/>
          <a:p>
            <a:r>
              <a:rPr lang="en-US" dirty="0"/>
              <a:t>The goal of </a:t>
            </a:r>
            <a:r>
              <a:rPr lang="en-US" dirty="0" err="1"/>
              <a:t>GenICam</a:t>
            </a:r>
            <a:r>
              <a:rPr lang="en-US" baseline="30000" dirty="0" err="1"/>
              <a:t>TM</a:t>
            </a:r>
            <a:r>
              <a:rPr lang="en-US" dirty="0"/>
              <a:t> (Generic Interface for Cameras) is to provide a generic programming interface for all kinds of devices (mainly cameras), no matter what interface technology (GigE Vision, USB3 Vision, </a:t>
            </a:r>
            <a:r>
              <a:rPr lang="en-US" dirty="0" err="1"/>
              <a:t>CoaXPress</a:t>
            </a:r>
            <a:r>
              <a:rPr lang="en-US" dirty="0"/>
              <a:t>, Camera Link HS, Camera Link etc.) they are using or what features they are implementing. The result is that the application programming interface (API) will be identical regardless of interface technology.</a:t>
            </a:r>
            <a:endParaRPr lang="de-DE" dirty="0"/>
          </a:p>
          <a:p>
            <a:endParaRPr lang="de-DE" dirty="0"/>
          </a:p>
          <a:p>
            <a:endParaRPr lang="de-DE" dirty="0"/>
          </a:p>
        </p:txBody>
      </p:sp>
    </p:spTree>
    <p:extLst>
      <p:ext uri="{BB962C8B-B14F-4D97-AF65-F5344CB8AC3E}">
        <p14:creationId xmlns:p14="http://schemas.microsoft.com/office/powerpoint/2010/main" val="2699542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Future </a:t>
            </a:r>
            <a:r>
              <a:rPr lang="de-DE" dirty="0" err="1" smtClean="0"/>
              <a:t>plans</a:t>
            </a:r>
            <a:r>
              <a:rPr lang="de-DE" dirty="0" smtClean="0"/>
              <a:t> – </a:t>
            </a:r>
            <a:r>
              <a:rPr lang="de-DE" dirty="0" err="1" smtClean="0"/>
              <a:t>GPUDirect</a:t>
            </a:r>
            <a:endParaRPr lang="de-DE" dirty="0"/>
          </a:p>
        </p:txBody>
      </p:sp>
      <p:sp>
        <p:nvSpPr>
          <p:cNvPr id="3" name="Datumsplatzhalter 2"/>
          <p:cNvSpPr>
            <a:spLocks noGrp="1"/>
          </p:cNvSpPr>
          <p:nvPr>
            <p:ph type="dt" sz="half" idx="14"/>
          </p:nvPr>
        </p:nvSpPr>
        <p:spPr/>
        <p:txBody>
          <a:bodyPr/>
          <a:lstStyle/>
          <a:p>
            <a:r>
              <a:rPr lang="de-DE" smtClean="0"/>
              <a:t>26.2.2020</a:t>
            </a:r>
            <a:endParaRPr lang="de-DE" dirty="0"/>
          </a:p>
        </p:txBody>
      </p:sp>
      <p:sp>
        <p:nvSpPr>
          <p:cNvPr id="4" name="Fußzeilenplatzhalter 3"/>
          <p:cNvSpPr>
            <a:spLocks noGrp="1"/>
          </p:cNvSpPr>
          <p:nvPr>
            <p:ph type="ftr" sz="quarter" idx="15"/>
          </p:nvPr>
        </p:nvSpPr>
        <p:spPr/>
        <p:txBody>
          <a:bodyPr/>
          <a:lstStyle/>
          <a:p>
            <a:r>
              <a:rPr lang="en-US" smtClean="0"/>
              <a:t>A. Winter  -- EuroFusion imaging workshop</a:t>
            </a:r>
            <a:endParaRPr lang="de-DE" dirty="0"/>
          </a:p>
        </p:txBody>
      </p:sp>
      <p:sp>
        <p:nvSpPr>
          <p:cNvPr id="5" name="Foliennummernplatzhalter 4"/>
          <p:cNvSpPr>
            <a:spLocks noGrp="1"/>
          </p:cNvSpPr>
          <p:nvPr>
            <p:ph type="sldNum" sz="quarter" idx="16"/>
          </p:nvPr>
        </p:nvSpPr>
        <p:spPr/>
        <p:txBody>
          <a:bodyPr/>
          <a:lstStyle/>
          <a:p>
            <a:fld id="{31AA536C-85F5-4A1B-A111-7CE00A08BCBC}" type="slidenum">
              <a:rPr lang="de-DE" smtClean="0"/>
              <a:pPr/>
              <a:t>12</a:t>
            </a:fld>
            <a:endParaRPr lang="de-DE" dirty="0"/>
          </a:p>
        </p:txBody>
      </p:sp>
      <p:sp>
        <p:nvSpPr>
          <p:cNvPr id="6" name="Textplatzhalter 5"/>
          <p:cNvSpPr>
            <a:spLocks noGrp="1"/>
          </p:cNvSpPr>
          <p:nvPr>
            <p:ph type="body" sz="quarter" idx="13"/>
          </p:nvPr>
        </p:nvSpPr>
        <p:spPr>
          <a:xfrm>
            <a:off x="479425" y="984108"/>
            <a:ext cx="11233150" cy="3321886"/>
          </a:xfrm>
        </p:spPr>
        <p:txBody>
          <a:bodyPr/>
          <a:lstStyle/>
          <a:p>
            <a:r>
              <a:rPr lang="de-DE" b="0" dirty="0" smtClean="0"/>
              <a:t>GPUs </a:t>
            </a:r>
            <a:r>
              <a:rPr lang="de-DE" b="0" dirty="0" err="1" smtClean="0"/>
              <a:t>get</a:t>
            </a:r>
            <a:r>
              <a:rPr lang="de-DE" b="0" dirty="0" smtClean="0"/>
              <a:t> </a:t>
            </a:r>
            <a:r>
              <a:rPr lang="de-DE" b="0" dirty="0" err="1" smtClean="0"/>
              <a:t>more</a:t>
            </a:r>
            <a:r>
              <a:rPr lang="de-DE" b="0" dirty="0" smtClean="0"/>
              <a:t> </a:t>
            </a:r>
            <a:r>
              <a:rPr lang="de-DE" b="0" dirty="0" err="1" smtClean="0"/>
              <a:t>and</a:t>
            </a:r>
            <a:r>
              <a:rPr lang="de-DE" b="0" dirty="0" smtClean="0"/>
              <a:t> </a:t>
            </a:r>
            <a:r>
              <a:rPr lang="de-DE" b="0" dirty="0" err="1" smtClean="0"/>
              <a:t>more</a:t>
            </a:r>
            <a:r>
              <a:rPr lang="de-DE" b="0" dirty="0" smtClean="0"/>
              <a:t> </a:t>
            </a:r>
            <a:r>
              <a:rPr lang="de-DE" b="0" dirty="0" err="1" smtClean="0"/>
              <a:t>important</a:t>
            </a:r>
            <a:r>
              <a:rPr lang="de-DE" b="0" dirty="0" smtClean="0"/>
              <a:t> in real-time </a:t>
            </a:r>
            <a:r>
              <a:rPr lang="de-DE" b="0" dirty="0" err="1" smtClean="0"/>
              <a:t>processing</a:t>
            </a:r>
            <a:r>
              <a:rPr lang="de-DE" b="0" dirty="0" smtClean="0"/>
              <a:t>, but </a:t>
            </a:r>
            <a:r>
              <a:rPr lang="de-DE" b="0" dirty="0" err="1" smtClean="0"/>
              <a:t>exhibit</a:t>
            </a:r>
            <a:r>
              <a:rPr lang="de-DE" b="0" dirty="0" smtClean="0"/>
              <a:t> non-</a:t>
            </a:r>
            <a:r>
              <a:rPr lang="de-DE" b="0" dirty="0" err="1" smtClean="0"/>
              <a:t>deterministic</a:t>
            </a:r>
            <a:r>
              <a:rPr lang="de-DE" b="0" dirty="0" smtClean="0"/>
              <a:t> </a:t>
            </a:r>
            <a:r>
              <a:rPr lang="de-DE" b="0" dirty="0" err="1" smtClean="0"/>
              <a:t>behavior</a:t>
            </a:r>
            <a:r>
              <a:rPr lang="de-DE" b="0" dirty="0" smtClean="0"/>
              <a:t> at </a:t>
            </a:r>
            <a:r>
              <a:rPr lang="de-DE" b="0" dirty="0" err="1" smtClean="0"/>
              <a:t>the</a:t>
            </a:r>
            <a:r>
              <a:rPr lang="de-DE" b="0" dirty="0" smtClean="0"/>
              <a:t> µS-level due </a:t>
            </a:r>
            <a:r>
              <a:rPr lang="de-DE" b="0" dirty="0" err="1" smtClean="0"/>
              <a:t>to</a:t>
            </a:r>
            <a:r>
              <a:rPr lang="de-DE" b="0" dirty="0" smtClean="0"/>
              <a:t> </a:t>
            </a:r>
            <a:r>
              <a:rPr lang="de-DE" b="0" dirty="0" err="1" smtClean="0"/>
              <a:t>memory</a:t>
            </a:r>
            <a:r>
              <a:rPr lang="de-DE" b="0" dirty="0" smtClean="0"/>
              <a:t> </a:t>
            </a:r>
            <a:r>
              <a:rPr lang="de-DE" b="0" dirty="0" err="1" smtClean="0"/>
              <a:t>copies</a:t>
            </a:r>
            <a:r>
              <a:rPr lang="de-DE" b="0" dirty="0" smtClean="0"/>
              <a:t> in/out of GPUs</a:t>
            </a:r>
          </a:p>
          <a:p>
            <a:r>
              <a:rPr lang="de-DE" b="0" dirty="0" smtClean="0"/>
              <a:t>Speed </a:t>
            </a:r>
            <a:r>
              <a:rPr lang="de-DE" b="0" dirty="0" err="1" smtClean="0"/>
              <a:t>bottleneck</a:t>
            </a:r>
            <a:r>
              <a:rPr lang="de-DE" b="0" dirty="0" smtClean="0"/>
              <a:t> </a:t>
            </a:r>
            <a:r>
              <a:rPr lang="de-DE" b="0" dirty="0" err="1" smtClean="0"/>
              <a:t>for</a:t>
            </a:r>
            <a:r>
              <a:rPr lang="de-DE" b="0" dirty="0" smtClean="0"/>
              <a:t> large </a:t>
            </a:r>
            <a:r>
              <a:rPr lang="de-DE" b="0" dirty="0" err="1" smtClean="0"/>
              <a:t>amounts</a:t>
            </a:r>
            <a:r>
              <a:rPr lang="de-DE" b="0" dirty="0" smtClean="0"/>
              <a:t> of </a:t>
            </a:r>
            <a:r>
              <a:rPr lang="de-DE" b="0" dirty="0" err="1" smtClean="0"/>
              <a:t>data</a:t>
            </a:r>
            <a:r>
              <a:rPr lang="de-DE" b="0" dirty="0" smtClean="0"/>
              <a:t> </a:t>
            </a:r>
            <a:r>
              <a:rPr lang="de-DE" b="0" dirty="0" err="1" smtClean="0"/>
              <a:t>is</a:t>
            </a:r>
            <a:r>
              <a:rPr lang="de-DE" b="0" dirty="0" smtClean="0"/>
              <a:t> </a:t>
            </a:r>
            <a:r>
              <a:rPr lang="de-DE" b="0" dirty="0" err="1" smtClean="0"/>
              <a:t>the</a:t>
            </a:r>
            <a:r>
              <a:rPr lang="de-DE" b="0" dirty="0" smtClean="0"/>
              <a:t> IO of </a:t>
            </a:r>
            <a:r>
              <a:rPr lang="de-DE" b="0" dirty="0" err="1" smtClean="0"/>
              <a:t>the</a:t>
            </a:r>
            <a:r>
              <a:rPr lang="de-DE" b="0" dirty="0" smtClean="0"/>
              <a:t> GPU</a:t>
            </a:r>
          </a:p>
          <a:p>
            <a:r>
              <a:rPr lang="de-DE" b="0" dirty="0" err="1" smtClean="0"/>
              <a:t>GPUdirect</a:t>
            </a:r>
            <a:r>
              <a:rPr lang="de-DE" b="0" dirty="0" smtClean="0"/>
              <a:t> RDMA </a:t>
            </a:r>
            <a:r>
              <a:rPr lang="de-DE" b="0" dirty="0" err="1" smtClean="0"/>
              <a:t>reduces</a:t>
            </a:r>
            <a:r>
              <a:rPr lang="de-DE" b="0" dirty="0" smtClean="0"/>
              <a:t> </a:t>
            </a:r>
            <a:r>
              <a:rPr lang="de-DE" b="0" dirty="0" err="1" smtClean="0"/>
              <a:t>jitter</a:t>
            </a:r>
            <a:r>
              <a:rPr lang="de-DE" b="0" dirty="0" smtClean="0"/>
              <a:t> of </a:t>
            </a:r>
            <a:r>
              <a:rPr lang="de-DE" b="0" dirty="0" err="1" smtClean="0"/>
              <a:t>transfer</a:t>
            </a:r>
            <a:r>
              <a:rPr lang="de-DE" b="0" dirty="0" smtClean="0"/>
              <a:t> </a:t>
            </a:r>
            <a:r>
              <a:rPr lang="de-DE" b="0" dirty="0" err="1" smtClean="0"/>
              <a:t>to</a:t>
            </a:r>
            <a:r>
              <a:rPr lang="de-DE" b="0" dirty="0" smtClean="0"/>
              <a:t> (</a:t>
            </a:r>
            <a:r>
              <a:rPr lang="de-DE" b="0" dirty="0" err="1" smtClean="0"/>
              <a:t>almost</a:t>
            </a:r>
            <a:r>
              <a:rPr lang="de-DE" b="0" dirty="0" smtClean="0"/>
              <a:t>) </a:t>
            </a:r>
            <a:r>
              <a:rPr lang="de-DE" b="0" dirty="0" err="1" smtClean="0"/>
              <a:t>zero</a:t>
            </a:r>
            <a:r>
              <a:rPr lang="de-DE" b="0" dirty="0" smtClean="0"/>
              <a:t> </a:t>
            </a:r>
            <a:r>
              <a:rPr lang="de-DE" b="0" dirty="0" err="1" smtClean="0"/>
              <a:t>and</a:t>
            </a:r>
            <a:r>
              <a:rPr lang="de-DE" b="0" dirty="0" smtClean="0"/>
              <a:t> </a:t>
            </a:r>
            <a:r>
              <a:rPr lang="de-DE" b="0" dirty="0" err="1" smtClean="0"/>
              <a:t>transfer</a:t>
            </a:r>
            <a:r>
              <a:rPr lang="de-DE" b="0" dirty="0" smtClean="0"/>
              <a:t> time </a:t>
            </a:r>
            <a:r>
              <a:rPr lang="de-DE" b="0" dirty="0" err="1" smtClean="0"/>
              <a:t>by</a:t>
            </a:r>
            <a:r>
              <a:rPr lang="de-DE" b="0" dirty="0" smtClean="0"/>
              <a:t> a </a:t>
            </a:r>
            <a:r>
              <a:rPr lang="de-DE" b="0" dirty="0" err="1" smtClean="0"/>
              <a:t>factor</a:t>
            </a:r>
            <a:r>
              <a:rPr lang="de-DE" b="0" dirty="0" smtClean="0"/>
              <a:t> of 2 </a:t>
            </a:r>
            <a:r>
              <a:rPr lang="de-DE" b="0" dirty="0" err="1" smtClean="0"/>
              <a:t>by</a:t>
            </a:r>
            <a:r>
              <a:rPr lang="de-DE" b="0" dirty="0" smtClean="0"/>
              <a:t> </a:t>
            </a:r>
            <a:r>
              <a:rPr lang="de-DE" b="0" dirty="0" err="1" smtClean="0"/>
              <a:t>establishing</a:t>
            </a:r>
            <a:r>
              <a:rPr lang="de-DE" b="0" dirty="0" smtClean="0"/>
              <a:t> </a:t>
            </a:r>
            <a:r>
              <a:rPr lang="de-DE" b="0" dirty="0" err="1" smtClean="0"/>
              <a:t>direct</a:t>
            </a:r>
            <a:r>
              <a:rPr lang="de-DE" b="0" dirty="0" smtClean="0"/>
              <a:t> </a:t>
            </a:r>
            <a:r>
              <a:rPr lang="de-DE" b="0" dirty="0" err="1" smtClean="0"/>
              <a:t>transfer</a:t>
            </a:r>
            <a:r>
              <a:rPr lang="de-DE" b="0" dirty="0" smtClean="0"/>
              <a:t> </a:t>
            </a:r>
            <a:r>
              <a:rPr lang="de-DE" b="0" dirty="0" err="1" smtClean="0"/>
              <a:t>between</a:t>
            </a:r>
            <a:r>
              <a:rPr lang="de-DE" b="0" dirty="0" smtClean="0"/>
              <a:t> </a:t>
            </a:r>
            <a:r>
              <a:rPr lang="de-DE" b="0" dirty="0" err="1" smtClean="0"/>
              <a:t>device</a:t>
            </a:r>
            <a:r>
              <a:rPr lang="de-DE" b="0" dirty="0" smtClean="0"/>
              <a:t> (e.g. </a:t>
            </a:r>
            <a:r>
              <a:rPr lang="de-DE" b="0" dirty="0" err="1" smtClean="0"/>
              <a:t>camera</a:t>
            </a:r>
            <a:r>
              <a:rPr lang="de-DE" b="0" dirty="0" smtClean="0"/>
              <a:t> </a:t>
            </a:r>
            <a:r>
              <a:rPr lang="de-DE" b="0" dirty="0" err="1" smtClean="0"/>
              <a:t>framegrabber</a:t>
            </a:r>
            <a:r>
              <a:rPr lang="de-DE" b="0" dirty="0" smtClean="0"/>
              <a:t>) </a:t>
            </a:r>
            <a:r>
              <a:rPr lang="de-DE" b="0" dirty="0" err="1" smtClean="0"/>
              <a:t>and</a:t>
            </a:r>
            <a:r>
              <a:rPr lang="de-DE" b="0" dirty="0" smtClean="0"/>
              <a:t> GPU </a:t>
            </a:r>
            <a:r>
              <a:rPr lang="de-DE" b="0" dirty="0" err="1" smtClean="0"/>
              <a:t>memory</a:t>
            </a:r>
            <a:r>
              <a:rPr lang="de-DE" b="0" dirty="0" smtClean="0"/>
              <a:t> </a:t>
            </a:r>
            <a:r>
              <a:rPr lang="de-DE" b="0" dirty="0" err="1" smtClean="0"/>
              <a:t>bypassing</a:t>
            </a:r>
            <a:r>
              <a:rPr lang="de-DE" b="0" dirty="0" smtClean="0"/>
              <a:t> CPU </a:t>
            </a:r>
            <a:r>
              <a:rPr lang="de-DE" b="0" dirty="0" err="1" smtClean="0"/>
              <a:t>and</a:t>
            </a:r>
            <a:r>
              <a:rPr lang="de-DE" b="0" dirty="0" smtClean="0"/>
              <a:t> </a:t>
            </a:r>
            <a:r>
              <a:rPr lang="de-DE" b="0" dirty="0" err="1" smtClean="0"/>
              <a:t>system</a:t>
            </a:r>
            <a:r>
              <a:rPr lang="de-DE" b="0" dirty="0" smtClean="0"/>
              <a:t> </a:t>
            </a:r>
            <a:r>
              <a:rPr lang="de-DE" b="0" dirty="0" err="1" smtClean="0"/>
              <a:t>memory</a:t>
            </a:r>
            <a:r>
              <a:rPr lang="de-DE" b="0" dirty="0" smtClean="0"/>
              <a:t>.</a:t>
            </a:r>
          </a:p>
          <a:p>
            <a:r>
              <a:rPr lang="de-DE" b="0" dirty="0" err="1" smtClean="0"/>
              <a:t>Developed</a:t>
            </a:r>
            <a:r>
              <a:rPr lang="de-DE" b="0" dirty="0" smtClean="0"/>
              <a:t> </a:t>
            </a:r>
            <a:r>
              <a:rPr lang="de-DE" b="0" dirty="0" err="1" smtClean="0"/>
              <a:t>by</a:t>
            </a:r>
            <a:r>
              <a:rPr lang="de-DE" b="0" dirty="0" smtClean="0"/>
              <a:t> NVIDIA </a:t>
            </a:r>
            <a:r>
              <a:rPr lang="de-DE" b="0" dirty="0" err="1" smtClean="0"/>
              <a:t>and</a:t>
            </a:r>
            <a:r>
              <a:rPr lang="de-DE" b="0" dirty="0" smtClean="0"/>
              <a:t> </a:t>
            </a:r>
            <a:r>
              <a:rPr lang="de-DE" b="0" dirty="0" err="1" smtClean="0"/>
              <a:t>obviously</a:t>
            </a:r>
            <a:r>
              <a:rPr lang="de-DE" b="0" dirty="0" smtClean="0"/>
              <a:t> limited </a:t>
            </a:r>
            <a:r>
              <a:rPr lang="de-DE" b="0" dirty="0" err="1" smtClean="0"/>
              <a:t>to</a:t>
            </a:r>
            <a:r>
              <a:rPr lang="de-DE" b="0" dirty="0" smtClean="0"/>
              <a:t> </a:t>
            </a:r>
            <a:r>
              <a:rPr lang="de-DE" b="0" dirty="0" err="1" smtClean="0"/>
              <a:t>their</a:t>
            </a:r>
            <a:r>
              <a:rPr lang="de-DE" b="0" dirty="0" smtClean="0"/>
              <a:t> </a:t>
            </a:r>
            <a:r>
              <a:rPr lang="de-DE" b="0" dirty="0" err="1" smtClean="0"/>
              <a:t>performance</a:t>
            </a:r>
            <a:r>
              <a:rPr lang="de-DE" b="0" dirty="0" smtClean="0"/>
              <a:t> </a:t>
            </a:r>
            <a:r>
              <a:rPr lang="de-DE" b="0" dirty="0" err="1" smtClean="0"/>
              <a:t>line</a:t>
            </a:r>
            <a:r>
              <a:rPr lang="de-DE" b="0" dirty="0" smtClean="0"/>
              <a:t> of GPUs</a:t>
            </a:r>
          </a:p>
          <a:p>
            <a:r>
              <a:rPr lang="de-DE" b="0" dirty="0" err="1" smtClean="0"/>
              <a:t>Planned</a:t>
            </a:r>
            <a:r>
              <a:rPr lang="de-DE" b="0" dirty="0" smtClean="0"/>
              <a:t> </a:t>
            </a:r>
            <a:r>
              <a:rPr lang="de-DE" b="0" dirty="0" err="1" smtClean="0"/>
              <a:t>for</a:t>
            </a:r>
            <a:r>
              <a:rPr lang="de-DE" b="0" dirty="0" smtClean="0"/>
              <a:t> 2022</a:t>
            </a:r>
          </a:p>
          <a:p>
            <a:endParaRPr lang="de-DE" b="0" dirty="0"/>
          </a:p>
        </p:txBody>
      </p:sp>
      <p:pic>
        <p:nvPicPr>
          <p:cNvPr id="7" name="Grafik 6"/>
          <p:cNvPicPr>
            <a:picLocks noChangeAspect="1"/>
          </p:cNvPicPr>
          <p:nvPr/>
        </p:nvPicPr>
        <p:blipFill>
          <a:blip r:embed="rId2"/>
          <a:stretch>
            <a:fillRect/>
          </a:stretch>
        </p:blipFill>
        <p:spPr>
          <a:xfrm>
            <a:off x="6245701" y="3888110"/>
            <a:ext cx="4141312" cy="2468240"/>
          </a:xfrm>
          <a:prstGeom prst="rect">
            <a:avLst/>
          </a:prstGeom>
        </p:spPr>
      </p:pic>
    </p:spTree>
    <p:extLst>
      <p:ext uri="{BB962C8B-B14F-4D97-AF65-F5344CB8AC3E}">
        <p14:creationId xmlns:p14="http://schemas.microsoft.com/office/powerpoint/2010/main" val="1035536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1371" y="177490"/>
            <a:ext cx="9601067" cy="636548"/>
          </a:xfrm>
        </p:spPr>
        <p:txBody>
          <a:bodyPr/>
          <a:lstStyle/>
          <a:p>
            <a:r>
              <a:rPr lang="en-US" sz="3200" b="1" dirty="0" err="1" smtClean="0">
                <a:solidFill>
                  <a:srgbClr val="5891D6"/>
                </a:solidFill>
              </a:rPr>
              <a:t>CoDaC</a:t>
            </a:r>
            <a:r>
              <a:rPr lang="en-US" sz="3200" b="1" dirty="0" smtClean="0">
                <a:solidFill>
                  <a:srgbClr val="5891D6"/>
                </a:solidFill>
              </a:rPr>
              <a:t> software tasks</a:t>
            </a:r>
            <a:endParaRPr lang="en-US" sz="3200" b="1" dirty="0">
              <a:solidFill>
                <a:srgbClr val="5891D6"/>
              </a:solidFill>
            </a:endParaRP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4002" y="1060271"/>
            <a:ext cx="9053345" cy="1414395"/>
          </a:xfrm>
          <a:prstGeom prst="rect">
            <a:avLst/>
          </a:prstGeom>
        </p:spPr>
      </p:pic>
      <p:sp>
        <p:nvSpPr>
          <p:cNvPr id="4" name="Rechteck 3"/>
          <p:cNvSpPr/>
          <p:nvPr/>
        </p:nvSpPr>
        <p:spPr>
          <a:xfrm>
            <a:off x="4882065" y="3358189"/>
            <a:ext cx="1944216" cy="2736304"/>
          </a:xfrm>
          <a:prstGeom prst="rect">
            <a:avLst/>
          </a:prstGeom>
        </p:spPr>
        <p:style>
          <a:lnRef idx="1">
            <a:schemeClr val="accent1"/>
          </a:lnRef>
          <a:fillRef idx="2">
            <a:schemeClr val="accent1"/>
          </a:fillRef>
          <a:effectRef idx="1">
            <a:schemeClr val="accent1"/>
          </a:effectRef>
          <a:fontRef idx="minor">
            <a:schemeClr val="dk1"/>
          </a:fontRef>
        </p:style>
        <p:txBody>
          <a:bodyPr rtlCol="0" anchor="t" anchorCtr="0"/>
          <a:lstStyle/>
          <a:p>
            <a:pPr algn="ctr"/>
            <a:r>
              <a:rPr lang="de-DE" sz="1600" b="1" dirty="0">
                <a:sym typeface="Wingdings" pitchFamily="2" charset="2"/>
              </a:rPr>
              <a:t>Slow </a:t>
            </a:r>
            <a:r>
              <a:rPr lang="de-DE" sz="1600" b="1" dirty="0" err="1">
                <a:sym typeface="Wingdings" pitchFamily="2" charset="2"/>
              </a:rPr>
              <a:t>control</a:t>
            </a:r>
            <a:r>
              <a:rPr lang="de-DE" sz="1600" b="1" dirty="0">
                <a:sym typeface="Wingdings" pitchFamily="2" charset="2"/>
              </a:rPr>
              <a:t> </a:t>
            </a:r>
            <a:r>
              <a:rPr lang="de-DE" sz="1600" b="1" dirty="0" err="1">
                <a:sym typeface="Wingdings" pitchFamily="2" charset="2"/>
              </a:rPr>
              <a:t>system</a:t>
            </a:r>
            <a:r>
              <a:rPr lang="de-DE" sz="1600" b="1" dirty="0">
                <a:sym typeface="Wingdings" pitchFamily="2" charset="2"/>
              </a:rPr>
              <a:t> (operational </a:t>
            </a:r>
            <a:r>
              <a:rPr lang="de-DE" sz="1600" b="1" dirty="0" err="1">
                <a:sym typeface="Wingdings" pitchFamily="2" charset="2"/>
              </a:rPr>
              <a:t>management</a:t>
            </a:r>
            <a:r>
              <a:rPr lang="de-DE" sz="1600" b="1" dirty="0">
                <a:sym typeface="Wingdings" pitchFamily="2" charset="2"/>
              </a:rPr>
              <a:t>)</a:t>
            </a:r>
            <a:endParaRPr lang="de-DE" sz="1600" b="1" dirty="0"/>
          </a:p>
        </p:txBody>
      </p:sp>
      <p:sp>
        <p:nvSpPr>
          <p:cNvPr id="5" name="Rechteck 4"/>
          <p:cNvSpPr/>
          <p:nvPr/>
        </p:nvSpPr>
        <p:spPr>
          <a:xfrm>
            <a:off x="7186321" y="3358189"/>
            <a:ext cx="1944216" cy="2736304"/>
          </a:xfrm>
          <a:prstGeom prst="rect">
            <a:avLst/>
          </a:prstGeom>
        </p:spPr>
        <p:style>
          <a:lnRef idx="1">
            <a:schemeClr val="accent1"/>
          </a:lnRef>
          <a:fillRef idx="2">
            <a:schemeClr val="accent1"/>
          </a:fillRef>
          <a:effectRef idx="1">
            <a:schemeClr val="accent1"/>
          </a:effectRef>
          <a:fontRef idx="minor">
            <a:schemeClr val="dk1"/>
          </a:fontRef>
        </p:style>
        <p:txBody>
          <a:bodyPr rtlCol="0" anchor="t" anchorCtr="0"/>
          <a:lstStyle/>
          <a:p>
            <a:pPr algn="ctr"/>
            <a:r>
              <a:rPr lang="de-DE" sz="1600" b="1" dirty="0">
                <a:sym typeface="Wingdings" pitchFamily="2" charset="2"/>
              </a:rPr>
              <a:t>Fast </a:t>
            </a:r>
            <a:r>
              <a:rPr lang="de-DE" sz="1600" b="1" dirty="0" err="1">
                <a:sym typeface="Wingdings" pitchFamily="2" charset="2"/>
              </a:rPr>
              <a:t>control</a:t>
            </a:r>
            <a:r>
              <a:rPr lang="de-DE" sz="1600" b="1" dirty="0">
                <a:sym typeface="Wingdings" pitchFamily="2" charset="2"/>
              </a:rPr>
              <a:t> </a:t>
            </a:r>
            <a:r>
              <a:rPr lang="de-DE" sz="1600" b="1" dirty="0" err="1">
                <a:sym typeface="Wingdings" pitchFamily="2" charset="2"/>
              </a:rPr>
              <a:t>system</a:t>
            </a:r>
            <a:r>
              <a:rPr lang="de-DE" sz="1600" b="1" dirty="0">
                <a:sym typeface="Wingdings" pitchFamily="2" charset="2"/>
              </a:rPr>
              <a:t> (</a:t>
            </a:r>
            <a:r>
              <a:rPr lang="de-DE" sz="1600" b="1" dirty="0" err="1">
                <a:sym typeface="Wingdings" pitchFamily="2" charset="2"/>
              </a:rPr>
              <a:t>segment</a:t>
            </a:r>
            <a:r>
              <a:rPr lang="de-DE" sz="1600" b="1" dirty="0">
                <a:sym typeface="Wingdings" pitchFamily="2" charset="2"/>
              </a:rPr>
              <a:t> </a:t>
            </a:r>
            <a:r>
              <a:rPr lang="de-DE" sz="1600" b="1" dirty="0" err="1">
                <a:sym typeface="Wingdings" pitchFamily="2" charset="2"/>
              </a:rPr>
              <a:t>operation</a:t>
            </a:r>
            <a:r>
              <a:rPr lang="de-DE" sz="1600" b="1" dirty="0">
                <a:sym typeface="Wingdings" pitchFamily="2" charset="2"/>
              </a:rPr>
              <a:t>)</a:t>
            </a:r>
            <a:endParaRPr lang="de-DE" sz="1600" b="1" dirty="0"/>
          </a:p>
        </p:txBody>
      </p:sp>
      <p:sp>
        <p:nvSpPr>
          <p:cNvPr id="6" name="Rechteck 5"/>
          <p:cNvSpPr/>
          <p:nvPr/>
        </p:nvSpPr>
        <p:spPr>
          <a:xfrm>
            <a:off x="2577809" y="3358189"/>
            <a:ext cx="1944216" cy="2736304"/>
          </a:xfrm>
          <a:prstGeom prst="rect">
            <a:avLst/>
          </a:prstGeom>
        </p:spPr>
        <p:style>
          <a:lnRef idx="1">
            <a:schemeClr val="accent1"/>
          </a:lnRef>
          <a:fillRef idx="2">
            <a:schemeClr val="accent1"/>
          </a:fillRef>
          <a:effectRef idx="1">
            <a:schemeClr val="accent1"/>
          </a:effectRef>
          <a:fontRef idx="minor">
            <a:schemeClr val="dk1"/>
          </a:fontRef>
        </p:style>
        <p:txBody>
          <a:bodyPr rtlCol="0" anchor="t" anchorCtr="0"/>
          <a:lstStyle/>
          <a:p>
            <a:pPr algn="ctr"/>
            <a:r>
              <a:rPr lang="de-DE" sz="1600" b="1" dirty="0" err="1"/>
              <a:t>Safety</a:t>
            </a:r>
            <a:r>
              <a:rPr lang="de-DE" sz="1600" b="1" dirty="0"/>
              <a:t> </a:t>
            </a:r>
            <a:r>
              <a:rPr lang="de-DE" sz="1600" b="1" dirty="0" err="1"/>
              <a:t>system</a:t>
            </a:r>
            <a:endParaRPr lang="de-DE" sz="1600" b="1" dirty="0"/>
          </a:p>
        </p:txBody>
      </p:sp>
      <p:sp>
        <p:nvSpPr>
          <p:cNvPr id="7" name="Pfeil nach rechts 6"/>
          <p:cNvSpPr/>
          <p:nvPr/>
        </p:nvSpPr>
        <p:spPr>
          <a:xfrm>
            <a:off x="4522025" y="4006261"/>
            <a:ext cx="360040" cy="576064"/>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de-DE"/>
          </a:p>
        </p:txBody>
      </p:sp>
      <p:sp>
        <p:nvSpPr>
          <p:cNvPr id="8" name="Pfeil nach rechts 7"/>
          <p:cNvSpPr/>
          <p:nvPr/>
        </p:nvSpPr>
        <p:spPr>
          <a:xfrm>
            <a:off x="6826281" y="4006261"/>
            <a:ext cx="360040" cy="576064"/>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de-DE"/>
          </a:p>
        </p:txBody>
      </p:sp>
      <p:grpSp>
        <p:nvGrpSpPr>
          <p:cNvPr id="9" name="Gruppieren 8"/>
          <p:cNvGrpSpPr/>
          <p:nvPr/>
        </p:nvGrpSpPr>
        <p:grpSpPr>
          <a:xfrm>
            <a:off x="7615504" y="4006261"/>
            <a:ext cx="1085850" cy="1656184"/>
            <a:chOff x="2699792" y="1916832"/>
            <a:chExt cx="1085850" cy="1944216"/>
          </a:xfrm>
        </p:grpSpPr>
        <p:pic>
          <p:nvPicPr>
            <p:cNvPr id="10" name="Picture 3"/>
            <p:cNvPicPr>
              <a:picLocks noChangeAspect="1" noChangeArrowheads="1"/>
            </p:cNvPicPr>
            <p:nvPr/>
          </p:nvPicPr>
          <p:blipFill>
            <a:blip r:embed="rId4" cstate="print"/>
            <a:stretch>
              <a:fillRect/>
            </a:stretch>
          </p:blipFill>
          <p:spPr bwMode="auto">
            <a:xfrm>
              <a:off x="2699792" y="2775198"/>
              <a:ext cx="1085850" cy="1085850"/>
            </a:xfrm>
            <a:prstGeom prst="rect">
              <a:avLst/>
            </a:prstGeom>
            <a:noFill/>
            <a:ln w="9525">
              <a:noFill/>
              <a:miter lim="800000"/>
              <a:headEnd/>
              <a:tailEnd/>
            </a:ln>
          </p:spPr>
        </p:pic>
        <p:pic>
          <p:nvPicPr>
            <p:cNvPr id="11" name="Picture 3"/>
            <p:cNvPicPr>
              <a:picLocks noChangeAspect="1" noChangeArrowheads="1"/>
            </p:cNvPicPr>
            <p:nvPr/>
          </p:nvPicPr>
          <p:blipFill>
            <a:blip r:embed="rId4" cstate="print"/>
            <a:stretch>
              <a:fillRect/>
            </a:stretch>
          </p:blipFill>
          <p:spPr bwMode="auto">
            <a:xfrm>
              <a:off x="2699792" y="2348880"/>
              <a:ext cx="1085850" cy="1085850"/>
            </a:xfrm>
            <a:prstGeom prst="rect">
              <a:avLst/>
            </a:prstGeom>
            <a:noFill/>
            <a:ln w="9525">
              <a:noFill/>
              <a:miter lim="800000"/>
              <a:headEnd/>
              <a:tailEnd/>
            </a:ln>
          </p:spPr>
        </p:pic>
        <p:pic>
          <p:nvPicPr>
            <p:cNvPr id="12" name="Picture 3"/>
            <p:cNvPicPr>
              <a:picLocks noChangeAspect="1" noChangeArrowheads="1"/>
            </p:cNvPicPr>
            <p:nvPr/>
          </p:nvPicPr>
          <p:blipFill>
            <a:blip r:embed="rId4" cstate="print"/>
            <a:stretch>
              <a:fillRect/>
            </a:stretch>
          </p:blipFill>
          <p:spPr bwMode="auto">
            <a:xfrm>
              <a:off x="2699792" y="1916832"/>
              <a:ext cx="1085850" cy="1085850"/>
            </a:xfrm>
            <a:prstGeom prst="rect">
              <a:avLst/>
            </a:prstGeom>
            <a:noFill/>
            <a:ln w="9525">
              <a:noFill/>
              <a:miter lim="800000"/>
              <a:headEnd/>
              <a:tailEnd/>
            </a:ln>
          </p:spPr>
        </p:pic>
      </p:grpSp>
      <p:sp>
        <p:nvSpPr>
          <p:cNvPr id="13" name="Pfeil nach rechts 12"/>
          <p:cNvSpPr/>
          <p:nvPr/>
        </p:nvSpPr>
        <p:spPr>
          <a:xfrm rot="10800000">
            <a:off x="6826281" y="4726341"/>
            <a:ext cx="360040" cy="576064"/>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de-DE"/>
          </a:p>
        </p:txBody>
      </p:sp>
      <p:sp>
        <p:nvSpPr>
          <p:cNvPr id="14" name="Pfeil nach rechts 13"/>
          <p:cNvSpPr/>
          <p:nvPr/>
        </p:nvSpPr>
        <p:spPr>
          <a:xfrm rot="10800000">
            <a:off x="4522025" y="4712117"/>
            <a:ext cx="360040" cy="576064"/>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de-DE"/>
          </a:p>
        </p:txBody>
      </p:sp>
      <p:pic>
        <p:nvPicPr>
          <p:cNvPr id="15" name="Grafik 14"/>
          <p:cNvPicPr>
            <a:picLocks noChangeAspect="1"/>
          </p:cNvPicPr>
          <p:nvPr/>
        </p:nvPicPr>
        <p:blipFill>
          <a:blip r:embed="rId5"/>
          <a:stretch>
            <a:fillRect/>
          </a:stretch>
        </p:blipFill>
        <p:spPr>
          <a:xfrm>
            <a:off x="3025658" y="4165531"/>
            <a:ext cx="1016572" cy="1496915"/>
          </a:xfrm>
          <a:prstGeom prst="rect">
            <a:avLst/>
          </a:prstGeom>
        </p:spPr>
      </p:pic>
      <p:pic>
        <p:nvPicPr>
          <p:cNvPr id="16" name="Grafik 15"/>
          <p:cNvPicPr>
            <a:picLocks noChangeAspect="1"/>
          </p:cNvPicPr>
          <p:nvPr/>
        </p:nvPicPr>
        <p:blipFill>
          <a:blip r:embed="rId6"/>
          <a:stretch>
            <a:fillRect/>
          </a:stretch>
        </p:blipFill>
        <p:spPr>
          <a:xfrm>
            <a:off x="5276549" y="4582325"/>
            <a:ext cx="1072423" cy="899318"/>
          </a:xfrm>
          <a:prstGeom prst="rect">
            <a:avLst/>
          </a:prstGeom>
        </p:spPr>
      </p:pic>
      <p:pic>
        <p:nvPicPr>
          <p:cNvPr id="17" name="Grafik 16"/>
          <p:cNvPicPr>
            <a:picLocks noChangeAspect="1"/>
          </p:cNvPicPr>
          <p:nvPr/>
        </p:nvPicPr>
        <p:blipFill>
          <a:blip r:embed="rId6"/>
          <a:stretch>
            <a:fillRect/>
          </a:stretch>
        </p:blipFill>
        <p:spPr>
          <a:xfrm>
            <a:off x="5324676" y="4183705"/>
            <a:ext cx="1072423" cy="899318"/>
          </a:xfrm>
          <a:prstGeom prst="rect">
            <a:avLst/>
          </a:prstGeom>
        </p:spPr>
      </p:pic>
      <p:sp>
        <p:nvSpPr>
          <p:cNvPr id="18" name="Textfeld 17"/>
          <p:cNvSpPr txBox="1"/>
          <p:nvPr/>
        </p:nvSpPr>
        <p:spPr>
          <a:xfrm>
            <a:off x="3018650" y="5755939"/>
            <a:ext cx="1062535" cy="338554"/>
          </a:xfrm>
          <a:prstGeom prst="rect">
            <a:avLst/>
          </a:prstGeom>
          <a:noFill/>
        </p:spPr>
        <p:txBody>
          <a:bodyPr wrap="none" rtlCol="0">
            <a:spAutoFit/>
          </a:bodyPr>
          <a:lstStyle/>
          <a:p>
            <a:pPr>
              <a:tabLst>
                <a:tab pos="1616075" algn="l"/>
              </a:tabLst>
            </a:pPr>
            <a:r>
              <a:rPr lang="en-US" sz="1600" b="1" dirty="0">
                <a:solidFill>
                  <a:schemeClr val="tx2"/>
                </a:solidFill>
              </a:rPr>
              <a:t>Safety PLC</a:t>
            </a:r>
            <a:endParaRPr lang="en-US" sz="1600" dirty="0"/>
          </a:p>
        </p:txBody>
      </p:sp>
      <p:sp>
        <p:nvSpPr>
          <p:cNvPr id="19" name="Textfeld 18"/>
          <p:cNvSpPr txBox="1"/>
          <p:nvPr/>
        </p:nvSpPr>
        <p:spPr>
          <a:xfrm>
            <a:off x="5528515" y="5755939"/>
            <a:ext cx="568489" cy="338554"/>
          </a:xfrm>
          <a:prstGeom prst="rect">
            <a:avLst/>
          </a:prstGeom>
          <a:noFill/>
        </p:spPr>
        <p:txBody>
          <a:bodyPr wrap="none" rtlCol="0">
            <a:spAutoFit/>
          </a:bodyPr>
          <a:lstStyle/>
          <a:p>
            <a:pPr>
              <a:tabLst>
                <a:tab pos="1616075" algn="l"/>
              </a:tabLst>
            </a:pPr>
            <a:r>
              <a:rPr lang="en-US" sz="1600" b="1" dirty="0">
                <a:solidFill>
                  <a:schemeClr val="tx2"/>
                </a:solidFill>
              </a:rPr>
              <a:t>PLCs</a:t>
            </a:r>
            <a:endParaRPr lang="en-US" sz="1600" dirty="0"/>
          </a:p>
        </p:txBody>
      </p:sp>
      <p:sp>
        <p:nvSpPr>
          <p:cNvPr id="20" name="Textfeld 19"/>
          <p:cNvSpPr txBox="1"/>
          <p:nvPr/>
        </p:nvSpPr>
        <p:spPr>
          <a:xfrm>
            <a:off x="7916215" y="5755939"/>
            <a:ext cx="484428" cy="338554"/>
          </a:xfrm>
          <a:prstGeom prst="rect">
            <a:avLst/>
          </a:prstGeom>
          <a:noFill/>
        </p:spPr>
        <p:txBody>
          <a:bodyPr wrap="none" rtlCol="0">
            <a:spAutoFit/>
          </a:bodyPr>
          <a:lstStyle/>
          <a:p>
            <a:pPr>
              <a:tabLst>
                <a:tab pos="1616075" algn="l"/>
              </a:tabLst>
            </a:pPr>
            <a:r>
              <a:rPr lang="en-US" sz="1600" b="1" dirty="0">
                <a:solidFill>
                  <a:schemeClr val="tx2"/>
                </a:solidFill>
              </a:rPr>
              <a:t>PCs</a:t>
            </a:r>
            <a:endParaRPr lang="en-US" sz="1600" dirty="0"/>
          </a:p>
        </p:txBody>
      </p:sp>
      <p:sp>
        <p:nvSpPr>
          <p:cNvPr id="21" name="Textfeld 20"/>
          <p:cNvSpPr txBox="1"/>
          <p:nvPr/>
        </p:nvSpPr>
        <p:spPr>
          <a:xfrm>
            <a:off x="2670279" y="6199990"/>
            <a:ext cx="1829925" cy="338554"/>
          </a:xfrm>
          <a:prstGeom prst="rect">
            <a:avLst/>
          </a:prstGeom>
          <a:noFill/>
        </p:spPr>
        <p:txBody>
          <a:bodyPr wrap="none" rtlCol="0">
            <a:spAutoFit/>
          </a:bodyPr>
          <a:lstStyle/>
          <a:p>
            <a:pPr>
              <a:tabLst>
                <a:tab pos="1616075" algn="l"/>
              </a:tabLst>
            </a:pPr>
            <a:r>
              <a:rPr lang="en-US" sz="1600" b="1" dirty="0">
                <a:solidFill>
                  <a:schemeClr val="tx2"/>
                </a:solidFill>
              </a:rPr>
              <a:t>Cycle time: &lt;500ms</a:t>
            </a:r>
            <a:endParaRPr lang="en-US" sz="1600" dirty="0"/>
          </a:p>
        </p:txBody>
      </p:sp>
      <p:sp>
        <p:nvSpPr>
          <p:cNvPr id="22" name="Textfeld 21"/>
          <p:cNvSpPr txBox="1"/>
          <p:nvPr/>
        </p:nvSpPr>
        <p:spPr>
          <a:xfrm>
            <a:off x="4949093" y="6199990"/>
            <a:ext cx="1829925" cy="338554"/>
          </a:xfrm>
          <a:prstGeom prst="rect">
            <a:avLst/>
          </a:prstGeom>
          <a:noFill/>
        </p:spPr>
        <p:txBody>
          <a:bodyPr wrap="none" rtlCol="0">
            <a:spAutoFit/>
          </a:bodyPr>
          <a:lstStyle/>
          <a:p>
            <a:pPr>
              <a:tabLst>
                <a:tab pos="1616075" algn="l"/>
              </a:tabLst>
            </a:pPr>
            <a:r>
              <a:rPr lang="en-US" sz="1600" b="1" dirty="0">
                <a:solidFill>
                  <a:schemeClr val="tx2"/>
                </a:solidFill>
              </a:rPr>
              <a:t>Cycle time: &lt;200ms</a:t>
            </a:r>
            <a:endParaRPr lang="en-US" sz="1600" dirty="0"/>
          </a:p>
        </p:txBody>
      </p:sp>
      <p:sp>
        <p:nvSpPr>
          <p:cNvPr id="23" name="Textfeld 22"/>
          <p:cNvSpPr txBox="1"/>
          <p:nvPr/>
        </p:nvSpPr>
        <p:spPr>
          <a:xfrm>
            <a:off x="7172660" y="6165266"/>
            <a:ext cx="1971758" cy="584775"/>
          </a:xfrm>
          <a:prstGeom prst="rect">
            <a:avLst/>
          </a:prstGeom>
          <a:noFill/>
        </p:spPr>
        <p:txBody>
          <a:bodyPr wrap="none" rtlCol="0">
            <a:spAutoFit/>
          </a:bodyPr>
          <a:lstStyle/>
          <a:p>
            <a:pPr algn="ctr">
              <a:tabLst>
                <a:tab pos="1616075" algn="l"/>
              </a:tabLst>
            </a:pPr>
            <a:r>
              <a:rPr lang="en-US" sz="1600" b="1" dirty="0">
                <a:solidFill>
                  <a:schemeClr val="tx2"/>
                </a:solidFill>
              </a:rPr>
              <a:t>Cycle time: &lt;100ms</a:t>
            </a:r>
          </a:p>
          <a:p>
            <a:pPr algn="ctr">
              <a:tabLst>
                <a:tab pos="1616075" algn="l"/>
              </a:tabLst>
            </a:pPr>
            <a:r>
              <a:rPr lang="en-US" sz="1600" b="1" dirty="0">
                <a:solidFill>
                  <a:schemeClr val="tx2"/>
                </a:solidFill>
              </a:rPr>
              <a:t>(</a:t>
            </a:r>
            <a:r>
              <a:rPr lang="en-US" sz="1600" b="1" dirty="0" err="1">
                <a:solidFill>
                  <a:schemeClr val="tx2"/>
                </a:solidFill>
              </a:rPr>
              <a:t>FastControlStations</a:t>
            </a:r>
            <a:r>
              <a:rPr lang="en-US" sz="1600" b="1" dirty="0">
                <a:solidFill>
                  <a:schemeClr val="tx2"/>
                </a:solidFill>
              </a:rPr>
              <a:t>)</a:t>
            </a:r>
            <a:endParaRPr lang="en-US" sz="1600" dirty="0"/>
          </a:p>
        </p:txBody>
      </p:sp>
      <p:cxnSp>
        <p:nvCxnSpPr>
          <p:cNvPr id="25" name="Gerade Verbindung mit Pfeil 24"/>
          <p:cNvCxnSpPr/>
          <p:nvPr/>
        </p:nvCxnSpPr>
        <p:spPr>
          <a:xfrm flipH="1">
            <a:off x="3601844" y="2474666"/>
            <a:ext cx="1722832" cy="7814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Gerade Verbindung mit Pfeil 26"/>
          <p:cNvCxnSpPr/>
          <p:nvPr/>
        </p:nvCxnSpPr>
        <p:spPr>
          <a:xfrm>
            <a:off x="5687122" y="2513844"/>
            <a:ext cx="11151" cy="7492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Gerade Verbindung mit Pfeil 28"/>
          <p:cNvCxnSpPr/>
          <p:nvPr/>
        </p:nvCxnSpPr>
        <p:spPr>
          <a:xfrm>
            <a:off x="6097004" y="2474666"/>
            <a:ext cx="2061425" cy="7814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60400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1000" autoRev="1" fill="remove"/>
                                        <p:tgtEl>
                                          <p:spTgt spid="5"/>
                                        </p:tgtEl>
                                        <p:attrNameLst>
                                          <p:attrName>style.color</p:attrName>
                                        </p:attrNameLst>
                                      </p:cBhvr>
                                      <p:to>
                                        <a:schemeClr val="bg1"/>
                                      </p:to>
                                    </p:animClr>
                                    <p:animClr clrSpc="rgb" dir="cw">
                                      <p:cBhvr>
                                        <p:cTn id="7" dur="1000" autoRev="1" fill="remove"/>
                                        <p:tgtEl>
                                          <p:spTgt spid="5"/>
                                        </p:tgtEl>
                                        <p:attrNameLst>
                                          <p:attrName>fillcolor</p:attrName>
                                        </p:attrNameLst>
                                      </p:cBhvr>
                                      <p:to>
                                        <a:schemeClr val="bg1"/>
                                      </p:to>
                                    </p:animClr>
                                    <p:set>
                                      <p:cBhvr>
                                        <p:cTn id="8" dur="1000" autoRev="1" fill="remove"/>
                                        <p:tgtEl>
                                          <p:spTgt spid="5"/>
                                        </p:tgtEl>
                                        <p:attrNameLst>
                                          <p:attrName>fill.type</p:attrName>
                                        </p:attrNameLst>
                                      </p:cBhvr>
                                      <p:to>
                                        <p:strVal val="solid"/>
                                      </p:to>
                                    </p:set>
                                    <p:set>
                                      <p:cBhvr>
                                        <p:cTn id="9" dur="1000" autoRev="1" fill="remove"/>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smtClean="0">
                <a:solidFill>
                  <a:srgbClr val="5891D6"/>
                </a:solidFill>
              </a:rPr>
              <a:t>W7-X control and data acquisition system</a:t>
            </a:r>
            <a:endParaRPr lang="en-US" sz="3200" b="1" dirty="0">
              <a:solidFill>
                <a:srgbClr val="5891D6"/>
              </a:solidFill>
            </a:endParaRPr>
          </a:p>
        </p:txBody>
      </p:sp>
      <p:sp>
        <p:nvSpPr>
          <p:cNvPr id="22" name="Rechteck 21"/>
          <p:cNvSpPr/>
          <p:nvPr/>
        </p:nvSpPr>
        <p:spPr>
          <a:xfrm>
            <a:off x="7320136" y="1484784"/>
            <a:ext cx="1944216" cy="2736304"/>
          </a:xfrm>
          <a:prstGeom prst="rect">
            <a:avLst/>
          </a:prstGeom>
        </p:spPr>
        <p:style>
          <a:lnRef idx="1">
            <a:schemeClr val="accent1"/>
          </a:lnRef>
          <a:fillRef idx="2">
            <a:schemeClr val="accent1"/>
          </a:fillRef>
          <a:effectRef idx="1">
            <a:schemeClr val="accent1"/>
          </a:effectRef>
          <a:fontRef idx="minor">
            <a:schemeClr val="dk1"/>
          </a:fontRef>
        </p:style>
        <p:txBody>
          <a:bodyPr rtlCol="0" anchor="t" anchorCtr="0"/>
          <a:lstStyle/>
          <a:p>
            <a:pPr algn="ctr"/>
            <a:r>
              <a:rPr lang="de-DE" sz="1600" b="1" dirty="0">
                <a:sym typeface="Wingdings" pitchFamily="2" charset="2"/>
              </a:rPr>
              <a:t>Fast </a:t>
            </a:r>
            <a:r>
              <a:rPr lang="de-DE" sz="1600" b="1" dirty="0" err="1">
                <a:sym typeface="Wingdings" pitchFamily="2" charset="2"/>
              </a:rPr>
              <a:t>control</a:t>
            </a:r>
            <a:r>
              <a:rPr lang="de-DE" sz="1600" b="1" dirty="0">
                <a:sym typeface="Wingdings" pitchFamily="2" charset="2"/>
              </a:rPr>
              <a:t> </a:t>
            </a:r>
            <a:r>
              <a:rPr lang="de-DE" sz="1600" b="1" dirty="0" err="1">
                <a:sym typeface="Wingdings" pitchFamily="2" charset="2"/>
              </a:rPr>
              <a:t>system</a:t>
            </a:r>
            <a:r>
              <a:rPr lang="de-DE" sz="1600" b="1" dirty="0">
                <a:sym typeface="Wingdings" pitchFamily="2" charset="2"/>
              </a:rPr>
              <a:t> (</a:t>
            </a:r>
            <a:r>
              <a:rPr lang="de-DE" sz="1600" b="1" dirty="0" err="1">
                <a:sym typeface="Wingdings" pitchFamily="2" charset="2"/>
              </a:rPr>
              <a:t>segment</a:t>
            </a:r>
            <a:r>
              <a:rPr lang="de-DE" sz="1600" b="1" dirty="0">
                <a:sym typeface="Wingdings" pitchFamily="2" charset="2"/>
              </a:rPr>
              <a:t> </a:t>
            </a:r>
            <a:r>
              <a:rPr lang="de-DE" sz="1600" b="1" dirty="0" err="1">
                <a:sym typeface="Wingdings" pitchFamily="2" charset="2"/>
              </a:rPr>
              <a:t>operation</a:t>
            </a:r>
            <a:r>
              <a:rPr lang="de-DE" sz="1600" b="1" dirty="0">
                <a:sym typeface="Wingdings" pitchFamily="2" charset="2"/>
              </a:rPr>
              <a:t>)</a:t>
            </a:r>
            <a:endParaRPr lang="de-DE" sz="1600" b="1" dirty="0"/>
          </a:p>
        </p:txBody>
      </p:sp>
      <p:grpSp>
        <p:nvGrpSpPr>
          <p:cNvPr id="43" name="Gruppieren 42"/>
          <p:cNvGrpSpPr/>
          <p:nvPr/>
        </p:nvGrpSpPr>
        <p:grpSpPr>
          <a:xfrm>
            <a:off x="7749319" y="2132856"/>
            <a:ext cx="1085850" cy="1656184"/>
            <a:chOff x="2699792" y="1916832"/>
            <a:chExt cx="1085850" cy="1944216"/>
          </a:xfrm>
        </p:grpSpPr>
        <p:pic>
          <p:nvPicPr>
            <p:cNvPr id="44" name="Picture 3"/>
            <p:cNvPicPr>
              <a:picLocks noChangeAspect="1" noChangeArrowheads="1"/>
            </p:cNvPicPr>
            <p:nvPr/>
          </p:nvPicPr>
          <p:blipFill>
            <a:blip r:embed="rId3" cstate="print"/>
            <a:stretch>
              <a:fillRect/>
            </a:stretch>
          </p:blipFill>
          <p:spPr bwMode="auto">
            <a:xfrm>
              <a:off x="2699792" y="2775198"/>
              <a:ext cx="1085850" cy="1085850"/>
            </a:xfrm>
            <a:prstGeom prst="rect">
              <a:avLst/>
            </a:prstGeom>
            <a:noFill/>
            <a:ln w="9525">
              <a:noFill/>
              <a:miter lim="800000"/>
              <a:headEnd/>
              <a:tailEnd/>
            </a:ln>
          </p:spPr>
        </p:pic>
        <p:pic>
          <p:nvPicPr>
            <p:cNvPr id="45" name="Picture 3"/>
            <p:cNvPicPr>
              <a:picLocks noChangeAspect="1" noChangeArrowheads="1"/>
            </p:cNvPicPr>
            <p:nvPr/>
          </p:nvPicPr>
          <p:blipFill>
            <a:blip r:embed="rId3" cstate="print"/>
            <a:stretch>
              <a:fillRect/>
            </a:stretch>
          </p:blipFill>
          <p:spPr bwMode="auto">
            <a:xfrm>
              <a:off x="2699792" y="2348880"/>
              <a:ext cx="1085850" cy="1085850"/>
            </a:xfrm>
            <a:prstGeom prst="rect">
              <a:avLst/>
            </a:prstGeom>
            <a:noFill/>
            <a:ln w="9525">
              <a:noFill/>
              <a:miter lim="800000"/>
              <a:headEnd/>
              <a:tailEnd/>
            </a:ln>
          </p:spPr>
        </p:pic>
        <p:pic>
          <p:nvPicPr>
            <p:cNvPr id="46" name="Picture 3"/>
            <p:cNvPicPr>
              <a:picLocks noChangeAspect="1" noChangeArrowheads="1"/>
            </p:cNvPicPr>
            <p:nvPr/>
          </p:nvPicPr>
          <p:blipFill>
            <a:blip r:embed="rId3" cstate="print"/>
            <a:stretch>
              <a:fillRect/>
            </a:stretch>
          </p:blipFill>
          <p:spPr bwMode="auto">
            <a:xfrm>
              <a:off x="2699792" y="1916832"/>
              <a:ext cx="1085850" cy="1085850"/>
            </a:xfrm>
            <a:prstGeom prst="rect">
              <a:avLst/>
            </a:prstGeom>
            <a:noFill/>
            <a:ln w="9525">
              <a:noFill/>
              <a:miter lim="800000"/>
              <a:headEnd/>
              <a:tailEnd/>
            </a:ln>
          </p:spPr>
        </p:pic>
      </p:grpSp>
      <p:sp>
        <p:nvSpPr>
          <p:cNvPr id="58" name="Textfeld 57"/>
          <p:cNvSpPr txBox="1"/>
          <p:nvPr/>
        </p:nvSpPr>
        <p:spPr>
          <a:xfrm>
            <a:off x="8050030" y="3882534"/>
            <a:ext cx="484428" cy="338554"/>
          </a:xfrm>
          <a:prstGeom prst="rect">
            <a:avLst/>
          </a:prstGeom>
          <a:noFill/>
        </p:spPr>
        <p:txBody>
          <a:bodyPr wrap="none" rtlCol="0">
            <a:spAutoFit/>
          </a:bodyPr>
          <a:lstStyle/>
          <a:p>
            <a:pPr>
              <a:tabLst>
                <a:tab pos="1616075" algn="l"/>
              </a:tabLst>
            </a:pPr>
            <a:r>
              <a:rPr lang="en-US" sz="1600" b="1" dirty="0">
                <a:solidFill>
                  <a:schemeClr val="tx2"/>
                </a:solidFill>
              </a:rPr>
              <a:t>PCs</a:t>
            </a:r>
            <a:endParaRPr lang="en-US" sz="1600" dirty="0"/>
          </a:p>
        </p:txBody>
      </p:sp>
      <p:sp>
        <p:nvSpPr>
          <p:cNvPr id="61" name="Textfeld 60"/>
          <p:cNvSpPr txBox="1"/>
          <p:nvPr/>
        </p:nvSpPr>
        <p:spPr>
          <a:xfrm>
            <a:off x="3431704" y="1796952"/>
            <a:ext cx="2880019" cy="830997"/>
          </a:xfrm>
          <a:prstGeom prst="rect">
            <a:avLst/>
          </a:prstGeom>
          <a:noFill/>
        </p:spPr>
        <p:txBody>
          <a:bodyPr wrap="none" rtlCol="0">
            <a:spAutoFit/>
          </a:bodyPr>
          <a:lstStyle/>
          <a:p>
            <a:pPr>
              <a:tabLst>
                <a:tab pos="1616075" algn="l"/>
              </a:tabLst>
            </a:pPr>
            <a:r>
              <a:rPr lang="en-US" sz="1600" b="1" dirty="0" err="1">
                <a:solidFill>
                  <a:schemeClr val="tx2"/>
                </a:solidFill>
              </a:rPr>
              <a:t>FastControlStations</a:t>
            </a:r>
            <a:endParaRPr lang="en-US" sz="1600" b="1" dirty="0">
              <a:solidFill>
                <a:schemeClr val="tx2"/>
              </a:solidFill>
            </a:endParaRPr>
          </a:p>
          <a:p>
            <a:pPr>
              <a:tabLst>
                <a:tab pos="1616075" algn="l"/>
              </a:tabLst>
            </a:pPr>
            <a:r>
              <a:rPr lang="en-US" sz="1600" dirty="0">
                <a:solidFill>
                  <a:schemeClr val="tx2"/>
                </a:solidFill>
              </a:rPr>
              <a:t>Mainly for control purposes</a:t>
            </a:r>
          </a:p>
          <a:p>
            <a:pPr>
              <a:tabLst>
                <a:tab pos="1616075" algn="l"/>
              </a:tabLst>
            </a:pPr>
            <a:r>
              <a:rPr lang="en-US" sz="1600" dirty="0" err="1">
                <a:solidFill>
                  <a:schemeClr val="tx2"/>
                </a:solidFill>
              </a:rPr>
              <a:t>VxWorks</a:t>
            </a:r>
            <a:r>
              <a:rPr lang="en-US" sz="1600" dirty="0">
                <a:solidFill>
                  <a:schemeClr val="tx2"/>
                </a:solidFill>
              </a:rPr>
              <a:t> bases </a:t>
            </a:r>
            <a:r>
              <a:rPr lang="en-US" sz="1600" dirty="0" err="1">
                <a:solidFill>
                  <a:schemeClr val="tx2"/>
                </a:solidFill>
              </a:rPr>
              <a:t>realtime</a:t>
            </a:r>
            <a:r>
              <a:rPr lang="en-US" sz="1600" dirty="0">
                <a:solidFill>
                  <a:schemeClr val="tx2"/>
                </a:solidFill>
              </a:rPr>
              <a:t> systems</a:t>
            </a:r>
            <a:endParaRPr lang="en-US" sz="1600" dirty="0"/>
          </a:p>
        </p:txBody>
      </p:sp>
      <p:pic>
        <p:nvPicPr>
          <p:cNvPr id="2" name="Grafik 1"/>
          <p:cNvPicPr>
            <a:picLocks noChangeAspect="1"/>
          </p:cNvPicPr>
          <p:nvPr/>
        </p:nvPicPr>
        <p:blipFill>
          <a:blip r:embed="rId4">
            <a:duotone>
              <a:prstClr val="black"/>
              <a:schemeClr val="accent1">
                <a:tint val="45000"/>
                <a:satMod val="400000"/>
              </a:schemeClr>
            </a:duotone>
          </a:blip>
          <a:stretch>
            <a:fillRect/>
          </a:stretch>
        </p:blipFill>
        <p:spPr>
          <a:xfrm>
            <a:off x="1919536" y="1673307"/>
            <a:ext cx="1258007" cy="1078286"/>
          </a:xfrm>
          <a:prstGeom prst="rect">
            <a:avLst/>
          </a:prstGeom>
          <a:noFill/>
          <a:effectLst/>
        </p:spPr>
      </p:pic>
      <p:pic>
        <p:nvPicPr>
          <p:cNvPr id="4" name="Grafik 3"/>
          <p:cNvPicPr>
            <a:picLocks noChangeAspect="1"/>
          </p:cNvPicPr>
          <p:nvPr/>
        </p:nvPicPr>
        <p:blipFill>
          <a:blip r:embed="rId5">
            <a:duotone>
              <a:prstClr val="black"/>
              <a:schemeClr val="accent5">
                <a:tint val="45000"/>
                <a:satMod val="400000"/>
              </a:schemeClr>
            </a:duotone>
          </a:blip>
          <a:stretch>
            <a:fillRect/>
          </a:stretch>
        </p:blipFill>
        <p:spPr>
          <a:xfrm>
            <a:off x="1919536" y="3757024"/>
            <a:ext cx="1258007" cy="1078286"/>
          </a:xfrm>
          <a:prstGeom prst="rect">
            <a:avLst/>
          </a:prstGeom>
        </p:spPr>
      </p:pic>
      <p:sp>
        <p:nvSpPr>
          <p:cNvPr id="25" name="Textfeld 24"/>
          <p:cNvSpPr txBox="1"/>
          <p:nvPr/>
        </p:nvSpPr>
        <p:spPr>
          <a:xfrm>
            <a:off x="3431703" y="3805590"/>
            <a:ext cx="3213637" cy="830997"/>
          </a:xfrm>
          <a:prstGeom prst="rect">
            <a:avLst/>
          </a:prstGeom>
          <a:noFill/>
        </p:spPr>
        <p:txBody>
          <a:bodyPr wrap="none" rtlCol="0">
            <a:spAutoFit/>
          </a:bodyPr>
          <a:lstStyle/>
          <a:p>
            <a:pPr>
              <a:tabLst>
                <a:tab pos="1616075" algn="l"/>
              </a:tabLst>
            </a:pPr>
            <a:r>
              <a:rPr lang="en-US" sz="1600" b="1" dirty="0">
                <a:solidFill>
                  <a:schemeClr val="tx2"/>
                </a:solidFill>
              </a:rPr>
              <a:t>CoDaStations</a:t>
            </a:r>
          </a:p>
          <a:p>
            <a:pPr>
              <a:tabLst>
                <a:tab pos="1616075" algn="l"/>
              </a:tabLst>
            </a:pPr>
            <a:r>
              <a:rPr lang="en-US" sz="1600" dirty="0">
                <a:solidFill>
                  <a:schemeClr val="tx2"/>
                </a:solidFill>
              </a:rPr>
              <a:t>Mainly for data acquisition purposes</a:t>
            </a:r>
          </a:p>
          <a:p>
            <a:pPr>
              <a:tabLst>
                <a:tab pos="1616075" algn="l"/>
              </a:tabLst>
            </a:pPr>
            <a:r>
              <a:rPr lang="en-US" sz="1600" dirty="0">
                <a:solidFill>
                  <a:schemeClr val="tx2"/>
                </a:solidFill>
              </a:rPr>
              <a:t>Java-based non-</a:t>
            </a:r>
            <a:r>
              <a:rPr lang="en-US" sz="1600" dirty="0" err="1">
                <a:solidFill>
                  <a:schemeClr val="tx2"/>
                </a:solidFill>
              </a:rPr>
              <a:t>realtime</a:t>
            </a:r>
            <a:r>
              <a:rPr lang="en-US" sz="1600" dirty="0">
                <a:solidFill>
                  <a:schemeClr val="tx2"/>
                </a:solidFill>
              </a:rPr>
              <a:t> systems</a:t>
            </a:r>
            <a:endParaRPr lang="en-US" sz="1600" dirty="0"/>
          </a:p>
        </p:txBody>
      </p:sp>
      <p:sp>
        <p:nvSpPr>
          <p:cNvPr id="27" name="Textfeld 26"/>
          <p:cNvSpPr txBox="1"/>
          <p:nvPr/>
        </p:nvSpPr>
        <p:spPr>
          <a:xfrm>
            <a:off x="1919535" y="1052829"/>
            <a:ext cx="2164632" cy="461665"/>
          </a:xfrm>
          <a:prstGeom prst="rect">
            <a:avLst/>
          </a:prstGeom>
          <a:noFill/>
        </p:spPr>
        <p:txBody>
          <a:bodyPr wrap="none" rtlCol="0">
            <a:spAutoFit/>
          </a:bodyPr>
          <a:lstStyle/>
          <a:p>
            <a:pPr>
              <a:tabLst>
                <a:tab pos="1616075" algn="l"/>
              </a:tabLst>
            </a:pPr>
            <a:r>
              <a:rPr lang="en-US" sz="2400" b="1" dirty="0">
                <a:solidFill>
                  <a:schemeClr val="tx2"/>
                </a:solidFill>
              </a:rPr>
              <a:t>ControlStations</a:t>
            </a:r>
            <a:endParaRPr lang="en-US" sz="2400" dirty="0"/>
          </a:p>
        </p:txBody>
      </p:sp>
    </p:spTree>
    <p:extLst>
      <p:ext uri="{BB962C8B-B14F-4D97-AF65-F5344CB8AC3E}">
        <p14:creationId xmlns:p14="http://schemas.microsoft.com/office/powerpoint/2010/main" val="4258323103"/>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err="1" smtClean="0"/>
              <a:t>CoDaC</a:t>
            </a:r>
            <a:r>
              <a:rPr lang="en-GB" dirty="0" smtClean="0"/>
              <a:t> Software Stack</a:t>
            </a:r>
            <a:endParaRPr lang="en-GB" dirty="0"/>
          </a:p>
        </p:txBody>
      </p:sp>
      <p:sp>
        <p:nvSpPr>
          <p:cNvPr id="3" name="Datumsplatzhalter 2"/>
          <p:cNvSpPr>
            <a:spLocks noGrp="1"/>
          </p:cNvSpPr>
          <p:nvPr>
            <p:ph type="dt" sz="half" idx="10"/>
          </p:nvPr>
        </p:nvSpPr>
        <p:spPr/>
        <p:txBody>
          <a:bodyPr/>
          <a:lstStyle/>
          <a:p>
            <a:r>
              <a:rPr lang="en-GB" dirty="0" smtClean="0"/>
              <a:t>26.2.2020</a:t>
            </a:r>
            <a:endParaRPr lang="en-GB" dirty="0"/>
          </a:p>
        </p:txBody>
      </p:sp>
      <p:sp>
        <p:nvSpPr>
          <p:cNvPr id="4" name="Fußzeilenplatzhalter 3"/>
          <p:cNvSpPr>
            <a:spLocks noGrp="1"/>
          </p:cNvSpPr>
          <p:nvPr>
            <p:ph type="ftr" sz="quarter" idx="11"/>
          </p:nvPr>
        </p:nvSpPr>
        <p:spPr/>
        <p:txBody>
          <a:bodyPr/>
          <a:lstStyle/>
          <a:p>
            <a:r>
              <a:rPr lang="en-GB" dirty="0" smtClean="0"/>
              <a:t>A. Winter  -- </a:t>
            </a:r>
            <a:r>
              <a:rPr lang="en-GB" dirty="0" err="1" smtClean="0"/>
              <a:t>EuroFusion</a:t>
            </a:r>
            <a:r>
              <a:rPr lang="en-GB" dirty="0" smtClean="0"/>
              <a:t> imaging workshop</a:t>
            </a:r>
            <a:endParaRPr lang="en-GB" dirty="0"/>
          </a:p>
        </p:txBody>
      </p:sp>
      <p:sp>
        <p:nvSpPr>
          <p:cNvPr id="5" name="Foliennummernplatzhalter 4"/>
          <p:cNvSpPr>
            <a:spLocks noGrp="1"/>
          </p:cNvSpPr>
          <p:nvPr>
            <p:ph type="sldNum" sz="quarter" idx="12"/>
          </p:nvPr>
        </p:nvSpPr>
        <p:spPr/>
        <p:txBody>
          <a:bodyPr/>
          <a:lstStyle/>
          <a:p>
            <a:fld id="{31AA536C-85F5-4A1B-A111-7CE00A08BCBC}" type="slidenum">
              <a:rPr lang="en-GB" smtClean="0"/>
              <a:pPr/>
              <a:t>15</a:t>
            </a:fld>
            <a:endParaRPr lang="en-GB" dirty="0"/>
          </a:p>
        </p:txBody>
      </p:sp>
      <p:sp>
        <p:nvSpPr>
          <p:cNvPr id="6" name="Textplatzhalter 5"/>
          <p:cNvSpPr>
            <a:spLocks noGrp="1"/>
          </p:cNvSpPr>
          <p:nvPr>
            <p:ph type="body" sz="quarter" idx="13"/>
          </p:nvPr>
        </p:nvSpPr>
        <p:spPr/>
        <p:txBody>
          <a:bodyPr/>
          <a:lstStyle/>
          <a:p>
            <a:r>
              <a:rPr lang="en-GB" dirty="0" smtClean="0"/>
              <a:t>Two fundamental components for DAQ:</a:t>
            </a:r>
          </a:p>
          <a:p>
            <a:r>
              <a:rPr lang="en-GB" dirty="0" err="1" smtClean="0"/>
              <a:t>CoDa</a:t>
            </a:r>
            <a:r>
              <a:rPr lang="en-GB" dirty="0" smtClean="0"/>
              <a:t>-Station – non real-time JAVA-based framework for archiving</a:t>
            </a:r>
          </a:p>
          <a:p>
            <a:pPr lvl="1"/>
            <a:r>
              <a:rPr lang="en-GB" dirty="0" smtClean="0"/>
              <a:t>Powerful framework for configuration, timing and data archiving aimed at large data throughput</a:t>
            </a:r>
          </a:p>
          <a:p>
            <a:pPr lvl="1"/>
            <a:r>
              <a:rPr lang="en-GB" dirty="0" smtClean="0"/>
              <a:t>Makes use of W7-X timing system for 10ns accurate triggers, event propagation etc.</a:t>
            </a:r>
          </a:p>
          <a:p>
            <a:r>
              <a:rPr lang="en-GB" dirty="0" smtClean="0"/>
              <a:t>Fast Control Station (FCS) – real-time framework for deterministic data processing</a:t>
            </a:r>
          </a:p>
          <a:p>
            <a:pPr lvl="1"/>
            <a:r>
              <a:rPr lang="en-GB" dirty="0" smtClean="0"/>
              <a:t>C/C++ based framework running on RT Linux (as of 2020)</a:t>
            </a:r>
            <a:endParaRPr lang="en-GB" dirty="0" smtClean="0">
              <a:sym typeface="Wingdings" panose="05000000000000000000" pitchFamily="2" charset="2"/>
            </a:endParaRPr>
          </a:p>
          <a:p>
            <a:pPr lvl="1"/>
            <a:r>
              <a:rPr lang="en-GB" dirty="0" smtClean="0"/>
              <a:t>Highly deterministic scheduler : data in, data out and process method. Everything else done safely before/after RT phase plus all necessary interfaces to W7-X infrastructure</a:t>
            </a:r>
          </a:p>
          <a:p>
            <a:pPr lvl="1"/>
            <a:r>
              <a:rPr lang="en-GB" dirty="0" smtClean="0"/>
              <a:t>Will –over time- allow plasma control @ W7-X </a:t>
            </a:r>
          </a:p>
          <a:p>
            <a:pPr lvl="1"/>
            <a:r>
              <a:rPr lang="en-GB" dirty="0" smtClean="0"/>
              <a:t>Makes use of W7-X timing system for 10ns accurate triggers, event propagation etc.</a:t>
            </a:r>
          </a:p>
          <a:p>
            <a:r>
              <a:rPr lang="en-GB" dirty="0" smtClean="0"/>
              <a:t>Concurrent data access module to allow running both frameworks on a multi-core architecture</a:t>
            </a:r>
            <a:endParaRPr lang="en-GB" dirty="0"/>
          </a:p>
        </p:txBody>
      </p:sp>
    </p:spTree>
    <p:extLst>
      <p:ext uri="{BB962C8B-B14F-4D97-AF65-F5344CB8AC3E}">
        <p14:creationId xmlns:p14="http://schemas.microsoft.com/office/powerpoint/2010/main" val="2288730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FCS enhancements	</a:t>
            </a:r>
            <a:endParaRPr lang="en-US" dirty="0"/>
          </a:p>
        </p:txBody>
      </p:sp>
      <p:sp>
        <p:nvSpPr>
          <p:cNvPr id="3" name="Datumsplatzhalter 2"/>
          <p:cNvSpPr>
            <a:spLocks noGrp="1"/>
          </p:cNvSpPr>
          <p:nvPr>
            <p:ph type="dt" sz="half" idx="10"/>
          </p:nvPr>
        </p:nvSpPr>
        <p:spPr/>
        <p:txBody>
          <a:bodyPr/>
          <a:lstStyle/>
          <a:p>
            <a:r>
              <a:rPr lang="en-US" dirty="0" smtClean="0"/>
              <a:t>26.2.2020</a:t>
            </a:r>
            <a:endParaRPr lang="en-US" dirty="0"/>
          </a:p>
        </p:txBody>
      </p:sp>
      <p:sp>
        <p:nvSpPr>
          <p:cNvPr id="4" name="Fußzeilenplatzhalter 3"/>
          <p:cNvSpPr>
            <a:spLocks noGrp="1"/>
          </p:cNvSpPr>
          <p:nvPr>
            <p:ph type="ftr" sz="quarter" idx="11"/>
          </p:nvPr>
        </p:nvSpPr>
        <p:spPr/>
        <p:txBody>
          <a:bodyPr/>
          <a:lstStyle/>
          <a:p>
            <a:r>
              <a:rPr lang="en-US" dirty="0" smtClean="0"/>
              <a:t>A. Winter  -- </a:t>
            </a:r>
            <a:r>
              <a:rPr lang="en-US" dirty="0" err="1" smtClean="0"/>
              <a:t>EuroFusion</a:t>
            </a:r>
            <a:r>
              <a:rPr lang="en-US" dirty="0" smtClean="0"/>
              <a:t> imaging workshop</a:t>
            </a:r>
            <a:endParaRPr lang="en-US" dirty="0"/>
          </a:p>
        </p:txBody>
      </p:sp>
      <p:sp>
        <p:nvSpPr>
          <p:cNvPr id="5" name="Foliennummernplatzhalter 4"/>
          <p:cNvSpPr>
            <a:spLocks noGrp="1"/>
          </p:cNvSpPr>
          <p:nvPr>
            <p:ph type="sldNum" sz="quarter" idx="12"/>
          </p:nvPr>
        </p:nvSpPr>
        <p:spPr/>
        <p:txBody>
          <a:bodyPr/>
          <a:lstStyle/>
          <a:p>
            <a:fld id="{31AA536C-85F5-4A1B-A111-7CE00A08BCBC}" type="slidenum">
              <a:rPr lang="en-US" smtClean="0"/>
              <a:pPr/>
              <a:t>16</a:t>
            </a:fld>
            <a:endParaRPr lang="en-US" dirty="0"/>
          </a:p>
        </p:txBody>
      </p:sp>
      <p:sp>
        <p:nvSpPr>
          <p:cNvPr id="6" name="Textplatzhalter 5"/>
          <p:cNvSpPr>
            <a:spLocks noGrp="1"/>
          </p:cNvSpPr>
          <p:nvPr>
            <p:ph type="body" sz="quarter" idx="13"/>
          </p:nvPr>
        </p:nvSpPr>
        <p:spPr>
          <a:xfrm>
            <a:off x="478368" y="980957"/>
            <a:ext cx="11234209" cy="5188222"/>
          </a:xfrm>
        </p:spPr>
        <p:txBody>
          <a:bodyPr/>
          <a:lstStyle/>
          <a:p>
            <a:r>
              <a:rPr lang="en-US" dirty="0" smtClean="0"/>
              <a:t>The FCS framework is the basis for all real-time control at W7-X</a:t>
            </a:r>
          </a:p>
          <a:p>
            <a:r>
              <a:rPr lang="en-US" dirty="0" smtClean="0"/>
              <a:t>Enhancements are in progress (full availability post OP 2.1) to open framework up for an easier use of non-</a:t>
            </a:r>
            <a:r>
              <a:rPr lang="en-US" dirty="0" err="1" smtClean="0"/>
              <a:t>CoDaC</a:t>
            </a:r>
            <a:r>
              <a:rPr lang="en-US" dirty="0" smtClean="0"/>
              <a:t> collaborators</a:t>
            </a:r>
          </a:p>
          <a:p>
            <a:pPr lvl="1"/>
            <a:r>
              <a:rPr lang="en-US" dirty="0" smtClean="0"/>
              <a:t>test bed which allows compiling and testing of individual algorithm modules (already available in an alpha version)</a:t>
            </a:r>
          </a:p>
          <a:p>
            <a:pPr lvl="1"/>
            <a:r>
              <a:rPr lang="en-US" dirty="0" smtClean="0"/>
              <a:t>Robustness and hardening of the framework to deal with non-expert users</a:t>
            </a:r>
          </a:p>
          <a:p>
            <a:pPr lvl="1"/>
            <a:r>
              <a:rPr lang="en-US" dirty="0" smtClean="0"/>
              <a:t>Documentation to enable easier use by non-experts</a:t>
            </a:r>
          </a:p>
          <a:p>
            <a:r>
              <a:rPr lang="en-US" dirty="0" smtClean="0"/>
              <a:t>Final vision is to allow people to compile working algorithm modules without </a:t>
            </a:r>
            <a:r>
              <a:rPr lang="en-US" dirty="0" err="1" smtClean="0"/>
              <a:t>CoDaC</a:t>
            </a:r>
            <a:r>
              <a:rPr lang="en-US" dirty="0" smtClean="0"/>
              <a:t> assistance which are then tested and </a:t>
            </a:r>
            <a:r>
              <a:rPr lang="en-US" dirty="0" err="1" smtClean="0"/>
              <a:t>benckmarked</a:t>
            </a:r>
            <a:r>
              <a:rPr lang="en-US" dirty="0" smtClean="0"/>
              <a:t> and finally deployed in the FCS infrastructure running W7-X  </a:t>
            </a:r>
          </a:p>
          <a:p>
            <a:r>
              <a:rPr lang="en-US" dirty="0" smtClean="0"/>
              <a:t>All of this will take place during the next few years and intermittent solutions are being put in place for software for OP2</a:t>
            </a:r>
          </a:p>
          <a:p>
            <a:r>
              <a:rPr lang="en-US" dirty="0" smtClean="0"/>
              <a:t>FCS deployment will provide availability to many diagnostic inputs and control outputs around the machine (heating and </a:t>
            </a:r>
            <a:r>
              <a:rPr lang="en-US" dirty="0" err="1" smtClean="0"/>
              <a:t>fuelling</a:t>
            </a:r>
            <a:r>
              <a:rPr lang="en-US" dirty="0" smtClean="0"/>
              <a:t>, interlock system, a selected set of diagnostics) –&gt; Possibility of sophisticated plasma control at W7-X.</a:t>
            </a:r>
            <a:endParaRPr lang="en-US" dirty="0"/>
          </a:p>
        </p:txBody>
      </p:sp>
    </p:spTree>
    <p:extLst>
      <p:ext uri="{BB962C8B-B14F-4D97-AF65-F5344CB8AC3E}">
        <p14:creationId xmlns:p14="http://schemas.microsoft.com/office/powerpoint/2010/main" val="2076048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Talking</a:t>
            </a:r>
            <a:r>
              <a:rPr lang="de-DE" dirty="0" smtClean="0"/>
              <a:t> </a:t>
            </a:r>
            <a:r>
              <a:rPr lang="de-DE" dirty="0" err="1" smtClean="0"/>
              <a:t>about</a:t>
            </a:r>
            <a:r>
              <a:rPr lang="de-DE" dirty="0" smtClean="0"/>
              <a:t> </a:t>
            </a:r>
            <a:r>
              <a:rPr lang="de-DE" dirty="0" err="1" smtClean="0"/>
              <a:t>control</a:t>
            </a:r>
            <a:r>
              <a:rPr lang="de-DE" dirty="0"/>
              <a:t> </a:t>
            </a:r>
            <a:r>
              <a:rPr lang="de-DE" dirty="0" err="1" smtClean="0"/>
              <a:t>and</a:t>
            </a:r>
            <a:r>
              <a:rPr lang="de-DE" dirty="0" smtClean="0"/>
              <a:t> </a:t>
            </a:r>
            <a:r>
              <a:rPr lang="de-DE" dirty="0" err="1" smtClean="0"/>
              <a:t>protection</a:t>
            </a:r>
            <a:r>
              <a:rPr lang="de-DE" dirty="0"/>
              <a:t> </a:t>
            </a:r>
          </a:p>
        </p:txBody>
      </p:sp>
      <p:sp>
        <p:nvSpPr>
          <p:cNvPr id="3" name="Datumsplatzhalter 2"/>
          <p:cNvSpPr>
            <a:spLocks noGrp="1"/>
          </p:cNvSpPr>
          <p:nvPr>
            <p:ph type="dt" sz="half" idx="10"/>
          </p:nvPr>
        </p:nvSpPr>
        <p:spPr/>
        <p:txBody>
          <a:bodyPr/>
          <a:lstStyle/>
          <a:p>
            <a:r>
              <a:rPr lang="de-DE" smtClean="0"/>
              <a:t>26.2.2020</a:t>
            </a:r>
            <a:endParaRPr lang="de-DE" dirty="0"/>
          </a:p>
        </p:txBody>
      </p:sp>
      <p:sp>
        <p:nvSpPr>
          <p:cNvPr id="4" name="Fußzeilenplatzhalter 3"/>
          <p:cNvSpPr>
            <a:spLocks noGrp="1"/>
          </p:cNvSpPr>
          <p:nvPr>
            <p:ph type="ftr" sz="quarter" idx="11"/>
          </p:nvPr>
        </p:nvSpPr>
        <p:spPr/>
        <p:txBody>
          <a:bodyPr/>
          <a:lstStyle/>
          <a:p>
            <a:r>
              <a:rPr lang="en-US" smtClean="0"/>
              <a:t>A. Winter  -- EuroFusion imaging workshop</a:t>
            </a:r>
            <a:endParaRPr lang="de-DE" dirty="0"/>
          </a:p>
        </p:txBody>
      </p:sp>
      <p:sp>
        <p:nvSpPr>
          <p:cNvPr id="5" name="Foliennummernplatzhalter 4"/>
          <p:cNvSpPr>
            <a:spLocks noGrp="1"/>
          </p:cNvSpPr>
          <p:nvPr>
            <p:ph type="sldNum" sz="quarter" idx="12"/>
          </p:nvPr>
        </p:nvSpPr>
        <p:spPr/>
        <p:txBody>
          <a:bodyPr/>
          <a:lstStyle/>
          <a:p>
            <a:fld id="{31AA536C-85F5-4A1B-A111-7CE00A08BCBC}" type="slidenum">
              <a:rPr lang="de-DE" smtClean="0"/>
              <a:pPr/>
              <a:t>17</a:t>
            </a:fld>
            <a:endParaRPr lang="de-DE" dirty="0"/>
          </a:p>
        </p:txBody>
      </p:sp>
      <p:sp>
        <p:nvSpPr>
          <p:cNvPr id="6" name="Textplatzhalter 5"/>
          <p:cNvSpPr>
            <a:spLocks noGrp="1"/>
          </p:cNvSpPr>
          <p:nvPr>
            <p:ph type="body" sz="quarter" idx="13"/>
          </p:nvPr>
        </p:nvSpPr>
        <p:spPr/>
        <p:txBody>
          <a:bodyPr/>
          <a:lstStyle/>
          <a:p>
            <a:r>
              <a:rPr lang="en-GB" dirty="0" smtClean="0"/>
              <a:t>What is real-time for control ? – „</a:t>
            </a:r>
            <a:r>
              <a:rPr lang="en-GB" b="0" dirty="0" smtClean="0"/>
              <a:t>Real-time systems must guarantee response within specified time constraints” very different to the definition for simulations “simulation's clock runs at the same speed as a real clock”</a:t>
            </a:r>
          </a:p>
          <a:p>
            <a:r>
              <a:rPr lang="en-GB" b="0" dirty="0" smtClean="0"/>
              <a:t>That means acquisition, transport, calculation and actuation must fulfil RT requirements for the process chain to be applicable to control and/or protection</a:t>
            </a:r>
            <a:endParaRPr lang="en-GB" dirty="0" smtClean="0"/>
          </a:p>
          <a:p>
            <a:r>
              <a:rPr lang="en-GB" dirty="0" smtClean="0"/>
              <a:t>Plasma Control and protection post challenging requirements on algorithms and infrastructure</a:t>
            </a:r>
          </a:p>
          <a:p>
            <a:pPr lvl="1"/>
            <a:r>
              <a:rPr lang="en-GB" dirty="0" smtClean="0"/>
              <a:t>Algorithm determinism – nothing is worse than old data (so NO recursive algorithms)</a:t>
            </a:r>
          </a:p>
          <a:p>
            <a:pPr lvl="1"/>
            <a:r>
              <a:rPr lang="en-GB" dirty="0" smtClean="0"/>
              <a:t>Infrastructure determinism – n</a:t>
            </a:r>
            <a:r>
              <a:rPr lang="en-GB" dirty="0" smtClean="0">
                <a:sym typeface="Wingdings" panose="05000000000000000000" pitchFamily="2" charset="2"/>
              </a:rPr>
              <a:t>othing with garbage collection will ever work deterministically (Java, Python, </a:t>
            </a:r>
            <a:r>
              <a:rPr lang="en-GB" dirty="0" err="1" smtClean="0">
                <a:sym typeface="Wingdings" panose="05000000000000000000" pitchFamily="2" charset="2"/>
              </a:rPr>
              <a:t>etc</a:t>
            </a:r>
            <a:r>
              <a:rPr lang="en-GB" dirty="0" smtClean="0">
                <a:sym typeface="Wingdings" panose="05000000000000000000" pitchFamily="2" charset="2"/>
              </a:rPr>
              <a:t>). No interrupts at OS layer (NO WINDOWS, no standard Linux)</a:t>
            </a:r>
          </a:p>
          <a:p>
            <a:pPr lvl="1"/>
            <a:r>
              <a:rPr lang="en-GB" dirty="0" smtClean="0">
                <a:sym typeface="Wingdings" panose="05000000000000000000" pitchFamily="2" charset="2"/>
              </a:rPr>
              <a:t>Real-time network</a:t>
            </a:r>
            <a:endParaRPr lang="en-GB" dirty="0" smtClean="0"/>
          </a:p>
          <a:p>
            <a:pPr lvl="1"/>
            <a:r>
              <a:rPr lang="en-GB" dirty="0" smtClean="0"/>
              <a:t>Speed – must be fast enough to enable desired result</a:t>
            </a:r>
          </a:p>
          <a:p>
            <a:pPr lvl="1"/>
            <a:endParaRPr lang="en-GB" dirty="0" smtClean="0"/>
          </a:p>
        </p:txBody>
      </p:sp>
    </p:spTree>
    <p:extLst>
      <p:ext uri="{BB962C8B-B14F-4D97-AF65-F5344CB8AC3E}">
        <p14:creationId xmlns:p14="http://schemas.microsoft.com/office/powerpoint/2010/main" val="36539403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Outlook </a:t>
            </a:r>
            <a:r>
              <a:rPr lang="de-DE" dirty="0" err="1" smtClean="0"/>
              <a:t>and</a:t>
            </a:r>
            <a:r>
              <a:rPr lang="de-DE" dirty="0" smtClean="0"/>
              <a:t> </a:t>
            </a:r>
            <a:r>
              <a:rPr lang="de-DE" dirty="0" err="1" smtClean="0"/>
              <a:t>Conclusion</a:t>
            </a:r>
            <a:endParaRPr lang="de-DE" dirty="0"/>
          </a:p>
        </p:txBody>
      </p:sp>
      <p:sp>
        <p:nvSpPr>
          <p:cNvPr id="3" name="Datumsplatzhalter 2"/>
          <p:cNvSpPr>
            <a:spLocks noGrp="1"/>
          </p:cNvSpPr>
          <p:nvPr>
            <p:ph type="dt" sz="half" idx="14"/>
          </p:nvPr>
        </p:nvSpPr>
        <p:spPr/>
        <p:txBody>
          <a:bodyPr/>
          <a:lstStyle/>
          <a:p>
            <a:r>
              <a:rPr lang="de-DE" smtClean="0"/>
              <a:t>26.2.2020</a:t>
            </a:r>
            <a:endParaRPr lang="de-DE" dirty="0"/>
          </a:p>
        </p:txBody>
      </p:sp>
      <p:sp>
        <p:nvSpPr>
          <p:cNvPr id="4" name="Fußzeilenplatzhalter 3"/>
          <p:cNvSpPr>
            <a:spLocks noGrp="1"/>
          </p:cNvSpPr>
          <p:nvPr>
            <p:ph type="ftr" sz="quarter" idx="15"/>
          </p:nvPr>
        </p:nvSpPr>
        <p:spPr/>
        <p:txBody>
          <a:bodyPr/>
          <a:lstStyle/>
          <a:p>
            <a:r>
              <a:rPr lang="en-US" smtClean="0"/>
              <a:t>A. Winter  -- EuroFusion imaging workshop</a:t>
            </a:r>
            <a:endParaRPr lang="de-DE" dirty="0"/>
          </a:p>
        </p:txBody>
      </p:sp>
      <p:sp>
        <p:nvSpPr>
          <p:cNvPr id="5" name="Foliennummernplatzhalter 4"/>
          <p:cNvSpPr>
            <a:spLocks noGrp="1"/>
          </p:cNvSpPr>
          <p:nvPr>
            <p:ph type="sldNum" sz="quarter" idx="16"/>
          </p:nvPr>
        </p:nvSpPr>
        <p:spPr/>
        <p:txBody>
          <a:bodyPr/>
          <a:lstStyle/>
          <a:p>
            <a:fld id="{31AA536C-85F5-4A1B-A111-7CE00A08BCBC}" type="slidenum">
              <a:rPr lang="de-DE" smtClean="0"/>
              <a:pPr/>
              <a:t>18</a:t>
            </a:fld>
            <a:endParaRPr lang="de-DE" dirty="0"/>
          </a:p>
        </p:txBody>
      </p:sp>
      <p:sp>
        <p:nvSpPr>
          <p:cNvPr id="6" name="Textplatzhalter 5"/>
          <p:cNvSpPr>
            <a:spLocks noGrp="1"/>
          </p:cNvSpPr>
          <p:nvPr>
            <p:ph type="body" sz="quarter" idx="13"/>
          </p:nvPr>
        </p:nvSpPr>
        <p:spPr/>
        <p:txBody>
          <a:bodyPr/>
          <a:lstStyle/>
          <a:p>
            <a:r>
              <a:rPr lang="en-US" dirty="0" smtClean="0"/>
              <a:t>Integration of the various demanded camera types for OP2 quite challenging, since new overall concept needed to be found as well as major software components reworked.</a:t>
            </a:r>
          </a:p>
          <a:p>
            <a:r>
              <a:rPr lang="en-US" dirty="0" smtClean="0"/>
              <a:t>We managed, and a very promising integration concept has been found and is currently being finalized with a proof-of-concept available by end of March</a:t>
            </a:r>
          </a:p>
          <a:p>
            <a:r>
              <a:rPr lang="en-US" dirty="0" smtClean="0"/>
              <a:t>All forms of processing are available and readily scalable: FPGA, GPU and CPU</a:t>
            </a:r>
          </a:p>
          <a:p>
            <a:r>
              <a:rPr lang="en-US" dirty="0" smtClean="0"/>
              <a:t>FCS software was migrated to RT Linux (</a:t>
            </a:r>
            <a:r>
              <a:rPr lang="en-US" dirty="0" err="1" smtClean="0"/>
              <a:t>conditio</a:t>
            </a:r>
            <a:r>
              <a:rPr lang="en-US" dirty="0" smtClean="0"/>
              <a:t> sine qua non) and will be enhanced over time to facilitate collaboration with external contributors of algorithms allowing for more refined plasma control at W7-X.</a:t>
            </a:r>
          </a:p>
          <a:p>
            <a:r>
              <a:rPr lang="en-US" dirty="0" smtClean="0"/>
              <a:t>But all this is just the beginning: Now comes the challenge of developing, benchmarking and finally robustly implementing the protection algorithms. A lot of work for the </a:t>
            </a:r>
            <a:r>
              <a:rPr lang="en-US" dirty="0" err="1" smtClean="0"/>
              <a:t>CoDaC</a:t>
            </a:r>
            <a:r>
              <a:rPr lang="en-US" dirty="0" smtClean="0"/>
              <a:t> team and our </a:t>
            </a:r>
            <a:r>
              <a:rPr lang="en-US" smtClean="0"/>
              <a:t>E4 colleagues.</a:t>
            </a:r>
            <a:endParaRPr lang="en-US" dirty="0" smtClean="0"/>
          </a:p>
          <a:p>
            <a:r>
              <a:rPr lang="en-US" dirty="0" smtClean="0"/>
              <a:t>For Data Processing and storage challenges and options see next talk… </a:t>
            </a:r>
          </a:p>
          <a:p>
            <a:endParaRPr lang="en-US" dirty="0" smtClean="0"/>
          </a:p>
        </p:txBody>
      </p:sp>
    </p:spTree>
    <p:extLst>
      <p:ext uri="{BB962C8B-B14F-4D97-AF65-F5344CB8AC3E}">
        <p14:creationId xmlns:p14="http://schemas.microsoft.com/office/powerpoint/2010/main" val="7746713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Overview</a:t>
            </a:r>
            <a:endParaRPr lang="de-DE" dirty="0"/>
          </a:p>
        </p:txBody>
      </p:sp>
      <p:sp>
        <p:nvSpPr>
          <p:cNvPr id="3" name="Datumsplatzhalter 2"/>
          <p:cNvSpPr>
            <a:spLocks noGrp="1"/>
          </p:cNvSpPr>
          <p:nvPr>
            <p:ph type="dt" sz="half" idx="14"/>
          </p:nvPr>
        </p:nvSpPr>
        <p:spPr/>
        <p:txBody>
          <a:bodyPr/>
          <a:lstStyle/>
          <a:p>
            <a:r>
              <a:rPr lang="de-DE" smtClean="0"/>
              <a:t>26.2.2020</a:t>
            </a:r>
            <a:endParaRPr lang="de-DE" dirty="0"/>
          </a:p>
        </p:txBody>
      </p:sp>
      <p:sp>
        <p:nvSpPr>
          <p:cNvPr id="4" name="Fußzeilenplatzhalter 3"/>
          <p:cNvSpPr>
            <a:spLocks noGrp="1"/>
          </p:cNvSpPr>
          <p:nvPr>
            <p:ph type="ftr" sz="quarter" idx="15"/>
          </p:nvPr>
        </p:nvSpPr>
        <p:spPr/>
        <p:txBody>
          <a:bodyPr/>
          <a:lstStyle/>
          <a:p>
            <a:r>
              <a:rPr lang="en-US" smtClean="0"/>
              <a:t>A. Winter  -- EuroFusion imaging workshop</a:t>
            </a:r>
            <a:endParaRPr lang="de-DE" dirty="0"/>
          </a:p>
        </p:txBody>
      </p:sp>
      <p:sp>
        <p:nvSpPr>
          <p:cNvPr id="5" name="Foliennummernplatzhalter 4"/>
          <p:cNvSpPr>
            <a:spLocks noGrp="1"/>
          </p:cNvSpPr>
          <p:nvPr>
            <p:ph type="sldNum" sz="quarter" idx="16"/>
          </p:nvPr>
        </p:nvSpPr>
        <p:spPr/>
        <p:txBody>
          <a:bodyPr/>
          <a:lstStyle/>
          <a:p>
            <a:fld id="{31AA536C-85F5-4A1B-A111-7CE00A08BCBC}" type="slidenum">
              <a:rPr lang="de-DE" smtClean="0"/>
              <a:pPr/>
              <a:t>2</a:t>
            </a:fld>
            <a:endParaRPr lang="de-DE" dirty="0"/>
          </a:p>
        </p:txBody>
      </p:sp>
      <p:sp>
        <p:nvSpPr>
          <p:cNvPr id="6" name="Textplatzhalter 5"/>
          <p:cNvSpPr>
            <a:spLocks noGrp="1"/>
          </p:cNvSpPr>
          <p:nvPr>
            <p:ph type="body" sz="quarter" idx="13"/>
          </p:nvPr>
        </p:nvSpPr>
        <p:spPr>
          <a:xfrm>
            <a:off x="479425" y="2442117"/>
            <a:ext cx="11233150" cy="2620537"/>
          </a:xfrm>
        </p:spPr>
        <p:txBody>
          <a:bodyPr/>
          <a:lstStyle/>
          <a:p>
            <a:r>
              <a:rPr lang="de-DE" sz="3200" dirty="0" err="1" smtClean="0"/>
              <a:t>Camera</a:t>
            </a:r>
            <a:r>
              <a:rPr lang="de-DE" sz="3200" dirty="0" smtClean="0"/>
              <a:t> Integration @ W7-X</a:t>
            </a:r>
          </a:p>
          <a:p>
            <a:pPr lvl="1"/>
            <a:r>
              <a:rPr lang="de-DE" sz="2600" dirty="0" smtClean="0"/>
              <a:t>Integration of </a:t>
            </a:r>
            <a:r>
              <a:rPr lang="de-DE" sz="2600" dirty="0" err="1" smtClean="0"/>
              <a:t>Camera</a:t>
            </a:r>
            <a:r>
              <a:rPr lang="de-DE" sz="2600" dirty="0" smtClean="0"/>
              <a:t> Systems – Hardware</a:t>
            </a:r>
          </a:p>
          <a:p>
            <a:pPr lvl="1"/>
            <a:r>
              <a:rPr lang="de-DE" sz="2600" dirty="0" smtClean="0"/>
              <a:t>Integration of </a:t>
            </a:r>
            <a:r>
              <a:rPr lang="de-DE" sz="2600" dirty="0" err="1" smtClean="0"/>
              <a:t>Camera</a:t>
            </a:r>
            <a:r>
              <a:rPr lang="de-DE" sz="2600" dirty="0" smtClean="0"/>
              <a:t> Systems – Software</a:t>
            </a:r>
            <a:endParaRPr lang="de-DE" sz="2800" dirty="0" smtClean="0"/>
          </a:p>
          <a:p>
            <a:r>
              <a:rPr lang="de-DE" sz="3200" dirty="0" smtClean="0"/>
              <a:t>Upgrades </a:t>
            </a:r>
            <a:r>
              <a:rPr lang="de-DE" sz="3200" dirty="0" err="1" smtClean="0"/>
              <a:t>to</a:t>
            </a:r>
            <a:r>
              <a:rPr lang="de-DE" sz="3200" dirty="0" smtClean="0"/>
              <a:t> Central Software Systems </a:t>
            </a:r>
            <a:r>
              <a:rPr lang="de-DE" sz="3200" dirty="0" err="1" smtClean="0"/>
              <a:t>for</a:t>
            </a:r>
            <a:r>
              <a:rPr lang="de-DE" sz="3200" dirty="0" smtClean="0"/>
              <a:t> real-time </a:t>
            </a:r>
            <a:r>
              <a:rPr lang="de-DE" sz="3200" dirty="0" err="1" smtClean="0"/>
              <a:t>control</a:t>
            </a:r>
            <a:endParaRPr lang="de-DE" sz="3200" dirty="0" smtClean="0"/>
          </a:p>
          <a:p>
            <a:r>
              <a:rPr lang="de-DE" sz="3200" dirty="0" smtClean="0"/>
              <a:t>Outlook </a:t>
            </a:r>
            <a:r>
              <a:rPr lang="de-DE" sz="3200" dirty="0" err="1" smtClean="0"/>
              <a:t>and</a:t>
            </a:r>
            <a:r>
              <a:rPr lang="de-DE" sz="3200" dirty="0" smtClean="0"/>
              <a:t> </a:t>
            </a:r>
            <a:r>
              <a:rPr lang="de-DE" sz="3200" dirty="0" err="1" smtClean="0"/>
              <a:t>Conclusion</a:t>
            </a:r>
            <a:endParaRPr lang="de-DE" sz="3200" dirty="0"/>
          </a:p>
        </p:txBody>
      </p:sp>
    </p:spTree>
    <p:extLst>
      <p:ext uri="{BB962C8B-B14F-4D97-AF65-F5344CB8AC3E}">
        <p14:creationId xmlns:p14="http://schemas.microsoft.com/office/powerpoint/2010/main" val="20625196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Camera</a:t>
            </a:r>
            <a:r>
              <a:rPr lang="de-DE" dirty="0" smtClean="0"/>
              <a:t> Integration</a:t>
            </a:r>
            <a:endParaRPr lang="de-DE" dirty="0"/>
          </a:p>
        </p:txBody>
      </p:sp>
      <p:sp>
        <p:nvSpPr>
          <p:cNvPr id="3" name="Datumsplatzhalter 2"/>
          <p:cNvSpPr>
            <a:spLocks noGrp="1"/>
          </p:cNvSpPr>
          <p:nvPr>
            <p:ph type="dt" sz="half" idx="14"/>
          </p:nvPr>
        </p:nvSpPr>
        <p:spPr/>
        <p:txBody>
          <a:bodyPr/>
          <a:lstStyle/>
          <a:p>
            <a:r>
              <a:rPr lang="de-DE" smtClean="0"/>
              <a:t>26.2.2020</a:t>
            </a:r>
            <a:endParaRPr lang="de-DE" dirty="0"/>
          </a:p>
        </p:txBody>
      </p:sp>
      <p:sp>
        <p:nvSpPr>
          <p:cNvPr id="4" name="Fußzeilenplatzhalter 3"/>
          <p:cNvSpPr>
            <a:spLocks noGrp="1"/>
          </p:cNvSpPr>
          <p:nvPr>
            <p:ph type="ftr" sz="quarter" idx="15"/>
          </p:nvPr>
        </p:nvSpPr>
        <p:spPr/>
        <p:txBody>
          <a:bodyPr/>
          <a:lstStyle/>
          <a:p>
            <a:r>
              <a:rPr lang="en-US" smtClean="0"/>
              <a:t>A. Winter  -- EuroFusion imaging workshop</a:t>
            </a:r>
            <a:endParaRPr lang="de-DE" dirty="0"/>
          </a:p>
        </p:txBody>
      </p:sp>
      <p:sp>
        <p:nvSpPr>
          <p:cNvPr id="5" name="Foliennummernplatzhalter 4"/>
          <p:cNvSpPr>
            <a:spLocks noGrp="1"/>
          </p:cNvSpPr>
          <p:nvPr>
            <p:ph type="sldNum" sz="quarter" idx="16"/>
          </p:nvPr>
        </p:nvSpPr>
        <p:spPr/>
        <p:txBody>
          <a:bodyPr/>
          <a:lstStyle/>
          <a:p>
            <a:fld id="{31AA536C-85F5-4A1B-A111-7CE00A08BCBC}" type="slidenum">
              <a:rPr lang="de-DE" smtClean="0"/>
              <a:pPr/>
              <a:t>3</a:t>
            </a:fld>
            <a:endParaRPr lang="de-DE" dirty="0"/>
          </a:p>
        </p:txBody>
      </p:sp>
      <p:sp>
        <p:nvSpPr>
          <p:cNvPr id="8" name="Textplatzhalter 7"/>
          <p:cNvSpPr>
            <a:spLocks noGrp="1"/>
          </p:cNvSpPr>
          <p:nvPr>
            <p:ph type="body" sz="quarter" idx="13"/>
          </p:nvPr>
        </p:nvSpPr>
        <p:spPr/>
        <p:txBody>
          <a:bodyPr/>
          <a:lstStyle/>
          <a:p>
            <a:pPr marL="0" indent="0">
              <a:spcBef>
                <a:spcPts val="500"/>
              </a:spcBef>
              <a:buNone/>
            </a:pPr>
            <a:r>
              <a:rPr lang="en-GB" spc="-1" dirty="0">
                <a:solidFill>
                  <a:srgbClr val="000000"/>
                </a:solidFill>
                <a:uFill>
                  <a:solidFill>
                    <a:srgbClr val="FFFFFF"/>
                  </a:solidFill>
                </a:uFill>
                <a:latin typeface="Arial"/>
              </a:rPr>
              <a:t>Challenges in design of imaging systems for plasma </a:t>
            </a:r>
            <a:r>
              <a:rPr lang="en-GB" spc="-1" dirty="0" smtClean="0">
                <a:solidFill>
                  <a:srgbClr val="000000"/>
                </a:solidFill>
                <a:uFill>
                  <a:solidFill>
                    <a:srgbClr val="FFFFFF"/>
                  </a:solidFill>
                </a:uFill>
                <a:latin typeface="Arial"/>
              </a:rPr>
              <a:t>diagnostics</a:t>
            </a:r>
            <a:endParaRPr lang="en-GB" b="0" spc="-1" dirty="0">
              <a:solidFill>
                <a:srgbClr val="000000"/>
              </a:solidFill>
              <a:uFill>
                <a:solidFill>
                  <a:srgbClr val="FFFFFF"/>
                </a:solidFill>
              </a:uFill>
              <a:latin typeface="Arial"/>
            </a:endParaRPr>
          </a:p>
          <a:p>
            <a:pPr lvl="1"/>
            <a:r>
              <a:rPr lang="en-GB" b="0" spc="-1" dirty="0" smtClean="0">
                <a:solidFill>
                  <a:srgbClr val="000000"/>
                </a:solidFill>
                <a:uFill>
                  <a:solidFill>
                    <a:srgbClr val="FFFFFF"/>
                  </a:solidFill>
                </a:uFill>
                <a:latin typeface="Arial"/>
              </a:rPr>
              <a:t>Plasma </a:t>
            </a:r>
            <a:r>
              <a:rPr lang="en-GB" b="0" spc="-1" dirty="0">
                <a:solidFill>
                  <a:srgbClr val="000000"/>
                </a:solidFill>
                <a:uFill>
                  <a:solidFill>
                    <a:srgbClr val="FFFFFF"/>
                  </a:solidFill>
                </a:uFill>
                <a:latin typeface="Arial"/>
              </a:rPr>
              <a:t>diagnostics - monitor plasma temperature, density, radiative properties, </a:t>
            </a:r>
            <a:r>
              <a:rPr lang="en-GB" b="0" spc="-1" dirty="0" err="1">
                <a:solidFill>
                  <a:srgbClr val="000000"/>
                </a:solidFill>
                <a:uFill>
                  <a:solidFill>
                    <a:srgbClr val="FFFFFF"/>
                  </a:solidFill>
                </a:uFill>
                <a:latin typeface="Arial"/>
              </a:rPr>
              <a:t>divertor</a:t>
            </a:r>
            <a:r>
              <a:rPr lang="en-GB" b="0" spc="-1" dirty="0">
                <a:solidFill>
                  <a:srgbClr val="000000"/>
                </a:solidFill>
                <a:uFill>
                  <a:solidFill>
                    <a:srgbClr val="FFFFFF"/>
                  </a:solidFill>
                </a:uFill>
                <a:latin typeface="Arial"/>
              </a:rPr>
              <a:t>/first-wall </a:t>
            </a:r>
            <a:r>
              <a:rPr lang="en-GB" b="0" spc="-1" dirty="0" smtClean="0">
                <a:solidFill>
                  <a:srgbClr val="000000"/>
                </a:solidFill>
                <a:uFill>
                  <a:solidFill>
                    <a:srgbClr val="FFFFFF"/>
                  </a:solidFill>
                </a:uFill>
                <a:latin typeface="Arial"/>
              </a:rPr>
              <a:t>protection</a:t>
            </a:r>
          </a:p>
          <a:p>
            <a:pPr lvl="1"/>
            <a:r>
              <a:rPr lang="en-GB" b="0" spc="-1" dirty="0" smtClean="0">
                <a:solidFill>
                  <a:srgbClr val="000000"/>
                </a:solidFill>
                <a:uFill>
                  <a:solidFill>
                    <a:srgbClr val="FFFFFF"/>
                  </a:solidFill>
                </a:uFill>
                <a:latin typeface="Arial"/>
              </a:rPr>
              <a:t>Dozens </a:t>
            </a:r>
            <a:r>
              <a:rPr lang="en-GB" b="0" spc="-1" dirty="0">
                <a:solidFill>
                  <a:srgbClr val="000000"/>
                </a:solidFill>
                <a:uFill>
                  <a:solidFill>
                    <a:srgbClr val="FFFFFF"/>
                  </a:solidFill>
                </a:uFill>
                <a:latin typeface="Arial"/>
              </a:rPr>
              <a:t>of cameras </a:t>
            </a:r>
          </a:p>
          <a:p>
            <a:pPr lvl="1"/>
            <a:r>
              <a:rPr lang="en-GB" b="0" spc="-1" dirty="0">
                <a:solidFill>
                  <a:srgbClr val="000000"/>
                </a:solidFill>
                <a:uFill>
                  <a:solidFill>
                    <a:srgbClr val="FFFFFF"/>
                  </a:solidFill>
                </a:uFill>
                <a:latin typeface="Arial"/>
              </a:rPr>
              <a:t>1-8 </a:t>
            </a:r>
            <a:r>
              <a:rPr lang="en-GB" b="0" spc="-1" dirty="0" err="1">
                <a:solidFill>
                  <a:srgbClr val="000000"/>
                </a:solidFill>
                <a:uFill>
                  <a:solidFill>
                    <a:srgbClr val="FFFFFF"/>
                  </a:solidFill>
                </a:uFill>
                <a:latin typeface="Arial"/>
              </a:rPr>
              <a:t>Mpx</a:t>
            </a:r>
            <a:r>
              <a:rPr lang="en-GB" b="0" spc="-1" dirty="0">
                <a:solidFill>
                  <a:srgbClr val="000000"/>
                </a:solidFill>
                <a:uFill>
                  <a:solidFill>
                    <a:srgbClr val="FFFFFF"/>
                  </a:solidFill>
                </a:uFill>
                <a:latin typeface="Arial"/>
              </a:rPr>
              <a:t> @ 50-50k FPS  </a:t>
            </a:r>
          </a:p>
          <a:p>
            <a:pPr lvl="1"/>
            <a:r>
              <a:rPr lang="en-GB" b="0" spc="-1" dirty="0">
                <a:solidFill>
                  <a:srgbClr val="000000"/>
                </a:solidFill>
                <a:uFill>
                  <a:solidFill>
                    <a:srgbClr val="FFFFFF"/>
                  </a:solidFill>
                </a:uFill>
                <a:latin typeface="Arial"/>
              </a:rPr>
              <a:t>Throughput </a:t>
            </a:r>
            <a:r>
              <a:rPr lang="en-GB" b="0" spc="-1" dirty="0" smtClean="0">
                <a:solidFill>
                  <a:srgbClr val="000000"/>
                </a:solidFill>
                <a:uFill>
                  <a:solidFill>
                    <a:srgbClr val="FFFFFF"/>
                  </a:solidFill>
                </a:uFill>
                <a:latin typeface="Arial"/>
              </a:rPr>
              <a:t>may exceed </a:t>
            </a:r>
            <a:r>
              <a:rPr lang="en-GB" b="0" spc="-1" dirty="0">
                <a:solidFill>
                  <a:srgbClr val="000000"/>
                </a:solidFill>
                <a:uFill>
                  <a:solidFill>
                    <a:srgbClr val="FFFFFF"/>
                  </a:solidFill>
                </a:uFill>
                <a:latin typeface="Arial"/>
              </a:rPr>
              <a:t>8 Gb/s per camera</a:t>
            </a:r>
          </a:p>
          <a:p>
            <a:pPr lvl="1"/>
            <a:r>
              <a:rPr lang="en-GB" b="0" spc="-1" dirty="0">
                <a:solidFill>
                  <a:srgbClr val="000000"/>
                </a:solidFill>
                <a:uFill>
                  <a:solidFill>
                    <a:srgbClr val="FFFFFF"/>
                  </a:solidFill>
                </a:uFill>
                <a:latin typeface="Arial"/>
              </a:rPr>
              <a:t>Scalability and high reliability </a:t>
            </a:r>
          </a:p>
          <a:p>
            <a:pPr lvl="1"/>
            <a:r>
              <a:rPr lang="en-GB" b="0" spc="-1" dirty="0">
                <a:solidFill>
                  <a:srgbClr val="000000"/>
                </a:solidFill>
                <a:uFill>
                  <a:solidFill>
                    <a:srgbClr val="FFFFFF"/>
                  </a:solidFill>
                </a:uFill>
                <a:latin typeface="Arial"/>
              </a:rPr>
              <a:t>good synchronization </a:t>
            </a:r>
            <a:r>
              <a:rPr lang="en-GB" b="0" spc="-1" dirty="0" smtClean="0">
                <a:solidFill>
                  <a:srgbClr val="000000"/>
                </a:solidFill>
                <a:uFill>
                  <a:solidFill>
                    <a:srgbClr val="FFFFFF"/>
                  </a:solidFill>
                </a:uFill>
                <a:latin typeface="Arial"/>
              </a:rPr>
              <a:t>accuracy</a:t>
            </a:r>
            <a:endParaRPr lang="en-GB" b="0" spc="-1" dirty="0">
              <a:solidFill>
                <a:srgbClr val="000000"/>
              </a:solidFill>
              <a:uFill>
                <a:solidFill>
                  <a:srgbClr val="FFFFFF"/>
                </a:solidFill>
              </a:uFill>
              <a:latin typeface="Arial"/>
            </a:endParaRPr>
          </a:p>
          <a:p>
            <a:pPr marL="0" indent="0">
              <a:buNone/>
            </a:pPr>
            <a:r>
              <a:rPr lang="de-DE" dirty="0" smtClean="0"/>
              <a:t>Call </a:t>
            </a:r>
            <a:r>
              <a:rPr lang="de-DE" dirty="0" err="1" smtClean="0"/>
              <a:t>for</a:t>
            </a:r>
            <a:r>
              <a:rPr lang="de-DE" dirty="0" smtClean="0"/>
              <a:t> a </a:t>
            </a:r>
            <a:r>
              <a:rPr lang="de-DE" dirty="0" err="1" smtClean="0"/>
              <a:t>highly</a:t>
            </a:r>
            <a:r>
              <a:rPr lang="de-DE" dirty="0" smtClean="0"/>
              <a:t> versatile </a:t>
            </a:r>
            <a:r>
              <a:rPr lang="de-DE" dirty="0" err="1" smtClean="0"/>
              <a:t>solution</a:t>
            </a:r>
            <a:r>
              <a:rPr lang="de-DE" dirty="0" smtClean="0"/>
              <a:t>:</a:t>
            </a:r>
          </a:p>
          <a:p>
            <a:pPr lvl="1"/>
            <a:r>
              <a:rPr lang="de-DE" dirty="0" err="1" smtClean="0"/>
              <a:t>Identical</a:t>
            </a:r>
            <a:r>
              <a:rPr lang="de-DE" dirty="0" smtClean="0"/>
              <a:t> </a:t>
            </a:r>
            <a:r>
              <a:rPr lang="de-DE" dirty="0" err="1" smtClean="0"/>
              <a:t>framegrabber</a:t>
            </a:r>
            <a:r>
              <a:rPr lang="de-DE" dirty="0" smtClean="0"/>
              <a:t> </a:t>
            </a:r>
            <a:r>
              <a:rPr lang="de-DE" dirty="0" err="1" smtClean="0"/>
              <a:t>hard</a:t>
            </a:r>
            <a:r>
              <a:rPr lang="de-DE" dirty="0" smtClean="0"/>
              <a:t>- </a:t>
            </a:r>
            <a:r>
              <a:rPr lang="de-DE" dirty="0" err="1" smtClean="0"/>
              <a:t>and</a:t>
            </a:r>
            <a:r>
              <a:rPr lang="de-DE" dirty="0" smtClean="0"/>
              <a:t> </a:t>
            </a:r>
            <a:r>
              <a:rPr lang="de-DE" dirty="0" err="1" smtClean="0"/>
              <a:t>software</a:t>
            </a:r>
            <a:r>
              <a:rPr lang="de-DE" dirty="0" smtClean="0"/>
              <a:t> </a:t>
            </a:r>
            <a:r>
              <a:rPr lang="de-DE" dirty="0" err="1" smtClean="0"/>
              <a:t>for</a:t>
            </a:r>
            <a:r>
              <a:rPr lang="de-DE" dirty="0" smtClean="0"/>
              <a:t> all </a:t>
            </a:r>
            <a:r>
              <a:rPr lang="de-DE" dirty="0" err="1" smtClean="0"/>
              <a:t>cameras</a:t>
            </a:r>
            <a:endParaRPr lang="de-DE" dirty="0" smtClean="0"/>
          </a:p>
          <a:p>
            <a:pPr lvl="1"/>
            <a:r>
              <a:rPr lang="de-DE" dirty="0" err="1" smtClean="0"/>
              <a:t>Cost-effective</a:t>
            </a:r>
            <a:r>
              <a:rPr lang="de-DE" dirty="0" smtClean="0"/>
              <a:t>, </a:t>
            </a:r>
            <a:r>
              <a:rPr lang="de-DE" dirty="0" err="1" smtClean="0"/>
              <a:t>scalable</a:t>
            </a:r>
            <a:r>
              <a:rPr lang="de-DE" dirty="0" smtClean="0"/>
              <a:t> </a:t>
            </a:r>
            <a:r>
              <a:rPr lang="de-DE" dirty="0" err="1" smtClean="0"/>
              <a:t>solution</a:t>
            </a:r>
            <a:r>
              <a:rPr lang="de-DE" dirty="0" smtClean="0"/>
              <a:t>, </a:t>
            </a:r>
            <a:r>
              <a:rPr lang="de-DE" dirty="0" err="1" smtClean="0"/>
              <a:t>widely</a:t>
            </a:r>
            <a:r>
              <a:rPr lang="de-DE" dirty="0" smtClean="0"/>
              <a:t> </a:t>
            </a:r>
            <a:r>
              <a:rPr lang="de-DE" dirty="0" err="1" smtClean="0"/>
              <a:t>used</a:t>
            </a:r>
            <a:endParaRPr lang="de-DE" dirty="0" smtClean="0"/>
          </a:p>
          <a:p>
            <a:pPr lvl="1"/>
            <a:r>
              <a:rPr lang="de-DE" dirty="0" err="1" smtClean="0"/>
              <a:t>Good</a:t>
            </a:r>
            <a:r>
              <a:rPr lang="de-DE" dirty="0" smtClean="0"/>
              <a:t> </a:t>
            </a:r>
            <a:r>
              <a:rPr lang="de-DE" dirty="0" err="1" smtClean="0"/>
              <a:t>abstraction</a:t>
            </a:r>
            <a:r>
              <a:rPr lang="de-DE" dirty="0" smtClean="0"/>
              <a:t> </a:t>
            </a:r>
            <a:r>
              <a:rPr lang="de-DE" dirty="0" err="1" smtClean="0"/>
              <a:t>from</a:t>
            </a:r>
            <a:r>
              <a:rPr lang="de-DE" dirty="0" smtClean="0"/>
              <a:t> </a:t>
            </a:r>
            <a:r>
              <a:rPr lang="de-DE" dirty="0" err="1" smtClean="0"/>
              <a:t>camera</a:t>
            </a:r>
            <a:r>
              <a:rPr lang="de-DE" dirty="0" smtClean="0"/>
              <a:t> </a:t>
            </a:r>
            <a:r>
              <a:rPr lang="de-DE" dirty="0" err="1" smtClean="0"/>
              <a:t>interface</a:t>
            </a:r>
            <a:r>
              <a:rPr lang="de-DE" dirty="0" smtClean="0"/>
              <a:t> </a:t>
            </a:r>
            <a:r>
              <a:rPr lang="de-DE" dirty="0" err="1" smtClean="0"/>
              <a:t>with</a:t>
            </a:r>
            <a:r>
              <a:rPr lang="de-DE" dirty="0" smtClean="0"/>
              <a:t> </a:t>
            </a:r>
            <a:r>
              <a:rPr lang="de-DE" dirty="0" err="1" smtClean="0"/>
              <a:t>one</a:t>
            </a:r>
            <a:r>
              <a:rPr lang="de-DE" dirty="0" smtClean="0"/>
              <a:t> </a:t>
            </a:r>
            <a:r>
              <a:rPr lang="de-DE" dirty="0" err="1" smtClean="0"/>
              <a:t>software</a:t>
            </a:r>
            <a:r>
              <a:rPr lang="de-DE" dirty="0" smtClean="0"/>
              <a:t> API </a:t>
            </a:r>
            <a:r>
              <a:rPr lang="de-DE" dirty="0" err="1" smtClean="0"/>
              <a:t>for</a:t>
            </a:r>
            <a:r>
              <a:rPr lang="de-DE" dirty="0" smtClean="0"/>
              <a:t> all </a:t>
            </a:r>
            <a:r>
              <a:rPr lang="de-DE" dirty="0" err="1" smtClean="0"/>
              <a:t>cameras</a:t>
            </a:r>
            <a:r>
              <a:rPr lang="de-DE" dirty="0" smtClean="0"/>
              <a:t> </a:t>
            </a:r>
            <a:r>
              <a:rPr lang="de-DE" dirty="0" err="1" smtClean="0"/>
              <a:t>to</a:t>
            </a:r>
            <a:r>
              <a:rPr lang="de-DE" dirty="0" smtClean="0"/>
              <a:t> </a:t>
            </a:r>
            <a:r>
              <a:rPr lang="de-DE" dirty="0" err="1" smtClean="0"/>
              <a:t>facilitate</a:t>
            </a:r>
            <a:r>
              <a:rPr lang="de-DE" dirty="0" smtClean="0"/>
              <a:t> </a:t>
            </a:r>
            <a:r>
              <a:rPr lang="de-DE" dirty="0" err="1" smtClean="0"/>
              <a:t>integration</a:t>
            </a:r>
            <a:endParaRPr lang="de-DE" dirty="0" smtClean="0"/>
          </a:p>
          <a:p>
            <a:pPr lvl="1"/>
            <a:r>
              <a:rPr lang="de-DE" dirty="0" err="1" smtClean="0"/>
              <a:t>Collaboration</a:t>
            </a:r>
            <a:r>
              <a:rPr lang="de-DE" dirty="0" smtClean="0"/>
              <a:t> </a:t>
            </a:r>
            <a:r>
              <a:rPr lang="de-DE" dirty="0" err="1" smtClean="0"/>
              <a:t>with</a:t>
            </a:r>
            <a:r>
              <a:rPr lang="de-DE" dirty="0" smtClean="0"/>
              <a:t> DMCS (Markowski Group), </a:t>
            </a:r>
            <a:r>
              <a:rPr lang="de-DE" dirty="0" err="1" smtClean="0"/>
              <a:t>based</a:t>
            </a:r>
            <a:r>
              <a:rPr lang="de-DE" dirty="0" smtClean="0"/>
              <a:t> on </a:t>
            </a:r>
            <a:r>
              <a:rPr lang="de-DE" dirty="0" err="1" smtClean="0"/>
              <a:t>their</a:t>
            </a:r>
            <a:r>
              <a:rPr lang="de-DE" dirty="0" smtClean="0"/>
              <a:t> prototype </a:t>
            </a:r>
            <a:r>
              <a:rPr lang="de-DE" dirty="0" err="1" smtClean="0"/>
              <a:t>work</a:t>
            </a:r>
            <a:r>
              <a:rPr lang="de-DE" dirty="0" smtClean="0"/>
              <a:t> </a:t>
            </a:r>
            <a:r>
              <a:rPr lang="de-DE" dirty="0" err="1" smtClean="0"/>
              <a:t>for</a:t>
            </a:r>
            <a:r>
              <a:rPr lang="de-DE" dirty="0" smtClean="0"/>
              <a:t> ITER</a:t>
            </a:r>
            <a:endParaRPr lang="de-DE" dirty="0"/>
          </a:p>
        </p:txBody>
      </p:sp>
    </p:spTree>
    <p:extLst>
      <p:ext uri="{BB962C8B-B14F-4D97-AF65-F5344CB8AC3E}">
        <p14:creationId xmlns:p14="http://schemas.microsoft.com/office/powerpoint/2010/main" val="7049945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 name="Picture 260"/>
          <p:cNvPicPr/>
          <p:nvPr/>
        </p:nvPicPr>
        <p:blipFill>
          <a:blip r:embed="rId2"/>
          <a:stretch/>
        </p:blipFill>
        <p:spPr>
          <a:xfrm>
            <a:off x="5592449" y="5236246"/>
            <a:ext cx="1436976" cy="968326"/>
          </a:xfrm>
          <a:prstGeom prst="rect">
            <a:avLst/>
          </a:prstGeom>
          <a:ln>
            <a:noFill/>
          </a:ln>
        </p:spPr>
      </p:pic>
      <p:sp>
        <p:nvSpPr>
          <p:cNvPr id="262" name="Line 1"/>
          <p:cNvSpPr/>
          <p:nvPr/>
        </p:nvSpPr>
        <p:spPr>
          <a:xfrm>
            <a:off x="2633911" y="5791441"/>
            <a:ext cx="3069903" cy="0"/>
          </a:xfrm>
          <a:prstGeom prst="line">
            <a:avLst/>
          </a:prstGeom>
          <a:ln w="72000">
            <a:solidFill>
              <a:srgbClr val="FF6600"/>
            </a:solidFill>
            <a:round/>
            <a:tailEnd type="triangle" w="med" len="med"/>
          </a:ln>
        </p:spPr>
        <p:style>
          <a:lnRef idx="0">
            <a:scrgbClr r="0" g="0" b="0"/>
          </a:lnRef>
          <a:fillRef idx="0">
            <a:scrgbClr r="0" g="0" b="0"/>
          </a:fillRef>
          <a:effectRef idx="0">
            <a:scrgbClr r="0" g="0" b="0"/>
          </a:effectRef>
          <a:fontRef idx="minor"/>
        </p:style>
      </p:sp>
      <p:pic>
        <p:nvPicPr>
          <p:cNvPr id="263" name="Picture 262"/>
          <p:cNvPicPr/>
          <p:nvPr/>
        </p:nvPicPr>
        <p:blipFill>
          <a:blip r:embed="rId3"/>
          <a:stretch/>
        </p:blipFill>
        <p:spPr>
          <a:xfrm>
            <a:off x="1523520" y="1415196"/>
            <a:ext cx="1773686" cy="1177994"/>
          </a:xfrm>
          <a:prstGeom prst="rect">
            <a:avLst/>
          </a:prstGeom>
          <a:ln>
            <a:noFill/>
          </a:ln>
        </p:spPr>
      </p:pic>
      <p:sp>
        <p:nvSpPr>
          <p:cNvPr id="264" name="TextShape 2"/>
          <p:cNvSpPr txBox="1"/>
          <p:nvPr/>
        </p:nvSpPr>
        <p:spPr>
          <a:xfrm>
            <a:off x="1872313" y="844651"/>
            <a:ext cx="8515390" cy="417703"/>
          </a:xfrm>
          <a:prstGeom prst="rect">
            <a:avLst/>
          </a:prstGeom>
          <a:noFill/>
          <a:ln>
            <a:noFill/>
          </a:ln>
        </p:spPr>
        <p:txBody>
          <a:bodyPr lIns="0" tIns="0" rIns="0" bIns="0" anchor="ctr"/>
          <a:lstStyle/>
          <a:p>
            <a:pPr>
              <a:buClr>
                <a:srgbClr val="000000"/>
              </a:buClr>
              <a:buSzPct val="45000"/>
            </a:pPr>
            <a:r>
              <a:rPr lang="en-GB" sz="1814" b="1" spc="-1" dirty="0">
                <a:solidFill>
                  <a:srgbClr val="000000"/>
                </a:solidFill>
                <a:uFill>
                  <a:solidFill>
                    <a:srgbClr val="FFFFFF"/>
                  </a:solidFill>
                </a:uFill>
                <a:latin typeface="Arial"/>
              </a:rPr>
              <a:t>Image Acquisition and Processing with MTCA.4 – Initial Solution </a:t>
            </a:r>
          </a:p>
        </p:txBody>
      </p:sp>
      <p:pic>
        <p:nvPicPr>
          <p:cNvPr id="265" name="Picture 264"/>
          <p:cNvPicPr/>
          <p:nvPr/>
        </p:nvPicPr>
        <p:blipFill>
          <a:blip r:embed="rId4"/>
          <a:stretch/>
        </p:blipFill>
        <p:spPr>
          <a:xfrm>
            <a:off x="5056849" y="2362294"/>
            <a:ext cx="2573820" cy="2261604"/>
          </a:xfrm>
          <a:prstGeom prst="rect">
            <a:avLst/>
          </a:prstGeom>
          <a:ln>
            <a:noFill/>
          </a:ln>
        </p:spPr>
      </p:pic>
      <p:pic>
        <p:nvPicPr>
          <p:cNvPr id="266" name="Picture 265"/>
          <p:cNvPicPr/>
          <p:nvPr/>
        </p:nvPicPr>
        <p:blipFill>
          <a:blip r:embed="rId3"/>
          <a:stretch/>
        </p:blipFill>
        <p:spPr>
          <a:xfrm>
            <a:off x="1523520" y="4354465"/>
            <a:ext cx="1773686" cy="1177994"/>
          </a:xfrm>
          <a:prstGeom prst="rect">
            <a:avLst/>
          </a:prstGeom>
          <a:ln>
            <a:noFill/>
          </a:ln>
        </p:spPr>
      </p:pic>
      <p:pic>
        <p:nvPicPr>
          <p:cNvPr id="267" name="Picture 266"/>
          <p:cNvPicPr/>
          <p:nvPr/>
        </p:nvPicPr>
        <p:blipFill>
          <a:blip r:embed="rId3"/>
          <a:stretch/>
        </p:blipFill>
        <p:spPr>
          <a:xfrm>
            <a:off x="1523520" y="2980520"/>
            <a:ext cx="1773686" cy="1177994"/>
          </a:xfrm>
          <a:prstGeom prst="rect">
            <a:avLst/>
          </a:prstGeom>
          <a:ln>
            <a:noFill/>
          </a:ln>
        </p:spPr>
      </p:pic>
      <p:pic>
        <p:nvPicPr>
          <p:cNvPr id="268" name="Picture 267"/>
          <p:cNvPicPr/>
          <p:nvPr/>
        </p:nvPicPr>
        <p:blipFill>
          <a:blip r:embed="rId5"/>
          <a:stretch/>
        </p:blipFill>
        <p:spPr>
          <a:xfrm>
            <a:off x="3609422" y="3031794"/>
            <a:ext cx="1077405" cy="922604"/>
          </a:xfrm>
          <a:prstGeom prst="rect">
            <a:avLst/>
          </a:prstGeom>
          <a:ln>
            <a:noFill/>
          </a:ln>
        </p:spPr>
      </p:pic>
      <p:sp>
        <p:nvSpPr>
          <p:cNvPr id="269" name="TextShape 3"/>
          <p:cNvSpPr txBox="1"/>
          <p:nvPr/>
        </p:nvSpPr>
        <p:spPr>
          <a:xfrm>
            <a:off x="7846867" y="1349879"/>
            <a:ext cx="3996789" cy="3004586"/>
          </a:xfrm>
          <a:prstGeom prst="rect">
            <a:avLst/>
          </a:prstGeom>
          <a:noFill/>
          <a:ln>
            <a:noFill/>
          </a:ln>
        </p:spPr>
        <p:txBody>
          <a:bodyPr lIns="0" tIns="0" rIns="0" bIns="0"/>
          <a:lstStyle/>
          <a:p>
            <a:pPr>
              <a:spcBef>
                <a:spcPts val="500"/>
              </a:spcBef>
            </a:pPr>
            <a:r>
              <a:rPr lang="en-GB" sz="1814" b="1" spc="-1" dirty="0">
                <a:solidFill>
                  <a:srgbClr val="000000"/>
                </a:solidFill>
                <a:uFill>
                  <a:solidFill>
                    <a:srgbClr val="FFFFFF"/>
                  </a:solidFill>
                </a:uFill>
                <a:latin typeface="Arial"/>
              </a:rPr>
              <a:t>Micro Telecommunication Computing Architecture:</a:t>
            </a:r>
            <a:endParaRPr lang="en-GB" sz="1814" spc="-1" dirty="0">
              <a:solidFill>
                <a:srgbClr val="000000"/>
              </a:solidFill>
              <a:uFill>
                <a:solidFill>
                  <a:srgbClr val="FFFFFF"/>
                </a:solidFill>
              </a:uFill>
              <a:latin typeface="Arial"/>
            </a:endParaRPr>
          </a:p>
          <a:p>
            <a:pPr marL="342900" indent="-342900">
              <a:spcBef>
                <a:spcPts val="500"/>
              </a:spcBef>
              <a:spcAft>
                <a:spcPts val="1116"/>
              </a:spcAft>
              <a:buFont typeface="Arial" panose="020B0604020202020204" pitchFamily="34" charset="0"/>
              <a:buChar char="•"/>
            </a:pPr>
            <a:r>
              <a:rPr lang="en-GB" sz="1814" spc="-1" dirty="0">
                <a:solidFill>
                  <a:srgbClr val="000000"/>
                </a:solidFill>
                <a:uFill>
                  <a:solidFill>
                    <a:srgbClr val="FFFFFF"/>
                  </a:solidFill>
                </a:uFill>
                <a:latin typeface="Arial"/>
              </a:rPr>
              <a:t>High RAMI (Reliability, Availability, Maintainability and </a:t>
            </a:r>
            <a:r>
              <a:rPr lang="en-GB" sz="1814" spc="-1" dirty="0" err="1" smtClean="0">
                <a:solidFill>
                  <a:srgbClr val="000000"/>
                </a:solidFill>
                <a:uFill>
                  <a:solidFill>
                    <a:srgbClr val="FFFFFF"/>
                  </a:solidFill>
                </a:uFill>
                <a:latin typeface="Arial"/>
              </a:rPr>
              <a:t>Inspectability</a:t>
            </a:r>
            <a:r>
              <a:rPr lang="en-GB" sz="1814" spc="-1" dirty="0" smtClean="0">
                <a:solidFill>
                  <a:srgbClr val="000000"/>
                </a:solidFill>
                <a:uFill>
                  <a:solidFill>
                    <a:srgbClr val="FFFFFF"/>
                  </a:solidFill>
                </a:uFill>
                <a:latin typeface="Arial"/>
              </a:rPr>
              <a:t>)</a:t>
            </a:r>
          </a:p>
          <a:p>
            <a:pPr marL="342900" indent="-342900">
              <a:spcBef>
                <a:spcPts val="500"/>
              </a:spcBef>
              <a:spcAft>
                <a:spcPts val="1116"/>
              </a:spcAft>
              <a:buFont typeface="Arial" panose="020B0604020202020204" pitchFamily="34" charset="0"/>
              <a:buChar char="•"/>
            </a:pPr>
            <a:r>
              <a:rPr lang="en-GB" sz="1814" spc="-1" dirty="0" smtClean="0">
                <a:solidFill>
                  <a:srgbClr val="000000"/>
                </a:solidFill>
                <a:uFill>
                  <a:solidFill>
                    <a:srgbClr val="FFFFFF"/>
                  </a:solidFill>
                </a:uFill>
                <a:latin typeface="Arial"/>
              </a:rPr>
              <a:t>Extensions </a:t>
            </a:r>
            <a:r>
              <a:rPr lang="en-GB" sz="1814" spc="-1" dirty="0">
                <a:solidFill>
                  <a:srgbClr val="000000"/>
                </a:solidFill>
                <a:uFill>
                  <a:solidFill>
                    <a:srgbClr val="FFFFFF"/>
                  </a:solidFill>
                </a:uFill>
                <a:latin typeface="Arial"/>
              </a:rPr>
              <a:t>for precision timing </a:t>
            </a:r>
            <a:r>
              <a:rPr lang="en-GB" sz="1814" spc="-1" dirty="0" smtClean="0">
                <a:solidFill>
                  <a:srgbClr val="000000"/>
                </a:solidFill>
                <a:uFill>
                  <a:solidFill>
                    <a:srgbClr val="FFFFFF"/>
                  </a:solidFill>
                </a:uFill>
                <a:latin typeface="Arial"/>
              </a:rPr>
              <a:t>and synchronization</a:t>
            </a:r>
            <a:endParaRPr lang="en-GB" sz="1814" spc="-1" dirty="0">
              <a:solidFill>
                <a:srgbClr val="000000"/>
              </a:solidFill>
              <a:uFill>
                <a:solidFill>
                  <a:srgbClr val="FFFFFF"/>
                </a:solidFill>
              </a:uFill>
              <a:latin typeface="Arial"/>
            </a:endParaRPr>
          </a:p>
          <a:p>
            <a:pPr marL="342900" indent="-342900">
              <a:spcBef>
                <a:spcPts val="500"/>
              </a:spcBef>
              <a:spcAft>
                <a:spcPts val="1116"/>
              </a:spcAft>
              <a:buFont typeface="Arial" panose="020B0604020202020204" pitchFamily="34" charset="0"/>
              <a:buChar char="•"/>
            </a:pPr>
            <a:r>
              <a:rPr lang="en-GB" sz="1814" spc="-1" dirty="0">
                <a:solidFill>
                  <a:srgbClr val="000000"/>
                </a:solidFill>
                <a:uFill>
                  <a:solidFill>
                    <a:srgbClr val="FFFFFF"/>
                  </a:solidFill>
                </a:uFill>
                <a:latin typeface="Arial"/>
              </a:rPr>
              <a:t>Intelligent Platform Management</a:t>
            </a:r>
          </a:p>
          <a:p>
            <a:pPr marL="342900" indent="-342900">
              <a:spcBef>
                <a:spcPts val="500"/>
              </a:spcBef>
              <a:spcAft>
                <a:spcPts val="1116"/>
              </a:spcAft>
              <a:buFont typeface="Arial" panose="020B0604020202020204" pitchFamily="34" charset="0"/>
              <a:buChar char="•"/>
            </a:pPr>
            <a:r>
              <a:rPr lang="en-GB" sz="1814" spc="-1" dirty="0">
                <a:solidFill>
                  <a:srgbClr val="000000"/>
                </a:solidFill>
                <a:uFill>
                  <a:solidFill>
                    <a:srgbClr val="FFFFFF"/>
                  </a:solidFill>
                </a:uFill>
                <a:latin typeface="Arial"/>
              </a:rPr>
              <a:t>Good price to performance </a:t>
            </a:r>
            <a:r>
              <a:rPr lang="en-GB" sz="1814" spc="-1" dirty="0" smtClean="0">
                <a:solidFill>
                  <a:srgbClr val="000000"/>
                </a:solidFill>
                <a:uFill>
                  <a:solidFill>
                    <a:srgbClr val="FFFFFF"/>
                  </a:solidFill>
                </a:uFill>
                <a:latin typeface="Arial"/>
              </a:rPr>
              <a:t>ratio</a:t>
            </a:r>
          </a:p>
          <a:p>
            <a:pPr marL="342900" indent="-342900">
              <a:spcBef>
                <a:spcPts val="500"/>
              </a:spcBef>
              <a:spcAft>
                <a:spcPts val="1116"/>
              </a:spcAft>
              <a:buFont typeface="Arial" panose="020B0604020202020204" pitchFamily="34" charset="0"/>
              <a:buChar char="•"/>
            </a:pPr>
            <a:r>
              <a:rPr lang="en-GB" sz="1814" spc="-1" dirty="0" smtClean="0">
                <a:solidFill>
                  <a:srgbClr val="000000"/>
                </a:solidFill>
                <a:uFill>
                  <a:solidFill>
                    <a:srgbClr val="FFFFFF"/>
                  </a:solidFill>
                </a:uFill>
                <a:latin typeface="Arial"/>
              </a:rPr>
              <a:t>Additional </a:t>
            </a:r>
            <a:r>
              <a:rPr lang="en-GB" sz="1814" spc="-1" dirty="0" err="1" smtClean="0">
                <a:solidFill>
                  <a:srgbClr val="000000"/>
                </a:solidFill>
                <a:uFill>
                  <a:solidFill>
                    <a:srgbClr val="FFFFFF"/>
                  </a:solidFill>
                </a:uFill>
                <a:latin typeface="Arial"/>
              </a:rPr>
              <a:t>PCIe</a:t>
            </a:r>
            <a:r>
              <a:rPr lang="en-GB" sz="1814" spc="-1" dirty="0" smtClean="0">
                <a:solidFill>
                  <a:srgbClr val="000000"/>
                </a:solidFill>
                <a:uFill>
                  <a:solidFill>
                    <a:srgbClr val="FFFFFF"/>
                  </a:solidFill>
                </a:uFill>
                <a:latin typeface="Arial"/>
              </a:rPr>
              <a:t> extender enables use of standard PC with higher throughput</a:t>
            </a:r>
          </a:p>
          <a:p>
            <a:pPr marL="342900" indent="-342900">
              <a:spcBef>
                <a:spcPts val="500"/>
              </a:spcBef>
              <a:spcAft>
                <a:spcPts val="1116"/>
              </a:spcAft>
              <a:buFont typeface="Arial" panose="020B0604020202020204" pitchFamily="34" charset="0"/>
              <a:buChar char="•"/>
            </a:pPr>
            <a:endParaRPr lang="en-GB" sz="1814" spc="-1" dirty="0">
              <a:solidFill>
                <a:srgbClr val="000000"/>
              </a:solidFill>
              <a:uFill>
                <a:solidFill>
                  <a:srgbClr val="FFFFFF"/>
                </a:solidFill>
              </a:uFill>
              <a:latin typeface="Arial"/>
            </a:endParaRPr>
          </a:p>
        </p:txBody>
      </p:sp>
      <p:pic>
        <p:nvPicPr>
          <p:cNvPr id="270" name="Picture 269"/>
          <p:cNvPicPr/>
          <p:nvPr/>
        </p:nvPicPr>
        <p:blipFill>
          <a:blip r:embed="rId6"/>
          <a:stretch/>
        </p:blipFill>
        <p:spPr>
          <a:xfrm>
            <a:off x="3441557" y="5344346"/>
            <a:ext cx="1478126" cy="817443"/>
          </a:xfrm>
          <a:prstGeom prst="rect">
            <a:avLst/>
          </a:prstGeom>
          <a:ln>
            <a:noFill/>
          </a:ln>
        </p:spPr>
      </p:pic>
      <p:sp>
        <p:nvSpPr>
          <p:cNvPr id="271" name="Line 4"/>
          <p:cNvSpPr/>
          <p:nvPr/>
        </p:nvSpPr>
        <p:spPr>
          <a:xfrm>
            <a:off x="3123789" y="1937733"/>
            <a:ext cx="391903" cy="849122"/>
          </a:xfrm>
          <a:prstGeom prst="line">
            <a:avLst/>
          </a:prstGeom>
          <a:ln w="108000">
            <a:solidFill>
              <a:srgbClr val="3333FF"/>
            </a:solidFill>
            <a:round/>
            <a:tailEnd type="triangle" w="med" len="med"/>
          </a:ln>
        </p:spPr>
        <p:style>
          <a:lnRef idx="0">
            <a:scrgbClr r="0" g="0" b="0"/>
          </a:lnRef>
          <a:fillRef idx="0">
            <a:scrgbClr r="0" g="0" b="0"/>
          </a:fillRef>
          <a:effectRef idx="0">
            <a:scrgbClr r="0" g="0" b="0"/>
          </a:effectRef>
          <a:fontRef idx="minor"/>
        </p:style>
      </p:sp>
      <p:sp>
        <p:nvSpPr>
          <p:cNvPr id="272" name="Line 5"/>
          <p:cNvSpPr/>
          <p:nvPr/>
        </p:nvSpPr>
        <p:spPr>
          <a:xfrm flipV="1">
            <a:off x="3091130" y="4093197"/>
            <a:ext cx="457220" cy="783805"/>
          </a:xfrm>
          <a:prstGeom prst="line">
            <a:avLst/>
          </a:prstGeom>
          <a:ln w="108000">
            <a:solidFill>
              <a:srgbClr val="3333FF"/>
            </a:solidFill>
            <a:round/>
            <a:tailEnd type="triangle" w="med" len="med"/>
          </a:ln>
        </p:spPr>
        <p:style>
          <a:lnRef idx="0">
            <a:scrgbClr r="0" g="0" b="0"/>
          </a:lnRef>
          <a:fillRef idx="0">
            <a:scrgbClr r="0" g="0" b="0"/>
          </a:fillRef>
          <a:effectRef idx="0">
            <a:scrgbClr r="0" g="0" b="0"/>
          </a:effectRef>
          <a:fontRef idx="minor"/>
        </p:style>
        <p:txBody>
          <a:bodyPr lIns="48988" tIns="48988" rIns="48988" bIns="48988" anchor="ctr" anchorCtr="1"/>
          <a:lstStyle/>
          <a:p>
            <a:pPr algn="ctr"/>
            <a:r>
              <a:rPr lang="en-GB" sz="2177" spc="-1">
                <a:solidFill>
                  <a:srgbClr val="000000"/>
                </a:solidFill>
                <a:uFill>
                  <a:solidFill>
                    <a:srgbClr val="FFFFFF"/>
                  </a:solidFill>
                </a:uFill>
                <a:latin typeface="Times New Roman"/>
              </a:rPr>
              <a:t> </a:t>
            </a:r>
          </a:p>
        </p:txBody>
      </p:sp>
      <p:sp>
        <p:nvSpPr>
          <p:cNvPr id="273" name="Line 6"/>
          <p:cNvSpPr/>
          <p:nvPr/>
        </p:nvSpPr>
        <p:spPr>
          <a:xfrm>
            <a:off x="3091130" y="3505343"/>
            <a:ext cx="457220" cy="0"/>
          </a:xfrm>
          <a:prstGeom prst="line">
            <a:avLst/>
          </a:prstGeom>
          <a:ln w="108000">
            <a:solidFill>
              <a:srgbClr val="3333FF"/>
            </a:solidFill>
            <a:round/>
            <a:tailEnd type="triangle" w="med" len="med"/>
          </a:ln>
        </p:spPr>
        <p:style>
          <a:lnRef idx="0">
            <a:scrgbClr r="0" g="0" b="0"/>
          </a:lnRef>
          <a:fillRef idx="0">
            <a:scrgbClr r="0" g="0" b="0"/>
          </a:fillRef>
          <a:effectRef idx="0">
            <a:scrgbClr r="0" g="0" b="0"/>
          </a:effectRef>
          <a:fontRef idx="minor"/>
        </p:style>
      </p:sp>
      <p:sp>
        <p:nvSpPr>
          <p:cNvPr id="274" name="Line 7"/>
          <p:cNvSpPr/>
          <p:nvPr/>
        </p:nvSpPr>
        <p:spPr>
          <a:xfrm>
            <a:off x="4724058" y="3505343"/>
            <a:ext cx="457220" cy="0"/>
          </a:xfrm>
          <a:prstGeom prst="line">
            <a:avLst/>
          </a:prstGeom>
          <a:ln w="108000">
            <a:solidFill>
              <a:srgbClr val="3333FF"/>
            </a:solidFill>
            <a:round/>
            <a:tailEnd type="triangle" w="med" len="med"/>
          </a:ln>
        </p:spPr>
        <p:style>
          <a:lnRef idx="0">
            <a:scrgbClr r="0" g="0" b="0"/>
          </a:lnRef>
          <a:fillRef idx="0">
            <a:scrgbClr r="0" g="0" b="0"/>
          </a:fillRef>
          <a:effectRef idx="0">
            <a:scrgbClr r="0" g="0" b="0"/>
          </a:effectRef>
          <a:fontRef idx="minor"/>
        </p:style>
      </p:sp>
      <p:sp>
        <p:nvSpPr>
          <p:cNvPr id="275" name="Line 8"/>
          <p:cNvSpPr/>
          <p:nvPr/>
        </p:nvSpPr>
        <p:spPr>
          <a:xfrm>
            <a:off x="6095717" y="4615734"/>
            <a:ext cx="0" cy="522537"/>
          </a:xfrm>
          <a:prstGeom prst="line">
            <a:avLst/>
          </a:prstGeom>
          <a:ln w="108000">
            <a:solidFill>
              <a:srgbClr val="3333FF"/>
            </a:solidFill>
            <a:round/>
            <a:tailEnd type="triangle" w="med" len="med"/>
          </a:ln>
        </p:spPr>
        <p:style>
          <a:lnRef idx="0">
            <a:scrgbClr r="0" g="0" b="0"/>
          </a:lnRef>
          <a:fillRef idx="0">
            <a:scrgbClr r="0" g="0" b="0"/>
          </a:fillRef>
          <a:effectRef idx="0">
            <a:scrgbClr r="0" g="0" b="0"/>
          </a:effectRef>
          <a:fontRef idx="minor"/>
        </p:style>
      </p:sp>
      <p:sp>
        <p:nvSpPr>
          <p:cNvPr id="276" name="Line 9"/>
          <p:cNvSpPr/>
          <p:nvPr/>
        </p:nvSpPr>
        <p:spPr>
          <a:xfrm flipV="1">
            <a:off x="2666570" y="3929904"/>
            <a:ext cx="0" cy="555195"/>
          </a:xfrm>
          <a:prstGeom prst="line">
            <a:avLst/>
          </a:prstGeom>
          <a:ln w="72000">
            <a:solidFill>
              <a:srgbClr val="FF6600"/>
            </a:solidFill>
            <a:round/>
            <a:tailEnd type="triangle" w="med" len="med"/>
          </a:ln>
        </p:spPr>
        <p:style>
          <a:lnRef idx="0">
            <a:scrgbClr r="0" g="0" b="0"/>
          </a:lnRef>
          <a:fillRef idx="0">
            <a:scrgbClr r="0" g="0" b="0"/>
          </a:fillRef>
          <a:effectRef idx="0">
            <a:scrgbClr r="0" g="0" b="0"/>
          </a:effectRef>
          <a:fontRef idx="minor"/>
        </p:style>
      </p:sp>
      <p:sp>
        <p:nvSpPr>
          <p:cNvPr id="277" name="Line 10"/>
          <p:cNvSpPr/>
          <p:nvPr/>
        </p:nvSpPr>
        <p:spPr>
          <a:xfrm flipV="1">
            <a:off x="2666570" y="5268904"/>
            <a:ext cx="0" cy="522537"/>
          </a:xfrm>
          <a:prstGeom prst="line">
            <a:avLst/>
          </a:prstGeom>
          <a:ln w="72000">
            <a:solidFill>
              <a:srgbClr val="FF6600"/>
            </a:solidFill>
            <a:round/>
            <a:tailEnd type="triangle" w="med" len="med"/>
          </a:ln>
        </p:spPr>
        <p:style>
          <a:lnRef idx="0">
            <a:scrgbClr r="0" g="0" b="0"/>
          </a:lnRef>
          <a:fillRef idx="0">
            <a:scrgbClr r="0" g="0" b="0"/>
          </a:fillRef>
          <a:effectRef idx="0">
            <a:scrgbClr r="0" g="0" b="0"/>
          </a:effectRef>
          <a:fontRef idx="minor"/>
        </p:style>
      </p:sp>
      <p:sp>
        <p:nvSpPr>
          <p:cNvPr id="278" name="Line 11"/>
          <p:cNvSpPr/>
          <p:nvPr/>
        </p:nvSpPr>
        <p:spPr>
          <a:xfrm flipV="1">
            <a:off x="2633911" y="2394952"/>
            <a:ext cx="0" cy="718488"/>
          </a:xfrm>
          <a:prstGeom prst="line">
            <a:avLst/>
          </a:prstGeom>
          <a:ln w="72000">
            <a:solidFill>
              <a:srgbClr val="FF6600"/>
            </a:solidFill>
            <a:round/>
            <a:tailEnd type="triangle" w="med" len="med"/>
          </a:ln>
        </p:spPr>
        <p:style>
          <a:lnRef idx="0">
            <a:scrgbClr r="0" g="0" b="0"/>
          </a:lnRef>
          <a:fillRef idx="0">
            <a:scrgbClr r="0" g="0" b="0"/>
          </a:fillRef>
          <a:effectRef idx="0">
            <a:scrgbClr r="0" g="0" b="0"/>
          </a:effectRef>
          <a:fontRef idx="minor"/>
        </p:style>
      </p:sp>
      <p:sp>
        <p:nvSpPr>
          <p:cNvPr id="279" name="TextShape 12"/>
          <p:cNvSpPr txBox="1"/>
          <p:nvPr/>
        </p:nvSpPr>
        <p:spPr>
          <a:xfrm>
            <a:off x="3503282" y="6236577"/>
            <a:ext cx="1514703" cy="258982"/>
          </a:xfrm>
          <a:prstGeom prst="rect">
            <a:avLst/>
          </a:prstGeom>
          <a:noFill/>
          <a:ln>
            <a:noFill/>
          </a:ln>
        </p:spPr>
        <p:txBody>
          <a:bodyPr lIns="0" tIns="0" rIns="0" bIns="0"/>
          <a:lstStyle/>
          <a:p>
            <a:r>
              <a:rPr lang="en-GB" sz="1814" spc="-1">
                <a:solidFill>
                  <a:srgbClr val="000000"/>
                </a:solidFill>
                <a:uFill>
                  <a:solidFill>
                    <a:srgbClr val="FFFFFF"/>
                  </a:solidFill>
                </a:uFill>
                <a:latin typeface="Arial"/>
              </a:rPr>
              <a:t>Timing module</a:t>
            </a:r>
            <a:endParaRPr lang="en-GB" sz="1814" spc="-1">
              <a:solidFill>
                <a:srgbClr val="000000"/>
              </a:solidFill>
              <a:uFill>
                <a:solidFill>
                  <a:srgbClr val="FFFFFF"/>
                </a:solidFill>
              </a:uFill>
              <a:latin typeface="Times New Roman"/>
            </a:endParaRPr>
          </a:p>
        </p:txBody>
      </p:sp>
      <p:sp>
        <p:nvSpPr>
          <p:cNvPr id="280" name="TextShape 13"/>
          <p:cNvSpPr txBox="1"/>
          <p:nvPr/>
        </p:nvSpPr>
        <p:spPr>
          <a:xfrm>
            <a:off x="6286443" y="6175179"/>
            <a:ext cx="552256" cy="258982"/>
          </a:xfrm>
          <a:prstGeom prst="rect">
            <a:avLst/>
          </a:prstGeom>
          <a:noFill/>
          <a:ln>
            <a:noFill/>
          </a:ln>
        </p:spPr>
        <p:txBody>
          <a:bodyPr lIns="0" tIns="0" rIns="0" bIns="0"/>
          <a:lstStyle/>
          <a:p>
            <a:r>
              <a:rPr lang="en-GB" sz="1814" spc="-1">
                <a:solidFill>
                  <a:srgbClr val="000000"/>
                </a:solidFill>
                <a:uFill>
                  <a:solidFill>
                    <a:srgbClr val="FFFFFF"/>
                  </a:solidFill>
                </a:uFill>
                <a:latin typeface="Arial"/>
              </a:rPr>
              <a:t>CPU </a:t>
            </a:r>
            <a:endParaRPr lang="en-GB" sz="1814" spc="-1">
              <a:solidFill>
                <a:srgbClr val="000000"/>
              </a:solidFill>
              <a:uFill>
                <a:solidFill>
                  <a:srgbClr val="FFFFFF"/>
                </a:solidFill>
              </a:uFill>
              <a:latin typeface="Times New Roman"/>
            </a:endParaRPr>
          </a:p>
        </p:txBody>
      </p:sp>
      <p:sp>
        <p:nvSpPr>
          <p:cNvPr id="281" name="TextShape 14"/>
          <p:cNvSpPr txBox="1"/>
          <p:nvPr/>
        </p:nvSpPr>
        <p:spPr>
          <a:xfrm>
            <a:off x="3764550" y="4110179"/>
            <a:ext cx="913133" cy="517638"/>
          </a:xfrm>
          <a:prstGeom prst="rect">
            <a:avLst/>
          </a:prstGeom>
          <a:noFill/>
          <a:ln>
            <a:noFill/>
          </a:ln>
        </p:spPr>
        <p:txBody>
          <a:bodyPr lIns="0" tIns="0" rIns="0" bIns="0"/>
          <a:lstStyle/>
          <a:p>
            <a:pPr algn="ctr"/>
            <a:r>
              <a:rPr lang="en-GB" sz="1814" spc="-1">
                <a:solidFill>
                  <a:srgbClr val="000000"/>
                </a:solidFill>
                <a:uFill>
                  <a:solidFill>
                    <a:srgbClr val="FFFFFF"/>
                  </a:solidFill>
                </a:uFill>
                <a:latin typeface="Arial"/>
              </a:rPr>
              <a:t>Frame </a:t>
            </a:r>
            <a:endParaRPr lang="en-GB" sz="1814" spc="-1">
              <a:solidFill>
                <a:srgbClr val="000000"/>
              </a:solidFill>
              <a:uFill>
                <a:solidFill>
                  <a:srgbClr val="FFFFFF"/>
                </a:solidFill>
              </a:uFill>
              <a:latin typeface="Times New Roman"/>
            </a:endParaRPr>
          </a:p>
          <a:p>
            <a:pPr algn="ctr"/>
            <a:r>
              <a:rPr lang="en-GB" sz="1814" spc="-1">
                <a:solidFill>
                  <a:srgbClr val="000000"/>
                </a:solidFill>
                <a:uFill>
                  <a:solidFill>
                    <a:srgbClr val="FFFFFF"/>
                  </a:solidFill>
                </a:uFill>
                <a:latin typeface="Arial"/>
              </a:rPr>
              <a:t>Grabber </a:t>
            </a:r>
            <a:endParaRPr lang="en-GB" sz="1814" spc="-1">
              <a:solidFill>
                <a:srgbClr val="000000"/>
              </a:solidFill>
              <a:uFill>
                <a:solidFill>
                  <a:srgbClr val="FFFFFF"/>
                </a:solidFill>
              </a:uFill>
              <a:latin typeface="Times New Roman"/>
            </a:endParaRPr>
          </a:p>
        </p:txBody>
      </p:sp>
      <p:sp>
        <p:nvSpPr>
          <p:cNvPr id="282" name="TextShape 15"/>
          <p:cNvSpPr txBox="1"/>
          <p:nvPr/>
        </p:nvSpPr>
        <p:spPr>
          <a:xfrm>
            <a:off x="5627394" y="1884499"/>
            <a:ext cx="1604514" cy="517638"/>
          </a:xfrm>
          <a:prstGeom prst="rect">
            <a:avLst/>
          </a:prstGeom>
          <a:noFill/>
          <a:ln>
            <a:noFill/>
          </a:ln>
        </p:spPr>
        <p:txBody>
          <a:bodyPr lIns="0" tIns="0" rIns="0" bIns="0"/>
          <a:lstStyle/>
          <a:p>
            <a:r>
              <a:rPr lang="en-GB" sz="1814" spc="-1">
                <a:solidFill>
                  <a:srgbClr val="000000"/>
                </a:solidFill>
                <a:uFill>
                  <a:solidFill>
                    <a:srgbClr val="FFFFFF"/>
                  </a:solidFill>
                </a:uFill>
                <a:latin typeface="Arial"/>
              </a:rPr>
              <a:t>MTCA.4 12-slot</a:t>
            </a:r>
            <a:endParaRPr lang="en-GB" sz="1814" spc="-1">
              <a:solidFill>
                <a:srgbClr val="000000"/>
              </a:solidFill>
              <a:uFill>
                <a:solidFill>
                  <a:srgbClr val="FFFFFF"/>
                </a:solidFill>
              </a:uFill>
              <a:latin typeface="Times New Roman"/>
            </a:endParaRPr>
          </a:p>
          <a:p>
            <a:pPr algn="ctr"/>
            <a:r>
              <a:rPr lang="en-GB" sz="1814" spc="-1">
                <a:solidFill>
                  <a:srgbClr val="000000"/>
                </a:solidFill>
                <a:uFill>
                  <a:solidFill>
                    <a:srgbClr val="FFFFFF"/>
                  </a:solidFill>
                </a:uFill>
                <a:latin typeface="Arial"/>
              </a:rPr>
              <a:t>Chassis</a:t>
            </a:r>
            <a:endParaRPr lang="en-GB" sz="1814" spc="-1">
              <a:solidFill>
                <a:srgbClr val="000000"/>
              </a:solidFill>
              <a:uFill>
                <a:solidFill>
                  <a:srgbClr val="FFFFFF"/>
                </a:solidFill>
              </a:uFill>
              <a:latin typeface="Times New Roman"/>
            </a:endParaRPr>
          </a:p>
        </p:txBody>
      </p:sp>
      <p:sp>
        <p:nvSpPr>
          <p:cNvPr id="283" name="TextShape 16"/>
          <p:cNvSpPr txBox="1"/>
          <p:nvPr/>
        </p:nvSpPr>
        <p:spPr>
          <a:xfrm>
            <a:off x="6291668" y="4746368"/>
            <a:ext cx="937953" cy="258982"/>
          </a:xfrm>
          <a:prstGeom prst="rect">
            <a:avLst/>
          </a:prstGeom>
          <a:noFill/>
          <a:ln>
            <a:noFill/>
          </a:ln>
        </p:spPr>
        <p:txBody>
          <a:bodyPr lIns="0" tIns="0" rIns="0" bIns="0"/>
          <a:lstStyle/>
          <a:p>
            <a:r>
              <a:rPr lang="en-GB" sz="1814" spc="-1">
                <a:solidFill>
                  <a:srgbClr val="000000"/>
                </a:solidFill>
                <a:uFill>
                  <a:solidFill>
                    <a:srgbClr val="FFFFFF"/>
                  </a:solidFill>
                </a:uFill>
                <a:latin typeface="Arial"/>
              </a:rPr>
              <a:t>32 Gbps </a:t>
            </a:r>
            <a:endParaRPr lang="en-GB" sz="1814" spc="-1">
              <a:solidFill>
                <a:srgbClr val="000000"/>
              </a:solidFill>
              <a:uFill>
                <a:solidFill>
                  <a:srgbClr val="FFFFFF"/>
                </a:solidFill>
              </a:uFill>
              <a:latin typeface="Times New Roman"/>
            </a:endParaRPr>
          </a:p>
        </p:txBody>
      </p:sp>
      <p:sp>
        <p:nvSpPr>
          <p:cNvPr id="284" name="TextShape 17"/>
          <p:cNvSpPr txBox="1"/>
          <p:nvPr/>
        </p:nvSpPr>
        <p:spPr>
          <a:xfrm>
            <a:off x="6291668" y="4746695"/>
            <a:ext cx="937953" cy="258982"/>
          </a:xfrm>
          <a:prstGeom prst="rect">
            <a:avLst/>
          </a:prstGeom>
          <a:noFill/>
          <a:ln>
            <a:noFill/>
          </a:ln>
        </p:spPr>
        <p:txBody>
          <a:bodyPr lIns="0" tIns="0" rIns="0" bIns="0"/>
          <a:lstStyle/>
          <a:p>
            <a:r>
              <a:rPr lang="en-GB" sz="1814" spc="-1">
                <a:solidFill>
                  <a:srgbClr val="000000"/>
                </a:solidFill>
                <a:uFill>
                  <a:solidFill>
                    <a:srgbClr val="FFFFFF"/>
                  </a:solidFill>
                </a:uFill>
                <a:latin typeface="Arial"/>
              </a:rPr>
              <a:t>32 Gbps </a:t>
            </a:r>
            <a:endParaRPr lang="en-GB" sz="1814" spc="-1">
              <a:solidFill>
                <a:srgbClr val="000000"/>
              </a:solidFill>
              <a:uFill>
                <a:solidFill>
                  <a:srgbClr val="FFFFFF"/>
                </a:solidFill>
              </a:uFill>
              <a:latin typeface="Times New Roman"/>
            </a:endParaRPr>
          </a:p>
        </p:txBody>
      </p:sp>
      <p:sp>
        <p:nvSpPr>
          <p:cNvPr id="285" name="TextShape 18"/>
          <p:cNvSpPr txBox="1"/>
          <p:nvPr/>
        </p:nvSpPr>
        <p:spPr>
          <a:xfrm>
            <a:off x="4492509" y="2318205"/>
            <a:ext cx="937953" cy="258982"/>
          </a:xfrm>
          <a:prstGeom prst="rect">
            <a:avLst/>
          </a:prstGeom>
          <a:noFill/>
          <a:ln>
            <a:noFill/>
          </a:ln>
        </p:spPr>
        <p:txBody>
          <a:bodyPr lIns="0" tIns="0" rIns="0" bIns="0"/>
          <a:lstStyle/>
          <a:p>
            <a:r>
              <a:rPr lang="en-GB" sz="1814" spc="-1">
                <a:solidFill>
                  <a:srgbClr val="000000"/>
                </a:solidFill>
                <a:uFill>
                  <a:solidFill>
                    <a:srgbClr val="FFFFFF"/>
                  </a:solidFill>
                </a:uFill>
                <a:latin typeface="Arial"/>
              </a:rPr>
              <a:t>32 Gbps </a:t>
            </a:r>
            <a:endParaRPr lang="en-GB" sz="1814" spc="-1">
              <a:solidFill>
                <a:srgbClr val="000000"/>
              </a:solidFill>
              <a:uFill>
                <a:solidFill>
                  <a:srgbClr val="FFFFFF"/>
                </a:solidFill>
              </a:uFill>
              <a:latin typeface="Times New Roman"/>
            </a:endParaRPr>
          </a:p>
        </p:txBody>
      </p:sp>
      <p:sp>
        <p:nvSpPr>
          <p:cNvPr id="286" name="TextShape 19"/>
          <p:cNvSpPr txBox="1"/>
          <p:nvPr/>
        </p:nvSpPr>
        <p:spPr>
          <a:xfrm>
            <a:off x="3297206" y="1809385"/>
            <a:ext cx="1144029" cy="258982"/>
          </a:xfrm>
          <a:prstGeom prst="rect">
            <a:avLst/>
          </a:prstGeom>
          <a:noFill/>
          <a:ln>
            <a:noFill/>
          </a:ln>
        </p:spPr>
        <p:txBody>
          <a:bodyPr lIns="0" tIns="0" rIns="0" bIns="0"/>
          <a:lstStyle/>
          <a:p>
            <a:r>
              <a:rPr lang="en-GB" sz="1814" spc="-1">
                <a:solidFill>
                  <a:srgbClr val="000000"/>
                </a:solidFill>
                <a:uFill>
                  <a:solidFill>
                    <a:srgbClr val="FFFFFF"/>
                  </a:solidFill>
                </a:uFill>
                <a:latin typeface="Arial"/>
              </a:rPr>
              <a:t>8-32 Gbps </a:t>
            </a:r>
            <a:endParaRPr lang="en-GB" sz="1814" spc="-1">
              <a:solidFill>
                <a:srgbClr val="000000"/>
              </a:solidFill>
              <a:uFill>
                <a:solidFill>
                  <a:srgbClr val="FFFFFF"/>
                </a:solidFill>
              </a:uFill>
              <a:latin typeface="Times New Roman"/>
            </a:endParaRPr>
          </a:p>
        </p:txBody>
      </p:sp>
      <p:sp>
        <p:nvSpPr>
          <p:cNvPr id="287" name="Line 20"/>
          <p:cNvSpPr/>
          <p:nvPr/>
        </p:nvSpPr>
        <p:spPr>
          <a:xfrm>
            <a:off x="4985326" y="2582739"/>
            <a:ext cx="0" cy="783805"/>
          </a:xfrm>
          <a:prstGeom prst="line">
            <a:avLst/>
          </a:prstGeom>
          <a:ln w="36000">
            <a:solidFill>
              <a:srgbClr val="66FF00"/>
            </a:solidFill>
            <a:round/>
            <a:tailEnd type="triangle" w="med" len="med"/>
          </a:ln>
        </p:spPr>
        <p:style>
          <a:lnRef idx="0">
            <a:scrgbClr r="0" g="0" b="0"/>
          </a:lnRef>
          <a:fillRef idx="0">
            <a:scrgbClr r="0" g="0" b="0"/>
          </a:fillRef>
          <a:effectRef idx="0">
            <a:scrgbClr r="0" g="0" b="0"/>
          </a:effectRef>
          <a:fontRef idx="minor"/>
        </p:style>
      </p:sp>
      <p:sp>
        <p:nvSpPr>
          <p:cNvPr id="2" name="Titel 1"/>
          <p:cNvSpPr>
            <a:spLocks noGrp="1"/>
          </p:cNvSpPr>
          <p:nvPr>
            <p:ph type="title"/>
          </p:nvPr>
        </p:nvSpPr>
        <p:spPr/>
        <p:txBody>
          <a:bodyPr/>
          <a:lstStyle/>
          <a:p>
            <a:r>
              <a:rPr lang="de-DE" dirty="0" err="1" smtClean="0"/>
              <a:t>Highly</a:t>
            </a:r>
            <a:r>
              <a:rPr lang="de-DE" dirty="0" smtClean="0"/>
              <a:t> </a:t>
            </a:r>
            <a:r>
              <a:rPr lang="de-DE" dirty="0" err="1" smtClean="0"/>
              <a:t>generic</a:t>
            </a:r>
            <a:r>
              <a:rPr lang="de-DE" dirty="0" smtClean="0"/>
              <a:t> </a:t>
            </a:r>
            <a:r>
              <a:rPr lang="de-DE" dirty="0" err="1" smtClean="0"/>
              <a:t>interface</a:t>
            </a:r>
            <a:r>
              <a:rPr lang="de-DE" dirty="0" smtClean="0"/>
              <a:t> </a:t>
            </a:r>
            <a:r>
              <a:rPr lang="de-DE" dirty="0" err="1" smtClean="0"/>
              <a:t>required</a:t>
            </a:r>
            <a:r>
              <a:rPr lang="de-DE" dirty="0" smtClean="0"/>
              <a:t> </a:t>
            </a:r>
            <a:endParaRPr lang="de-DE" dirty="0"/>
          </a:p>
        </p:txBody>
      </p:sp>
      <p:sp>
        <p:nvSpPr>
          <p:cNvPr id="4" name="Textfeld 3"/>
          <p:cNvSpPr txBox="1"/>
          <p:nvPr/>
        </p:nvSpPr>
        <p:spPr>
          <a:xfrm>
            <a:off x="8151223" y="5955196"/>
            <a:ext cx="4052713" cy="369332"/>
          </a:xfrm>
          <a:prstGeom prst="rect">
            <a:avLst/>
          </a:prstGeom>
          <a:noFill/>
        </p:spPr>
        <p:txBody>
          <a:bodyPr wrap="none" rtlCol="0">
            <a:spAutoFit/>
          </a:bodyPr>
          <a:lstStyle/>
          <a:p>
            <a:r>
              <a:rPr lang="de-DE" dirty="0" err="1" smtClean="0"/>
              <a:t>Courtesy</a:t>
            </a:r>
            <a:r>
              <a:rPr lang="de-DE" dirty="0" smtClean="0"/>
              <a:t> D. </a:t>
            </a:r>
            <a:r>
              <a:rPr lang="de-DE" dirty="0" err="1" smtClean="0"/>
              <a:t>Mankowski</a:t>
            </a:r>
            <a:r>
              <a:rPr lang="de-DE" dirty="0" smtClean="0"/>
              <a:t>, DMCS Univ. Lodz</a:t>
            </a:r>
            <a:endParaRPr lang="de-DE" dirty="0"/>
          </a:p>
        </p:txBody>
      </p:sp>
      <p:sp>
        <p:nvSpPr>
          <p:cNvPr id="5" name="Datumsplatzhalter 4"/>
          <p:cNvSpPr>
            <a:spLocks noGrp="1"/>
          </p:cNvSpPr>
          <p:nvPr>
            <p:ph type="dt" sz="half" idx="14"/>
          </p:nvPr>
        </p:nvSpPr>
        <p:spPr/>
        <p:txBody>
          <a:bodyPr/>
          <a:lstStyle/>
          <a:p>
            <a:r>
              <a:rPr lang="de-DE" smtClean="0"/>
              <a:t>26.2.2020</a:t>
            </a:r>
            <a:endParaRPr lang="de-DE" dirty="0"/>
          </a:p>
        </p:txBody>
      </p:sp>
      <p:sp>
        <p:nvSpPr>
          <p:cNvPr id="6" name="Fußzeilenplatzhalter 5"/>
          <p:cNvSpPr>
            <a:spLocks noGrp="1"/>
          </p:cNvSpPr>
          <p:nvPr>
            <p:ph type="ftr" sz="quarter" idx="15"/>
          </p:nvPr>
        </p:nvSpPr>
        <p:spPr/>
        <p:txBody>
          <a:bodyPr/>
          <a:lstStyle/>
          <a:p>
            <a:r>
              <a:rPr lang="en-US" smtClean="0"/>
              <a:t>A. Winter  -- EuroFusion imaging workshop</a:t>
            </a:r>
            <a:endParaRPr lang="de-DE" dirty="0"/>
          </a:p>
        </p:txBody>
      </p:sp>
      <p:sp>
        <p:nvSpPr>
          <p:cNvPr id="7" name="Foliennummernplatzhalter 6"/>
          <p:cNvSpPr>
            <a:spLocks noGrp="1"/>
          </p:cNvSpPr>
          <p:nvPr>
            <p:ph type="sldNum" sz="quarter" idx="16"/>
          </p:nvPr>
        </p:nvSpPr>
        <p:spPr/>
        <p:txBody>
          <a:bodyPr/>
          <a:lstStyle/>
          <a:p>
            <a:fld id="{31AA536C-85F5-4A1B-A111-7CE00A08BCBC}" type="slidenum">
              <a:rPr lang="de-DE" smtClean="0"/>
              <a:pPr/>
              <a:t>4</a:t>
            </a:fld>
            <a:endParaRPr lang="de-DE" dirty="0"/>
          </a:p>
        </p:txBody>
      </p:sp>
    </p:spTree>
    <p:extLst>
      <p:ext uri="{BB962C8B-B14F-4D97-AF65-F5344CB8AC3E}">
        <p14:creationId xmlns:p14="http://schemas.microsoft.com/office/powerpoint/2010/main" val="10571019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High-Performance Solution </a:t>
            </a:r>
            <a:r>
              <a:rPr lang="de-DE" dirty="0" err="1" smtClean="0"/>
              <a:t>possible</a:t>
            </a:r>
            <a:endParaRPr lang="de-DE" dirty="0"/>
          </a:p>
        </p:txBody>
      </p:sp>
      <p:sp>
        <p:nvSpPr>
          <p:cNvPr id="3" name="Datumsplatzhalter 2"/>
          <p:cNvSpPr>
            <a:spLocks noGrp="1"/>
          </p:cNvSpPr>
          <p:nvPr>
            <p:ph type="dt" sz="half" idx="14"/>
          </p:nvPr>
        </p:nvSpPr>
        <p:spPr/>
        <p:txBody>
          <a:bodyPr/>
          <a:lstStyle/>
          <a:p>
            <a:r>
              <a:rPr lang="de-DE" smtClean="0"/>
              <a:t>26.2.2020</a:t>
            </a:r>
            <a:endParaRPr lang="de-DE" dirty="0"/>
          </a:p>
        </p:txBody>
      </p:sp>
      <p:sp>
        <p:nvSpPr>
          <p:cNvPr id="4" name="Fußzeilenplatzhalter 3"/>
          <p:cNvSpPr>
            <a:spLocks noGrp="1"/>
          </p:cNvSpPr>
          <p:nvPr>
            <p:ph type="ftr" sz="quarter" idx="15"/>
          </p:nvPr>
        </p:nvSpPr>
        <p:spPr/>
        <p:txBody>
          <a:bodyPr/>
          <a:lstStyle/>
          <a:p>
            <a:r>
              <a:rPr lang="en-US" smtClean="0"/>
              <a:t>A. Winter  -- EuroFusion imaging workshop</a:t>
            </a:r>
            <a:endParaRPr lang="de-DE" dirty="0"/>
          </a:p>
        </p:txBody>
      </p:sp>
      <p:sp>
        <p:nvSpPr>
          <p:cNvPr id="5" name="Foliennummernplatzhalter 4"/>
          <p:cNvSpPr>
            <a:spLocks noGrp="1"/>
          </p:cNvSpPr>
          <p:nvPr>
            <p:ph type="sldNum" sz="quarter" idx="16"/>
          </p:nvPr>
        </p:nvSpPr>
        <p:spPr/>
        <p:txBody>
          <a:bodyPr/>
          <a:lstStyle/>
          <a:p>
            <a:fld id="{31AA536C-85F5-4A1B-A111-7CE00A08BCBC}" type="slidenum">
              <a:rPr lang="de-DE" smtClean="0"/>
              <a:pPr/>
              <a:t>5</a:t>
            </a:fld>
            <a:endParaRPr lang="de-DE" dirty="0"/>
          </a:p>
        </p:txBody>
      </p:sp>
      <p:pic>
        <p:nvPicPr>
          <p:cNvPr id="7" name="Grafik 6"/>
          <p:cNvPicPr>
            <a:picLocks noChangeAspect="1"/>
          </p:cNvPicPr>
          <p:nvPr/>
        </p:nvPicPr>
        <p:blipFill>
          <a:blip r:embed="rId2"/>
          <a:stretch>
            <a:fillRect/>
          </a:stretch>
        </p:blipFill>
        <p:spPr>
          <a:xfrm>
            <a:off x="178342" y="1282388"/>
            <a:ext cx="8168694" cy="4620516"/>
          </a:xfrm>
          <a:prstGeom prst="rect">
            <a:avLst/>
          </a:prstGeom>
        </p:spPr>
      </p:pic>
      <p:sp>
        <p:nvSpPr>
          <p:cNvPr id="8" name="Textfeld 7"/>
          <p:cNvSpPr txBox="1"/>
          <p:nvPr/>
        </p:nvSpPr>
        <p:spPr>
          <a:xfrm>
            <a:off x="8463776" y="2141028"/>
            <a:ext cx="3546087" cy="2677656"/>
          </a:xfrm>
          <a:prstGeom prst="rect">
            <a:avLst/>
          </a:prstGeom>
          <a:noFill/>
        </p:spPr>
        <p:txBody>
          <a:bodyPr wrap="square" rtlCol="0">
            <a:spAutoFit/>
          </a:bodyPr>
          <a:lstStyle/>
          <a:p>
            <a:pPr marL="285750" indent="-285750">
              <a:buFont typeface="Arial" panose="020B0604020202020204" pitchFamily="34" charset="0"/>
              <a:buChar char="•"/>
            </a:pPr>
            <a:r>
              <a:rPr lang="de-DE" sz="2400" dirty="0" err="1" smtClean="0"/>
              <a:t>High-speed</a:t>
            </a:r>
            <a:r>
              <a:rPr lang="de-DE" sz="2400" dirty="0" smtClean="0"/>
              <a:t> </a:t>
            </a:r>
            <a:r>
              <a:rPr lang="de-DE" sz="2400" dirty="0" err="1" smtClean="0"/>
              <a:t>connection</a:t>
            </a:r>
            <a:r>
              <a:rPr lang="de-DE" sz="2400" dirty="0" smtClean="0"/>
              <a:t> </a:t>
            </a:r>
            <a:r>
              <a:rPr lang="de-DE" sz="2400" dirty="0" err="1" smtClean="0"/>
              <a:t>to</a:t>
            </a:r>
            <a:r>
              <a:rPr lang="de-DE" sz="2400" dirty="0" smtClean="0"/>
              <a:t> </a:t>
            </a:r>
            <a:r>
              <a:rPr lang="de-DE" sz="2400" dirty="0" err="1" smtClean="0"/>
              <a:t>external</a:t>
            </a:r>
            <a:r>
              <a:rPr lang="de-DE" sz="2400" dirty="0" smtClean="0"/>
              <a:t> CPU/GPU </a:t>
            </a:r>
            <a:r>
              <a:rPr lang="de-DE" sz="2400" dirty="0" err="1" smtClean="0"/>
              <a:t>possible</a:t>
            </a:r>
            <a:endParaRPr lang="de-DE" sz="2400" dirty="0" smtClean="0"/>
          </a:p>
          <a:p>
            <a:pPr marL="285750" indent="-285750">
              <a:buFont typeface="Arial" panose="020B0604020202020204" pitchFamily="34" charset="0"/>
              <a:buChar char="•"/>
            </a:pPr>
            <a:r>
              <a:rPr lang="de-DE" sz="2400" dirty="0" err="1" smtClean="0"/>
              <a:t>Segregating</a:t>
            </a:r>
            <a:r>
              <a:rPr lang="de-DE" sz="2400" dirty="0" smtClean="0"/>
              <a:t> MTCA backplane </a:t>
            </a:r>
            <a:r>
              <a:rPr lang="de-DE" sz="2400" dirty="0" err="1" smtClean="0"/>
              <a:t>allows</a:t>
            </a:r>
            <a:r>
              <a:rPr lang="de-DE" sz="2400" dirty="0" smtClean="0"/>
              <a:t> </a:t>
            </a:r>
            <a:r>
              <a:rPr lang="de-DE" sz="2400" dirty="0" err="1" smtClean="0"/>
              <a:t>for</a:t>
            </a:r>
            <a:r>
              <a:rPr lang="de-DE" sz="2400" dirty="0" smtClean="0"/>
              <a:t> </a:t>
            </a:r>
            <a:r>
              <a:rPr lang="de-DE" sz="2400" dirty="0" err="1" smtClean="0"/>
              <a:t>up</a:t>
            </a:r>
            <a:r>
              <a:rPr lang="de-DE" sz="2400" dirty="0" smtClean="0"/>
              <a:t> </a:t>
            </a:r>
            <a:r>
              <a:rPr lang="de-DE" sz="2400" dirty="0" err="1" smtClean="0"/>
              <a:t>to</a:t>
            </a:r>
            <a:r>
              <a:rPr lang="de-DE" sz="2400" dirty="0" smtClean="0"/>
              <a:t> 4 </a:t>
            </a:r>
            <a:r>
              <a:rPr lang="de-DE" sz="2400" dirty="0" err="1" smtClean="0"/>
              <a:t>PCIe</a:t>
            </a:r>
            <a:r>
              <a:rPr lang="de-DE" sz="2400" dirty="0" smtClean="0"/>
              <a:t> </a:t>
            </a:r>
            <a:r>
              <a:rPr lang="de-DE" sz="2400" dirty="0" err="1" smtClean="0"/>
              <a:t>root</a:t>
            </a:r>
            <a:r>
              <a:rPr lang="de-DE" sz="2400" dirty="0" smtClean="0"/>
              <a:t> </a:t>
            </a:r>
            <a:r>
              <a:rPr lang="de-DE" sz="2400" dirty="0" err="1" smtClean="0"/>
              <a:t>complexes</a:t>
            </a:r>
            <a:r>
              <a:rPr lang="de-DE" sz="2400" dirty="0" smtClean="0"/>
              <a:t> </a:t>
            </a:r>
            <a:r>
              <a:rPr lang="de-DE" sz="2400" dirty="0" err="1" smtClean="0"/>
              <a:t>to</a:t>
            </a:r>
            <a:r>
              <a:rPr lang="de-DE" sz="2400" dirty="0" smtClean="0"/>
              <a:t> </a:t>
            </a:r>
            <a:r>
              <a:rPr lang="de-DE" sz="2400" dirty="0" err="1" smtClean="0"/>
              <a:t>be</a:t>
            </a:r>
            <a:r>
              <a:rPr lang="de-DE" sz="2400" dirty="0" smtClean="0"/>
              <a:t> </a:t>
            </a:r>
            <a:r>
              <a:rPr lang="de-DE" sz="2400" dirty="0" err="1" smtClean="0"/>
              <a:t>used</a:t>
            </a:r>
            <a:endParaRPr lang="de-DE" sz="2400" dirty="0"/>
          </a:p>
        </p:txBody>
      </p:sp>
    </p:spTree>
    <p:extLst>
      <p:ext uri="{BB962C8B-B14F-4D97-AF65-F5344CB8AC3E}">
        <p14:creationId xmlns:p14="http://schemas.microsoft.com/office/powerpoint/2010/main" val="1749557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Image </a:t>
            </a:r>
            <a:r>
              <a:rPr lang="de-DE" dirty="0" err="1" smtClean="0"/>
              <a:t>Acquisition</a:t>
            </a:r>
            <a:r>
              <a:rPr lang="de-DE" dirty="0" smtClean="0"/>
              <a:t> </a:t>
            </a:r>
            <a:r>
              <a:rPr lang="de-DE" dirty="0" err="1" smtClean="0"/>
              <a:t>using</a:t>
            </a:r>
            <a:r>
              <a:rPr lang="de-DE" dirty="0" smtClean="0"/>
              <a:t> </a:t>
            </a:r>
            <a:r>
              <a:rPr lang="de-DE" dirty="0" err="1" smtClean="0"/>
              <a:t>external</a:t>
            </a:r>
            <a:r>
              <a:rPr lang="de-DE" dirty="0" smtClean="0"/>
              <a:t> CPU</a:t>
            </a:r>
            <a:endParaRPr lang="de-DE" dirty="0"/>
          </a:p>
        </p:txBody>
      </p:sp>
      <p:sp>
        <p:nvSpPr>
          <p:cNvPr id="3" name="Datumsplatzhalter 2"/>
          <p:cNvSpPr>
            <a:spLocks noGrp="1"/>
          </p:cNvSpPr>
          <p:nvPr>
            <p:ph type="dt" sz="half" idx="14"/>
          </p:nvPr>
        </p:nvSpPr>
        <p:spPr/>
        <p:txBody>
          <a:bodyPr/>
          <a:lstStyle/>
          <a:p>
            <a:r>
              <a:rPr lang="de-DE" smtClean="0"/>
              <a:t>26.2.2020</a:t>
            </a:r>
            <a:endParaRPr lang="de-DE" dirty="0"/>
          </a:p>
        </p:txBody>
      </p:sp>
      <p:sp>
        <p:nvSpPr>
          <p:cNvPr id="4" name="Fußzeilenplatzhalter 3"/>
          <p:cNvSpPr>
            <a:spLocks noGrp="1"/>
          </p:cNvSpPr>
          <p:nvPr>
            <p:ph type="ftr" sz="quarter" idx="15"/>
          </p:nvPr>
        </p:nvSpPr>
        <p:spPr/>
        <p:txBody>
          <a:bodyPr/>
          <a:lstStyle/>
          <a:p>
            <a:r>
              <a:rPr lang="en-US" smtClean="0"/>
              <a:t>A. Winter  -- EuroFusion imaging workshop</a:t>
            </a:r>
            <a:endParaRPr lang="de-DE" dirty="0"/>
          </a:p>
        </p:txBody>
      </p:sp>
      <p:sp>
        <p:nvSpPr>
          <p:cNvPr id="5" name="Foliennummernplatzhalter 4"/>
          <p:cNvSpPr>
            <a:spLocks noGrp="1"/>
          </p:cNvSpPr>
          <p:nvPr>
            <p:ph type="sldNum" sz="quarter" idx="16"/>
          </p:nvPr>
        </p:nvSpPr>
        <p:spPr/>
        <p:txBody>
          <a:bodyPr/>
          <a:lstStyle/>
          <a:p>
            <a:fld id="{31AA536C-85F5-4A1B-A111-7CE00A08BCBC}" type="slidenum">
              <a:rPr lang="de-DE" smtClean="0"/>
              <a:pPr/>
              <a:t>6</a:t>
            </a:fld>
            <a:endParaRPr lang="de-DE" dirty="0"/>
          </a:p>
        </p:txBody>
      </p:sp>
      <p:pic>
        <p:nvPicPr>
          <p:cNvPr id="7" name="Grafik 6"/>
          <p:cNvPicPr>
            <a:picLocks noChangeAspect="1"/>
          </p:cNvPicPr>
          <p:nvPr/>
        </p:nvPicPr>
        <p:blipFill>
          <a:blip r:embed="rId2"/>
          <a:stretch>
            <a:fillRect/>
          </a:stretch>
        </p:blipFill>
        <p:spPr>
          <a:xfrm>
            <a:off x="718875" y="1279525"/>
            <a:ext cx="9915525" cy="5076825"/>
          </a:xfrm>
          <a:prstGeom prst="rect">
            <a:avLst/>
          </a:prstGeom>
        </p:spPr>
      </p:pic>
    </p:spTree>
    <p:extLst>
      <p:ext uri="{BB962C8B-B14F-4D97-AF65-F5344CB8AC3E}">
        <p14:creationId xmlns:p14="http://schemas.microsoft.com/office/powerpoint/2010/main" val="3027011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n-NO" dirty="0"/>
              <a:t>MFG4 - Frame Grabber Card for </a:t>
            </a:r>
            <a:r>
              <a:rPr lang="nn-NO" dirty="0" smtClean="0"/>
              <a:t>MTCA.4</a:t>
            </a:r>
            <a:endParaRPr lang="de-DE" dirty="0"/>
          </a:p>
        </p:txBody>
      </p:sp>
      <p:sp>
        <p:nvSpPr>
          <p:cNvPr id="3" name="Datumsplatzhalter 2"/>
          <p:cNvSpPr>
            <a:spLocks noGrp="1"/>
          </p:cNvSpPr>
          <p:nvPr>
            <p:ph type="dt" sz="half" idx="14"/>
          </p:nvPr>
        </p:nvSpPr>
        <p:spPr/>
        <p:txBody>
          <a:bodyPr/>
          <a:lstStyle/>
          <a:p>
            <a:r>
              <a:rPr lang="de-DE" smtClean="0"/>
              <a:t>26.2.2020</a:t>
            </a:r>
            <a:endParaRPr lang="de-DE" dirty="0"/>
          </a:p>
        </p:txBody>
      </p:sp>
      <p:sp>
        <p:nvSpPr>
          <p:cNvPr id="4" name="Fußzeilenplatzhalter 3"/>
          <p:cNvSpPr>
            <a:spLocks noGrp="1"/>
          </p:cNvSpPr>
          <p:nvPr>
            <p:ph type="ftr" sz="quarter" idx="15"/>
          </p:nvPr>
        </p:nvSpPr>
        <p:spPr/>
        <p:txBody>
          <a:bodyPr/>
          <a:lstStyle/>
          <a:p>
            <a:r>
              <a:rPr lang="en-US" smtClean="0"/>
              <a:t>A. Winter  -- EuroFusion imaging workshop</a:t>
            </a:r>
            <a:endParaRPr lang="de-DE" dirty="0"/>
          </a:p>
        </p:txBody>
      </p:sp>
      <p:sp>
        <p:nvSpPr>
          <p:cNvPr id="5" name="Foliennummernplatzhalter 4"/>
          <p:cNvSpPr>
            <a:spLocks noGrp="1"/>
          </p:cNvSpPr>
          <p:nvPr>
            <p:ph type="sldNum" sz="quarter" idx="16"/>
          </p:nvPr>
        </p:nvSpPr>
        <p:spPr/>
        <p:txBody>
          <a:bodyPr/>
          <a:lstStyle/>
          <a:p>
            <a:fld id="{31AA536C-85F5-4A1B-A111-7CE00A08BCBC}" type="slidenum">
              <a:rPr lang="de-DE" smtClean="0"/>
              <a:pPr/>
              <a:t>7</a:t>
            </a:fld>
            <a:endParaRPr lang="de-DE" dirty="0"/>
          </a:p>
        </p:txBody>
      </p:sp>
      <p:sp>
        <p:nvSpPr>
          <p:cNvPr id="6" name="Textplatzhalter 5"/>
          <p:cNvSpPr>
            <a:spLocks noGrp="1"/>
          </p:cNvSpPr>
          <p:nvPr>
            <p:ph type="body" sz="quarter" idx="13"/>
          </p:nvPr>
        </p:nvSpPr>
        <p:spPr>
          <a:xfrm>
            <a:off x="139788" y="1092173"/>
            <a:ext cx="7436666" cy="5109247"/>
          </a:xfrm>
        </p:spPr>
        <p:txBody>
          <a:bodyPr/>
          <a:lstStyle/>
          <a:p>
            <a:r>
              <a:rPr lang="de-DE" dirty="0"/>
              <a:t> </a:t>
            </a:r>
            <a:r>
              <a:rPr lang="de-DE" dirty="0" err="1"/>
              <a:t>Cost-effective</a:t>
            </a:r>
            <a:r>
              <a:rPr lang="de-DE" dirty="0"/>
              <a:t> </a:t>
            </a:r>
            <a:r>
              <a:rPr lang="de-DE" dirty="0" err="1"/>
              <a:t>solution</a:t>
            </a:r>
            <a:r>
              <a:rPr lang="de-DE" dirty="0"/>
              <a:t> </a:t>
            </a:r>
            <a:r>
              <a:rPr lang="de-DE" dirty="0" err="1"/>
              <a:t>for</a:t>
            </a:r>
            <a:r>
              <a:rPr lang="de-DE" dirty="0"/>
              <a:t> high-performance </a:t>
            </a:r>
            <a:r>
              <a:rPr lang="de-DE" dirty="0" err="1"/>
              <a:t>image</a:t>
            </a:r>
            <a:r>
              <a:rPr lang="de-DE" dirty="0"/>
              <a:t> </a:t>
            </a:r>
            <a:r>
              <a:rPr lang="de-DE" dirty="0" err="1"/>
              <a:t>acquisition</a:t>
            </a:r>
            <a:r>
              <a:rPr lang="de-DE" dirty="0"/>
              <a:t> </a:t>
            </a:r>
            <a:r>
              <a:rPr lang="de-DE" dirty="0" err="1"/>
              <a:t>systems</a:t>
            </a:r>
            <a:endParaRPr lang="de-DE" dirty="0"/>
          </a:p>
          <a:p>
            <a:r>
              <a:rPr lang="de-DE" dirty="0"/>
              <a:t> </a:t>
            </a:r>
            <a:r>
              <a:rPr lang="de-DE" dirty="0" err="1"/>
              <a:t>Designed</a:t>
            </a:r>
            <a:r>
              <a:rPr lang="de-DE" dirty="0"/>
              <a:t> </a:t>
            </a:r>
            <a:r>
              <a:rPr lang="de-DE" dirty="0" err="1"/>
              <a:t>as</a:t>
            </a:r>
            <a:r>
              <a:rPr lang="de-DE" dirty="0"/>
              <a:t> FMC </a:t>
            </a:r>
            <a:r>
              <a:rPr lang="de-DE" dirty="0" err="1"/>
              <a:t>carrier</a:t>
            </a:r>
            <a:r>
              <a:rPr lang="de-DE" dirty="0"/>
              <a:t> </a:t>
            </a:r>
            <a:r>
              <a:rPr lang="de-DE" dirty="0" err="1"/>
              <a:t>module</a:t>
            </a:r>
            <a:r>
              <a:rPr lang="de-DE" dirty="0"/>
              <a:t> (HPC </a:t>
            </a:r>
            <a:r>
              <a:rPr lang="de-DE" dirty="0" err="1"/>
              <a:t>and</a:t>
            </a:r>
            <a:r>
              <a:rPr lang="de-DE" dirty="0"/>
              <a:t> LPC) </a:t>
            </a:r>
            <a:r>
              <a:rPr lang="de-DE" dirty="0" err="1"/>
              <a:t>with</a:t>
            </a:r>
            <a:r>
              <a:rPr lang="de-DE" dirty="0"/>
              <a:t> FMC </a:t>
            </a:r>
            <a:r>
              <a:rPr lang="de-DE" dirty="0" err="1"/>
              <a:t>extension</a:t>
            </a:r>
            <a:r>
              <a:rPr lang="de-DE" dirty="0"/>
              <a:t> </a:t>
            </a:r>
            <a:r>
              <a:rPr lang="de-DE" dirty="0" err="1"/>
              <a:t>modules</a:t>
            </a:r>
            <a:r>
              <a:rPr lang="de-DE" dirty="0"/>
              <a:t>:</a:t>
            </a:r>
          </a:p>
          <a:p>
            <a:pPr lvl="1"/>
            <a:r>
              <a:rPr lang="de-DE" dirty="0"/>
              <a:t> </a:t>
            </a:r>
            <a:r>
              <a:rPr lang="de-DE" dirty="0" err="1"/>
              <a:t>Camera</a:t>
            </a:r>
            <a:r>
              <a:rPr lang="de-DE" dirty="0"/>
              <a:t> Link (Base, </a:t>
            </a:r>
            <a:r>
              <a:rPr lang="de-DE" dirty="0" err="1"/>
              <a:t>Full</a:t>
            </a:r>
            <a:r>
              <a:rPr lang="de-DE" dirty="0"/>
              <a:t>, Ext-</a:t>
            </a:r>
            <a:r>
              <a:rPr lang="de-DE" dirty="0" err="1"/>
              <a:t>Full</a:t>
            </a:r>
            <a:r>
              <a:rPr lang="de-DE" dirty="0" smtClean="0"/>
              <a:t>), </a:t>
            </a:r>
            <a:r>
              <a:rPr lang="de-DE" dirty="0" err="1" smtClean="0"/>
              <a:t>CoaXPress</a:t>
            </a:r>
            <a:endParaRPr lang="de-DE" dirty="0" smtClean="0"/>
          </a:p>
          <a:p>
            <a:pPr lvl="1"/>
            <a:r>
              <a:rPr lang="de-DE" dirty="0" smtClean="0"/>
              <a:t>(</a:t>
            </a:r>
            <a:r>
              <a:rPr lang="de-DE" dirty="0" err="1" smtClean="0"/>
              <a:t>Camera</a:t>
            </a:r>
            <a:r>
              <a:rPr lang="de-DE" dirty="0" smtClean="0"/>
              <a:t> Link HS, IEEE1394, </a:t>
            </a:r>
            <a:r>
              <a:rPr lang="de-DE" dirty="0" err="1" smtClean="0"/>
              <a:t>GigEVision</a:t>
            </a:r>
            <a:r>
              <a:rPr lang="de-DE" dirty="0" smtClean="0"/>
              <a:t>)</a:t>
            </a:r>
            <a:endParaRPr lang="de-DE" dirty="0"/>
          </a:p>
          <a:p>
            <a:pPr lvl="1"/>
            <a:r>
              <a:rPr lang="de-DE" dirty="0"/>
              <a:t> Universal IO </a:t>
            </a:r>
            <a:r>
              <a:rPr lang="de-DE" dirty="0" err="1"/>
              <a:t>module</a:t>
            </a:r>
            <a:endParaRPr lang="de-DE" dirty="0"/>
          </a:p>
          <a:p>
            <a:pPr lvl="1"/>
            <a:r>
              <a:rPr lang="de-DE" dirty="0"/>
              <a:t> Firmware </a:t>
            </a:r>
            <a:r>
              <a:rPr lang="de-DE" dirty="0" err="1"/>
              <a:t>support</a:t>
            </a:r>
            <a:r>
              <a:rPr lang="de-DE" dirty="0"/>
              <a:t> </a:t>
            </a:r>
            <a:r>
              <a:rPr lang="de-DE" dirty="0" err="1"/>
              <a:t>for</a:t>
            </a:r>
            <a:r>
              <a:rPr lang="de-DE" dirty="0"/>
              <a:t> </a:t>
            </a:r>
            <a:r>
              <a:rPr lang="de-DE" dirty="0" err="1"/>
              <a:t>selected</a:t>
            </a:r>
            <a:r>
              <a:rPr lang="de-DE" dirty="0"/>
              <a:t> </a:t>
            </a:r>
            <a:r>
              <a:rPr lang="de-DE" dirty="0" err="1" smtClean="0"/>
              <a:t>protocols</a:t>
            </a:r>
            <a:endParaRPr lang="de-DE" dirty="0"/>
          </a:p>
          <a:p>
            <a:r>
              <a:rPr lang="de-DE" dirty="0"/>
              <a:t> </a:t>
            </a:r>
            <a:r>
              <a:rPr lang="de-DE" dirty="0" err="1"/>
              <a:t>Provides</a:t>
            </a:r>
            <a:r>
              <a:rPr lang="de-DE" dirty="0"/>
              <a:t> all </a:t>
            </a:r>
            <a:r>
              <a:rPr lang="de-DE" dirty="0" err="1"/>
              <a:t>resources</a:t>
            </a:r>
            <a:r>
              <a:rPr lang="de-DE" dirty="0"/>
              <a:t> </a:t>
            </a:r>
            <a:r>
              <a:rPr lang="de-DE" dirty="0" err="1"/>
              <a:t>for</a:t>
            </a:r>
            <a:r>
              <a:rPr lang="de-DE" dirty="0"/>
              <a:t> </a:t>
            </a:r>
            <a:r>
              <a:rPr lang="de-DE" dirty="0" err="1"/>
              <a:t>data</a:t>
            </a:r>
            <a:r>
              <a:rPr lang="de-DE" dirty="0"/>
              <a:t> </a:t>
            </a:r>
            <a:r>
              <a:rPr lang="de-DE" dirty="0" err="1"/>
              <a:t>acquisition</a:t>
            </a:r>
            <a:r>
              <a:rPr lang="de-DE" dirty="0"/>
              <a:t> </a:t>
            </a:r>
            <a:r>
              <a:rPr lang="de-DE" dirty="0" err="1"/>
              <a:t>and</a:t>
            </a:r>
            <a:r>
              <a:rPr lang="de-DE" dirty="0"/>
              <a:t> </a:t>
            </a:r>
            <a:r>
              <a:rPr lang="de-DE" dirty="0" err="1"/>
              <a:t>control</a:t>
            </a:r>
            <a:r>
              <a:rPr lang="de-DE" dirty="0"/>
              <a:t> </a:t>
            </a:r>
            <a:r>
              <a:rPr lang="de-DE" dirty="0" err="1"/>
              <a:t>systems</a:t>
            </a:r>
            <a:r>
              <a:rPr lang="de-DE" dirty="0"/>
              <a:t> (FPGA </a:t>
            </a:r>
            <a:r>
              <a:rPr lang="de-DE" dirty="0" err="1"/>
              <a:t>processing</a:t>
            </a:r>
            <a:r>
              <a:rPr lang="de-DE" dirty="0"/>
              <a:t> power, SDRAM, </a:t>
            </a:r>
            <a:r>
              <a:rPr lang="de-DE" dirty="0" err="1"/>
              <a:t>clocks</a:t>
            </a:r>
            <a:r>
              <a:rPr lang="de-DE" dirty="0"/>
              <a:t> </a:t>
            </a:r>
            <a:r>
              <a:rPr lang="de-DE" dirty="0" err="1"/>
              <a:t>distribution</a:t>
            </a:r>
            <a:r>
              <a:rPr lang="de-DE" dirty="0"/>
              <a:t>, </a:t>
            </a:r>
            <a:r>
              <a:rPr lang="de-DE" dirty="0" err="1"/>
              <a:t>trigger</a:t>
            </a:r>
            <a:r>
              <a:rPr lang="de-DE" dirty="0"/>
              <a:t> </a:t>
            </a:r>
            <a:r>
              <a:rPr lang="de-DE" dirty="0" err="1"/>
              <a:t>and</a:t>
            </a:r>
            <a:r>
              <a:rPr lang="de-DE" dirty="0"/>
              <a:t> interlock </a:t>
            </a:r>
            <a:r>
              <a:rPr lang="de-DE" dirty="0" err="1"/>
              <a:t>signals</a:t>
            </a:r>
            <a:r>
              <a:rPr lang="de-DE" dirty="0"/>
              <a:t>)</a:t>
            </a:r>
          </a:p>
          <a:p>
            <a:r>
              <a:rPr lang="de-DE" dirty="0"/>
              <a:t> </a:t>
            </a:r>
            <a:r>
              <a:rPr lang="de-DE" dirty="0" err="1"/>
              <a:t>Based</a:t>
            </a:r>
            <a:r>
              <a:rPr lang="de-DE" dirty="0"/>
              <a:t> on </a:t>
            </a:r>
            <a:r>
              <a:rPr lang="de-DE" dirty="0" err="1"/>
              <a:t>Xilinx</a:t>
            </a:r>
            <a:r>
              <a:rPr lang="de-DE" dirty="0"/>
              <a:t> </a:t>
            </a:r>
            <a:r>
              <a:rPr lang="de-DE" dirty="0" err="1"/>
              <a:t>Artix</a:t>
            </a:r>
            <a:r>
              <a:rPr lang="de-DE" dirty="0"/>
              <a:t> 7 (XC7A200T) FPGA</a:t>
            </a:r>
          </a:p>
          <a:p>
            <a:r>
              <a:rPr lang="de-DE" dirty="0"/>
              <a:t> RTM Zone 3 </a:t>
            </a:r>
            <a:r>
              <a:rPr lang="de-DE" dirty="0" err="1"/>
              <a:t>connector</a:t>
            </a:r>
            <a:r>
              <a:rPr lang="de-DE" dirty="0"/>
              <a:t> (D1.2 Digital Class)</a:t>
            </a:r>
          </a:p>
          <a:p>
            <a:endParaRPr lang="de-DE" dirty="0"/>
          </a:p>
        </p:txBody>
      </p:sp>
      <p:sp>
        <p:nvSpPr>
          <p:cNvPr id="7" name="TextShape 1"/>
          <p:cNvSpPr txBox="1"/>
          <p:nvPr/>
        </p:nvSpPr>
        <p:spPr>
          <a:xfrm>
            <a:off x="384480" y="595080"/>
            <a:ext cx="9386640" cy="460440"/>
          </a:xfrm>
          <a:prstGeom prst="rect">
            <a:avLst/>
          </a:prstGeom>
          <a:noFill/>
          <a:ln>
            <a:noFill/>
          </a:ln>
        </p:spPr>
        <p:txBody>
          <a:bodyPr lIns="0" tIns="0" rIns="0" bIns="0" anchor="ctr"/>
          <a:lstStyle/>
          <a:p>
            <a:endParaRPr lang="en-GB" sz="2000" b="1" strike="noStrike" spc="-1" dirty="0">
              <a:solidFill>
                <a:srgbClr val="000000"/>
              </a:solidFill>
              <a:uFill>
                <a:solidFill>
                  <a:srgbClr val="FFFFFF"/>
                </a:solidFill>
              </a:uFill>
              <a:latin typeface="Arial"/>
            </a:endParaRPr>
          </a:p>
        </p:txBody>
      </p:sp>
      <p:pic>
        <p:nvPicPr>
          <p:cNvPr id="9" name="Picture 332"/>
          <p:cNvPicPr/>
          <p:nvPr/>
        </p:nvPicPr>
        <p:blipFill>
          <a:blip r:embed="rId2"/>
          <a:stretch/>
        </p:blipFill>
        <p:spPr>
          <a:xfrm>
            <a:off x="7963680" y="1864106"/>
            <a:ext cx="4037040" cy="3457080"/>
          </a:xfrm>
          <a:prstGeom prst="rect">
            <a:avLst/>
          </a:prstGeom>
          <a:ln>
            <a:noFill/>
          </a:ln>
        </p:spPr>
      </p:pic>
      <p:pic>
        <p:nvPicPr>
          <p:cNvPr id="10" name="Picture 333"/>
          <p:cNvPicPr/>
          <p:nvPr/>
        </p:nvPicPr>
        <p:blipFill>
          <a:blip r:embed="rId3"/>
          <a:stretch/>
        </p:blipFill>
        <p:spPr>
          <a:xfrm>
            <a:off x="7318920" y="1919906"/>
            <a:ext cx="386640" cy="3345120"/>
          </a:xfrm>
          <a:prstGeom prst="rect">
            <a:avLst/>
          </a:prstGeom>
          <a:ln>
            <a:noFill/>
          </a:ln>
        </p:spPr>
      </p:pic>
      <p:sp>
        <p:nvSpPr>
          <p:cNvPr id="11" name="Textfeld 10"/>
          <p:cNvSpPr txBox="1"/>
          <p:nvPr/>
        </p:nvSpPr>
        <p:spPr>
          <a:xfrm>
            <a:off x="8151223" y="5955196"/>
            <a:ext cx="4052713" cy="369332"/>
          </a:xfrm>
          <a:prstGeom prst="rect">
            <a:avLst/>
          </a:prstGeom>
          <a:noFill/>
        </p:spPr>
        <p:txBody>
          <a:bodyPr wrap="none" rtlCol="0">
            <a:spAutoFit/>
          </a:bodyPr>
          <a:lstStyle/>
          <a:p>
            <a:r>
              <a:rPr lang="de-DE" dirty="0" err="1" smtClean="0"/>
              <a:t>Courtesy</a:t>
            </a:r>
            <a:r>
              <a:rPr lang="de-DE" dirty="0" smtClean="0"/>
              <a:t> D. </a:t>
            </a:r>
            <a:r>
              <a:rPr lang="de-DE" dirty="0" err="1" smtClean="0"/>
              <a:t>Mankowski</a:t>
            </a:r>
            <a:r>
              <a:rPr lang="de-DE" dirty="0" smtClean="0"/>
              <a:t>, DMCS Univ. Lodz</a:t>
            </a:r>
            <a:endParaRPr lang="de-DE" dirty="0"/>
          </a:p>
        </p:txBody>
      </p:sp>
    </p:spTree>
    <p:extLst>
      <p:ext uri="{BB962C8B-B14F-4D97-AF65-F5344CB8AC3E}">
        <p14:creationId xmlns:p14="http://schemas.microsoft.com/office/powerpoint/2010/main" val="14216553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 </a:t>
            </a:r>
            <a:r>
              <a:rPr lang="de-DE" dirty="0" err="1" smtClean="0"/>
              <a:t>whole</a:t>
            </a:r>
            <a:r>
              <a:rPr lang="de-DE" dirty="0" smtClean="0"/>
              <a:t> </a:t>
            </a:r>
            <a:r>
              <a:rPr lang="de-DE" dirty="0" err="1" smtClean="0"/>
              <a:t>zoo</a:t>
            </a:r>
            <a:r>
              <a:rPr lang="de-DE" dirty="0" smtClean="0"/>
              <a:t> of </a:t>
            </a:r>
            <a:r>
              <a:rPr lang="de-DE" dirty="0" err="1" smtClean="0"/>
              <a:t>camera</a:t>
            </a:r>
            <a:r>
              <a:rPr lang="de-DE" dirty="0" smtClean="0"/>
              <a:t> </a:t>
            </a:r>
            <a:r>
              <a:rPr lang="de-DE" dirty="0" err="1" smtClean="0"/>
              <a:t>standards</a:t>
            </a:r>
            <a:r>
              <a:rPr lang="de-DE" dirty="0" smtClean="0"/>
              <a:t> </a:t>
            </a:r>
            <a:r>
              <a:rPr lang="de-DE" dirty="0" err="1" smtClean="0"/>
              <a:t>available</a:t>
            </a:r>
            <a:endParaRPr lang="de-DE" dirty="0"/>
          </a:p>
        </p:txBody>
      </p:sp>
      <p:sp>
        <p:nvSpPr>
          <p:cNvPr id="3" name="Datumsplatzhalter 2"/>
          <p:cNvSpPr>
            <a:spLocks noGrp="1"/>
          </p:cNvSpPr>
          <p:nvPr>
            <p:ph type="dt" sz="half" idx="14"/>
          </p:nvPr>
        </p:nvSpPr>
        <p:spPr/>
        <p:txBody>
          <a:bodyPr/>
          <a:lstStyle/>
          <a:p>
            <a:r>
              <a:rPr lang="de-DE" smtClean="0"/>
              <a:t>26.2.2020</a:t>
            </a:r>
            <a:endParaRPr lang="de-DE" dirty="0"/>
          </a:p>
        </p:txBody>
      </p:sp>
      <p:sp>
        <p:nvSpPr>
          <p:cNvPr id="4" name="Fußzeilenplatzhalter 3"/>
          <p:cNvSpPr>
            <a:spLocks noGrp="1"/>
          </p:cNvSpPr>
          <p:nvPr>
            <p:ph type="ftr" sz="quarter" idx="15"/>
          </p:nvPr>
        </p:nvSpPr>
        <p:spPr/>
        <p:txBody>
          <a:bodyPr/>
          <a:lstStyle/>
          <a:p>
            <a:r>
              <a:rPr lang="en-US" smtClean="0"/>
              <a:t>A. Winter  -- EuroFusion imaging workshop</a:t>
            </a:r>
            <a:endParaRPr lang="de-DE" dirty="0"/>
          </a:p>
        </p:txBody>
      </p:sp>
      <p:sp>
        <p:nvSpPr>
          <p:cNvPr id="5" name="Foliennummernplatzhalter 4"/>
          <p:cNvSpPr>
            <a:spLocks noGrp="1"/>
          </p:cNvSpPr>
          <p:nvPr>
            <p:ph type="sldNum" sz="quarter" idx="16"/>
          </p:nvPr>
        </p:nvSpPr>
        <p:spPr/>
        <p:txBody>
          <a:bodyPr/>
          <a:lstStyle/>
          <a:p>
            <a:fld id="{31AA536C-85F5-4A1B-A111-7CE00A08BCBC}" type="slidenum">
              <a:rPr lang="de-DE" smtClean="0"/>
              <a:pPr/>
              <a:t>8</a:t>
            </a:fld>
            <a:endParaRPr lang="de-DE" dirty="0"/>
          </a:p>
        </p:txBody>
      </p:sp>
      <p:pic>
        <p:nvPicPr>
          <p:cNvPr id="7" name="Grafik 6"/>
          <p:cNvPicPr>
            <a:picLocks noChangeAspect="1"/>
          </p:cNvPicPr>
          <p:nvPr/>
        </p:nvPicPr>
        <p:blipFill>
          <a:blip r:embed="rId2"/>
          <a:stretch>
            <a:fillRect/>
          </a:stretch>
        </p:blipFill>
        <p:spPr>
          <a:xfrm>
            <a:off x="1471338" y="1048878"/>
            <a:ext cx="9035862" cy="5307472"/>
          </a:xfrm>
          <a:prstGeom prst="rect">
            <a:avLst/>
          </a:prstGeom>
        </p:spPr>
      </p:pic>
    </p:spTree>
    <p:extLst>
      <p:ext uri="{BB962C8B-B14F-4D97-AF65-F5344CB8AC3E}">
        <p14:creationId xmlns:p14="http://schemas.microsoft.com/office/powerpoint/2010/main" val="14641300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TextShape 1"/>
          <p:cNvSpPr txBox="1"/>
          <p:nvPr/>
        </p:nvSpPr>
        <p:spPr>
          <a:xfrm>
            <a:off x="1872313" y="774979"/>
            <a:ext cx="8515390" cy="417703"/>
          </a:xfrm>
          <a:prstGeom prst="rect">
            <a:avLst/>
          </a:prstGeom>
          <a:noFill/>
          <a:ln>
            <a:noFill/>
          </a:ln>
        </p:spPr>
        <p:txBody>
          <a:bodyPr lIns="0" tIns="0" rIns="0" bIns="0" anchor="ctr"/>
          <a:lstStyle/>
          <a:p>
            <a:endParaRPr lang="en-GB" sz="1814" b="1" spc="-1" dirty="0">
              <a:solidFill>
                <a:srgbClr val="000000"/>
              </a:solidFill>
              <a:uFill>
                <a:solidFill>
                  <a:srgbClr val="FFFFFF"/>
                </a:solidFill>
              </a:uFill>
              <a:latin typeface="Arial"/>
            </a:endParaRPr>
          </a:p>
        </p:txBody>
      </p:sp>
      <p:pic>
        <p:nvPicPr>
          <p:cNvPr id="340" name="Picture 339"/>
          <p:cNvPicPr/>
          <p:nvPr/>
        </p:nvPicPr>
        <p:blipFill>
          <a:blip r:embed="rId2"/>
          <a:stretch/>
        </p:blipFill>
        <p:spPr>
          <a:xfrm>
            <a:off x="4070887" y="1632928"/>
            <a:ext cx="6531709" cy="3121177"/>
          </a:xfrm>
          <a:prstGeom prst="rect">
            <a:avLst/>
          </a:prstGeom>
          <a:ln>
            <a:noFill/>
          </a:ln>
        </p:spPr>
      </p:pic>
      <p:sp>
        <p:nvSpPr>
          <p:cNvPr id="341" name="TextShape 2"/>
          <p:cNvSpPr txBox="1"/>
          <p:nvPr/>
        </p:nvSpPr>
        <p:spPr>
          <a:xfrm>
            <a:off x="4985326" y="4822688"/>
            <a:ext cx="4964099" cy="467997"/>
          </a:xfrm>
          <a:prstGeom prst="rect">
            <a:avLst/>
          </a:prstGeom>
          <a:noFill/>
          <a:ln>
            <a:noFill/>
          </a:ln>
        </p:spPr>
        <p:txBody>
          <a:bodyPr lIns="0" tIns="0" rIns="0" bIns="0"/>
          <a:lstStyle/>
          <a:p>
            <a:pPr marL="97977">
              <a:spcAft>
                <a:spcPts val="1116"/>
              </a:spcAft>
            </a:pPr>
            <a:r>
              <a:rPr lang="en-GB" sz="1814" spc="-1" dirty="0" smtClean="0">
                <a:solidFill>
                  <a:srgbClr val="000000"/>
                </a:solidFill>
                <a:uFill>
                  <a:solidFill>
                    <a:srgbClr val="FFFFFF"/>
                  </a:solidFill>
                </a:uFill>
                <a:latin typeface="Arial"/>
              </a:rPr>
              <a:t>Image </a:t>
            </a:r>
            <a:r>
              <a:rPr lang="en-GB" sz="1814" spc="-1" dirty="0">
                <a:solidFill>
                  <a:srgbClr val="000000"/>
                </a:solidFill>
                <a:uFill>
                  <a:solidFill>
                    <a:srgbClr val="FFFFFF"/>
                  </a:solidFill>
                </a:uFill>
                <a:latin typeface="Arial"/>
              </a:rPr>
              <a:t>Acquisition and Processing Firmware</a:t>
            </a:r>
          </a:p>
        </p:txBody>
      </p:sp>
      <p:sp>
        <p:nvSpPr>
          <p:cNvPr id="342" name="TextShape 3"/>
          <p:cNvSpPr txBox="1"/>
          <p:nvPr/>
        </p:nvSpPr>
        <p:spPr>
          <a:xfrm>
            <a:off x="479425" y="1932911"/>
            <a:ext cx="3509101" cy="2665215"/>
          </a:xfrm>
          <a:prstGeom prst="rect">
            <a:avLst/>
          </a:prstGeom>
          <a:noFill/>
          <a:ln>
            <a:noFill/>
          </a:ln>
        </p:spPr>
        <p:txBody>
          <a:bodyPr lIns="0" tIns="0" rIns="0" bIns="0"/>
          <a:lstStyle/>
          <a:p>
            <a:pPr marL="440878" indent="-342900">
              <a:spcAft>
                <a:spcPts val="1116"/>
              </a:spcAft>
              <a:buFont typeface="Arial" panose="020B0604020202020204" pitchFamily="34" charset="0"/>
              <a:buChar char="•"/>
            </a:pPr>
            <a:r>
              <a:rPr lang="en-GB" sz="1814" spc="-1" dirty="0" smtClean="0">
                <a:solidFill>
                  <a:srgbClr val="000000"/>
                </a:solidFill>
                <a:uFill>
                  <a:solidFill>
                    <a:srgbClr val="FFFFFF"/>
                  </a:solidFill>
                </a:uFill>
                <a:latin typeface="Arial"/>
              </a:rPr>
              <a:t>Three </a:t>
            </a:r>
            <a:r>
              <a:rPr lang="en-GB" sz="1814" spc="-1" dirty="0">
                <a:solidFill>
                  <a:srgbClr val="000000"/>
                </a:solidFill>
                <a:uFill>
                  <a:solidFill>
                    <a:srgbClr val="FFFFFF"/>
                  </a:solidFill>
                </a:uFill>
                <a:latin typeface="Arial"/>
              </a:rPr>
              <a:t>paths for image, camera control and triggering </a:t>
            </a:r>
            <a:endParaRPr lang="en-GB" sz="1814" spc="-1" dirty="0" smtClean="0">
              <a:solidFill>
                <a:srgbClr val="000000"/>
              </a:solidFill>
              <a:uFill>
                <a:solidFill>
                  <a:srgbClr val="FFFFFF"/>
                </a:solidFill>
              </a:uFill>
              <a:latin typeface="Arial"/>
            </a:endParaRPr>
          </a:p>
          <a:p>
            <a:pPr marL="440878" indent="-342900">
              <a:spcAft>
                <a:spcPts val="1116"/>
              </a:spcAft>
              <a:buFont typeface="Arial" panose="020B0604020202020204" pitchFamily="34" charset="0"/>
              <a:buChar char="•"/>
            </a:pPr>
            <a:r>
              <a:rPr lang="en-GB" sz="1814" spc="-1" dirty="0" smtClean="0">
                <a:solidFill>
                  <a:srgbClr val="000000"/>
                </a:solidFill>
                <a:uFill>
                  <a:solidFill>
                    <a:srgbClr val="FFFFFF"/>
                  </a:solidFill>
                </a:uFill>
                <a:latin typeface="Arial"/>
              </a:rPr>
              <a:t>Allows </a:t>
            </a:r>
            <a:r>
              <a:rPr lang="en-GB" sz="1814" spc="-1" dirty="0">
                <a:solidFill>
                  <a:srgbClr val="000000"/>
                </a:solidFill>
                <a:uFill>
                  <a:solidFill>
                    <a:srgbClr val="FFFFFF"/>
                  </a:solidFill>
                </a:uFill>
                <a:latin typeface="Arial"/>
              </a:rPr>
              <a:t>acquiring image from CL </a:t>
            </a:r>
            <a:r>
              <a:rPr lang="en-GB" sz="1814" spc="-1" dirty="0" smtClean="0">
                <a:solidFill>
                  <a:srgbClr val="000000"/>
                </a:solidFill>
                <a:uFill>
                  <a:solidFill>
                    <a:srgbClr val="FFFFFF"/>
                  </a:solidFill>
                </a:uFill>
                <a:latin typeface="Arial"/>
              </a:rPr>
              <a:t>camera</a:t>
            </a:r>
          </a:p>
          <a:p>
            <a:pPr marL="440878" indent="-342900">
              <a:spcAft>
                <a:spcPts val="1116"/>
              </a:spcAft>
              <a:buFont typeface="Arial" panose="020B0604020202020204" pitchFamily="34" charset="0"/>
              <a:buChar char="•"/>
            </a:pPr>
            <a:r>
              <a:rPr lang="en-GB" sz="1814" spc="-1" dirty="0" smtClean="0">
                <a:solidFill>
                  <a:srgbClr val="000000"/>
                </a:solidFill>
                <a:uFill>
                  <a:solidFill>
                    <a:srgbClr val="FFFFFF"/>
                  </a:solidFill>
                </a:uFill>
                <a:latin typeface="Arial"/>
              </a:rPr>
              <a:t> </a:t>
            </a:r>
            <a:r>
              <a:rPr lang="en-GB" sz="1814" spc="-1" dirty="0">
                <a:solidFill>
                  <a:srgbClr val="000000"/>
                </a:solidFill>
                <a:uFill>
                  <a:solidFill>
                    <a:srgbClr val="FFFFFF"/>
                  </a:solidFill>
                </a:uFill>
                <a:latin typeface="Arial"/>
              </a:rPr>
              <a:t>Powerful DMA over </a:t>
            </a:r>
            <a:r>
              <a:rPr lang="en-GB" sz="1814" spc="-1" dirty="0" err="1">
                <a:solidFill>
                  <a:srgbClr val="000000"/>
                </a:solidFill>
                <a:uFill>
                  <a:solidFill>
                    <a:srgbClr val="FFFFFF"/>
                  </a:solidFill>
                </a:uFill>
                <a:latin typeface="Arial"/>
              </a:rPr>
              <a:t>PCIe</a:t>
            </a:r>
            <a:r>
              <a:rPr lang="en-GB" sz="1814" spc="-1" dirty="0">
                <a:solidFill>
                  <a:srgbClr val="000000"/>
                </a:solidFill>
                <a:uFill>
                  <a:solidFill>
                    <a:srgbClr val="FFFFFF"/>
                  </a:solidFill>
                </a:uFill>
                <a:latin typeface="Arial"/>
              </a:rPr>
              <a:t> </a:t>
            </a:r>
            <a:endParaRPr lang="en-GB" sz="1814" spc="-1" dirty="0" smtClean="0">
              <a:solidFill>
                <a:srgbClr val="000000"/>
              </a:solidFill>
              <a:uFill>
                <a:solidFill>
                  <a:srgbClr val="FFFFFF"/>
                </a:solidFill>
              </a:uFill>
              <a:latin typeface="Arial"/>
            </a:endParaRPr>
          </a:p>
          <a:p>
            <a:pPr marL="440878" indent="-342900">
              <a:spcAft>
                <a:spcPts val="1116"/>
              </a:spcAft>
              <a:buFont typeface="Arial" panose="020B0604020202020204" pitchFamily="34" charset="0"/>
              <a:buChar char="•"/>
            </a:pPr>
            <a:r>
              <a:rPr lang="en-GB" sz="1814" spc="-1" dirty="0" smtClean="0">
                <a:solidFill>
                  <a:srgbClr val="000000"/>
                </a:solidFill>
                <a:uFill>
                  <a:solidFill>
                    <a:srgbClr val="FFFFFF"/>
                  </a:solidFill>
                </a:uFill>
                <a:latin typeface="Arial"/>
              </a:rPr>
              <a:t> </a:t>
            </a:r>
            <a:r>
              <a:rPr lang="en-GB" sz="1814" spc="-1" dirty="0">
                <a:solidFill>
                  <a:srgbClr val="000000"/>
                </a:solidFill>
                <a:uFill>
                  <a:solidFill>
                    <a:srgbClr val="FFFFFF"/>
                  </a:solidFill>
                </a:uFill>
                <a:latin typeface="Arial"/>
              </a:rPr>
              <a:t>AXI Stream interface to CL receiver</a:t>
            </a:r>
          </a:p>
        </p:txBody>
      </p:sp>
      <p:sp>
        <p:nvSpPr>
          <p:cNvPr id="2" name="Titel 1"/>
          <p:cNvSpPr>
            <a:spLocks noGrp="1"/>
          </p:cNvSpPr>
          <p:nvPr>
            <p:ph type="title"/>
          </p:nvPr>
        </p:nvSpPr>
        <p:spPr/>
        <p:txBody>
          <a:bodyPr/>
          <a:lstStyle/>
          <a:p>
            <a:r>
              <a:rPr lang="en-GB" dirty="0" smtClean="0"/>
              <a:t>Image Acquisition System - Firmware </a:t>
            </a:r>
            <a:endParaRPr lang="en-GB" dirty="0"/>
          </a:p>
        </p:txBody>
      </p:sp>
      <p:sp>
        <p:nvSpPr>
          <p:cNvPr id="4" name="Datumsplatzhalter 3"/>
          <p:cNvSpPr>
            <a:spLocks noGrp="1"/>
          </p:cNvSpPr>
          <p:nvPr>
            <p:ph type="dt" sz="half" idx="14"/>
          </p:nvPr>
        </p:nvSpPr>
        <p:spPr/>
        <p:txBody>
          <a:bodyPr/>
          <a:lstStyle/>
          <a:p>
            <a:r>
              <a:rPr lang="de-DE" smtClean="0"/>
              <a:t>26.2.2020</a:t>
            </a:r>
            <a:endParaRPr lang="de-DE" dirty="0"/>
          </a:p>
        </p:txBody>
      </p:sp>
      <p:sp>
        <p:nvSpPr>
          <p:cNvPr id="5" name="Fußzeilenplatzhalter 4"/>
          <p:cNvSpPr>
            <a:spLocks noGrp="1"/>
          </p:cNvSpPr>
          <p:nvPr>
            <p:ph type="ftr" sz="quarter" idx="15"/>
          </p:nvPr>
        </p:nvSpPr>
        <p:spPr/>
        <p:txBody>
          <a:bodyPr/>
          <a:lstStyle/>
          <a:p>
            <a:r>
              <a:rPr lang="en-US" smtClean="0"/>
              <a:t>A. Winter  -- EuroFusion imaging workshop</a:t>
            </a:r>
            <a:endParaRPr lang="de-DE" dirty="0"/>
          </a:p>
        </p:txBody>
      </p:sp>
      <p:sp>
        <p:nvSpPr>
          <p:cNvPr id="6" name="Foliennummernplatzhalter 5"/>
          <p:cNvSpPr>
            <a:spLocks noGrp="1"/>
          </p:cNvSpPr>
          <p:nvPr>
            <p:ph type="sldNum" sz="quarter" idx="16"/>
          </p:nvPr>
        </p:nvSpPr>
        <p:spPr/>
        <p:txBody>
          <a:bodyPr/>
          <a:lstStyle/>
          <a:p>
            <a:fld id="{31AA536C-85F5-4A1B-A111-7CE00A08BCBC}" type="slidenum">
              <a:rPr lang="de-DE" smtClean="0"/>
              <a:pPr/>
              <a:t>9</a:t>
            </a:fld>
            <a:endParaRPr lang="de-DE" dirty="0"/>
          </a:p>
        </p:txBody>
      </p:sp>
      <p:sp>
        <p:nvSpPr>
          <p:cNvPr id="11" name="Textfeld 10"/>
          <p:cNvSpPr txBox="1"/>
          <p:nvPr/>
        </p:nvSpPr>
        <p:spPr>
          <a:xfrm>
            <a:off x="8151223" y="5955196"/>
            <a:ext cx="4052713" cy="369332"/>
          </a:xfrm>
          <a:prstGeom prst="rect">
            <a:avLst/>
          </a:prstGeom>
          <a:noFill/>
        </p:spPr>
        <p:txBody>
          <a:bodyPr wrap="none" rtlCol="0">
            <a:spAutoFit/>
          </a:bodyPr>
          <a:lstStyle/>
          <a:p>
            <a:r>
              <a:rPr lang="de-DE" dirty="0" err="1" smtClean="0"/>
              <a:t>Courtesy</a:t>
            </a:r>
            <a:r>
              <a:rPr lang="de-DE" dirty="0" smtClean="0"/>
              <a:t> D. </a:t>
            </a:r>
            <a:r>
              <a:rPr lang="de-DE" dirty="0" err="1" smtClean="0"/>
              <a:t>Mankowski</a:t>
            </a:r>
            <a:r>
              <a:rPr lang="de-DE" dirty="0" smtClean="0"/>
              <a:t>, DMCS Univ. Lodz</a:t>
            </a:r>
            <a:endParaRPr lang="de-DE" dirty="0"/>
          </a:p>
        </p:txBody>
      </p:sp>
    </p:spTree>
    <p:extLst>
      <p:ext uri="{BB962C8B-B14F-4D97-AF65-F5344CB8AC3E}">
        <p14:creationId xmlns:p14="http://schemas.microsoft.com/office/powerpoint/2010/main" val="90590555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tandard">
      <a:majorFont>
        <a:latin typeface="Arial Narrow"/>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1571</Words>
  <Application>Microsoft Office PowerPoint</Application>
  <PresentationFormat>Breitbild</PresentationFormat>
  <Paragraphs>198</Paragraphs>
  <Slides>18</Slides>
  <Notes>2</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18</vt:i4>
      </vt:variant>
    </vt:vector>
  </HeadingPairs>
  <TitlesOfParts>
    <vt:vector size="24" baseType="lpstr">
      <vt:lpstr>Arial</vt:lpstr>
      <vt:lpstr>Arial Narrow</vt:lpstr>
      <vt:lpstr>Calibri</vt:lpstr>
      <vt:lpstr>Times New Roman</vt:lpstr>
      <vt:lpstr>Wingdings</vt:lpstr>
      <vt:lpstr>Office</vt:lpstr>
      <vt:lpstr>Camera Integration at W7-X</vt:lpstr>
      <vt:lpstr>Overview</vt:lpstr>
      <vt:lpstr>Camera Integration</vt:lpstr>
      <vt:lpstr>Highly generic interface required </vt:lpstr>
      <vt:lpstr>High-Performance Solution possible</vt:lpstr>
      <vt:lpstr>Image Acquisition using external CPU</vt:lpstr>
      <vt:lpstr>MFG4 - Frame Grabber Card for MTCA.4</vt:lpstr>
      <vt:lpstr>A whole zoo of camera standards available</vt:lpstr>
      <vt:lpstr>Image Acquisition System - Firmware </vt:lpstr>
      <vt:lpstr>Image Acquisition System - Software </vt:lpstr>
      <vt:lpstr>Future plans – GeniCam Implementation </vt:lpstr>
      <vt:lpstr>Future plans – GPUDirect</vt:lpstr>
      <vt:lpstr>CoDaC software tasks</vt:lpstr>
      <vt:lpstr>W7-X control and data acquisition system</vt:lpstr>
      <vt:lpstr>CoDaC Software Stack</vt:lpstr>
      <vt:lpstr>FCS enhancements </vt:lpstr>
      <vt:lpstr>Talking about control and protection </vt:lpstr>
      <vt:lpstr>Outlook and Conclusion</vt:lpstr>
    </vt:vector>
  </TitlesOfParts>
  <Company>Max-Planck-Institut f. Plasmaphysik, Greifswald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Peter Kurz</dc:creator>
  <cp:lastModifiedBy>Axel Winter</cp:lastModifiedBy>
  <cp:revision>124</cp:revision>
  <dcterms:created xsi:type="dcterms:W3CDTF">2018-08-24T10:28:29Z</dcterms:created>
  <dcterms:modified xsi:type="dcterms:W3CDTF">2020-02-26T07:17:00Z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W7X-KKS">
    <vt:lpwstr> </vt:lpwstr>
  </property>
  <property fmtid="{D5CDD505-2E9C-101B-9397-08002B2CF9AE}" pid="3" name="W7X-DOKKENZ">
    <vt:lpwstr> </vt:lpwstr>
  </property>
  <property fmtid="{D5CDD505-2E9C-101B-9397-08002B2CF9AE}" pid="4" name="STICHWORT">
    <vt:lpwstr> </vt:lpwstr>
  </property>
  <property fmtid="{D5CDD505-2E9C-101B-9397-08002B2CF9AE}" pid="5" name="VERSION_W7X">
    <vt:lpwstr> </vt:lpwstr>
  </property>
</Properties>
</file>