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698" r:id="rId2"/>
    <p:sldMasterId id="2147483691" r:id="rId3"/>
    <p:sldMasterId id="2147483703" r:id="rId4"/>
  </p:sldMasterIdLst>
  <p:notesMasterIdLst>
    <p:notesMasterId r:id="rId21"/>
  </p:notesMasterIdLst>
  <p:sldIdLst>
    <p:sldId id="274" r:id="rId5"/>
    <p:sldId id="276" r:id="rId6"/>
    <p:sldId id="277" r:id="rId7"/>
    <p:sldId id="278" r:id="rId8"/>
    <p:sldId id="280" r:id="rId9"/>
    <p:sldId id="281" r:id="rId10"/>
    <p:sldId id="282" r:id="rId11"/>
    <p:sldId id="283" r:id="rId12"/>
    <p:sldId id="279" r:id="rId13"/>
    <p:sldId id="284" r:id="rId14"/>
    <p:sldId id="285" r:id="rId15"/>
    <p:sldId id="287" r:id="rId16"/>
    <p:sldId id="288" r:id="rId17"/>
    <p:sldId id="289" r:id="rId18"/>
    <p:sldId id="286" r:id="rId19"/>
    <p:sldId id="290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B3"/>
    <a:srgbClr val="326CB3"/>
    <a:srgbClr val="006EB4"/>
    <a:srgbClr val="3F7EC1"/>
    <a:srgbClr val="007C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0" autoAdjust="0"/>
    <p:restoredTop sz="94660"/>
  </p:normalViewPr>
  <p:slideViewPr>
    <p:cSldViewPr snapToGrid="0">
      <p:cViewPr>
        <p:scale>
          <a:sx n="75" d="100"/>
          <a:sy n="75" d="100"/>
        </p:scale>
        <p:origin x="864" y="60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716D5-ACEA-43FB-9282-292FC8262548}" type="datetimeFigureOut">
              <a:rPr lang="de-DE" smtClean="0"/>
              <a:t>25.02.2020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46895-DAEF-47E5-8529-7A3EBD8431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632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7-X w/o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1533144" y="3690256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0" name="Titel 7"/>
          <p:cNvSpPr>
            <a:spLocks noGrp="1"/>
          </p:cNvSpPr>
          <p:nvPr>
            <p:ph type="title"/>
          </p:nvPr>
        </p:nvSpPr>
        <p:spPr>
          <a:xfrm>
            <a:off x="1533144" y="1501919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25.02.2020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1" name="Gruppieren 10"/>
          <p:cNvGrpSpPr/>
          <p:nvPr userDrawn="1"/>
        </p:nvGrpSpPr>
        <p:grpSpPr>
          <a:xfrm>
            <a:off x="1835809" y="5253115"/>
            <a:ext cx="8525640" cy="716032"/>
            <a:chOff x="1835809" y="5253115"/>
            <a:chExt cx="8525640" cy="716032"/>
          </a:xfrm>
        </p:grpSpPr>
        <p:pic>
          <p:nvPicPr>
            <p:cNvPr id="12" name="Grafik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809" y="5607844"/>
              <a:ext cx="1583509" cy="297679"/>
            </a:xfrm>
            <a:prstGeom prst="rect">
              <a:avLst/>
            </a:prstGeom>
          </p:spPr>
        </p:pic>
        <p:pic>
          <p:nvPicPr>
            <p:cNvPr id="14" name="Grafik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4425" y="5495213"/>
              <a:ext cx="1627024" cy="386686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488" y="5253115"/>
              <a:ext cx="2382977" cy="716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68427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25.02.2020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69885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25.02.2020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89025"/>
            <a:ext cx="5540020" cy="5129212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idx="18"/>
          </p:nvPr>
        </p:nvSpPr>
        <p:spPr>
          <a:xfrm>
            <a:off x="6175248" y="1089025"/>
            <a:ext cx="5540020" cy="5129212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66454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25.02.2020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425" y="1912937"/>
            <a:ext cx="5540020" cy="4314721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idx="18"/>
          </p:nvPr>
        </p:nvSpPr>
        <p:spPr>
          <a:xfrm>
            <a:off x="6175248" y="1912937"/>
            <a:ext cx="5540020" cy="430530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idx="19"/>
          </p:nvPr>
        </p:nvSpPr>
        <p:spPr>
          <a:xfrm>
            <a:off x="479426" y="1089025"/>
            <a:ext cx="5540020" cy="823912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136" y="1089025"/>
            <a:ext cx="5539678" cy="823912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4300001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6170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7-X w/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524000" y="3429000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34" name="Titel 7"/>
          <p:cNvSpPr>
            <a:spLocks noGrp="1"/>
          </p:cNvSpPr>
          <p:nvPr userDrawn="1">
            <p:ph type="title"/>
          </p:nvPr>
        </p:nvSpPr>
        <p:spPr>
          <a:xfrm>
            <a:off x="1524000" y="1240663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1930906" y="5892965"/>
            <a:ext cx="8434419" cy="566770"/>
            <a:chOff x="507813" y="5834863"/>
            <a:chExt cx="8135786" cy="566770"/>
          </a:xfrm>
        </p:grpSpPr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13" y="5834863"/>
              <a:ext cx="560411" cy="373742"/>
            </a:xfrm>
            <a:prstGeom prst="rect">
              <a:avLst/>
            </a:prstGeom>
          </p:spPr>
        </p:pic>
        <p:sp>
          <p:nvSpPr>
            <p:cNvPr id="18" name="Subtitle 2"/>
            <p:cNvSpPr txBox="1">
              <a:spLocks/>
            </p:cNvSpPr>
            <p:nvPr userDrawn="1"/>
          </p:nvSpPr>
          <p:spPr>
            <a:xfrm>
              <a:off x="1068224" y="5834863"/>
              <a:ext cx="7575375" cy="56677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 smtClean="0">
                  <a:latin typeface="Arial Narrow" panose="020B0606020202030204" pitchFamily="34" charset="0"/>
                </a:rPr>
                <a:t>This work has been carried out within the framework of the EUROfusion Consortium and has received funding from the </a:t>
              </a:r>
              <a:r>
                <a:rPr lang="en-US" sz="1000" dirty="0" err="1" smtClean="0">
                  <a:latin typeface="Arial Narrow" panose="020B0606020202030204" pitchFamily="34" charset="0"/>
                </a:rPr>
                <a:t>Euratom</a:t>
              </a:r>
              <a:r>
                <a:rPr lang="en-US" sz="1000" dirty="0" smtClean="0">
                  <a:latin typeface="Arial Narrow" panose="020B0606020202030204" pitchFamily="34" charset="0"/>
                </a:rPr>
                <a:t> research and training </a:t>
              </a:r>
              <a:r>
                <a:rPr lang="en-US" sz="1000" dirty="0" err="1" smtClean="0">
                  <a:latin typeface="Arial Narrow" panose="020B0606020202030204" pitchFamily="34" charset="0"/>
                </a:rPr>
                <a:t>programme</a:t>
              </a:r>
              <a:r>
                <a:rPr lang="en-US" sz="1000" dirty="0" smtClean="0">
                  <a:latin typeface="Arial Narrow" panose="020B0606020202030204" pitchFamily="34" charset="0"/>
                </a:rPr>
                <a:t> 2014-2018 and 2019-2020 under grant agreement No 633053. The views and opinions expressed herein do not necessarily reflect those of the European Commission.</a:t>
              </a:r>
              <a:endParaRPr lang="en-US" sz="10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25.02.2020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21" name="Gruppieren 20"/>
          <p:cNvGrpSpPr/>
          <p:nvPr userDrawn="1"/>
        </p:nvGrpSpPr>
        <p:grpSpPr>
          <a:xfrm>
            <a:off x="1835809" y="4884613"/>
            <a:ext cx="8525640" cy="716032"/>
            <a:chOff x="1835809" y="5250427"/>
            <a:chExt cx="8525640" cy="716032"/>
          </a:xfrm>
        </p:grpSpPr>
        <p:pic>
          <p:nvPicPr>
            <p:cNvPr id="22" name="Grafik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809" y="5607844"/>
              <a:ext cx="1583509" cy="297679"/>
            </a:xfrm>
            <a:prstGeom prst="rect">
              <a:avLst/>
            </a:prstGeom>
          </p:spPr>
        </p:pic>
        <p:pic>
          <p:nvPicPr>
            <p:cNvPr id="23" name="Grafik 2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4425" y="5495213"/>
              <a:ext cx="1627024" cy="386686"/>
            </a:xfrm>
            <a:prstGeom prst="rect">
              <a:avLst/>
            </a:prstGeom>
          </p:spPr>
        </p:pic>
        <p:pic>
          <p:nvPicPr>
            <p:cNvPr id="24" name="Grafik 23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5943" y="5250427"/>
              <a:ext cx="2382977" cy="716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79222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7-X w/o acknowledgement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4247260"/>
            <a:ext cx="12209760" cy="2269181"/>
          </a:xfrm>
          <a:prstGeom prst="rect">
            <a:avLst/>
          </a:prstGeom>
        </p:spPr>
      </p:pic>
      <p:sp>
        <p:nvSpPr>
          <p:cNvPr id="14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490520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9239386D-0DD8-4F47-AB93-DD4D12351C48}" type="datetime1">
              <a:rPr lang="de-DE" smtClean="0"/>
              <a:t>25.02.2020</a:t>
            </a:fld>
            <a:endParaRPr lang="de-DE" dirty="0"/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488564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490519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1524000" y="2510472"/>
            <a:ext cx="9144000" cy="748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3" name="Titel 7"/>
          <p:cNvSpPr>
            <a:spLocks noGrp="1"/>
          </p:cNvSpPr>
          <p:nvPr>
            <p:ph type="title"/>
          </p:nvPr>
        </p:nvSpPr>
        <p:spPr>
          <a:xfrm>
            <a:off x="1524000" y="1136247"/>
            <a:ext cx="9144000" cy="1316396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grpSp>
        <p:nvGrpSpPr>
          <p:cNvPr id="20" name="Gruppieren 19"/>
          <p:cNvGrpSpPr/>
          <p:nvPr userDrawn="1"/>
        </p:nvGrpSpPr>
        <p:grpSpPr>
          <a:xfrm>
            <a:off x="2203450" y="3372223"/>
            <a:ext cx="7791450" cy="663995"/>
            <a:chOff x="2203450" y="5279000"/>
            <a:chExt cx="7791450" cy="663995"/>
          </a:xfrm>
        </p:grpSpPr>
        <p:pic>
          <p:nvPicPr>
            <p:cNvPr id="21" name="Grafik 2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5607845"/>
              <a:ext cx="1527969" cy="287238"/>
            </a:xfrm>
            <a:prstGeom prst="rect">
              <a:avLst/>
            </a:prstGeom>
          </p:spPr>
        </p:pic>
        <p:pic>
          <p:nvPicPr>
            <p:cNvPr id="22" name="Grafik 2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4082" y="5508572"/>
              <a:ext cx="1500818" cy="356691"/>
            </a:xfrm>
            <a:prstGeom prst="rect">
              <a:avLst/>
            </a:prstGeom>
          </p:spPr>
        </p:pic>
        <p:pic>
          <p:nvPicPr>
            <p:cNvPr id="24" name="Grafik 23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6752" y="5279000"/>
              <a:ext cx="2209800" cy="6639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90383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7-X w/ acknowledgement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17" b="4198"/>
          <a:stretch/>
        </p:blipFill>
        <p:spPr>
          <a:xfrm>
            <a:off x="-2" y="4476749"/>
            <a:ext cx="12209760" cy="2039691"/>
          </a:xfrm>
          <a:prstGeom prst="rect">
            <a:avLst/>
          </a:prstGeom>
        </p:spPr>
      </p:pic>
      <p:sp>
        <p:nvSpPr>
          <p:cNvPr id="14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490520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de-DE" dirty="0" smtClean="0"/>
              <a:t>26.02.2020</a:t>
            </a:r>
            <a:endParaRPr lang="de-DE" dirty="0"/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488564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de-DE" dirty="0" smtClean="0"/>
              <a:t>Data </a:t>
            </a:r>
            <a:r>
              <a:rPr lang="de-DE" dirty="0" err="1" smtClean="0"/>
              <a:t>processing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images</a:t>
            </a:r>
            <a:r>
              <a:rPr lang="de-DE" dirty="0" smtClean="0"/>
              <a:t> / </a:t>
            </a:r>
            <a:r>
              <a:rPr lang="de-DE" dirty="0" err="1" smtClean="0"/>
              <a:t>videos</a:t>
            </a:r>
            <a:r>
              <a:rPr lang="de-DE" dirty="0" smtClean="0"/>
              <a:t> @ W7-X – Simon Dumke, W7-X </a:t>
            </a:r>
            <a:r>
              <a:rPr lang="de-DE" dirty="0" err="1" smtClean="0"/>
              <a:t>CoDaC</a:t>
            </a:r>
            <a:r>
              <a:rPr lang="de-DE" dirty="0" smtClean="0"/>
              <a:t> Software</a:t>
            </a:r>
          </a:p>
          <a:p>
            <a:endParaRPr lang="de-DE" dirty="0"/>
          </a:p>
        </p:txBody>
      </p:sp>
      <p:sp>
        <p:nvSpPr>
          <p:cNvPr id="1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490519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1524000" y="2407920"/>
            <a:ext cx="9144000" cy="748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3" name="Titel 7"/>
          <p:cNvSpPr>
            <a:spLocks noGrp="1"/>
          </p:cNvSpPr>
          <p:nvPr>
            <p:ph type="title"/>
          </p:nvPr>
        </p:nvSpPr>
        <p:spPr>
          <a:xfrm>
            <a:off x="1524000" y="1033695"/>
            <a:ext cx="9144000" cy="1316396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grpSp>
        <p:nvGrpSpPr>
          <p:cNvPr id="19" name="Gruppieren 18"/>
          <p:cNvGrpSpPr/>
          <p:nvPr userDrawn="1"/>
        </p:nvGrpSpPr>
        <p:grpSpPr>
          <a:xfrm>
            <a:off x="1155700" y="4028478"/>
            <a:ext cx="10055224" cy="566770"/>
            <a:chOff x="498625" y="5834863"/>
            <a:chExt cx="9699204" cy="566770"/>
          </a:xfrm>
        </p:grpSpPr>
        <p:pic>
          <p:nvPicPr>
            <p:cNvPr id="20" name="Grafik 1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625" y="5834863"/>
              <a:ext cx="560411" cy="373742"/>
            </a:xfrm>
            <a:prstGeom prst="rect">
              <a:avLst/>
            </a:prstGeom>
          </p:spPr>
        </p:pic>
        <p:sp>
          <p:nvSpPr>
            <p:cNvPr id="21" name="Subtitle 2"/>
            <p:cNvSpPr txBox="1">
              <a:spLocks/>
            </p:cNvSpPr>
            <p:nvPr userDrawn="1"/>
          </p:nvSpPr>
          <p:spPr>
            <a:xfrm>
              <a:off x="1068224" y="5834863"/>
              <a:ext cx="9129605" cy="56677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 smtClean="0">
                  <a:latin typeface="Arial Narrow" panose="020B0606020202030204" pitchFamily="34" charset="0"/>
                </a:rPr>
                <a:t>This work has been carried out within the framework of the EUROfusion Consortium and has received funding from the </a:t>
              </a:r>
              <a:r>
                <a:rPr lang="en-US" sz="1000" dirty="0" err="1" smtClean="0">
                  <a:latin typeface="Arial Narrow" panose="020B0606020202030204" pitchFamily="34" charset="0"/>
                </a:rPr>
                <a:t>Euratom</a:t>
              </a:r>
              <a:r>
                <a:rPr lang="en-US" sz="1000" dirty="0" smtClean="0">
                  <a:latin typeface="Arial Narrow" panose="020B0606020202030204" pitchFamily="34" charset="0"/>
                </a:rPr>
                <a:t> research and training </a:t>
              </a:r>
              <a:r>
                <a:rPr lang="en-US" sz="1000" dirty="0" err="1" smtClean="0">
                  <a:latin typeface="Arial Narrow" panose="020B0606020202030204" pitchFamily="34" charset="0"/>
                </a:rPr>
                <a:t>programme</a:t>
              </a:r>
              <a:r>
                <a:rPr lang="en-US" sz="1000" dirty="0" smtClean="0">
                  <a:latin typeface="Arial Narrow" panose="020B0606020202030204" pitchFamily="34" charset="0"/>
                </a:rPr>
                <a:t> 2014-2018 and 2019-2020 under grant agreement No 633053. The views and opinions expressed herein do not necessarily reflect those of the European Commission.</a:t>
              </a:r>
              <a:endParaRPr lang="en-US" sz="10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24" name="Gruppieren 23"/>
          <p:cNvGrpSpPr/>
          <p:nvPr userDrawn="1"/>
        </p:nvGrpSpPr>
        <p:grpSpPr>
          <a:xfrm>
            <a:off x="2203450" y="3272206"/>
            <a:ext cx="7791450" cy="663995"/>
            <a:chOff x="2203450" y="5279000"/>
            <a:chExt cx="7791450" cy="663995"/>
          </a:xfrm>
        </p:grpSpPr>
        <p:pic>
          <p:nvPicPr>
            <p:cNvPr id="25" name="Grafik 2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5607845"/>
              <a:ext cx="1527969" cy="287238"/>
            </a:xfrm>
            <a:prstGeom prst="rect">
              <a:avLst/>
            </a:prstGeom>
          </p:spPr>
        </p:pic>
        <p:pic>
          <p:nvPicPr>
            <p:cNvPr id="27" name="Grafik 2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4082" y="5508572"/>
              <a:ext cx="1500818" cy="356691"/>
            </a:xfrm>
            <a:prstGeom prst="rect">
              <a:avLst/>
            </a:prstGeom>
          </p:spPr>
        </p:pic>
        <p:pic>
          <p:nvPicPr>
            <p:cNvPr id="28" name="Grafik 2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6752" y="5279000"/>
              <a:ext cx="2209800" cy="6639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572988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95027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26.02.2020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Data </a:t>
            </a:r>
            <a:r>
              <a:rPr lang="de-DE" dirty="0" err="1" smtClean="0"/>
              <a:t>processing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images</a:t>
            </a:r>
            <a:r>
              <a:rPr lang="de-DE" dirty="0" smtClean="0"/>
              <a:t> / </a:t>
            </a:r>
            <a:r>
              <a:rPr lang="de-DE" dirty="0" err="1" smtClean="0"/>
              <a:t>videos</a:t>
            </a:r>
            <a:r>
              <a:rPr lang="de-DE" dirty="0" smtClean="0"/>
              <a:t> @ W7-X – Simon Dumke, W7-X </a:t>
            </a:r>
            <a:r>
              <a:rPr lang="de-DE" dirty="0" err="1" smtClean="0"/>
              <a:t>CoDaC</a:t>
            </a:r>
            <a:r>
              <a:rPr lang="de-DE" dirty="0" smtClean="0"/>
              <a:t> Software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96930"/>
            <a:ext cx="11232438" cy="510449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19152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95027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26.02.2020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Data </a:t>
            </a:r>
            <a:r>
              <a:rPr lang="de-DE" dirty="0" err="1" smtClean="0"/>
              <a:t>processing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images</a:t>
            </a:r>
            <a:r>
              <a:rPr lang="de-DE" dirty="0" smtClean="0"/>
              <a:t> / </a:t>
            </a:r>
            <a:r>
              <a:rPr lang="de-DE" dirty="0" err="1" smtClean="0"/>
              <a:t>videos</a:t>
            </a:r>
            <a:r>
              <a:rPr lang="de-DE" dirty="0" smtClean="0"/>
              <a:t> @ W7-X – Simon Dumke, W7-X </a:t>
            </a:r>
            <a:r>
              <a:rPr lang="de-DE" dirty="0" err="1" smtClean="0"/>
              <a:t>CoDaC</a:t>
            </a:r>
            <a:r>
              <a:rPr lang="de-DE" dirty="0" smtClean="0"/>
              <a:t> Software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830137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95027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26.02.2020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Data </a:t>
            </a:r>
            <a:r>
              <a:rPr lang="de-DE" dirty="0" err="1" smtClean="0"/>
              <a:t>processing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images</a:t>
            </a:r>
            <a:r>
              <a:rPr lang="de-DE" dirty="0" smtClean="0"/>
              <a:t> / </a:t>
            </a:r>
            <a:r>
              <a:rPr lang="de-DE" dirty="0" err="1" smtClean="0"/>
              <a:t>videos</a:t>
            </a:r>
            <a:r>
              <a:rPr lang="de-DE" dirty="0" smtClean="0"/>
              <a:t> @ W7-X – Simon Dumke, W7-X </a:t>
            </a:r>
            <a:r>
              <a:rPr lang="de-DE" dirty="0" err="1" smtClean="0"/>
              <a:t>CoDaC</a:t>
            </a:r>
            <a:r>
              <a:rPr lang="de-DE" dirty="0" smtClean="0"/>
              <a:t> Software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89025"/>
            <a:ext cx="5540020" cy="5129212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idx="18"/>
          </p:nvPr>
        </p:nvSpPr>
        <p:spPr>
          <a:xfrm>
            <a:off x="6175248" y="1089025"/>
            <a:ext cx="5540020" cy="5129212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41956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95027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26.02.2020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Data </a:t>
            </a:r>
            <a:r>
              <a:rPr lang="de-DE" dirty="0" err="1" smtClean="0"/>
              <a:t>processing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images</a:t>
            </a:r>
            <a:r>
              <a:rPr lang="de-DE" dirty="0" smtClean="0"/>
              <a:t> / </a:t>
            </a:r>
            <a:r>
              <a:rPr lang="de-DE" dirty="0" err="1" smtClean="0"/>
              <a:t>videos</a:t>
            </a:r>
            <a:r>
              <a:rPr lang="de-DE" dirty="0" smtClean="0"/>
              <a:t> @ W7-X – Simon Dumke, W7-X </a:t>
            </a:r>
            <a:r>
              <a:rPr lang="de-DE" dirty="0" err="1" smtClean="0"/>
              <a:t>CoDaC</a:t>
            </a:r>
            <a:r>
              <a:rPr lang="de-DE" dirty="0" smtClean="0"/>
              <a:t> Software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425" y="1912937"/>
            <a:ext cx="5540020" cy="4314721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idx="18"/>
          </p:nvPr>
        </p:nvSpPr>
        <p:spPr>
          <a:xfrm>
            <a:off x="6175248" y="1912937"/>
            <a:ext cx="5540020" cy="430530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idx="19"/>
          </p:nvPr>
        </p:nvSpPr>
        <p:spPr>
          <a:xfrm>
            <a:off x="479426" y="1089025"/>
            <a:ext cx="5540020" cy="823912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136" y="1089025"/>
            <a:ext cx="5539678" cy="823912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7719487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25.02.2020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96930"/>
            <a:ext cx="11232438" cy="510449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75698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w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11153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6F4EBBD8-A576-4697-90A8-A3A1DA1E14A9}" type="datetime1">
              <a:rPr lang="de-DE" smtClean="0"/>
              <a:t>25.02.2020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81" y="189217"/>
            <a:ext cx="575532" cy="51163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186038"/>
            <a:ext cx="2401557" cy="51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4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78">
          <p15:clr>
            <a:srgbClr val="F26B43"/>
          </p15:clr>
        </p15:guide>
        <p15:guide id="3" pos="302">
          <p15:clr>
            <a:srgbClr val="F26B43"/>
          </p15:clr>
        </p15:guide>
        <p15:guide id="4" orient="horz" pos="119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2268" userDrawn="1">
          <p15:clr>
            <a:srgbClr val="F26B43"/>
          </p15:clr>
        </p15:guide>
        <p15:guide id="9" orient="horz" pos="438">
          <p15:clr>
            <a:srgbClr val="F26B43"/>
          </p15:clr>
        </p15:guide>
        <p15:guide id="10" orient="horz" pos="3404" userDrawn="1">
          <p15:clr>
            <a:srgbClr val="F26B43"/>
          </p15:clr>
        </p15:guide>
        <p15:guide id="11" orient="horz" pos="2428" userDrawn="1">
          <p15:clr>
            <a:srgbClr val="F26B43"/>
          </p15:clr>
        </p15:guide>
        <p15:guide id="12" orient="horz" pos="3300" userDrawn="1">
          <p15:clr>
            <a:srgbClr val="F26B43"/>
          </p15:clr>
        </p15:guide>
        <p15:guide id="13" pos="6530" userDrawn="1">
          <p15:clr>
            <a:srgbClr val="F26B43"/>
          </p15:clr>
        </p15:guide>
        <p15:guide id="14" pos="1388" userDrawn="1">
          <p15:clr>
            <a:srgbClr val="F26B43"/>
          </p15:clr>
        </p15:guide>
        <p15:guide id="15" orient="horz" pos="3381" userDrawn="1">
          <p15:clr>
            <a:srgbClr val="F26B43"/>
          </p15:clr>
        </p15:guide>
        <p15:guide id="16" pos="62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11153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26.02.2020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de-DE" dirty="0" smtClean="0"/>
              <a:t>Data </a:t>
            </a:r>
            <a:r>
              <a:rPr lang="de-DE" dirty="0" err="1" smtClean="0"/>
              <a:t>processing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images</a:t>
            </a:r>
            <a:r>
              <a:rPr lang="de-DE" dirty="0" smtClean="0"/>
              <a:t> / </a:t>
            </a:r>
            <a:r>
              <a:rPr lang="de-DE" dirty="0" err="1" smtClean="0"/>
              <a:t>videos</a:t>
            </a:r>
            <a:r>
              <a:rPr lang="de-DE" dirty="0" smtClean="0"/>
              <a:t> @ W7-X – Simon Dumke, W7-X </a:t>
            </a:r>
            <a:r>
              <a:rPr lang="de-DE" dirty="0" err="1" smtClean="0"/>
              <a:t>CoDaC</a:t>
            </a:r>
            <a:r>
              <a:rPr lang="de-DE" dirty="0" smtClean="0"/>
              <a:t> Software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649" y="191123"/>
            <a:ext cx="603390" cy="536400"/>
          </a:xfrm>
          <a:prstGeom prst="rect">
            <a:avLst/>
          </a:prstGeom>
        </p:spPr>
      </p:pic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10850" y="188912"/>
            <a:ext cx="600964" cy="53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4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78">
          <p15:clr>
            <a:srgbClr val="F26B43"/>
          </p15:clr>
        </p15:guide>
        <p15:guide id="3" pos="302">
          <p15:clr>
            <a:srgbClr val="F26B43"/>
          </p15:clr>
        </p15:guide>
        <p15:guide id="4" orient="horz" pos="119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2273">
          <p15:clr>
            <a:srgbClr val="F26B43"/>
          </p15:clr>
        </p15:guide>
        <p15:guide id="9" orient="horz" pos="458">
          <p15:clr>
            <a:srgbClr val="F26B43"/>
          </p15:clr>
        </p15:guide>
        <p15:guide id="10" orient="horz" pos="391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11153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26.02.2020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de-DE" dirty="0" smtClean="0"/>
              <a:t>Data </a:t>
            </a:r>
            <a:r>
              <a:rPr lang="de-DE" dirty="0" err="1" smtClean="0"/>
              <a:t>processing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images</a:t>
            </a:r>
            <a:r>
              <a:rPr lang="de-DE" dirty="0" smtClean="0"/>
              <a:t> / </a:t>
            </a:r>
            <a:r>
              <a:rPr lang="de-DE" dirty="0" err="1" smtClean="0"/>
              <a:t>videos</a:t>
            </a:r>
            <a:r>
              <a:rPr lang="de-DE" dirty="0" smtClean="0"/>
              <a:t> @ W7-X – Simon Dumke, W7-X </a:t>
            </a:r>
            <a:r>
              <a:rPr lang="de-DE" dirty="0" err="1" smtClean="0"/>
              <a:t>CoDaC</a:t>
            </a:r>
            <a:r>
              <a:rPr lang="de-DE" dirty="0" smtClean="0"/>
              <a:t> Software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10850" y="188912"/>
            <a:ext cx="600964" cy="53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86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78">
          <p15:clr>
            <a:srgbClr val="F26B43"/>
          </p15:clr>
        </p15:guide>
        <p15:guide id="3" pos="302">
          <p15:clr>
            <a:srgbClr val="F26B43"/>
          </p15:clr>
        </p15:guide>
        <p15:guide id="4" orient="horz" pos="119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2273">
          <p15:clr>
            <a:srgbClr val="F26B43"/>
          </p15:clr>
        </p15:guide>
        <p15:guide id="9" orient="horz" pos="458">
          <p15:clr>
            <a:srgbClr val="F26B43"/>
          </p15:clr>
        </p15:guide>
        <p15:guide id="10" orient="horz" pos="39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11153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6F4EBBD8-A576-4697-90A8-A3A1DA1E14A9}" type="datetime1">
              <a:rPr lang="de-DE" smtClean="0"/>
              <a:t>25.02.2020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482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78">
          <p15:clr>
            <a:srgbClr val="F26B43"/>
          </p15:clr>
        </p15:guide>
        <p15:guide id="3" pos="302">
          <p15:clr>
            <a:srgbClr val="F26B43"/>
          </p15:clr>
        </p15:guide>
        <p15:guide id="4" orient="horz" pos="119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2273">
          <p15:clr>
            <a:srgbClr val="F26B43"/>
          </p15:clr>
        </p15:guide>
        <p15:guide id="9" orient="horz" pos="458">
          <p15:clr>
            <a:srgbClr val="F26B43"/>
          </p15:clr>
        </p15:guide>
        <p15:guide id="10" orient="horz" pos="39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26.02.2020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Data </a:t>
            </a:r>
            <a:r>
              <a:rPr lang="de-DE" dirty="0" err="1"/>
              <a:t>processing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images</a:t>
            </a:r>
            <a:r>
              <a:rPr lang="de-DE" dirty="0"/>
              <a:t> / </a:t>
            </a:r>
            <a:r>
              <a:rPr lang="de-DE" dirty="0" err="1"/>
              <a:t>videos</a:t>
            </a:r>
            <a:r>
              <a:rPr lang="de-DE" dirty="0"/>
              <a:t> @ </a:t>
            </a:r>
            <a:r>
              <a:rPr lang="de-DE" dirty="0" smtClean="0"/>
              <a:t>W7-X – Simon Dumke, W7-X </a:t>
            </a:r>
            <a:r>
              <a:rPr lang="de-DE" dirty="0" err="1" smtClean="0"/>
              <a:t>CoDaC</a:t>
            </a:r>
            <a:r>
              <a:rPr lang="de-DE" dirty="0" smtClean="0"/>
              <a:t> Software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Simon Dumke</a:t>
            </a:r>
          </a:p>
          <a:p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W7-X </a:t>
            </a:r>
            <a:r>
              <a:rPr lang="de-DE" sz="1600" dirty="0" err="1" smtClean="0"/>
              <a:t>CoDaC</a:t>
            </a:r>
            <a:r>
              <a:rPr lang="de-DE" sz="1600" dirty="0" smtClean="0"/>
              <a:t> Software Team</a:t>
            </a:r>
            <a:endParaRPr lang="de-DE" sz="1600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/>
              <a:t>Data </a:t>
            </a:r>
            <a:r>
              <a:rPr lang="de-DE" sz="4000" dirty="0" err="1" smtClean="0"/>
              <a:t>processing</a:t>
            </a:r>
            <a:r>
              <a:rPr lang="de-DE" sz="4000" dirty="0" smtClean="0"/>
              <a:t> </a:t>
            </a:r>
            <a:r>
              <a:rPr lang="de-DE" sz="4000" dirty="0" err="1" smtClean="0"/>
              <a:t>of</a:t>
            </a:r>
            <a:r>
              <a:rPr lang="de-DE" sz="4000" dirty="0" smtClean="0"/>
              <a:t> </a:t>
            </a:r>
            <a:r>
              <a:rPr lang="de-DE" sz="4000" dirty="0" err="1" smtClean="0"/>
              <a:t>images</a:t>
            </a:r>
            <a:r>
              <a:rPr lang="de-DE" sz="4000" dirty="0" smtClean="0"/>
              <a:t> / </a:t>
            </a:r>
            <a:r>
              <a:rPr lang="de-DE" sz="4000" dirty="0" err="1" smtClean="0"/>
              <a:t>videos</a:t>
            </a:r>
            <a:r>
              <a:rPr lang="de-DE" sz="4000" dirty="0" smtClean="0"/>
              <a:t> @ W7-X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28624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Challenges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26.02.2020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Data processing of images / videos @ W7-X – Simon Dumke, W7-X CoDaC Software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Compressors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patterns</a:t>
            </a:r>
            <a:r>
              <a:rPr lang="de-DE" dirty="0" smtClean="0"/>
              <a:t> / </a:t>
            </a:r>
            <a:r>
              <a:rPr lang="de-DE" dirty="0" err="1" smtClean="0"/>
              <a:t>assumptions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reduction</a:t>
            </a:r>
            <a:endParaRPr lang="de-DE" dirty="0" smtClean="0"/>
          </a:p>
          <a:p>
            <a:r>
              <a:rPr lang="de-DE" dirty="0" smtClean="0"/>
              <a:t>White / Random Noise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incompressible</a:t>
            </a:r>
            <a:endParaRPr lang="de-DE" dirty="0" smtClean="0"/>
          </a:p>
          <a:p>
            <a:r>
              <a:rPr lang="de-DE" dirty="0"/>
              <a:t>White / Random </a:t>
            </a:r>
            <a:r>
              <a:rPr lang="de-DE" dirty="0" smtClean="0"/>
              <a:t>Noise </a:t>
            </a:r>
            <a:r>
              <a:rPr lang="de-DE" dirty="0" err="1" smtClean="0"/>
              <a:t>does</a:t>
            </a:r>
            <a:r>
              <a:rPr lang="de-DE" dirty="0" smtClean="0"/>
              <a:t> not </a:t>
            </a:r>
            <a:r>
              <a:rPr lang="de-DE" dirty="0" err="1" smtClean="0"/>
              <a:t>contain</a:t>
            </a:r>
            <a:r>
              <a:rPr lang="de-DE" dirty="0" smtClean="0"/>
              <a:t> </a:t>
            </a: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endParaRPr lang="de-DE" dirty="0" smtClean="0"/>
          </a:p>
          <a:p>
            <a:r>
              <a:rPr lang="de-DE" dirty="0" smtClean="0"/>
              <a:t>Pure Noise </a:t>
            </a:r>
            <a:r>
              <a:rPr lang="de-DE" dirty="0" err="1" smtClean="0"/>
              <a:t>is</a:t>
            </a:r>
            <a:r>
              <a:rPr lang="de-DE" dirty="0" smtClean="0"/>
              <a:t> Pure </a:t>
            </a:r>
            <a:r>
              <a:rPr lang="de-DE" dirty="0" err="1" smtClean="0"/>
              <a:t>Waste</a:t>
            </a:r>
            <a:endParaRPr lang="de-DE" dirty="0" smtClean="0"/>
          </a:p>
          <a:p>
            <a:pPr lvl="1"/>
            <a:r>
              <a:rPr lang="de-DE" dirty="0" err="1" smtClean="0"/>
              <a:t>Of</a:t>
            </a:r>
            <a:r>
              <a:rPr lang="de-DE" dirty="0" smtClean="0"/>
              <a:t> Network </a:t>
            </a:r>
            <a:r>
              <a:rPr lang="de-DE" dirty="0" err="1" smtClean="0"/>
              <a:t>Bandwidth</a:t>
            </a:r>
            <a:endParaRPr lang="de-DE" dirty="0" smtClean="0"/>
          </a:p>
          <a:p>
            <a:pPr lvl="1"/>
            <a:r>
              <a:rPr lang="de-DE" dirty="0" err="1" smtClean="0"/>
              <a:t>Of</a:t>
            </a:r>
            <a:r>
              <a:rPr lang="de-DE" dirty="0" smtClean="0"/>
              <a:t> Archive Storage</a:t>
            </a:r>
          </a:p>
          <a:p>
            <a:pPr lvl="1"/>
            <a:r>
              <a:rPr lang="de-DE" dirty="0" err="1" smtClean="0"/>
              <a:t>Of</a:t>
            </a:r>
            <a:r>
              <a:rPr lang="de-DE" dirty="0" smtClean="0"/>
              <a:t> Computing Power</a:t>
            </a:r>
            <a:endParaRPr lang="de-DE" dirty="0"/>
          </a:p>
        </p:txBody>
      </p:sp>
      <p:pic>
        <p:nvPicPr>
          <p:cNvPr id="7" name="edicam.100f.102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0500" y="1226956"/>
            <a:ext cx="7751100" cy="4844438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6324600" y="1002368"/>
            <a:ext cx="4055400" cy="5199052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3" name="Gruppieren 12"/>
          <p:cNvGrpSpPr/>
          <p:nvPr/>
        </p:nvGrpSpPr>
        <p:grpSpPr>
          <a:xfrm>
            <a:off x="2510500" y="1226956"/>
            <a:ext cx="3850469" cy="4863519"/>
            <a:chOff x="2510500" y="1226956"/>
            <a:chExt cx="3850469" cy="4863519"/>
          </a:xfrm>
        </p:grpSpPr>
        <p:sp>
          <p:nvSpPr>
            <p:cNvPr id="9" name="Gleichschenkliges Dreieck 8"/>
            <p:cNvSpPr/>
            <p:nvPr/>
          </p:nvSpPr>
          <p:spPr>
            <a:xfrm rot="10800000">
              <a:off x="2510500" y="1226956"/>
              <a:ext cx="1079500" cy="917862"/>
            </a:xfrm>
            <a:prstGeom prst="triangle">
              <a:avLst>
                <a:gd name="adj" fmla="val 100000"/>
              </a:avLst>
            </a:prstGeom>
            <a:noFill/>
            <a:ln w="762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Gleichschenkliges Dreieck 9"/>
            <p:cNvSpPr/>
            <p:nvPr/>
          </p:nvSpPr>
          <p:spPr>
            <a:xfrm>
              <a:off x="5281469" y="5172613"/>
              <a:ext cx="1079500" cy="917862"/>
            </a:xfrm>
            <a:prstGeom prst="triangle">
              <a:avLst>
                <a:gd name="adj" fmla="val 100000"/>
              </a:avLst>
            </a:prstGeom>
            <a:noFill/>
            <a:ln w="762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Gleichschenkliges Dreieck 10"/>
            <p:cNvSpPr/>
            <p:nvPr/>
          </p:nvSpPr>
          <p:spPr>
            <a:xfrm rot="5400000">
              <a:off x="2438373" y="5072713"/>
              <a:ext cx="1079500" cy="917862"/>
            </a:xfrm>
            <a:prstGeom prst="triangle">
              <a:avLst>
                <a:gd name="adj" fmla="val 100000"/>
              </a:avLst>
            </a:prstGeom>
            <a:noFill/>
            <a:ln w="762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Gleichschenkliges Dreieck 11"/>
            <p:cNvSpPr/>
            <p:nvPr/>
          </p:nvSpPr>
          <p:spPr>
            <a:xfrm rot="16200000">
              <a:off x="5325919" y="1326856"/>
              <a:ext cx="1079500" cy="917862"/>
            </a:xfrm>
            <a:prstGeom prst="triangle">
              <a:avLst>
                <a:gd name="adj" fmla="val 100000"/>
              </a:avLst>
            </a:prstGeom>
            <a:noFill/>
            <a:ln w="762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2466050" y="1246037"/>
            <a:ext cx="3934750" cy="4844438"/>
            <a:chOff x="2466050" y="1246037"/>
            <a:chExt cx="3934750" cy="4844438"/>
          </a:xfrm>
        </p:grpSpPr>
        <p:sp>
          <p:nvSpPr>
            <p:cNvPr id="15" name="Rechteck 14"/>
            <p:cNvSpPr/>
            <p:nvPr/>
          </p:nvSpPr>
          <p:spPr>
            <a:xfrm>
              <a:off x="2466050" y="1246037"/>
              <a:ext cx="3934750" cy="4844438"/>
            </a:xfrm>
            <a:prstGeom prst="rect">
              <a:avLst/>
            </a:prstGeom>
            <a:noFill/>
            <a:ln w="571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2618450" y="1398437"/>
              <a:ext cx="3553204" cy="4545163"/>
            </a:xfrm>
            <a:prstGeom prst="rect">
              <a:avLst/>
            </a:prstGeom>
            <a:noFill/>
            <a:ln w="571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26407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6" grpId="0" build="p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Challenges</a:t>
            </a:r>
            <a:r>
              <a:rPr lang="de-DE" dirty="0" smtClean="0"/>
              <a:t> - </a:t>
            </a:r>
            <a:r>
              <a:rPr lang="de-DE" dirty="0" err="1" smtClean="0"/>
              <a:t>full</a:t>
            </a:r>
            <a:r>
              <a:rPr lang="de-DE" dirty="0" smtClean="0"/>
              <a:t> 12 </a:t>
            </a:r>
            <a:r>
              <a:rPr lang="de-DE" dirty="0" err="1" smtClean="0"/>
              <a:t>bit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26.02.2020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Data processing of images / videos @ W7-X – Simon Dumke, W7-X CoDaC Software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587500"/>
            <a:ext cx="3698240" cy="46228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180" y="1587900"/>
            <a:ext cx="3697920" cy="46224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020" y="4091320"/>
            <a:ext cx="4530060" cy="226503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120" y="1252394"/>
            <a:ext cx="2016000" cy="2520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100" y="1252394"/>
            <a:ext cx="2016000" cy="25200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 flipH="1">
            <a:off x="629919" y="5854700"/>
            <a:ext cx="292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Single Frame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 flipH="1">
            <a:off x="8942100" y="5854700"/>
            <a:ext cx="292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400 Frame </a:t>
            </a:r>
            <a:r>
              <a:rPr lang="de-DE" dirty="0" err="1" smtClean="0">
                <a:solidFill>
                  <a:schemeClr val="bg1"/>
                </a:solidFill>
              </a:rPr>
              <a:t>Mean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 flipH="1">
            <a:off x="5230812" y="2927802"/>
            <a:ext cx="292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Fourier      Transforms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104732" y="4106426"/>
            <a:ext cx="3052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Pixel </a:t>
            </a:r>
            <a:r>
              <a:rPr lang="de-DE" dirty="0" err="1" smtClean="0"/>
              <a:t>value</a:t>
            </a:r>
            <a:r>
              <a:rPr lang="de-DE" dirty="0" smtClean="0"/>
              <a:t> </a:t>
            </a:r>
            <a:r>
              <a:rPr lang="de-DE" dirty="0" err="1" smtClean="0"/>
              <a:t>distribution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400 Frames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520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Challenges</a:t>
            </a:r>
            <a:r>
              <a:rPr lang="de-DE" dirty="0" smtClean="0"/>
              <a:t> - </a:t>
            </a:r>
            <a:r>
              <a:rPr lang="de-DE" dirty="0" err="1" smtClean="0"/>
              <a:t>lowest</a:t>
            </a:r>
            <a:r>
              <a:rPr lang="de-DE" dirty="0" smtClean="0"/>
              <a:t> 4 </a:t>
            </a:r>
            <a:r>
              <a:rPr lang="de-DE" dirty="0" err="1" smtClean="0"/>
              <a:t>bits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26.02.2020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Data processing of images / videos @ W7-X – Simon Dumke, W7-X CoDaC Software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587500"/>
            <a:ext cx="3698240" cy="46228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180" y="1587900"/>
            <a:ext cx="3697920" cy="46224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020" y="4091320"/>
            <a:ext cx="4299080" cy="214954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120" y="1252394"/>
            <a:ext cx="2016000" cy="2520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100" y="1252394"/>
            <a:ext cx="2016000" cy="25200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 flipH="1">
            <a:off x="629919" y="5854700"/>
            <a:ext cx="292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Single Frame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 flipH="1">
            <a:off x="8942100" y="5854700"/>
            <a:ext cx="292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400 Frame </a:t>
            </a:r>
            <a:r>
              <a:rPr lang="de-DE" dirty="0" err="1" smtClean="0">
                <a:solidFill>
                  <a:schemeClr val="bg1"/>
                </a:solidFill>
              </a:rPr>
              <a:t>Mean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 flipH="1">
            <a:off x="5230812" y="2927802"/>
            <a:ext cx="292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Fourier      Transforms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104732" y="4106426"/>
            <a:ext cx="3052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Pixel </a:t>
            </a:r>
            <a:r>
              <a:rPr lang="de-DE" dirty="0" err="1" smtClean="0"/>
              <a:t>value</a:t>
            </a:r>
            <a:r>
              <a:rPr lang="de-DE" dirty="0" smtClean="0"/>
              <a:t> </a:t>
            </a:r>
            <a:r>
              <a:rPr lang="de-DE" dirty="0" err="1" smtClean="0"/>
              <a:t>distribution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400 Frames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64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Challenges</a:t>
            </a:r>
            <a:r>
              <a:rPr lang="de-DE" dirty="0" smtClean="0"/>
              <a:t> - </a:t>
            </a:r>
            <a:r>
              <a:rPr lang="de-DE" dirty="0" err="1" smtClean="0"/>
              <a:t>lowest</a:t>
            </a:r>
            <a:r>
              <a:rPr lang="de-DE" dirty="0" smtClean="0"/>
              <a:t> 3 </a:t>
            </a:r>
            <a:r>
              <a:rPr lang="de-DE" dirty="0" err="1" smtClean="0"/>
              <a:t>bits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26.02.2020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Data processing of images / videos @ W7-X – Simon Dumke, W7-X CoDaC Software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587500"/>
            <a:ext cx="3698240" cy="46228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180" y="1587900"/>
            <a:ext cx="3697920" cy="46224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020" y="4091320"/>
            <a:ext cx="4299080" cy="214954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120" y="1252394"/>
            <a:ext cx="2016000" cy="2520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100" y="1252394"/>
            <a:ext cx="2016000" cy="25200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 flipH="1">
            <a:off x="629919" y="5854700"/>
            <a:ext cx="292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Single Frame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 flipH="1">
            <a:off x="8942100" y="5854700"/>
            <a:ext cx="292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400 Frame </a:t>
            </a:r>
            <a:r>
              <a:rPr lang="de-DE" dirty="0" err="1" smtClean="0">
                <a:solidFill>
                  <a:schemeClr val="bg1"/>
                </a:solidFill>
              </a:rPr>
              <a:t>Mean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 flipH="1">
            <a:off x="5230812" y="2927802"/>
            <a:ext cx="292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Fourier      Transforms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104732" y="4106426"/>
            <a:ext cx="3052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Pixel </a:t>
            </a:r>
            <a:r>
              <a:rPr lang="de-DE" dirty="0" err="1" smtClean="0"/>
              <a:t>value</a:t>
            </a:r>
            <a:r>
              <a:rPr lang="de-DE" dirty="0" smtClean="0"/>
              <a:t> </a:t>
            </a:r>
            <a:r>
              <a:rPr lang="de-DE" dirty="0" err="1" smtClean="0"/>
              <a:t>distribution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400 Frames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149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Challenges</a:t>
            </a:r>
            <a:r>
              <a:rPr lang="de-DE" dirty="0" smtClean="0"/>
              <a:t> - </a:t>
            </a:r>
            <a:r>
              <a:rPr lang="de-DE" dirty="0" err="1" smtClean="0"/>
              <a:t>lowest</a:t>
            </a:r>
            <a:r>
              <a:rPr lang="de-DE" dirty="0" smtClean="0"/>
              <a:t> 2 </a:t>
            </a:r>
            <a:r>
              <a:rPr lang="de-DE" dirty="0" err="1" smtClean="0"/>
              <a:t>bits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26.02.2020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Data processing of images / videos @ W7-X – Simon Dumke, W7-X CoDaC Software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587500"/>
            <a:ext cx="3698240" cy="46228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180" y="1587900"/>
            <a:ext cx="3697920" cy="46224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020" y="4091320"/>
            <a:ext cx="4299080" cy="214954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120" y="1252394"/>
            <a:ext cx="2016000" cy="2520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100" y="1252394"/>
            <a:ext cx="2016000" cy="25200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 flipH="1">
            <a:off x="629919" y="5854700"/>
            <a:ext cx="292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Single Frame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 flipH="1">
            <a:off x="8942100" y="5854700"/>
            <a:ext cx="292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400 Frame </a:t>
            </a:r>
            <a:r>
              <a:rPr lang="de-DE" dirty="0" err="1" smtClean="0">
                <a:solidFill>
                  <a:schemeClr val="bg1"/>
                </a:solidFill>
              </a:rPr>
              <a:t>Mean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 flipH="1">
            <a:off x="5230812" y="2927802"/>
            <a:ext cx="292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Fourier      Transforms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104732" y="4106426"/>
            <a:ext cx="3052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Pixel </a:t>
            </a:r>
            <a:r>
              <a:rPr lang="de-DE" dirty="0" err="1" smtClean="0"/>
              <a:t>value</a:t>
            </a:r>
            <a:r>
              <a:rPr lang="de-DE" dirty="0" smtClean="0"/>
              <a:t> </a:t>
            </a:r>
            <a:r>
              <a:rPr lang="de-DE" dirty="0" err="1" smtClean="0"/>
              <a:t>distribution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400 Frames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302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Challenges</a:t>
            </a:r>
            <a:r>
              <a:rPr lang="de-DE" dirty="0" smtClean="0"/>
              <a:t> - </a:t>
            </a:r>
            <a:r>
              <a:rPr lang="de-DE" dirty="0" err="1" smtClean="0"/>
              <a:t>Conclusion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26.02.2020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Data processing of images / videos @ W7-X – Simon Dumke, W7-X CoDaC Software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de-DE" sz="4400" i="1" dirty="0" err="1" smtClean="0">
                <a:solidFill>
                  <a:schemeClr val="accent1"/>
                </a:solidFill>
              </a:rPr>
              <a:t>Please</a:t>
            </a:r>
            <a:r>
              <a:rPr lang="de-DE" sz="4400" i="1" dirty="0" smtClean="0">
                <a:solidFill>
                  <a:schemeClr val="accent1"/>
                </a:solidFill>
              </a:rPr>
              <a:t> </a:t>
            </a:r>
            <a:r>
              <a:rPr lang="de-DE" sz="4400" i="1" dirty="0" err="1" smtClean="0">
                <a:solidFill>
                  <a:schemeClr val="accent1"/>
                </a:solidFill>
              </a:rPr>
              <a:t>think</a:t>
            </a:r>
            <a:r>
              <a:rPr lang="de-DE" sz="4400" i="1" dirty="0" smtClean="0">
                <a:solidFill>
                  <a:schemeClr val="accent1"/>
                </a:solidFill>
              </a:rPr>
              <a:t> </a:t>
            </a:r>
            <a:r>
              <a:rPr lang="de-DE" sz="4400" i="1" dirty="0" err="1" smtClean="0">
                <a:solidFill>
                  <a:schemeClr val="accent1"/>
                </a:solidFill>
              </a:rPr>
              <a:t>about</a:t>
            </a:r>
            <a:r>
              <a:rPr lang="de-DE" sz="4400" i="1" dirty="0" smtClean="0">
                <a:solidFill>
                  <a:schemeClr val="accent1"/>
                </a:solidFill>
              </a:rPr>
              <a:t> </a:t>
            </a:r>
            <a:r>
              <a:rPr lang="de-DE" sz="4400" i="1" dirty="0" err="1" smtClean="0">
                <a:solidFill>
                  <a:schemeClr val="accent1"/>
                </a:solidFill>
              </a:rPr>
              <a:t>dropping</a:t>
            </a:r>
            <a:r>
              <a:rPr lang="de-DE" sz="4400" i="1" dirty="0" smtClean="0">
                <a:solidFill>
                  <a:schemeClr val="accent1"/>
                </a:solidFill>
              </a:rPr>
              <a:t> </a:t>
            </a:r>
            <a:r>
              <a:rPr lang="de-DE" sz="4400" i="1" dirty="0" err="1" smtClean="0">
                <a:solidFill>
                  <a:schemeClr val="accent1"/>
                </a:solidFill>
              </a:rPr>
              <a:t>waste</a:t>
            </a:r>
            <a:endParaRPr lang="de-DE" sz="4400" i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de-DE" sz="4400" i="1" dirty="0" err="1">
                <a:solidFill>
                  <a:schemeClr val="accent1"/>
                </a:solidFill>
              </a:rPr>
              <a:t>a</a:t>
            </a:r>
            <a:r>
              <a:rPr lang="de-DE" sz="4400" i="1" dirty="0" err="1" smtClean="0">
                <a:solidFill>
                  <a:schemeClr val="accent1"/>
                </a:solidFill>
              </a:rPr>
              <a:t>nd</a:t>
            </a:r>
            <a:r>
              <a:rPr lang="de-DE" sz="4400" i="1" dirty="0" smtClean="0">
                <a:solidFill>
                  <a:schemeClr val="accent1"/>
                </a:solidFill>
              </a:rPr>
              <a:t> </a:t>
            </a:r>
            <a:r>
              <a:rPr lang="de-DE" sz="4400" i="1" dirty="0" err="1" smtClean="0">
                <a:solidFill>
                  <a:schemeClr val="accent1"/>
                </a:solidFill>
              </a:rPr>
              <a:t>come</a:t>
            </a:r>
            <a:r>
              <a:rPr lang="de-DE" sz="4400" i="1" dirty="0" smtClean="0">
                <a:solidFill>
                  <a:schemeClr val="accent1"/>
                </a:solidFill>
              </a:rPr>
              <a:t> </a:t>
            </a:r>
            <a:r>
              <a:rPr lang="de-DE" sz="4400" i="1" dirty="0" err="1" smtClean="0">
                <a:solidFill>
                  <a:schemeClr val="accent1"/>
                </a:solidFill>
              </a:rPr>
              <a:t>talk</a:t>
            </a:r>
            <a:r>
              <a:rPr lang="de-DE" sz="4400" i="1" dirty="0" smtClean="0">
                <a:solidFill>
                  <a:schemeClr val="accent1"/>
                </a:solidFill>
              </a:rPr>
              <a:t> </a:t>
            </a:r>
            <a:r>
              <a:rPr lang="de-DE" sz="4400" i="1" dirty="0" err="1" smtClean="0">
                <a:solidFill>
                  <a:schemeClr val="accent1"/>
                </a:solidFill>
              </a:rPr>
              <a:t>to</a:t>
            </a:r>
            <a:r>
              <a:rPr lang="de-DE" sz="4400" i="1" dirty="0" smtClean="0">
                <a:solidFill>
                  <a:schemeClr val="accent1"/>
                </a:solidFill>
              </a:rPr>
              <a:t> </a:t>
            </a:r>
            <a:r>
              <a:rPr lang="de-DE" sz="4400" i="1" dirty="0" err="1" smtClean="0">
                <a:solidFill>
                  <a:schemeClr val="accent1"/>
                </a:solidFill>
              </a:rPr>
              <a:t>us</a:t>
            </a:r>
            <a:r>
              <a:rPr lang="de-DE" sz="4400" i="1" dirty="0" smtClean="0">
                <a:solidFill>
                  <a:schemeClr val="accent1"/>
                </a:solidFill>
              </a:rPr>
              <a:t>! </a:t>
            </a:r>
            <a:r>
              <a:rPr lang="de-DE" sz="4400" i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  <a:endParaRPr lang="de-DE" sz="4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9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26.02.2020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Data processing of images / videos @ W7-X – Simon Dumke, W7-X CoDaC Software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de-DE" sz="4400" i="1" dirty="0" err="1" smtClean="0">
                <a:solidFill>
                  <a:schemeClr val="accent1"/>
                </a:solidFill>
              </a:rPr>
              <a:t>Thank</a:t>
            </a:r>
            <a:r>
              <a:rPr lang="de-DE" sz="4400" i="1" dirty="0" smtClean="0">
                <a:solidFill>
                  <a:schemeClr val="accent1"/>
                </a:solidFill>
              </a:rPr>
              <a:t> </a:t>
            </a:r>
            <a:r>
              <a:rPr lang="de-DE" sz="4400" i="1" dirty="0" err="1" smtClean="0">
                <a:solidFill>
                  <a:schemeClr val="accent1"/>
                </a:solidFill>
              </a:rPr>
              <a:t>you</a:t>
            </a:r>
            <a:r>
              <a:rPr lang="de-DE" sz="4400" i="1" dirty="0" smtClean="0">
                <a:solidFill>
                  <a:schemeClr val="accent1"/>
                </a:solidFill>
              </a:rPr>
              <a:t>!</a:t>
            </a:r>
            <a:endParaRPr lang="de-DE" sz="4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9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26.02.2020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Data processing of images / videos @ W7-X – Simon Dumke, W7-X CoDaC Software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Real Time IR </a:t>
            </a:r>
            <a:r>
              <a:rPr lang="de-DE" dirty="0" err="1" smtClean="0"/>
              <a:t>image</a:t>
            </a:r>
            <a:r>
              <a:rPr lang="de-DE" dirty="0" smtClean="0"/>
              <a:t> </a:t>
            </a:r>
            <a:r>
              <a:rPr lang="de-DE" dirty="0" err="1" smtClean="0"/>
              <a:t>processing</a:t>
            </a:r>
            <a:endParaRPr lang="de-DE" dirty="0" smtClean="0"/>
          </a:p>
          <a:p>
            <a:r>
              <a:rPr lang="de-DE" dirty="0" err="1" smtClean="0"/>
              <a:t>Scaling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PFC </a:t>
            </a:r>
            <a:r>
              <a:rPr lang="de-DE" dirty="0" err="1" smtClean="0"/>
              <a:t>protection</a:t>
            </a:r>
            <a:endParaRPr lang="de-DE" dirty="0" smtClean="0"/>
          </a:p>
          <a:p>
            <a:r>
              <a:rPr lang="de-DE" dirty="0" err="1" smtClean="0"/>
              <a:t>Compression</a:t>
            </a:r>
            <a:endParaRPr lang="de-DE" dirty="0" smtClean="0"/>
          </a:p>
          <a:p>
            <a:r>
              <a:rPr lang="de-DE" dirty="0" err="1" smtClean="0"/>
              <a:t>Challenges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045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Real Time IR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 smtClean="0"/>
              <a:t>processing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26.02.2020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Data processing of images / videos @ W7-X – Simon Dumke, W7-X CoDaC Software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3814524" y="1386590"/>
            <a:ext cx="2952036" cy="447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dirty="0" smtClean="0"/>
              <a:t>High Performance PC</a:t>
            </a:r>
          </a:p>
          <a:p>
            <a:pPr algn="ctr"/>
            <a:r>
              <a:rPr lang="de-DE" sz="1400" dirty="0" smtClean="0"/>
              <a:t>(RT Linux)</a:t>
            </a:r>
            <a:endParaRPr lang="de-DE" sz="1400" dirty="0"/>
          </a:p>
        </p:txBody>
      </p:sp>
      <p:sp>
        <p:nvSpPr>
          <p:cNvPr id="9" name="Rechteck 8"/>
          <p:cNvSpPr/>
          <p:nvPr/>
        </p:nvSpPr>
        <p:spPr>
          <a:xfrm>
            <a:off x="4082256" y="2010410"/>
            <a:ext cx="2013744" cy="6553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CoDaStation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4082256" y="2846878"/>
            <a:ext cx="2013744" cy="279065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dirty="0" err="1" smtClean="0"/>
              <a:t>FastControlStation</a:t>
            </a:r>
            <a:endParaRPr lang="de-DE" dirty="0"/>
          </a:p>
        </p:txBody>
      </p:sp>
      <p:grpSp>
        <p:nvGrpSpPr>
          <p:cNvPr id="33" name="Gruppieren 32"/>
          <p:cNvGrpSpPr/>
          <p:nvPr/>
        </p:nvGrpSpPr>
        <p:grpSpPr>
          <a:xfrm>
            <a:off x="495300" y="2297430"/>
            <a:ext cx="2956560" cy="922020"/>
            <a:chOff x="495300" y="2297430"/>
            <a:chExt cx="2956560" cy="922020"/>
          </a:xfrm>
        </p:grpSpPr>
        <p:sp>
          <p:nvSpPr>
            <p:cNvPr id="6" name="Rechteck 5"/>
            <p:cNvSpPr/>
            <p:nvPr/>
          </p:nvSpPr>
          <p:spPr>
            <a:xfrm>
              <a:off x="495300" y="2430780"/>
              <a:ext cx="1036320" cy="655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IR </a:t>
              </a:r>
              <a:r>
                <a:rPr lang="de-DE" dirty="0" err="1" smtClean="0"/>
                <a:t>Camera</a:t>
              </a:r>
              <a:endParaRPr lang="de-DE" dirty="0"/>
            </a:p>
          </p:txBody>
        </p:sp>
        <p:sp>
          <p:nvSpPr>
            <p:cNvPr id="7" name="Rechteck 6"/>
            <p:cNvSpPr/>
            <p:nvPr/>
          </p:nvSpPr>
          <p:spPr>
            <a:xfrm>
              <a:off x="2415540" y="2297430"/>
              <a:ext cx="1036320" cy="9220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MTCA Frame-</a:t>
              </a:r>
              <a:r>
                <a:rPr lang="de-DE" dirty="0" err="1" smtClean="0"/>
                <a:t>Grabber</a:t>
              </a:r>
              <a:endParaRPr lang="de-DE" dirty="0"/>
            </a:p>
          </p:txBody>
        </p:sp>
        <p:sp>
          <p:nvSpPr>
            <p:cNvPr id="13" name="Sechseck 12"/>
            <p:cNvSpPr/>
            <p:nvPr/>
          </p:nvSpPr>
          <p:spPr>
            <a:xfrm>
              <a:off x="1478082" y="2364105"/>
              <a:ext cx="1044138" cy="788670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 smtClean="0"/>
                <a:t>CameraLink</a:t>
              </a:r>
              <a:endParaRPr lang="de-DE" sz="1400" dirty="0"/>
            </a:p>
          </p:txBody>
        </p:sp>
      </p:grpSp>
      <p:sp>
        <p:nvSpPr>
          <p:cNvPr id="16" name="Rechteck 15"/>
          <p:cNvSpPr/>
          <p:nvPr/>
        </p:nvSpPr>
        <p:spPr>
          <a:xfrm>
            <a:off x="3892470" y="4765040"/>
            <a:ext cx="355680" cy="6553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dirty="0" smtClean="0"/>
              <a:t>GPU</a:t>
            </a:r>
            <a:endParaRPr lang="de-DE" dirty="0"/>
          </a:p>
        </p:txBody>
      </p:sp>
      <p:grpSp>
        <p:nvGrpSpPr>
          <p:cNvPr id="35" name="Gruppieren 34"/>
          <p:cNvGrpSpPr/>
          <p:nvPr/>
        </p:nvGrpSpPr>
        <p:grpSpPr>
          <a:xfrm>
            <a:off x="4248150" y="3219450"/>
            <a:ext cx="1703070" cy="2061845"/>
            <a:chOff x="4248150" y="3219450"/>
            <a:chExt cx="1703070" cy="2061845"/>
          </a:xfrm>
        </p:grpSpPr>
        <p:sp>
          <p:nvSpPr>
            <p:cNvPr id="14" name="Abgerundetes Rechteck 13"/>
            <p:cNvSpPr/>
            <p:nvPr/>
          </p:nvSpPr>
          <p:spPr>
            <a:xfrm>
              <a:off x="4269264" y="3219450"/>
              <a:ext cx="1681956" cy="37719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/>
                <a:t>Cam DAQ Module</a:t>
              </a:r>
              <a:endParaRPr lang="de-DE" sz="1400" dirty="0"/>
            </a:p>
          </p:txBody>
        </p:sp>
        <p:sp>
          <p:nvSpPr>
            <p:cNvPr id="15" name="Abgerundetes Rechteck 14"/>
            <p:cNvSpPr/>
            <p:nvPr/>
          </p:nvSpPr>
          <p:spPr>
            <a:xfrm>
              <a:off x="4248150" y="3822064"/>
              <a:ext cx="1681956" cy="37719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/>
                <a:t>NUC Module</a:t>
              </a:r>
              <a:endParaRPr lang="de-DE" sz="1400" dirty="0"/>
            </a:p>
          </p:txBody>
        </p:sp>
        <p:sp>
          <p:nvSpPr>
            <p:cNvPr id="17" name="Abgerundetes Rechteck 16"/>
            <p:cNvSpPr/>
            <p:nvPr/>
          </p:nvSpPr>
          <p:spPr>
            <a:xfrm>
              <a:off x="4248150" y="4765040"/>
              <a:ext cx="1681956" cy="51625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/>
                <a:t>Thermal Event </a:t>
              </a:r>
              <a:r>
                <a:rPr lang="de-DE" sz="1400" dirty="0" err="1" smtClean="0"/>
                <a:t>Detection</a:t>
              </a:r>
              <a:r>
                <a:rPr lang="de-DE" sz="1400" dirty="0" smtClean="0"/>
                <a:t> Module</a:t>
              </a:r>
              <a:endParaRPr lang="de-DE" sz="1400" dirty="0"/>
            </a:p>
          </p:txBody>
        </p:sp>
        <p:sp>
          <p:nvSpPr>
            <p:cNvPr id="18" name="Ellipse 17"/>
            <p:cNvSpPr/>
            <p:nvPr/>
          </p:nvSpPr>
          <p:spPr>
            <a:xfrm>
              <a:off x="5047218" y="4297361"/>
              <a:ext cx="83820" cy="8382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Ellipse 18"/>
            <p:cNvSpPr/>
            <p:nvPr/>
          </p:nvSpPr>
          <p:spPr>
            <a:xfrm>
              <a:off x="5047218" y="4427811"/>
              <a:ext cx="83820" cy="8382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Ellipse 19"/>
            <p:cNvSpPr/>
            <p:nvPr/>
          </p:nvSpPr>
          <p:spPr>
            <a:xfrm>
              <a:off x="5047218" y="4558261"/>
              <a:ext cx="83820" cy="8382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7367666" y="981856"/>
            <a:ext cx="2359012" cy="2930378"/>
            <a:chOff x="7367666" y="981856"/>
            <a:chExt cx="2359012" cy="2930378"/>
          </a:xfrm>
        </p:grpSpPr>
        <p:sp>
          <p:nvSpPr>
            <p:cNvPr id="26" name="Flussdiagramm: Magnetplattenspeicher 25"/>
            <p:cNvSpPr/>
            <p:nvPr/>
          </p:nvSpPr>
          <p:spPr>
            <a:xfrm>
              <a:off x="8436238" y="2010410"/>
              <a:ext cx="1290440" cy="1901824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W7-X Archive</a:t>
              </a:r>
              <a:endParaRPr lang="de-DE" dirty="0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7367666" y="981856"/>
              <a:ext cx="1713792" cy="404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 smtClean="0"/>
                <a:t>DataMonitor</a:t>
              </a:r>
              <a:endParaRPr lang="de-DE" dirty="0"/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2415540" y="3138170"/>
            <a:ext cx="1774211" cy="1441450"/>
            <a:chOff x="2415540" y="3138170"/>
            <a:chExt cx="1774211" cy="1441450"/>
          </a:xfrm>
        </p:grpSpPr>
        <p:sp>
          <p:nvSpPr>
            <p:cNvPr id="21" name="Rechteck 20"/>
            <p:cNvSpPr/>
            <p:nvPr/>
          </p:nvSpPr>
          <p:spPr>
            <a:xfrm>
              <a:off x="2415540" y="3657600"/>
              <a:ext cx="1036320" cy="9220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TTE Module</a:t>
              </a:r>
              <a:endParaRPr lang="de-DE" dirty="0"/>
            </a:p>
          </p:txBody>
        </p:sp>
        <p:cxnSp>
          <p:nvCxnSpPr>
            <p:cNvPr id="29" name="Gerade Verbindung mit Pfeil 28"/>
            <p:cNvCxnSpPr/>
            <p:nvPr/>
          </p:nvCxnSpPr>
          <p:spPr>
            <a:xfrm flipV="1">
              <a:off x="2522220" y="3138170"/>
              <a:ext cx="0" cy="683894"/>
            </a:xfrm>
            <a:prstGeom prst="straightConnector1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29"/>
            <p:cNvCxnSpPr/>
            <p:nvPr/>
          </p:nvCxnSpPr>
          <p:spPr>
            <a:xfrm>
              <a:off x="3339624" y="3767723"/>
              <a:ext cx="850127" cy="0"/>
            </a:xfrm>
            <a:prstGeom prst="straightConnector1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pieren 36"/>
          <p:cNvGrpSpPr/>
          <p:nvPr/>
        </p:nvGrpSpPr>
        <p:grpSpPr>
          <a:xfrm>
            <a:off x="3339624" y="1522803"/>
            <a:ext cx="5032383" cy="3565295"/>
            <a:chOff x="3339624" y="1522803"/>
            <a:chExt cx="5032383" cy="3565295"/>
          </a:xfrm>
        </p:grpSpPr>
        <p:sp>
          <p:nvSpPr>
            <p:cNvPr id="22" name="Nach rechts gekrümmter Pfeil 21"/>
            <p:cNvSpPr/>
            <p:nvPr/>
          </p:nvSpPr>
          <p:spPr>
            <a:xfrm rot="10800000">
              <a:off x="6160232" y="2430779"/>
              <a:ext cx="525380" cy="2657319"/>
            </a:xfrm>
            <a:prstGeom prst="curved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3" name="Nach rechts gekrümmter Pfeil 22"/>
            <p:cNvSpPr/>
            <p:nvPr/>
          </p:nvSpPr>
          <p:spPr>
            <a:xfrm rot="10800000">
              <a:off x="6091544" y="2564242"/>
              <a:ext cx="260555" cy="1482439"/>
            </a:xfrm>
            <a:prstGeom prst="curved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4" name="Pfeil nach rechts 23"/>
            <p:cNvSpPr/>
            <p:nvPr/>
          </p:nvSpPr>
          <p:spPr>
            <a:xfrm>
              <a:off x="5930106" y="2091128"/>
              <a:ext cx="2441901" cy="473114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 smtClean="0"/>
                <a:t>Archiving</a:t>
              </a:r>
              <a:r>
                <a:rPr lang="de-DE" dirty="0" smtClean="0"/>
                <a:t> Java API</a:t>
              </a:r>
              <a:endParaRPr lang="de-DE" dirty="0"/>
            </a:p>
          </p:txBody>
        </p:sp>
        <p:sp>
          <p:nvSpPr>
            <p:cNvPr id="25" name="Nach oben gebogener Pfeil 24"/>
            <p:cNvSpPr/>
            <p:nvPr/>
          </p:nvSpPr>
          <p:spPr>
            <a:xfrm>
              <a:off x="5930106" y="1522803"/>
              <a:ext cx="1948722" cy="638810"/>
            </a:xfrm>
            <a:prstGeom prst="bentUpArrow">
              <a:avLst>
                <a:gd name="adj1" fmla="val 13267"/>
                <a:gd name="adj2" fmla="val 25000"/>
                <a:gd name="adj3" fmla="val 2500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>
                  <a:solidFill>
                    <a:schemeClr val="tx1"/>
                  </a:solidFill>
                </a:rPr>
                <a:t>                        Monitoring</a:t>
              </a:r>
            </a:p>
            <a:p>
              <a:pPr algn="ctr"/>
              <a:endParaRPr lang="de-DE" sz="1200" dirty="0">
                <a:solidFill>
                  <a:schemeClr val="tx1"/>
                </a:solidFill>
              </a:endParaRPr>
            </a:p>
            <a:p>
              <a:pPr algn="ctr"/>
              <a:endParaRPr lang="de-DE" sz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Sechseck 10"/>
            <p:cNvSpPr/>
            <p:nvPr/>
          </p:nvSpPr>
          <p:spPr>
            <a:xfrm>
              <a:off x="3339624" y="2349500"/>
              <a:ext cx="982980" cy="788670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 smtClean="0"/>
                <a:t>Shared</a:t>
              </a:r>
              <a:r>
                <a:rPr lang="de-DE" sz="1400" dirty="0" smtClean="0"/>
                <a:t> Access</a:t>
              </a:r>
              <a:endParaRPr lang="de-DE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1302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Scaling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PFC </a:t>
            </a:r>
            <a:r>
              <a:rPr lang="de-DE" dirty="0" err="1"/>
              <a:t>protection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26.02.2020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Data processing of images / videos @ W7-X – Simon Dumke, W7-X CoDaC Software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1026" name="Grafik 5" descr="Titel: IR cameras DAQ overview - Beschreibung: IR cameras DAQ over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35" y="1172408"/>
            <a:ext cx="5761037" cy="353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ieren 7"/>
          <p:cNvGrpSpPr/>
          <p:nvPr/>
        </p:nvGrpSpPr>
        <p:grpSpPr>
          <a:xfrm>
            <a:off x="6943869" y="1316402"/>
            <a:ext cx="4971702" cy="2528575"/>
            <a:chOff x="6943869" y="1316402"/>
            <a:chExt cx="4971702" cy="2528575"/>
          </a:xfrm>
        </p:grpSpPr>
        <p:pic>
          <p:nvPicPr>
            <p:cNvPr id="1027" name="Grafik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2154" y="1316402"/>
              <a:ext cx="4123417" cy="252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Kreuz 5"/>
            <p:cNvSpPr/>
            <p:nvPr/>
          </p:nvSpPr>
          <p:spPr>
            <a:xfrm>
              <a:off x="6943869" y="2421769"/>
              <a:ext cx="322288" cy="317839"/>
            </a:xfrm>
            <a:prstGeom prst="plus">
              <a:avLst>
                <a:gd name="adj" fmla="val 4127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8305800" y="3920369"/>
            <a:ext cx="3263900" cy="1661460"/>
            <a:chOff x="8305800" y="3920369"/>
            <a:chExt cx="3263900" cy="1661460"/>
          </a:xfrm>
        </p:grpSpPr>
        <p:sp>
          <p:nvSpPr>
            <p:cNvPr id="9" name="Kreuz 8"/>
            <p:cNvSpPr/>
            <p:nvPr/>
          </p:nvSpPr>
          <p:spPr>
            <a:xfrm>
              <a:off x="9692718" y="3920369"/>
              <a:ext cx="322288" cy="317839"/>
            </a:xfrm>
            <a:prstGeom prst="plus">
              <a:avLst>
                <a:gd name="adj" fmla="val 4127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8305800" y="4381500"/>
              <a:ext cx="32639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600" dirty="0" smtClean="0">
                  <a:solidFill>
                    <a:schemeClr val="accent1"/>
                  </a:solidFill>
                </a:rPr>
                <a:t>8x EDICAMs </a:t>
              </a:r>
            </a:p>
            <a:p>
              <a:pPr algn="ctr"/>
              <a:r>
                <a:rPr lang="de-DE" sz="3600" dirty="0" smtClean="0">
                  <a:solidFill>
                    <a:schemeClr val="accent1"/>
                  </a:solidFill>
                </a:rPr>
                <a:t>…</a:t>
              </a:r>
              <a:endParaRPr lang="de-DE" sz="36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1678898" y="5516377"/>
            <a:ext cx="8701102" cy="846944"/>
            <a:chOff x="1678898" y="5194092"/>
            <a:chExt cx="8701102" cy="846944"/>
          </a:xfrm>
        </p:grpSpPr>
        <p:sp>
          <p:nvSpPr>
            <p:cNvPr id="11" name="Chevron 10"/>
            <p:cNvSpPr/>
            <p:nvPr/>
          </p:nvSpPr>
          <p:spPr>
            <a:xfrm>
              <a:off x="1678898" y="5194092"/>
              <a:ext cx="786984" cy="84694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2563318" y="5294398"/>
              <a:ext cx="78166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600" b="1" i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Network </a:t>
              </a:r>
              <a:r>
                <a:rPr lang="de-DE" sz="3600" b="1" i="1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Bandwidth</a:t>
              </a:r>
              <a:r>
                <a:rPr lang="de-DE" sz="3600" b="1" i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 &amp; Archive Storage</a:t>
              </a:r>
              <a:endParaRPr lang="de-DE" sz="3600" b="1" i="1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463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Compression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26.02.2020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Data processing of images / videos @ W7-X – Simon Dumke, W7-X CoDaC Software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5</a:t>
            </a:fld>
            <a:endParaRPr lang="de-DE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3167922" y="2788170"/>
            <a:ext cx="5856157" cy="1244184"/>
            <a:chOff x="1071797" y="2870616"/>
            <a:chExt cx="5856157" cy="1244184"/>
          </a:xfrm>
        </p:grpSpPr>
        <p:sp>
          <p:nvSpPr>
            <p:cNvPr id="6" name="Rechteck 5"/>
            <p:cNvSpPr/>
            <p:nvPr/>
          </p:nvSpPr>
          <p:spPr>
            <a:xfrm>
              <a:off x="1071797" y="2870616"/>
              <a:ext cx="1431560" cy="1244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 smtClean="0"/>
                <a:t>Lossy</a:t>
              </a:r>
              <a:endParaRPr lang="de-DE" dirty="0"/>
            </a:p>
          </p:txBody>
        </p:sp>
        <p:sp>
          <p:nvSpPr>
            <p:cNvPr id="7" name="Rechteck 6"/>
            <p:cNvSpPr/>
            <p:nvPr/>
          </p:nvSpPr>
          <p:spPr>
            <a:xfrm>
              <a:off x="3284096" y="2870616"/>
              <a:ext cx="1431560" cy="1244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 smtClean="0"/>
                <a:t>Visually</a:t>
              </a:r>
              <a:r>
                <a:rPr lang="de-DE" dirty="0" smtClean="0"/>
                <a:t> </a:t>
              </a:r>
              <a:r>
                <a:rPr lang="de-DE" dirty="0" err="1" smtClean="0"/>
                <a:t>Lossless</a:t>
              </a:r>
              <a:endParaRPr lang="de-DE" dirty="0"/>
            </a:p>
          </p:txBody>
        </p:sp>
        <p:sp>
          <p:nvSpPr>
            <p:cNvPr id="8" name="Rechteck 7"/>
            <p:cNvSpPr/>
            <p:nvPr/>
          </p:nvSpPr>
          <p:spPr>
            <a:xfrm>
              <a:off x="5496394" y="2870616"/>
              <a:ext cx="1431560" cy="1244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 smtClean="0"/>
                <a:t>Numerically</a:t>
              </a:r>
              <a:r>
                <a:rPr lang="de-DE" dirty="0" smtClean="0"/>
                <a:t> </a:t>
              </a:r>
              <a:r>
                <a:rPr lang="de-DE" dirty="0" err="1" smtClean="0"/>
                <a:t>lossless</a:t>
              </a:r>
              <a:endParaRPr lang="de-DE" dirty="0"/>
            </a:p>
          </p:txBody>
        </p:sp>
        <p:sp>
          <p:nvSpPr>
            <p:cNvPr id="9" name="Chevron 8"/>
            <p:cNvSpPr/>
            <p:nvPr/>
          </p:nvSpPr>
          <p:spPr>
            <a:xfrm>
              <a:off x="2758814" y="3095469"/>
              <a:ext cx="269823" cy="794478"/>
            </a:xfrm>
            <a:prstGeom prst="chevro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4971113" y="3088988"/>
              <a:ext cx="269823" cy="794478"/>
            </a:xfrm>
            <a:prstGeom prst="chevro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12" name="Multiplizieren 11"/>
          <p:cNvSpPr/>
          <p:nvPr/>
        </p:nvSpPr>
        <p:spPr>
          <a:xfrm>
            <a:off x="2718217" y="2174588"/>
            <a:ext cx="2330970" cy="2443397"/>
          </a:xfrm>
          <a:prstGeom prst="mathMultiply">
            <a:avLst>
              <a:gd name="adj1" fmla="val 11131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256" y="3227095"/>
            <a:ext cx="1497195" cy="1147849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364" y="2283428"/>
            <a:ext cx="697011" cy="1126834"/>
          </a:xfrm>
          <a:prstGeom prst="rect">
            <a:avLst/>
          </a:prstGeom>
        </p:spPr>
      </p:pic>
      <p:grpSp>
        <p:nvGrpSpPr>
          <p:cNvPr id="18" name="Gruppieren 17"/>
          <p:cNvGrpSpPr/>
          <p:nvPr/>
        </p:nvGrpSpPr>
        <p:grpSpPr>
          <a:xfrm>
            <a:off x="872553" y="1476453"/>
            <a:ext cx="1905000" cy="4309750"/>
            <a:chOff x="872553" y="1476453"/>
            <a:chExt cx="1905000" cy="4309750"/>
          </a:xfrm>
        </p:grpSpPr>
        <p:pic>
          <p:nvPicPr>
            <p:cNvPr id="16" name="Grafik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831"/>
            <a:stretch/>
          </p:blipFill>
          <p:spPr>
            <a:xfrm>
              <a:off x="872553" y="3793526"/>
              <a:ext cx="1905000" cy="1992677"/>
            </a:xfrm>
            <a:prstGeom prst="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53" y="1476453"/>
              <a:ext cx="1905000" cy="20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899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Compression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26.02.2020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Data processing of images / videos @ W7-X – Simon Dumke, W7-X CoDaC Software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6</a:t>
            </a:fld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393802"/>
              </p:ext>
            </p:extLst>
          </p:nvPr>
        </p:nvGraphicFramePr>
        <p:xfrm>
          <a:off x="838199" y="1224367"/>
          <a:ext cx="10515601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85251">
                  <a:extLst>
                    <a:ext uri="{9D8B030D-6E8A-4147-A177-3AD203B41FA5}">
                      <a16:colId xmlns:a16="http://schemas.microsoft.com/office/drawing/2014/main" val="3310459749"/>
                    </a:ext>
                  </a:extLst>
                </a:gridCol>
                <a:gridCol w="1739628">
                  <a:extLst>
                    <a:ext uri="{9D8B030D-6E8A-4147-A177-3AD203B41FA5}">
                      <a16:colId xmlns:a16="http://schemas.microsoft.com/office/drawing/2014/main" val="3646100755"/>
                    </a:ext>
                  </a:extLst>
                </a:gridCol>
                <a:gridCol w="2063574">
                  <a:extLst>
                    <a:ext uri="{9D8B030D-6E8A-4147-A177-3AD203B41FA5}">
                      <a16:colId xmlns:a16="http://schemas.microsoft.com/office/drawing/2014/main" val="2039875260"/>
                    </a:ext>
                  </a:extLst>
                </a:gridCol>
                <a:gridCol w="2063574">
                  <a:extLst>
                    <a:ext uri="{9D8B030D-6E8A-4147-A177-3AD203B41FA5}">
                      <a16:colId xmlns:a16="http://schemas.microsoft.com/office/drawing/2014/main" val="3190991174"/>
                    </a:ext>
                  </a:extLst>
                </a:gridCol>
                <a:gridCol w="2063574">
                  <a:extLst>
                    <a:ext uri="{9D8B030D-6E8A-4147-A177-3AD203B41FA5}">
                      <a16:colId xmlns:a16="http://schemas.microsoft.com/office/drawing/2014/main" val="323512380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000" b="1" dirty="0" err="1" smtClean="0">
                          <a:effectLst/>
                        </a:rPr>
                        <a:t>Generic</a:t>
                      </a:r>
                      <a:r>
                        <a:rPr lang="de-DE" sz="1000" b="1" dirty="0" smtClean="0">
                          <a:effectLst/>
                        </a:rPr>
                        <a:t> Stream </a:t>
                      </a:r>
                      <a:r>
                        <a:rPr lang="de-DE" sz="1000" b="1" dirty="0" err="1" smtClean="0">
                          <a:effectLst/>
                        </a:rPr>
                        <a:t>Compressors</a:t>
                      </a:r>
                      <a:r>
                        <a:rPr lang="de-DE" sz="1000" b="1" dirty="0" smtClean="0">
                          <a:effectLst/>
                        </a:rPr>
                        <a:t>:</a:t>
                      </a:r>
                      <a:endParaRPr lang="de-DE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BZIP2</a:t>
                      </a:r>
                      <a:endParaRPr lang="de-DE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GZIP</a:t>
                      </a:r>
                      <a:endParaRPr lang="de-DE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XZ</a:t>
                      </a:r>
                      <a:endParaRPr lang="de-DE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ZSTD</a:t>
                      </a:r>
                      <a:endParaRPr lang="de-DE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2407835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000" b="1" dirty="0" err="1" smtClean="0">
                          <a:effectLst/>
                        </a:rPr>
                        <a:t>Intra</a:t>
                      </a:r>
                      <a:r>
                        <a:rPr lang="de-DE" sz="1000" b="1" dirty="0" smtClean="0">
                          <a:effectLst/>
                        </a:rPr>
                        <a:t> Frame </a:t>
                      </a:r>
                      <a:r>
                        <a:rPr lang="de-DE" sz="1000" b="1" dirty="0" err="1" smtClean="0">
                          <a:effectLst/>
                        </a:rPr>
                        <a:t>Compressors</a:t>
                      </a:r>
                      <a:r>
                        <a:rPr lang="de-DE" sz="1000" b="1" dirty="0" smtClean="0">
                          <a:effectLst/>
                        </a:rPr>
                        <a:t>:</a:t>
                      </a:r>
                      <a:endParaRPr lang="de-DE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HUFFYUV</a:t>
                      </a:r>
                      <a:endParaRPr lang="de-DE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</a:rPr>
                        <a:t>JPEG Family</a:t>
                      </a:r>
                      <a:endParaRPr lang="de-DE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FFVHUFF</a:t>
                      </a:r>
                      <a:endParaRPr lang="de-DE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FFV1</a:t>
                      </a:r>
                      <a:endParaRPr lang="de-DE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89519077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000" b="1" dirty="0" err="1" smtClean="0">
                          <a:effectLst/>
                        </a:rPr>
                        <a:t>Inter</a:t>
                      </a:r>
                      <a:r>
                        <a:rPr lang="de-DE" sz="1000" b="1" baseline="0" dirty="0" smtClean="0">
                          <a:effectLst/>
                        </a:rPr>
                        <a:t> </a:t>
                      </a:r>
                      <a:r>
                        <a:rPr lang="de-DE" sz="1000" b="1" dirty="0" smtClean="0">
                          <a:effectLst/>
                        </a:rPr>
                        <a:t>Frame </a:t>
                      </a:r>
                      <a:r>
                        <a:rPr lang="de-DE" sz="1000" b="1" dirty="0" err="1" smtClean="0">
                          <a:effectLst/>
                        </a:rPr>
                        <a:t>Compressors</a:t>
                      </a:r>
                      <a:r>
                        <a:rPr lang="de-DE" sz="1000" b="1" dirty="0" smtClean="0">
                          <a:effectLst/>
                        </a:rPr>
                        <a:t>:</a:t>
                      </a:r>
                      <a:endParaRPr lang="de-DE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H264 (x264)</a:t>
                      </a:r>
                      <a:endParaRPr lang="de-DE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H265 (x265)</a:t>
                      </a:r>
                      <a:endParaRPr lang="de-DE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AV1</a:t>
                      </a:r>
                      <a:endParaRPr lang="de-DE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VP9                   Dirac</a:t>
                      </a:r>
                      <a:endParaRPr lang="de-DE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964327009"/>
                  </a:ext>
                </a:extLst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3852472" y="2308485"/>
            <a:ext cx="49992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 smtClean="0">
                <a:solidFill>
                  <a:schemeClr val="accent1"/>
                </a:solidFill>
              </a:rPr>
              <a:t>16 </a:t>
            </a:r>
            <a:r>
              <a:rPr lang="de-DE" sz="3600" dirty="0" err="1" smtClean="0">
                <a:solidFill>
                  <a:schemeClr val="accent1"/>
                </a:solidFill>
              </a:rPr>
              <a:t>bit</a:t>
            </a:r>
            <a:r>
              <a:rPr lang="de-DE" sz="3600" dirty="0" smtClean="0">
                <a:solidFill>
                  <a:schemeClr val="accent1"/>
                </a:solidFill>
              </a:rPr>
              <a:t> </a:t>
            </a:r>
            <a:r>
              <a:rPr lang="de-DE" sz="3600" dirty="0" err="1" smtClean="0">
                <a:solidFill>
                  <a:schemeClr val="accent1"/>
                </a:solidFill>
              </a:rPr>
              <a:t>support</a:t>
            </a:r>
            <a:endParaRPr lang="de-DE" sz="36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 err="1" smtClean="0">
                <a:solidFill>
                  <a:schemeClr val="accent1"/>
                </a:solidFill>
              </a:rPr>
              <a:t>Compression</a:t>
            </a:r>
            <a:r>
              <a:rPr lang="de-DE" sz="3600" dirty="0" smtClean="0">
                <a:solidFill>
                  <a:schemeClr val="accent1"/>
                </a:solidFill>
              </a:rPr>
              <a:t> </a:t>
            </a:r>
            <a:r>
              <a:rPr lang="de-DE" sz="3600" dirty="0" err="1" smtClean="0">
                <a:solidFill>
                  <a:schemeClr val="accent1"/>
                </a:solidFill>
              </a:rPr>
              <a:t>efficiency</a:t>
            </a:r>
            <a:endParaRPr lang="de-DE" sz="36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 err="1" smtClean="0">
                <a:solidFill>
                  <a:schemeClr val="accent1"/>
                </a:solidFill>
              </a:rPr>
              <a:t>Compression</a:t>
            </a:r>
            <a:r>
              <a:rPr lang="de-DE" sz="3600" dirty="0" smtClean="0">
                <a:solidFill>
                  <a:schemeClr val="accent1"/>
                </a:solidFill>
              </a:rPr>
              <a:t> </a:t>
            </a:r>
            <a:r>
              <a:rPr lang="de-DE" sz="3600" dirty="0" err="1" smtClean="0">
                <a:solidFill>
                  <a:schemeClr val="accent1"/>
                </a:solidFill>
              </a:rPr>
              <a:t>speed</a:t>
            </a:r>
            <a:endParaRPr lang="de-DE" sz="3600" dirty="0" smtClean="0">
              <a:solidFill>
                <a:schemeClr val="accent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3600" dirty="0" err="1" smtClean="0">
                <a:solidFill>
                  <a:schemeClr val="accent1"/>
                </a:solidFill>
              </a:rPr>
              <a:t>Required</a:t>
            </a:r>
            <a:r>
              <a:rPr lang="de-DE" sz="3600" dirty="0" smtClean="0">
                <a:solidFill>
                  <a:schemeClr val="accent1"/>
                </a:solidFill>
              </a:rPr>
              <a:t> </a:t>
            </a:r>
            <a:r>
              <a:rPr lang="de-DE" sz="3600" dirty="0" err="1" smtClean="0">
                <a:solidFill>
                  <a:schemeClr val="accent1"/>
                </a:solidFill>
              </a:rPr>
              <a:t>resources</a:t>
            </a:r>
            <a:endParaRPr lang="de-DE" sz="36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46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Compression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26.02.2020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Data processing of images / videos @ W7-X – Simon Dumke, W7-X CoDaC Software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79425" y="1912938"/>
            <a:ext cx="5540020" cy="2374250"/>
          </a:xfrm>
        </p:spPr>
        <p:txBody>
          <a:bodyPr/>
          <a:lstStyle/>
          <a:p>
            <a:r>
              <a:rPr lang="de-DE" dirty="0" smtClean="0"/>
              <a:t>Pro</a:t>
            </a:r>
          </a:p>
          <a:p>
            <a:pPr lvl="1"/>
            <a:r>
              <a:rPr lang="de-DE" dirty="0" err="1" smtClean="0"/>
              <a:t>Very</a:t>
            </a:r>
            <a:r>
              <a:rPr lang="de-DE" dirty="0" smtClean="0"/>
              <a:t> high </a:t>
            </a:r>
            <a:r>
              <a:rPr lang="de-DE" dirty="0" err="1" smtClean="0"/>
              <a:t>compression</a:t>
            </a:r>
            <a:r>
              <a:rPr lang="de-DE" dirty="0" smtClean="0"/>
              <a:t> </a:t>
            </a:r>
            <a:r>
              <a:rPr lang="de-DE" dirty="0" err="1" smtClean="0"/>
              <a:t>efficiency</a:t>
            </a:r>
            <a:endParaRPr lang="de-DE" dirty="0" smtClean="0"/>
          </a:p>
          <a:p>
            <a:r>
              <a:rPr lang="de-DE" dirty="0" err="1" smtClean="0"/>
              <a:t>Con</a:t>
            </a:r>
            <a:endParaRPr lang="de-DE" dirty="0" smtClean="0"/>
          </a:p>
          <a:p>
            <a:pPr lvl="1"/>
            <a:r>
              <a:rPr lang="de-DE" dirty="0" smtClean="0"/>
              <a:t>Limited 16 </a:t>
            </a:r>
            <a:r>
              <a:rPr lang="de-DE" dirty="0" err="1" smtClean="0"/>
              <a:t>bit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endParaRPr lang="de-DE" dirty="0" smtClean="0"/>
          </a:p>
          <a:p>
            <a:pPr lvl="1"/>
            <a:r>
              <a:rPr lang="de-DE" dirty="0" err="1" smtClean="0"/>
              <a:t>Very</a:t>
            </a:r>
            <a:r>
              <a:rPr lang="de-DE" dirty="0" smtClean="0"/>
              <a:t>, </a:t>
            </a:r>
            <a:r>
              <a:rPr lang="de-DE" dirty="0" err="1" smtClean="0"/>
              <a:t>very</a:t>
            </a:r>
            <a:r>
              <a:rPr lang="de-DE" dirty="0" smtClean="0"/>
              <a:t>, </a:t>
            </a:r>
            <a:r>
              <a:rPr lang="de-DE" dirty="0" err="1" smtClean="0"/>
              <a:t>verry</a:t>
            </a:r>
            <a:r>
              <a:rPr lang="de-DE" dirty="0" smtClean="0"/>
              <a:t> </a:t>
            </a:r>
            <a:r>
              <a:rPr lang="de-DE" dirty="0" err="1" smtClean="0"/>
              <a:t>resource</a:t>
            </a:r>
            <a:r>
              <a:rPr lang="de-DE" dirty="0" smtClean="0"/>
              <a:t> </a:t>
            </a:r>
            <a:r>
              <a:rPr lang="de-DE" dirty="0" err="1" smtClean="0"/>
              <a:t>hungry</a:t>
            </a:r>
            <a:endParaRPr lang="de-DE" dirty="0" smtClean="0"/>
          </a:p>
          <a:p>
            <a:pPr lvl="1"/>
            <a:r>
              <a:rPr lang="de-DE" dirty="0" err="1" smtClean="0"/>
              <a:t>Shady</a:t>
            </a:r>
            <a:r>
              <a:rPr lang="de-DE" dirty="0" smtClean="0"/>
              <a:t> patent </a:t>
            </a:r>
            <a:r>
              <a:rPr lang="de-DE" dirty="0" err="1" smtClean="0"/>
              <a:t>situation</a:t>
            </a:r>
            <a:endParaRPr lang="de-DE" dirty="0" smtClean="0"/>
          </a:p>
          <a:p>
            <a:pPr lvl="1"/>
            <a:endParaRPr lang="de-DE" dirty="0" smtClean="0"/>
          </a:p>
        </p:txBody>
      </p:sp>
      <p:sp>
        <p:nvSpPr>
          <p:cNvPr id="9" name="Inhaltsplatzhalter 8"/>
          <p:cNvSpPr>
            <a:spLocks noGrp="1"/>
          </p:cNvSpPr>
          <p:nvPr>
            <p:ph idx="18"/>
          </p:nvPr>
        </p:nvSpPr>
        <p:spPr>
          <a:xfrm>
            <a:off x="6175248" y="1912937"/>
            <a:ext cx="5540020" cy="2306794"/>
          </a:xfrm>
        </p:spPr>
        <p:txBody>
          <a:bodyPr/>
          <a:lstStyle/>
          <a:p>
            <a:r>
              <a:rPr lang="de-DE" dirty="0" smtClean="0"/>
              <a:t>Pro</a:t>
            </a:r>
          </a:p>
          <a:p>
            <a:pPr lvl="1"/>
            <a:r>
              <a:rPr lang="de-DE" dirty="0" smtClean="0"/>
              <a:t>&gt;16 </a:t>
            </a:r>
            <a:r>
              <a:rPr lang="de-DE" dirty="0" err="1" smtClean="0"/>
              <a:t>bit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endParaRPr lang="de-DE" dirty="0" smtClean="0"/>
          </a:p>
          <a:p>
            <a:pPr lvl="1"/>
            <a:r>
              <a:rPr lang="de-DE" dirty="0" smtClean="0"/>
              <a:t>Moderate </a:t>
            </a:r>
            <a:r>
              <a:rPr lang="de-DE" dirty="0" err="1" smtClean="0"/>
              <a:t>resource</a:t>
            </a:r>
            <a:r>
              <a:rPr lang="de-DE" dirty="0" smtClean="0"/>
              <a:t> </a:t>
            </a:r>
            <a:r>
              <a:rPr lang="de-DE" dirty="0" err="1" smtClean="0"/>
              <a:t>usage</a:t>
            </a:r>
            <a:endParaRPr lang="de-DE" dirty="0" smtClean="0"/>
          </a:p>
          <a:p>
            <a:pPr lvl="1"/>
            <a:r>
              <a:rPr lang="de-DE" dirty="0" err="1" smtClean="0"/>
              <a:t>Upcoming</a:t>
            </a:r>
            <a:r>
              <a:rPr lang="de-DE" dirty="0" smtClean="0"/>
              <a:t> Open Standard</a:t>
            </a:r>
          </a:p>
          <a:p>
            <a:r>
              <a:rPr lang="de-DE" dirty="0" err="1" smtClean="0"/>
              <a:t>Con</a:t>
            </a:r>
            <a:endParaRPr lang="de-DE" dirty="0"/>
          </a:p>
          <a:p>
            <a:pPr lvl="1"/>
            <a:r>
              <a:rPr lang="de-DE" dirty="0" err="1" smtClean="0"/>
              <a:t>Lower</a:t>
            </a:r>
            <a:r>
              <a:rPr lang="de-DE" dirty="0" smtClean="0"/>
              <a:t> </a:t>
            </a:r>
            <a:r>
              <a:rPr lang="de-DE" dirty="0" err="1" smtClean="0"/>
              <a:t>compression</a:t>
            </a:r>
            <a:r>
              <a:rPr lang="de-DE" dirty="0" smtClean="0"/>
              <a:t> </a:t>
            </a:r>
            <a:r>
              <a:rPr lang="de-DE" dirty="0" err="1" smtClean="0"/>
              <a:t>efficiency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r>
              <a:rPr lang="de-DE" dirty="0" smtClean="0"/>
              <a:t>H264/265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smtClean="0"/>
              <a:t>JPEG XL (</a:t>
            </a:r>
            <a:r>
              <a:rPr lang="de-DE" dirty="0" err="1" smtClean="0"/>
              <a:t>upcoming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850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Compression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26.02.2020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Data processing of images / videos @ W7-X – Simon Dumke, W7-X CoDaC Software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8</a:t>
            </a:fld>
            <a:endParaRPr lang="de-DE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2815170" y="1795320"/>
            <a:ext cx="8420440" cy="3226385"/>
            <a:chOff x="77086" y="121418"/>
            <a:chExt cx="8420440" cy="3226385"/>
          </a:xfrm>
        </p:grpSpPr>
        <p:grpSp>
          <p:nvGrpSpPr>
            <p:cNvPr id="12" name="Gruppieren 11"/>
            <p:cNvGrpSpPr/>
            <p:nvPr/>
          </p:nvGrpSpPr>
          <p:grpSpPr>
            <a:xfrm>
              <a:off x="77086" y="846169"/>
              <a:ext cx="1746908" cy="1728192"/>
              <a:chOff x="880876" y="260648"/>
              <a:chExt cx="1746908" cy="1728192"/>
            </a:xfrm>
          </p:grpSpPr>
          <p:sp>
            <p:nvSpPr>
              <p:cNvPr id="69" name="Rechteck 68"/>
              <p:cNvSpPr/>
              <p:nvPr/>
            </p:nvSpPr>
            <p:spPr>
              <a:xfrm>
                <a:off x="899592" y="260648"/>
                <a:ext cx="1728192" cy="1728192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grpSp>
            <p:nvGrpSpPr>
              <p:cNvPr id="70" name="Gruppieren 69"/>
              <p:cNvGrpSpPr/>
              <p:nvPr/>
            </p:nvGrpSpPr>
            <p:grpSpPr>
              <a:xfrm>
                <a:off x="962258" y="332656"/>
                <a:ext cx="288000" cy="289678"/>
                <a:chOff x="971600" y="332656"/>
                <a:chExt cx="288000" cy="289678"/>
              </a:xfrm>
            </p:grpSpPr>
            <p:sp>
              <p:nvSpPr>
                <p:cNvPr id="120" name="Rechteck 119"/>
                <p:cNvSpPr/>
                <p:nvPr/>
              </p:nvSpPr>
              <p:spPr>
                <a:xfrm>
                  <a:off x="971600" y="332656"/>
                  <a:ext cx="288000" cy="1440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1" name="Rechteck 120"/>
                <p:cNvSpPr/>
                <p:nvPr/>
              </p:nvSpPr>
              <p:spPr>
                <a:xfrm>
                  <a:off x="971600" y="478334"/>
                  <a:ext cx="288000" cy="144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400" dirty="0"/>
                </a:p>
              </p:txBody>
            </p:sp>
          </p:grpSp>
          <p:sp>
            <p:nvSpPr>
              <p:cNvPr id="71" name="Rechteck 70"/>
              <p:cNvSpPr/>
              <p:nvPr/>
            </p:nvSpPr>
            <p:spPr>
              <a:xfrm>
                <a:off x="880876" y="369773"/>
                <a:ext cx="450764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DE" sz="800" dirty="0">
                    <a:solidFill>
                      <a:schemeClr val="bg1"/>
                    </a:solidFill>
                  </a:rPr>
                  <a:t>16bpp</a:t>
                </a:r>
              </a:p>
            </p:txBody>
          </p:sp>
          <p:grpSp>
            <p:nvGrpSpPr>
              <p:cNvPr id="72" name="Gruppieren 71"/>
              <p:cNvGrpSpPr/>
              <p:nvPr/>
            </p:nvGrpSpPr>
            <p:grpSpPr>
              <a:xfrm>
                <a:off x="1269022" y="331817"/>
                <a:ext cx="288000" cy="289678"/>
                <a:chOff x="971600" y="332656"/>
                <a:chExt cx="288000" cy="289678"/>
              </a:xfrm>
            </p:grpSpPr>
            <p:sp>
              <p:nvSpPr>
                <p:cNvPr id="118" name="Rechteck 117"/>
                <p:cNvSpPr/>
                <p:nvPr/>
              </p:nvSpPr>
              <p:spPr>
                <a:xfrm>
                  <a:off x="971600" y="332656"/>
                  <a:ext cx="288000" cy="1440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9" name="Rechteck 118"/>
                <p:cNvSpPr/>
                <p:nvPr/>
              </p:nvSpPr>
              <p:spPr>
                <a:xfrm>
                  <a:off x="971600" y="478334"/>
                  <a:ext cx="288000" cy="144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400" dirty="0"/>
                </a:p>
              </p:txBody>
            </p:sp>
          </p:grpSp>
          <p:grpSp>
            <p:nvGrpSpPr>
              <p:cNvPr id="73" name="Gruppieren 72"/>
              <p:cNvGrpSpPr/>
              <p:nvPr/>
            </p:nvGrpSpPr>
            <p:grpSpPr>
              <a:xfrm>
                <a:off x="1575786" y="331817"/>
                <a:ext cx="288000" cy="289678"/>
                <a:chOff x="971600" y="332656"/>
                <a:chExt cx="288000" cy="289678"/>
              </a:xfrm>
            </p:grpSpPr>
            <p:sp>
              <p:nvSpPr>
                <p:cNvPr id="116" name="Rechteck 115"/>
                <p:cNvSpPr/>
                <p:nvPr/>
              </p:nvSpPr>
              <p:spPr>
                <a:xfrm>
                  <a:off x="971600" y="332656"/>
                  <a:ext cx="288000" cy="1440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7" name="Rechteck 116"/>
                <p:cNvSpPr/>
                <p:nvPr/>
              </p:nvSpPr>
              <p:spPr>
                <a:xfrm>
                  <a:off x="971600" y="478334"/>
                  <a:ext cx="288000" cy="144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400" dirty="0"/>
                </a:p>
              </p:txBody>
            </p:sp>
          </p:grpSp>
          <p:grpSp>
            <p:nvGrpSpPr>
              <p:cNvPr id="74" name="Gruppieren 73"/>
              <p:cNvGrpSpPr/>
              <p:nvPr/>
            </p:nvGrpSpPr>
            <p:grpSpPr>
              <a:xfrm>
                <a:off x="2267744" y="330978"/>
                <a:ext cx="288000" cy="289678"/>
                <a:chOff x="971600" y="332656"/>
                <a:chExt cx="288000" cy="289678"/>
              </a:xfrm>
            </p:grpSpPr>
            <p:sp>
              <p:nvSpPr>
                <p:cNvPr id="114" name="Rechteck 113"/>
                <p:cNvSpPr/>
                <p:nvPr/>
              </p:nvSpPr>
              <p:spPr>
                <a:xfrm>
                  <a:off x="971600" y="332656"/>
                  <a:ext cx="288000" cy="1440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5" name="Rechteck 114"/>
                <p:cNvSpPr/>
                <p:nvPr/>
              </p:nvSpPr>
              <p:spPr>
                <a:xfrm>
                  <a:off x="971600" y="478334"/>
                  <a:ext cx="288000" cy="144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400" dirty="0"/>
                </a:p>
              </p:txBody>
            </p:sp>
          </p:grpSp>
          <p:grpSp>
            <p:nvGrpSpPr>
              <p:cNvPr id="75" name="Gruppieren 74"/>
              <p:cNvGrpSpPr/>
              <p:nvPr/>
            </p:nvGrpSpPr>
            <p:grpSpPr>
              <a:xfrm>
                <a:off x="962258" y="647263"/>
                <a:ext cx="288000" cy="289678"/>
                <a:chOff x="971600" y="332656"/>
                <a:chExt cx="288000" cy="289678"/>
              </a:xfrm>
            </p:grpSpPr>
            <p:sp>
              <p:nvSpPr>
                <p:cNvPr id="112" name="Rechteck 111"/>
                <p:cNvSpPr/>
                <p:nvPr/>
              </p:nvSpPr>
              <p:spPr>
                <a:xfrm>
                  <a:off x="971600" y="332656"/>
                  <a:ext cx="288000" cy="1440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3" name="Rechteck 112"/>
                <p:cNvSpPr/>
                <p:nvPr/>
              </p:nvSpPr>
              <p:spPr>
                <a:xfrm>
                  <a:off x="971600" y="478334"/>
                  <a:ext cx="288000" cy="144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400" dirty="0"/>
                </a:p>
              </p:txBody>
            </p:sp>
          </p:grpSp>
          <p:grpSp>
            <p:nvGrpSpPr>
              <p:cNvPr id="76" name="Gruppieren 75"/>
              <p:cNvGrpSpPr/>
              <p:nvPr/>
            </p:nvGrpSpPr>
            <p:grpSpPr>
              <a:xfrm>
                <a:off x="1269022" y="646424"/>
                <a:ext cx="288000" cy="289678"/>
                <a:chOff x="971600" y="332656"/>
                <a:chExt cx="288000" cy="289678"/>
              </a:xfrm>
            </p:grpSpPr>
            <p:sp>
              <p:nvSpPr>
                <p:cNvPr id="110" name="Rechteck 109"/>
                <p:cNvSpPr/>
                <p:nvPr/>
              </p:nvSpPr>
              <p:spPr>
                <a:xfrm>
                  <a:off x="971600" y="332656"/>
                  <a:ext cx="288000" cy="1440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1" name="Rechteck 110"/>
                <p:cNvSpPr/>
                <p:nvPr/>
              </p:nvSpPr>
              <p:spPr>
                <a:xfrm>
                  <a:off x="971600" y="478334"/>
                  <a:ext cx="288000" cy="144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400" dirty="0"/>
                </a:p>
              </p:txBody>
            </p:sp>
          </p:grpSp>
          <p:grpSp>
            <p:nvGrpSpPr>
              <p:cNvPr id="77" name="Gruppieren 76"/>
              <p:cNvGrpSpPr/>
              <p:nvPr/>
            </p:nvGrpSpPr>
            <p:grpSpPr>
              <a:xfrm>
                <a:off x="1575786" y="646424"/>
                <a:ext cx="288000" cy="289678"/>
                <a:chOff x="971600" y="332656"/>
                <a:chExt cx="288000" cy="289678"/>
              </a:xfrm>
            </p:grpSpPr>
            <p:sp>
              <p:nvSpPr>
                <p:cNvPr id="108" name="Rechteck 107"/>
                <p:cNvSpPr/>
                <p:nvPr/>
              </p:nvSpPr>
              <p:spPr>
                <a:xfrm>
                  <a:off x="971600" y="332656"/>
                  <a:ext cx="288000" cy="1440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9" name="Rechteck 108"/>
                <p:cNvSpPr/>
                <p:nvPr/>
              </p:nvSpPr>
              <p:spPr>
                <a:xfrm>
                  <a:off x="971600" y="478334"/>
                  <a:ext cx="288000" cy="144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400" dirty="0"/>
                </a:p>
              </p:txBody>
            </p:sp>
          </p:grpSp>
          <p:grpSp>
            <p:nvGrpSpPr>
              <p:cNvPr id="78" name="Gruppieren 77"/>
              <p:cNvGrpSpPr/>
              <p:nvPr/>
            </p:nvGrpSpPr>
            <p:grpSpPr>
              <a:xfrm>
                <a:off x="2267744" y="645585"/>
                <a:ext cx="288000" cy="289678"/>
                <a:chOff x="971600" y="332656"/>
                <a:chExt cx="288000" cy="289678"/>
              </a:xfrm>
            </p:grpSpPr>
            <p:sp>
              <p:nvSpPr>
                <p:cNvPr id="106" name="Rechteck 105"/>
                <p:cNvSpPr/>
                <p:nvPr/>
              </p:nvSpPr>
              <p:spPr>
                <a:xfrm>
                  <a:off x="971600" y="332656"/>
                  <a:ext cx="288000" cy="1440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7" name="Rechteck 106"/>
                <p:cNvSpPr/>
                <p:nvPr/>
              </p:nvSpPr>
              <p:spPr>
                <a:xfrm>
                  <a:off x="971600" y="478334"/>
                  <a:ext cx="288000" cy="144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400" dirty="0"/>
                </a:p>
              </p:txBody>
            </p:sp>
          </p:grpSp>
          <p:grpSp>
            <p:nvGrpSpPr>
              <p:cNvPr id="79" name="Gruppieren 78"/>
              <p:cNvGrpSpPr/>
              <p:nvPr/>
            </p:nvGrpSpPr>
            <p:grpSpPr>
              <a:xfrm>
                <a:off x="962258" y="980728"/>
                <a:ext cx="288000" cy="289678"/>
                <a:chOff x="971600" y="332656"/>
                <a:chExt cx="288000" cy="289678"/>
              </a:xfrm>
            </p:grpSpPr>
            <p:sp>
              <p:nvSpPr>
                <p:cNvPr id="104" name="Rechteck 103"/>
                <p:cNvSpPr/>
                <p:nvPr/>
              </p:nvSpPr>
              <p:spPr>
                <a:xfrm>
                  <a:off x="971600" y="332656"/>
                  <a:ext cx="288000" cy="1440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5" name="Rechteck 104"/>
                <p:cNvSpPr/>
                <p:nvPr/>
              </p:nvSpPr>
              <p:spPr>
                <a:xfrm>
                  <a:off x="971600" y="478334"/>
                  <a:ext cx="288000" cy="144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400" dirty="0"/>
                </a:p>
              </p:txBody>
            </p:sp>
          </p:grpSp>
          <p:grpSp>
            <p:nvGrpSpPr>
              <p:cNvPr id="80" name="Gruppieren 79"/>
              <p:cNvGrpSpPr/>
              <p:nvPr/>
            </p:nvGrpSpPr>
            <p:grpSpPr>
              <a:xfrm>
                <a:off x="1269022" y="979889"/>
                <a:ext cx="288000" cy="289678"/>
                <a:chOff x="971600" y="332656"/>
                <a:chExt cx="288000" cy="289678"/>
              </a:xfrm>
            </p:grpSpPr>
            <p:sp>
              <p:nvSpPr>
                <p:cNvPr id="102" name="Rechteck 101"/>
                <p:cNvSpPr/>
                <p:nvPr/>
              </p:nvSpPr>
              <p:spPr>
                <a:xfrm>
                  <a:off x="971600" y="332656"/>
                  <a:ext cx="288000" cy="1440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3" name="Rechteck 102"/>
                <p:cNvSpPr/>
                <p:nvPr/>
              </p:nvSpPr>
              <p:spPr>
                <a:xfrm>
                  <a:off x="971600" y="478334"/>
                  <a:ext cx="288000" cy="144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400" dirty="0"/>
                </a:p>
              </p:txBody>
            </p:sp>
          </p:grpSp>
          <p:grpSp>
            <p:nvGrpSpPr>
              <p:cNvPr id="81" name="Gruppieren 80"/>
              <p:cNvGrpSpPr/>
              <p:nvPr/>
            </p:nvGrpSpPr>
            <p:grpSpPr>
              <a:xfrm>
                <a:off x="1575786" y="979889"/>
                <a:ext cx="288000" cy="289678"/>
                <a:chOff x="971600" y="332656"/>
                <a:chExt cx="288000" cy="289678"/>
              </a:xfrm>
            </p:grpSpPr>
            <p:sp>
              <p:nvSpPr>
                <p:cNvPr id="100" name="Rechteck 99"/>
                <p:cNvSpPr/>
                <p:nvPr/>
              </p:nvSpPr>
              <p:spPr>
                <a:xfrm>
                  <a:off x="971600" y="332656"/>
                  <a:ext cx="288000" cy="1440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1" name="Rechteck 100"/>
                <p:cNvSpPr/>
                <p:nvPr/>
              </p:nvSpPr>
              <p:spPr>
                <a:xfrm>
                  <a:off x="971600" y="478334"/>
                  <a:ext cx="288000" cy="144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400" dirty="0"/>
                </a:p>
              </p:txBody>
            </p:sp>
          </p:grpSp>
          <p:grpSp>
            <p:nvGrpSpPr>
              <p:cNvPr id="82" name="Gruppieren 81"/>
              <p:cNvGrpSpPr/>
              <p:nvPr/>
            </p:nvGrpSpPr>
            <p:grpSpPr>
              <a:xfrm>
                <a:off x="2267744" y="979050"/>
                <a:ext cx="288000" cy="289678"/>
                <a:chOff x="971600" y="332656"/>
                <a:chExt cx="288000" cy="289678"/>
              </a:xfrm>
            </p:grpSpPr>
            <p:sp>
              <p:nvSpPr>
                <p:cNvPr id="98" name="Rechteck 97"/>
                <p:cNvSpPr/>
                <p:nvPr/>
              </p:nvSpPr>
              <p:spPr>
                <a:xfrm>
                  <a:off x="971600" y="332656"/>
                  <a:ext cx="288000" cy="1440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9" name="Rechteck 98"/>
                <p:cNvSpPr/>
                <p:nvPr/>
              </p:nvSpPr>
              <p:spPr>
                <a:xfrm>
                  <a:off x="971600" y="478334"/>
                  <a:ext cx="288000" cy="144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400" dirty="0"/>
                </a:p>
              </p:txBody>
            </p:sp>
          </p:grpSp>
          <p:grpSp>
            <p:nvGrpSpPr>
              <p:cNvPr id="83" name="Gruppieren 82"/>
              <p:cNvGrpSpPr/>
              <p:nvPr/>
            </p:nvGrpSpPr>
            <p:grpSpPr>
              <a:xfrm>
                <a:off x="962258" y="1628800"/>
                <a:ext cx="288000" cy="289678"/>
                <a:chOff x="971600" y="332656"/>
                <a:chExt cx="288000" cy="289678"/>
              </a:xfrm>
            </p:grpSpPr>
            <p:sp>
              <p:nvSpPr>
                <p:cNvPr id="96" name="Rechteck 95"/>
                <p:cNvSpPr/>
                <p:nvPr/>
              </p:nvSpPr>
              <p:spPr>
                <a:xfrm>
                  <a:off x="971600" y="332656"/>
                  <a:ext cx="288000" cy="1440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7" name="Rechteck 96"/>
                <p:cNvSpPr/>
                <p:nvPr/>
              </p:nvSpPr>
              <p:spPr>
                <a:xfrm>
                  <a:off x="971600" y="478334"/>
                  <a:ext cx="288000" cy="144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400" dirty="0"/>
                </a:p>
              </p:txBody>
            </p:sp>
          </p:grpSp>
          <p:grpSp>
            <p:nvGrpSpPr>
              <p:cNvPr id="84" name="Gruppieren 83"/>
              <p:cNvGrpSpPr/>
              <p:nvPr/>
            </p:nvGrpSpPr>
            <p:grpSpPr>
              <a:xfrm>
                <a:off x="1269022" y="1627961"/>
                <a:ext cx="288000" cy="289678"/>
                <a:chOff x="971600" y="332656"/>
                <a:chExt cx="288000" cy="289678"/>
              </a:xfrm>
            </p:grpSpPr>
            <p:sp>
              <p:nvSpPr>
                <p:cNvPr id="94" name="Rechteck 93"/>
                <p:cNvSpPr/>
                <p:nvPr/>
              </p:nvSpPr>
              <p:spPr>
                <a:xfrm>
                  <a:off x="971600" y="332656"/>
                  <a:ext cx="288000" cy="1440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5" name="Rechteck 94"/>
                <p:cNvSpPr/>
                <p:nvPr/>
              </p:nvSpPr>
              <p:spPr>
                <a:xfrm>
                  <a:off x="971600" y="478334"/>
                  <a:ext cx="288000" cy="144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400" dirty="0"/>
                </a:p>
              </p:txBody>
            </p:sp>
          </p:grpSp>
          <p:grpSp>
            <p:nvGrpSpPr>
              <p:cNvPr id="85" name="Gruppieren 84"/>
              <p:cNvGrpSpPr/>
              <p:nvPr/>
            </p:nvGrpSpPr>
            <p:grpSpPr>
              <a:xfrm>
                <a:off x="1575786" y="1627961"/>
                <a:ext cx="288000" cy="289678"/>
                <a:chOff x="971600" y="332656"/>
                <a:chExt cx="288000" cy="289678"/>
              </a:xfrm>
            </p:grpSpPr>
            <p:sp>
              <p:nvSpPr>
                <p:cNvPr id="92" name="Rechteck 91"/>
                <p:cNvSpPr/>
                <p:nvPr/>
              </p:nvSpPr>
              <p:spPr>
                <a:xfrm>
                  <a:off x="971600" y="332656"/>
                  <a:ext cx="288000" cy="1440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3" name="Rechteck 92"/>
                <p:cNvSpPr/>
                <p:nvPr/>
              </p:nvSpPr>
              <p:spPr>
                <a:xfrm>
                  <a:off x="971600" y="478334"/>
                  <a:ext cx="288000" cy="144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400" dirty="0"/>
                </a:p>
              </p:txBody>
            </p:sp>
          </p:grpSp>
          <p:grpSp>
            <p:nvGrpSpPr>
              <p:cNvPr id="86" name="Gruppieren 85"/>
              <p:cNvGrpSpPr/>
              <p:nvPr/>
            </p:nvGrpSpPr>
            <p:grpSpPr>
              <a:xfrm>
                <a:off x="2267744" y="1627122"/>
                <a:ext cx="288000" cy="289678"/>
                <a:chOff x="971600" y="332656"/>
                <a:chExt cx="288000" cy="289678"/>
              </a:xfrm>
            </p:grpSpPr>
            <p:sp>
              <p:nvSpPr>
                <p:cNvPr id="90" name="Rechteck 89"/>
                <p:cNvSpPr/>
                <p:nvPr/>
              </p:nvSpPr>
              <p:spPr>
                <a:xfrm>
                  <a:off x="971600" y="332656"/>
                  <a:ext cx="288000" cy="1440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1" name="Rechteck 90"/>
                <p:cNvSpPr/>
                <p:nvPr/>
              </p:nvSpPr>
              <p:spPr>
                <a:xfrm>
                  <a:off x="971600" y="478334"/>
                  <a:ext cx="288000" cy="144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400" dirty="0"/>
                </a:p>
              </p:txBody>
            </p:sp>
          </p:grpSp>
          <p:sp>
            <p:nvSpPr>
              <p:cNvPr id="87" name="Textfeld 86"/>
              <p:cNvSpPr txBox="1"/>
              <p:nvPr/>
            </p:nvSpPr>
            <p:spPr>
              <a:xfrm>
                <a:off x="1891908" y="554214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…</a:t>
                </a:r>
                <a:endParaRPr lang="de-DE" dirty="0"/>
              </a:p>
            </p:txBody>
          </p:sp>
          <p:sp>
            <p:nvSpPr>
              <p:cNvPr id="88" name="Textfeld 87"/>
              <p:cNvSpPr txBox="1"/>
              <p:nvPr/>
            </p:nvSpPr>
            <p:spPr>
              <a:xfrm rot="5400000">
                <a:off x="1145514" y="1430346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…</a:t>
                </a:r>
                <a:endParaRPr lang="de-DE" dirty="0"/>
              </a:p>
            </p:txBody>
          </p:sp>
          <p:sp>
            <p:nvSpPr>
              <p:cNvPr id="89" name="Textfeld 88"/>
              <p:cNvSpPr txBox="1"/>
              <p:nvPr/>
            </p:nvSpPr>
            <p:spPr>
              <a:xfrm rot="13500000">
                <a:off x="1588348" y="1189994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…</a:t>
                </a:r>
                <a:endParaRPr lang="de-DE" dirty="0"/>
              </a:p>
            </p:txBody>
          </p:sp>
        </p:grpSp>
        <p:grpSp>
          <p:nvGrpSpPr>
            <p:cNvPr id="13" name="Gruppieren 12"/>
            <p:cNvGrpSpPr/>
            <p:nvPr/>
          </p:nvGrpSpPr>
          <p:grpSpPr>
            <a:xfrm>
              <a:off x="2580680" y="692696"/>
              <a:ext cx="1728192" cy="1140103"/>
              <a:chOff x="2874818" y="116608"/>
              <a:chExt cx="1728192" cy="1140103"/>
            </a:xfrm>
          </p:grpSpPr>
          <p:sp>
            <p:nvSpPr>
              <p:cNvPr id="48" name="Rechteck 47"/>
              <p:cNvSpPr/>
              <p:nvPr/>
            </p:nvSpPr>
            <p:spPr>
              <a:xfrm>
                <a:off x="2874818" y="116608"/>
                <a:ext cx="1728192" cy="97185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9" name="Rechteck 48"/>
              <p:cNvSpPr/>
              <p:nvPr/>
            </p:nvSpPr>
            <p:spPr>
              <a:xfrm>
                <a:off x="2937484" y="188616"/>
                <a:ext cx="288000" cy="144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" name="Rechteck 49"/>
              <p:cNvSpPr/>
              <p:nvPr/>
            </p:nvSpPr>
            <p:spPr>
              <a:xfrm>
                <a:off x="2881749" y="146815"/>
                <a:ext cx="399469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DE" sz="800" dirty="0" smtClean="0">
                    <a:solidFill>
                      <a:schemeClr val="bg1"/>
                    </a:solidFill>
                  </a:rPr>
                  <a:t>8bpp</a:t>
                </a:r>
                <a:endParaRPr lang="de-DE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Rechteck 50"/>
              <p:cNvSpPr/>
              <p:nvPr/>
            </p:nvSpPr>
            <p:spPr>
              <a:xfrm>
                <a:off x="3244248" y="187777"/>
                <a:ext cx="288000" cy="144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2" name="Rechteck 51"/>
              <p:cNvSpPr/>
              <p:nvPr/>
            </p:nvSpPr>
            <p:spPr>
              <a:xfrm>
                <a:off x="3551012" y="187777"/>
                <a:ext cx="288000" cy="144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3" name="Rechteck 52"/>
              <p:cNvSpPr/>
              <p:nvPr/>
            </p:nvSpPr>
            <p:spPr>
              <a:xfrm>
                <a:off x="4242970" y="186938"/>
                <a:ext cx="288000" cy="144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" name="Rechteck 53"/>
              <p:cNvSpPr/>
              <p:nvPr/>
            </p:nvSpPr>
            <p:spPr>
              <a:xfrm>
                <a:off x="2937484" y="359247"/>
                <a:ext cx="288000" cy="144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" name="Rechteck 54"/>
              <p:cNvSpPr/>
              <p:nvPr/>
            </p:nvSpPr>
            <p:spPr>
              <a:xfrm>
                <a:off x="3244248" y="358408"/>
                <a:ext cx="288000" cy="144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" name="Rechteck 55"/>
              <p:cNvSpPr/>
              <p:nvPr/>
            </p:nvSpPr>
            <p:spPr>
              <a:xfrm>
                <a:off x="3551012" y="358408"/>
                <a:ext cx="288000" cy="144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7" name="Rechteck 56"/>
              <p:cNvSpPr/>
              <p:nvPr/>
            </p:nvSpPr>
            <p:spPr>
              <a:xfrm>
                <a:off x="4242970" y="357569"/>
                <a:ext cx="288000" cy="144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8" name="Rechteck 57"/>
              <p:cNvSpPr/>
              <p:nvPr/>
            </p:nvSpPr>
            <p:spPr>
              <a:xfrm>
                <a:off x="2937484" y="526504"/>
                <a:ext cx="288000" cy="144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" name="Rechteck 58"/>
              <p:cNvSpPr/>
              <p:nvPr/>
            </p:nvSpPr>
            <p:spPr>
              <a:xfrm>
                <a:off x="3244248" y="525665"/>
                <a:ext cx="288000" cy="144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" name="Rechteck 59"/>
              <p:cNvSpPr/>
              <p:nvPr/>
            </p:nvSpPr>
            <p:spPr>
              <a:xfrm>
                <a:off x="3551012" y="525665"/>
                <a:ext cx="288000" cy="144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" name="Rechteck 60"/>
              <p:cNvSpPr/>
              <p:nvPr/>
            </p:nvSpPr>
            <p:spPr>
              <a:xfrm>
                <a:off x="4242970" y="524826"/>
                <a:ext cx="288000" cy="144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2" name="Rechteck 61"/>
              <p:cNvSpPr/>
              <p:nvPr/>
            </p:nvSpPr>
            <p:spPr>
              <a:xfrm>
                <a:off x="2937484" y="910398"/>
                <a:ext cx="288000" cy="144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3" name="Rechteck 62"/>
              <p:cNvSpPr/>
              <p:nvPr/>
            </p:nvSpPr>
            <p:spPr>
              <a:xfrm>
                <a:off x="3244248" y="909559"/>
                <a:ext cx="288000" cy="144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" name="Rechteck 63"/>
              <p:cNvSpPr/>
              <p:nvPr/>
            </p:nvSpPr>
            <p:spPr>
              <a:xfrm>
                <a:off x="3551012" y="909559"/>
                <a:ext cx="288000" cy="144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" name="Rechteck 64"/>
              <p:cNvSpPr/>
              <p:nvPr/>
            </p:nvSpPr>
            <p:spPr>
              <a:xfrm>
                <a:off x="4242970" y="908720"/>
                <a:ext cx="288000" cy="144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" name="Textfeld 65"/>
              <p:cNvSpPr txBox="1"/>
              <p:nvPr/>
            </p:nvSpPr>
            <p:spPr>
              <a:xfrm>
                <a:off x="3867134" y="266198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…</a:t>
                </a:r>
                <a:endParaRPr lang="de-DE" dirty="0"/>
              </a:p>
            </p:txBody>
          </p:sp>
          <p:sp>
            <p:nvSpPr>
              <p:cNvPr id="67" name="Textfeld 66"/>
              <p:cNvSpPr txBox="1"/>
              <p:nvPr/>
            </p:nvSpPr>
            <p:spPr>
              <a:xfrm rot="5400000">
                <a:off x="3120740" y="748009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…</a:t>
                </a:r>
                <a:endParaRPr lang="de-DE" dirty="0"/>
              </a:p>
            </p:txBody>
          </p:sp>
          <p:sp>
            <p:nvSpPr>
              <p:cNvPr id="68" name="Textfeld 67"/>
              <p:cNvSpPr txBox="1"/>
              <p:nvPr/>
            </p:nvSpPr>
            <p:spPr>
              <a:xfrm rot="13500000">
                <a:off x="3563574" y="508363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…</a:t>
                </a:r>
                <a:endParaRPr lang="de-DE" dirty="0"/>
              </a:p>
            </p:txBody>
          </p:sp>
        </p:grpSp>
        <p:grpSp>
          <p:nvGrpSpPr>
            <p:cNvPr id="14" name="Gruppieren 13"/>
            <p:cNvGrpSpPr/>
            <p:nvPr/>
          </p:nvGrpSpPr>
          <p:grpSpPr>
            <a:xfrm>
              <a:off x="2580680" y="1798891"/>
              <a:ext cx="1728192" cy="1133843"/>
              <a:chOff x="2871866" y="2222982"/>
              <a:chExt cx="1728192" cy="1133843"/>
            </a:xfrm>
          </p:grpSpPr>
          <p:sp>
            <p:nvSpPr>
              <p:cNvPr id="27" name="Rechteck 26"/>
              <p:cNvSpPr/>
              <p:nvPr/>
            </p:nvSpPr>
            <p:spPr>
              <a:xfrm>
                <a:off x="2871866" y="2222982"/>
                <a:ext cx="1728192" cy="979407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8" name="Rechteck 27"/>
              <p:cNvSpPr/>
              <p:nvPr/>
            </p:nvSpPr>
            <p:spPr>
              <a:xfrm>
                <a:off x="2927600" y="2275194"/>
                <a:ext cx="288000" cy="144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400" dirty="0"/>
              </a:p>
            </p:txBody>
          </p:sp>
          <p:sp>
            <p:nvSpPr>
              <p:cNvPr id="29" name="Rechteck 28"/>
              <p:cNvSpPr/>
              <p:nvPr/>
            </p:nvSpPr>
            <p:spPr>
              <a:xfrm>
                <a:off x="3244248" y="2277711"/>
                <a:ext cx="288000" cy="144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400" dirty="0"/>
              </a:p>
            </p:txBody>
          </p:sp>
          <p:sp>
            <p:nvSpPr>
              <p:cNvPr id="30" name="Rechteck 29"/>
              <p:cNvSpPr/>
              <p:nvPr/>
            </p:nvSpPr>
            <p:spPr>
              <a:xfrm>
                <a:off x="3551012" y="2277711"/>
                <a:ext cx="288000" cy="144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400" dirty="0"/>
              </a:p>
            </p:txBody>
          </p:sp>
          <p:sp>
            <p:nvSpPr>
              <p:cNvPr id="31" name="Rechteck 30"/>
              <p:cNvSpPr/>
              <p:nvPr/>
            </p:nvSpPr>
            <p:spPr>
              <a:xfrm>
                <a:off x="4242970" y="2276872"/>
                <a:ext cx="288000" cy="144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400" dirty="0"/>
              </a:p>
            </p:txBody>
          </p:sp>
          <p:sp>
            <p:nvSpPr>
              <p:cNvPr id="32" name="Rechteck 31"/>
              <p:cNvSpPr/>
              <p:nvPr/>
            </p:nvSpPr>
            <p:spPr>
              <a:xfrm>
                <a:off x="2937484" y="2447479"/>
                <a:ext cx="288000" cy="144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400" dirty="0"/>
              </a:p>
            </p:txBody>
          </p:sp>
          <p:sp>
            <p:nvSpPr>
              <p:cNvPr id="33" name="Rechteck 32"/>
              <p:cNvSpPr/>
              <p:nvPr/>
            </p:nvSpPr>
            <p:spPr>
              <a:xfrm>
                <a:off x="3244248" y="2446640"/>
                <a:ext cx="288000" cy="144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400" dirty="0"/>
              </a:p>
            </p:txBody>
          </p:sp>
          <p:sp>
            <p:nvSpPr>
              <p:cNvPr id="34" name="Rechteck 33"/>
              <p:cNvSpPr/>
              <p:nvPr/>
            </p:nvSpPr>
            <p:spPr>
              <a:xfrm>
                <a:off x="3551012" y="2446640"/>
                <a:ext cx="288000" cy="144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400" dirty="0"/>
              </a:p>
            </p:txBody>
          </p:sp>
          <p:sp>
            <p:nvSpPr>
              <p:cNvPr id="35" name="Rechteck 34"/>
              <p:cNvSpPr/>
              <p:nvPr/>
            </p:nvSpPr>
            <p:spPr>
              <a:xfrm>
                <a:off x="4242970" y="2445801"/>
                <a:ext cx="288000" cy="144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400" dirty="0"/>
              </a:p>
            </p:txBody>
          </p:sp>
          <p:sp>
            <p:nvSpPr>
              <p:cNvPr id="36" name="Rechteck 35"/>
              <p:cNvSpPr/>
              <p:nvPr/>
            </p:nvSpPr>
            <p:spPr>
              <a:xfrm>
                <a:off x="2937484" y="2616580"/>
                <a:ext cx="288000" cy="144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400" dirty="0"/>
              </a:p>
            </p:txBody>
          </p:sp>
          <p:sp>
            <p:nvSpPr>
              <p:cNvPr id="37" name="Rechteck 36"/>
              <p:cNvSpPr/>
              <p:nvPr/>
            </p:nvSpPr>
            <p:spPr>
              <a:xfrm>
                <a:off x="3244248" y="2615741"/>
                <a:ext cx="288000" cy="144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400" dirty="0"/>
              </a:p>
            </p:txBody>
          </p:sp>
          <p:sp>
            <p:nvSpPr>
              <p:cNvPr id="38" name="Rechteck 37"/>
              <p:cNvSpPr/>
              <p:nvPr/>
            </p:nvSpPr>
            <p:spPr>
              <a:xfrm>
                <a:off x="3551012" y="2615741"/>
                <a:ext cx="288000" cy="144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400" dirty="0"/>
              </a:p>
            </p:txBody>
          </p:sp>
          <p:sp>
            <p:nvSpPr>
              <p:cNvPr id="39" name="Rechteck 38"/>
              <p:cNvSpPr/>
              <p:nvPr/>
            </p:nvSpPr>
            <p:spPr>
              <a:xfrm>
                <a:off x="4242970" y="2614902"/>
                <a:ext cx="288000" cy="144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400" dirty="0"/>
              </a:p>
            </p:txBody>
          </p:sp>
          <p:sp>
            <p:nvSpPr>
              <p:cNvPr id="40" name="Rechteck 39"/>
              <p:cNvSpPr/>
              <p:nvPr/>
            </p:nvSpPr>
            <p:spPr>
              <a:xfrm>
                <a:off x="2937484" y="2992948"/>
                <a:ext cx="288000" cy="144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400" dirty="0"/>
              </a:p>
            </p:txBody>
          </p:sp>
          <p:sp>
            <p:nvSpPr>
              <p:cNvPr id="41" name="Rechteck 40"/>
              <p:cNvSpPr/>
              <p:nvPr/>
            </p:nvSpPr>
            <p:spPr>
              <a:xfrm>
                <a:off x="3244248" y="2992109"/>
                <a:ext cx="288000" cy="144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400" dirty="0"/>
              </a:p>
            </p:txBody>
          </p:sp>
          <p:sp>
            <p:nvSpPr>
              <p:cNvPr id="42" name="Rechteck 41"/>
              <p:cNvSpPr/>
              <p:nvPr/>
            </p:nvSpPr>
            <p:spPr>
              <a:xfrm>
                <a:off x="3551012" y="2992109"/>
                <a:ext cx="288000" cy="144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400" dirty="0"/>
              </a:p>
            </p:txBody>
          </p:sp>
          <p:sp>
            <p:nvSpPr>
              <p:cNvPr id="43" name="Rechteck 42"/>
              <p:cNvSpPr/>
              <p:nvPr/>
            </p:nvSpPr>
            <p:spPr>
              <a:xfrm>
                <a:off x="4242970" y="2991270"/>
                <a:ext cx="288000" cy="144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400" dirty="0"/>
              </a:p>
            </p:txBody>
          </p:sp>
          <p:sp>
            <p:nvSpPr>
              <p:cNvPr id="44" name="Rechteck 43"/>
              <p:cNvSpPr/>
              <p:nvPr/>
            </p:nvSpPr>
            <p:spPr>
              <a:xfrm>
                <a:off x="2871866" y="2239472"/>
                <a:ext cx="399469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DE" sz="800" dirty="0" smtClean="0">
                    <a:solidFill>
                      <a:schemeClr val="bg1"/>
                    </a:solidFill>
                  </a:rPr>
                  <a:t>8bpp</a:t>
                </a:r>
                <a:endParaRPr lang="de-DE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Textfeld 44"/>
              <p:cNvSpPr txBox="1"/>
              <p:nvPr/>
            </p:nvSpPr>
            <p:spPr>
              <a:xfrm>
                <a:off x="3867134" y="2366312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…</a:t>
                </a:r>
                <a:endParaRPr lang="de-DE" dirty="0"/>
              </a:p>
            </p:txBody>
          </p:sp>
          <p:sp>
            <p:nvSpPr>
              <p:cNvPr id="46" name="Textfeld 45"/>
              <p:cNvSpPr txBox="1"/>
              <p:nvPr/>
            </p:nvSpPr>
            <p:spPr>
              <a:xfrm rot="5400000">
                <a:off x="3120740" y="2848123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…</a:t>
                </a:r>
                <a:endParaRPr lang="de-DE" dirty="0"/>
              </a:p>
            </p:txBody>
          </p:sp>
          <p:sp>
            <p:nvSpPr>
              <p:cNvPr id="47" name="Textfeld 46"/>
              <p:cNvSpPr txBox="1"/>
              <p:nvPr/>
            </p:nvSpPr>
            <p:spPr>
              <a:xfrm rot="13500000">
                <a:off x="3563574" y="2608477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…</a:t>
                </a:r>
                <a:endParaRPr lang="de-DE" dirty="0"/>
              </a:p>
            </p:txBody>
          </p:sp>
        </p:grpSp>
        <p:sp>
          <p:nvSpPr>
            <p:cNvPr id="15" name="Pfeil nach rechts 14"/>
            <p:cNvSpPr/>
            <p:nvPr/>
          </p:nvSpPr>
          <p:spPr>
            <a:xfrm>
              <a:off x="1979712" y="1484808"/>
              <a:ext cx="432048" cy="47537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Zylinder 15"/>
            <p:cNvSpPr/>
            <p:nvPr/>
          </p:nvSpPr>
          <p:spPr>
            <a:xfrm>
              <a:off x="5868144" y="701849"/>
              <a:ext cx="720080" cy="87354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H265</a:t>
              </a:r>
            </a:p>
            <a:p>
              <a:pPr algn="ctr"/>
              <a:r>
                <a:rPr lang="de-DE" dirty="0" smtClean="0"/>
                <a:t>HEVC</a:t>
              </a:r>
              <a:endParaRPr lang="de-DE" dirty="0"/>
            </a:p>
          </p:txBody>
        </p:sp>
        <p:sp>
          <p:nvSpPr>
            <p:cNvPr id="17" name="Zylinder 16"/>
            <p:cNvSpPr/>
            <p:nvPr/>
          </p:nvSpPr>
          <p:spPr>
            <a:xfrm>
              <a:off x="5868144" y="1835305"/>
              <a:ext cx="720080" cy="87354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/>
                <a:t>Bit</a:t>
              </a:r>
            </a:p>
            <a:p>
              <a:pPr algn="ctr"/>
              <a:r>
                <a:rPr lang="de-DE" sz="1200" dirty="0" err="1" smtClean="0"/>
                <a:t>Packing</a:t>
              </a:r>
              <a:endParaRPr lang="de-DE" sz="1200" dirty="0"/>
            </a:p>
          </p:txBody>
        </p:sp>
        <p:sp>
          <p:nvSpPr>
            <p:cNvPr id="18" name="Pfeil nach rechts 17"/>
            <p:cNvSpPr/>
            <p:nvPr/>
          </p:nvSpPr>
          <p:spPr>
            <a:xfrm>
              <a:off x="4528082" y="1333019"/>
              <a:ext cx="1152128" cy="3755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4499992" y="1092806"/>
              <a:ext cx="12961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solidFill>
                    <a:schemeClr val="accent1"/>
                  </a:solidFill>
                </a:rPr>
                <a:t>- </a:t>
              </a:r>
              <a:r>
                <a:rPr lang="de-DE" sz="1000" dirty="0" smtClean="0">
                  <a:solidFill>
                    <a:schemeClr val="accent1"/>
                  </a:solidFill>
                </a:rPr>
                <a:t>CUDA Encoding ($$)</a:t>
              </a:r>
              <a:endParaRPr lang="de-DE" sz="1000" dirty="0" smtClean="0">
                <a:solidFill>
                  <a:schemeClr val="accent1"/>
                </a:solidFill>
              </a:endParaRPr>
            </a:p>
          </p:txBody>
        </p:sp>
        <p:sp>
          <p:nvSpPr>
            <p:cNvPr id="20" name="Pfeil nach rechts 19"/>
            <p:cNvSpPr/>
            <p:nvPr/>
          </p:nvSpPr>
          <p:spPr>
            <a:xfrm>
              <a:off x="4524164" y="1790158"/>
              <a:ext cx="1152128" cy="3755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4499992" y="2164075"/>
              <a:ext cx="12961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solidFill>
                    <a:schemeClr val="accent1"/>
                  </a:solidFill>
                </a:rPr>
                <a:t>- </a:t>
              </a:r>
              <a:r>
                <a:rPr lang="de-DE" sz="1000" dirty="0" smtClean="0">
                  <a:solidFill>
                    <a:schemeClr val="accent1"/>
                  </a:solidFill>
                </a:rPr>
                <a:t>CPU “Encoding“</a:t>
              </a:r>
              <a:endParaRPr lang="de-DE" sz="1000" dirty="0" smtClean="0">
                <a:solidFill>
                  <a:schemeClr val="accent1"/>
                </a:solidFill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7022938" y="993955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chemeClr val="accent1"/>
                  </a:solidFill>
                </a:rPr>
                <a:t>256 MByte</a:t>
              </a:r>
              <a:endParaRPr lang="de-DE" dirty="0">
                <a:solidFill>
                  <a:schemeClr val="accent1"/>
                </a:solidFill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7057366" y="2099977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chemeClr val="accent1"/>
                  </a:solidFill>
                </a:rPr>
                <a:t>786 MByte</a:t>
              </a:r>
              <a:endParaRPr lang="de-DE" dirty="0">
                <a:solidFill>
                  <a:schemeClr val="accent1"/>
                </a:solidFill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278613" y="2701472"/>
              <a:ext cx="1440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chemeClr val="accent1"/>
                  </a:solidFill>
                </a:rPr>
                <a:t>3,1 </a:t>
              </a:r>
              <a:r>
                <a:rPr lang="de-DE" dirty="0" err="1" smtClean="0">
                  <a:solidFill>
                    <a:schemeClr val="accent1"/>
                  </a:solidFill>
                </a:rPr>
                <a:t>GByte</a:t>
              </a:r>
              <a:endParaRPr lang="de-DE" dirty="0" smtClean="0">
                <a:solidFill>
                  <a:schemeClr val="accent1"/>
                </a:solidFill>
              </a:endParaRPr>
            </a:p>
            <a:p>
              <a:pPr algn="ctr"/>
              <a:r>
                <a:rPr lang="de-DE" dirty="0" smtClean="0">
                  <a:solidFill>
                    <a:schemeClr val="accent1"/>
                  </a:solidFill>
                </a:rPr>
                <a:t>(2,4 </a:t>
              </a:r>
              <a:r>
                <a:rPr lang="de-DE" dirty="0" err="1" smtClean="0">
                  <a:solidFill>
                    <a:schemeClr val="accent1"/>
                  </a:solidFill>
                </a:rPr>
                <a:t>GByte</a:t>
              </a:r>
              <a:r>
                <a:rPr lang="de-DE" dirty="0" smtClean="0">
                  <a:solidFill>
                    <a:schemeClr val="accent1"/>
                  </a:solidFill>
                </a:rPr>
                <a:t>)</a:t>
              </a:r>
              <a:endParaRPr lang="de-DE" dirty="0">
                <a:solidFill>
                  <a:schemeClr val="accent1"/>
                </a:solidFill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2680794" y="121418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chemeClr val="accent1"/>
                  </a:solidFill>
                </a:rPr>
                <a:t>1,6 </a:t>
              </a:r>
              <a:r>
                <a:rPr lang="de-DE" dirty="0" err="1" smtClean="0">
                  <a:solidFill>
                    <a:schemeClr val="accent1"/>
                  </a:solidFill>
                </a:rPr>
                <a:t>GByte</a:t>
              </a:r>
              <a:endParaRPr lang="de-DE" dirty="0">
                <a:solidFill>
                  <a:schemeClr val="accent1"/>
                </a:solidFill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2724696" y="2889408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chemeClr val="bg1"/>
                  </a:solidFill>
                </a:rPr>
                <a:t>786 MByte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  <p:sp>
        <p:nvSpPr>
          <p:cNvPr id="122" name="Ellipse 121"/>
          <p:cNvSpPr/>
          <p:nvPr/>
        </p:nvSpPr>
        <p:spPr>
          <a:xfrm>
            <a:off x="7989757" y="3302710"/>
            <a:ext cx="2098623" cy="2011303"/>
          </a:xfrm>
          <a:prstGeom prst="ellips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r>
              <a:rPr lang="de-DE" dirty="0" smtClean="0"/>
              <a:t>In-</a:t>
            </a:r>
            <a:r>
              <a:rPr lang="de-DE" dirty="0" err="1" smtClean="0"/>
              <a:t>compressible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952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Challenges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26.02.2020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Data processing of images / videos @ W7-X – Simon Dumke, W7-X CoDaC Software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9</a:t>
            </a:fld>
            <a:endParaRPr lang="de-DE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479425" y="968058"/>
            <a:ext cx="5227955" cy="3860165"/>
            <a:chOff x="479425" y="968058"/>
            <a:chExt cx="5227955" cy="3860165"/>
          </a:xfrm>
        </p:grpSpPr>
        <p:sp>
          <p:nvSpPr>
            <p:cNvPr id="10" name="Rechteckige Legende 9"/>
            <p:cNvSpPr/>
            <p:nvPr/>
          </p:nvSpPr>
          <p:spPr>
            <a:xfrm>
              <a:off x="648492" y="968058"/>
              <a:ext cx="5058888" cy="793622"/>
            </a:xfrm>
            <a:prstGeom prst="wedgeRectCallout">
              <a:avLst>
                <a:gd name="adj1" fmla="val -32732"/>
                <a:gd name="adj2" fmla="val 94185"/>
              </a:avLst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de-DE" sz="3200" dirty="0" err="1" smtClean="0"/>
                <a:t>Can‘t</a:t>
              </a:r>
              <a:r>
                <a:rPr lang="de-DE" sz="3200" dirty="0" smtClean="0"/>
                <a:t> </a:t>
              </a:r>
              <a:r>
                <a:rPr lang="de-DE" sz="3200" dirty="0" err="1" smtClean="0"/>
                <a:t>someone</a:t>
              </a:r>
              <a:r>
                <a:rPr lang="de-DE" sz="3200" dirty="0" smtClean="0"/>
                <a:t> </a:t>
              </a:r>
              <a:r>
                <a:rPr lang="de-DE" sz="3200" dirty="0" err="1" smtClean="0"/>
                <a:t>else</a:t>
              </a:r>
              <a:r>
                <a:rPr lang="de-DE" sz="3200" dirty="0" smtClean="0"/>
                <a:t> do </a:t>
              </a:r>
              <a:r>
                <a:rPr lang="de-DE" sz="3200" dirty="0" err="1" smtClean="0"/>
                <a:t>it</a:t>
              </a:r>
              <a:r>
                <a:rPr lang="de-DE" sz="3200" dirty="0" smtClean="0"/>
                <a:t>?!!?</a:t>
              </a:r>
              <a:endParaRPr lang="de-DE" sz="3200" dirty="0"/>
            </a:p>
          </p:txBody>
        </p:sp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425" y="1742123"/>
              <a:ext cx="1895475" cy="3086100"/>
            </a:xfrm>
            <a:prstGeom prst="rect">
              <a:avLst/>
            </a:prstGeom>
          </p:spPr>
        </p:pic>
      </p:grpSp>
      <p:grpSp>
        <p:nvGrpSpPr>
          <p:cNvPr id="13" name="Gruppieren 12"/>
          <p:cNvGrpSpPr/>
          <p:nvPr/>
        </p:nvGrpSpPr>
        <p:grpSpPr>
          <a:xfrm>
            <a:off x="7307694" y="1022986"/>
            <a:ext cx="4681140" cy="5065077"/>
            <a:chOff x="7307694" y="1022986"/>
            <a:chExt cx="4681140" cy="5065077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3960" y="1262063"/>
              <a:ext cx="3810000" cy="4826000"/>
            </a:xfrm>
            <a:prstGeom prst="rect">
              <a:avLst/>
            </a:prstGeom>
          </p:spPr>
        </p:pic>
        <p:sp>
          <p:nvSpPr>
            <p:cNvPr id="12" name="Rechteckige Legende 11"/>
            <p:cNvSpPr/>
            <p:nvPr/>
          </p:nvSpPr>
          <p:spPr>
            <a:xfrm>
              <a:off x="7307694" y="1022986"/>
              <a:ext cx="4681140" cy="719137"/>
            </a:xfrm>
            <a:prstGeom prst="wedgeRectCallout">
              <a:avLst>
                <a:gd name="adj1" fmla="val 9799"/>
                <a:gd name="adj2" fmla="val 154685"/>
              </a:avLst>
            </a:prstGeom>
            <a:solidFill>
              <a:schemeClr val="bg1"/>
            </a:solidFill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de-DE" sz="3200" dirty="0" smtClean="0"/>
                <a:t>Yes! The </a:t>
              </a:r>
              <a:r>
                <a:rPr lang="de-DE" sz="3200" dirty="0" err="1" smtClean="0"/>
                <a:t>Garbage</a:t>
              </a:r>
              <a:r>
                <a:rPr lang="de-DE" sz="3200" dirty="0" smtClean="0"/>
                <a:t> man </a:t>
              </a:r>
              <a:r>
                <a:rPr lang="de-DE" sz="3200" dirty="0" err="1" smtClean="0"/>
                <a:t>can</a:t>
              </a:r>
              <a:r>
                <a:rPr lang="de-DE" sz="3200" dirty="0" smtClean="0"/>
                <a:t>!</a:t>
              </a:r>
              <a:endParaRPr lang="de-DE" sz="3200" dirty="0"/>
            </a:p>
          </p:txBody>
        </p:sp>
      </p:grpSp>
      <p:pic>
        <p:nvPicPr>
          <p:cNvPr id="7" name="compressibl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68062" y="2088356"/>
            <a:ext cx="4655877" cy="337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itle">
  <a:themeElements>
    <a:clrScheme name="IP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BAA"/>
      </a:accent1>
      <a:accent2>
        <a:srgbClr val="B42041"/>
      </a:accent2>
      <a:accent3>
        <a:srgbClr val="70AD47"/>
      </a:accent3>
      <a:accent4>
        <a:srgbClr val="F9A807"/>
      </a:accent4>
      <a:accent5>
        <a:srgbClr val="4472C4"/>
      </a:accent5>
      <a:accent6>
        <a:srgbClr val="FF0000"/>
      </a:accent6>
      <a:hlink>
        <a:srgbClr val="005BAA"/>
      </a:hlink>
      <a:folHlink>
        <a:srgbClr val="954F72"/>
      </a:folHlink>
    </a:clrScheme>
    <a:fontScheme name="Standard">
      <a:majorFont>
        <a:latin typeface="Arial Narrow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">
  <a:themeElements>
    <a:clrScheme name="IP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BAA"/>
      </a:accent1>
      <a:accent2>
        <a:srgbClr val="B42041"/>
      </a:accent2>
      <a:accent3>
        <a:srgbClr val="70AD47"/>
      </a:accent3>
      <a:accent4>
        <a:srgbClr val="F9A807"/>
      </a:accent4>
      <a:accent5>
        <a:srgbClr val="4472C4"/>
      </a:accent5>
      <a:accent6>
        <a:srgbClr val="FF0000"/>
      </a:accent6>
      <a:hlink>
        <a:srgbClr val="005BAA"/>
      </a:hlink>
      <a:folHlink>
        <a:srgbClr val="954F72"/>
      </a:folHlink>
    </a:clrScheme>
    <a:fontScheme name="Standard">
      <a:majorFont>
        <a:latin typeface="Arial Narrow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PP_only">
  <a:themeElements>
    <a:clrScheme name="IP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BAA"/>
      </a:accent1>
      <a:accent2>
        <a:srgbClr val="B42041"/>
      </a:accent2>
      <a:accent3>
        <a:srgbClr val="70AD47"/>
      </a:accent3>
      <a:accent4>
        <a:srgbClr val="F9A807"/>
      </a:accent4>
      <a:accent5>
        <a:srgbClr val="4472C4"/>
      </a:accent5>
      <a:accent6>
        <a:srgbClr val="FF0000"/>
      </a:accent6>
      <a:hlink>
        <a:srgbClr val="005BAA"/>
      </a:hlink>
      <a:folHlink>
        <a:srgbClr val="954F72"/>
      </a:folHlink>
    </a:clrScheme>
    <a:fontScheme name="Standard">
      <a:majorFont>
        <a:latin typeface="Arial Narrow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lank">
  <a:themeElements>
    <a:clrScheme name="IP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BAA"/>
      </a:accent1>
      <a:accent2>
        <a:srgbClr val="B42041"/>
      </a:accent2>
      <a:accent3>
        <a:srgbClr val="70AD47"/>
      </a:accent3>
      <a:accent4>
        <a:srgbClr val="F9A807"/>
      </a:accent4>
      <a:accent5>
        <a:srgbClr val="4472C4"/>
      </a:accent5>
      <a:accent6>
        <a:srgbClr val="FF0000"/>
      </a:accent6>
      <a:hlink>
        <a:srgbClr val="005BAA"/>
      </a:hlink>
      <a:folHlink>
        <a:srgbClr val="954F72"/>
      </a:folHlink>
    </a:clrScheme>
    <a:fontScheme name="Standard">
      <a:majorFont>
        <a:latin typeface="Arial Narrow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626</Words>
  <Application>Microsoft Office PowerPoint</Application>
  <PresentationFormat>Breitbild</PresentationFormat>
  <Paragraphs>182</Paragraphs>
  <Slides>16</Slides>
  <Notes>0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16</vt:i4>
      </vt:variant>
    </vt:vector>
  </HeadingPairs>
  <TitlesOfParts>
    <vt:vector size="25" baseType="lpstr">
      <vt:lpstr>Arial</vt:lpstr>
      <vt:lpstr>Arial Narrow</vt:lpstr>
      <vt:lpstr>Calibri</vt:lpstr>
      <vt:lpstr>Times New Roman</vt:lpstr>
      <vt:lpstr>Wingdings</vt:lpstr>
      <vt:lpstr>Title</vt:lpstr>
      <vt:lpstr>Content</vt:lpstr>
      <vt:lpstr>IPP_only</vt:lpstr>
      <vt:lpstr>Blank</vt:lpstr>
      <vt:lpstr>Data processing of images / videos @ W7-X</vt:lpstr>
      <vt:lpstr>Agenda</vt:lpstr>
      <vt:lpstr>Real Time IR image processing</vt:lpstr>
      <vt:lpstr>Scaling and PFC protection</vt:lpstr>
      <vt:lpstr>Compression</vt:lpstr>
      <vt:lpstr>Compression</vt:lpstr>
      <vt:lpstr>Compression</vt:lpstr>
      <vt:lpstr>Compression</vt:lpstr>
      <vt:lpstr>Challenges</vt:lpstr>
      <vt:lpstr>Challenges</vt:lpstr>
      <vt:lpstr>Challenges - full 12 bit</vt:lpstr>
      <vt:lpstr>Challenges - lowest 4 bits</vt:lpstr>
      <vt:lpstr>Challenges - lowest 3 bits</vt:lpstr>
      <vt:lpstr>Challenges - lowest 2 bits</vt:lpstr>
      <vt:lpstr>Challenges - Conclusion</vt:lpstr>
      <vt:lpstr>PowerPoint-Präsentation</vt:lpstr>
    </vt:vector>
  </TitlesOfParts>
  <Company>Max-Planck-Institut f. Plasmaphysik, Greifswald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Peter Kurz</dc:creator>
  <cp:lastModifiedBy>Simon Dumke</cp:lastModifiedBy>
  <cp:revision>113</cp:revision>
  <dcterms:created xsi:type="dcterms:W3CDTF">2018-08-24T10:28:29Z</dcterms:created>
  <dcterms:modified xsi:type="dcterms:W3CDTF">2020-02-26T08:35:00Z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7X-KKS">
    <vt:lpwstr> </vt:lpwstr>
  </property>
  <property fmtid="{D5CDD505-2E9C-101B-9397-08002B2CF9AE}" pid="3" name="W7X-DOKKENZ">
    <vt:lpwstr> </vt:lpwstr>
  </property>
  <property fmtid="{D5CDD505-2E9C-101B-9397-08002B2CF9AE}" pid="4" name="STICHWORT">
    <vt:lpwstr> </vt:lpwstr>
  </property>
  <property fmtid="{D5CDD505-2E9C-101B-9397-08002B2CF9AE}" pid="5" name="VERSION_W7X">
    <vt:lpwstr> </vt:lpwstr>
  </property>
</Properties>
</file>