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7" r:id="rId3"/>
    <p:sldId id="268" r:id="rId4"/>
    <p:sldId id="269" r:id="rId5"/>
    <p:sldId id="262" r:id="rId6"/>
    <p:sldId id="270" r:id="rId7"/>
    <p:sldId id="272" r:id="rId8"/>
    <p:sldId id="273" r:id="rId9"/>
    <p:sldId id="264" r:id="rId10"/>
    <p:sldId id="265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8D1"/>
    <a:srgbClr val="3790AF"/>
    <a:srgbClr val="74AD29"/>
    <a:srgbClr val="74A4BA"/>
    <a:srgbClr val="317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>
      <p:cViewPr varScale="1">
        <p:scale>
          <a:sx n="107" d="100"/>
          <a:sy n="107" d="100"/>
        </p:scale>
        <p:origin x="2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28763D-F58D-4467-A6C0-6440FF3A0B4D}" type="datetimeFigureOut">
              <a:rPr lang="hu-HU"/>
              <a:pPr>
                <a:defRPr/>
              </a:pPr>
              <a:t>2020. 02. 26.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6727826-A5BC-46A0-B8D7-6E28D4E029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0695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10"/>
          <p:cNvSpPr/>
          <p:nvPr userDrawn="1"/>
        </p:nvSpPr>
        <p:spPr>
          <a:xfrm>
            <a:off x="0" y="765175"/>
            <a:ext cx="9144000" cy="6092825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Téglalap 43"/>
          <p:cNvSpPr/>
          <p:nvPr userDrawn="1"/>
        </p:nvSpPr>
        <p:spPr>
          <a:xfrm>
            <a:off x="0" y="6269038"/>
            <a:ext cx="8748713" cy="71437"/>
          </a:xfrm>
          <a:prstGeom prst="rect">
            <a:avLst/>
          </a:prstGeom>
          <a:solidFill>
            <a:srgbClr val="379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2238"/>
            <a:ext cx="19954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790A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7563332" y="13531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This work has been carried out within the framework of the </a:t>
            </a:r>
            <a:r>
              <a:rPr lang="en-GB" sz="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EUROfusion</a:t>
            </a:r>
            <a:r>
              <a:rPr lang="en-GB" sz="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Consortium and has received funding from the </a:t>
            </a:r>
            <a:r>
              <a:rPr lang="en-GB" sz="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Euratom</a:t>
            </a:r>
            <a:r>
              <a:rPr lang="en-GB" sz="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research and training programme 2014-2018 and 2019-2020 under grant agreement No 633053. The views and opinions expressed herein do not necessarily reflect those of the European Commission.</a:t>
            </a:r>
            <a:endParaRPr lang="en-GB" sz="400" dirty="0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6695"/>
            <a:ext cx="719174" cy="4865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3" y="37717"/>
            <a:ext cx="932333" cy="66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6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74613"/>
            <a:ext cx="4667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625"/>
            <a:ext cx="1420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24"/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379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Téglalap 43"/>
          <p:cNvSpPr/>
          <p:nvPr userDrawn="1"/>
        </p:nvSpPr>
        <p:spPr>
          <a:xfrm>
            <a:off x="-22225" y="442913"/>
            <a:ext cx="9166225" cy="460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1"/>
            <a:ext cx="576064" cy="40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8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10"/>
          <p:cNvSpPr/>
          <p:nvPr userDrawn="1"/>
        </p:nvSpPr>
        <p:spPr>
          <a:xfrm>
            <a:off x="0" y="765175"/>
            <a:ext cx="9144000" cy="6092825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Téglalap 43"/>
          <p:cNvSpPr/>
          <p:nvPr userDrawn="1"/>
        </p:nvSpPr>
        <p:spPr>
          <a:xfrm>
            <a:off x="0" y="6269038"/>
            <a:ext cx="8748713" cy="71437"/>
          </a:xfrm>
          <a:prstGeom prst="rect">
            <a:avLst/>
          </a:prstGeom>
          <a:solidFill>
            <a:srgbClr val="379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15888"/>
            <a:ext cx="8270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2713"/>
            <a:ext cx="20669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1"/>
            <a:ext cx="1078538" cy="76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3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3BC11545-CDD9-46FB-B4FC-DCD1A28D5A3C}" type="datetime1">
              <a:rPr lang="en-US"/>
              <a:pPr>
                <a:defRPr/>
              </a:pPr>
              <a:t>2/26/2020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hu-HU"/>
              <a:t>Groundbreaking Fusion presentation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73B95B0-3E4B-47F5-B2AB-F3B0E6C5934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79512" y="865187"/>
            <a:ext cx="8712968" cy="1123653"/>
          </a:xfrm>
        </p:spPr>
        <p:txBody>
          <a:bodyPr/>
          <a:lstStyle/>
          <a:p>
            <a:r>
              <a:rPr lang="hu-HU" sz="3200" dirty="0" smtClean="0"/>
              <a:t>New hardware</a:t>
            </a:r>
            <a:r>
              <a:rPr lang="en-US" sz="3200" dirty="0" smtClean="0"/>
              <a:t> </a:t>
            </a:r>
            <a:r>
              <a:rPr lang="hu-HU" sz="3200" smtClean="0"/>
              <a:t>and software </a:t>
            </a:r>
            <a:r>
              <a:rPr lang="en-US" sz="3200" smtClean="0"/>
              <a:t>for </a:t>
            </a:r>
            <a:r>
              <a:rPr lang="en-US" sz="3200" dirty="0" smtClean="0"/>
              <a:t>EDICAM</a:t>
            </a:r>
            <a:endParaRPr lang="en-US" altLang="hu-HU" sz="3200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735796" y="2564904"/>
            <a:ext cx="3600400" cy="2664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hu-HU" kern="0" dirty="0" smtClean="0">
                <a:solidFill>
                  <a:srgbClr val="71B8D1"/>
                </a:solidFill>
              </a:rPr>
              <a:t>Tamás</a:t>
            </a:r>
            <a:r>
              <a:rPr lang="hu-HU" altLang="hu-HU" kern="0" dirty="0" smtClean="0">
                <a:solidFill>
                  <a:srgbClr val="71B8D1"/>
                </a:solidFill>
              </a:rPr>
              <a:t> </a:t>
            </a:r>
            <a:r>
              <a:rPr lang="en-US" altLang="hu-HU" kern="0" dirty="0" smtClean="0">
                <a:solidFill>
                  <a:srgbClr val="71B8D1"/>
                </a:solidFill>
              </a:rPr>
              <a:t>Szepesi</a:t>
            </a:r>
          </a:p>
          <a:p>
            <a:pPr marL="0" indent="0" algn="ctr">
              <a:buNone/>
            </a:pPr>
            <a:r>
              <a:rPr lang="hu-HU" altLang="hu-HU" sz="2800" kern="0" dirty="0" smtClean="0">
                <a:solidFill>
                  <a:srgbClr val="71B8D1"/>
                </a:solidFill>
              </a:rPr>
              <a:t>G. </a:t>
            </a:r>
            <a:r>
              <a:rPr lang="en-US" altLang="hu-HU" sz="2800" kern="0" dirty="0" err="1" smtClean="0">
                <a:solidFill>
                  <a:srgbClr val="71B8D1"/>
                </a:solidFill>
              </a:rPr>
              <a:t>Cseh</a:t>
            </a:r>
            <a:r>
              <a:rPr lang="en-US" altLang="hu-HU" sz="2800" kern="0" dirty="0" smtClean="0">
                <a:solidFill>
                  <a:srgbClr val="71B8D1"/>
                </a:solidFill>
              </a:rPr>
              <a:t>,</a:t>
            </a:r>
            <a:r>
              <a:rPr lang="hu-HU" altLang="hu-HU" sz="2800" kern="0" dirty="0" smtClean="0">
                <a:solidFill>
                  <a:srgbClr val="71B8D1"/>
                </a:solidFill>
              </a:rPr>
              <a:t> G. </a:t>
            </a:r>
            <a:r>
              <a:rPr lang="en-US" altLang="hu-HU" sz="2800" kern="0" dirty="0" err="1" smtClean="0">
                <a:solidFill>
                  <a:srgbClr val="71B8D1"/>
                </a:solidFill>
              </a:rPr>
              <a:t>Kocsis</a:t>
            </a:r>
            <a:r>
              <a:rPr lang="en-US" altLang="hu-HU" sz="2800" kern="0" dirty="0" smtClean="0">
                <a:solidFill>
                  <a:srgbClr val="71B8D1"/>
                </a:solidFill>
              </a:rPr>
              <a:t>, </a:t>
            </a:r>
            <a:r>
              <a:rPr lang="hu-HU" altLang="hu-HU" sz="2800" kern="0" dirty="0" smtClean="0">
                <a:solidFill>
                  <a:srgbClr val="71B8D1"/>
                </a:solidFill>
              </a:rPr>
              <a:t>T. </a:t>
            </a:r>
            <a:r>
              <a:rPr lang="en-US" altLang="hu-HU" sz="2800" kern="0" dirty="0" err="1" smtClean="0">
                <a:solidFill>
                  <a:srgbClr val="71B8D1"/>
                </a:solidFill>
              </a:rPr>
              <a:t>Szabolics</a:t>
            </a:r>
            <a:r>
              <a:rPr lang="hu-HU" altLang="hu-HU" sz="2800" kern="0" dirty="0" smtClean="0">
                <a:solidFill>
                  <a:srgbClr val="71B8D1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hu-HU" altLang="hu-HU" sz="2800" kern="0" dirty="0" smtClean="0">
                <a:solidFill>
                  <a:srgbClr val="71B8D1"/>
                </a:solidFill>
              </a:rPr>
              <a:t>S. </a:t>
            </a:r>
            <a:r>
              <a:rPr lang="hu-HU" altLang="hu-HU" sz="2800" kern="0" dirty="0" err="1" smtClean="0">
                <a:solidFill>
                  <a:srgbClr val="71B8D1"/>
                </a:solidFill>
              </a:rPr>
              <a:t>Zoletnik</a:t>
            </a:r>
            <a:endParaRPr lang="hu-HU" altLang="hu-HU" sz="2800" kern="0" dirty="0" smtClean="0">
              <a:solidFill>
                <a:srgbClr val="71B8D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processing meeting | Greifswald | 25.02.2020. | Page </a:t>
            </a:r>
            <a:fld id="{A9815A59-DB9D-4FAE-8083-1738FF70F50C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10</a:t>
            </a:fld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en-US" sz="2200" b="1" dirty="0" err="1" smtClean="0"/>
              <a:t>Two-level</a:t>
            </a:r>
            <a:r>
              <a:rPr lang="hu-HU" altLang="en-US" sz="2200" b="1" dirty="0" smtClean="0"/>
              <a:t> </a:t>
            </a:r>
            <a:r>
              <a:rPr lang="en-US" altLang="en-US" sz="2200" b="1" dirty="0" smtClean="0"/>
              <a:t>image processing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1692771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An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example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: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plasma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radius</a:t>
            </a:r>
            <a:endParaRPr lang="en-US" altLang="en-US" sz="2000" dirty="0" smtClean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The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problem</a:t>
            </a:r>
            <a:endParaRPr lang="en-US" altLang="en-US" b="1" u="sng" dirty="0" smtClean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3D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geometry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, camera image =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integration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along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LOSs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(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pixels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24321" t="10374" r="30684" b="2097"/>
          <a:stretch>
            <a:fillRect/>
          </a:stretch>
        </p:blipFill>
        <p:spPr bwMode="auto">
          <a:xfrm>
            <a:off x="1907704" y="3309797"/>
            <a:ext cx="2448072" cy="29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4319" t="10127" r="30484" b="2917"/>
          <a:stretch>
            <a:fillRect/>
          </a:stretch>
        </p:blipFill>
        <p:spPr bwMode="auto">
          <a:xfrm>
            <a:off x="251520" y="2060848"/>
            <a:ext cx="2448072" cy="294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F:\work\munkák\poszter\EPS2016\LCFS_AEQ31_view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t="11836" r="43089" b="53268"/>
          <a:stretch/>
        </p:blipFill>
        <p:spPr bwMode="auto">
          <a:xfrm>
            <a:off x="4572000" y="2184894"/>
            <a:ext cx="1793875" cy="2249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Kép 11" descr="F:\work_data\Greifswald\synthetic_images\AEQ31_synthetic_flux_surface_rad_homog_rho_1.0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90" y="2184894"/>
            <a:ext cx="1799590" cy="22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ight Arrow 13"/>
          <p:cNvSpPr/>
          <p:nvPr/>
        </p:nvSpPr>
        <p:spPr>
          <a:xfrm rot="21040903">
            <a:off x="3563888" y="2451748"/>
            <a:ext cx="90000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ight Arrow 11"/>
          <p:cNvSpPr/>
          <p:nvPr/>
        </p:nvSpPr>
        <p:spPr>
          <a:xfrm>
            <a:off x="6411912" y="2555030"/>
            <a:ext cx="536352" cy="1509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Kép 14" descr="F:\work_data\Greifswald\video_images\AEQ41_edi_20160203_112026.h5_10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466" y="4171022"/>
            <a:ext cx="1799590" cy="224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30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processing meeting | Greifswald | 25.02.2020. | Page </a:t>
            </a:r>
            <a:fld id="{A9815A59-DB9D-4FAE-8083-1738FF70F50C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11</a:t>
            </a:fld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en-US" sz="2200" b="1" dirty="0" err="1" smtClean="0"/>
              <a:t>Two-level</a:t>
            </a:r>
            <a:r>
              <a:rPr lang="hu-HU" altLang="en-US" sz="2200" b="1" dirty="0" smtClean="0"/>
              <a:t> </a:t>
            </a:r>
            <a:r>
              <a:rPr lang="en-US" altLang="en-US" sz="2200" b="1" dirty="0" smtClean="0"/>
              <a:t>image processing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1692771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An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example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: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plasma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radius</a:t>
            </a:r>
            <a:endParaRPr lang="en-US" altLang="en-US" sz="2000" dirty="0" smtClean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(A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possible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)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solution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of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problem</a:t>
            </a:r>
            <a:endParaRPr lang="en-US" altLang="en-US" b="1" u="sng" dirty="0" smtClean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generate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synthetic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images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and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compare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them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measurement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pic>
        <p:nvPicPr>
          <p:cNvPr id="16" name="Picture 44" descr="AEQ20_synthetic_flux_surface_rad_homog_rho_0.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992" y="2132856"/>
            <a:ext cx="2160000" cy="1728000"/>
          </a:xfrm>
          <a:prstGeom prst="rect">
            <a:avLst/>
          </a:prstGeom>
        </p:spPr>
      </p:pic>
      <p:pic>
        <p:nvPicPr>
          <p:cNvPr id="17" name="Picture 47" descr="AEQ20_synthetic_flux_surface_rad_homog_rho_0.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2000" y="2139952"/>
            <a:ext cx="2160000" cy="1728000"/>
          </a:xfrm>
          <a:prstGeom prst="rect">
            <a:avLst/>
          </a:prstGeom>
        </p:spPr>
      </p:pic>
      <p:pic>
        <p:nvPicPr>
          <p:cNvPr id="18" name="Picture 51" descr="AEQ20_synthetic_flux_surface_rad_homog_rho_0.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992" y="4005064"/>
            <a:ext cx="2160000" cy="1728000"/>
          </a:xfrm>
          <a:prstGeom prst="rect">
            <a:avLst/>
          </a:prstGeom>
        </p:spPr>
      </p:pic>
      <p:pic>
        <p:nvPicPr>
          <p:cNvPr id="19" name="Picture 54" descr="AEQ20_synthetic_flux_surface_rad_homog_rho_1.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2000" y="4005064"/>
            <a:ext cx="2160000" cy="17280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 l="27159" t="10374" r="27441" b="2746"/>
          <a:stretch>
            <a:fillRect/>
          </a:stretch>
        </p:blipFill>
        <p:spPr bwMode="auto">
          <a:xfrm>
            <a:off x="5148064" y="1910531"/>
            <a:ext cx="3847817" cy="460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07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6553200"/>
            <a:ext cx="54360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processing meeting | Greifswald | 25.02.2020. | Page </a:t>
            </a:r>
            <a:fld id="{A9815A59-DB9D-4FAE-8083-1738FF70F50C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12</a:t>
            </a:fld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en-US" sz="2200" b="1" dirty="0" err="1" smtClean="0"/>
              <a:t>Two-level</a:t>
            </a:r>
            <a:r>
              <a:rPr lang="hu-HU" altLang="en-US" sz="2200" b="1" dirty="0" smtClean="0"/>
              <a:t> </a:t>
            </a:r>
            <a:r>
              <a:rPr lang="en-US" altLang="en-US" sz="2200" b="1" dirty="0" smtClean="0"/>
              <a:t>image processing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4462760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An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example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: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plasma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radius</a:t>
            </a:r>
            <a:endParaRPr lang="en-US" altLang="en-US" sz="2000" dirty="0" smtClean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(A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possible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)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solution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of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problem</a:t>
            </a:r>
            <a:endParaRPr lang="en-US" altLang="en-US" b="1" u="sng" dirty="0" smtClean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generate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synthetic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images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and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compare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them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measurement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BUT</a:t>
            </a:r>
            <a:endParaRPr lang="hu-HU" altLang="en-US" dirty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only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works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a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given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magnetic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configuration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need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generate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field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line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tracing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synthetic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images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all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configs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.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this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a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large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database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method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is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not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fastest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 ↔ 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real-time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application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?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divertor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light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emission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corrupts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algorithm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1257300" lvl="2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still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need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find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a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solution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621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processing meeting | Greifswald | 26.02.2020. | Page </a:t>
            </a:r>
            <a:fld id="{A9815A59-DB9D-4FAE-8083-1738FF70F50C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13</a:t>
            </a:fld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971600" y="3140968"/>
            <a:ext cx="7019255" cy="384721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Thank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you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!</a:t>
            </a:r>
            <a:endParaRPr lang="en-US" altLang="en-US" sz="2000" dirty="0" smtClean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379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</a:t>
            </a:r>
            <a:r>
              <a:rPr lang="hu-H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processing</a:t>
            </a: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meeting 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| </a:t>
            </a:r>
            <a:r>
              <a:rPr lang="hu-H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Greifswald</a:t>
            </a: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| </a:t>
            </a: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26.02.2020. 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| Page </a:t>
            </a:r>
            <a:fld id="{A9815A59-DB9D-4FAE-8083-1738FF70F50C}" type="slidenum">
              <a:rPr lang="hu-HU" sz="120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2</a:t>
            </a:fld>
            <a:endParaRPr lang="hu-H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en-US" sz="2200" b="1" dirty="0" err="1" smtClean="0"/>
              <a:t>Introduction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1692771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sz="2000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Why</a:t>
            </a:r>
            <a:r>
              <a:rPr lang="hu-HU" altLang="en-US" sz="2000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new</a:t>
            </a:r>
            <a:r>
              <a:rPr lang="hu-HU" altLang="en-US" sz="2000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hardware </a:t>
            </a:r>
            <a:r>
              <a:rPr lang="hu-HU" altLang="en-US" sz="2000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was</a:t>
            </a:r>
            <a:r>
              <a:rPr lang="hu-HU" altLang="en-US" sz="2000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needed</a:t>
            </a:r>
            <a:r>
              <a:rPr lang="hu-HU" altLang="en-US" sz="2000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?</a:t>
            </a:r>
            <a:endParaRPr lang="en-US" altLang="en-US" sz="2000" dirty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The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present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hardware is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outdated</a:t>
            </a:r>
            <a:endParaRPr lang="en-US" altLang="en-US" b="1" u="sng" dirty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PCs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are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6-8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years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old (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used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since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OP1.0 and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before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receiver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(FPGA)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card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is 15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years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old</a:t>
            </a:r>
          </a:p>
        </p:txBody>
      </p:sp>
      <p:sp>
        <p:nvSpPr>
          <p:cNvPr id="15" name="AutoShape 59"/>
          <p:cNvSpPr>
            <a:spLocks noChangeArrowheads="1"/>
          </p:cNvSpPr>
          <p:nvPr/>
        </p:nvSpPr>
        <p:spPr bwMode="auto">
          <a:xfrm>
            <a:off x="179512" y="2685107"/>
            <a:ext cx="8808835" cy="2616101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Aims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with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new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hardware</a:t>
            </a:r>
            <a:endParaRPr lang="en-US" altLang="en-US" b="1" u="sng" dirty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compatible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with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present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firmware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significant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improvement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wrt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. </a:t>
            </a:r>
            <a:r>
              <a:rPr lang="hu-HU" altLang="en-US" dirty="0" err="1">
                <a:ea typeface="Arial Unicode MS" panose="020B0604020202020204" pitchFamily="34" charset="-128"/>
                <a:sym typeface="Wingdings" panose="05000000000000000000" pitchFamily="2" charset="2"/>
              </a:rPr>
              <a:t>t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old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one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capacity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future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firmware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development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b="1" dirty="0" smtClean="0">
                <a:solidFill>
                  <a:prstClr val="black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prstClr val="black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reasonable</a:t>
            </a:r>
            <a:r>
              <a:rPr lang="hu-HU" altLang="en-US" dirty="0" smtClean="0">
                <a:solidFill>
                  <a:prstClr val="black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cost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long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support</a:t>
            </a: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(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manufacturer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1" y="1648478"/>
            <a:ext cx="3968441" cy="2232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</a:t>
            </a:r>
            <a:r>
              <a:rPr lang="hu-H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processing</a:t>
            </a: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meeting 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| </a:t>
            </a:r>
            <a:r>
              <a:rPr lang="hu-H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Greifswald</a:t>
            </a: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| </a:t>
            </a: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26.02.2020. 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| Page </a:t>
            </a:r>
            <a:fld id="{A9815A59-DB9D-4FAE-8083-1738FF70F50C}" type="slidenum">
              <a:rPr lang="hu-HU" sz="120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3</a:t>
            </a:fld>
            <a:endParaRPr lang="hu-H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en-US" sz="2200" b="1" dirty="0" smtClean="0"/>
              <a:t>New hardware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1231106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sz="2000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Intel (</a:t>
            </a:r>
            <a:r>
              <a:rPr lang="hu-HU" altLang="en-US" sz="2000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Altera</a:t>
            </a:r>
            <a:r>
              <a:rPr lang="hu-HU" altLang="en-US" sz="2000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) Arria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10 GX FPGA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card</a:t>
            </a:r>
            <a:endParaRPr lang="en-US" altLang="en-US" sz="2000" dirty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Most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recent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FPGA in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Arria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series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hu-HU" altLang="en-US" dirty="0"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3" t="46114"/>
          <a:stretch/>
        </p:blipFill>
        <p:spPr>
          <a:xfrm>
            <a:off x="4930241" y="1648478"/>
            <a:ext cx="3653309" cy="2232000"/>
          </a:xfrm>
          <a:prstGeom prst="rect">
            <a:avLst/>
          </a:prstGeom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21460"/>
              </p:ext>
            </p:extLst>
          </p:nvPr>
        </p:nvGraphicFramePr>
        <p:xfrm>
          <a:off x="587897" y="4373465"/>
          <a:ext cx="667206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4295">
                  <a:extLst>
                    <a:ext uri="{9D8B030D-6E8A-4147-A177-3AD203B41FA5}">
                      <a16:colId xmlns:a16="http://schemas.microsoft.com/office/drawing/2014/main" val="718690728"/>
                    </a:ext>
                  </a:extLst>
                </a:gridCol>
                <a:gridCol w="2003884">
                  <a:extLst>
                    <a:ext uri="{9D8B030D-6E8A-4147-A177-3AD203B41FA5}">
                      <a16:colId xmlns:a16="http://schemas.microsoft.com/office/drawing/2014/main" val="3869844174"/>
                    </a:ext>
                  </a:extLst>
                </a:gridCol>
                <a:gridCol w="2003884">
                  <a:extLst>
                    <a:ext uri="{9D8B030D-6E8A-4147-A177-3AD203B41FA5}">
                      <a16:colId xmlns:a16="http://schemas.microsoft.com/office/drawing/2014/main" val="1389592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Arria10 GX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Stratix</a:t>
                      </a:r>
                      <a:r>
                        <a:rPr lang="hu-HU" dirty="0" smtClean="0"/>
                        <a:t> II GX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0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4500 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3500 EUR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41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Logic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Elements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1,150,000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r>
                        <a:rPr lang="hu-HU" dirty="0" smtClean="0"/>
                        <a:t>,</a:t>
                      </a:r>
                      <a:r>
                        <a:rPr lang="en-US" dirty="0" smtClean="0"/>
                        <a:t>960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35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Adaptive Logic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427</a:t>
                      </a:r>
                      <a:r>
                        <a:rPr lang="hu-HU" dirty="0" smtClean="0"/>
                        <a:t>,</a:t>
                      </a:r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r>
                        <a:rPr lang="hu-HU" dirty="0" smtClean="0"/>
                        <a:t>,</a:t>
                      </a:r>
                      <a:r>
                        <a:rPr lang="en-US" dirty="0" smtClean="0"/>
                        <a:t>384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082272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772035" y="3460977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new</a:t>
            </a:r>
            <a:endParaRPr lang="en-US" dirty="0"/>
          </a:p>
        </p:txBody>
      </p:sp>
      <p:sp>
        <p:nvSpPr>
          <p:cNvPr id="8" name="Szövegdoboz 7"/>
          <p:cNvSpPr txBox="1"/>
          <p:nvPr/>
        </p:nvSpPr>
        <p:spPr>
          <a:xfrm>
            <a:off x="7956376" y="3460977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177" y="3140968"/>
            <a:ext cx="4149319" cy="326840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55" y="735990"/>
            <a:ext cx="3968441" cy="2232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</a:t>
            </a:r>
            <a:r>
              <a:rPr lang="hu-H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processing</a:t>
            </a: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meeting 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| </a:t>
            </a:r>
            <a:r>
              <a:rPr lang="hu-H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Greifswald</a:t>
            </a: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| </a:t>
            </a: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26.02.2020. 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| Page </a:t>
            </a:r>
            <a:fld id="{A9815A59-DB9D-4FAE-8083-1738FF70F50C}" type="slidenum">
              <a:rPr lang="hu-HU" sz="120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4</a:t>
            </a:fld>
            <a:endParaRPr lang="hu-H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en-US" sz="2200" b="1" dirty="0" smtClean="0"/>
              <a:t>New hardware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4462760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sz="2000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Intel (</a:t>
            </a:r>
            <a:r>
              <a:rPr lang="hu-HU" altLang="en-US" sz="2000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Altera</a:t>
            </a:r>
            <a:r>
              <a:rPr lang="hu-HU" altLang="en-US" sz="2000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) Arria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10 GX FPGA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card</a:t>
            </a:r>
            <a:endParaRPr lang="en-US" altLang="en-US" sz="2000" dirty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Most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recent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FPGA in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Arria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series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we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can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use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old I/O add-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on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card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firmware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porting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is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reasonable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effort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hu-HU" altLang="en-US" dirty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hu-HU" altLang="en-US" dirty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New PC: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CoDaC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high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performace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computer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/>
            </a:pPr>
            <a:r>
              <a:rPr lang="hu-HU" altLang="en-US" dirty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10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Gbps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and 1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Gbps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Ethernet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fast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SSD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data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stream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/>
            </a:pP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powerful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CPU</a:t>
            </a:r>
          </a:p>
        </p:txBody>
      </p:sp>
    </p:spTree>
    <p:extLst>
      <p:ext uri="{BB962C8B-B14F-4D97-AF65-F5344CB8AC3E}">
        <p14:creationId xmlns:p14="http://schemas.microsoft.com/office/powerpoint/2010/main" val="20530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processing meeting | Greifswald | 26.02.2020. | Page </a:t>
            </a:r>
            <a:fld id="{A9815A59-DB9D-4FAE-8083-1738FF70F50C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5</a:t>
            </a:fld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00" b="1" dirty="0" smtClean="0"/>
              <a:t>Driver, API, software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5539978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Utilizing experience with the existing EDICAM system</a:t>
            </a:r>
            <a:endParaRPr lang="en-US" altLang="en-US" sz="2000" dirty="0" smtClean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Old system: all ROI data is bit-continuous in PC memory</a:t>
            </a:r>
            <a:endParaRPr lang="en-US" altLang="en-US" b="1" u="sng" dirty="0" smtClean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New system: allocated memory is separated for each ROI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allows more sophisticated streaming and storage</a:t>
            </a: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writing of small frames (128x64) in batches (e.g. 10 frames)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138368"/>
              </p:ext>
            </p:extLst>
          </p:nvPr>
        </p:nvGraphicFramePr>
        <p:xfrm>
          <a:off x="1167879" y="3385799"/>
          <a:ext cx="734481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919">
                  <a:extLst>
                    <a:ext uri="{9D8B030D-6E8A-4147-A177-3AD203B41FA5}">
                      <a16:colId xmlns:a16="http://schemas.microsoft.com/office/drawing/2014/main" val="1832137942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97202073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55570578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657281041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992773676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01700192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1241290993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727886054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1757080063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843586777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810240157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1052935706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9098904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3319316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ROI #1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62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ROI #2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40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7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ROI #n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92344"/>
                  </a:ext>
                </a:extLst>
              </a:tr>
            </a:tbl>
          </a:graphicData>
        </a:graphic>
      </p:graphicFrame>
      <p:cxnSp>
        <p:nvCxnSpPr>
          <p:cNvPr id="14" name="Szögletes összekötő 13"/>
          <p:cNvCxnSpPr/>
          <p:nvPr/>
        </p:nvCxnSpPr>
        <p:spPr>
          <a:xfrm rot="10800000" flipV="1">
            <a:off x="2320007" y="4653135"/>
            <a:ext cx="6264696" cy="360040"/>
          </a:xfrm>
          <a:prstGeom prst="bentConnector3">
            <a:avLst>
              <a:gd name="adj1" fmla="val -167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2031975" y="3028889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10 BT" panose="02070509030505020404" pitchFamily="49" charset="0"/>
              </a:rPr>
              <a:t>0 MB</a:t>
            </a:r>
            <a:endParaRPr lang="en-US" dirty="0">
              <a:latin typeface="Courier10 BT" panose="02070509030505020404" pitchFamily="49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7784484" y="2980649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10 BT" panose="02070509030505020404" pitchFamily="49" charset="0"/>
              </a:rPr>
              <a:t>500 MB</a:t>
            </a:r>
            <a:endParaRPr lang="en-US" dirty="0">
              <a:latin typeface="Courier10 BT" panose="02070509030505020404" pitchFamily="49" charset="0"/>
            </a:endParaRPr>
          </a:p>
        </p:txBody>
      </p:sp>
      <p:graphicFrame>
        <p:nvGraphicFramePr>
          <p:cNvPr id="16" name="Tábláza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66730"/>
              </p:ext>
            </p:extLst>
          </p:nvPr>
        </p:nvGraphicFramePr>
        <p:xfrm>
          <a:off x="1167879" y="1782210"/>
          <a:ext cx="734481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919">
                  <a:extLst>
                    <a:ext uri="{9D8B030D-6E8A-4147-A177-3AD203B41FA5}">
                      <a16:colId xmlns:a16="http://schemas.microsoft.com/office/drawing/2014/main" val="1832137942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97202073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55570578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657281041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992773676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01700192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1241290993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727886054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1757080063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843586777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810240157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1052935706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9098904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3319316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800" b="0" dirty="0" smtClean="0">
                          <a:solidFill>
                            <a:schemeClr val="tx1"/>
                          </a:solidFill>
                        </a:rPr>
                        <a:t>ROI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solidFill>
                            <a:schemeClr val="tx1"/>
                          </a:solidFill>
                        </a:rPr>
                        <a:t>#1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solidFill>
                            <a:schemeClr val="tx1"/>
                          </a:solidFill>
                        </a:rPr>
                        <a:t>#2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solidFill>
                            <a:schemeClr val="tx1"/>
                          </a:solidFill>
                        </a:rPr>
                        <a:t>#3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solidFill>
                            <a:schemeClr val="tx1"/>
                          </a:solidFill>
                        </a:rPr>
                        <a:t>#2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solidFill>
                            <a:schemeClr val="tx1"/>
                          </a:solidFill>
                        </a:rPr>
                        <a:t>#3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solidFill>
                            <a:schemeClr val="tx1"/>
                          </a:solidFill>
                        </a:rPr>
                        <a:t>#2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solidFill>
                            <a:schemeClr val="tx1"/>
                          </a:solidFill>
                        </a:rPr>
                        <a:t>#3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solidFill>
                            <a:schemeClr val="tx1"/>
                          </a:solidFill>
                        </a:rPr>
                        <a:t>#1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62269"/>
                  </a:ext>
                </a:extLst>
              </a:tr>
            </a:tbl>
          </a:graphicData>
        </a:graphic>
      </p:graphicFrame>
      <p:cxnSp>
        <p:nvCxnSpPr>
          <p:cNvPr id="17" name="Szögletes összekötő 16"/>
          <p:cNvCxnSpPr/>
          <p:nvPr/>
        </p:nvCxnSpPr>
        <p:spPr>
          <a:xfrm rot="10800000" flipV="1">
            <a:off x="2320007" y="1916832"/>
            <a:ext cx="6264696" cy="360040"/>
          </a:xfrm>
          <a:prstGeom prst="bentConnector3">
            <a:avLst>
              <a:gd name="adj1" fmla="val -167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2031975" y="14253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10 BT" panose="02070509030505020404" pitchFamily="49" charset="0"/>
              </a:rPr>
              <a:t>0 MB</a:t>
            </a:r>
            <a:endParaRPr lang="en-US" dirty="0">
              <a:latin typeface="Courier10 BT" panose="02070509030505020404" pitchFamily="49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784484" y="137706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10 BT" panose="02070509030505020404" pitchFamily="49" charset="0"/>
              </a:rPr>
              <a:t>500 MB</a:t>
            </a:r>
            <a:endParaRPr lang="en-US" dirty="0">
              <a:latin typeface="Courier10 BT" panose="020705090305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processing meeting | Greifswald | 26.02.2020. | Page </a:t>
            </a:r>
            <a:fld id="{A9815A59-DB9D-4FAE-8083-1738FF70F50C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6</a:t>
            </a:fld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00" b="1" dirty="0" smtClean="0"/>
              <a:t>Driver, API, software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1692771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Re-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writing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of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control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software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from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scratch</a:t>
            </a:r>
            <a:endParaRPr lang="en-US" altLang="en-US" sz="2000" dirty="0" smtClean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EDIDAQ 2.0 and VIDACS 2.0</a:t>
            </a:r>
            <a:endParaRPr lang="en-US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get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rid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of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unhealthy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solutions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resulting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from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extensive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patching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optimize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code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efficiency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better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stability</a:t>
            </a:r>
            <a:endParaRPr lang="en-US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pic>
        <p:nvPicPr>
          <p:cNvPr id="13" name="Kép 12" descr="VIDACS2_screenshot_20180831_main_windo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8351"/>
            <a:ext cx="5840288" cy="363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OI_setting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75695"/>
            <a:ext cx="29051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xposure_settings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49" y="2714644"/>
            <a:ext cx="2905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1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processing meeting | Greifswald | 26.02.2020. | Page </a:t>
            </a:r>
            <a:fld id="{A9815A59-DB9D-4FAE-8083-1738FF70F50C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7</a:t>
            </a:fld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00" b="1" dirty="0" smtClean="0"/>
              <a:t>Driver, API, software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4154984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Control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interaction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with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W7-X</a:t>
            </a:r>
            <a:endParaRPr lang="en-US" altLang="en-US" sz="2000" dirty="0" smtClean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Guideline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: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everything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stays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in OP1.2</a:t>
            </a:r>
            <a:endParaRPr lang="en-US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TTE unit: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arm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, start, stop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streaming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video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data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real-time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Archive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via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coda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station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remove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limitations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?</a:t>
            </a:r>
          </a:p>
          <a:p>
            <a:pPr marL="1714500" lvl="3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max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. 100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fps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full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frame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 → 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increase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200 (400)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fps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?</a:t>
            </a:r>
          </a:p>
          <a:p>
            <a:pPr marL="1714500" lvl="3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dirty="0" err="1">
                <a:ea typeface="Arial Unicode MS" panose="020B0604020202020204" pitchFamily="34" charset="-128"/>
                <a:sym typeface="Wingdings" panose="05000000000000000000" pitchFamily="2" charset="2"/>
              </a:rPr>
              <a:t>o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nly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1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stream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/ camera  → 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increase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6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streams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(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smaller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)?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no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GeRi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GenICAM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will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be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considered</a:t>
            </a:r>
            <a:endParaRPr lang="hu-HU" altLang="en-US" dirty="0"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333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processing meeting | Greifswald | 26.02.2020. | Page </a:t>
            </a:r>
            <a:fld id="{A9815A59-DB9D-4FAE-8083-1738FF70F50C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8</a:t>
            </a:fld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00" b="1" dirty="0" smtClean="0"/>
              <a:t>Driver, API, software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3539430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Control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interaction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with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W7-X</a:t>
            </a:r>
            <a:endParaRPr lang="en-US" altLang="en-US" sz="2000" dirty="0" smtClean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Real-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time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data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processing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event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detection</a:t>
            </a:r>
            <a:endParaRPr lang="en-US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two-level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image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processing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in EDICAM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integrate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into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same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system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IR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BUT: we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support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ITER-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relevant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solutions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major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aims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hot-spot (PWI)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detection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plasma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size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monitoring (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detachment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)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60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processing meeting | Greifswald | 25.02.2020. | Page </a:t>
            </a:r>
            <a:fld id="{A9815A59-DB9D-4FAE-8083-1738FF70F50C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9</a:t>
            </a:fld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en-US" sz="2200" b="1" dirty="0" err="1" smtClean="0"/>
              <a:t>Two-level</a:t>
            </a:r>
            <a:r>
              <a:rPr lang="hu-HU" altLang="en-US" sz="2200" b="1" dirty="0" smtClean="0"/>
              <a:t> </a:t>
            </a:r>
            <a:r>
              <a:rPr lang="en-US" altLang="en-US" sz="2200" b="1" dirty="0" smtClean="0"/>
              <a:t>image processing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5078313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Possible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uses</a:t>
            </a:r>
            <a:endParaRPr lang="en-US" altLang="en-US" sz="2000" dirty="0" smtClean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Hot-spot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detection</a:t>
            </a:r>
            <a:endParaRPr lang="en-US" altLang="en-US" b="1" u="sng" dirty="0" smtClean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need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define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proper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algorithm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student</a:t>
            </a: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topic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any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ideas</a:t>
            </a: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(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visible</a:t>
            </a: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cameras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)?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classification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two-way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communication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with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other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systems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ROI start/stop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/>
            </a:pPr>
            <a:r>
              <a:rPr lang="hu-HU" altLang="en-US" dirty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UFOs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?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Moving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,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appearing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,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vanishing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0" eaLnBrk="1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tabLst/>
            </a:pP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Pattern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recognition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/>
            </a:pPr>
            <a:r>
              <a:rPr lang="en-US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plasma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radius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,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even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magnetic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config!</a:t>
            </a:r>
            <a:endParaRPr lang="en-US" altLang="en-US" dirty="0" smtClean="0">
              <a:solidFill>
                <a:srgbClr val="000000"/>
              </a:solidFill>
              <a:ea typeface="Arial Unicode MS" panose="020B0604020202020204" pitchFamily="34" charset="-128"/>
              <a:cs typeface="+mn-cs"/>
              <a:sym typeface="Wingdings" panose="05000000000000000000" pitchFamily="2" charset="2"/>
            </a:endParaRP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pic>
        <p:nvPicPr>
          <p:cNvPr id="7" name="Picture 7" descr="F:\work_data\Greifswald\synthetic_images\EIM_AEQ31_edi_20171206_026_133313_260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12" t="21417" b="13918"/>
          <a:stretch/>
        </p:blipFill>
        <p:spPr bwMode="auto">
          <a:xfrm>
            <a:off x="6660233" y="1000661"/>
            <a:ext cx="2362468" cy="236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F:\work_data\Greifswald\synthetic_images\FTM_AEQ31_edi_20171123_029_151435_30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1" t="21822" b="13391"/>
          <a:stretch/>
        </p:blipFill>
        <p:spPr bwMode="auto">
          <a:xfrm>
            <a:off x="6660232" y="3501007"/>
            <a:ext cx="2362468" cy="236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756896" y="1096649"/>
            <a:ext cx="83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EJM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756896" y="3645024"/>
            <a:ext cx="83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FTM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gner_plasma_physics_department_presentation_template2" id="{6B961007-8BB0-45F3-A4B7-F4A5B32BF441}" vid="{C9654892-4E54-4845-9E14-C2AACEC749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</TotalTime>
  <Words>808</Words>
  <Application>Microsoft Office PowerPoint</Application>
  <PresentationFormat>Diavetítés a képernyőre (4:3 oldalarány)</PresentationFormat>
  <Paragraphs>141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Arial Unicode MS</vt:lpstr>
      <vt:lpstr>Calibri</vt:lpstr>
      <vt:lpstr>Courier10 BT</vt:lpstr>
      <vt:lpstr>Wingdings</vt:lpstr>
      <vt:lpstr>Alapértelmezett terv</vt:lpstr>
      <vt:lpstr>New hardware and software for EDICAM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</dc:title>
  <dc:creator>Kiss Szonja</dc:creator>
  <cp:lastModifiedBy>Szepesi Tamás</cp:lastModifiedBy>
  <cp:revision>152</cp:revision>
  <dcterms:created xsi:type="dcterms:W3CDTF">2012-08-27T05:48:56Z</dcterms:created>
  <dcterms:modified xsi:type="dcterms:W3CDTF">2020-02-26T12:22:13Z</dcterms:modified>
</cp:coreProperties>
</file>