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7"/>
  </p:notesMasterIdLst>
  <p:sldIdLst>
    <p:sldId id="275" r:id="rId2"/>
    <p:sldId id="315" r:id="rId3"/>
    <p:sldId id="319" r:id="rId4"/>
    <p:sldId id="276" r:id="rId5"/>
    <p:sldId id="306" r:id="rId6"/>
    <p:sldId id="303" r:id="rId7"/>
    <p:sldId id="321" r:id="rId8"/>
    <p:sldId id="283" r:id="rId9"/>
    <p:sldId id="284" r:id="rId10"/>
    <p:sldId id="324" r:id="rId11"/>
    <p:sldId id="335" r:id="rId12"/>
    <p:sldId id="336" r:id="rId13"/>
    <p:sldId id="313" r:id="rId14"/>
    <p:sldId id="314" r:id="rId15"/>
    <p:sldId id="292" r:id="rId16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 autoAdjust="0"/>
    <p:restoredTop sz="77442" autoAdjust="0"/>
  </p:normalViewPr>
  <p:slideViewPr>
    <p:cSldViewPr snapToGrid="0">
      <p:cViewPr varScale="1">
        <p:scale>
          <a:sx n="89" d="100"/>
          <a:sy n="89" d="100"/>
        </p:scale>
        <p:origin x="69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FC181-330A-42F2-85FC-427AFCE9386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B6884-6DE0-4089-ACCD-27D7F9AF36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1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40F5A-A5FC-4B3E-BC73-054CD0B50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091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B6884-6DE0-4089-ACCD-27D7F9AF36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95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B6884-6DE0-4089-ACCD-27D7F9AF36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0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B6884-6DE0-4089-ACCD-27D7F9AF36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33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B6884-6DE0-4089-ACCD-27D7F9AF36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05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B6884-6DE0-4089-ACCD-27D7F9AF36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90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40F5A-A5FC-4B3E-BC73-054CD0B50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932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B6884-6DE0-4089-ACCD-27D7F9AF36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60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B6884-6DE0-4089-ACCD-27D7F9AF36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57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40F5A-A5FC-4B3E-BC73-054CD0B50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07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B6884-6DE0-4089-ACCD-27D7F9AF36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48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FD490-4584-4627-8435-B337A7CBF6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173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B6884-6DE0-4089-ACCD-27D7F9AF36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21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40F5A-A5FC-4B3E-BC73-054CD0B50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826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40F5A-A5FC-4B3E-BC73-054CD0B50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546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0" name="Titre 3"/>
          <p:cNvSpPr txBox="1">
            <a:spLocks/>
          </p:cNvSpPr>
          <p:nvPr userDrawn="1"/>
        </p:nvSpPr>
        <p:spPr>
          <a:xfrm>
            <a:off x="527206" y="3679860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noProof="0" dirty="0" smtClean="0">
                <a:solidFill>
                  <a:schemeClr val="bg1"/>
                </a:solidFill>
                <a:latin typeface="Calibri"/>
                <a:cs typeface="Calibri"/>
              </a:rPr>
              <a:t>FROM RESEARCH TO INDUSTRY</a:t>
            </a:r>
            <a:endParaRPr lang="fr-FR" sz="1600" noProof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533494" y="6158143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67539" y="2099177"/>
            <a:ext cx="6126399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527206" y="5044829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 smtClean="0"/>
              <a:t>30rd August 2019</a:t>
            </a:r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527206" y="5391960"/>
            <a:ext cx="4695336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 smtClean="0"/>
              <a:t>MH. </a:t>
            </a:r>
            <a:r>
              <a:rPr lang="fr-FR" noProof="0" dirty="0" err="1" smtClean="0"/>
              <a:t>Aumeunier</a:t>
            </a:r>
            <a:r>
              <a:rPr lang="fr-FR" noProof="0" dirty="0" smtClean="0"/>
              <a:t>, </a:t>
            </a:r>
            <a:r>
              <a:rPr lang="fr-FR" noProof="0" dirty="0" err="1" smtClean="0"/>
              <a:t>J.Gérardin</a:t>
            </a:r>
            <a:r>
              <a:rPr lang="fr-FR" noProof="0" dirty="0" smtClean="0"/>
              <a:t> &amp; WEST Team</a:t>
            </a:r>
            <a:endParaRPr lang="fr-FR" noProof="0" dirty="0"/>
          </a:p>
        </p:txBody>
      </p:sp>
      <p:pic>
        <p:nvPicPr>
          <p:cNvPr id="12" name="Picture 9" descr="cea_logo_small2.jpg">
            <a:extLst>
              <a:ext uri="{FF2B5EF4-FFF2-40B4-BE49-F238E27FC236}">
                <a16:creationId xmlns:a16="http://schemas.microsoft.com/office/drawing/2014/main" id="{61A89C60-6BFE-4912-9B9B-D56E846D5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5" y="1602397"/>
            <a:ext cx="2164479" cy="1766764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1279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d'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DA024-CC5C-49D4-9EDE-B13C9CE4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952101-6F0D-4470-B900-D7C009A836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769C5C-EDFB-44C6-A754-7FD9C1B5A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22719" y="1358084"/>
            <a:ext cx="1447800" cy="91725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F07BDA-5AB0-410C-A329-8C06350E1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3367" y="1358085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5E4514-E62C-42B5-BE1E-5F1CD3D2A789}"/>
              </a:ext>
            </a:extLst>
          </p:cNvPr>
          <p:cNvCxnSpPr/>
          <p:nvPr userDrawn="1"/>
        </p:nvCxnSpPr>
        <p:spPr>
          <a:xfrm flipH="1">
            <a:off x="1310932" y="2332809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5C946E34-2083-434D-8404-8F5AEE71F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02399" y="1358085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53795C-036F-4780-863C-5F5B75D45AC9}"/>
              </a:ext>
            </a:extLst>
          </p:cNvPr>
          <p:cNvCxnSpPr/>
          <p:nvPr userDrawn="1"/>
        </p:nvCxnSpPr>
        <p:spPr>
          <a:xfrm flipH="1">
            <a:off x="6228757" y="2332809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Espace réservé pour une image  4">
            <a:extLst>
              <a:ext uri="{FF2B5EF4-FFF2-40B4-BE49-F238E27FC236}">
                <a16:creationId xmlns:a16="http://schemas.microsoft.com/office/drawing/2014/main" id="{B755FE5F-FBAE-4CEA-8895-84E4F212E51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28757" y="1358084"/>
            <a:ext cx="1447800" cy="917251"/>
          </a:xfrm>
        </p:spPr>
        <p:txBody>
          <a:bodyPr/>
          <a:lstStyle/>
          <a:p>
            <a:endParaRPr lang="fr-FR"/>
          </a:p>
        </p:txBody>
      </p:sp>
      <p:sp>
        <p:nvSpPr>
          <p:cNvPr id="28" name="Espace réservé pour une image  4">
            <a:extLst>
              <a:ext uri="{FF2B5EF4-FFF2-40B4-BE49-F238E27FC236}">
                <a16:creationId xmlns:a16="http://schemas.microsoft.com/office/drawing/2014/main" id="{22ADC67F-E797-4291-A8E3-0F55CBC9501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622719" y="2599419"/>
            <a:ext cx="1447800" cy="91725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8B209393-3874-4ED2-8083-767200A49E1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33367" y="2599420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30" name="Connecteur droit 9">
            <a:extLst>
              <a:ext uri="{FF2B5EF4-FFF2-40B4-BE49-F238E27FC236}">
                <a16:creationId xmlns:a16="http://schemas.microsoft.com/office/drawing/2014/main" id="{89635DC8-0DE1-45BF-B660-9978E7ECF557}"/>
              </a:ext>
            </a:extLst>
          </p:cNvPr>
          <p:cNvCxnSpPr/>
          <p:nvPr userDrawn="1"/>
        </p:nvCxnSpPr>
        <p:spPr>
          <a:xfrm flipH="1">
            <a:off x="1310932" y="3574144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Espace réservé du texte 7">
            <a:extLst>
              <a:ext uri="{FF2B5EF4-FFF2-40B4-BE49-F238E27FC236}">
                <a16:creationId xmlns:a16="http://schemas.microsoft.com/office/drawing/2014/main" id="{9946E2AE-62D6-4FF6-ADAD-DB3C797B84E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802399" y="2599420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F1FD97AF-E44C-4020-83DE-C9ED10C337D5}"/>
              </a:ext>
            </a:extLst>
          </p:cNvPr>
          <p:cNvCxnSpPr/>
          <p:nvPr userDrawn="1"/>
        </p:nvCxnSpPr>
        <p:spPr>
          <a:xfrm flipH="1">
            <a:off x="6228757" y="3574144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Espace réservé pour une image  4">
            <a:extLst>
              <a:ext uri="{FF2B5EF4-FFF2-40B4-BE49-F238E27FC236}">
                <a16:creationId xmlns:a16="http://schemas.microsoft.com/office/drawing/2014/main" id="{C7A6CB66-2EE7-4D61-B8D8-B792649D951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28757" y="2599419"/>
            <a:ext cx="1447800" cy="917251"/>
          </a:xfrm>
        </p:spPr>
        <p:txBody>
          <a:bodyPr/>
          <a:lstStyle/>
          <a:p>
            <a:endParaRPr lang="fr-FR"/>
          </a:p>
        </p:txBody>
      </p:sp>
      <p:sp>
        <p:nvSpPr>
          <p:cNvPr id="59" name="Espace réservé pour une image  4">
            <a:extLst>
              <a:ext uri="{FF2B5EF4-FFF2-40B4-BE49-F238E27FC236}">
                <a16:creationId xmlns:a16="http://schemas.microsoft.com/office/drawing/2014/main" id="{3796C7BE-5840-414D-923B-EAC0AD68146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622719" y="3979165"/>
            <a:ext cx="1447800" cy="91725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0" name="Espace réservé du texte 7">
            <a:extLst>
              <a:ext uri="{FF2B5EF4-FFF2-40B4-BE49-F238E27FC236}">
                <a16:creationId xmlns:a16="http://schemas.microsoft.com/office/drawing/2014/main" id="{CE59C844-7624-436B-B75F-12C324F1688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33367" y="3979166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61" name="Connecteur droit 9">
            <a:extLst>
              <a:ext uri="{FF2B5EF4-FFF2-40B4-BE49-F238E27FC236}">
                <a16:creationId xmlns:a16="http://schemas.microsoft.com/office/drawing/2014/main" id="{9B1F7315-6020-43F3-A5F2-9D49CFABB18F}"/>
              </a:ext>
            </a:extLst>
          </p:cNvPr>
          <p:cNvCxnSpPr/>
          <p:nvPr userDrawn="1"/>
        </p:nvCxnSpPr>
        <p:spPr>
          <a:xfrm flipH="1">
            <a:off x="1310932" y="4953890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Espace réservé du texte 7">
            <a:extLst>
              <a:ext uri="{FF2B5EF4-FFF2-40B4-BE49-F238E27FC236}">
                <a16:creationId xmlns:a16="http://schemas.microsoft.com/office/drawing/2014/main" id="{4B68E589-D2AB-420B-BDA7-B7843429653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802399" y="3979166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63" name="Connecteur droit 11">
            <a:extLst>
              <a:ext uri="{FF2B5EF4-FFF2-40B4-BE49-F238E27FC236}">
                <a16:creationId xmlns:a16="http://schemas.microsoft.com/office/drawing/2014/main" id="{29D8923A-A92A-409D-890D-0ADA5FE8AE8B}"/>
              </a:ext>
            </a:extLst>
          </p:cNvPr>
          <p:cNvCxnSpPr/>
          <p:nvPr userDrawn="1"/>
        </p:nvCxnSpPr>
        <p:spPr>
          <a:xfrm flipH="1">
            <a:off x="6228757" y="4953890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Espace réservé pour une image  4">
            <a:extLst>
              <a:ext uri="{FF2B5EF4-FFF2-40B4-BE49-F238E27FC236}">
                <a16:creationId xmlns:a16="http://schemas.microsoft.com/office/drawing/2014/main" id="{C520D07C-5182-487C-93B4-740F5F6694B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28757" y="3979165"/>
            <a:ext cx="1447800" cy="917251"/>
          </a:xfrm>
        </p:spPr>
        <p:txBody>
          <a:bodyPr/>
          <a:lstStyle/>
          <a:p>
            <a:endParaRPr lang="fr-FR"/>
          </a:p>
        </p:txBody>
      </p:sp>
      <p:sp>
        <p:nvSpPr>
          <p:cNvPr id="65" name="Espace réservé pour une image  4">
            <a:extLst>
              <a:ext uri="{FF2B5EF4-FFF2-40B4-BE49-F238E27FC236}">
                <a16:creationId xmlns:a16="http://schemas.microsoft.com/office/drawing/2014/main" id="{88E492D9-B1FB-497C-AE54-9777D95A617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626660" y="5228680"/>
            <a:ext cx="1447800" cy="91725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6" name="Espace réservé du texte 7">
            <a:extLst>
              <a:ext uri="{FF2B5EF4-FFF2-40B4-BE49-F238E27FC236}">
                <a16:creationId xmlns:a16="http://schemas.microsoft.com/office/drawing/2014/main" id="{7EC16F37-C59A-4483-A7AC-A499B083B3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37308" y="5228681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67" name="Connecteur droit 9">
            <a:extLst>
              <a:ext uri="{FF2B5EF4-FFF2-40B4-BE49-F238E27FC236}">
                <a16:creationId xmlns:a16="http://schemas.microsoft.com/office/drawing/2014/main" id="{E75DD157-1B84-4D38-B8C3-CEF8C99055BA}"/>
              </a:ext>
            </a:extLst>
          </p:cNvPr>
          <p:cNvCxnSpPr/>
          <p:nvPr userDrawn="1"/>
        </p:nvCxnSpPr>
        <p:spPr>
          <a:xfrm flipH="1">
            <a:off x="1314873" y="6203405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Espace réservé du texte 7">
            <a:extLst>
              <a:ext uri="{FF2B5EF4-FFF2-40B4-BE49-F238E27FC236}">
                <a16:creationId xmlns:a16="http://schemas.microsoft.com/office/drawing/2014/main" id="{31812CFC-354D-4188-A115-40F9E1BE959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06340" y="5228681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69" name="Connecteur droit 11">
            <a:extLst>
              <a:ext uri="{FF2B5EF4-FFF2-40B4-BE49-F238E27FC236}">
                <a16:creationId xmlns:a16="http://schemas.microsoft.com/office/drawing/2014/main" id="{DF7F2929-78B2-469D-8E02-2703095EC7FF}"/>
              </a:ext>
            </a:extLst>
          </p:cNvPr>
          <p:cNvCxnSpPr/>
          <p:nvPr userDrawn="1"/>
        </p:nvCxnSpPr>
        <p:spPr>
          <a:xfrm flipH="1">
            <a:off x="6232698" y="6203405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Espace réservé pour une image  4">
            <a:extLst>
              <a:ext uri="{FF2B5EF4-FFF2-40B4-BE49-F238E27FC236}">
                <a16:creationId xmlns:a16="http://schemas.microsoft.com/office/drawing/2014/main" id="{803C1564-8FCE-41DC-879F-588392A66C6B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2698" y="5228680"/>
            <a:ext cx="1447800" cy="917251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090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4359965" y="2277417"/>
            <a:ext cx="6354635" cy="6247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579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noProof="0" dirty="0"/>
              <a:t>Merci de votre attention</a:t>
            </a:r>
          </a:p>
        </p:txBody>
      </p:sp>
      <p:sp>
        <p:nvSpPr>
          <p:cNvPr id="10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1322359" y="4403564"/>
            <a:ext cx="9130864" cy="26747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000" b="1" noProof="0" dirty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1000" noProof="0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11" name="Espace réservé du texte 20"/>
          <p:cNvSpPr>
            <a:spLocks noGrp="1"/>
          </p:cNvSpPr>
          <p:nvPr>
            <p:ph type="body" sz="quarter" idx="12" hasCustomPrompt="1"/>
          </p:nvPr>
        </p:nvSpPr>
        <p:spPr>
          <a:xfrm>
            <a:off x="4359965" y="3140287"/>
            <a:ext cx="6285653" cy="405970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20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2000" kern="1200" noProof="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20 mai 2019</a:t>
            </a:r>
            <a:endParaRPr lang="fr-FR" noProof="0" dirty="0"/>
          </a:p>
        </p:txBody>
      </p:sp>
      <p:sp>
        <p:nvSpPr>
          <p:cNvPr id="12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4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4339916" y="3564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6" name="Picture 9" descr="cea_logo_small2.jpg">
            <a:extLst>
              <a:ext uri="{FF2B5EF4-FFF2-40B4-BE49-F238E27FC236}">
                <a16:creationId xmlns:a16="http://schemas.microsoft.com/office/drawing/2014/main" id="{9ACC02E3-8987-4096-B349-1EDE0C3CF6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2414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5998464"/>
          </a:xfrm>
          <a:prstGeom prst="rect">
            <a:avLst/>
          </a:prstGeom>
        </p:spPr>
      </p:pic>
      <p:sp>
        <p:nvSpPr>
          <p:cNvPr id="16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Annexes</a:t>
            </a:r>
          </a:p>
        </p:txBody>
      </p:sp>
      <p:sp>
        <p:nvSpPr>
          <p:cNvPr id="19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13 mai 2019</a:t>
            </a:r>
          </a:p>
        </p:txBody>
      </p:sp>
      <p:pic>
        <p:nvPicPr>
          <p:cNvPr id="9" name="Picture 9" descr="cea_logo_small2.jpg">
            <a:extLst>
              <a:ext uri="{FF2B5EF4-FFF2-40B4-BE49-F238E27FC236}">
                <a16:creationId xmlns:a16="http://schemas.microsoft.com/office/drawing/2014/main" id="{E3F4C435-57FD-44D7-87B7-AFBBAF147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9865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DDB0-BBF4-4BB4-B247-27A69C58B3FD}" type="datetimeFigureOut">
              <a:rPr lang="en-GB" smtClean="0"/>
              <a:t>25/02/2020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ED44B-8BE4-4B48-9DF9-FBFA1C5440B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26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1508" y="3636837"/>
            <a:ext cx="8763803" cy="6829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557700" y="2842725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</a:t>
            </a:r>
            <a:r>
              <a:rPr lang="fr-FR" sz="1400" noProof="0" dirty="0">
                <a:solidFill>
                  <a:schemeClr val="bg1"/>
                </a:solidFill>
                <a:latin typeface="Calibri"/>
                <a:cs typeface="Calibri"/>
              </a:rPr>
              <a:t>L’INDUSTRIE</a:t>
            </a:r>
            <a:endParaRPr lang="fr-FR" sz="1700" noProof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417580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411508" y="4761491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25 juillet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63194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411508" y="5108622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extLst>
              <a:ext uri="{FF2B5EF4-FFF2-40B4-BE49-F238E27FC236}">
                <a16:creationId xmlns:a16="http://schemas.microsoft.com/office/drawing/2014/main" id="{68C201E4-093D-4AEE-A767-CB9D97D23D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8" y="1178460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4199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498598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 sz="3600"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48354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0520F-F2B4-4144-B2A0-D31492D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0C283F-3F6C-463B-B6FF-C5A1120E7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A0235D1-1CA4-4813-8F9E-8EA6F5F924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27" name="Titre 4">
            <a:extLst>
              <a:ext uri="{FF2B5EF4-FFF2-40B4-BE49-F238E27FC236}">
                <a16:creationId xmlns:a16="http://schemas.microsoft.com/office/drawing/2014/main" id="{9EB6429C-6B7C-4EE1-B9DC-E41E0338FCE4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00B39465-DFB6-4F0B-AD93-34B67A43F55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75259" y="1835212"/>
            <a:ext cx="2029261" cy="195071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05215E8A-C584-469C-8777-F84DF88AD45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336050" y="1835213"/>
            <a:ext cx="1971551" cy="118408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F295F236-0258-44BD-A085-BC26E990060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446232" y="1835151"/>
            <a:ext cx="1571453" cy="1280980"/>
          </a:xfrm>
        </p:spPr>
        <p:txBody>
          <a:bodyPr/>
          <a:lstStyle/>
          <a:p>
            <a:endParaRPr lang="fr-FR"/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0F23775-F583-446B-ADBA-A32E31D6D2F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437705" y="3298825"/>
            <a:ext cx="1579355" cy="1138108"/>
          </a:xfrm>
        </p:spPr>
        <p:txBody>
          <a:bodyPr/>
          <a:lstStyle/>
          <a:p>
            <a:endParaRPr lang="fr-FR"/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CBB53359-B79D-4793-A0BA-531D16C92DB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343153" y="3201989"/>
            <a:ext cx="1955921" cy="583936"/>
          </a:xfrm>
        </p:spPr>
        <p:txBody>
          <a:bodyPr/>
          <a:lstStyle/>
          <a:p>
            <a:endParaRPr lang="fr-FR"/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7629CC81-1DE8-42E7-8943-496B487C7A1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75684" y="3968620"/>
            <a:ext cx="2023533" cy="51792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3D9A0616-6187-42B8-A49C-5704495AFA0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75684" y="4673601"/>
            <a:ext cx="2023533" cy="517922"/>
          </a:xfrm>
        </p:spPr>
        <p:txBody>
          <a:bodyPr/>
          <a:lstStyle/>
          <a:p>
            <a:endParaRPr lang="fr-FR"/>
          </a:p>
        </p:txBody>
      </p:sp>
      <p:sp>
        <p:nvSpPr>
          <p:cNvPr id="43" name="Espace réservé pour une image  42">
            <a:extLst>
              <a:ext uri="{FF2B5EF4-FFF2-40B4-BE49-F238E27FC236}">
                <a16:creationId xmlns:a16="http://schemas.microsoft.com/office/drawing/2014/main" id="{10BA3FEF-381F-4AA8-9215-136F5361141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336049" y="3968619"/>
            <a:ext cx="1955800" cy="1222904"/>
          </a:xfrm>
        </p:spPr>
        <p:txBody>
          <a:bodyPr/>
          <a:lstStyle/>
          <a:p>
            <a:endParaRPr lang="fr-FR"/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8FD27BC5-345B-4477-941A-3575E8185B4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425952" y="4619627"/>
            <a:ext cx="1591733" cy="571896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851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395089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9" y="6582075"/>
            <a:ext cx="837259" cy="246221"/>
          </a:xfrm>
        </p:spPr>
        <p:txBody>
          <a:bodyPr/>
          <a:lstStyle>
            <a:lvl1pPr>
              <a:defRPr sz="1600"/>
            </a:lvl1pPr>
          </a:lstStyle>
          <a:p>
            <a:pPr algn="ctr"/>
            <a:fld id="{854A34C9-9A4B-6445-85E1-F779B5E87362}" type="slidenum">
              <a:rPr lang="fr-FR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591354" y="1080526"/>
            <a:ext cx="10565835" cy="4613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875243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4000" y="1600805"/>
            <a:ext cx="58420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3575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70654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 vert="horz" lIns="127723" tIns="50285" rIns="127723" bIns="50285" rtlCol="0" anchor="ctr">
            <a:spAutoFit/>
          </a:bodyPr>
          <a:lstStyle>
            <a:lvl1pPr>
              <a:defRPr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3471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52114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18205"/>
            <a:ext cx="12192000" cy="3431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5"/>
            <a:ext cx="12191999" cy="8592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921285" y="6521367"/>
            <a:ext cx="1270717" cy="336861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7" y="-25708"/>
            <a:ext cx="1273418" cy="849955"/>
          </a:xfrm>
          <a:prstGeom prst="rect">
            <a:avLst/>
          </a:prstGeom>
          <a:solidFill>
            <a:srgbClr val="BC141C"/>
          </a:solidFill>
          <a:ln>
            <a:solidFill>
              <a:srgbClr val="BC14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9" y="6582075"/>
            <a:ext cx="837259" cy="215444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 sz="1400"/>
            </a:lvl1pPr>
          </a:lstStyle>
          <a:p>
            <a:pPr algn="ctr"/>
            <a:fld id="{53F0B3ED-4F75-49BF-B028-1A262D3A6E64}" type="slidenum">
              <a:rPr lang="fr-FR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380180" y="209809"/>
            <a:ext cx="10614268" cy="44626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0" y="6582075"/>
            <a:ext cx="10921283" cy="21544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algn="ctr"/>
            <a:r>
              <a:rPr lang="en-GB" sz="1400" dirty="0" err="1" smtClean="0">
                <a:latin typeface="Calibri" panose="020F0502020204030204" pitchFamily="34" charset="0"/>
              </a:rPr>
              <a:t>EUROfusion</a:t>
            </a:r>
            <a:r>
              <a:rPr lang="en-GB" sz="1400" dirty="0" smtClean="0">
                <a:latin typeface="Calibri" panose="020F0502020204030204" pitchFamily="34" charset="0"/>
              </a:rPr>
              <a:t> Meeting on Image Processing and Artificial Intelligence, 25.02-26.02 Greifswald</a:t>
            </a:r>
            <a:endParaRPr lang="fr-FR" sz="1400" dirty="0">
              <a:latin typeface="Calibri" panose="020F0502020204030204" pitchFamily="34" charset="0"/>
            </a:endParaRPr>
          </a:p>
        </p:txBody>
      </p:sp>
      <p:pic>
        <p:nvPicPr>
          <p:cNvPr id="14" name="Picture 9" descr="cea_logo_small2.jpg">
            <a:extLst>
              <a:ext uri="{FF2B5EF4-FFF2-40B4-BE49-F238E27FC236}">
                <a16:creationId xmlns:a16="http://schemas.microsoft.com/office/drawing/2014/main" id="{E3A1A842-E559-4871-963A-CC87460B1B6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1" y="-14875"/>
            <a:ext cx="1014742" cy="82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4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hdr="0"/>
  <p:txStyles>
    <p:titleStyle>
      <a:lvl1pPr marL="0" algn="ctr" defTabSz="957925" rtl="0" eaLnBrk="1" latinLnBrk="0" hangingPunct="1">
        <a:lnSpc>
          <a:spcPct val="80000"/>
        </a:lnSpc>
        <a:spcBef>
          <a:spcPct val="0"/>
        </a:spcBef>
        <a:buNone/>
        <a:defRPr lang="fr-FR" sz="28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20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8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3663613" y="1252290"/>
            <a:ext cx="8176436" cy="2047445"/>
          </a:xfrm>
        </p:spPr>
        <p:txBody>
          <a:bodyPr/>
          <a:lstStyle/>
          <a:p>
            <a:pPr algn="ctr"/>
            <a:r>
              <a:rPr lang="fr-FR" dirty="0" err="1" smtClean="0"/>
              <a:t>Infrared</a:t>
            </a:r>
            <a:r>
              <a:rPr lang="fr-FR" dirty="0" smtClean="0"/>
              <a:t> </a:t>
            </a:r>
            <a:r>
              <a:rPr lang="fr-FR" dirty="0" err="1" smtClean="0"/>
              <a:t>Reflections</a:t>
            </a:r>
            <a:r>
              <a:rPr lang="fr-FR" dirty="0" smtClean="0"/>
              <a:t> </a:t>
            </a:r>
            <a:r>
              <a:rPr lang="fr-FR" dirty="0" err="1" smtClean="0"/>
              <a:t>Modeling</a:t>
            </a:r>
            <a:r>
              <a:rPr lang="fr-FR" dirty="0"/>
              <a:t> </a:t>
            </a:r>
          </a:p>
          <a:p>
            <a:pPr algn="ctr"/>
            <a:r>
              <a:rPr lang="fr-FR" dirty="0" smtClean="0"/>
              <a:t>at WEST, ASDEX-U and W7-X</a:t>
            </a:r>
          </a:p>
          <a:p>
            <a:pPr algn="ctr"/>
            <a:endParaRPr lang="fr-FR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3808183" y="3272594"/>
            <a:ext cx="7323299" cy="627569"/>
          </a:xfrm>
        </p:spPr>
        <p:txBody>
          <a:bodyPr/>
          <a:lstStyle/>
          <a:p>
            <a:r>
              <a:rPr lang="fr-FR" u="sng" dirty="0" smtClean="0"/>
              <a:t>MH. Aumeunier</a:t>
            </a:r>
            <a:r>
              <a:rPr lang="fr-FR" u="sng" baseline="30000" dirty="0" smtClean="0"/>
              <a:t>1</a:t>
            </a:r>
            <a:r>
              <a:rPr lang="fr-FR" dirty="0" smtClean="0"/>
              <a:t>, J.Gerardin</a:t>
            </a:r>
            <a:r>
              <a:rPr lang="fr-FR" baseline="30000" dirty="0" smtClean="0"/>
              <a:t>1</a:t>
            </a:r>
            <a:r>
              <a:rPr lang="fr-FR" dirty="0" smtClean="0"/>
              <a:t>, C. Talatizi</a:t>
            </a:r>
            <a:r>
              <a:rPr lang="fr-FR" baseline="30000" dirty="0" smtClean="0"/>
              <a:t>1</a:t>
            </a:r>
            <a:r>
              <a:rPr lang="fr-FR" dirty="0" smtClean="0"/>
              <a:t>, R. Mitteau</a:t>
            </a:r>
            <a:r>
              <a:rPr lang="fr-FR" baseline="30000" dirty="0" smtClean="0"/>
              <a:t>1</a:t>
            </a:r>
            <a:r>
              <a:rPr lang="fr-FR" dirty="0" smtClean="0"/>
              <a:t>, P. Drewelow</a:t>
            </a:r>
            <a:r>
              <a:rPr lang="fr-FR" baseline="30000" dirty="0" smtClean="0"/>
              <a:t>2</a:t>
            </a:r>
            <a:r>
              <a:rPr lang="fr-FR" dirty="0" smtClean="0"/>
              <a:t>, Y. Gao</a:t>
            </a:r>
            <a:r>
              <a:rPr lang="fr-FR" baseline="30000" dirty="0" smtClean="0"/>
              <a:t>2</a:t>
            </a:r>
            <a:r>
              <a:rPr lang="fr-FR" dirty="0" smtClean="0"/>
              <a:t>, M.Jakubowski</a:t>
            </a:r>
            <a:r>
              <a:rPr lang="fr-FR" baseline="30000" dirty="0" smtClean="0"/>
              <a:t>2</a:t>
            </a:r>
            <a:r>
              <a:rPr lang="fr-FR" dirty="0" smtClean="0"/>
              <a:t>, </a:t>
            </a:r>
            <a:r>
              <a:rPr lang="fr-FR" dirty="0" smtClean="0"/>
              <a:t>A.Herrmman</a:t>
            </a:r>
            <a:r>
              <a:rPr lang="fr-FR" baseline="30000" dirty="0" smtClean="0"/>
              <a:t>3</a:t>
            </a:r>
            <a:r>
              <a:rPr lang="fr-FR" dirty="0" smtClean="0"/>
              <a:t>, M.Faitsch</a:t>
            </a:r>
            <a:r>
              <a:rPr lang="fr-FR" baseline="30000" dirty="0"/>
              <a:t>3</a:t>
            </a:r>
            <a:r>
              <a:rPr lang="fr-FR" dirty="0" smtClean="0"/>
              <a:t>, </a:t>
            </a:r>
            <a:r>
              <a:rPr lang="fr-FR" dirty="0" smtClean="0"/>
              <a:t>M. Ben Yaala</a:t>
            </a:r>
            <a:r>
              <a:rPr lang="fr-FR" baseline="30000" dirty="0" smtClean="0"/>
              <a:t>4</a:t>
            </a:r>
            <a:r>
              <a:rPr lang="fr-FR" dirty="0" smtClean="0"/>
              <a:t>, L. Marot</a:t>
            </a:r>
            <a:r>
              <a:rPr lang="fr-FR" baseline="30000" dirty="0" smtClean="0"/>
              <a:t>4</a:t>
            </a:r>
            <a:r>
              <a:rPr lang="fr-FR" dirty="0" smtClean="0"/>
              <a:t>   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80376" y="5320039"/>
            <a:ext cx="7455614" cy="322871"/>
          </a:xfrm>
        </p:spPr>
        <p:txBody>
          <a:bodyPr/>
          <a:lstStyle/>
          <a:p>
            <a:pPr algn="r"/>
            <a:r>
              <a:rPr lang="en-GB" sz="1400" dirty="0" err="1"/>
              <a:t>EUROfusion</a:t>
            </a:r>
            <a:r>
              <a:rPr lang="en-GB" sz="1400" dirty="0"/>
              <a:t> Meeting on Image Processing and </a:t>
            </a:r>
            <a:r>
              <a:rPr lang="en-GB" sz="1400" dirty="0" smtClean="0"/>
              <a:t>Artificial </a:t>
            </a:r>
            <a:r>
              <a:rPr lang="en-GB" sz="1400" dirty="0"/>
              <a:t>Intelligence, 25.02-26.02 </a:t>
            </a:r>
            <a:r>
              <a:rPr lang="en-GB" sz="1400" dirty="0" smtClean="0"/>
              <a:t> 2020 Greifswald</a:t>
            </a:r>
            <a:endParaRPr lang="en-US" sz="1400" dirty="0"/>
          </a:p>
        </p:txBody>
      </p:sp>
      <p:sp>
        <p:nvSpPr>
          <p:cNvPr id="3" name="ZoneTexte 2"/>
          <p:cNvSpPr txBox="1"/>
          <p:nvPr/>
        </p:nvSpPr>
        <p:spPr>
          <a:xfrm>
            <a:off x="3808183" y="3987489"/>
            <a:ext cx="67508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solidFill>
                  <a:schemeClr val="bg1"/>
                </a:solidFill>
              </a:rPr>
              <a:t>1</a:t>
            </a:r>
            <a:r>
              <a:rPr lang="en-US" sz="1400" dirty="0" smtClean="0">
                <a:solidFill>
                  <a:schemeClr val="bg1"/>
                </a:solidFill>
              </a:rPr>
              <a:t> CEA</a:t>
            </a:r>
            <a:r>
              <a:rPr lang="fr-FR" sz="1400" i="1" dirty="0" smtClean="0">
                <a:solidFill>
                  <a:schemeClr val="bg1"/>
                </a:solidFill>
              </a:rPr>
              <a:t> </a:t>
            </a:r>
            <a:r>
              <a:rPr lang="fr-FR" sz="1400" i="1" dirty="0">
                <a:solidFill>
                  <a:schemeClr val="bg1"/>
                </a:solidFill>
              </a:rPr>
              <a:t>Cadarache, 13108 Saint Paul-Lez-Durance, </a:t>
            </a:r>
            <a:r>
              <a:rPr lang="fr-FR" sz="1400" i="1" dirty="0" smtClean="0">
                <a:solidFill>
                  <a:schemeClr val="bg1"/>
                </a:solidFill>
              </a:rPr>
              <a:t>France</a:t>
            </a:r>
          </a:p>
          <a:p>
            <a:r>
              <a:rPr lang="en-US" sz="1400" baseline="30000" dirty="0" smtClean="0">
                <a:solidFill>
                  <a:schemeClr val="bg1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i="1" dirty="0">
                <a:solidFill>
                  <a:schemeClr val="bg1"/>
                </a:solidFill>
              </a:rPr>
              <a:t>Max-Planck-</a:t>
            </a:r>
            <a:r>
              <a:rPr lang="en-US" sz="1400" i="1" dirty="0" err="1">
                <a:solidFill>
                  <a:schemeClr val="bg1"/>
                </a:solidFill>
              </a:rPr>
              <a:t>Institut</a:t>
            </a:r>
            <a:r>
              <a:rPr lang="en-US" sz="1400" i="1" dirty="0">
                <a:solidFill>
                  <a:schemeClr val="bg1"/>
                </a:solidFill>
              </a:rPr>
              <a:t>  </a:t>
            </a:r>
            <a:r>
              <a:rPr lang="en-US" sz="1400" i="1" dirty="0" err="1" smtClean="0">
                <a:solidFill>
                  <a:schemeClr val="bg1"/>
                </a:solidFill>
              </a:rPr>
              <a:t>für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Plasmaphysiks</a:t>
            </a:r>
            <a:r>
              <a:rPr lang="en-US" sz="1400" i="1" dirty="0">
                <a:solidFill>
                  <a:schemeClr val="bg1"/>
                </a:solidFill>
              </a:rPr>
              <a:t>, 17491 </a:t>
            </a:r>
            <a:r>
              <a:rPr lang="en-US" sz="1400" i="1" dirty="0" smtClean="0">
                <a:solidFill>
                  <a:schemeClr val="bg1"/>
                </a:solidFill>
              </a:rPr>
              <a:t>Greifswald</a:t>
            </a:r>
          </a:p>
          <a:p>
            <a:r>
              <a:rPr lang="en-US" sz="1400" baseline="30000" dirty="0" smtClean="0">
                <a:solidFill>
                  <a:schemeClr val="bg1"/>
                </a:solidFill>
              </a:rPr>
              <a:t>3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</a:rPr>
              <a:t>Max-Planck-</a:t>
            </a:r>
            <a:r>
              <a:rPr lang="en-US" sz="1400" i="1" dirty="0" err="1" smtClean="0">
                <a:solidFill>
                  <a:schemeClr val="bg1"/>
                </a:solidFill>
              </a:rPr>
              <a:t>Institut</a:t>
            </a:r>
            <a:r>
              <a:rPr lang="en-US" sz="1400" i="1" dirty="0" smtClean="0">
                <a:solidFill>
                  <a:schemeClr val="bg1"/>
                </a:solidFill>
              </a:rPr>
              <a:t>  </a:t>
            </a:r>
            <a:r>
              <a:rPr lang="en-US" sz="1400" i="1" dirty="0" err="1" smtClean="0">
                <a:solidFill>
                  <a:schemeClr val="bg1"/>
                </a:solidFill>
              </a:rPr>
              <a:t>für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</a:rPr>
              <a:t>Plasmaphysiks</a:t>
            </a:r>
            <a:r>
              <a:rPr lang="en-US" sz="1400" i="1" dirty="0" smtClean="0">
                <a:solidFill>
                  <a:schemeClr val="bg1"/>
                </a:solidFill>
              </a:rPr>
              <a:t>, D-85748 </a:t>
            </a:r>
            <a:r>
              <a:rPr lang="en-US" sz="1400" i="1" dirty="0" err="1" smtClean="0">
                <a:solidFill>
                  <a:schemeClr val="bg1"/>
                </a:solidFill>
              </a:rPr>
              <a:t>Garching</a:t>
            </a:r>
            <a:endParaRPr lang="fr-FR" sz="1400" i="1" dirty="0" smtClean="0">
              <a:solidFill>
                <a:schemeClr val="bg1"/>
              </a:solidFill>
            </a:endParaRPr>
          </a:p>
          <a:p>
            <a:r>
              <a:rPr lang="en-US" sz="1400" baseline="30000" dirty="0" smtClean="0">
                <a:solidFill>
                  <a:schemeClr val="bg1"/>
                </a:solidFill>
              </a:rPr>
              <a:t>4</a:t>
            </a:r>
            <a:r>
              <a:rPr lang="en-US" sz="1400" i="1" dirty="0" smtClean="0">
                <a:solidFill>
                  <a:schemeClr val="bg1"/>
                </a:solidFill>
              </a:rPr>
              <a:t>Department </a:t>
            </a:r>
            <a:r>
              <a:rPr lang="en-US" sz="1400" i="1" dirty="0">
                <a:solidFill>
                  <a:schemeClr val="bg1"/>
                </a:solidFill>
              </a:rPr>
              <a:t>of Physics, University of Basel, </a:t>
            </a:r>
            <a:r>
              <a:rPr lang="en-US" sz="1400" i="1" dirty="0" err="1">
                <a:solidFill>
                  <a:schemeClr val="bg1"/>
                </a:solidFill>
              </a:rPr>
              <a:t>Klingelbergstrasse</a:t>
            </a:r>
            <a:r>
              <a:rPr lang="en-US" sz="1400" i="1" dirty="0">
                <a:solidFill>
                  <a:schemeClr val="bg1"/>
                </a:solidFill>
              </a:rPr>
              <a:t> 82, 4056 Basel, </a:t>
            </a:r>
            <a:r>
              <a:rPr lang="en-US" sz="1400" i="1" dirty="0" smtClean="0">
                <a:solidFill>
                  <a:schemeClr val="bg1"/>
                </a:solidFill>
              </a:rPr>
              <a:t>Switzerland</a:t>
            </a:r>
          </a:p>
        </p:txBody>
      </p:sp>
    </p:spTree>
    <p:extLst>
      <p:ext uri="{BB962C8B-B14F-4D97-AF65-F5344CB8AC3E}">
        <p14:creationId xmlns:p14="http://schemas.microsoft.com/office/powerpoint/2010/main" val="390547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33158"/>
            <a:ext cx="10614268" cy="799564"/>
          </a:xfrm>
        </p:spPr>
        <p:txBody>
          <a:bodyPr/>
          <a:lstStyle/>
          <a:p>
            <a:r>
              <a:rPr lang="en-US" dirty="0"/>
              <a:t>IR synthetic diagnostics helps to understand </a:t>
            </a:r>
            <a:br>
              <a:rPr lang="en-US" dirty="0"/>
            </a:br>
            <a:r>
              <a:rPr lang="en-US" dirty="0"/>
              <a:t>unexpected light pattern on WEST PFU fillet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10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53845" t="49735" r="3912"/>
          <a:stretch/>
        </p:blipFill>
        <p:spPr>
          <a:xfrm>
            <a:off x="8569879" y="3968835"/>
            <a:ext cx="3628520" cy="2192955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186" y="1128429"/>
            <a:ext cx="3609956" cy="2535017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rot="276446">
            <a:off x="6337591" y="2262044"/>
            <a:ext cx="307165" cy="10558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llipse 8"/>
          <p:cNvSpPr/>
          <p:nvPr/>
        </p:nvSpPr>
        <p:spPr>
          <a:xfrm rot="276446">
            <a:off x="7059148" y="2284827"/>
            <a:ext cx="307165" cy="10558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lipse 9"/>
          <p:cNvSpPr/>
          <p:nvPr/>
        </p:nvSpPr>
        <p:spPr>
          <a:xfrm rot="276446">
            <a:off x="7734607" y="2265324"/>
            <a:ext cx="307165" cy="10558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370383" y="1128429"/>
            <a:ext cx="2682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WEST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experimental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IR image 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(zoom of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equatorial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camera in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 Q2A)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9885792" y="3548550"/>
            <a:ext cx="2542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WEST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synthetic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image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Ellipse 12"/>
          <p:cNvSpPr/>
          <p:nvPr/>
        </p:nvSpPr>
        <p:spPr>
          <a:xfrm rot="276446">
            <a:off x="9402946" y="4656100"/>
            <a:ext cx="258704" cy="8211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Ellipse 13"/>
          <p:cNvSpPr/>
          <p:nvPr/>
        </p:nvSpPr>
        <p:spPr>
          <a:xfrm rot="276446">
            <a:off x="10071613" y="4730601"/>
            <a:ext cx="243668" cy="7610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Ellipse 14"/>
          <p:cNvSpPr/>
          <p:nvPr/>
        </p:nvSpPr>
        <p:spPr>
          <a:xfrm rot="276446">
            <a:off x="10707651" y="4693852"/>
            <a:ext cx="243668" cy="7610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9330" y="4063112"/>
            <a:ext cx="2653733" cy="209867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912368" y="5564562"/>
            <a:ext cx="64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Fillet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877098" y="4181355"/>
            <a:ext cx="229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WEST PFU (W-coating)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77212" y="1245295"/>
            <a:ext cx="4502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latin typeface="Calibri"/>
              </a:rPr>
              <a:t>Issue </a:t>
            </a:r>
            <a:r>
              <a:rPr lang="en-US" sz="2000" dirty="0" smtClean="0">
                <a:latin typeface="Calibri"/>
              </a:rPr>
              <a:t>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Unexpected light pattern along the fillet of WEST PFU (trailing edge) observed on several IR cameras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3626203" y="2085309"/>
            <a:ext cx="2065742" cy="122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120764" y="2581232"/>
            <a:ext cx="5283031" cy="3283681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IR modeling proves that light pattern on PFU </a:t>
            </a:r>
            <a:r>
              <a:rPr lang="en-US" sz="2000" dirty="0">
                <a:solidFill>
                  <a:schemeClr val="tx1"/>
                </a:solidFill>
              </a:rPr>
              <a:t>fillet is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0" dirty="0" smtClean="0">
                <a:solidFill>
                  <a:schemeClr val="tx1"/>
                </a:solidFill>
              </a:rPr>
              <a:t>NOT a thermal event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0" dirty="0" smtClean="0">
                <a:solidFill>
                  <a:schemeClr val="tx1"/>
                </a:solidFill>
              </a:rPr>
              <a:t>NOT a reflection feature</a:t>
            </a:r>
            <a:endParaRPr lang="en-US" sz="2000" b="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DUE TO </a:t>
            </a:r>
            <a:r>
              <a:rPr lang="en-US" sz="2000" b="0" dirty="0" smtClean="0">
                <a:solidFill>
                  <a:schemeClr val="tx1"/>
                </a:solidFill>
              </a:rPr>
              <a:t>an unpredicted and  variable thermo-radiative properties of WEST PFU… and especially due to the angular-dependent </a:t>
            </a:r>
            <a:r>
              <a:rPr lang="en-US" sz="2000" dirty="0" smtClean="0">
                <a:solidFill>
                  <a:schemeClr val="tx1"/>
                </a:solidFill>
              </a:rPr>
              <a:t>emissivity model which can change </a:t>
            </a:r>
            <a:r>
              <a:rPr lang="en-GB" sz="2000" dirty="0">
                <a:solidFill>
                  <a:schemeClr val="tx1"/>
                </a:solidFill>
              </a:rPr>
              <a:t>with the surface state </a:t>
            </a:r>
            <a:r>
              <a:rPr lang="en-GB" sz="2000" b="0" dirty="0" smtClean="0">
                <a:solidFill>
                  <a:schemeClr val="tx1"/>
                </a:solidFill>
              </a:rPr>
              <a:t>(between PFU </a:t>
            </a:r>
            <a:r>
              <a:rPr lang="en-GB" sz="2000" b="0" dirty="0">
                <a:solidFill>
                  <a:schemeClr val="tx1"/>
                </a:solidFill>
              </a:rPr>
              <a:t>fillet vs top face)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8083684" y="3351318"/>
            <a:ext cx="850996" cy="7910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76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205513"/>
            <a:ext cx="10614268" cy="454854"/>
          </a:xfrm>
        </p:spPr>
        <p:txBody>
          <a:bodyPr/>
          <a:lstStyle/>
          <a:p>
            <a:r>
              <a:rPr lang="en-US" dirty="0" smtClean="0"/>
              <a:t>ASDEX-U Thermal Scene Modeling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92709" y="6598488"/>
            <a:ext cx="837259" cy="215444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11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5934" y="848967"/>
            <a:ext cx="4132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000" b="1" dirty="0" smtClean="0"/>
              <a:t>Materials Properties Assumptions</a:t>
            </a:r>
            <a:endParaRPr lang="en-US" sz="2000" b="1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5" y="1386788"/>
            <a:ext cx="4354642" cy="503240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441" y="4747254"/>
            <a:ext cx="2107345" cy="158050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159336" y="3153702"/>
            <a:ext cx="2708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 smtClean="0"/>
              <a:t>Closed </a:t>
            </a:r>
            <a:r>
              <a:rPr lang="en-US" sz="1600" b="1" dirty="0" err="1" smtClean="0"/>
              <a:t>divertor</a:t>
            </a:r>
            <a:r>
              <a:rPr lang="en-US" sz="1600" b="1" dirty="0" smtClean="0"/>
              <a:t> geometry </a:t>
            </a:r>
            <a:r>
              <a:rPr lang="en-US" sz="1600" dirty="0" smtClean="0"/>
              <a:t>similar to ITER </a:t>
            </a:r>
            <a:r>
              <a:rPr lang="en-US" sz="1600" dirty="0" err="1" smtClean="0"/>
              <a:t>divertor</a:t>
            </a:r>
            <a:r>
              <a:rPr lang="en-US" sz="1600" dirty="0" smtClean="0"/>
              <a:t> more </a:t>
            </a:r>
            <a:r>
              <a:rPr lang="en-US" sz="1600" dirty="0" err="1" smtClean="0"/>
              <a:t>favourable</a:t>
            </a:r>
            <a:r>
              <a:rPr lang="en-US" sz="1600" dirty="0" smtClean="0"/>
              <a:t> to reflections (between targets facing each others)</a:t>
            </a:r>
            <a:endParaRPr lang="en-US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918892" y="6156927"/>
            <a:ext cx="1797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ITER </a:t>
            </a:r>
            <a:r>
              <a:rPr lang="en-US" sz="1400" dirty="0" err="1" smtClean="0"/>
              <a:t>divertor</a:t>
            </a:r>
            <a:r>
              <a:rPr lang="en-US" sz="1400" dirty="0" smtClean="0"/>
              <a:t> (iter.org)</a:t>
            </a:r>
            <a:endParaRPr lang="en-US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403156" y="1250066"/>
            <a:ext cx="5626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 smtClean="0"/>
              <a:t>Projection mapping of experimental image on 3d geometry to establish the 3D temperature field of </a:t>
            </a:r>
            <a:r>
              <a:rPr lang="en-GB" sz="1600" dirty="0" err="1" smtClean="0"/>
              <a:t>divertor</a:t>
            </a:r>
            <a:r>
              <a:rPr lang="en-GB" sz="1600" dirty="0" smtClean="0"/>
              <a:t> used as input of photonic simulation</a:t>
            </a:r>
          </a:p>
        </p:txBody>
      </p:sp>
      <p:pic>
        <p:nvPicPr>
          <p:cNvPr id="21" name="Picture 2" descr="Texte de remplacement généré par une machine :&#10;50 &#10;100 &#10;150 &#10;200 &#10;250 &#10;300 &#10;350 &#10;10 &#10;15 &#10;20 &#10;25 &#10;30 &#10;35 &#10;1350 &#10;1200 &#10;1050 &#10;900 &#10;750 &#10;600 &#10;450 &#10;300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258" y="2529463"/>
            <a:ext cx="2348428" cy="18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6802" y="2580509"/>
            <a:ext cx="796572" cy="1928842"/>
          </a:xfrm>
          <a:prstGeom prst="rect">
            <a:avLst/>
          </a:prstGeom>
        </p:spPr>
      </p:pic>
      <p:sp>
        <p:nvSpPr>
          <p:cNvPr id="23" name="Flèche droite 22"/>
          <p:cNvSpPr/>
          <p:nvPr/>
        </p:nvSpPr>
        <p:spPr>
          <a:xfrm>
            <a:off x="9720469" y="2947644"/>
            <a:ext cx="311606" cy="513806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1420" y="4596139"/>
            <a:ext cx="2749650" cy="1917725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6603430" y="2043372"/>
            <a:ext cx="2908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2D experimental image </a:t>
            </a:r>
          </a:p>
          <a:p>
            <a:pPr algn="ctr"/>
            <a:r>
              <a:rPr lang="en-US" sz="1400" b="1" dirty="0" smtClean="0"/>
              <a:t>(outer </a:t>
            </a:r>
            <a:r>
              <a:rPr lang="en-US" sz="1400" b="1" dirty="0" err="1" smtClean="0"/>
              <a:t>divertor</a:t>
            </a:r>
            <a:r>
              <a:rPr lang="en-US" sz="1400" b="1" dirty="0" smtClean="0"/>
              <a:t> target)</a:t>
            </a:r>
            <a:endParaRPr lang="en-US" sz="14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9542320" y="2098952"/>
            <a:ext cx="2365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/>
            </a:lvl1pPr>
          </a:lstStyle>
          <a:p>
            <a:r>
              <a:rPr lang="en-US" dirty="0"/>
              <a:t>Recovered 3D T° distribution on one bulk tile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0575871" y="5109969"/>
            <a:ext cx="1454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/>
              <a:t>3D </a:t>
            </a:r>
            <a:r>
              <a:rPr lang="en-US" sz="1600" b="1" dirty="0" smtClean="0"/>
              <a:t>T° </a:t>
            </a:r>
            <a:r>
              <a:rPr lang="en-US" sz="1600" b="1" dirty="0" smtClean="0"/>
              <a:t>Field used as input of photonic model</a:t>
            </a:r>
            <a:endParaRPr lang="en-US" sz="1600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6327106" y="904405"/>
            <a:ext cx="5580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000" b="1" dirty="0" smtClean="0"/>
              <a:t>3D Temperature Field </a:t>
            </a:r>
            <a:endParaRPr lang="en-US" sz="2000" dirty="0" smtClean="0"/>
          </a:p>
        </p:txBody>
      </p:sp>
      <p:sp>
        <p:nvSpPr>
          <p:cNvPr id="29" name="ZoneTexte 28"/>
          <p:cNvSpPr txBox="1"/>
          <p:nvPr/>
        </p:nvSpPr>
        <p:spPr>
          <a:xfrm>
            <a:off x="4162490" y="2651015"/>
            <a:ext cx="2888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 smtClean="0"/>
              <a:t>Fully metallic device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07743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205513"/>
            <a:ext cx="10614268" cy="454854"/>
          </a:xfrm>
        </p:spPr>
        <p:txBody>
          <a:bodyPr/>
          <a:lstStyle/>
          <a:p>
            <a:r>
              <a:rPr lang="en-US" dirty="0" smtClean="0"/>
              <a:t>ASDEX-U first results </a:t>
            </a:r>
            <a:r>
              <a:rPr lang="en-US" dirty="0" smtClean="0"/>
              <a:t>(</a:t>
            </a:r>
            <a:r>
              <a:rPr lang="en-US" u="sng" dirty="0" smtClean="0"/>
              <a:t>ongoing work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12</a:t>
            </a:fld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54" y="1473607"/>
            <a:ext cx="2974958" cy="371869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40" y="1578707"/>
            <a:ext cx="2911409" cy="363926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65256" y="842995"/>
            <a:ext cx="2340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Experimental </a:t>
            </a:r>
            <a:r>
              <a:rPr lang="en-US" dirty="0" smtClean="0"/>
              <a:t>Image</a:t>
            </a:r>
            <a:endParaRPr lang="en-US" sz="1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437787" y="816167"/>
            <a:ext cx="54789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dirty="0" smtClean="0"/>
              <a:t>Simulated </a:t>
            </a:r>
            <a:r>
              <a:rPr lang="en-US" dirty="0" smtClean="0"/>
              <a:t>Image </a:t>
            </a:r>
          </a:p>
          <a:p>
            <a:pPr algn="ctr"/>
            <a:r>
              <a:rPr lang="en-US" sz="1600" i="1" dirty="0" smtClean="0"/>
              <a:t>(high specular reflectance materials) </a:t>
            </a:r>
            <a:endParaRPr lang="en-US" sz="1600" i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872" y="1490183"/>
            <a:ext cx="2958599" cy="369824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878118" y="871203"/>
            <a:ext cx="2218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q"/>
            </a:lvl1pPr>
          </a:lstStyle>
          <a:p>
            <a:pPr algn="ctr"/>
            <a:r>
              <a:rPr lang="en-US" dirty="0"/>
              <a:t>Reflection Map </a:t>
            </a:r>
            <a:endParaRPr lang="en-US" dirty="0" smtClean="0"/>
          </a:p>
          <a:p>
            <a:pPr marL="0" indent="0" algn="ctr">
              <a:buNone/>
            </a:pPr>
            <a:r>
              <a:rPr lang="en-US" sz="1400" dirty="0" smtClean="0"/>
              <a:t>= </a:t>
            </a:r>
            <a:r>
              <a:rPr lang="en-US" sz="1400" dirty="0"/>
              <a:t>Reflected Flux / Total Flux 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 rot="20680000">
            <a:off x="1432586" y="3012544"/>
            <a:ext cx="1005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/>
                </a:solidFill>
              </a:rPr>
              <a:t>Outer target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92333" y="5319911"/>
            <a:ext cx="11639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sz="1800" dirty="0" smtClean="0"/>
              <a:t>Main reflections reproduced on dome, on lower </a:t>
            </a:r>
            <a:r>
              <a:rPr lang="en-US" sz="1800" dirty="0" err="1" smtClean="0"/>
              <a:t>divertor</a:t>
            </a:r>
            <a:r>
              <a:rPr lang="en-US" sz="1800" dirty="0" smtClean="0"/>
              <a:t> (colder area)</a:t>
            </a:r>
          </a:p>
          <a:p>
            <a:pPr marL="285750" indent="-285750" algn="l">
              <a:buFontTx/>
              <a:buChar char="-"/>
            </a:pPr>
            <a:r>
              <a:rPr lang="en-US" dirty="0" smtClean="0"/>
              <a:t>Thermal modeling used as input of MCRT is still a work in progress (strike point fitting, tiles misalignment)</a:t>
            </a:r>
          </a:p>
          <a:p>
            <a:pPr marL="285750" indent="-285750" algn="l">
              <a:buFontTx/>
              <a:buChar char="-"/>
            </a:pPr>
            <a:r>
              <a:rPr lang="en-US" sz="1800" dirty="0" smtClean="0"/>
              <a:t>Under investigation: light pattern along the fillet of inner </a:t>
            </a:r>
            <a:r>
              <a:rPr lang="en-US" sz="1800" dirty="0" err="1" smtClean="0"/>
              <a:t>divertor</a:t>
            </a:r>
            <a:r>
              <a:rPr lang="en-US" sz="1800" dirty="0" smtClean="0"/>
              <a:t> (a change of emission model as observed in WEST or real deposited heat flux, both ?)</a:t>
            </a:r>
            <a:endParaRPr lang="en-US" sz="1800" dirty="0"/>
          </a:p>
        </p:txBody>
      </p:sp>
      <p:grpSp>
        <p:nvGrpSpPr>
          <p:cNvPr id="65" name="Groupe 64"/>
          <p:cNvGrpSpPr/>
          <p:nvPr/>
        </p:nvGrpSpPr>
        <p:grpSpPr>
          <a:xfrm>
            <a:off x="2211733" y="4041771"/>
            <a:ext cx="1143345" cy="523220"/>
            <a:chOff x="2211733" y="3864792"/>
            <a:chExt cx="1143345" cy="523220"/>
          </a:xfrm>
        </p:grpSpPr>
        <p:sp>
          <p:nvSpPr>
            <p:cNvPr id="6" name="Rectangle 5"/>
            <p:cNvSpPr/>
            <p:nvPr/>
          </p:nvSpPr>
          <p:spPr>
            <a:xfrm rot="1821008">
              <a:off x="2211733" y="3916393"/>
              <a:ext cx="122868" cy="3559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2337847" y="3864792"/>
              <a:ext cx="10172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1" dirty="0" smtClean="0">
                  <a:solidFill>
                    <a:srgbClr val="FF0000"/>
                  </a:solidFill>
                </a:rPr>
                <a:t>Real hot target ?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4" name="ZoneTexte 43"/>
          <p:cNvSpPr txBox="1"/>
          <p:nvPr/>
        </p:nvSpPr>
        <p:spPr>
          <a:xfrm rot="20680000">
            <a:off x="954259" y="2694789"/>
            <a:ext cx="1127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/>
                </a:solidFill>
              </a:rPr>
              <a:t>Lower </a:t>
            </a:r>
            <a:r>
              <a:rPr lang="en-US" sz="1200" b="1" dirty="0" err="1" smtClean="0">
                <a:solidFill>
                  <a:schemeClr val="bg1"/>
                </a:solidFill>
              </a:rPr>
              <a:t>divertor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 rot="3221791">
            <a:off x="2389921" y="3423477"/>
            <a:ext cx="1127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/>
                </a:solidFill>
              </a:rPr>
              <a:t>Lower </a:t>
            </a:r>
            <a:r>
              <a:rPr lang="en-US" sz="1200" b="1" dirty="0" err="1" smtClean="0">
                <a:solidFill>
                  <a:schemeClr val="bg1"/>
                </a:solidFill>
              </a:rPr>
              <a:t>divertor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 rot="3494972">
            <a:off x="2033731" y="4574297"/>
            <a:ext cx="84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/>
                </a:solidFill>
              </a:rPr>
              <a:t>Inner target 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58" name="Groupe 57"/>
          <p:cNvGrpSpPr/>
          <p:nvPr/>
        </p:nvGrpSpPr>
        <p:grpSpPr>
          <a:xfrm>
            <a:off x="675648" y="3057317"/>
            <a:ext cx="499481" cy="890956"/>
            <a:chOff x="675648" y="2880338"/>
            <a:chExt cx="499481" cy="890956"/>
          </a:xfrm>
        </p:grpSpPr>
        <p:sp>
          <p:nvSpPr>
            <p:cNvPr id="4" name="Rectangle 3"/>
            <p:cNvSpPr/>
            <p:nvPr/>
          </p:nvSpPr>
          <p:spPr>
            <a:xfrm rot="18891648">
              <a:off x="583661" y="3179825"/>
              <a:ext cx="890956" cy="29198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675648" y="2909501"/>
              <a:ext cx="295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dirty="0" smtClean="0">
                  <a:solidFill>
                    <a:schemeClr val="bg1"/>
                  </a:solidFill>
                </a:rPr>
                <a:t>2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Groupe 55"/>
          <p:cNvGrpSpPr/>
          <p:nvPr/>
        </p:nvGrpSpPr>
        <p:grpSpPr>
          <a:xfrm>
            <a:off x="3345746" y="3821083"/>
            <a:ext cx="2406618" cy="1238273"/>
            <a:chOff x="3345746" y="3644104"/>
            <a:chExt cx="2406618" cy="1238273"/>
          </a:xfrm>
        </p:grpSpPr>
        <p:sp>
          <p:nvSpPr>
            <p:cNvPr id="19" name="Rectangle 18"/>
            <p:cNvSpPr/>
            <p:nvPr/>
          </p:nvSpPr>
          <p:spPr>
            <a:xfrm rot="17149710">
              <a:off x="4904760" y="4004094"/>
              <a:ext cx="890956" cy="17097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345746" y="3928270"/>
              <a:ext cx="14769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Reflections from outer target (</a:t>
              </a:r>
              <a:r>
                <a:rPr lang="en-US" sz="1400" u="sng" dirty="0" smtClean="0"/>
                <a:t>primary</a:t>
              </a:r>
              <a:r>
                <a:rPr lang="en-US" sz="1400" dirty="0" smtClean="0"/>
                <a:t> reflections)</a:t>
              </a:r>
              <a:endParaRPr lang="en-US" sz="1400" dirty="0"/>
            </a:p>
          </p:txBody>
        </p:sp>
        <p:cxnSp>
          <p:nvCxnSpPr>
            <p:cNvPr id="27" name="Connecteur droit avec flèche 26"/>
            <p:cNvCxnSpPr/>
            <p:nvPr/>
          </p:nvCxnSpPr>
          <p:spPr>
            <a:xfrm flipH="1">
              <a:off x="4817828" y="4181323"/>
              <a:ext cx="387752" cy="18979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/>
            <p:cNvSpPr txBox="1"/>
            <p:nvPr/>
          </p:nvSpPr>
          <p:spPr>
            <a:xfrm>
              <a:off x="5456800" y="3671821"/>
              <a:ext cx="295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dirty="0" smtClean="0">
                  <a:solidFill>
                    <a:schemeClr val="bg1"/>
                  </a:solidFill>
                </a:rPr>
                <a:t>1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1091636" y="3693185"/>
            <a:ext cx="544009" cy="893447"/>
            <a:chOff x="1091636" y="3516206"/>
            <a:chExt cx="544009" cy="893447"/>
          </a:xfrm>
        </p:grpSpPr>
        <p:sp>
          <p:nvSpPr>
            <p:cNvPr id="18" name="Rectangle 17"/>
            <p:cNvSpPr/>
            <p:nvPr/>
          </p:nvSpPr>
          <p:spPr>
            <a:xfrm rot="17649826">
              <a:off x="731646" y="3878687"/>
              <a:ext cx="890956" cy="17097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1340081" y="3516206"/>
              <a:ext cx="295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dirty="0" smtClean="0">
                  <a:solidFill>
                    <a:schemeClr val="bg1"/>
                  </a:solidFill>
                </a:rPr>
                <a:t>1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Groupe 59"/>
          <p:cNvGrpSpPr/>
          <p:nvPr/>
        </p:nvGrpSpPr>
        <p:grpSpPr>
          <a:xfrm>
            <a:off x="3060137" y="2553038"/>
            <a:ext cx="2296224" cy="1470184"/>
            <a:chOff x="3060137" y="2376059"/>
            <a:chExt cx="2296224" cy="1470184"/>
          </a:xfrm>
        </p:grpSpPr>
        <p:sp>
          <p:nvSpPr>
            <p:cNvPr id="24" name="ZoneTexte 23"/>
            <p:cNvSpPr txBox="1"/>
            <p:nvPr/>
          </p:nvSpPr>
          <p:spPr>
            <a:xfrm>
              <a:off x="3060137" y="2376059"/>
              <a:ext cx="17533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Reflections from outer target (</a:t>
              </a:r>
              <a:r>
                <a:rPr lang="en-US" sz="1400" u="sng" dirty="0" smtClean="0"/>
                <a:t>secondary</a:t>
              </a:r>
              <a:r>
                <a:rPr lang="en-US" sz="1400" dirty="0" smtClean="0"/>
                <a:t> reflections) </a:t>
              </a:r>
              <a:endParaRPr lang="en-US" sz="1400" dirty="0"/>
            </a:p>
          </p:txBody>
        </p:sp>
        <p:cxnSp>
          <p:nvCxnSpPr>
            <p:cNvPr id="36" name="Connecteur droit avec flèche 35"/>
            <p:cNvCxnSpPr/>
            <p:nvPr/>
          </p:nvCxnSpPr>
          <p:spPr>
            <a:xfrm flipH="1" flipV="1">
              <a:off x="4813473" y="2923711"/>
              <a:ext cx="357190" cy="24297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e 58"/>
            <p:cNvGrpSpPr/>
            <p:nvPr/>
          </p:nvGrpSpPr>
          <p:grpSpPr>
            <a:xfrm>
              <a:off x="4881816" y="2955287"/>
              <a:ext cx="474545" cy="890956"/>
              <a:chOff x="4881816" y="2955287"/>
              <a:chExt cx="474545" cy="890956"/>
            </a:xfrm>
          </p:grpSpPr>
          <p:sp>
            <p:nvSpPr>
              <p:cNvPr id="17" name="Rectangle 16"/>
              <p:cNvSpPr/>
              <p:nvPr/>
            </p:nvSpPr>
            <p:spPr>
              <a:xfrm rot="18523007">
                <a:off x="4764893" y="3254774"/>
                <a:ext cx="890956" cy="291981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ZoneTexte 49"/>
              <p:cNvSpPr txBox="1"/>
              <p:nvPr/>
            </p:nvSpPr>
            <p:spPr>
              <a:xfrm>
                <a:off x="4881816" y="3042703"/>
                <a:ext cx="295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b="1" dirty="0" smtClean="0">
                    <a:solidFill>
                      <a:schemeClr val="bg1"/>
                    </a:solidFill>
                  </a:rPr>
                  <a:t>2</a:t>
                </a:r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2" name="Groupe 61"/>
          <p:cNvGrpSpPr/>
          <p:nvPr/>
        </p:nvGrpSpPr>
        <p:grpSpPr>
          <a:xfrm>
            <a:off x="6355309" y="3404348"/>
            <a:ext cx="1466730" cy="1201830"/>
            <a:chOff x="6355309" y="3227369"/>
            <a:chExt cx="1466730" cy="1201830"/>
          </a:xfrm>
        </p:grpSpPr>
        <p:sp>
          <p:nvSpPr>
            <p:cNvPr id="21" name="Rectangle 20"/>
            <p:cNvSpPr/>
            <p:nvPr/>
          </p:nvSpPr>
          <p:spPr>
            <a:xfrm rot="15408864">
              <a:off x="6092373" y="3926596"/>
              <a:ext cx="724130" cy="198258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426755" y="3227369"/>
              <a:ext cx="13952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 smtClean="0">
                  <a:solidFill>
                    <a:schemeClr val="bg1"/>
                  </a:solidFill>
                </a:rPr>
                <a:t>Reflections from outer target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 flipV="1">
              <a:off x="6589430" y="3789893"/>
              <a:ext cx="343870" cy="34694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ZoneTexte 50"/>
            <p:cNvSpPr txBox="1"/>
            <p:nvPr/>
          </p:nvSpPr>
          <p:spPr>
            <a:xfrm>
              <a:off x="6569946" y="4059867"/>
              <a:ext cx="295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dirty="0" smtClean="0">
                  <a:solidFill>
                    <a:schemeClr val="bg1"/>
                  </a:solidFill>
                </a:rPr>
                <a:t>3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2076177" y="3442587"/>
            <a:ext cx="388441" cy="625898"/>
            <a:chOff x="2076177" y="3265608"/>
            <a:chExt cx="388441" cy="625898"/>
          </a:xfrm>
        </p:grpSpPr>
        <p:sp>
          <p:nvSpPr>
            <p:cNvPr id="23" name="Rectangle 22"/>
            <p:cNvSpPr/>
            <p:nvPr/>
          </p:nvSpPr>
          <p:spPr>
            <a:xfrm rot="15478468">
              <a:off x="1814125" y="3527660"/>
              <a:ext cx="625898" cy="10179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2169054" y="3434605"/>
              <a:ext cx="295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dirty="0" smtClean="0">
                  <a:solidFill>
                    <a:schemeClr val="bg1"/>
                  </a:solidFill>
                </a:rPr>
                <a:t>3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oupe 63"/>
          <p:cNvGrpSpPr/>
          <p:nvPr/>
        </p:nvGrpSpPr>
        <p:grpSpPr>
          <a:xfrm>
            <a:off x="1572814" y="3549744"/>
            <a:ext cx="427873" cy="828528"/>
            <a:chOff x="1572814" y="3372765"/>
            <a:chExt cx="427873" cy="828528"/>
          </a:xfrm>
        </p:grpSpPr>
        <p:sp>
          <p:nvSpPr>
            <p:cNvPr id="20" name="Rectangle 19"/>
            <p:cNvSpPr/>
            <p:nvPr/>
          </p:nvSpPr>
          <p:spPr>
            <a:xfrm rot="16712240">
              <a:off x="1570327" y="3673594"/>
              <a:ext cx="731189" cy="12953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1572814" y="3831961"/>
              <a:ext cx="295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dirty="0" smtClean="0">
                  <a:solidFill>
                    <a:schemeClr val="bg1"/>
                  </a:solidFill>
                </a:rPr>
                <a:t>4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e 62"/>
          <p:cNvGrpSpPr/>
          <p:nvPr/>
        </p:nvGrpSpPr>
        <p:grpSpPr>
          <a:xfrm>
            <a:off x="5881705" y="4087675"/>
            <a:ext cx="2044963" cy="1130294"/>
            <a:chOff x="5881705" y="3910696"/>
            <a:chExt cx="2044963" cy="1130294"/>
          </a:xfrm>
        </p:grpSpPr>
        <p:sp>
          <p:nvSpPr>
            <p:cNvPr id="22" name="Rectangle 21"/>
            <p:cNvSpPr/>
            <p:nvPr/>
          </p:nvSpPr>
          <p:spPr>
            <a:xfrm rot="15970338">
              <a:off x="5805901" y="4204546"/>
              <a:ext cx="724790" cy="13709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6507415" y="4517770"/>
              <a:ext cx="1419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 smtClean="0">
                  <a:solidFill>
                    <a:schemeClr val="bg1"/>
                  </a:solidFill>
                </a:rPr>
                <a:t>Reflections from inner target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Connecteur droit avec flèche 40"/>
            <p:cNvCxnSpPr>
              <a:stCxn id="22" idx="1"/>
            </p:cNvCxnSpPr>
            <p:nvPr/>
          </p:nvCxnSpPr>
          <p:spPr>
            <a:xfrm>
              <a:off x="6192488" y="4634678"/>
              <a:ext cx="396942" cy="1913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53"/>
            <p:cNvSpPr txBox="1"/>
            <p:nvPr/>
          </p:nvSpPr>
          <p:spPr>
            <a:xfrm>
              <a:off x="5881705" y="4372300"/>
              <a:ext cx="295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dirty="0" smtClean="0">
                  <a:solidFill>
                    <a:schemeClr val="bg1"/>
                  </a:solidFill>
                </a:rPr>
                <a:t>4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28117" y="1131026"/>
            <a:ext cx="30535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3F3F3F"/>
                </a:solidFill>
              </a:rPr>
              <a:t>#Pulse </a:t>
            </a:r>
            <a:r>
              <a:rPr lang="en-US" sz="1400" dirty="0" smtClean="0">
                <a:solidFill>
                  <a:srgbClr val="3F3F3F"/>
                </a:solidFill>
              </a:rPr>
              <a:t>32858 , MWIR camera (sector 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2119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205513"/>
            <a:ext cx="10614268" cy="454854"/>
          </a:xfrm>
        </p:spPr>
        <p:txBody>
          <a:bodyPr/>
          <a:lstStyle/>
          <a:p>
            <a:r>
              <a:rPr lang="en-US" dirty="0" smtClean="0"/>
              <a:t>W7-X Thermal Scene Modeling 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13</a:t>
            </a:fld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24" y="1366919"/>
            <a:ext cx="4431993" cy="341098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22730" y="876484"/>
            <a:ext cx="4988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000" b="1" dirty="0" smtClean="0"/>
              <a:t>Materials Properties Assumptions (OP1.2)</a:t>
            </a:r>
            <a:endParaRPr lang="en-US" sz="20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-45459" y="4777906"/>
            <a:ext cx="50342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600" dirty="0" smtClean="0"/>
              <a:t>Major components in </a:t>
            </a:r>
            <a:r>
              <a:rPr lang="en-US" sz="1600" b="1" dirty="0" smtClean="0"/>
              <a:t>carbon graphite  </a:t>
            </a:r>
            <a:r>
              <a:rPr lang="en-US" sz="1600" dirty="0" smtClean="0"/>
              <a:t>characterized by </a:t>
            </a:r>
            <a:r>
              <a:rPr lang="en-US" sz="1600" dirty="0" err="1" smtClean="0"/>
              <a:t>lambertian</a:t>
            </a:r>
            <a:r>
              <a:rPr lang="en-US" sz="1600" dirty="0" smtClean="0"/>
              <a:t> emission </a:t>
            </a:r>
            <a:r>
              <a:rPr lang="en-US" sz="1600" dirty="0"/>
              <a:t>(</a:t>
            </a:r>
            <a:r>
              <a:rPr lang="en-US" sz="1600" b="1" dirty="0"/>
              <a:t>ɛ~0.8</a:t>
            </a:r>
            <a:r>
              <a:rPr lang="en-US" sz="1600" dirty="0"/>
              <a:t>)</a:t>
            </a:r>
            <a:r>
              <a:rPr lang="en-US" sz="1600" b="1" dirty="0" smtClean="0"/>
              <a:t> </a:t>
            </a:r>
            <a:r>
              <a:rPr lang="en-US" sz="1600" dirty="0" smtClean="0"/>
              <a:t>and </a:t>
            </a:r>
            <a:r>
              <a:rPr lang="en-US" sz="1600" b="1" dirty="0" smtClean="0"/>
              <a:t>diffuse reflectance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600" b="1" dirty="0" smtClean="0"/>
              <a:t>Stainless steel </a:t>
            </a:r>
            <a:r>
              <a:rPr lang="en-US" sz="1600" dirty="0" smtClean="0"/>
              <a:t>for outer wall shield and vacuum vessel characterized by low </a:t>
            </a:r>
            <a:r>
              <a:rPr lang="en-US" sz="1600" dirty="0" err="1" smtClean="0"/>
              <a:t>Lambertian</a:t>
            </a:r>
            <a:r>
              <a:rPr lang="en-US" sz="1600" dirty="0" smtClean="0"/>
              <a:t> </a:t>
            </a:r>
            <a:r>
              <a:rPr lang="en-US" sz="1600" dirty="0"/>
              <a:t>emission </a:t>
            </a:r>
            <a:r>
              <a:rPr lang="en-US" sz="1600" dirty="0" smtClean="0"/>
              <a:t>(</a:t>
            </a:r>
            <a:r>
              <a:rPr lang="en-US" sz="1600" b="1" dirty="0"/>
              <a:t>ɛ</a:t>
            </a:r>
            <a:r>
              <a:rPr lang="en-US" sz="1600" b="1" dirty="0" smtClean="0"/>
              <a:t>~0.3</a:t>
            </a:r>
            <a:r>
              <a:rPr lang="en-US" sz="1600" dirty="0"/>
              <a:t>) </a:t>
            </a:r>
            <a:r>
              <a:rPr lang="en-US" sz="1600" dirty="0" smtClean="0"/>
              <a:t>and </a:t>
            </a:r>
            <a:r>
              <a:rPr lang="en-US" sz="1600" b="1" dirty="0" smtClean="0"/>
              <a:t>high specular reflectance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159273" y="863169"/>
            <a:ext cx="5580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000" b="1" dirty="0" smtClean="0"/>
              <a:t>3D Temperature Field </a:t>
            </a:r>
            <a:r>
              <a:rPr lang="en-US" sz="2000" dirty="0" smtClean="0"/>
              <a:t>(used as input of MCRT)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472" y="1366919"/>
            <a:ext cx="4608717" cy="319141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992889" y="4606460"/>
            <a:ext cx="611989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600" b="1" dirty="0" smtClean="0"/>
              <a:t>Surface </a:t>
            </a:r>
            <a:r>
              <a:rPr lang="en-GB" sz="1600" b="1" dirty="0"/>
              <a:t>heat loads </a:t>
            </a:r>
            <a:r>
              <a:rPr lang="en-GB" sz="1600" dirty="0" smtClean="0"/>
              <a:t>assessed on </a:t>
            </a:r>
            <a:r>
              <a:rPr lang="en-GB" sz="1600" b="1" dirty="0" err="1" smtClean="0"/>
              <a:t>divertor</a:t>
            </a:r>
            <a:r>
              <a:rPr lang="en-GB" sz="1600" b="1" dirty="0" smtClean="0"/>
              <a:t> island </a:t>
            </a:r>
            <a:r>
              <a:rPr lang="en-GB" sz="1600" dirty="0"/>
              <a:t>for a standard plasma scenario from </a:t>
            </a:r>
            <a:r>
              <a:rPr lang="en-GB" sz="1600" b="1" dirty="0"/>
              <a:t>field line ray tracing code </a:t>
            </a:r>
            <a:r>
              <a:rPr lang="en-GB" sz="1600" dirty="0" smtClean="0"/>
              <a:t>[</a:t>
            </a:r>
            <a:r>
              <a:rPr lang="en-GB" sz="1600" dirty="0" err="1" smtClean="0"/>
              <a:t>Y.Gao</a:t>
            </a:r>
            <a:r>
              <a:rPr lang="en-GB" sz="1600" dirty="0" smtClean="0"/>
              <a:t> &amp; al.,</a:t>
            </a:r>
            <a:r>
              <a:rPr lang="en-GB" sz="1600" dirty="0"/>
              <a:t> Nuclear Fusion, 59 (6), 066007 (2019</a:t>
            </a:r>
            <a:r>
              <a:rPr lang="en-GB" sz="1600" dirty="0" smtClean="0"/>
              <a:t>)]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600" b="1" dirty="0" smtClean="0"/>
              <a:t>Resulting surface T° </a:t>
            </a:r>
            <a:r>
              <a:rPr lang="en-GB" sz="1600" dirty="0" smtClean="0"/>
              <a:t>computed from </a:t>
            </a:r>
            <a:r>
              <a:rPr lang="en-GB" sz="1600" b="1" dirty="0" smtClean="0"/>
              <a:t>1D thermal model </a:t>
            </a:r>
            <a:r>
              <a:rPr lang="en-GB" sz="1600" dirty="0" smtClean="0"/>
              <a:t>(</a:t>
            </a:r>
            <a:r>
              <a:rPr lang="en-GB" sz="1600" dirty="0"/>
              <a:t>semi-infinite </a:t>
            </a:r>
            <a:r>
              <a:rPr lang="en-GB" sz="1600" dirty="0" smtClean="0"/>
              <a:t>wall)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600" dirty="0" smtClean="0"/>
              <a:t>Uniform temperature assumed for the remaining in-vessel components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842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205513"/>
            <a:ext cx="10614268" cy="454854"/>
          </a:xfrm>
        </p:spPr>
        <p:txBody>
          <a:bodyPr/>
          <a:lstStyle/>
          <a:p>
            <a:r>
              <a:rPr lang="en-US" dirty="0"/>
              <a:t>W7-X f</a:t>
            </a:r>
            <a:r>
              <a:rPr lang="en-US" dirty="0" smtClean="0"/>
              <a:t>irst results </a:t>
            </a:r>
            <a:r>
              <a:rPr lang="en-US" dirty="0" smtClean="0"/>
              <a:t>(</a:t>
            </a:r>
            <a:r>
              <a:rPr lang="en-US" u="sng" dirty="0" smtClean="0"/>
              <a:t>ongoing work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14</a:t>
            </a:fld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48" y="1275041"/>
            <a:ext cx="3916797" cy="293759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539" y="3914453"/>
            <a:ext cx="3092449" cy="23193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539" y="1219464"/>
            <a:ext cx="3086461" cy="23148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969" y="1331333"/>
            <a:ext cx="4388860" cy="288130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-5539" y="863183"/>
            <a:ext cx="4637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Experimental Image </a:t>
            </a:r>
            <a:r>
              <a:rPr lang="en-US" dirty="0" smtClean="0"/>
              <a:t>(20180724_018_AEF20)</a:t>
            </a:r>
            <a:endParaRPr lang="en-US" sz="1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915978" y="853914"/>
            <a:ext cx="374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Simulated Image (</a:t>
            </a:r>
            <a:r>
              <a:rPr lang="en-US" b="1" u="sng" dirty="0" smtClean="0"/>
              <a:t>with</a:t>
            </a:r>
            <a:r>
              <a:rPr lang="en-US" u="sng" dirty="0" smtClean="0"/>
              <a:t> reflections</a:t>
            </a:r>
            <a:r>
              <a:rPr lang="en-US" dirty="0" smtClean="0"/>
              <a:t>) </a:t>
            </a:r>
            <a:endParaRPr lang="en-US" sz="1800" dirty="0"/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7794678" y="3584338"/>
            <a:ext cx="8517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W/m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/</a:t>
            </a:r>
            <a:r>
              <a:rPr lang="en-US" sz="1200" dirty="0" err="1" smtClean="0"/>
              <a:t>sr</a:t>
            </a:r>
            <a:endParaRPr lang="en-US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937989" y="3981806"/>
            <a:ext cx="14093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dirty="0" smtClean="0">
                <a:solidFill>
                  <a:schemeClr val="bg1"/>
                </a:solidFill>
              </a:rPr>
              <a:t>ANSYS-SPEOS 2019 © CEA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979000" y="823986"/>
            <a:ext cx="3391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Simulated Image (</a:t>
            </a:r>
            <a:r>
              <a:rPr lang="en-US" sz="1600" b="1" u="sng" dirty="0" smtClean="0"/>
              <a:t>free</a:t>
            </a:r>
            <a:r>
              <a:rPr lang="en-US" sz="1600" u="sng" dirty="0" smtClean="0"/>
              <a:t>-reflection</a:t>
            </a:r>
            <a:r>
              <a:rPr lang="en-US" sz="1600" dirty="0" smtClean="0"/>
              <a:t>s) </a:t>
            </a:r>
            <a:endParaRPr lang="en-US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8953226" y="3575899"/>
            <a:ext cx="3391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Reflection Map </a:t>
            </a:r>
            <a:r>
              <a:rPr lang="en-US" sz="1100" dirty="0" smtClean="0"/>
              <a:t>= Reflected Flux / Total Flux </a:t>
            </a:r>
            <a:endParaRPr lang="en-US" sz="1100" dirty="0"/>
          </a:p>
        </p:txBody>
      </p:sp>
      <p:grpSp>
        <p:nvGrpSpPr>
          <p:cNvPr id="33" name="Groupe 32"/>
          <p:cNvGrpSpPr/>
          <p:nvPr/>
        </p:nvGrpSpPr>
        <p:grpSpPr>
          <a:xfrm>
            <a:off x="5958743" y="1754429"/>
            <a:ext cx="2123296" cy="823569"/>
            <a:chOff x="5958743" y="1754429"/>
            <a:chExt cx="2123296" cy="823569"/>
          </a:xfrm>
        </p:grpSpPr>
        <p:sp>
          <p:nvSpPr>
            <p:cNvPr id="16" name="Rectangle 15"/>
            <p:cNvSpPr/>
            <p:nvPr/>
          </p:nvSpPr>
          <p:spPr>
            <a:xfrm rot="1450585">
              <a:off x="5958743" y="2424556"/>
              <a:ext cx="907189" cy="153442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5995122" y="1754429"/>
              <a:ext cx="2086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Reflections coming from lower H-target </a:t>
              </a:r>
              <a:endPara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1250357" y="2060850"/>
            <a:ext cx="1476121" cy="440830"/>
            <a:chOff x="1250357" y="2060850"/>
            <a:chExt cx="1476121" cy="440830"/>
          </a:xfrm>
        </p:grpSpPr>
        <p:sp>
          <p:nvSpPr>
            <p:cNvPr id="18" name="Rectangle 17"/>
            <p:cNvSpPr/>
            <p:nvPr/>
          </p:nvSpPr>
          <p:spPr>
            <a:xfrm rot="1450585">
              <a:off x="1250357" y="2299841"/>
              <a:ext cx="1006867" cy="201839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717034" y="2060850"/>
              <a:ext cx="1009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chemeClr val="accent2">
                      <a:lumMod val="40000"/>
                      <a:lumOff val="60000"/>
                    </a:schemeClr>
                  </a:solidFill>
                </a:defRPr>
              </a:lvl1pPr>
            </a:lstStyle>
            <a:p>
              <a:r>
                <a:rPr lang="en-US" dirty="0"/>
                <a:t>Reflections</a:t>
              </a:r>
              <a:endParaRPr lang="en-US" dirty="0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0" y="4233104"/>
            <a:ext cx="910553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600" b="1" dirty="0" smtClean="0"/>
              <a:t>Identification of main reflection patterns and their </a:t>
            </a:r>
            <a:r>
              <a:rPr lang="en-US" sz="1600" b="1" dirty="0" smtClean="0"/>
              <a:t>origin</a:t>
            </a:r>
            <a:endParaRPr lang="en-US" sz="1600" b="1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b="1" dirty="0" smtClean="0">
                <a:solidFill>
                  <a:srgbClr val="FF0000"/>
                </a:solidFill>
              </a:rPr>
              <a:t>&gt;50% of reflected flux on CFC lower V-target </a:t>
            </a:r>
            <a:r>
              <a:rPr lang="en-US" sz="1400" dirty="0" smtClean="0"/>
              <a:t>(of which 50% coming from lower </a:t>
            </a:r>
            <a:r>
              <a:rPr lang="en-US" sz="1400" dirty="0"/>
              <a:t>H </a:t>
            </a:r>
            <a:r>
              <a:rPr lang="en-US" sz="1400" dirty="0" smtClean="0"/>
              <a:t>target) </a:t>
            </a:r>
            <a:r>
              <a:rPr lang="en-GB" sz="1400" dirty="0" smtClean="0"/>
              <a:t>causing  </a:t>
            </a:r>
            <a:r>
              <a:rPr lang="en-GB" sz="1400" dirty="0"/>
              <a:t>a temperature error of </a:t>
            </a:r>
            <a:r>
              <a:rPr lang="fr-FR" sz="1400" dirty="0" smtClean="0"/>
              <a:t>140% on the </a:t>
            </a:r>
            <a:r>
              <a:rPr lang="fr-FR" sz="1400" dirty="0" err="1" smtClean="0"/>
              <a:t>coldest</a:t>
            </a:r>
            <a:r>
              <a:rPr lang="fr-FR" sz="1400" dirty="0" smtClean="0"/>
              <a:t> </a:t>
            </a:r>
            <a:r>
              <a:rPr lang="fr-FR" sz="1400" dirty="0" err="1" smtClean="0"/>
              <a:t>target</a:t>
            </a:r>
            <a:r>
              <a:rPr lang="fr-FR" sz="1400" dirty="0" smtClean="0"/>
              <a:t> at 50°C (120°C </a:t>
            </a:r>
            <a:r>
              <a:rPr lang="fr-FR" sz="1400" dirty="0" err="1" smtClean="0"/>
              <a:t>measured</a:t>
            </a:r>
            <a:r>
              <a:rPr lang="fr-FR" sz="1400" dirty="0" smtClean="0"/>
              <a:t>)</a:t>
            </a:r>
            <a:endParaRPr lang="en-US" sz="1400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~75 % of reflected flux on SS </a:t>
            </a:r>
            <a:r>
              <a:rPr lang="en-US" sz="1400" dirty="0"/>
              <a:t>outer </a:t>
            </a:r>
            <a:r>
              <a:rPr lang="en-US" sz="1400" dirty="0" smtClean="0"/>
              <a:t>shield at 50°C (of </a:t>
            </a:r>
            <a:r>
              <a:rPr lang="en-US" sz="1400" dirty="0"/>
              <a:t>which 50% </a:t>
            </a:r>
            <a:r>
              <a:rPr lang="en-US" sz="1400" dirty="0" smtClean="0"/>
              <a:t>coming from lower </a:t>
            </a:r>
            <a:r>
              <a:rPr lang="en-US" sz="1400" dirty="0"/>
              <a:t>H </a:t>
            </a:r>
            <a:r>
              <a:rPr lang="en-US" sz="1400" dirty="0" smtClean="0"/>
              <a:t>target) causing a temperature error of 100%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~</a:t>
            </a:r>
            <a:r>
              <a:rPr lang="en-US" sz="1400" dirty="0"/>
              <a:t>30-40% of reflected flux on CFC lower </a:t>
            </a:r>
            <a:r>
              <a:rPr lang="en-US" sz="1400" dirty="0" smtClean="0"/>
              <a:t>baffle at 50°C </a:t>
            </a:r>
            <a:r>
              <a:rPr lang="en-US" sz="1400" dirty="0"/>
              <a:t>(of which 25% coming from upper H-target </a:t>
            </a:r>
            <a:r>
              <a:rPr lang="en-US" sz="1400" dirty="0" smtClean="0"/>
              <a:t>) </a:t>
            </a:r>
            <a:r>
              <a:rPr lang="en-US" sz="1400" dirty="0"/>
              <a:t>causing a temperature error of </a:t>
            </a:r>
            <a:r>
              <a:rPr lang="en-US" sz="1400" dirty="0" smtClean="0"/>
              <a:t>30% (15°C)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600" dirty="0" smtClean="0"/>
              <a:t>Next steps: </a:t>
            </a:r>
            <a:endParaRPr lang="en-US" sz="1600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Adjustment of thermal radiative properties </a:t>
            </a:r>
            <a:r>
              <a:rPr lang="en-US" sz="1600" dirty="0" smtClean="0"/>
              <a:t>and camera </a:t>
            </a:r>
            <a:r>
              <a:rPr lang="en-US" sz="1600" dirty="0" smtClean="0"/>
              <a:t>model </a:t>
            </a:r>
            <a:r>
              <a:rPr lang="en-US" sz="1600" dirty="0" smtClean="0"/>
              <a:t>(e.g. </a:t>
            </a:r>
            <a:r>
              <a:rPr lang="en-US" sz="1600" dirty="0" smtClean="0"/>
              <a:t>distortions modeling</a:t>
            </a:r>
            <a:r>
              <a:rPr lang="en-US" sz="1600" dirty="0" smtClean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Application to camera used for OP2</a:t>
            </a:r>
            <a:endParaRPr lang="en-US" sz="1600" dirty="0"/>
          </a:p>
        </p:txBody>
      </p:sp>
      <p:sp>
        <p:nvSpPr>
          <p:cNvPr id="17" name="ZoneTexte 16"/>
          <p:cNvSpPr txBox="1"/>
          <p:nvPr/>
        </p:nvSpPr>
        <p:spPr>
          <a:xfrm rot="1472742">
            <a:off x="5143361" y="2587541"/>
            <a:ext cx="1435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Lower H-target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 rot="357116">
            <a:off x="5572224" y="2978608"/>
            <a:ext cx="1222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Lower baffle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267009" y="3395133"/>
            <a:ext cx="1221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Outer Shield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9230447" y="1174324"/>
            <a:ext cx="2605447" cy="1360955"/>
            <a:chOff x="9230447" y="1174324"/>
            <a:chExt cx="2605447" cy="1360955"/>
          </a:xfrm>
        </p:grpSpPr>
        <p:sp>
          <p:nvSpPr>
            <p:cNvPr id="28" name="Rectangle 27"/>
            <p:cNvSpPr/>
            <p:nvPr/>
          </p:nvSpPr>
          <p:spPr>
            <a:xfrm rot="1450585">
              <a:off x="9378409" y="2165972"/>
              <a:ext cx="1329447" cy="14999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9230447" y="1174324"/>
              <a:ext cx="1449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00B050"/>
                  </a:solidFill>
                </a:defRPr>
              </a:lvl1pPr>
            </a:lstStyle>
            <a:p>
              <a:r>
                <a:rPr lang="en-US" dirty="0"/>
                <a:t>Heat flux </a:t>
              </a:r>
              <a:r>
                <a:rPr lang="en-US" dirty="0" smtClean="0"/>
                <a:t>patterns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 rot="1450585">
              <a:off x="9480605" y="1758512"/>
              <a:ext cx="558790" cy="189648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 rot="21109797">
              <a:off x="11166004" y="2380579"/>
              <a:ext cx="669890" cy="1547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4813423" y="1333303"/>
            <a:ext cx="3397700" cy="1625029"/>
            <a:chOff x="4813423" y="1333303"/>
            <a:chExt cx="3397700" cy="1625029"/>
          </a:xfrm>
        </p:grpSpPr>
        <p:sp>
          <p:nvSpPr>
            <p:cNvPr id="23" name="Rectangle 22"/>
            <p:cNvSpPr/>
            <p:nvPr/>
          </p:nvSpPr>
          <p:spPr>
            <a:xfrm rot="1450585">
              <a:off x="5141122" y="2488025"/>
              <a:ext cx="1610486" cy="10424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4813423" y="1333303"/>
              <a:ext cx="1449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00B050"/>
                  </a:solidFill>
                </a:defRPr>
              </a:lvl1pPr>
            </a:lstStyle>
            <a:p>
              <a:r>
                <a:rPr lang="en-US" dirty="0"/>
                <a:t>Heat flux </a:t>
              </a:r>
              <a:r>
                <a:rPr lang="en-US" dirty="0" smtClean="0"/>
                <a:t>patterns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 rot="1450585">
              <a:off x="5315460" y="1960389"/>
              <a:ext cx="558790" cy="189648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 rot="21109797">
              <a:off x="7541233" y="2803632"/>
              <a:ext cx="669890" cy="1547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408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205513"/>
            <a:ext cx="10614268" cy="454854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A34C9-9A4B-6445-85E1-F779B5E87362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40194" y="963716"/>
            <a:ext cx="116542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b="1" dirty="0"/>
              <a:t>IR synthetic diagnostic is a confident and useful tool </a:t>
            </a:r>
            <a:r>
              <a:rPr lang="en-US" dirty="0" smtClean="0"/>
              <a:t>to </a:t>
            </a:r>
            <a:r>
              <a:rPr lang="en-US" dirty="0"/>
              <a:t>improve our understanding of IR </a:t>
            </a:r>
            <a:r>
              <a:rPr lang="en-US" dirty="0" smtClean="0"/>
              <a:t>images</a:t>
            </a:r>
          </a:p>
          <a:p>
            <a:pPr lvl="0">
              <a:defRPr/>
            </a:pPr>
            <a:r>
              <a:rPr lang="en-US" dirty="0" smtClean="0"/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parameters used as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input need to be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used with caution and consolidated,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especially thermal-radiative properties of materials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Tricky task since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multi-parametric model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with some parameters which impact the results in the same way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(e.g.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emissivity value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&amp; angular distribution of materials)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40194" y="2911121"/>
            <a:ext cx="108997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 synthetic diagnostic application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Currently used for helping IR interpretation at WEST, ASDEX-U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W7-X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discriminating reflections features to real thermal events, understanding &amp; finding the origin of unexpected light pattern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 consolidate the PFCs monitoring in all reflective  &amp; radiative environment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To be used for quantitative measurement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(thesis under going): development of inverse method based on radiometry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model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to retrieve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the true surface t° by solving reflections contribution and inaccurate emissivity, in case of all diffuse surface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(first results in ISFNT paper 2019,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C.Talatizi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dirty="0" smtClean="0">
                <a:solidFill>
                  <a:srgbClr val="3F3F3F"/>
                </a:solidFill>
                <a:latin typeface="Calibri"/>
                <a:sym typeface="Wingdings" panose="05000000000000000000" pitchFamily="2" charset="2"/>
              </a:rPr>
              <a:t>Outlook</a:t>
            </a:r>
            <a:r>
              <a:rPr lang="en-US" sz="2000" dirty="0" smtClean="0">
                <a:solidFill>
                  <a:srgbClr val="3F3F3F"/>
                </a:solidFill>
                <a:latin typeface="Calibri"/>
                <a:sym typeface="Wingdings" panose="05000000000000000000" pitchFamily="2" charset="2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sym typeface="Wingdings" panose="05000000000000000000" pitchFamily="2" charset="2"/>
              </a:rPr>
              <a:t>Synthetic data base </a:t>
            </a:r>
            <a:r>
              <a:rPr lang="en-US" sz="2000" dirty="0" smtClean="0">
                <a:solidFill>
                  <a:srgbClr val="3F3F3F"/>
                </a:solidFill>
                <a:latin typeface="Calibri"/>
                <a:sym typeface="Wingdings" panose="05000000000000000000" pitchFamily="2" charset="2"/>
              </a:rPr>
              <a:t>to be used in learning phase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sym typeface="Wingdings" panose="05000000000000000000" pitchFamily="2" charset="2"/>
              </a:rPr>
              <a:t>for pattern recognition algorithm </a:t>
            </a:r>
            <a:r>
              <a:rPr lang="en-US" sz="2000" dirty="0" smtClean="0">
                <a:solidFill>
                  <a:srgbClr val="3F3F3F"/>
                </a:solidFill>
                <a:latin typeface="Calibri"/>
                <a:sym typeface="Wingdings" panose="05000000000000000000" pitchFamily="2" charset="2"/>
              </a:rPr>
              <a:t>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35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205513"/>
            <a:ext cx="10614268" cy="454854"/>
          </a:xfrm>
        </p:spPr>
        <p:txBody>
          <a:bodyPr/>
          <a:lstStyle/>
          <a:p>
            <a:r>
              <a:rPr lang="en-US" dirty="0" smtClean="0"/>
              <a:t>The issue of IR measurement 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</a:t>
            </a:fld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 descr="C:\Users\MA223817\Desktop\télécharge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18" y="2125692"/>
            <a:ext cx="2186109" cy="145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49178" y="1063587"/>
            <a:ext cx="11429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thermography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difficult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(often </a:t>
            </a:r>
            <a:r>
              <a:rPr lang="en-US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qualitative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 and can lead to false interpretation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86781" y="4738254"/>
            <a:ext cx="10858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 quantitative thermography is not a direct problem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Achievement of the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desired precision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requires a perfect understanding of all “sources” phenomena 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(surrounding environment) up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 the transfer function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of instrument  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3243146" y="2104902"/>
            <a:ext cx="2674739" cy="1829316"/>
            <a:chOff x="2051720" y="2261890"/>
            <a:chExt cx="2341051" cy="1653852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2261890"/>
              <a:ext cx="2207057" cy="1653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2127407" y="3628158"/>
              <a:ext cx="22653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  <a:latin typeface="Lucida Calligraphy" panose="03010101010101010101" pitchFamily="66" charset="0"/>
                  <a:cs typeface="Calibri" panose="020F0502020204030204" pitchFamily="34" charset="0"/>
                </a:rPr>
                <a:t>This </a:t>
              </a:r>
              <a:r>
                <a:rPr lang="fr-FR" sz="1200" b="1" dirty="0" err="1" smtClean="0">
                  <a:solidFill>
                    <a:schemeClr val="bg1"/>
                  </a:solidFill>
                  <a:latin typeface="Lucida Calligraphy" panose="03010101010101010101" pitchFamily="66" charset="0"/>
                  <a:cs typeface="Calibri" panose="020F0502020204030204" pitchFamily="34" charset="0"/>
                </a:rPr>
                <a:t>is</a:t>
              </a:r>
              <a:r>
                <a:rPr lang="fr-FR" sz="1200" b="1" dirty="0" smtClean="0">
                  <a:solidFill>
                    <a:schemeClr val="bg1"/>
                  </a:solidFill>
                  <a:latin typeface="Lucida Calligraphy" panose="03010101010101010101" pitchFamily="66" charset="0"/>
                  <a:cs typeface="Calibri" panose="020F0502020204030204" pitchFamily="34" charset="0"/>
                </a:rPr>
                <a:t> not a real hot pipe</a:t>
              </a:r>
              <a:endParaRPr lang="en-US" sz="1200" b="1" dirty="0" smtClean="0">
                <a:solidFill>
                  <a:schemeClr val="bg1"/>
                </a:solidFill>
                <a:latin typeface="Lucida Calligraphy" panose="03010101010101010101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7154560" y="1980480"/>
            <a:ext cx="3110585" cy="2206062"/>
            <a:chOff x="5940152" y="1958275"/>
            <a:chExt cx="2634095" cy="2096225"/>
          </a:xfrm>
        </p:grpSpPr>
        <p:grpSp>
          <p:nvGrpSpPr>
            <p:cNvPr id="12" name="Groupe 11"/>
            <p:cNvGrpSpPr/>
            <p:nvPr/>
          </p:nvGrpSpPr>
          <p:grpSpPr>
            <a:xfrm>
              <a:off x="5940152" y="1958275"/>
              <a:ext cx="2634095" cy="2096225"/>
              <a:chOff x="9306235" y="1250566"/>
              <a:chExt cx="2634095" cy="2096225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24528" y="1250566"/>
                <a:ext cx="2615802" cy="209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5" name="Connecteur droit 14"/>
              <p:cNvCxnSpPr/>
              <p:nvPr/>
            </p:nvCxnSpPr>
            <p:spPr>
              <a:xfrm flipV="1">
                <a:off x="9738283" y="2244618"/>
                <a:ext cx="504056" cy="32520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/>
              <p:cNvCxnSpPr/>
              <p:nvPr/>
            </p:nvCxnSpPr>
            <p:spPr>
              <a:xfrm>
                <a:off x="10242339" y="2244618"/>
                <a:ext cx="648072" cy="32520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 flipV="1">
                <a:off x="9882299" y="2175979"/>
                <a:ext cx="288032" cy="8942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 flipH="1">
                <a:off x="10349148" y="1932980"/>
                <a:ext cx="82008" cy="18862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avec flèche 18"/>
              <p:cNvCxnSpPr/>
              <p:nvPr/>
            </p:nvCxnSpPr>
            <p:spPr>
              <a:xfrm flipV="1">
                <a:off x="10431460" y="1627853"/>
                <a:ext cx="792088" cy="30545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/>
              <p:cNvSpPr txBox="1"/>
              <p:nvPr/>
            </p:nvSpPr>
            <p:spPr>
              <a:xfrm>
                <a:off x="9306235" y="1591204"/>
                <a:ext cx="71465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chemeClr val="bg1"/>
                    </a:solidFill>
                    <a:latin typeface="Arial Narrow"/>
                    <a:cs typeface="Calibri" panose="020F0502020204030204" pitchFamily="34" charset="0"/>
                  </a:rPr>
                  <a:t>BB 100°C</a:t>
                </a:r>
                <a:endParaRPr lang="en-US" sz="1600" b="1" dirty="0">
                  <a:solidFill>
                    <a:schemeClr val="bg1"/>
                  </a:solidFill>
                  <a:latin typeface="Arial Narrow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3" name="Connecteur droit 12"/>
            <p:cNvCxnSpPr/>
            <p:nvPr/>
          </p:nvCxnSpPr>
          <p:spPr>
            <a:xfrm flipV="1">
              <a:off x="6732240" y="2807574"/>
              <a:ext cx="271329" cy="98974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ZoneTexte 20"/>
          <p:cNvSpPr txBox="1"/>
          <p:nvPr/>
        </p:nvSpPr>
        <p:spPr>
          <a:xfrm>
            <a:off x="469380" y="3639308"/>
            <a:ext cx="1956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latin typeface="Arial Narrow"/>
                <a:cs typeface="Calibri" panose="020F0502020204030204" pitchFamily="34" charset="0"/>
              </a:rPr>
              <a:t>R.Magritte</a:t>
            </a:r>
            <a:r>
              <a:rPr lang="fr-FR" sz="1400" dirty="0" smtClean="0">
                <a:latin typeface="Arial Narrow"/>
                <a:cs typeface="Calibri" panose="020F0502020204030204" pitchFamily="34" charset="0"/>
              </a:rPr>
              <a:t> «</a:t>
            </a:r>
            <a:r>
              <a:rPr lang="fr-FR" sz="1400" i="1" dirty="0" smtClean="0">
                <a:latin typeface="Arial Narrow"/>
                <a:cs typeface="Calibri" panose="020F0502020204030204" pitchFamily="34" charset="0"/>
              </a:rPr>
              <a:t> </a:t>
            </a:r>
            <a:r>
              <a:rPr lang="fr-FR" sz="1400" i="1" dirty="0">
                <a:latin typeface="Arial Narrow"/>
                <a:cs typeface="Calibri" panose="020F0502020204030204" pitchFamily="34" charset="0"/>
              </a:rPr>
              <a:t>The </a:t>
            </a:r>
            <a:r>
              <a:rPr lang="fr-FR" sz="1400" i="1" dirty="0" err="1">
                <a:latin typeface="Arial Narrow"/>
                <a:cs typeface="Calibri" panose="020F0502020204030204" pitchFamily="34" charset="0"/>
              </a:rPr>
              <a:t>Treachery</a:t>
            </a:r>
            <a:r>
              <a:rPr lang="fr-FR" sz="1400" i="1" dirty="0">
                <a:latin typeface="Arial Narrow"/>
                <a:cs typeface="Calibri" panose="020F0502020204030204" pitchFamily="34" charset="0"/>
              </a:rPr>
              <a:t> of Images</a:t>
            </a:r>
            <a:r>
              <a:rPr lang="fr-FR" sz="1400" dirty="0" smtClean="0">
                <a:latin typeface="Arial Narrow"/>
                <a:cs typeface="Calibri" panose="020F0502020204030204" pitchFamily="34" charset="0"/>
              </a:rPr>
              <a:t>»</a:t>
            </a:r>
            <a:endParaRPr lang="en-US" sz="1400" dirty="0" smtClean="0">
              <a:latin typeface="Arial Narrow"/>
              <a:cs typeface="Calibri" panose="020F0502020204030204" pitchFamily="34" charset="0"/>
            </a:endParaRPr>
          </a:p>
        </p:txBody>
      </p:sp>
      <p:sp>
        <p:nvSpPr>
          <p:cNvPr id="22" name="Flèche droite 21"/>
          <p:cNvSpPr/>
          <p:nvPr/>
        </p:nvSpPr>
        <p:spPr>
          <a:xfrm>
            <a:off x="5917886" y="2676264"/>
            <a:ext cx="720080" cy="443724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3350652" y="4242418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Arial Narrow"/>
                <a:cs typeface="Calibri" panose="020F0502020204030204" pitchFamily="34" charset="0"/>
              </a:rPr>
              <a:t>Simulated</a:t>
            </a:r>
            <a:r>
              <a:rPr lang="fr-FR" sz="1600" dirty="0" smtClean="0">
                <a:latin typeface="Arial Narrow"/>
                <a:cs typeface="Calibri" panose="020F0502020204030204" pitchFamily="34" charset="0"/>
              </a:rPr>
              <a:t> IR image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133520" y="3848183"/>
            <a:ext cx="1509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FFFF00"/>
                </a:solidFill>
                <a:latin typeface="Arial Narrow"/>
                <a:cs typeface="Calibri" panose="020F0502020204030204" pitchFamily="34" charset="0"/>
              </a:rPr>
              <a:t>SPEOS CAAV5 © CEA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206781" y="2125692"/>
            <a:ext cx="1509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FFFF00"/>
                </a:solidFill>
                <a:latin typeface="Arial Narrow"/>
                <a:cs typeface="Calibri" panose="020F0502020204030204" pitchFamily="34" charset="0"/>
              </a:rPr>
              <a:t>SPEOS CAAV5 © CEA</a:t>
            </a:r>
          </a:p>
        </p:txBody>
      </p:sp>
    </p:spTree>
    <p:extLst>
      <p:ext uri="{BB962C8B-B14F-4D97-AF65-F5344CB8AC3E}">
        <p14:creationId xmlns:p14="http://schemas.microsoft.com/office/powerpoint/2010/main" val="461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205513"/>
            <a:ext cx="10614268" cy="454854"/>
          </a:xfrm>
        </p:spPr>
        <p:txBody>
          <a:bodyPr/>
          <a:lstStyle/>
          <a:p>
            <a:r>
              <a:rPr lang="en-US" dirty="0" smtClean="0"/>
              <a:t>IR Synthetic Diagnostic for helping image analysis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</a:t>
            </a:fld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" y="1164121"/>
            <a:ext cx="3100582" cy="38757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1889" y="3101985"/>
            <a:ext cx="174835" cy="6068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9758" y="1687823"/>
            <a:ext cx="205048" cy="6644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824738" y="2291187"/>
            <a:ext cx="128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Reflection 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85630" y="3701995"/>
            <a:ext cx="130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Hot Target </a:t>
            </a:r>
            <a:r>
              <a:rPr lang="en-US" sz="1600" dirty="0">
                <a:solidFill>
                  <a:srgbClr val="FFFF00"/>
                </a:solidFill>
                <a:latin typeface="Calibri"/>
              </a:rPr>
              <a:t>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605067" y="2109551"/>
            <a:ext cx="7906747" cy="22467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 levels of analysis</a:t>
            </a: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Qualitative purposes: </a:t>
            </a:r>
          </a:p>
          <a:p>
            <a:pPr marL="800100" lvl="1" indent="-342900">
              <a:lnSpc>
                <a:spcPts val="2400"/>
              </a:lnSpc>
              <a:buAutoNum type="arabicParenBoth"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Discriminate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reflections from hot target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lnSpc>
                <a:spcPts val="2400"/>
              </a:lnSpc>
              <a:buAutoNum type="arabicParenBoth"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the origin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reflections (primary hot sources)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Quantitative analysis</a:t>
            </a:r>
          </a:p>
          <a:p>
            <a:pPr lvl="1">
              <a:lnSpc>
                <a:spcPts val="2400"/>
              </a:lnSpc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(3) Recover true surface temperature solving the emissivity inaccuracy  &amp; reflection contribution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1234311" y="924476"/>
            <a:ext cx="2090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WEST experimental image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5816" y="923294"/>
            <a:ext cx="82793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i="1" dirty="0" smtClean="0">
              <a:solidFill>
                <a:srgbClr val="3F3F3F"/>
              </a:solidFill>
            </a:endParaRPr>
          </a:p>
          <a:p>
            <a:pPr lvl="0">
              <a:defRPr/>
            </a:pPr>
            <a:r>
              <a:rPr lang="en-US" i="1" dirty="0" smtClean="0">
                <a:solidFill>
                  <a:srgbClr val="3F3F3F"/>
                </a:solidFill>
              </a:rPr>
              <a:t>Aim</a:t>
            </a:r>
            <a:r>
              <a:rPr lang="en-US" i="1" dirty="0" smtClean="0">
                <a:solidFill>
                  <a:srgbClr val="3F3F3F"/>
                </a:solidFill>
              </a:rPr>
              <a:t>: </a:t>
            </a:r>
            <a:r>
              <a:rPr lang="en-US" dirty="0" smtClean="0">
                <a:solidFill>
                  <a:srgbClr val="3F3F3F"/>
                </a:solidFill>
              </a:rPr>
              <a:t>predict </a:t>
            </a:r>
            <a:r>
              <a:rPr lang="en-US" dirty="0">
                <a:solidFill>
                  <a:srgbClr val="3F3F3F"/>
                </a:solidFill>
              </a:rPr>
              <a:t>&amp; understand the </a:t>
            </a:r>
            <a:r>
              <a:rPr lang="en-US" b="1" dirty="0">
                <a:solidFill>
                  <a:srgbClr val="FF0000"/>
                </a:solidFill>
              </a:rPr>
              <a:t>impact of low and variable emissivity and reflections </a:t>
            </a:r>
            <a:r>
              <a:rPr lang="en-US" dirty="0">
                <a:solidFill>
                  <a:srgbClr val="3F3F3F"/>
                </a:solidFill>
              </a:rPr>
              <a:t>on PFCs </a:t>
            </a:r>
            <a:r>
              <a:rPr lang="en-US" b="1" dirty="0">
                <a:solidFill>
                  <a:srgbClr val="3F3F3F"/>
                </a:solidFill>
              </a:rPr>
              <a:t>surface temperature measurement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5816" y="4653589"/>
            <a:ext cx="7831985" cy="1631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3F3F3F"/>
                </a:solidFill>
              </a:rPr>
              <a:t>IR synthetic diagnostic applied to Tore Supra, JET, ITER devices </a:t>
            </a:r>
          </a:p>
          <a:p>
            <a:pPr algn="ctr">
              <a:defRPr/>
            </a:pPr>
            <a:r>
              <a:rPr lang="en-US" sz="2000" dirty="0" smtClean="0">
                <a:solidFill>
                  <a:srgbClr val="3F3F3F"/>
                </a:solidFill>
              </a:rPr>
              <a:t>for </a:t>
            </a:r>
            <a:r>
              <a:rPr lang="en-US" sz="2000" dirty="0">
                <a:solidFill>
                  <a:srgbClr val="3F3F3F"/>
                </a:solidFill>
              </a:rPr>
              <a:t>improving IR image interpretation &amp; </a:t>
            </a:r>
            <a:r>
              <a:rPr lang="en-US" sz="2000" dirty="0" smtClean="0">
                <a:solidFill>
                  <a:srgbClr val="3F3F3F"/>
                </a:solidFill>
              </a:rPr>
              <a:t>anticipating measure </a:t>
            </a:r>
            <a:r>
              <a:rPr lang="en-US" sz="2000" dirty="0">
                <a:solidFill>
                  <a:srgbClr val="3F3F3F"/>
                </a:solidFill>
              </a:rPr>
              <a:t>accuracy</a:t>
            </a:r>
          </a:p>
          <a:p>
            <a:pPr lvl="0" algn="ctr">
              <a:defRPr/>
            </a:pPr>
            <a:endParaRPr lang="en-US" sz="2000" dirty="0">
              <a:solidFill>
                <a:srgbClr val="3F3F3F"/>
              </a:solidFill>
            </a:endParaRPr>
          </a:p>
          <a:p>
            <a:pPr algn="ctr">
              <a:defRPr/>
            </a:pPr>
            <a:r>
              <a:rPr lang="en-US" sz="2000" b="1" dirty="0">
                <a:sym typeface="Wingdings" panose="05000000000000000000" pitchFamily="2" charset="2"/>
              </a:rPr>
              <a:t> </a:t>
            </a:r>
            <a:r>
              <a:rPr lang="en-US" sz="2000" b="1" dirty="0" smtClean="0">
                <a:sym typeface="Wingdings" panose="05000000000000000000" pitchFamily="2" charset="2"/>
              </a:rPr>
              <a:t>Currently </a:t>
            </a:r>
            <a:r>
              <a:rPr lang="en-US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b</a:t>
            </a:r>
            <a:r>
              <a:rPr lang="en-US" sz="2000" b="1" dirty="0" smtClean="0">
                <a:solidFill>
                  <a:srgbClr val="FF0000"/>
                </a:solidFill>
              </a:rPr>
              <a:t>enchmarked </a:t>
            </a:r>
            <a:r>
              <a:rPr lang="en-US" sz="2000" b="1" dirty="0">
                <a:solidFill>
                  <a:srgbClr val="FF0000"/>
                </a:solidFill>
              </a:rPr>
              <a:t>with WEST, ASDEX-U, W7-x experiments</a:t>
            </a:r>
          </a:p>
          <a:p>
            <a:pPr lvl="0" algn="ctr">
              <a:defRPr/>
            </a:pPr>
            <a:endParaRPr lang="en-US" sz="2000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1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205513"/>
            <a:ext cx="10614268" cy="454854"/>
          </a:xfrm>
        </p:spPr>
        <p:txBody>
          <a:bodyPr/>
          <a:lstStyle/>
          <a:p>
            <a:r>
              <a:rPr lang="en-US" dirty="0" smtClean="0"/>
              <a:t>A “digital twin” approach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A34C9-9A4B-6445-85E1-F779B5E87362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4532" y="1008702"/>
            <a:ext cx="11799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IR synthetic diagnostic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: a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end-to-end simulation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aiming to model all physical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phenomenon involved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IR measurement chain: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source to optical response of instrument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04" y="1938767"/>
            <a:ext cx="6978144" cy="357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610244" y="4625716"/>
            <a:ext cx="2265496" cy="590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ITER Wide Angle </a:t>
            </a:r>
            <a:r>
              <a:rPr kumimoji="0" lang="fr-F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Viewing</a:t>
            </a: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Sytem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647044" y="2610268"/>
            <a:ext cx="2175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Synthetic IR images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66552" y="5511330"/>
            <a:ext cx="78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 propagation in 3D model based on Monte Carlo Ray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Tracing (MCRT)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code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(ANSYS-SPEOS CAAV5) getting all radiations of thermal scene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82294" y="2125857"/>
            <a:ext cx="41976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 Source Modeling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Modeling of plasma heat loads deposited on PFCs (main IR source)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Modeling of resulting 3D temperature field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82294" y="3705742"/>
            <a:ext cx="4352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Materials Thermal-radiative Modeling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Emissivity model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Reflectivity Model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72453" y="4798978"/>
            <a:ext cx="356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Optics Modeling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Camera model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Optical Transfer Function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ccolade fermante 3"/>
          <p:cNvSpPr/>
          <p:nvPr/>
        </p:nvSpPr>
        <p:spPr>
          <a:xfrm>
            <a:off x="4298115" y="2278405"/>
            <a:ext cx="502262" cy="3443903"/>
          </a:xfrm>
          <a:prstGeom prst="rightBrace">
            <a:avLst>
              <a:gd name="adj1" fmla="val 50831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4283" y="2116973"/>
            <a:ext cx="377321" cy="369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0425" y="3677925"/>
            <a:ext cx="377321" cy="369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7937" y="4736340"/>
            <a:ext cx="377321" cy="369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01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37454"/>
            <a:ext cx="10614268" cy="790972"/>
          </a:xfrm>
        </p:spPr>
        <p:txBody>
          <a:bodyPr/>
          <a:lstStyle/>
          <a:p>
            <a:r>
              <a:rPr lang="en-US" dirty="0" smtClean="0"/>
              <a:t>Prediction of true surface temperature </a:t>
            </a:r>
            <a:br>
              <a:rPr lang="en-US" dirty="0" smtClean="0"/>
            </a:br>
            <a:r>
              <a:rPr lang="en-US" dirty="0" smtClean="0"/>
              <a:t>on WEST lower </a:t>
            </a:r>
            <a:r>
              <a:rPr lang="en-US" dirty="0" err="1" smtClean="0"/>
              <a:t>divertor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A34C9-9A4B-6445-85E1-F779B5E87362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02" y="1631218"/>
            <a:ext cx="2695865" cy="24533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7079" y="842092"/>
            <a:ext cx="26457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Pulse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Configuration (#53694)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89135" y="310378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2/3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09522" y="277079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46595" y="1054851"/>
            <a:ext cx="447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Ptot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=3,75 MW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injected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assuming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40%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conducted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5mm; Ratio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inner-outer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0.33/0.67</a:t>
            </a:r>
          </a:p>
        </p:txBody>
      </p:sp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114" y="842092"/>
            <a:ext cx="4508308" cy="259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 1" descr="image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47" y="3664127"/>
            <a:ext cx="4423857" cy="271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9940881" y="3973644"/>
            <a:ext cx="20535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 surface T°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computed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fast thermal reduced model (Modal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Identification Method) including 3d heat diffusion learnt from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Ansys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calculation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198423" y="875650"/>
            <a:ext cx="2199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 </a:t>
            </a:r>
            <a:r>
              <a:rPr kumimoji="0" lang="fr-F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deposited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heat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flux on </a:t>
            </a:r>
            <a:r>
              <a:rPr kumimoji="0" lang="fr-F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divertor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computed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field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line ray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tracing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code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optical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approximation (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parallel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transport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8646588" y="1309885"/>
            <a:ext cx="180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 Heat Flux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346476" y="2116017"/>
            <a:ext cx="1437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Wetted area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355847" y="4313235"/>
            <a:ext cx="2710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 surface temperature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72036" y="1846661"/>
            <a:ext cx="11299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Magnetic</a:t>
            </a:r>
            <a:r>
              <a:rPr kumimoji="0" lang="fr-FR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Equilibrium</a:t>
            </a:r>
            <a:r>
              <a:rPr kumimoji="0" lang="fr-FR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 3.05s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9669258" y="2061610"/>
            <a:ext cx="453797" cy="3472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0480622" y="3165338"/>
            <a:ext cx="1374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PFCFLUX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output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418504" y="6070339"/>
            <a:ext cx="10967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output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Connecteur droit 30"/>
          <p:cNvCxnSpPr/>
          <p:nvPr/>
        </p:nvCxnSpPr>
        <p:spPr>
          <a:xfrm flipV="1">
            <a:off x="7001164" y="5560291"/>
            <a:ext cx="822036" cy="27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17079" y="828427"/>
            <a:ext cx="4538048" cy="3256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83439" y="828426"/>
            <a:ext cx="6811010" cy="26980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198423" y="3614295"/>
            <a:ext cx="6811010" cy="28769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lèche droite 33"/>
          <p:cNvSpPr/>
          <p:nvPr/>
        </p:nvSpPr>
        <p:spPr>
          <a:xfrm rot="5400000">
            <a:off x="9820765" y="3372726"/>
            <a:ext cx="837652" cy="5165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lèche droite 32"/>
          <p:cNvSpPr/>
          <p:nvPr/>
        </p:nvSpPr>
        <p:spPr>
          <a:xfrm rot="20562871">
            <a:off x="4293779" y="1920477"/>
            <a:ext cx="916215" cy="5331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10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mage1.png"/>
          <p:cNvPicPr>
            <a:picLocks noChangeAspect="1"/>
          </p:cNvPicPr>
          <p:nvPr/>
        </p:nvPicPr>
        <p:blipFill>
          <a:blip r:embed="rId3" cstate="print"/>
          <a:srcRect b="14232"/>
          <a:stretch>
            <a:fillRect/>
          </a:stretch>
        </p:blipFill>
        <p:spPr>
          <a:xfrm>
            <a:off x="961070" y="2732908"/>
            <a:ext cx="3671120" cy="2573016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8580" y="196753"/>
            <a:ext cx="10614268" cy="454854"/>
          </a:xfrm>
        </p:spPr>
        <p:txBody>
          <a:bodyPr/>
          <a:lstStyle/>
          <a:p>
            <a:r>
              <a:rPr lang="en-US" dirty="0" smtClean="0"/>
              <a:t>Modeling of </a:t>
            </a:r>
            <a:r>
              <a:rPr lang="en-US" dirty="0"/>
              <a:t>m</a:t>
            </a:r>
            <a:r>
              <a:rPr lang="en-US" dirty="0" smtClean="0"/>
              <a:t>aterials thermal-radiative properties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A34C9-9A4B-6445-85E1-F779B5E87362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17372" y="966650"/>
            <a:ext cx="664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physical models to describe how photon is emitted and reflected 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54628" y="1493743"/>
            <a:ext cx="2055371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Emissivity Model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928118" y="1481936"/>
            <a:ext cx="2174314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Reflectivity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959044" y="2869763"/>
                <a:ext cx="616259" cy="2799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ɛ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</m:sub>
                        <m:sup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sup>
                      </m:sSubSup>
                      <m:d>
                        <m:dPr>
                          <m:ctrlP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044" y="2869763"/>
                <a:ext cx="616259" cy="279948"/>
              </a:xfrm>
              <a:prstGeom prst="rect">
                <a:avLst/>
              </a:prstGeom>
              <a:blipFill>
                <a:blip r:embed="rId4"/>
                <a:stretch>
                  <a:fillRect l="-4950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669" y="2787056"/>
            <a:ext cx="4238017" cy="24832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6239050" y="1969899"/>
                <a:ext cx="5996281" cy="648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fr-FR" sz="1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  <a:r>
                  <a:rPr kumimoji="0" lang="fr-FR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idirectional</a:t>
                </a:r>
                <a:r>
                  <a:rPr kumimoji="0" lang="fr-F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fr-FR" sz="1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</a:t>
                </a:r>
                <a:r>
                  <a:rPr kumimoji="0" lang="fr-FR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eflectivity</a:t>
                </a:r>
                <a:r>
                  <a:rPr kumimoji="0" lang="fr-F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fr-FR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  <a:r>
                  <a:rPr kumimoji="0" lang="fr-F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istribution </a:t>
                </a:r>
                <a:r>
                  <a:rPr kumimoji="0" lang="fr-FR" sz="1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</a:t>
                </a:r>
                <a:r>
                  <a:rPr kumimoji="0" lang="fr-FR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unction</a:t>
                </a:r>
                <a:r>
                  <a:rPr kumimoji="0" lang="fr-F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(BRDF)</a:t>
                </a:r>
              </a:p>
              <a:p>
                <a:pPr lvl="0" algn="ctr">
                  <a:defRPr/>
                </a:pPr>
                <a:r>
                  <a:rPr kumimoji="0" lang="fr-F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b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fr-F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</a:t>
                </a:r>
                <a:r>
                  <a:rPr lang="el-GR" dirty="0" smtClean="0">
                    <a:solidFill>
                      <a:srgbClr val="3F3F3F"/>
                    </a:solidFill>
                  </a:rPr>
                  <a:t>λ</a:t>
                </a:r>
                <a:r>
                  <a:rPr lang="fr-FR" dirty="0" smtClean="0">
                    <a:solidFill>
                      <a:srgbClr val="3F3F3F"/>
                    </a:solidFill>
                  </a:rPr>
                  <a:t>,</a:t>
                </a:r>
                <a:r>
                  <a:rPr kumimoji="0" lang="el-G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θ</a:t>
                </a:r>
                <a:r>
                  <a:rPr kumimoji="0" lang="fr-FR" sz="18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</a:t>
                </a:r>
                <a:r>
                  <a:rPr kumimoji="0" lang="fr-F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  <a:r>
                  <a:rPr kumimoji="0" lang="el-G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θ</a:t>
                </a:r>
                <a:r>
                  <a:rPr kumimoji="0" lang="fr-FR" sz="18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</a:t>
                </a:r>
                <a:r>
                  <a:rPr lang="el-GR" dirty="0" smtClean="0">
                    <a:solidFill>
                      <a:prstClr val="black"/>
                    </a:solidFill>
                  </a:rPr>
                  <a:t> φ</a:t>
                </a:r>
                <a:r>
                  <a:rPr lang="fr-FR" baseline="-25000" dirty="0" smtClean="0">
                    <a:solidFill>
                      <a:prstClr val="black"/>
                    </a:solidFill>
                  </a:rPr>
                  <a:t>i</a:t>
                </a:r>
                <a:r>
                  <a:rPr lang="fr-FR" dirty="0" smtClean="0">
                    <a:solidFill>
                      <a:prstClr val="black"/>
                    </a:solidFill>
                  </a:rPr>
                  <a:t>,</a:t>
                </a:r>
                <a:r>
                  <a:rPr lang="el-GR" dirty="0">
                    <a:solidFill>
                      <a:prstClr val="black"/>
                    </a:solidFill>
                  </a:rPr>
                  <a:t> φ </a:t>
                </a:r>
                <a:r>
                  <a:rPr lang="fr-FR" baseline="-25000" dirty="0" smtClean="0">
                    <a:solidFill>
                      <a:prstClr val="black"/>
                    </a:solidFill>
                  </a:rPr>
                  <a:t>o </a:t>
                </a:r>
                <a:r>
                  <a:rPr lang="fr-FR" dirty="0" smtClean="0">
                    <a:solidFill>
                      <a:prstClr val="black"/>
                    </a:solidFill>
                    <a:latin typeface="Calibri"/>
                  </a:rPr>
                  <a:t>,T)</a:t>
                </a: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050" y="1969899"/>
                <a:ext cx="5996281" cy="648575"/>
              </a:xfrm>
              <a:prstGeom prst="rect">
                <a:avLst/>
              </a:prstGeom>
              <a:blipFill>
                <a:blip r:embed="rId6"/>
                <a:stretch>
                  <a:fillRect t="-4673" b="-14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1208808" y="1967114"/>
            <a:ext cx="3065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Spectral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Directional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Emissivity </a:t>
            </a:r>
          </a:p>
          <a:p>
            <a:pPr lvl="0" algn="ctr">
              <a:defRPr/>
            </a:pPr>
            <a:r>
              <a:rPr lang="el-GR" b="1" dirty="0" smtClean="0">
                <a:solidFill>
                  <a:srgbClr val="FF0000"/>
                </a:solidFill>
              </a:rPr>
              <a:t>ε</a:t>
            </a:r>
            <a:r>
              <a:rPr lang="el-GR" b="1" baseline="-25000" dirty="0" smtClean="0">
                <a:solidFill>
                  <a:srgbClr val="FF0000"/>
                </a:solidFill>
              </a:rPr>
              <a:t>λ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'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(λ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θ</a:t>
            </a:r>
            <a:r>
              <a:rPr lang="fr-FR" baseline="-25000" dirty="0">
                <a:solidFill>
                  <a:srgbClr val="3F3F3F"/>
                </a:solidFill>
                <a:latin typeface="Calibri"/>
              </a:rPr>
              <a:t>o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,T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5943600" y="1678409"/>
            <a:ext cx="1" cy="37710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4317161" y="3745261"/>
                <a:ext cx="3352264" cy="3504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ɛ</m:t>
                          </m:r>
                          <m:r>
                            <a:rPr kumimoji="0" lang="fr-FR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kumimoji="0" lang="fr-F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sub>
                      </m:sSub>
                      <m:d>
                        <m:dPr>
                          <m:ctrlPr>
                            <a:rPr kumimoji="0" lang="fr-F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l-GR" sz="2000" b="1" dirty="0" smtClean="0">
                              <a:solidFill>
                                <a:schemeClr val="tx1"/>
                              </a:solidFill>
                            </a:rPr>
                            <m:t>λ</m:t>
                          </m:r>
                          <m:r>
                            <m:rPr>
                              <m:nor/>
                            </m:rPr>
                            <a:rPr lang="fr-FR" sz="2000" b="1" dirty="0" smtClean="0">
                              <a:solidFill>
                                <a:schemeClr val="tx1"/>
                              </a:solidFill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l-GR" sz="2000" b="1" dirty="0">
                              <a:solidFill>
                                <a:schemeClr val="tx1"/>
                              </a:solidFill>
                            </a:rPr>
                            <m:t>θ</m:t>
                          </m:r>
                          <m:r>
                            <m:rPr>
                              <m:nor/>
                            </m:rPr>
                            <a:rPr lang="fr-FR" sz="2000" b="1" i="0" baseline="-25000" dirty="0" smtClean="0">
                              <a:solidFill>
                                <a:schemeClr val="tx1"/>
                              </a:solidFill>
                            </a:rPr>
                            <m:t>o</m:t>
                          </m:r>
                          <m:r>
                            <a:rPr kumimoji="0" lang="fr-F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fr-F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d>
                      <m:r>
                        <a:rPr kumimoji="0" lang="fr-FR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fr-FR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kumimoji="0" lang="fr-FR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kumimoji="0" lang="fr-F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0" lang="fr-F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kumimoji="0" lang="fr-F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sub>
                        <m:sup>
                          <m:r>
                            <a:rPr kumimoji="0" lang="fr-F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kumimoji="0" lang="fr-F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⋂</m:t>
                          </m:r>
                        </m:sup>
                      </m:sSubSup>
                      <m:d>
                        <m:dPr>
                          <m:ctrlPr>
                            <a:rPr kumimoji="0" lang="fr-F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l-GR" sz="2000" b="1" dirty="0">
                              <a:solidFill>
                                <a:schemeClr val="tx1"/>
                              </a:solidFill>
                            </a:rPr>
                            <m:t>λ</m:t>
                          </m:r>
                          <m:r>
                            <m:rPr>
                              <m:nor/>
                            </m:rPr>
                            <a:rPr lang="fr-FR" sz="2000" b="1" dirty="0">
                              <a:solidFill>
                                <a:schemeClr val="tx1"/>
                              </a:solidFill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l-GR" sz="2000" b="1" dirty="0">
                              <a:solidFill>
                                <a:schemeClr val="tx1"/>
                              </a:solidFill>
                            </a:rPr>
                            <m:t>θ</m:t>
                          </m:r>
                          <m:r>
                            <m:rPr>
                              <m:nor/>
                            </m:rPr>
                            <a:rPr lang="fr-FR" sz="2000" b="1" i="0" baseline="-25000" dirty="0" smtClean="0">
                              <a:solidFill>
                                <a:schemeClr val="tx1"/>
                              </a:solidFill>
                            </a:rPr>
                            <m:t>o</m:t>
                          </m:r>
                          <m:r>
                            <a:rPr lang="fr-FR" sz="2000" b="1" i="1" baseline="-250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fr-F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fr-FR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d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161" y="3745261"/>
                <a:ext cx="3352264" cy="350417"/>
              </a:xfrm>
              <a:prstGeom prst="rect">
                <a:avLst/>
              </a:prstGeom>
              <a:blipFill>
                <a:blip r:embed="rId7"/>
                <a:stretch>
                  <a:fillRect l="-362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/>
          <p:cNvSpPr txBox="1"/>
          <p:nvPr/>
        </p:nvSpPr>
        <p:spPr>
          <a:xfrm>
            <a:off x="5722643" y="4403235"/>
            <a:ext cx="17209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Directional hemispherical reflectance</a:t>
            </a:r>
            <a:endParaRPr lang="en-US" sz="1400" dirty="0"/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6301014" y="4138107"/>
            <a:ext cx="134148" cy="2945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82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180" y="205513"/>
            <a:ext cx="10614268" cy="454854"/>
          </a:xfrm>
        </p:spPr>
        <p:txBody>
          <a:bodyPr/>
          <a:lstStyle/>
          <a:p>
            <a:r>
              <a:rPr lang="en-US" dirty="0" smtClean="0"/>
              <a:t>WEST Thermal scene Modeling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7</a:t>
            </a:fld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08" y="1059279"/>
            <a:ext cx="5237870" cy="4414274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6002956" y="901991"/>
            <a:ext cx="5682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Mainly </a:t>
            </a:r>
            <a:r>
              <a:rPr lang="en-US" sz="1800" dirty="0" smtClean="0"/>
              <a:t>metallic materials with W-coating</a:t>
            </a:r>
          </a:p>
          <a:p>
            <a:pPr algn="l"/>
            <a:r>
              <a:rPr lang="en-US" dirty="0" smtClean="0"/>
              <a:t>2</a:t>
            </a:r>
            <a:r>
              <a:rPr lang="en-US" sz="1800" dirty="0" smtClean="0"/>
              <a:t> </a:t>
            </a:r>
            <a:r>
              <a:rPr lang="en-US" sz="1800" dirty="0" smtClean="0"/>
              <a:t>reflectance models considered: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/>
              <a:t>Diffuse reflectance (or </a:t>
            </a:r>
            <a:r>
              <a:rPr lang="en-US" dirty="0" err="1" smtClean="0"/>
              <a:t>Lambertian</a:t>
            </a:r>
            <a:r>
              <a:rPr lang="en-US" dirty="0" smtClean="0"/>
              <a:t> reflectance)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/>
              <a:t>Highly specular reflectance roughly </a:t>
            </a:r>
            <a:r>
              <a:rPr lang="en-US" dirty="0" smtClean="0"/>
              <a:t>fitting </a:t>
            </a:r>
            <a:r>
              <a:rPr lang="en-US" dirty="0" smtClean="0"/>
              <a:t>with W-sample measurement in laboratory</a:t>
            </a:r>
            <a:endParaRPr lang="en-US" dirty="0"/>
          </a:p>
        </p:txBody>
      </p:sp>
      <p:graphicFrame>
        <p:nvGraphicFramePr>
          <p:cNvPr id="2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5762974"/>
              </p:ext>
            </p:extLst>
          </p:nvPr>
        </p:nvGraphicFramePr>
        <p:xfrm>
          <a:off x="5835181" y="4163777"/>
          <a:ext cx="3255752" cy="2491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22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35181" y="4163777"/>
                        <a:ext cx="3255752" cy="2491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hteck 19"/>
          <p:cNvSpPr/>
          <p:nvPr/>
        </p:nvSpPr>
        <p:spPr>
          <a:xfrm>
            <a:off x="9019309" y="3551180"/>
            <a:ext cx="2831199" cy="22467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dirty="0" smtClean="0"/>
              <a:t>Reflectivity follows </a:t>
            </a:r>
            <a:r>
              <a:rPr lang="en-US" sz="1400" dirty="0"/>
              <a:t>a gauss distribution </a:t>
            </a:r>
            <a:r>
              <a:rPr lang="en-US" sz="1400" dirty="0" smtClean="0"/>
              <a:t>with increasing intensity at higher incident angle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b="1" dirty="0" smtClean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Quasi-specular </a:t>
            </a:r>
            <a:r>
              <a:rPr lang="en-US" sz="1400" b="1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reflectance of W sample </a:t>
            </a:r>
            <a:r>
              <a:rPr lang="en-US" sz="1400" dirty="0" smtClean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specular </a:t>
            </a:r>
            <a:r>
              <a:rPr lang="en-US" sz="14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lobe of small angular width: from 3° to 6° </a:t>
            </a:r>
            <a:r>
              <a:rPr lang="en-US" sz="1400" dirty="0" err="1" smtClean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wrt</a:t>
            </a:r>
            <a:r>
              <a:rPr lang="en-US" sz="1400" dirty="0" smtClean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roughness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Isotropic BDRF ( same behavior at </a:t>
            </a:r>
            <a:r>
              <a:rPr lang="el-GR" sz="1400" dirty="0" smtClean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fr-FR" sz="1400" baseline="-25000" dirty="0" smtClean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fr-FR" sz="1400" dirty="0" smtClean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=0° or 90°)</a:t>
            </a:r>
            <a:endParaRPr lang="en-US" sz="1400" dirty="0">
              <a:solidFill>
                <a:srgbClr val="3F3F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02956" y="2595525"/>
            <a:ext cx="5991492" cy="38726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002956" y="261142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Measure of Bidirectional Reflectance W-samples in VIS &amp; NIR at ambient T</a:t>
            </a:r>
            <a:r>
              <a:rPr lang="en-US" sz="1600" b="1" dirty="0" smtClean="0"/>
              <a:t>° (Basel University)</a:t>
            </a:r>
            <a:endParaRPr lang="en-US" sz="1600" b="1" dirty="0"/>
          </a:p>
        </p:txBody>
      </p:sp>
      <p:pic>
        <p:nvPicPr>
          <p:cNvPr id="25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3605" y="3174932"/>
            <a:ext cx="2855055" cy="123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45672" y="28260"/>
            <a:ext cx="9943975" cy="799564"/>
          </a:xfrm>
        </p:spPr>
        <p:txBody>
          <a:bodyPr/>
          <a:lstStyle/>
          <a:p>
            <a:r>
              <a:rPr lang="en-US" dirty="0" smtClean="0"/>
              <a:t>Specular Reflectance models on WEST wall surface fits roughly with experimental images… in accordance with BRDF measure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A34C9-9A4B-6445-85E1-F779B5E87362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860" y="1609236"/>
            <a:ext cx="3722153" cy="465269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30" y="1609236"/>
            <a:ext cx="3722153" cy="465269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8" y="1609236"/>
            <a:ext cx="3722153" cy="465269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259153" y="845976"/>
            <a:ext cx="233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Experimental IR Image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121092" y="811708"/>
            <a:ext cx="202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Simulated IR image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778987" y="1088563"/>
            <a:ext cx="4876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 with high specular surface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simulated from W-sample measurement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935691" y="1215879"/>
            <a:ext cx="2493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 with all diffuse surface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936556" y="6199265"/>
            <a:ext cx="2441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Brightness T° Map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900275" y="6208353"/>
            <a:ext cx="2441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Brightness T° Map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772154" y="6208353"/>
            <a:ext cx="2441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Brightness T° Map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93064" y="1245713"/>
            <a:ext cx="18644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WEST Pulse #55210 </a:t>
            </a:r>
          </a:p>
        </p:txBody>
      </p:sp>
      <p:sp>
        <p:nvSpPr>
          <p:cNvPr id="4" name="Rectangle 3"/>
          <p:cNvSpPr/>
          <p:nvPr/>
        </p:nvSpPr>
        <p:spPr>
          <a:xfrm>
            <a:off x="4378190" y="845976"/>
            <a:ext cx="7813810" cy="5614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68" y="1500162"/>
            <a:ext cx="3968660" cy="4960825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72" y="1523850"/>
            <a:ext cx="3796411" cy="4745513"/>
          </a:xfrm>
          <a:prstGeom prst="rect">
            <a:avLst/>
          </a:prstGeom>
          <a:noFill/>
          <a:ln w="127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8291" y="163577"/>
            <a:ext cx="11357139" cy="446262"/>
          </a:xfrm>
        </p:spPr>
        <p:txBody>
          <a:bodyPr/>
          <a:lstStyle/>
          <a:p>
            <a:r>
              <a:rPr lang="en-US" dirty="0" smtClean="0"/>
              <a:t>Simulation helps to discriminate reflection features from thermal events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A34C9-9A4B-6445-85E1-F779B5E87362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4268889" y="1571048"/>
            <a:ext cx="6531191" cy="1918404"/>
            <a:chOff x="4268889" y="1571048"/>
            <a:chExt cx="6531191" cy="1918404"/>
          </a:xfrm>
        </p:grpSpPr>
        <p:sp>
          <p:nvSpPr>
            <p:cNvPr id="15" name="Rectangle 14"/>
            <p:cNvSpPr/>
            <p:nvPr/>
          </p:nvSpPr>
          <p:spPr>
            <a:xfrm>
              <a:off x="4296346" y="2090650"/>
              <a:ext cx="522227" cy="1041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861583" y="1571048"/>
              <a:ext cx="586650" cy="123011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268889" y="3120120"/>
              <a:ext cx="112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Reflection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9459901" y="2252973"/>
              <a:ext cx="13401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Reflection from Q4 &amp; Q5 low </a:t>
              </a:r>
              <a:r>
                <a:rPr kumimoji="0" lang="en-US" sz="1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divertor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1533890" y="5202870"/>
            <a:ext cx="6334196" cy="1247723"/>
            <a:chOff x="1533890" y="5202870"/>
            <a:chExt cx="6334196" cy="1247723"/>
          </a:xfrm>
        </p:grpSpPr>
        <p:sp>
          <p:nvSpPr>
            <p:cNvPr id="19" name="Rectangle 18"/>
            <p:cNvSpPr/>
            <p:nvPr/>
          </p:nvSpPr>
          <p:spPr>
            <a:xfrm>
              <a:off x="7436076" y="5202870"/>
              <a:ext cx="432010" cy="10926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716436" y="5582674"/>
              <a:ext cx="260939" cy="86791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1533890" y="5479151"/>
              <a:ext cx="112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Reflection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6141715" y="5262427"/>
              <a:ext cx="12539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Reflection from FCI outboard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1711624" y="4030079"/>
            <a:ext cx="1691235" cy="765979"/>
            <a:chOff x="1711624" y="4030079"/>
            <a:chExt cx="1691235" cy="765979"/>
          </a:xfrm>
        </p:grpSpPr>
        <p:sp>
          <p:nvSpPr>
            <p:cNvPr id="24" name="Rectangle 23"/>
            <p:cNvSpPr/>
            <p:nvPr/>
          </p:nvSpPr>
          <p:spPr>
            <a:xfrm>
              <a:off x="2716436" y="4030079"/>
              <a:ext cx="267785" cy="64796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01312" y="4212633"/>
              <a:ext cx="201547" cy="547372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711624" y="4149727"/>
              <a:ext cx="10438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Hot spot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8015018" y="4495046"/>
            <a:ext cx="2423921" cy="1460363"/>
            <a:chOff x="8015018" y="4495046"/>
            <a:chExt cx="2423921" cy="1460363"/>
          </a:xfrm>
        </p:grpSpPr>
        <p:sp>
          <p:nvSpPr>
            <p:cNvPr id="28" name="Rectangle 27"/>
            <p:cNvSpPr/>
            <p:nvPr/>
          </p:nvSpPr>
          <p:spPr>
            <a:xfrm rot="18510085">
              <a:off x="8497369" y="5211881"/>
              <a:ext cx="213710" cy="45399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17829963">
              <a:off x="8282282" y="5474435"/>
              <a:ext cx="213710" cy="7482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9185007" y="4495046"/>
              <a:ext cx="12539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Reflection from FCI outboard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" name="Connecteur droit avec flèche 31"/>
            <p:cNvCxnSpPr>
              <a:stCxn id="30" idx="1"/>
            </p:cNvCxnSpPr>
            <p:nvPr/>
          </p:nvCxnSpPr>
          <p:spPr>
            <a:xfrm flipH="1">
              <a:off x="8770773" y="4956711"/>
              <a:ext cx="414234" cy="8815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>
              <a:stCxn id="30" idx="1"/>
            </p:cNvCxnSpPr>
            <p:nvPr/>
          </p:nvCxnSpPr>
          <p:spPr>
            <a:xfrm flipH="1">
              <a:off x="8655082" y="4956711"/>
              <a:ext cx="529925" cy="3057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ZoneTexte 35"/>
          <p:cNvSpPr txBox="1"/>
          <p:nvPr/>
        </p:nvSpPr>
        <p:spPr>
          <a:xfrm>
            <a:off x="1561270" y="711490"/>
            <a:ext cx="42303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Experimental IR Image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#Pulse 55210 @ 7s(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Ip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=500 kA, 4.4MW LH + 0.7MW FCI)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7448327" y="883983"/>
            <a:ext cx="2644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Simulated IR Image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3823702" y="4728936"/>
            <a:ext cx="1595980" cy="1385497"/>
            <a:chOff x="3823702" y="4728936"/>
            <a:chExt cx="1595980" cy="1385497"/>
          </a:xfrm>
        </p:grpSpPr>
        <p:cxnSp>
          <p:nvCxnSpPr>
            <p:cNvPr id="39" name="Connecteur droit avec flèche 38"/>
            <p:cNvCxnSpPr/>
            <p:nvPr/>
          </p:nvCxnSpPr>
          <p:spPr>
            <a:xfrm flipV="1">
              <a:off x="3823702" y="5473870"/>
              <a:ext cx="494681" cy="64056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3932784" y="4728936"/>
              <a:ext cx="148689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Strike Point Splitting (not modeled)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ZoneTexte 51"/>
          <p:cNvSpPr txBox="1"/>
          <p:nvPr/>
        </p:nvSpPr>
        <p:spPr>
          <a:xfrm>
            <a:off x="8512479" y="6212370"/>
            <a:ext cx="2053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ANSYS SPEOS CAA © CEA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7951038" y="6031868"/>
            <a:ext cx="2053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ANSYS SPEOS CAA © CEA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2" name="Groupe 71"/>
          <p:cNvGrpSpPr/>
          <p:nvPr/>
        </p:nvGrpSpPr>
        <p:grpSpPr>
          <a:xfrm>
            <a:off x="2833734" y="1598947"/>
            <a:ext cx="5821348" cy="1764165"/>
            <a:chOff x="2833734" y="1598947"/>
            <a:chExt cx="5821348" cy="1764165"/>
          </a:xfrm>
        </p:grpSpPr>
        <p:grpSp>
          <p:nvGrpSpPr>
            <p:cNvPr id="70" name="Groupe 69"/>
            <p:cNvGrpSpPr/>
            <p:nvPr/>
          </p:nvGrpSpPr>
          <p:grpSpPr>
            <a:xfrm>
              <a:off x="2833734" y="1872359"/>
              <a:ext cx="1170440" cy="1490753"/>
              <a:chOff x="2833734" y="1872359"/>
              <a:chExt cx="1170440" cy="1490753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3393610" y="2254422"/>
                <a:ext cx="293110" cy="350902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057194" y="3271448"/>
                <a:ext cx="177216" cy="91664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833734" y="2957021"/>
                <a:ext cx="256908" cy="153580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2921826" y="1872359"/>
                <a:ext cx="1082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F2D5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Hot pipes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F2D5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e 70"/>
            <p:cNvGrpSpPr/>
            <p:nvPr/>
          </p:nvGrpSpPr>
          <p:grpSpPr>
            <a:xfrm>
              <a:off x="7271640" y="1598947"/>
              <a:ext cx="1383442" cy="1326624"/>
              <a:chOff x="7271640" y="1598947"/>
              <a:chExt cx="1383442" cy="132662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8273618" y="1703571"/>
                <a:ext cx="381464" cy="358966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792503" y="2435631"/>
                <a:ext cx="245904" cy="169693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7271640" y="1598947"/>
                <a:ext cx="1082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F2D5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Hot pipes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F2D5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8012382" y="2834643"/>
                <a:ext cx="252623" cy="90928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7" name="ZoneTexte 56"/>
          <p:cNvSpPr txBox="1"/>
          <p:nvPr/>
        </p:nvSpPr>
        <p:spPr>
          <a:xfrm>
            <a:off x="8227416" y="1226226"/>
            <a:ext cx="2441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Brightness T° Map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3334632" y="1237301"/>
            <a:ext cx="2441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Brightness T° Map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1594363" y="2461396"/>
            <a:ext cx="1959354" cy="833507"/>
            <a:chOff x="1594363" y="2461396"/>
            <a:chExt cx="1959354" cy="833507"/>
          </a:xfrm>
        </p:grpSpPr>
        <p:sp>
          <p:nvSpPr>
            <p:cNvPr id="44" name="Rectangle 43"/>
            <p:cNvSpPr/>
            <p:nvPr/>
          </p:nvSpPr>
          <p:spPr>
            <a:xfrm>
              <a:off x="3205273" y="2937582"/>
              <a:ext cx="348444" cy="28494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680519" y="3195828"/>
              <a:ext cx="330796" cy="990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1594363" y="2925571"/>
              <a:ext cx="1271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Reflections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741640" y="2461396"/>
              <a:ext cx="592991" cy="21965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5569307" y="1977870"/>
            <a:ext cx="2784681" cy="959712"/>
            <a:chOff x="5569307" y="1977870"/>
            <a:chExt cx="2784681" cy="959712"/>
          </a:xfrm>
        </p:grpSpPr>
        <p:sp>
          <p:nvSpPr>
            <p:cNvPr id="42" name="Rectangle 41"/>
            <p:cNvSpPr/>
            <p:nvPr/>
          </p:nvSpPr>
          <p:spPr>
            <a:xfrm>
              <a:off x="7629545" y="2801158"/>
              <a:ext cx="349218" cy="13642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110819" y="2605324"/>
              <a:ext cx="243169" cy="22931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5569307" y="1977870"/>
              <a:ext cx="12539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Reflections from FCI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outbord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Connecteur droit avec flèche 47"/>
            <p:cNvCxnSpPr/>
            <p:nvPr/>
          </p:nvCxnSpPr>
          <p:spPr>
            <a:xfrm>
              <a:off x="6856917" y="2439535"/>
              <a:ext cx="834645" cy="3616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7740846" y="2006954"/>
              <a:ext cx="349218" cy="13642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5" name="Connecteur droit avec flèche 64"/>
            <p:cNvCxnSpPr/>
            <p:nvPr/>
          </p:nvCxnSpPr>
          <p:spPr>
            <a:xfrm flipV="1">
              <a:off x="6877131" y="2090650"/>
              <a:ext cx="886843" cy="34087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/>
            <p:cNvCxnSpPr/>
            <p:nvPr/>
          </p:nvCxnSpPr>
          <p:spPr>
            <a:xfrm>
              <a:off x="6861062" y="2441184"/>
              <a:ext cx="1229002" cy="24737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/>
          <p:cNvGrpSpPr/>
          <p:nvPr/>
        </p:nvGrpSpPr>
        <p:grpSpPr>
          <a:xfrm>
            <a:off x="3711457" y="3552186"/>
            <a:ext cx="6895155" cy="799152"/>
            <a:chOff x="3711457" y="3552186"/>
            <a:chExt cx="6895155" cy="799152"/>
          </a:xfrm>
        </p:grpSpPr>
        <p:sp>
          <p:nvSpPr>
            <p:cNvPr id="63" name="Rectangle 62"/>
            <p:cNvSpPr/>
            <p:nvPr/>
          </p:nvSpPr>
          <p:spPr>
            <a:xfrm>
              <a:off x="8570650" y="3552186"/>
              <a:ext cx="484573" cy="391892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12700">
                  <a:solidFill>
                    <a:srgbClr val="3F3F3F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711457" y="4022337"/>
              <a:ext cx="459512" cy="329001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12700">
                  <a:solidFill>
                    <a:srgbClr val="3F3F3F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8977890" y="3693372"/>
              <a:ext cx="1628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Reflection from Q3 low </a:t>
              </a:r>
              <a:r>
                <a:rPr kumimoji="0" lang="en-US" sz="1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divertor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4109825" y="3870442"/>
              <a:ext cx="937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Reflection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967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 CEA 2019 Défaut">
  <a:themeElements>
    <a:clrScheme name="CEA Défaut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08BBC"/>
      </a:accent2>
      <a:accent3>
        <a:srgbClr val="D81142"/>
      </a:accent3>
      <a:accent4>
        <a:srgbClr val="FFC000"/>
      </a:accent4>
      <a:accent5>
        <a:srgbClr val="218380"/>
      </a:accent5>
      <a:accent6>
        <a:srgbClr val="8F2D56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16-9.pptx" id="{78E284C9-E62E-4FC8-9A5E-19EE6A13D71E}" vid="{709D2C56-0C01-4A68-A325-4FFD430A360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1663</Words>
  <Application>Microsoft Office PowerPoint</Application>
  <PresentationFormat>Grand écran</PresentationFormat>
  <Paragraphs>234</Paragraphs>
  <Slides>15</Slides>
  <Notes>15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5" baseType="lpstr">
      <vt:lpstr>Arial</vt:lpstr>
      <vt:lpstr>Arial Narrow</vt:lpstr>
      <vt:lpstr>Calibri</vt:lpstr>
      <vt:lpstr>Cambria Math</vt:lpstr>
      <vt:lpstr>Lucida Calligraphy</vt:lpstr>
      <vt:lpstr>Symbol</vt:lpstr>
      <vt:lpstr>Wingdings</vt:lpstr>
      <vt:lpstr>Wingdings 3</vt:lpstr>
      <vt:lpstr>Template CEA 2019 Défaut</vt:lpstr>
      <vt:lpstr>Graph</vt:lpstr>
      <vt:lpstr>Présentation PowerPoint</vt:lpstr>
      <vt:lpstr>The issue of IR measurement </vt:lpstr>
      <vt:lpstr>IR Synthetic Diagnostic for helping image analysis</vt:lpstr>
      <vt:lpstr>A “digital twin” approach</vt:lpstr>
      <vt:lpstr>Prediction of true surface temperature  on WEST lower divertor </vt:lpstr>
      <vt:lpstr>Modeling of materials thermal-radiative properties</vt:lpstr>
      <vt:lpstr>WEST Thermal scene Modeling</vt:lpstr>
      <vt:lpstr>Specular Reflectance models on WEST wall surface fits roughly with experimental images… in accordance with BRDF measure</vt:lpstr>
      <vt:lpstr>Simulation helps to discriminate reflection features from thermal events</vt:lpstr>
      <vt:lpstr>IR synthetic diagnostics helps to understand  unexpected light pattern on WEST PFU fillet</vt:lpstr>
      <vt:lpstr>ASDEX-U Thermal Scene Modeling</vt:lpstr>
      <vt:lpstr>ASDEX-U first results (ongoing work)</vt:lpstr>
      <vt:lpstr>W7-X Thermal Scene Modeling </vt:lpstr>
      <vt:lpstr>W7-X first results (ongoing work)</vt:lpstr>
      <vt:lpstr>Conclusions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AUMEUNIER Marie-Helene 223817</dc:creator>
  <cp:lastModifiedBy>AUMEUNIER Marie-Helene 223817</cp:lastModifiedBy>
  <cp:revision>133</cp:revision>
  <cp:lastPrinted>2020-02-24T16:04:10Z</cp:lastPrinted>
  <dcterms:created xsi:type="dcterms:W3CDTF">2019-10-07T14:15:58Z</dcterms:created>
  <dcterms:modified xsi:type="dcterms:W3CDTF">2020-02-25T13:42:30Z</dcterms:modified>
</cp:coreProperties>
</file>