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12" r:id="rId5"/>
    <p:sldMasterId id="2147483724" r:id="rId6"/>
  </p:sldMasterIdLst>
  <p:notesMasterIdLst>
    <p:notesMasterId r:id="rId25"/>
  </p:notesMasterIdLst>
  <p:handoutMasterIdLst>
    <p:handoutMasterId r:id="rId26"/>
  </p:handoutMasterIdLst>
  <p:sldIdLst>
    <p:sldId id="273" r:id="rId7"/>
    <p:sldId id="291" r:id="rId8"/>
    <p:sldId id="308" r:id="rId9"/>
    <p:sldId id="310" r:id="rId10"/>
    <p:sldId id="309" r:id="rId11"/>
    <p:sldId id="301" r:id="rId12"/>
    <p:sldId id="311" r:id="rId13"/>
    <p:sldId id="312" r:id="rId14"/>
    <p:sldId id="315" r:id="rId15"/>
    <p:sldId id="316" r:id="rId16"/>
    <p:sldId id="317" r:id="rId17"/>
    <p:sldId id="318" r:id="rId18"/>
    <p:sldId id="319" r:id="rId19"/>
    <p:sldId id="320" r:id="rId20"/>
    <p:sldId id="322" r:id="rId21"/>
    <p:sldId id="323" r:id="rId22"/>
    <p:sldId id="324" r:id="rId23"/>
    <p:sldId id="327" r:id="rId24"/>
  </p:sldIdLst>
  <p:sldSz cx="9144000" cy="6858000" type="screen4x3"/>
  <p:notesSz cx="7099300" cy="1023461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232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4151" userDrawn="1">
          <p15:clr>
            <a:srgbClr val="A4A3A4"/>
          </p15:clr>
        </p15:guide>
        <p15:guide id="12" pos="4082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2880" userDrawn="1">
          <p15:clr>
            <a:srgbClr val="A4A3A4"/>
          </p15:clr>
        </p15:guide>
        <p15:guide id="17" pos="309" userDrawn="1">
          <p15:clr>
            <a:srgbClr val="A4A3A4"/>
          </p15:clr>
        </p15:guide>
        <p15:guide id="18" pos="5535" userDrawn="1">
          <p15:clr>
            <a:srgbClr val="A4A3A4"/>
          </p15:clr>
        </p15:guide>
        <p15:guide id="19" pos="54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TTEAU Raphaël 139756" initials="MR1" lastIdx="1" clrIdx="0">
    <p:extLst>
      <p:ext uri="{19B8F6BF-5375-455C-9EA6-DF929625EA0E}">
        <p15:presenceInfo xmlns:p15="http://schemas.microsoft.com/office/powerpoint/2012/main" userId="S-1-5-21-1801674531-299502267-839522115-4438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543D29"/>
    <a:srgbClr val="FFCC00"/>
    <a:srgbClr val="A50119"/>
    <a:srgbClr val="71BF44"/>
    <a:srgbClr val="B1021B"/>
    <a:srgbClr val="B9021C"/>
    <a:srgbClr val="C1021D"/>
    <a:srgbClr val="B00A1F"/>
    <a:srgbClr val="B0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82759" autoAdjust="0"/>
  </p:normalViewPr>
  <p:slideViewPr>
    <p:cSldViewPr snapToGrid="0" showGuides="1">
      <p:cViewPr varScale="1">
        <p:scale>
          <a:sx n="96" d="100"/>
          <a:sy n="96" d="100"/>
        </p:scale>
        <p:origin x="1794" y="84"/>
      </p:cViewPr>
      <p:guideLst>
        <p:guide orient="horz" pos="1620"/>
        <p:guide pos="2160"/>
        <p:guide orient="horz" pos="3083"/>
        <p:guide pos="232"/>
        <p:guide orient="horz" pos="2074"/>
        <p:guide pos="4151"/>
        <p:guide pos="4082"/>
        <p:guide orient="horz" pos="2160"/>
        <p:guide orient="horz" pos="4111"/>
        <p:guide orient="horz" pos="2765"/>
        <p:guide pos="2880"/>
        <p:guide pos="309"/>
        <p:guide pos="5535"/>
        <p:guide pos="5442"/>
      </p:guideLst>
    </p:cSldViewPr>
  </p:slideViewPr>
  <p:outlineViewPr>
    <p:cViewPr>
      <p:scale>
        <a:sx n="33" d="100"/>
        <a:sy n="33" d="100"/>
      </p:scale>
      <p:origin x="0" y="-272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88"/>
    </p:cViewPr>
  </p:sorterViewPr>
  <p:notesViewPr>
    <p:cSldViewPr snapToGrid="0" showGuides="1">
      <p:cViewPr>
        <p:scale>
          <a:sx n="100" d="100"/>
          <a:sy n="100" d="100"/>
        </p:scale>
        <p:origin x="-3396" y="-7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481E118-1CEA-43E8-BD51-A8A2CBD62889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0389419-4E28-4B58-9AA2-383238311FD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77938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0" tIns="47960" rIns="95920" bIns="4796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5920" tIns="47960" rIns="95920" bIns="4796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146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CEDE1-7314-49F9-B327-ABF2CB4A8C6E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666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CEDE1-7314-49F9-B327-ABF2CB4A8C6E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806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CEDE1-7314-49F9-B327-ABF2CB4A8C6E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106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346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CEDE1-7314-49F9-B327-ABF2CB4A8C6E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24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CEDE1-7314-49F9-B327-ABF2CB4A8C6E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549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CEDE1-7314-49F9-B327-ABF2CB4A8C6E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45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CEDE1-7314-49F9-B327-ABF2CB4A8C6E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235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CEDE1-7314-49F9-B327-ABF2CB4A8C6E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715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CEDE1-7314-49F9-B327-ABF2CB4A8C6E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481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CEDE1-7314-49F9-B327-ABF2CB4A8C6E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3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8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3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8242" y="1358084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CE83B8F1-3CFD-4C6F-B77B-684EE09D6F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3696" y="1358084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1227" y="135808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914402" y="233280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23927" y="135808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4643696" y="233280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6076C443-2E06-4281-8B05-53A67256EE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98242" y="2628159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AAFC24E1-75A5-4390-A26C-B3DE9FF20E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43696" y="2628159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67AD350B-6F89-4863-9328-41F1D93BBC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1227" y="2628160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B1C8393-42C9-4E5B-B22A-7A1C80B3392B}"/>
              </a:ext>
            </a:extLst>
          </p:cNvPr>
          <p:cNvCxnSpPr/>
          <p:nvPr userDrawn="1"/>
        </p:nvCxnSpPr>
        <p:spPr>
          <a:xfrm flipH="1">
            <a:off x="914402" y="3602884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EADC8B10-F914-44B6-855C-77AEF500D4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23927" y="2634550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674119E-EE06-45F8-B404-7D969C8F47C0}"/>
              </a:ext>
            </a:extLst>
          </p:cNvPr>
          <p:cNvCxnSpPr/>
          <p:nvPr userDrawn="1"/>
        </p:nvCxnSpPr>
        <p:spPr>
          <a:xfrm flipH="1">
            <a:off x="4643696" y="3602884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Espace réservé pour une image  4">
            <a:extLst>
              <a:ext uri="{FF2B5EF4-FFF2-40B4-BE49-F238E27FC236}">
                <a16:creationId xmlns:a16="http://schemas.microsoft.com/office/drawing/2014/main" id="{2E8B88C5-9DD3-4342-8110-493B6A4046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98242" y="3878367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0" name="Espace réservé pour une image  4">
            <a:extLst>
              <a:ext uri="{FF2B5EF4-FFF2-40B4-BE49-F238E27FC236}">
                <a16:creationId xmlns:a16="http://schemas.microsoft.com/office/drawing/2014/main" id="{11DFD99F-CCC2-490B-9103-83A0C7B5BF9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43696" y="3878367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105DF51F-34C2-49EC-92D0-D81C49BE61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1227" y="3878368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75A8DBD-F5B7-405E-B653-6D5F7E42EB8D}"/>
              </a:ext>
            </a:extLst>
          </p:cNvPr>
          <p:cNvCxnSpPr/>
          <p:nvPr userDrawn="1"/>
        </p:nvCxnSpPr>
        <p:spPr>
          <a:xfrm flipH="1">
            <a:off x="914402" y="4853092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A402FF8C-DB59-4608-B517-7FD5643141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23927" y="3866242"/>
            <a:ext cx="2359026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D552D8A-671C-4599-8FC0-D56624B966E2}"/>
              </a:ext>
            </a:extLst>
          </p:cNvPr>
          <p:cNvCxnSpPr/>
          <p:nvPr userDrawn="1"/>
        </p:nvCxnSpPr>
        <p:spPr>
          <a:xfrm flipH="1">
            <a:off x="4643696" y="4853092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979E6621-7EBD-4E8A-9D3F-98667422C6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98242" y="5128574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4EB9FABD-311A-46B5-803C-4468714878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43696" y="5128574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B039882E-C7D2-4A10-8D17-525FEF96661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1227" y="512857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40312D7E-F5FE-4ADB-8526-4D9ED88C5C15}"/>
              </a:ext>
            </a:extLst>
          </p:cNvPr>
          <p:cNvCxnSpPr/>
          <p:nvPr userDrawn="1"/>
        </p:nvCxnSpPr>
        <p:spPr>
          <a:xfrm flipH="1">
            <a:off x="914402" y="610329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6AD72B51-7D15-4502-B762-932C85FC89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23927" y="512857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3D9F259-C0D9-40E4-B155-CD1D47C48F43}"/>
              </a:ext>
            </a:extLst>
          </p:cNvPr>
          <p:cNvCxnSpPr/>
          <p:nvPr userDrawn="1"/>
        </p:nvCxnSpPr>
        <p:spPr>
          <a:xfrm flipH="1">
            <a:off x="4643696" y="610329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18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269974" y="2277417"/>
            <a:ext cx="4765976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991769" y="4403563"/>
            <a:ext cx="6848148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3269974" y="3140287"/>
            <a:ext cx="4714240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pic>
        <p:nvPicPr>
          <p:cNvPr id="13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54937" y="3564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9144000" cy="5998464"/>
          </a:xfrm>
          <a:prstGeom prst="rect">
            <a:avLst/>
          </a:prstGeom>
        </p:spPr>
      </p:pic>
      <p:pic>
        <p:nvPicPr>
          <p:cNvPr id="13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R. Mitteau / café du jeudi / 20-June-2019 / pp  PAGE </a:t>
            </a:r>
            <a:fld id="{A45AF852-F959-4662-99B4-74F05EE07DD9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/25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624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122334" y="1143001"/>
            <a:ext cx="2751138" cy="23936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066800" y="473604"/>
            <a:ext cx="3505200" cy="14380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630411"/>
            <a:ext cx="78867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763" y="1835150"/>
            <a:ext cx="4381500" cy="359029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9144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8142" y="617538"/>
            <a:ext cx="3987800" cy="12441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122334" y="1143001"/>
            <a:ext cx="2751138" cy="23936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122334" y="1143001"/>
            <a:ext cx="2751138" cy="239369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066800" y="473604"/>
            <a:ext cx="3505200" cy="14380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630411"/>
            <a:ext cx="78867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763" y="1835150"/>
            <a:ext cx="4381500" cy="359029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9144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8142" y="617538"/>
            <a:ext cx="3987800" cy="12441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066800" y="473604"/>
            <a:ext cx="3505200" cy="14380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630411"/>
            <a:ext cx="78867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31444" y="1835212"/>
            <a:ext cx="1521946" cy="195071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752037" y="1835212"/>
            <a:ext cx="1478663" cy="119856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334674" y="1835151"/>
            <a:ext cx="1178590" cy="128098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328279" y="3298825"/>
            <a:ext cx="1184516" cy="1138108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757364" y="3201989"/>
            <a:ext cx="1466941" cy="58393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31763" y="3968619"/>
            <a:ext cx="1517650" cy="52718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31763" y="4673601"/>
            <a:ext cx="1517650" cy="60564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752037" y="3968619"/>
            <a:ext cx="1466850" cy="1310624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319464" y="4619627"/>
            <a:ext cx="1193800" cy="65961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763" y="1835150"/>
            <a:ext cx="4381500" cy="359029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9144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8142" y="617538"/>
            <a:ext cx="3987800" cy="12441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107440" y="196178"/>
            <a:ext cx="82296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293436"/>
            <a:ext cx="78867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en-GB" noProof="0" dirty="0" smtClean="0"/>
              <a:t>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7" name="Rectangle 6"/>
          <p:cNvSpPr/>
          <p:nvPr/>
        </p:nvSpPr>
        <p:spPr>
          <a:xfrm>
            <a:off x="0" y="6625817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GB" sz="2500" noProof="0" dirty="0" smtClean="0">
                <a:solidFill>
                  <a:schemeClr val="accent1"/>
                </a:solidFill>
              </a:rPr>
              <a:t> </a:t>
            </a:r>
            <a:endParaRPr lang="en-GB" sz="2500" noProof="0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-25706"/>
            <a:ext cx="9143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GB" sz="2500" noProof="0" dirty="0" smtClean="0">
                <a:solidFill>
                  <a:schemeClr val="accent1"/>
                </a:solidFill>
              </a:rPr>
              <a:t> </a:t>
            </a:r>
            <a:endParaRPr lang="en-GB" sz="2500" noProof="0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73526" y="6627317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GB" sz="2500" noProof="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466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GB" sz="2500" noProof="0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67891" y="6665909"/>
            <a:ext cx="627944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en-GB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en-GB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24966"/>
            <a:ext cx="612339" cy="34648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en-GB" noProof="0" dirty="0" err="1" smtClean="0"/>
              <a:t>Modifiez</a:t>
            </a:r>
            <a:r>
              <a:rPr lang="en-GB" noProof="0" dirty="0" smtClean="0"/>
              <a:t> le style du titre</a:t>
            </a:r>
            <a:endParaRPr lang="en-GB" noProof="0" dirty="0"/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6593653" y="6666681"/>
            <a:ext cx="1583653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en-GB" sz="1100" noProof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24 February 2020</a:t>
            </a:fld>
            <a:endParaRPr lang="en-GB" sz="1100" noProof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652" y="6635131"/>
            <a:ext cx="4132448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en-GB" sz="1000" kern="0" noProof="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en-GB" sz="1000" kern="0" noProof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l’énergie</a:t>
            </a:r>
            <a:r>
              <a:rPr lang="en-GB" sz="1000" kern="0" noProof="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000" kern="0" noProof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atomique</a:t>
            </a:r>
            <a:r>
              <a:rPr lang="en-GB" sz="1000" kern="0" noProof="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et aux </a:t>
            </a:r>
            <a:r>
              <a:rPr lang="en-GB" sz="1000" kern="0" noProof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énergies</a:t>
            </a:r>
            <a:r>
              <a:rPr lang="en-GB" sz="1000" kern="0" noProof="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alternatives</a:t>
            </a:r>
            <a:endParaRPr lang="en-GB" sz="1000" kern="0" noProof="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4961466" y="6658217"/>
            <a:ext cx="1172932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en-GB" sz="1100" noProof="0" dirty="0" smtClean="0">
                <a:latin typeface="Calibri" panose="020F0502020204030204" pitchFamily="34" charset="0"/>
              </a:rPr>
              <a:t>Raphaël MITTEAU</a:t>
            </a:r>
            <a:endParaRPr lang="en-GB" sz="1100" noProof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5" r:id="rId3"/>
    <p:sldLayoutId id="2147483706" r:id="rId4"/>
    <p:sldLayoutId id="2147483709" r:id="rId5"/>
    <p:sldLayoutId id="2147483710" r:id="rId6"/>
    <p:sldLayoutId id="2147483711" r:id="rId7"/>
    <p:sldLayoutId id="2147483708" r:id="rId8"/>
    <p:sldLayoutId id="2147483707" r:id="rId9"/>
    <p:sldLayoutId id="2147483732" r:id="rId10"/>
    <p:sldLayoutId id="2147483701" r:id="rId11"/>
    <p:sldLayoutId id="2147483702" r:id="rId12"/>
    <p:sldLayoutId id="2147483733" r:id="rId13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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293436"/>
            <a:ext cx="78867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7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25706"/>
            <a:ext cx="9143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3526" y="6627317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466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67891" y="6665909"/>
            <a:ext cx="627944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24966"/>
            <a:ext cx="612339" cy="34648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6593653" y="6666681"/>
            <a:ext cx="1583653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24 février 2020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652" y="6635131"/>
            <a:ext cx="4132448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4961466" y="6658217"/>
            <a:ext cx="1172932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 smtClean="0">
                <a:latin typeface="Calibri" panose="020F0502020204030204" pitchFamily="34" charset="0"/>
              </a:rPr>
              <a:t>Raphaël</a:t>
            </a:r>
            <a:r>
              <a:rPr lang="fr-FR" sz="1100" baseline="0" dirty="0" smtClean="0">
                <a:latin typeface="Calibri" panose="020F0502020204030204" pitchFamily="34" charset="0"/>
              </a:rPr>
              <a:t> MITTEAU</a:t>
            </a:r>
            <a:endParaRPr lang="fr-FR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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293436"/>
            <a:ext cx="78867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7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25706"/>
            <a:ext cx="9143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3526" y="6627317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466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67891" y="6665909"/>
            <a:ext cx="627944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24966"/>
            <a:ext cx="612339" cy="34648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6593653" y="6666681"/>
            <a:ext cx="1583653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24 février 2020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652" y="6635131"/>
            <a:ext cx="4132448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4961466" y="6658217"/>
            <a:ext cx="1172932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 smtClean="0">
                <a:latin typeface="Calibri" panose="020F0502020204030204" pitchFamily="34" charset="0"/>
              </a:rPr>
              <a:t>Raphaël MITTEAU</a:t>
            </a:r>
            <a:endParaRPr lang="fr-FR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367144" y="957432"/>
            <a:ext cx="5505923" cy="2012564"/>
          </a:xfrm>
        </p:spPr>
        <p:txBody>
          <a:bodyPr/>
          <a:lstStyle/>
          <a:p>
            <a:pPr algn="just"/>
            <a:r>
              <a:rPr lang="en-GB" noProof="0" dirty="0" smtClean="0"/>
              <a:t>Inferring component thermal parameters from the data stream coming </a:t>
            </a:r>
            <a:r>
              <a:rPr lang="en-GB" dirty="0" smtClean="0"/>
              <a:t>from </a:t>
            </a:r>
            <a:r>
              <a:rPr lang="en-GB" noProof="0" dirty="0" smtClean="0"/>
              <a:t>the infrared viewing diagnostic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 smtClean="0"/>
              <a:t>February</a:t>
            </a:r>
            <a:r>
              <a:rPr lang="fr-FR" dirty="0" smtClean="0"/>
              <a:t> 25th, 2020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 smtClean="0"/>
              <a:t>Raphael MITTEAU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76603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1" y="222903"/>
            <a:ext cx="6877124" cy="379192"/>
          </a:xfrm>
        </p:spPr>
        <p:txBody>
          <a:bodyPr/>
          <a:lstStyle/>
          <a:p>
            <a:r>
              <a:rPr lang="en-GB" noProof="0" dirty="0" smtClean="0"/>
              <a:t>Proportional Control – real power time history</a:t>
            </a:r>
            <a:endParaRPr lang="en-GB" noProof="0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4763500" y="1160936"/>
            <a:ext cx="0" cy="463478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060294" y="894626"/>
            <a:ext cx="27025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Simple time history</a:t>
            </a:r>
            <a:endParaRPr lang="en-GB" dirty="0"/>
          </a:p>
        </p:txBody>
      </p:sp>
      <p:sp>
        <p:nvSpPr>
          <p:cNvPr id="23" name="ZoneTexte 22"/>
          <p:cNvSpPr txBox="1"/>
          <p:nvPr/>
        </p:nvSpPr>
        <p:spPr>
          <a:xfrm>
            <a:off x="5772396" y="952874"/>
            <a:ext cx="30498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Unsteady time history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74" y="2532524"/>
            <a:ext cx="3992986" cy="233663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11420" y="1571399"/>
            <a:ext cx="4237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70C0"/>
                </a:solidFill>
              </a:rPr>
              <a:t>Power time profile (normalised to 1)</a:t>
            </a:r>
            <a:endParaRPr lang="en-GB" sz="1600" b="1" dirty="0">
              <a:solidFill>
                <a:srgbClr val="0070C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755576" y="2067454"/>
            <a:ext cx="576064" cy="78548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060294" y="1929094"/>
            <a:ext cx="369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>
                <a:solidFill>
                  <a:schemeClr val="accent4">
                    <a:lumMod val="75000"/>
                  </a:schemeClr>
                </a:solidFill>
              </a:rPr>
              <a:t>Calculated Temperature, using </a:t>
            </a:r>
            <a:r>
              <a:rPr lang="en-GB" sz="1600" b="1" dirty="0" err="1" smtClean="0">
                <a:solidFill>
                  <a:schemeClr val="accent4">
                    <a:lumMod val="75000"/>
                  </a:schemeClr>
                </a:solidFill>
              </a:rPr>
              <a:t>tau_up</a:t>
            </a:r>
            <a:r>
              <a:rPr lang="en-GB" sz="1600" b="1" dirty="0" smtClean="0">
                <a:solidFill>
                  <a:schemeClr val="accent4">
                    <a:lumMod val="75000"/>
                  </a:schemeClr>
                </a:solidFill>
              </a:rPr>
              <a:t> = 2 seconds and </a:t>
            </a:r>
            <a:r>
              <a:rPr lang="en-GB" sz="1600" b="1" dirty="0" err="1" smtClean="0">
                <a:solidFill>
                  <a:schemeClr val="accent4">
                    <a:lumMod val="75000"/>
                  </a:schemeClr>
                </a:solidFill>
              </a:rPr>
              <a:t>tau_down</a:t>
            </a:r>
            <a:r>
              <a:rPr lang="en-GB" sz="1600" b="1" dirty="0" smtClean="0">
                <a:solidFill>
                  <a:schemeClr val="accent4">
                    <a:lumMod val="75000"/>
                  </a:schemeClr>
                </a:solidFill>
              </a:rPr>
              <a:t> = 5 seconds</a:t>
            </a:r>
            <a:endParaRPr lang="en-GB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3635897" y="2760091"/>
            <a:ext cx="437894" cy="95305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3975" y="2534544"/>
            <a:ext cx="3258185" cy="2571361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853331" y="1512910"/>
            <a:ext cx="454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</a:rPr>
              <a:t>Power time profile (normalised to 1)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5303560" y="1934446"/>
            <a:ext cx="1116125" cy="164225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7686511" y="2759321"/>
            <a:ext cx="437894" cy="953052"/>
          </a:xfrm>
          <a:prstGeom prst="straightConnector1">
            <a:avLst/>
          </a:prstGeom>
          <a:ln w="28575">
            <a:solidFill>
              <a:srgbClr val="0F8F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411573" y="1953587"/>
            <a:ext cx="369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Calculated Temperature, using </a:t>
            </a:r>
            <a:r>
              <a:rPr lang="en-GB" sz="1600" b="1" dirty="0" err="1" smtClean="0">
                <a:solidFill>
                  <a:schemeClr val="accent1">
                    <a:lumMod val="50000"/>
                  </a:schemeClr>
                </a:solidFill>
              </a:rPr>
              <a:t>tau_up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 = 2 seconds and </a:t>
            </a:r>
            <a:r>
              <a:rPr lang="en-GB" sz="1600" b="1" dirty="0" err="1" smtClean="0">
                <a:solidFill>
                  <a:schemeClr val="accent1">
                    <a:lumMod val="50000"/>
                  </a:schemeClr>
                </a:solidFill>
              </a:rPr>
              <a:t>tau_down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 = 5 seconds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947" y="2852936"/>
            <a:ext cx="4937852" cy="35316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0" y="60757"/>
            <a:ext cx="8493759" cy="650036"/>
          </a:xfrm>
        </p:spPr>
        <p:txBody>
          <a:bodyPr/>
          <a:lstStyle/>
          <a:p>
            <a:r>
              <a:rPr lang="en-GB" noProof="0" dirty="0" smtClean="0"/>
              <a:t>Optimisation toward best fit by comparison to temperature history</a:t>
            </a:r>
            <a:endParaRPr lang="en-GB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84599" y="1000524"/>
            <a:ext cx="7886700" cy="7599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noProof="0" dirty="0" smtClean="0"/>
              <a:t>Define cost function Temperature </a:t>
            </a:r>
          </a:p>
          <a:p>
            <a:pPr>
              <a:spcAft>
                <a:spcPts val="600"/>
              </a:spcAft>
            </a:pPr>
            <a:r>
              <a:rPr lang="en-GB" noProof="0" dirty="0" smtClean="0"/>
              <a:t>Minimisation algorithm</a:t>
            </a:r>
            <a:endParaRPr lang="en-GB" noProof="0" dirty="0"/>
          </a:p>
        </p:txBody>
      </p:sp>
      <p:sp>
        <p:nvSpPr>
          <p:cNvPr id="29" name="ZoneTexte 28"/>
          <p:cNvSpPr txBox="1"/>
          <p:nvPr/>
        </p:nvSpPr>
        <p:spPr>
          <a:xfrm>
            <a:off x="5053224" y="3284984"/>
            <a:ext cx="592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0000FF"/>
                </a:solidFill>
              </a:rPr>
              <a:t>Power</a:t>
            </a:r>
            <a:endParaRPr lang="en-GB" sz="1200" b="1" dirty="0">
              <a:solidFill>
                <a:srgbClr val="0000FF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803852" y="5504503"/>
            <a:ext cx="8803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</a:rPr>
              <a:t>Measured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</a:rPr>
              <a:t>Temperature</a:t>
            </a:r>
            <a:br>
              <a:rPr lang="en-GB" sz="1000" b="1" dirty="0" smtClean="0">
                <a:solidFill>
                  <a:srgbClr val="FF0000"/>
                </a:solidFill>
              </a:rPr>
            </a:b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171998" y="4922160"/>
            <a:ext cx="1001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C000"/>
                </a:solidFill>
              </a:rPr>
              <a:t>Calculated</a:t>
            </a:r>
          </a:p>
          <a:p>
            <a:r>
              <a:rPr lang="en-GB" sz="1200" b="1" dirty="0" smtClean="0">
                <a:solidFill>
                  <a:srgbClr val="FFC000"/>
                </a:solidFill>
              </a:rPr>
              <a:t>Temperature</a:t>
            </a:r>
            <a:endParaRPr lang="en-GB" sz="1200" b="1" dirty="0">
              <a:solidFill>
                <a:srgbClr val="FFC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5343010" y="3561983"/>
            <a:ext cx="178451" cy="17855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 flipV="1">
            <a:off x="5868144" y="4077072"/>
            <a:ext cx="720080" cy="84508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 flipV="1">
            <a:off x="5652120" y="5683587"/>
            <a:ext cx="166476" cy="209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1320"/>
          <a:stretch/>
        </p:blipFill>
        <p:spPr>
          <a:xfrm>
            <a:off x="499102" y="3933340"/>
            <a:ext cx="2413725" cy="98881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499102" y="5152992"/>
            <a:ext cx="29997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Script output :</a:t>
            </a:r>
          </a:p>
          <a:p>
            <a:r>
              <a:rPr lang="en-GB" sz="2400" dirty="0" err="1" smtClean="0">
                <a:latin typeface="Symbol" panose="05050102010706020507" pitchFamily="18" charset="2"/>
              </a:rPr>
              <a:t>t</a:t>
            </a:r>
            <a:r>
              <a:rPr lang="en-GB" sz="2000" baseline="-25000" dirty="0" err="1" smtClean="0"/>
              <a:t>up</a:t>
            </a:r>
            <a:r>
              <a:rPr lang="en-GB" sz="2000" dirty="0" smtClean="0"/>
              <a:t> = 0.8 s</a:t>
            </a:r>
          </a:p>
          <a:p>
            <a:r>
              <a:rPr lang="en-GB" sz="2400" dirty="0" err="1" smtClean="0">
                <a:latin typeface="Symbol" panose="05050102010706020507" pitchFamily="18" charset="2"/>
              </a:rPr>
              <a:t>t</a:t>
            </a:r>
            <a:r>
              <a:rPr lang="en-GB" sz="2000" baseline="-25000" dirty="0" err="1" smtClean="0"/>
              <a:t>down</a:t>
            </a:r>
            <a:r>
              <a:rPr lang="en-GB" sz="2000" dirty="0" smtClean="0"/>
              <a:t> = 0.5 s</a:t>
            </a:r>
            <a:endParaRPr lang="en-GB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723495" y="3002866"/>
            <a:ext cx="1623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Zone "pipe" - 53827</a:t>
            </a:r>
            <a:endParaRPr lang="en-GB" sz="14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5989699" y="6196078"/>
            <a:ext cx="122341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 (s)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3248463" y="2390231"/>
            <a:ext cx="56283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Temperature or power, normalised to 1 (.)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5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7" y="2394494"/>
            <a:ext cx="5331357" cy="405646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1" y="317610"/>
            <a:ext cx="6877124" cy="379192"/>
          </a:xfrm>
        </p:spPr>
        <p:txBody>
          <a:bodyPr/>
          <a:lstStyle/>
          <a:p>
            <a:r>
              <a:rPr lang="en-GB" noProof="0" dirty="0" smtClean="0"/>
              <a:t>Stability of the identification technique</a:t>
            </a:r>
            <a:endParaRPr lang="en-GB" noProof="0" dirty="0"/>
          </a:p>
        </p:txBody>
      </p:sp>
      <p:sp>
        <p:nvSpPr>
          <p:cNvPr id="6" name="ZoneTexte 5"/>
          <p:cNvSpPr txBox="1"/>
          <p:nvPr/>
        </p:nvSpPr>
        <p:spPr>
          <a:xfrm>
            <a:off x="381819" y="1163777"/>
            <a:ext cx="83529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Same hot spot, another discharge</a:t>
            </a:r>
            <a:endParaRPr lang="en-GB" dirty="0"/>
          </a:p>
        </p:txBody>
      </p:sp>
      <p:sp>
        <p:nvSpPr>
          <p:cNvPr id="29" name="ZoneTexte 28"/>
          <p:cNvSpPr txBox="1"/>
          <p:nvPr/>
        </p:nvSpPr>
        <p:spPr>
          <a:xfrm>
            <a:off x="4804594" y="3898059"/>
            <a:ext cx="659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Power</a:t>
            </a:r>
            <a:endParaRPr lang="en-GB" sz="1400" b="1" dirty="0">
              <a:solidFill>
                <a:srgbClr val="0000FF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365842" y="5766593"/>
            <a:ext cx="1927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Measured Temperature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410708" y="4981344"/>
            <a:ext cx="1953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C000"/>
                </a:solidFill>
              </a:rPr>
              <a:t>Calculated Temperature</a:t>
            </a:r>
            <a:br>
              <a:rPr lang="en-GB" sz="1400" b="1" dirty="0" smtClean="0">
                <a:solidFill>
                  <a:srgbClr val="FFC000"/>
                </a:solidFill>
              </a:rPr>
            </a:br>
            <a:endParaRPr lang="en-GB" sz="1400" b="1" dirty="0">
              <a:solidFill>
                <a:srgbClr val="FFC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5198920" y="4205836"/>
            <a:ext cx="178451" cy="17855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 flipV="1">
            <a:off x="5544294" y="4687458"/>
            <a:ext cx="270719" cy="31679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 flipV="1">
            <a:off x="5405731" y="5680747"/>
            <a:ext cx="237832" cy="858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86" y="2762428"/>
            <a:ext cx="2785842" cy="94268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ZoneTexte 17"/>
          <p:cNvSpPr txBox="1"/>
          <p:nvPr/>
        </p:nvSpPr>
        <p:spPr>
          <a:xfrm>
            <a:off x="381819" y="4072034"/>
            <a:ext cx="24850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10-20% accuracy</a:t>
            </a:r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6804248" y="2608540"/>
            <a:ext cx="1623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Zone "pipe" - 53816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42694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Large use on C3 campaign</a:t>
            </a:r>
            <a:endParaRPr lang="en-GB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413174" y="4207740"/>
            <a:ext cx="7886700" cy="1113856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Results (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next slides 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Strengths / weaknesses (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next slides 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GB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4" y="1340767"/>
            <a:ext cx="8880858" cy="210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1325" y="209569"/>
            <a:ext cx="8886824" cy="379192"/>
          </a:xfrm>
        </p:spPr>
        <p:txBody>
          <a:bodyPr/>
          <a:lstStyle/>
          <a:p>
            <a:r>
              <a:rPr lang="en-GB" noProof="0" dirty="0" smtClean="0"/>
              <a:t>3 hot spots:  </a:t>
            </a:r>
            <a:r>
              <a:rPr lang="en-GB" noProof="0" dirty="0" err="1" smtClean="0"/>
              <a:t>div_bas</a:t>
            </a:r>
            <a:r>
              <a:rPr lang="en-GB" noProof="0" dirty="0" smtClean="0"/>
              <a:t> (=</a:t>
            </a:r>
            <a:r>
              <a:rPr lang="en-GB" noProof="0" dirty="0" err="1" smtClean="0"/>
              <a:t>inertiel</a:t>
            </a:r>
            <a:r>
              <a:rPr lang="en-GB" noProof="0" dirty="0" smtClean="0"/>
              <a:t>), pipe (= cooled), electrode (=</a:t>
            </a:r>
            <a:r>
              <a:rPr lang="en-GB" noProof="0" dirty="0" err="1" smtClean="0"/>
              <a:t>codeposit</a:t>
            </a:r>
            <a:r>
              <a:rPr lang="en-GB" noProof="0" dirty="0" smtClean="0"/>
              <a:t>)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466" y="4806764"/>
            <a:ext cx="8104107" cy="182174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dirty="0" smtClean="0"/>
              <a:t>Algorithm stability (no crash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good) 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Some difference btw </a:t>
            </a:r>
            <a:r>
              <a:rPr lang="en-GB" dirty="0" err="1" smtClean="0"/>
              <a:t>tau_up</a:t>
            </a:r>
            <a:r>
              <a:rPr lang="en-GB" dirty="0" smtClean="0"/>
              <a:t> and </a:t>
            </a:r>
            <a:r>
              <a:rPr lang="en-GB" dirty="0" err="1" smtClean="0"/>
              <a:t>tau_down</a:t>
            </a:r>
            <a:endParaRPr lang="en-GB" dirty="0" smtClean="0"/>
          </a:p>
          <a:p>
            <a:pPr>
              <a:spcBef>
                <a:spcPts val="600"/>
              </a:spcBef>
            </a:pPr>
            <a:r>
              <a:rPr lang="en-GB" dirty="0" smtClean="0"/>
              <a:t>Visible fast &amp; slow components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More steadiness needed </a:t>
            </a:r>
            <a:r>
              <a:rPr lang="en-GB" dirty="0" smtClean="0">
                <a:sym typeface="Wingdings" panose="05000000000000000000" pitchFamily="2" charset="2"/>
              </a:rPr>
              <a:t> discussed next slide</a:t>
            </a:r>
            <a:endParaRPr lang="en-GB" dirty="0" smtClean="0"/>
          </a:p>
          <a:p>
            <a:pPr>
              <a:spcBef>
                <a:spcPts val="600"/>
              </a:spcBef>
            </a:pP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57054"/>
            <a:ext cx="4247986" cy="2592288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4572000" y="1268760"/>
            <a:ext cx="0" cy="33843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130875" y="1057763"/>
            <a:ext cx="303262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Scale</a:t>
            </a:r>
            <a:r>
              <a:rPr lang="fr-FR" dirty="0" smtClean="0"/>
              <a:t> [0 – 14] seconds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868144" y="1060731"/>
            <a:ext cx="31031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Scale</a:t>
            </a:r>
            <a:r>
              <a:rPr lang="fr-FR" dirty="0"/>
              <a:t> [ 0 – </a:t>
            </a:r>
            <a:r>
              <a:rPr lang="fr-FR" dirty="0" smtClean="0"/>
              <a:t>2] secondes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290" y="1844824"/>
            <a:ext cx="4182511" cy="2604518"/>
          </a:xfrm>
          <a:prstGeom prst="rect">
            <a:avLst/>
          </a:prstGeom>
        </p:spPr>
      </p:pic>
      <p:sp>
        <p:nvSpPr>
          <p:cNvPr id="17" name="Forme libre 16"/>
          <p:cNvSpPr/>
          <p:nvPr/>
        </p:nvSpPr>
        <p:spPr>
          <a:xfrm>
            <a:off x="581025" y="1920281"/>
            <a:ext cx="3552825" cy="1962150"/>
          </a:xfrm>
          <a:custGeom>
            <a:avLst/>
            <a:gdLst>
              <a:gd name="connsiteX0" fmla="*/ 47625 w 3552825"/>
              <a:gd name="connsiteY0" fmla="*/ 0 h 1962150"/>
              <a:gd name="connsiteX1" fmla="*/ 3552825 w 3552825"/>
              <a:gd name="connsiteY1" fmla="*/ 0 h 1962150"/>
              <a:gd name="connsiteX2" fmla="*/ 3552825 w 3552825"/>
              <a:gd name="connsiteY2" fmla="*/ 1238250 h 1962150"/>
              <a:gd name="connsiteX3" fmla="*/ 2286000 w 3552825"/>
              <a:gd name="connsiteY3" fmla="*/ 1962150 h 1962150"/>
              <a:gd name="connsiteX4" fmla="*/ 1485900 w 3552825"/>
              <a:gd name="connsiteY4" fmla="*/ 1962150 h 1962150"/>
              <a:gd name="connsiteX5" fmla="*/ 323850 w 3552825"/>
              <a:gd name="connsiteY5" fmla="*/ 1914525 h 1962150"/>
              <a:gd name="connsiteX6" fmla="*/ 0 w 3552825"/>
              <a:gd name="connsiteY6" fmla="*/ 1914525 h 1962150"/>
              <a:gd name="connsiteX7" fmla="*/ 47625 w 3552825"/>
              <a:gd name="connsiteY7" fmla="*/ 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2825" h="1962150">
                <a:moveTo>
                  <a:pt x="47625" y="0"/>
                </a:moveTo>
                <a:lnTo>
                  <a:pt x="3552825" y="0"/>
                </a:lnTo>
                <a:lnTo>
                  <a:pt x="3552825" y="1238250"/>
                </a:lnTo>
                <a:lnTo>
                  <a:pt x="2286000" y="1962150"/>
                </a:lnTo>
                <a:lnTo>
                  <a:pt x="1485900" y="1962150"/>
                </a:lnTo>
                <a:lnTo>
                  <a:pt x="323850" y="1914525"/>
                </a:lnTo>
                <a:lnTo>
                  <a:pt x="0" y="1914525"/>
                </a:lnTo>
                <a:lnTo>
                  <a:pt x="47625" y="0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0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59" y="3056382"/>
            <a:ext cx="3773609" cy="301154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Normalisation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8414" y="940562"/>
            <a:ext cx="8261774" cy="139855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 smtClean="0"/>
              <a:t>Requires normalised signals</a:t>
            </a:r>
            <a:br>
              <a:rPr lang="en-GB" sz="2000" dirty="0" smtClean="0"/>
            </a:br>
            <a:r>
              <a:rPr lang="en-GB" sz="2000" dirty="0" smtClean="0"/>
              <a:t>= "min-max normalised" </a:t>
            </a:r>
          </a:p>
          <a:p>
            <a:r>
              <a:rPr lang="en-GB" sz="2000" dirty="0" smtClean="0"/>
              <a:t>Power shall be between 0 and  1</a:t>
            </a:r>
          </a:p>
          <a:p>
            <a:r>
              <a:rPr lang="en-GB" sz="2000" dirty="0" smtClean="0"/>
              <a:t>Temperature shall be btw 0 and 1</a:t>
            </a:r>
            <a:endParaRPr lang="en-GB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726383" y="325788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UA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654050" y="4578978"/>
            <a:ext cx="16168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Power x 10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23920" y="3820421"/>
            <a:ext cx="147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9933"/>
                </a:solidFill>
              </a:rPr>
              <a:t>Temperature</a:t>
            </a:r>
            <a:endParaRPr lang="fr-FR" dirty="0">
              <a:solidFill>
                <a:srgbClr val="FF9933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11033" y="6182750"/>
            <a:ext cx="8306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Time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19756" y="5580130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smtClean="0"/>
              <a:t>Zone "pipe" 53826</a:t>
            </a:r>
            <a:endParaRPr lang="fr-FR" sz="1200" b="1" i="1"/>
          </a:p>
        </p:txBody>
      </p:sp>
      <p:sp>
        <p:nvSpPr>
          <p:cNvPr id="12" name="ZoneTexte 11"/>
          <p:cNvSpPr txBox="1"/>
          <p:nvPr/>
        </p:nvSpPr>
        <p:spPr>
          <a:xfrm>
            <a:off x="-18874" y="3045284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200°C</a:t>
            </a:r>
            <a:endParaRPr lang="fr-FR" sz="1400"/>
          </a:p>
        </p:txBody>
      </p:sp>
      <p:sp>
        <p:nvSpPr>
          <p:cNvPr id="13" name="ZoneTexte 12"/>
          <p:cNvSpPr txBox="1"/>
          <p:nvPr/>
        </p:nvSpPr>
        <p:spPr>
          <a:xfrm>
            <a:off x="74125" y="5221041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0°C</a:t>
            </a:r>
            <a:endParaRPr lang="fr-FR" sz="1400"/>
          </a:p>
        </p:txBody>
      </p:sp>
      <p:sp>
        <p:nvSpPr>
          <p:cNvPr id="14" name="ZoneTexte 13"/>
          <p:cNvSpPr txBox="1"/>
          <p:nvPr/>
        </p:nvSpPr>
        <p:spPr>
          <a:xfrm>
            <a:off x="4094734" y="4124510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10 MW</a:t>
            </a:r>
            <a:endParaRPr lang="fr-FR" sz="1400"/>
          </a:p>
        </p:txBody>
      </p:sp>
      <p:sp>
        <p:nvSpPr>
          <p:cNvPr id="15" name="ZoneTexte 14"/>
          <p:cNvSpPr txBox="1"/>
          <p:nvPr/>
        </p:nvSpPr>
        <p:spPr>
          <a:xfrm>
            <a:off x="4175249" y="52166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0</a:t>
            </a:r>
            <a:endParaRPr lang="fr-FR" sz="1400"/>
          </a:p>
        </p:txBody>
      </p:sp>
      <p:sp>
        <p:nvSpPr>
          <p:cNvPr id="16" name="ZoneTexte 15"/>
          <p:cNvSpPr txBox="1"/>
          <p:nvPr/>
        </p:nvSpPr>
        <p:spPr>
          <a:xfrm>
            <a:off x="-25261" y="4115122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100°C</a:t>
            </a:r>
            <a:endParaRPr lang="fr-FR" sz="1400"/>
          </a:p>
        </p:txBody>
      </p:sp>
      <p:sp>
        <p:nvSpPr>
          <p:cNvPr id="17" name="ZoneTexte 16"/>
          <p:cNvSpPr txBox="1"/>
          <p:nvPr/>
        </p:nvSpPr>
        <p:spPr>
          <a:xfrm>
            <a:off x="4175249" y="4681709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5 MW</a:t>
            </a:r>
            <a:endParaRPr lang="fr-FR" sz="1400"/>
          </a:p>
        </p:txBody>
      </p:sp>
      <p:sp>
        <p:nvSpPr>
          <p:cNvPr id="18" name="ZoneTexte 17"/>
          <p:cNvSpPr txBox="1"/>
          <p:nvPr/>
        </p:nvSpPr>
        <p:spPr>
          <a:xfrm>
            <a:off x="2958449" y="597313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20s</a:t>
            </a:r>
            <a:endParaRPr lang="fr-FR" sz="1400"/>
          </a:p>
        </p:txBody>
      </p:sp>
      <p:sp>
        <p:nvSpPr>
          <p:cNvPr id="19" name="ZoneTexte 18"/>
          <p:cNvSpPr txBox="1"/>
          <p:nvPr/>
        </p:nvSpPr>
        <p:spPr>
          <a:xfrm>
            <a:off x="1043608" y="595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0</a:t>
            </a:r>
            <a:endParaRPr lang="fr-FR" sz="1400"/>
          </a:p>
        </p:txBody>
      </p:sp>
      <p:sp>
        <p:nvSpPr>
          <p:cNvPr id="20" name="ZoneTexte 19"/>
          <p:cNvSpPr txBox="1"/>
          <p:nvPr/>
        </p:nvSpPr>
        <p:spPr>
          <a:xfrm>
            <a:off x="2004026" y="5975317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10s</a:t>
            </a:r>
            <a:endParaRPr lang="fr-FR" sz="140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/>
          <a:srcRect r="3546"/>
          <a:stretch/>
        </p:blipFill>
        <p:spPr>
          <a:xfrm>
            <a:off x="5191289" y="3001199"/>
            <a:ext cx="3917215" cy="3155558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003493" y="369731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1.0</a:t>
            </a:r>
            <a:endParaRPr lang="fr-FR" sz="1400"/>
          </a:p>
        </p:txBody>
      </p:sp>
      <p:sp>
        <p:nvSpPr>
          <p:cNvPr id="23" name="ZoneTexte 22"/>
          <p:cNvSpPr txBox="1"/>
          <p:nvPr/>
        </p:nvSpPr>
        <p:spPr>
          <a:xfrm>
            <a:off x="4993594" y="405937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0.8</a:t>
            </a:r>
            <a:endParaRPr lang="fr-FR" sz="1400"/>
          </a:p>
        </p:txBody>
      </p:sp>
      <p:sp>
        <p:nvSpPr>
          <p:cNvPr id="24" name="ZoneTexte 23"/>
          <p:cNvSpPr txBox="1"/>
          <p:nvPr/>
        </p:nvSpPr>
        <p:spPr>
          <a:xfrm>
            <a:off x="5053186" y="5512705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0.</a:t>
            </a:r>
            <a:endParaRPr lang="fr-FR" sz="1400"/>
          </a:p>
        </p:txBody>
      </p:sp>
      <p:sp>
        <p:nvSpPr>
          <p:cNvPr id="26" name="ZoneTexte 25"/>
          <p:cNvSpPr txBox="1"/>
          <p:nvPr/>
        </p:nvSpPr>
        <p:spPr>
          <a:xfrm>
            <a:off x="7729695" y="6002868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20s</a:t>
            </a:r>
            <a:endParaRPr lang="fr-FR" sz="1400"/>
          </a:p>
        </p:txBody>
      </p:sp>
      <p:sp>
        <p:nvSpPr>
          <p:cNvPr id="27" name="ZoneTexte 26"/>
          <p:cNvSpPr txBox="1"/>
          <p:nvPr/>
        </p:nvSpPr>
        <p:spPr>
          <a:xfrm>
            <a:off x="5814854" y="598393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0</a:t>
            </a:r>
            <a:endParaRPr lang="fr-FR" sz="1400"/>
          </a:p>
        </p:txBody>
      </p:sp>
      <p:sp>
        <p:nvSpPr>
          <p:cNvPr id="28" name="ZoneTexte 27"/>
          <p:cNvSpPr txBox="1"/>
          <p:nvPr/>
        </p:nvSpPr>
        <p:spPr>
          <a:xfrm>
            <a:off x="6775272" y="6005055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10s</a:t>
            </a:r>
            <a:endParaRPr lang="fr-FR" sz="1400"/>
          </a:p>
        </p:txBody>
      </p:sp>
      <p:sp>
        <p:nvSpPr>
          <p:cNvPr id="29" name="Flèche courbée vers le bas 28"/>
          <p:cNvSpPr/>
          <p:nvPr/>
        </p:nvSpPr>
        <p:spPr>
          <a:xfrm>
            <a:off x="3923928" y="2480318"/>
            <a:ext cx="2174978" cy="564966"/>
          </a:xfrm>
          <a:prstGeom prst="curved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984966" y="44082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0.6</a:t>
            </a:r>
            <a:endParaRPr lang="fr-FR" sz="1400"/>
          </a:p>
        </p:txBody>
      </p:sp>
      <p:sp>
        <p:nvSpPr>
          <p:cNvPr id="31" name="ZoneTexte 30"/>
          <p:cNvSpPr txBox="1"/>
          <p:nvPr/>
        </p:nvSpPr>
        <p:spPr>
          <a:xfrm>
            <a:off x="4974723" y="4790599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0.4</a:t>
            </a:r>
            <a:endParaRPr lang="fr-FR" sz="1400"/>
          </a:p>
        </p:txBody>
      </p:sp>
      <p:sp>
        <p:nvSpPr>
          <p:cNvPr id="32" name="ZoneTexte 31"/>
          <p:cNvSpPr txBox="1"/>
          <p:nvPr/>
        </p:nvSpPr>
        <p:spPr>
          <a:xfrm>
            <a:off x="4991848" y="51080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0.2</a:t>
            </a:r>
            <a:endParaRPr lang="fr-FR" sz="1400"/>
          </a:p>
        </p:txBody>
      </p:sp>
      <p:sp>
        <p:nvSpPr>
          <p:cNvPr id="33" name="ZoneTexte 32"/>
          <p:cNvSpPr txBox="1"/>
          <p:nvPr/>
        </p:nvSpPr>
        <p:spPr>
          <a:xfrm>
            <a:off x="6899018" y="6187854"/>
            <a:ext cx="8306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Time</a:t>
            </a:r>
            <a:endParaRPr lang="fr-FR" dirty="0"/>
          </a:p>
        </p:txBody>
      </p:sp>
      <p:sp>
        <p:nvSpPr>
          <p:cNvPr id="10" name="Vague 9"/>
          <p:cNvSpPr/>
          <p:nvPr/>
        </p:nvSpPr>
        <p:spPr>
          <a:xfrm>
            <a:off x="4612821" y="909466"/>
            <a:ext cx="3977367" cy="1335714"/>
          </a:xfrm>
          <a:prstGeom prst="wave">
            <a:avLst>
              <a:gd name="adj1" fmla="val 5165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Min – max normalisation to be improved toward more stable estimates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843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1" y="321008"/>
            <a:ext cx="6877124" cy="372396"/>
          </a:xfrm>
        </p:spPr>
        <p:txBody>
          <a:bodyPr/>
          <a:lstStyle/>
          <a:p>
            <a:r>
              <a:rPr lang="en-GB" noProof="0" dirty="0" smtClean="0"/>
              <a:t>Issue 1 : temperature drift </a:t>
            </a:r>
            <a:endParaRPr lang="en-GB" noProof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12776"/>
            <a:ext cx="4026784" cy="3325891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4572000" y="980728"/>
            <a:ext cx="0" cy="388843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051720" y="2132856"/>
            <a:ext cx="592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00FF"/>
                </a:solidFill>
              </a:rPr>
              <a:t>Power</a:t>
            </a:r>
            <a:endParaRPr lang="fr-FR" sz="1200" b="1" dirty="0">
              <a:solidFill>
                <a:srgbClr val="0000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21066262">
            <a:off x="1830912" y="2600017"/>
            <a:ext cx="1001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solidFill>
                  <a:srgbClr val="0F8F1E"/>
                </a:solidFill>
              </a:rPr>
              <a:t>Temperature</a:t>
            </a:r>
            <a:endParaRPr lang="fr-FR" sz="1200" b="1" dirty="0">
              <a:solidFill>
                <a:srgbClr val="0F8F1E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46100" y="2678471"/>
            <a:ext cx="785540" cy="117191"/>
          </a:xfrm>
          <a:prstGeom prst="line">
            <a:avLst/>
          </a:prstGeom>
          <a:ln w="38100">
            <a:solidFill>
              <a:srgbClr val="0F8F1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1461181" y="3036962"/>
            <a:ext cx="754969" cy="142780"/>
          </a:xfrm>
          <a:prstGeom prst="line">
            <a:avLst/>
          </a:prstGeom>
          <a:ln w="38100">
            <a:solidFill>
              <a:srgbClr val="0F8F1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3347864" y="2306712"/>
            <a:ext cx="747886" cy="114176"/>
          </a:xfrm>
          <a:prstGeom prst="line">
            <a:avLst/>
          </a:prstGeom>
          <a:ln w="38100">
            <a:solidFill>
              <a:srgbClr val="0F8F1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779912" y="3663727"/>
            <a:ext cx="331714" cy="1"/>
          </a:xfrm>
          <a:prstGeom prst="line">
            <a:avLst/>
          </a:prstGeom>
          <a:ln w="38100">
            <a:solidFill>
              <a:srgbClr val="0F8F1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872654" y="3978444"/>
            <a:ext cx="331714" cy="1"/>
          </a:xfrm>
          <a:prstGeom prst="line">
            <a:avLst/>
          </a:prstGeom>
          <a:ln w="38100">
            <a:solidFill>
              <a:srgbClr val="0F8F1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897510" y="391034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F8F1E"/>
                </a:solidFill>
              </a:rPr>
              <a:t>Final </a:t>
            </a:r>
            <a:r>
              <a:rPr lang="fr-FR" sz="1200" b="1" dirty="0" err="1" smtClean="0">
                <a:solidFill>
                  <a:srgbClr val="0F8F1E"/>
                </a:solidFill>
              </a:rPr>
              <a:t>temperature</a:t>
            </a:r>
            <a:r>
              <a:rPr lang="fr-FR" sz="1200" b="1" dirty="0" smtClean="0">
                <a:solidFill>
                  <a:srgbClr val="0F8F1E"/>
                </a:solidFill>
              </a:rPr>
              <a:t> plateau hotter </a:t>
            </a:r>
            <a:r>
              <a:rPr lang="fr-FR" sz="1200" b="1" dirty="0" err="1" smtClean="0">
                <a:solidFill>
                  <a:srgbClr val="0F8F1E"/>
                </a:solidFill>
              </a:rPr>
              <a:t>than</a:t>
            </a:r>
            <a:r>
              <a:rPr lang="fr-FR" sz="1200" b="1" dirty="0" smtClean="0">
                <a:solidFill>
                  <a:srgbClr val="0F8F1E"/>
                </a:solidFill>
              </a:rPr>
              <a:t> initial</a:t>
            </a:r>
            <a:endParaRPr lang="fr-FR" sz="1200" b="1" dirty="0">
              <a:solidFill>
                <a:srgbClr val="0F8F1E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3193739" y="3728358"/>
            <a:ext cx="528068" cy="260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26" idx="1"/>
          </p:cNvCxnSpPr>
          <p:nvPr/>
        </p:nvCxnSpPr>
        <p:spPr>
          <a:xfrm flipH="1" flipV="1">
            <a:off x="1254340" y="3984194"/>
            <a:ext cx="643170" cy="249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179512" y="5075475"/>
            <a:ext cx="864866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Correction – or no correction ?</a:t>
            </a:r>
          </a:p>
          <a:p>
            <a:pPr>
              <a:spcAft>
                <a:spcPts val="600"/>
              </a:spcAft>
            </a:pPr>
            <a:r>
              <a:rPr lang="fr-FR" sz="1600" dirty="0" err="1" smtClean="0"/>
              <a:t>Sometimes</a:t>
            </a:r>
            <a:r>
              <a:rPr lang="fr-FR" sz="1600" dirty="0" smtClean="0"/>
              <a:t> </a:t>
            </a:r>
            <a:r>
              <a:rPr lang="fr-FR" sz="1600" dirty="0" err="1" smtClean="0"/>
              <a:t>meaningfull</a:t>
            </a:r>
            <a:r>
              <a:rPr lang="fr-FR" sz="1600" dirty="0" smtClean="0"/>
              <a:t> – </a:t>
            </a:r>
            <a:r>
              <a:rPr lang="fr-FR" sz="1600" dirty="0" err="1" smtClean="0"/>
              <a:t>sometime</a:t>
            </a:r>
            <a:r>
              <a:rPr lang="fr-FR" sz="1600" dirty="0" smtClean="0"/>
              <a:t> not.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6" name="Forme libre 35"/>
          <p:cNvSpPr/>
          <p:nvPr/>
        </p:nvSpPr>
        <p:spPr>
          <a:xfrm>
            <a:off x="5148064" y="3317955"/>
            <a:ext cx="2872740" cy="877252"/>
          </a:xfrm>
          <a:custGeom>
            <a:avLst/>
            <a:gdLst>
              <a:gd name="connsiteX0" fmla="*/ 0 w 2872740"/>
              <a:gd name="connsiteY0" fmla="*/ 967740 h 967740"/>
              <a:gd name="connsiteX1" fmla="*/ 304800 w 2872740"/>
              <a:gd name="connsiteY1" fmla="*/ 967740 h 967740"/>
              <a:gd name="connsiteX2" fmla="*/ 304800 w 2872740"/>
              <a:gd name="connsiteY2" fmla="*/ 365760 h 967740"/>
              <a:gd name="connsiteX3" fmla="*/ 2270760 w 2872740"/>
              <a:gd name="connsiteY3" fmla="*/ 0 h 967740"/>
              <a:gd name="connsiteX4" fmla="*/ 2270760 w 2872740"/>
              <a:gd name="connsiteY4" fmla="*/ 723900 h 967740"/>
              <a:gd name="connsiteX5" fmla="*/ 2872740 w 2872740"/>
              <a:gd name="connsiteY5" fmla="*/ 723900 h 967740"/>
              <a:gd name="connsiteX0" fmla="*/ 0 w 2872740"/>
              <a:gd name="connsiteY0" fmla="*/ 877252 h 877252"/>
              <a:gd name="connsiteX1" fmla="*/ 304800 w 2872740"/>
              <a:gd name="connsiteY1" fmla="*/ 877252 h 877252"/>
              <a:gd name="connsiteX2" fmla="*/ 304800 w 2872740"/>
              <a:gd name="connsiteY2" fmla="*/ 275272 h 877252"/>
              <a:gd name="connsiteX3" fmla="*/ 2285048 w 2872740"/>
              <a:gd name="connsiteY3" fmla="*/ 0 h 877252"/>
              <a:gd name="connsiteX4" fmla="*/ 2270760 w 2872740"/>
              <a:gd name="connsiteY4" fmla="*/ 633412 h 877252"/>
              <a:gd name="connsiteX5" fmla="*/ 2872740 w 2872740"/>
              <a:gd name="connsiteY5" fmla="*/ 633412 h 87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2740" h="877252">
                <a:moveTo>
                  <a:pt x="0" y="877252"/>
                </a:moveTo>
                <a:lnTo>
                  <a:pt x="304800" y="877252"/>
                </a:lnTo>
                <a:lnTo>
                  <a:pt x="304800" y="275272"/>
                </a:lnTo>
                <a:lnTo>
                  <a:pt x="2285048" y="0"/>
                </a:lnTo>
                <a:lnTo>
                  <a:pt x="2270760" y="633412"/>
                </a:lnTo>
                <a:lnTo>
                  <a:pt x="2872740" y="63341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vers le bas 36"/>
          <p:cNvSpPr/>
          <p:nvPr/>
        </p:nvSpPr>
        <p:spPr>
          <a:xfrm>
            <a:off x="7632144" y="3986803"/>
            <a:ext cx="144016" cy="216024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5543912" y="3975770"/>
            <a:ext cx="1800200" cy="2194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7416120" y="4238831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orme libre 44"/>
          <p:cNvSpPr/>
          <p:nvPr/>
        </p:nvSpPr>
        <p:spPr>
          <a:xfrm>
            <a:off x="5536049" y="3612277"/>
            <a:ext cx="2241550" cy="625475"/>
          </a:xfrm>
          <a:custGeom>
            <a:avLst/>
            <a:gdLst>
              <a:gd name="connsiteX0" fmla="*/ 0 w 2241550"/>
              <a:gd name="connsiteY0" fmla="*/ 0 h 625475"/>
              <a:gd name="connsiteX1" fmla="*/ 1885950 w 2241550"/>
              <a:gd name="connsiteY1" fmla="*/ 0 h 625475"/>
              <a:gd name="connsiteX2" fmla="*/ 1885950 w 2241550"/>
              <a:gd name="connsiteY2" fmla="*/ 625475 h 625475"/>
              <a:gd name="connsiteX3" fmla="*/ 2241550 w 2241550"/>
              <a:gd name="connsiteY3" fmla="*/ 625475 h 6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550" h="625475">
                <a:moveTo>
                  <a:pt x="0" y="0"/>
                </a:moveTo>
                <a:lnTo>
                  <a:pt x="1885950" y="0"/>
                </a:lnTo>
                <a:lnTo>
                  <a:pt x="1885950" y="625475"/>
                </a:lnTo>
                <a:lnTo>
                  <a:pt x="2241550" y="625475"/>
                </a:lnTo>
              </a:path>
            </a:pathLst>
          </a:cu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4826238" y="5054795"/>
            <a:ext cx="4226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Possible correction of the temperature time profile with affine law btw </a:t>
            </a:r>
            <a:r>
              <a:rPr lang="en-GB" sz="1800" dirty="0" err="1" smtClean="0"/>
              <a:t>t_begin</a:t>
            </a:r>
            <a:r>
              <a:rPr lang="en-GB" sz="1800" dirty="0" smtClean="0"/>
              <a:t> and </a:t>
            </a:r>
            <a:r>
              <a:rPr lang="en-GB" sz="1800" dirty="0" err="1" smtClean="0"/>
              <a:t>t_end</a:t>
            </a:r>
            <a:r>
              <a:rPr lang="en-GB" sz="1800" dirty="0" smtClean="0"/>
              <a:t> – doable, but shall seek/keep justification</a:t>
            </a:r>
            <a:endParaRPr lang="en-GB" sz="1800" dirty="0"/>
          </a:p>
        </p:txBody>
      </p:sp>
      <p:sp>
        <p:nvSpPr>
          <p:cNvPr id="47" name="Rectangle 46"/>
          <p:cNvSpPr/>
          <p:nvPr/>
        </p:nvSpPr>
        <p:spPr>
          <a:xfrm>
            <a:off x="5096232" y="4401522"/>
            <a:ext cx="11737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t_begin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7105778" y="4415051"/>
            <a:ext cx="94929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t_end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1290337" y="3680459"/>
            <a:ext cx="2057527" cy="297985"/>
          </a:xfrm>
          <a:prstGeom prst="line">
            <a:avLst/>
          </a:prstGeom>
          <a:ln w="38100">
            <a:solidFill>
              <a:srgbClr val="0F8F1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937705" y="1143000"/>
            <a:ext cx="40030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Probable cause : Photonic background increase – or progressive increase of an inertial component coinciding </a:t>
            </a:r>
            <a:r>
              <a:rPr lang="en-GB" sz="2000" dirty="0" err="1" smtClean="0"/>
              <a:t>cartesian</a:t>
            </a:r>
            <a:r>
              <a:rPr lang="en-GB" sz="2000" dirty="0" smtClean="0"/>
              <a:t> reflexion 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10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0812" y="117448"/>
            <a:ext cx="6984777" cy="593995"/>
          </a:xfrm>
        </p:spPr>
        <p:txBody>
          <a:bodyPr/>
          <a:lstStyle/>
          <a:p>
            <a:r>
              <a:rPr lang="en-GB" noProof="0" dirty="0" smtClean="0"/>
              <a:t>Issue 2  – Non proportional plateaus </a:t>
            </a:r>
            <a:r>
              <a:rPr lang="en-GB" sz="4000" noProof="0" dirty="0" smtClean="0"/>
              <a:t>P</a:t>
            </a:r>
            <a:r>
              <a:rPr lang="en-GB" sz="1200" noProof="0" dirty="0" smtClean="0"/>
              <a:t>ower</a:t>
            </a:r>
            <a:r>
              <a:rPr lang="en-GB" sz="4000" noProof="0" dirty="0" smtClean="0"/>
              <a:t> T</a:t>
            </a:r>
            <a:r>
              <a:rPr lang="en-GB" sz="1200" noProof="0" dirty="0" smtClean="0"/>
              <a:t>emperature</a:t>
            </a:r>
            <a:endParaRPr lang="en-GB" noProof="0" dirty="0"/>
          </a:p>
        </p:txBody>
      </p:sp>
      <p:sp>
        <p:nvSpPr>
          <p:cNvPr id="5" name="ZoneTexte 4"/>
          <p:cNvSpPr txBox="1"/>
          <p:nvPr/>
        </p:nvSpPr>
        <p:spPr>
          <a:xfrm>
            <a:off x="181847" y="897087"/>
            <a:ext cx="65705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Zone "pipe" for #53897</a:t>
            </a:r>
          </a:p>
          <a:p>
            <a:r>
              <a:rPr lang="en-GB" sz="2000" dirty="0" smtClean="0"/>
              <a:t>Ratio </a:t>
            </a:r>
            <a:r>
              <a:rPr lang="en-GB" sz="2000" dirty="0" err="1" smtClean="0"/>
              <a:t>T_stable</a:t>
            </a:r>
            <a:r>
              <a:rPr lang="en-GB" sz="2000" dirty="0" smtClean="0"/>
              <a:t> / </a:t>
            </a:r>
            <a:r>
              <a:rPr lang="en-GB" sz="2000" dirty="0" err="1" smtClean="0"/>
              <a:t>P_stable</a:t>
            </a:r>
            <a:r>
              <a:rPr lang="en-GB" sz="2000" dirty="0" smtClean="0"/>
              <a:t> changes</a:t>
            </a:r>
          </a:p>
          <a:p>
            <a:r>
              <a:rPr lang="en-GB" sz="2000" dirty="0" smtClean="0"/>
              <a:t>Possible effect of rad power, power deposition mechanism ….</a:t>
            </a:r>
            <a:endParaRPr lang="en-GB" sz="2000" dirty="0"/>
          </a:p>
        </p:txBody>
      </p:sp>
      <p:grpSp>
        <p:nvGrpSpPr>
          <p:cNvPr id="17" name="Groupe 16"/>
          <p:cNvGrpSpPr/>
          <p:nvPr/>
        </p:nvGrpSpPr>
        <p:grpSpPr>
          <a:xfrm>
            <a:off x="611560" y="2292894"/>
            <a:ext cx="8136904" cy="3456384"/>
            <a:chOff x="611560" y="2492896"/>
            <a:chExt cx="8136904" cy="345638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/>
            <a:srcRect t="41229"/>
            <a:stretch/>
          </p:blipFill>
          <p:spPr>
            <a:xfrm>
              <a:off x="611560" y="2492896"/>
              <a:ext cx="8136904" cy="3456384"/>
            </a:xfrm>
            <a:prstGeom prst="rect">
              <a:avLst/>
            </a:prstGeom>
          </p:spPr>
        </p:pic>
        <p:cxnSp>
          <p:nvCxnSpPr>
            <p:cNvPr id="6" name="Connecteur droit 5"/>
            <p:cNvCxnSpPr/>
            <p:nvPr/>
          </p:nvCxnSpPr>
          <p:spPr>
            <a:xfrm>
              <a:off x="3779912" y="3356992"/>
              <a:ext cx="504056" cy="0"/>
            </a:xfrm>
            <a:prstGeom prst="line">
              <a:avLst/>
            </a:prstGeom>
            <a:ln w="5715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4608587" y="2883123"/>
              <a:ext cx="504056" cy="0"/>
            </a:xfrm>
            <a:prstGeom prst="line">
              <a:avLst/>
            </a:prstGeom>
            <a:ln w="5715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5436096" y="3356992"/>
              <a:ext cx="383778" cy="7143"/>
            </a:xfrm>
            <a:prstGeom prst="line">
              <a:avLst/>
            </a:prstGeom>
            <a:ln w="5715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3851920" y="3933056"/>
              <a:ext cx="504056" cy="0"/>
            </a:xfrm>
            <a:prstGeom prst="line">
              <a:avLst/>
            </a:prstGeom>
            <a:ln w="57150">
              <a:solidFill>
                <a:srgbClr val="0F8F1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4670201" y="2883296"/>
              <a:ext cx="504056" cy="0"/>
            </a:xfrm>
            <a:prstGeom prst="line">
              <a:avLst/>
            </a:prstGeom>
            <a:ln w="57150">
              <a:solidFill>
                <a:srgbClr val="0F8F1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5497562" y="3629149"/>
              <a:ext cx="288032" cy="0"/>
            </a:xfrm>
            <a:prstGeom prst="line">
              <a:avLst/>
            </a:prstGeom>
            <a:ln w="57150">
              <a:solidFill>
                <a:srgbClr val="0F8F1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/>
          <p:cNvSpPr txBox="1"/>
          <p:nvPr/>
        </p:nvSpPr>
        <p:spPr>
          <a:xfrm>
            <a:off x="351064" y="5856882"/>
            <a:ext cx="922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This variation perturbs temperature reconstruction from power time trace</a:t>
            </a:r>
          </a:p>
          <a:p>
            <a:r>
              <a:rPr lang="en-GB" sz="1800" dirty="0" smtClean="0"/>
              <a:t>Maybe work shall be done for </a:t>
            </a:r>
            <a:r>
              <a:rPr lang="en-GB" sz="1800" dirty="0"/>
              <a:t>each </a:t>
            </a:r>
            <a:r>
              <a:rPr lang="en-GB" sz="1800" dirty="0" smtClean="0"/>
              <a:t>discharge phase </a:t>
            </a:r>
            <a:r>
              <a:rPr lang="en-GB" sz="1800" dirty="0"/>
              <a:t>separately – </a:t>
            </a:r>
            <a:r>
              <a:rPr lang="en-GB" sz="1800" dirty="0" smtClean="0"/>
              <a:t>phase 1, phase 2 , phase 3</a:t>
            </a:r>
            <a:endParaRPr lang="en-GB" sz="18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5292080" y="2292894"/>
            <a:ext cx="527794" cy="27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838122" y="2015617"/>
            <a:ext cx="24874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Ratio T / P = 1</a:t>
            </a:r>
            <a:br>
              <a:rPr lang="fr-FR" smtClean="0"/>
            </a:br>
            <a:r>
              <a:rPr lang="fr-FR" sz="1400" smtClean="0"/>
              <a:t>(par définition, plateau max de la normalisation)</a:t>
            </a:r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3944721" y="2572182"/>
            <a:ext cx="0" cy="426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146730" y="2185290"/>
            <a:ext cx="184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Ratio T / P = 0.5</a:t>
            </a:r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6329256" y="3100987"/>
            <a:ext cx="14814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T / P = 0.8</a:t>
            </a:r>
            <a:endParaRPr lang="fr-FR"/>
          </a:p>
        </p:txBody>
      </p:sp>
      <p:cxnSp>
        <p:nvCxnSpPr>
          <p:cNvPr id="22" name="Connecteur droit avec flèche 21"/>
          <p:cNvCxnSpPr>
            <a:endCxn id="21" idx="1"/>
          </p:cNvCxnSpPr>
          <p:nvPr/>
        </p:nvCxnSpPr>
        <p:spPr>
          <a:xfrm>
            <a:off x="5868145" y="3285653"/>
            <a:ext cx="461111" cy="53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9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1" y="183579"/>
            <a:ext cx="4395374" cy="404392"/>
          </a:xfrm>
        </p:spPr>
        <p:txBody>
          <a:bodyPr/>
          <a:lstStyle/>
          <a:p>
            <a:r>
              <a:rPr lang="en-GB" sz="2400" noProof="0" dirty="0" smtClean="0"/>
              <a:t>Conclusion</a:t>
            </a:r>
            <a:endParaRPr lang="en-GB" sz="2400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1025" y="1504950"/>
            <a:ext cx="7966499" cy="449939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400" noProof="0" dirty="0" smtClean="0"/>
              <a:t>A algorithm based on proportional control rule is efficient  for estimating the thermal time constant, even for plasma discharges having a power-time profile having no plateau</a:t>
            </a:r>
          </a:p>
          <a:p>
            <a:pPr>
              <a:spcBef>
                <a:spcPts val="600"/>
              </a:spcBef>
            </a:pPr>
            <a:r>
              <a:rPr lang="en-GB" sz="2400" dirty="0" smtClean="0"/>
              <a:t>Very basic </a:t>
            </a:r>
            <a:r>
              <a:rPr lang="en-GB" sz="2400" noProof="0" dirty="0" smtClean="0"/>
              <a:t>algorithm</a:t>
            </a:r>
            <a:r>
              <a:rPr lang="en-GB" sz="2400" dirty="0" smtClean="0"/>
              <a:t>, can be implemented in any language (</a:t>
            </a:r>
            <a:r>
              <a:rPr lang="en-GB" sz="2400" dirty="0" err="1" smtClean="0"/>
              <a:t>matlab</a:t>
            </a:r>
            <a:r>
              <a:rPr lang="en-GB" sz="2400" dirty="0" smtClean="0"/>
              <a:t>, excel, python, C, whatever)</a:t>
            </a:r>
            <a:endParaRPr lang="en-GB" sz="2400" noProof="0" dirty="0" smtClean="0"/>
          </a:p>
          <a:p>
            <a:pPr>
              <a:spcBef>
                <a:spcPts val="600"/>
              </a:spcBef>
            </a:pPr>
            <a:r>
              <a:rPr lang="en-GB" sz="2400" noProof="0" dirty="0" smtClean="0"/>
              <a:t>Consolidation work still to be done (exception handling, etc…)</a:t>
            </a:r>
          </a:p>
          <a:p>
            <a:pPr>
              <a:spcBef>
                <a:spcPts val="600"/>
              </a:spcBef>
            </a:pPr>
            <a:r>
              <a:rPr lang="en-GB" sz="2400" noProof="0" dirty="0" smtClean="0"/>
              <a:t>More work shall be </a:t>
            </a:r>
            <a:r>
              <a:rPr lang="en-GB" sz="2400" dirty="0" smtClean="0"/>
              <a:t>done toward increasing robustness, in presence of signal perturbations (parasitic signal, non-proportional plateaus)</a:t>
            </a:r>
            <a:endParaRPr lang="en-GB" sz="2400" noProof="0" dirty="0" smtClean="0"/>
          </a:p>
          <a:p>
            <a:pPr>
              <a:spcBef>
                <a:spcPts val="600"/>
              </a:spcBef>
            </a:pPr>
            <a:r>
              <a:rPr lang="en-GB" sz="2400" dirty="0" smtClean="0"/>
              <a:t>Quality data signal helps getting good (= stable) estimates</a:t>
            </a:r>
            <a:endParaRPr lang="en-GB" sz="2400" noProof="0" dirty="0"/>
          </a:p>
        </p:txBody>
      </p:sp>
    </p:spTree>
    <p:extLst>
      <p:ext uri="{BB962C8B-B14F-4D97-AF65-F5344CB8AC3E}">
        <p14:creationId xmlns:p14="http://schemas.microsoft.com/office/powerpoint/2010/main" val="13707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49867" y="-3556"/>
            <a:ext cx="7945968" cy="7786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noProof="0" dirty="0" smtClean="0"/>
              <a:t>What kind </a:t>
            </a:r>
            <a:r>
              <a:rPr lang="en-GB" dirty="0" smtClean="0"/>
              <a:t>of thermal parameters can be inferred from the temperature time trace ?</a:t>
            </a:r>
            <a:endParaRPr lang="en-GB" noProof="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362994" y="3655537"/>
            <a:ext cx="4812543" cy="2828814"/>
          </a:xfrm>
        </p:spPr>
        <p:txBody>
          <a:bodyPr/>
          <a:lstStyle/>
          <a:p>
            <a:r>
              <a:rPr lang="en-GB" noProof="0" dirty="0" smtClean="0"/>
              <a:t>Can relevant thermal parameters of a hot spot be inferred (= deducted) from the temperature history ?</a:t>
            </a:r>
          </a:p>
          <a:p>
            <a:pPr lvl="1"/>
            <a:r>
              <a:rPr lang="en-GB" noProof="0" dirty="0" smtClean="0"/>
              <a:t>Material health (good, bad, armour delamination)</a:t>
            </a:r>
          </a:p>
          <a:p>
            <a:pPr lvl="1"/>
            <a:r>
              <a:rPr lang="en-GB" noProof="0" dirty="0" smtClean="0"/>
              <a:t>Presence / absence of co-deposit</a:t>
            </a:r>
          </a:p>
          <a:p>
            <a:pPr lvl="1"/>
            <a:r>
              <a:rPr lang="en-GB" noProof="0" dirty="0" smtClean="0"/>
              <a:t>Component being well cooled or thermally insulated</a:t>
            </a:r>
          </a:p>
          <a:p>
            <a:r>
              <a:rPr lang="en-GB" noProof="0" dirty="0" smtClean="0"/>
              <a:t>All these information's are relevant for decision-making toward wall monitoring</a:t>
            </a:r>
          </a:p>
          <a:p>
            <a:pPr lvl="1"/>
            <a:endParaRPr lang="en-GB" noProof="0" dirty="0" smtClean="0"/>
          </a:p>
          <a:p>
            <a:pPr lvl="1"/>
            <a:endParaRPr lang="en-GB" noProof="0" dirty="0"/>
          </a:p>
        </p:txBody>
      </p:sp>
      <p:grpSp>
        <p:nvGrpSpPr>
          <p:cNvPr id="3" name="Groupe 2"/>
          <p:cNvGrpSpPr/>
          <p:nvPr/>
        </p:nvGrpSpPr>
        <p:grpSpPr>
          <a:xfrm>
            <a:off x="530294" y="1249805"/>
            <a:ext cx="3639369" cy="5049064"/>
            <a:chOff x="530295" y="3072135"/>
            <a:chExt cx="2325832" cy="322673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774" y="3072135"/>
              <a:ext cx="2201626" cy="1425663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295" y="4609580"/>
              <a:ext cx="2325832" cy="1689289"/>
            </a:xfrm>
            <a:prstGeom prst="rect">
              <a:avLst/>
            </a:prstGeom>
          </p:spPr>
        </p:pic>
        <p:cxnSp>
          <p:nvCxnSpPr>
            <p:cNvPr id="9" name="Connecteur droit 8"/>
            <p:cNvCxnSpPr/>
            <p:nvPr/>
          </p:nvCxnSpPr>
          <p:spPr>
            <a:xfrm>
              <a:off x="1241630" y="3600849"/>
              <a:ext cx="0" cy="238526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2240980" y="3383995"/>
              <a:ext cx="0" cy="238526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space réservé du contenu 4"/>
          <p:cNvSpPr txBox="1">
            <a:spLocks/>
          </p:cNvSpPr>
          <p:nvPr/>
        </p:nvSpPr>
        <p:spPr>
          <a:xfrm>
            <a:off x="4362994" y="1114484"/>
            <a:ext cx="4781006" cy="2575795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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u="sng" dirty="0" smtClean="0"/>
              <a:t>Measures available from diagnostic systems 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Surface temperature (time evolution) of a given spot.</a:t>
            </a:r>
            <a:br>
              <a:rPr lang="en-GB" dirty="0" smtClean="0"/>
            </a:br>
            <a:r>
              <a:rPr lang="en-GB" dirty="0" smtClean="0"/>
              <a:t>Including some assumptions regarding emissivity, reflectivity etc…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Total power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tot</a:t>
            </a:r>
            <a:r>
              <a:rPr lang="en-GB" dirty="0" smtClean="0"/>
              <a:t> (time evolution)… but usually not the local power density </a:t>
            </a:r>
            <a:r>
              <a:rPr lang="en-GB" dirty="0" err="1" smtClean="0"/>
              <a:t>q</a:t>
            </a:r>
            <a:r>
              <a:rPr lang="en-GB" baseline="-25000" dirty="0" err="1" smtClean="0"/>
              <a:t>deposited</a:t>
            </a:r>
            <a:endParaRPr lang="en-GB" baseline="-25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36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6598284" cy="379192"/>
          </a:xfrm>
        </p:spPr>
        <p:txBody>
          <a:bodyPr/>
          <a:lstStyle/>
          <a:p>
            <a:r>
              <a:rPr lang="en-GB" noProof="0" dirty="0" smtClean="0"/>
              <a:t>4 thermal behaviours, all up to 1000°C</a:t>
            </a:r>
            <a:endParaRPr lang="en-GB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Espace réservé du contenu 33"/>
          <p:cNvSpPr>
            <a:spLocks noGrp="1"/>
          </p:cNvSpPr>
          <p:nvPr>
            <p:ph idx="1"/>
          </p:nvPr>
        </p:nvSpPr>
        <p:spPr>
          <a:xfrm>
            <a:off x="3347864" y="2882534"/>
            <a:ext cx="5548486" cy="2652739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noProof="0" dirty="0" smtClean="0"/>
              <a:t>4 thermal behaviours, all calibrated on a prescribed temperature rise of 950°C     (</a:t>
            </a:r>
            <a:r>
              <a:rPr lang="en-GB" dirty="0"/>
              <a:t>from 50 °C </a:t>
            </a:r>
            <a:r>
              <a:rPr lang="en-GB" noProof="0" dirty="0" smtClean="0"/>
              <a:t>to 1000 °C) 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noProof="0" dirty="0" smtClean="0"/>
              <a:t>All do corresponds to simulated thermal models of possible plasma facing components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noProof="0" dirty="0" smtClean="0"/>
              <a:t>The power deposition lasts 10 seconds, from 5 to 15 seconds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noProof="0" dirty="0" smtClean="0"/>
              <a:t>The heat flux density is unknown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noProof="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0" y="1121473"/>
            <a:ext cx="1956375" cy="133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61" y="2448805"/>
            <a:ext cx="1959978" cy="1332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5518" y="230441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81640" y="163125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500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09494" y="109266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1000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543552" y="363300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543552" y="296223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500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485758" y="230441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1000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83981" y="486851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40103" y="419535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500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7957" y="365676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1000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555776" y="560509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500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497982" y="494727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1000</a:t>
            </a:r>
            <a:endParaRPr lang="fr-FR" sz="1400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860045" y="1039019"/>
            <a:ext cx="513936" cy="0"/>
          </a:xfrm>
          <a:prstGeom prst="straightConnector1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58478" y="6427749"/>
            <a:ext cx="2595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0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973728" y="6427749"/>
            <a:ext cx="2595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10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465020" y="6427749"/>
            <a:ext cx="2595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20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956312" y="6427749"/>
            <a:ext cx="2595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30</a:t>
            </a:r>
            <a:endParaRPr lang="fr-FR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2441309" y="6427749"/>
            <a:ext cx="2595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40</a:t>
            </a:r>
            <a:endParaRPr lang="fr-FR" sz="1400" dirty="0"/>
          </a:p>
        </p:txBody>
      </p:sp>
      <p:sp>
        <p:nvSpPr>
          <p:cNvPr id="26" name="ZoneTexte 25"/>
          <p:cNvSpPr txBox="1"/>
          <p:nvPr/>
        </p:nvSpPr>
        <p:spPr>
          <a:xfrm rot="16200000">
            <a:off x="-725458" y="2594688"/>
            <a:ext cx="1761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Temperature</a:t>
            </a:r>
            <a:r>
              <a:rPr lang="fr-FR" sz="1600" dirty="0" smtClean="0"/>
              <a:t> (°C)</a:t>
            </a:r>
            <a:endParaRPr lang="fr-FR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1421360" y="6040332"/>
            <a:ext cx="230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Time (s)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1384260" y="71903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Power on</a:t>
            </a:r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1335161" y="6112024"/>
            <a:ext cx="1235923" cy="0"/>
          </a:xfrm>
          <a:prstGeom prst="straightConnector1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724571" y="5704812"/>
            <a:ext cx="436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off</a:t>
            </a:r>
            <a:endParaRPr lang="fr-FR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6" y="5099272"/>
            <a:ext cx="1959978" cy="1332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0" y="3776668"/>
            <a:ext cx="1959978" cy="1332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23626" y="1227498"/>
            <a:ext cx="4639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 smtClean="0"/>
              <a:t>Feed forward modelling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1374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Qualitative human expertise</a:t>
            </a:r>
            <a:endParaRPr lang="en-GB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0" y="1121473"/>
            <a:ext cx="1956375" cy="133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61" y="2448805"/>
            <a:ext cx="1959978" cy="1332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5518" y="230441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181640" y="163125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500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09494" y="109266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1000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543552" y="363300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543552" y="296223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500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485758" y="230441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1000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83981" y="486851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40103" y="419535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500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7957" y="365676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1000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555776" y="560509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500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497982" y="494727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1000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58478" y="6427749"/>
            <a:ext cx="2595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0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973728" y="6427749"/>
            <a:ext cx="2595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10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465020" y="6427749"/>
            <a:ext cx="2595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20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956312" y="6427749"/>
            <a:ext cx="2595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30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441309" y="6427749"/>
            <a:ext cx="2595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40</a:t>
            </a:r>
            <a:endParaRPr lang="fr-FR" sz="1400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-725458" y="2594688"/>
            <a:ext cx="1761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Temperature</a:t>
            </a:r>
            <a:r>
              <a:rPr lang="fr-FR" sz="1600" dirty="0" smtClean="0"/>
              <a:t> (°C)</a:t>
            </a:r>
            <a:endParaRPr lang="fr-FR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421360" y="6040332"/>
            <a:ext cx="230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Time (s)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050473" y="2606973"/>
            <a:ext cx="6015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Heating and cooling are </a:t>
            </a:r>
            <a:r>
              <a:rPr lang="en-GB" sz="2000" dirty="0"/>
              <a:t>quasi-symmetrical</a:t>
            </a:r>
            <a:endParaRPr lang="en-GB" sz="2000" dirty="0" smtClean="0"/>
          </a:p>
          <a:p>
            <a:r>
              <a:rPr lang="en-GB" sz="2000" dirty="0" smtClean="0"/>
              <a:t>Fast response to Heaviside power steps : low capacity material – Look likes  a co-deposited layer</a:t>
            </a:r>
            <a:endParaRPr lang="en-GB" sz="20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111161" y="4064363"/>
            <a:ext cx="5598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Poor up-down symmetry. Slow return to base temperature : visible effect of radiation cooling</a:t>
            </a:r>
            <a:endParaRPr lang="en-GB" sz="2000" dirty="0"/>
          </a:p>
        </p:txBody>
      </p:sp>
      <p:sp>
        <p:nvSpPr>
          <p:cNvPr id="30" name="ZoneTexte 29"/>
          <p:cNvSpPr txBox="1"/>
          <p:nvPr/>
        </p:nvSpPr>
        <p:spPr>
          <a:xfrm>
            <a:off x="3111161" y="5382512"/>
            <a:ext cx="5777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Poor up-down symmetry. S</a:t>
            </a:r>
            <a:r>
              <a:rPr lang="en-GB" sz="2000" dirty="0" smtClean="0"/>
              <a:t>low ramp-up plus very slow </a:t>
            </a:r>
            <a:r>
              <a:rPr lang="en-GB" sz="2000" dirty="0"/>
              <a:t>return to base temperature </a:t>
            </a:r>
            <a:r>
              <a:rPr lang="en-GB" sz="2000" dirty="0" smtClean="0"/>
              <a:t> </a:t>
            </a:r>
          </a:p>
          <a:p>
            <a:r>
              <a:rPr lang="en-GB" sz="2000" dirty="0" smtClean="0">
                <a:sym typeface="Wingdings" panose="05000000000000000000" pitchFamily="2" charset="2"/>
              </a:rPr>
              <a:t></a:t>
            </a:r>
            <a:r>
              <a:rPr lang="en-GB" sz="2000" dirty="0" smtClean="0"/>
              <a:t> thermal capacity being filled</a:t>
            </a:r>
            <a:r>
              <a:rPr lang="en-GB" sz="2000" dirty="0"/>
              <a:t>, radiation cooling 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050473" y="1198924"/>
            <a:ext cx="53174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Heating and cooling ramps are quasi-symmetrical</a:t>
            </a:r>
          </a:p>
          <a:p>
            <a:r>
              <a:rPr lang="en-GB" sz="2000" dirty="0" smtClean="0"/>
              <a:t>+ good match to exponential behaviour</a:t>
            </a:r>
          </a:p>
          <a:p>
            <a:r>
              <a:rPr lang="en-GB" sz="2000" dirty="0" smtClean="0"/>
              <a:t>Probably a well cooled component</a:t>
            </a:r>
            <a:endParaRPr lang="en-GB" sz="2000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0" y="3776668"/>
            <a:ext cx="1959978" cy="1332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6" y="5099272"/>
            <a:ext cx="195997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1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Unveiling local power density</a:t>
            </a:r>
            <a:endParaRPr lang="en-GB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973577" y="2334108"/>
            <a:ext cx="3919801" cy="142163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noProof="0" dirty="0" smtClean="0"/>
              <a:t>While identical max temp 1000°C, </a:t>
            </a:r>
            <a:r>
              <a:rPr lang="en-GB" sz="2000" noProof="0" dirty="0" smtClean="0">
                <a:solidFill>
                  <a:srgbClr val="FF0000"/>
                </a:solidFill>
              </a:rPr>
              <a:t>quite different power densities</a:t>
            </a:r>
            <a:endParaRPr lang="en-GB" noProof="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noProof="0" dirty="0" smtClean="0"/>
              <a:t>Temperature : a poor indication of actual heat load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0" y="1121473"/>
            <a:ext cx="1956375" cy="133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61" y="2448805"/>
            <a:ext cx="1959978" cy="1332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5518" y="230441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0</a:t>
            </a:r>
            <a:endParaRPr lang="en-GB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181640" y="163125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500</a:t>
            </a:r>
            <a:endParaRPr lang="en-GB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09494" y="109266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1000</a:t>
            </a:r>
            <a:endParaRPr lang="en-GB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543552" y="363300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0</a:t>
            </a:r>
            <a:endParaRPr lang="en-GB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543552" y="297176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500</a:t>
            </a:r>
            <a:endParaRPr lang="en-GB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485758" y="231394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1000</a:t>
            </a:r>
            <a:endParaRPr lang="en-GB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83981" y="486851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0</a:t>
            </a:r>
            <a:endParaRPr lang="en-GB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40103" y="419535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500</a:t>
            </a:r>
            <a:endParaRPr lang="en-GB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7957" y="365676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1000</a:t>
            </a:r>
            <a:endParaRPr lang="en-GB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555776" y="561461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500</a:t>
            </a:r>
            <a:endParaRPr lang="en-GB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497982" y="495679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1000</a:t>
            </a:r>
            <a:endParaRPr lang="en-GB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58478" y="6427749"/>
            <a:ext cx="2595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0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973728" y="6427749"/>
            <a:ext cx="2595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10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465020" y="6427749"/>
            <a:ext cx="2595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20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956312" y="6427749"/>
            <a:ext cx="2595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30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441309" y="6427749"/>
            <a:ext cx="2595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40</a:t>
            </a:r>
            <a:endParaRPr lang="fr-FR" sz="1400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-646366" y="2594688"/>
            <a:ext cx="160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Temperature (°C)</a:t>
            </a:r>
            <a:endParaRPr lang="en-GB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421360" y="6049857"/>
            <a:ext cx="230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Time (s)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200467" y="2890413"/>
            <a:ext cx="170751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1.7 MW/m²</a:t>
            </a:r>
            <a:endParaRPr lang="en-GB" dirty="0"/>
          </a:p>
        </p:txBody>
      </p:sp>
      <p:sp>
        <p:nvSpPr>
          <p:cNvPr id="29" name="ZoneTexte 28"/>
          <p:cNvSpPr txBox="1"/>
          <p:nvPr/>
        </p:nvSpPr>
        <p:spPr>
          <a:xfrm>
            <a:off x="3200467" y="4214401"/>
            <a:ext cx="170751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3.9 MW/m²</a:t>
            </a:r>
            <a:endParaRPr lang="en-GB" dirty="0"/>
          </a:p>
        </p:txBody>
      </p:sp>
      <p:sp>
        <p:nvSpPr>
          <p:cNvPr id="30" name="ZoneTexte 29"/>
          <p:cNvSpPr txBox="1"/>
          <p:nvPr/>
        </p:nvSpPr>
        <p:spPr>
          <a:xfrm>
            <a:off x="3200467" y="5538389"/>
            <a:ext cx="170751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0.5 MW/m²</a:t>
            </a:r>
            <a:endParaRPr lang="en-GB" dirty="0"/>
          </a:p>
        </p:txBody>
      </p:sp>
      <p:sp>
        <p:nvSpPr>
          <p:cNvPr id="31" name="ZoneTexte 30"/>
          <p:cNvSpPr txBox="1"/>
          <p:nvPr/>
        </p:nvSpPr>
        <p:spPr>
          <a:xfrm>
            <a:off x="3168407" y="1552833"/>
            <a:ext cx="17796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8.9  MW/m²</a:t>
            </a:r>
            <a:endParaRPr lang="en-GB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0" y="3776668"/>
            <a:ext cx="1959978" cy="1332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6" y="5099272"/>
            <a:ext cx="195997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3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697A5-F0F8-4A0E-8802-0A9BD2BD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Unveiling </a:t>
            </a:r>
            <a:r>
              <a:rPr lang="en-GB" noProof="0" dirty="0" smtClean="0"/>
              <a:t>thermal model</a:t>
            </a:r>
            <a:endParaRPr lang="en-GB" noProof="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3C8B2E-30BE-4BE3-964B-5AE8D1CCB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0" y="1121473"/>
            <a:ext cx="1956375" cy="133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61" y="2448805"/>
            <a:ext cx="1959978" cy="1332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5518" y="230441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181640" y="163125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500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09494" y="109266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1000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543552" y="363300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543552" y="296223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500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485758" y="230441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1000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83981" y="486851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40103" y="419535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500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7957" y="365676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1000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596941" y="5655124"/>
            <a:ext cx="3346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500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497982" y="494727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1000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58478" y="6427749"/>
            <a:ext cx="2595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0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973728" y="6427749"/>
            <a:ext cx="2595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10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465020" y="6427749"/>
            <a:ext cx="2595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20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956312" y="6427749"/>
            <a:ext cx="2595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30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441309" y="6427749"/>
            <a:ext cx="2595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40</a:t>
            </a:r>
            <a:endParaRPr lang="fr-FR" sz="1400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-725458" y="2594688"/>
            <a:ext cx="1761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Temperature</a:t>
            </a:r>
            <a:r>
              <a:rPr lang="fr-FR" sz="1600" dirty="0" smtClean="0"/>
              <a:t> (°C)</a:t>
            </a:r>
            <a:endParaRPr lang="fr-FR" sz="1600" dirty="0"/>
          </a:p>
        </p:txBody>
      </p:sp>
      <p:sp>
        <p:nvSpPr>
          <p:cNvPr id="28" name="Rectangle 27"/>
          <p:cNvSpPr/>
          <p:nvPr/>
        </p:nvSpPr>
        <p:spPr>
          <a:xfrm>
            <a:off x="4083573" y="1610237"/>
            <a:ext cx="792088" cy="817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Ellipse 28"/>
          <p:cNvSpPr/>
          <p:nvPr/>
        </p:nvSpPr>
        <p:spPr>
          <a:xfrm>
            <a:off x="4282173" y="1796740"/>
            <a:ext cx="377986" cy="3627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4090617" y="1248814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4282173" y="1248814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4473729" y="1248814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4665285" y="1248814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4856841" y="1248814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rme libre 34"/>
          <p:cNvSpPr/>
          <p:nvPr/>
        </p:nvSpPr>
        <p:spPr>
          <a:xfrm>
            <a:off x="3581800" y="1427386"/>
            <a:ext cx="419100" cy="173060"/>
          </a:xfrm>
          <a:custGeom>
            <a:avLst/>
            <a:gdLst>
              <a:gd name="connsiteX0" fmla="*/ 416719 w 416719"/>
              <a:gd name="connsiteY0" fmla="*/ 184947 h 221176"/>
              <a:gd name="connsiteX1" fmla="*/ 314325 w 416719"/>
              <a:gd name="connsiteY1" fmla="*/ 208760 h 221176"/>
              <a:gd name="connsiteX2" fmla="*/ 176213 w 416719"/>
              <a:gd name="connsiteY2" fmla="*/ 13497 h 221176"/>
              <a:gd name="connsiteX3" fmla="*/ 0 w 416719"/>
              <a:gd name="connsiteY3" fmla="*/ 32547 h 221176"/>
              <a:gd name="connsiteX0" fmla="*/ 416719 w 416719"/>
              <a:gd name="connsiteY0" fmla="*/ 182655 h 199862"/>
              <a:gd name="connsiteX1" fmla="*/ 266700 w 416719"/>
              <a:gd name="connsiteY1" fmla="*/ 175511 h 199862"/>
              <a:gd name="connsiteX2" fmla="*/ 176213 w 416719"/>
              <a:gd name="connsiteY2" fmla="*/ 11205 h 199862"/>
              <a:gd name="connsiteX3" fmla="*/ 0 w 416719"/>
              <a:gd name="connsiteY3" fmla="*/ 30255 h 199862"/>
              <a:gd name="connsiteX0" fmla="*/ 419100 w 419100"/>
              <a:gd name="connsiteY0" fmla="*/ 201705 h 213635"/>
              <a:gd name="connsiteX1" fmla="*/ 266700 w 419100"/>
              <a:gd name="connsiteY1" fmla="*/ 175511 h 213635"/>
              <a:gd name="connsiteX2" fmla="*/ 176213 w 419100"/>
              <a:gd name="connsiteY2" fmla="*/ 11205 h 213635"/>
              <a:gd name="connsiteX3" fmla="*/ 0 w 419100"/>
              <a:gd name="connsiteY3" fmla="*/ 30255 h 213635"/>
              <a:gd name="connsiteX0" fmla="*/ 419100 w 419100"/>
              <a:gd name="connsiteY0" fmla="*/ 201705 h 201705"/>
              <a:gd name="connsiteX1" fmla="*/ 266700 w 419100"/>
              <a:gd name="connsiteY1" fmla="*/ 175511 h 201705"/>
              <a:gd name="connsiteX2" fmla="*/ 176213 w 419100"/>
              <a:gd name="connsiteY2" fmla="*/ 11205 h 201705"/>
              <a:gd name="connsiteX3" fmla="*/ 0 w 419100"/>
              <a:gd name="connsiteY3" fmla="*/ 30255 h 201705"/>
              <a:gd name="connsiteX0" fmla="*/ 419100 w 419100"/>
              <a:gd name="connsiteY0" fmla="*/ 186425 h 186425"/>
              <a:gd name="connsiteX1" fmla="*/ 266700 w 419100"/>
              <a:gd name="connsiteY1" fmla="*/ 160231 h 186425"/>
              <a:gd name="connsiteX2" fmla="*/ 192882 w 419100"/>
              <a:gd name="connsiteY2" fmla="*/ 22119 h 186425"/>
              <a:gd name="connsiteX3" fmla="*/ 0 w 419100"/>
              <a:gd name="connsiteY3" fmla="*/ 14975 h 186425"/>
              <a:gd name="connsiteX0" fmla="*/ 419100 w 419100"/>
              <a:gd name="connsiteY0" fmla="*/ 173060 h 173060"/>
              <a:gd name="connsiteX1" fmla="*/ 266700 w 419100"/>
              <a:gd name="connsiteY1" fmla="*/ 146866 h 173060"/>
              <a:gd name="connsiteX2" fmla="*/ 192882 w 419100"/>
              <a:gd name="connsiteY2" fmla="*/ 8754 h 173060"/>
              <a:gd name="connsiteX3" fmla="*/ 0 w 419100"/>
              <a:gd name="connsiteY3" fmla="*/ 1610 h 17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173060">
                <a:moveTo>
                  <a:pt x="419100" y="173060"/>
                </a:moveTo>
                <a:cubicBezTo>
                  <a:pt x="337939" y="161154"/>
                  <a:pt x="304403" y="174250"/>
                  <a:pt x="266700" y="146866"/>
                </a:cubicBezTo>
                <a:cubicBezTo>
                  <a:pt x="228997" y="119482"/>
                  <a:pt x="237332" y="32963"/>
                  <a:pt x="192882" y="8754"/>
                </a:cubicBezTo>
                <a:cubicBezTo>
                  <a:pt x="148432" y="-15455"/>
                  <a:pt x="80963" y="20263"/>
                  <a:pt x="0" y="1610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Forme libre 35"/>
          <p:cNvSpPr/>
          <p:nvPr/>
        </p:nvSpPr>
        <p:spPr>
          <a:xfrm rot="2539866" flipV="1">
            <a:off x="3473549" y="1632469"/>
            <a:ext cx="419100" cy="173060"/>
          </a:xfrm>
          <a:custGeom>
            <a:avLst/>
            <a:gdLst>
              <a:gd name="connsiteX0" fmla="*/ 416719 w 416719"/>
              <a:gd name="connsiteY0" fmla="*/ 184947 h 221176"/>
              <a:gd name="connsiteX1" fmla="*/ 314325 w 416719"/>
              <a:gd name="connsiteY1" fmla="*/ 208760 h 221176"/>
              <a:gd name="connsiteX2" fmla="*/ 176213 w 416719"/>
              <a:gd name="connsiteY2" fmla="*/ 13497 h 221176"/>
              <a:gd name="connsiteX3" fmla="*/ 0 w 416719"/>
              <a:gd name="connsiteY3" fmla="*/ 32547 h 221176"/>
              <a:gd name="connsiteX0" fmla="*/ 416719 w 416719"/>
              <a:gd name="connsiteY0" fmla="*/ 182655 h 199862"/>
              <a:gd name="connsiteX1" fmla="*/ 266700 w 416719"/>
              <a:gd name="connsiteY1" fmla="*/ 175511 h 199862"/>
              <a:gd name="connsiteX2" fmla="*/ 176213 w 416719"/>
              <a:gd name="connsiteY2" fmla="*/ 11205 h 199862"/>
              <a:gd name="connsiteX3" fmla="*/ 0 w 416719"/>
              <a:gd name="connsiteY3" fmla="*/ 30255 h 199862"/>
              <a:gd name="connsiteX0" fmla="*/ 419100 w 419100"/>
              <a:gd name="connsiteY0" fmla="*/ 201705 h 213635"/>
              <a:gd name="connsiteX1" fmla="*/ 266700 w 419100"/>
              <a:gd name="connsiteY1" fmla="*/ 175511 h 213635"/>
              <a:gd name="connsiteX2" fmla="*/ 176213 w 419100"/>
              <a:gd name="connsiteY2" fmla="*/ 11205 h 213635"/>
              <a:gd name="connsiteX3" fmla="*/ 0 w 419100"/>
              <a:gd name="connsiteY3" fmla="*/ 30255 h 213635"/>
              <a:gd name="connsiteX0" fmla="*/ 419100 w 419100"/>
              <a:gd name="connsiteY0" fmla="*/ 201705 h 201705"/>
              <a:gd name="connsiteX1" fmla="*/ 266700 w 419100"/>
              <a:gd name="connsiteY1" fmla="*/ 175511 h 201705"/>
              <a:gd name="connsiteX2" fmla="*/ 176213 w 419100"/>
              <a:gd name="connsiteY2" fmla="*/ 11205 h 201705"/>
              <a:gd name="connsiteX3" fmla="*/ 0 w 419100"/>
              <a:gd name="connsiteY3" fmla="*/ 30255 h 201705"/>
              <a:gd name="connsiteX0" fmla="*/ 419100 w 419100"/>
              <a:gd name="connsiteY0" fmla="*/ 186425 h 186425"/>
              <a:gd name="connsiteX1" fmla="*/ 266700 w 419100"/>
              <a:gd name="connsiteY1" fmla="*/ 160231 h 186425"/>
              <a:gd name="connsiteX2" fmla="*/ 192882 w 419100"/>
              <a:gd name="connsiteY2" fmla="*/ 22119 h 186425"/>
              <a:gd name="connsiteX3" fmla="*/ 0 w 419100"/>
              <a:gd name="connsiteY3" fmla="*/ 14975 h 186425"/>
              <a:gd name="connsiteX0" fmla="*/ 419100 w 419100"/>
              <a:gd name="connsiteY0" fmla="*/ 173060 h 173060"/>
              <a:gd name="connsiteX1" fmla="*/ 266700 w 419100"/>
              <a:gd name="connsiteY1" fmla="*/ 146866 h 173060"/>
              <a:gd name="connsiteX2" fmla="*/ 192882 w 419100"/>
              <a:gd name="connsiteY2" fmla="*/ 8754 h 173060"/>
              <a:gd name="connsiteX3" fmla="*/ 0 w 419100"/>
              <a:gd name="connsiteY3" fmla="*/ 1610 h 17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173060">
                <a:moveTo>
                  <a:pt x="419100" y="173060"/>
                </a:moveTo>
                <a:cubicBezTo>
                  <a:pt x="337939" y="161154"/>
                  <a:pt x="304403" y="174250"/>
                  <a:pt x="266700" y="146866"/>
                </a:cubicBezTo>
                <a:cubicBezTo>
                  <a:pt x="228997" y="119482"/>
                  <a:pt x="237332" y="32963"/>
                  <a:pt x="192882" y="8754"/>
                </a:cubicBezTo>
                <a:cubicBezTo>
                  <a:pt x="148432" y="-15455"/>
                  <a:pt x="80963" y="20263"/>
                  <a:pt x="0" y="1610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Forme libre 36"/>
          <p:cNvSpPr/>
          <p:nvPr/>
        </p:nvSpPr>
        <p:spPr>
          <a:xfrm rot="19727406">
            <a:off x="3473549" y="1908404"/>
            <a:ext cx="419100" cy="173060"/>
          </a:xfrm>
          <a:custGeom>
            <a:avLst/>
            <a:gdLst>
              <a:gd name="connsiteX0" fmla="*/ 416719 w 416719"/>
              <a:gd name="connsiteY0" fmla="*/ 184947 h 221176"/>
              <a:gd name="connsiteX1" fmla="*/ 314325 w 416719"/>
              <a:gd name="connsiteY1" fmla="*/ 208760 h 221176"/>
              <a:gd name="connsiteX2" fmla="*/ 176213 w 416719"/>
              <a:gd name="connsiteY2" fmla="*/ 13497 h 221176"/>
              <a:gd name="connsiteX3" fmla="*/ 0 w 416719"/>
              <a:gd name="connsiteY3" fmla="*/ 32547 h 221176"/>
              <a:gd name="connsiteX0" fmla="*/ 416719 w 416719"/>
              <a:gd name="connsiteY0" fmla="*/ 182655 h 199862"/>
              <a:gd name="connsiteX1" fmla="*/ 266700 w 416719"/>
              <a:gd name="connsiteY1" fmla="*/ 175511 h 199862"/>
              <a:gd name="connsiteX2" fmla="*/ 176213 w 416719"/>
              <a:gd name="connsiteY2" fmla="*/ 11205 h 199862"/>
              <a:gd name="connsiteX3" fmla="*/ 0 w 416719"/>
              <a:gd name="connsiteY3" fmla="*/ 30255 h 199862"/>
              <a:gd name="connsiteX0" fmla="*/ 419100 w 419100"/>
              <a:gd name="connsiteY0" fmla="*/ 201705 h 213635"/>
              <a:gd name="connsiteX1" fmla="*/ 266700 w 419100"/>
              <a:gd name="connsiteY1" fmla="*/ 175511 h 213635"/>
              <a:gd name="connsiteX2" fmla="*/ 176213 w 419100"/>
              <a:gd name="connsiteY2" fmla="*/ 11205 h 213635"/>
              <a:gd name="connsiteX3" fmla="*/ 0 w 419100"/>
              <a:gd name="connsiteY3" fmla="*/ 30255 h 213635"/>
              <a:gd name="connsiteX0" fmla="*/ 419100 w 419100"/>
              <a:gd name="connsiteY0" fmla="*/ 201705 h 201705"/>
              <a:gd name="connsiteX1" fmla="*/ 266700 w 419100"/>
              <a:gd name="connsiteY1" fmla="*/ 175511 h 201705"/>
              <a:gd name="connsiteX2" fmla="*/ 176213 w 419100"/>
              <a:gd name="connsiteY2" fmla="*/ 11205 h 201705"/>
              <a:gd name="connsiteX3" fmla="*/ 0 w 419100"/>
              <a:gd name="connsiteY3" fmla="*/ 30255 h 201705"/>
              <a:gd name="connsiteX0" fmla="*/ 419100 w 419100"/>
              <a:gd name="connsiteY0" fmla="*/ 186425 h 186425"/>
              <a:gd name="connsiteX1" fmla="*/ 266700 w 419100"/>
              <a:gd name="connsiteY1" fmla="*/ 160231 h 186425"/>
              <a:gd name="connsiteX2" fmla="*/ 192882 w 419100"/>
              <a:gd name="connsiteY2" fmla="*/ 22119 h 186425"/>
              <a:gd name="connsiteX3" fmla="*/ 0 w 419100"/>
              <a:gd name="connsiteY3" fmla="*/ 14975 h 186425"/>
              <a:gd name="connsiteX0" fmla="*/ 419100 w 419100"/>
              <a:gd name="connsiteY0" fmla="*/ 173060 h 173060"/>
              <a:gd name="connsiteX1" fmla="*/ 266700 w 419100"/>
              <a:gd name="connsiteY1" fmla="*/ 146866 h 173060"/>
              <a:gd name="connsiteX2" fmla="*/ 192882 w 419100"/>
              <a:gd name="connsiteY2" fmla="*/ 8754 h 173060"/>
              <a:gd name="connsiteX3" fmla="*/ 0 w 419100"/>
              <a:gd name="connsiteY3" fmla="*/ 1610 h 17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173060">
                <a:moveTo>
                  <a:pt x="419100" y="173060"/>
                </a:moveTo>
                <a:cubicBezTo>
                  <a:pt x="337939" y="161154"/>
                  <a:pt x="304403" y="174250"/>
                  <a:pt x="266700" y="146866"/>
                </a:cubicBezTo>
                <a:cubicBezTo>
                  <a:pt x="228997" y="119482"/>
                  <a:pt x="237332" y="32963"/>
                  <a:pt x="192882" y="8754"/>
                </a:cubicBezTo>
                <a:cubicBezTo>
                  <a:pt x="148432" y="-15455"/>
                  <a:pt x="80963" y="20263"/>
                  <a:pt x="0" y="1610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orme libre 37"/>
          <p:cNvSpPr/>
          <p:nvPr/>
        </p:nvSpPr>
        <p:spPr>
          <a:xfrm rot="3380512">
            <a:off x="3957112" y="1230440"/>
            <a:ext cx="419100" cy="173060"/>
          </a:xfrm>
          <a:custGeom>
            <a:avLst/>
            <a:gdLst>
              <a:gd name="connsiteX0" fmla="*/ 416719 w 416719"/>
              <a:gd name="connsiteY0" fmla="*/ 184947 h 221176"/>
              <a:gd name="connsiteX1" fmla="*/ 314325 w 416719"/>
              <a:gd name="connsiteY1" fmla="*/ 208760 h 221176"/>
              <a:gd name="connsiteX2" fmla="*/ 176213 w 416719"/>
              <a:gd name="connsiteY2" fmla="*/ 13497 h 221176"/>
              <a:gd name="connsiteX3" fmla="*/ 0 w 416719"/>
              <a:gd name="connsiteY3" fmla="*/ 32547 h 221176"/>
              <a:gd name="connsiteX0" fmla="*/ 416719 w 416719"/>
              <a:gd name="connsiteY0" fmla="*/ 182655 h 199862"/>
              <a:gd name="connsiteX1" fmla="*/ 266700 w 416719"/>
              <a:gd name="connsiteY1" fmla="*/ 175511 h 199862"/>
              <a:gd name="connsiteX2" fmla="*/ 176213 w 416719"/>
              <a:gd name="connsiteY2" fmla="*/ 11205 h 199862"/>
              <a:gd name="connsiteX3" fmla="*/ 0 w 416719"/>
              <a:gd name="connsiteY3" fmla="*/ 30255 h 199862"/>
              <a:gd name="connsiteX0" fmla="*/ 419100 w 419100"/>
              <a:gd name="connsiteY0" fmla="*/ 201705 h 213635"/>
              <a:gd name="connsiteX1" fmla="*/ 266700 w 419100"/>
              <a:gd name="connsiteY1" fmla="*/ 175511 h 213635"/>
              <a:gd name="connsiteX2" fmla="*/ 176213 w 419100"/>
              <a:gd name="connsiteY2" fmla="*/ 11205 h 213635"/>
              <a:gd name="connsiteX3" fmla="*/ 0 w 419100"/>
              <a:gd name="connsiteY3" fmla="*/ 30255 h 213635"/>
              <a:gd name="connsiteX0" fmla="*/ 419100 w 419100"/>
              <a:gd name="connsiteY0" fmla="*/ 201705 h 201705"/>
              <a:gd name="connsiteX1" fmla="*/ 266700 w 419100"/>
              <a:gd name="connsiteY1" fmla="*/ 175511 h 201705"/>
              <a:gd name="connsiteX2" fmla="*/ 176213 w 419100"/>
              <a:gd name="connsiteY2" fmla="*/ 11205 h 201705"/>
              <a:gd name="connsiteX3" fmla="*/ 0 w 419100"/>
              <a:gd name="connsiteY3" fmla="*/ 30255 h 201705"/>
              <a:gd name="connsiteX0" fmla="*/ 419100 w 419100"/>
              <a:gd name="connsiteY0" fmla="*/ 186425 h 186425"/>
              <a:gd name="connsiteX1" fmla="*/ 266700 w 419100"/>
              <a:gd name="connsiteY1" fmla="*/ 160231 h 186425"/>
              <a:gd name="connsiteX2" fmla="*/ 192882 w 419100"/>
              <a:gd name="connsiteY2" fmla="*/ 22119 h 186425"/>
              <a:gd name="connsiteX3" fmla="*/ 0 w 419100"/>
              <a:gd name="connsiteY3" fmla="*/ 14975 h 186425"/>
              <a:gd name="connsiteX0" fmla="*/ 419100 w 419100"/>
              <a:gd name="connsiteY0" fmla="*/ 173060 h 173060"/>
              <a:gd name="connsiteX1" fmla="*/ 266700 w 419100"/>
              <a:gd name="connsiteY1" fmla="*/ 146866 h 173060"/>
              <a:gd name="connsiteX2" fmla="*/ 192882 w 419100"/>
              <a:gd name="connsiteY2" fmla="*/ 8754 h 173060"/>
              <a:gd name="connsiteX3" fmla="*/ 0 w 419100"/>
              <a:gd name="connsiteY3" fmla="*/ 1610 h 17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173060">
                <a:moveTo>
                  <a:pt x="419100" y="173060"/>
                </a:moveTo>
                <a:cubicBezTo>
                  <a:pt x="337939" y="161154"/>
                  <a:pt x="304403" y="174250"/>
                  <a:pt x="266700" y="146866"/>
                </a:cubicBezTo>
                <a:cubicBezTo>
                  <a:pt x="228997" y="119482"/>
                  <a:pt x="237332" y="32963"/>
                  <a:pt x="192882" y="8754"/>
                </a:cubicBezTo>
                <a:cubicBezTo>
                  <a:pt x="148432" y="-15455"/>
                  <a:pt x="80963" y="20263"/>
                  <a:pt x="0" y="1610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7020272" y="2785240"/>
            <a:ext cx="792088" cy="817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Ellipse 39"/>
          <p:cNvSpPr/>
          <p:nvPr/>
        </p:nvSpPr>
        <p:spPr>
          <a:xfrm>
            <a:off x="7218872" y="2971743"/>
            <a:ext cx="377986" cy="3627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7027316" y="2423817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7218872" y="2423817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7410428" y="2423817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7601984" y="2423817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7793540" y="2423817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rme libre 45"/>
          <p:cNvSpPr/>
          <p:nvPr/>
        </p:nvSpPr>
        <p:spPr>
          <a:xfrm>
            <a:off x="6518499" y="2602389"/>
            <a:ext cx="419100" cy="173060"/>
          </a:xfrm>
          <a:custGeom>
            <a:avLst/>
            <a:gdLst>
              <a:gd name="connsiteX0" fmla="*/ 416719 w 416719"/>
              <a:gd name="connsiteY0" fmla="*/ 184947 h 221176"/>
              <a:gd name="connsiteX1" fmla="*/ 314325 w 416719"/>
              <a:gd name="connsiteY1" fmla="*/ 208760 h 221176"/>
              <a:gd name="connsiteX2" fmla="*/ 176213 w 416719"/>
              <a:gd name="connsiteY2" fmla="*/ 13497 h 221176"/>
              <a:gd name="connsiteX3" fmla="*/ 0 w 416719"/>
              <a:gd name="connsiteY3" fmla="*/ 32547 h 221176"/>
              <a:gd name="connsiteX0" fmla="*/ 416719 w 416719"/>
              <a:gd name="connsiteY0" fmla="*/ 182655 h 199862"/>
              <a:gd name="connsiteX1" fmla="*/ 266700 w 416719"/>
              <a:gd name="connsiteY1" fmla="*/ 175511 h 199862"/>
              <a:gd name="connsiteX2" fmla="*/ 176213 w 416719"/>
              <a:gd name="connsiteY2" fmla="*/ 11205 h 199862"/>
              <a:gd name="connsiteX3" fmla="*/ 0 w 416719"/>
              <a:gd name="connsiteY3" fmla="*/ 30255 h 199862"/>
              <a:gd name="connsiteX0" fmla="*/ 419100 w 419100"/>
              <a:gd name="connsiteY0" fmla="*/ 201705 h 213635"/>
              <a:gd name="connsiteX1" fmla="*/ 266700 w 419100"/>
              <a:gd name="connsiteY1" fmla="*/ 175511 h 213635"/>
              <a:gd name="connsiteX2" fmla="*/ 176213 w 419100"/>
              <a:gd name="connsiteY2" fmla="*/ 11205 h 213635"/>
              <a:gd name="connsiteX3" fmla="*/ 0 w 419100"/>
              <a:gd name="connsiteY3" fmla="*/ 30255 h 213635"/>
              <a:gd name="connsiteX0" fmla="*/ 419100 w 419100"/>
              <a:gd name="connsiteY0" fmla="*/ 201705 h 201705"/>
              <a:gd name="connsiteX1" fmla="*/ 266700 w 419100"/>
              <a:gd name="connsiteY1" fmla="*/ 175511 h 201705"/>
              <a:gd name="connsiteX2" fmla="*/ 176213 w 419100"/>
              <a:gd name="connsiteY2" fmla="*/ 11205 h 201705"/>
              <a:gd name="connsiteX3" fmla="*/ 0 w 419100"/>
              <a:gd name="connsiteY3" fmla="*/ 30255 h 201705"/>
              <a:gd name="connsiteX0" fmla="*/ 419100 w 419100"/>
              <a:gd name="connsiteY0" fmla="*/ 186425 h 186425"/>
              <a:gd name="connsiteX1" fmla="*/ 266700 w 419100"/>
              <a:gd name="connsiteY1" fmla="*/ 160231 h 186425"/>
              <a:gd name="connsiteX2" fmla="*/ 192882 w 419100"/>
              <a:gd name="connsiteY2" fmla="*/ 22119 h 186425"/>
              <a:gd name="connsiteX3" fmla="*/ 0 w 419100"/>
              <a:gd name="connsiteY3" fmla="*/ 14975 h 186425"/>
              <a:gd name="connsiteX0" fmla="*/ 419100 w 419100"/>
              <a:gd name="connsiteY0" fmla="*/ 173060 h 173060"/>
              <a:gd name="connsiteX1" fmla="*/ 266700 w 419100"/>
              <a:gd name="connsiteY1" fmla="*/ 146866 h 173060"/>
              <a:gd name="connsiteX2" fmla="*/ 192882 w 419100"/>
              <a:gd name="connsiteY2" fmla="*/ 8754 h 173060"/>
              <a:gd name="connsiteX3" fmla="*/ 0 w 419100"/>
              <a:gd name="connsiteY3" fmla="*/ 1610 h 17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173060">
                <a:moveTo>
                  <a:pt x="419100" y="173060"/>
                </a:moveTo>
                <a:cubicBezTo>
                  <a:pt x="337939" y="161154"/>
                  <a:pt x="304403" y="174250"/>
                  <a:pt x="266700" y="146866"/>
                </a:cubicBezTo>
                <a:cubicBezTo>
                  <a:pt x="228997" y="119482"/>
                  <a:pt x="237332" y="32963"/>
                  <a:pt x="192882" y="8754"/>
                </a:cubicBezTo>
                <a:cubicBezTo>
                  <a:pt x="148432" y="-15455"/>
                  <a:pt x="80963" y="20263"/>
                  <a:pt x="0" y="1610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Forme libre 46"/>
          <p:cNvSpPr/>
          <p:nvPr/>
        </p:nvSpPr>
        <p:spPr>
          <a:xfrm rot="2539866" flipV="1">
            <a:off x="6410248" y="2807472"/>
            <a:ext cx="419100" cy="173060"/>
          </a:xfrm>
          <a:custGeom>
            <a:avLst/>
            <a:gdLst>
              <a:gd name="connsiteX0" fmla="*/ 416719 w 416719"/>
              <a:gd name="connsiteY0" fmla="*/ 184947 h 221176"/>
              <a:gd name="connsiteX1" fmla="*/ 314325 w 416719"/>
              <a:gd name="connsiteY1" fmla="*/ 208760 h 221176"/>
              <a:gd name="connsiteX2" fmla="*/ 176213 w 416719"/>
              <a:gd name="connsiteY2" fmla="*/ 13497 h 221176"/>
              <a:gd name="connsiteX3" fmla="*/ 0 w 416719"/>
              <a:gd name="connsiteY3" fmla="*/ 32547 h 221176"/>
              <a:gd name="connsiteX0" fmla="*/ 416719 w 416719"/>
              <a:gd name="connsiteY0" fmla="*/ 182655 h 199862"/>
              <a:gd name="connsiteX1" fmla="*/ 266700 w 416719"/>
              <a:gd name="connsiteY1" fmla="*/ 175511 h 199862"/>
              <a:gd name="connsiteX2" fmla="*/ 176213 w 416719"/>
              <a:gd name="connsiteY2" fmla="*/ 11205 h 199862"/>
              <a:gd name="connsiteX3" fmla="*/ 0 w 416719"/>
              <a:gd name="connsiteY3" fmla="*/ 30255 h 199862"/>
              <a:gd name="connsiteX0" fmla="*/ 419100 w 419100"/>
              <a:gd name="connsiteY0" fmla="*/ 201705 h 213635"/>
              <a:gd name="connsiteX1" fmla="*/ 266700 w 419100"/>
              <a:gd name="connsiteY1" fmla="*/ 175511 h 213635"/>
              <a:gd name="connsiteX2" fmla="*/ 176213 w 419100"/>
              <a:gd name="connsiteY2" fmla="*/ 11205 h 213635"/>
              <a:gd name="connsiteX3" fmla="*/ 0 w 419100"/>
              <a:gd name="connsiteY3" fmla="*/ 30255 h 213635"/>
              <a:gd name="connsiteX0" fmla="*/ 419100 w 419100"/>
              <a:gd name="connsiteY0" fmla="*/ 201705 h 201705"/>
              <a:gd name="connsiteX1" fmla="*/ 266700 w 419100"/>
              <a:gd name="connsiteY1" fmla="*/ 175511 h 201705"/>
              <a:gd name="connsiteX2" fmla="*/ 176213 w 419100"/>
              <a:gd name="connsiteY2" fmla="*/ 11205 h 201705"/>
              <a:gd name="connsiteX3" fmla="*/ 0 w 419100"/>
              <a:gd name="connsiteY3" fmla="*/ 30255 h 201705"/>
              <a:gd name="connsiteX0" fmla="*/ 419100 w 419100"/>
              <a:gd name="connsiteY0" fmla="*/ 186425 h 186425"/>
              <a:gd name="connsiteX1" fmla="*/ 266700 w 419100"/>
              <a:gd name="connsiteY1" fmla="*/ 160231 h 186425"/>
              <a:gd name="connsiteX2" fmla="*/ 192882 w 419100"/>
              <a:gd name="connsiteY2" fmla="*/ 22119 h 186425"/>
              <a:gd name="connsiteX3" fmla="*/ 0 w 419100"/>
              <a:gd name="connsiteY3" fmla="*/ 14975 h 186425"/>
              <a:gd name="connsiteX0" fmla="*/ 419100 w 419100"/>
              <a:gd name="connsiteY0" fmla="*/ 173060 h 173060"/>
              <a:gd name="connsiteX1" fmla="*/ 266700 w 419100"/>
              <a:gd name="connsiteY1" fmla="*/ 146866 h 173060"/>
              <a:gd name="connsiteX2" fmla="*/ 192882 w 419100"/>
              <a:gd name="connsiteY2" fmla="*/ 8754 h 173060"/>
              <a:gd name="connsiteX3" fmla="*/ 0 w 419100"/>
              <a:gd name="connsiteY3" fmla="*/ 1610 h 17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173060">
                <a:moveTo>
                  <a:pt x="419100" y="173060"/>
                </a:moveTo>
                <a:cubicBezTo>
                  <a:pt x="337939" y="161154"/>
                  <a:pt x="304403" y="174250"/>
                  <a:pt x="266700" y="146866"/>
                </a:cubicBezTo>
                <a:cubicBezTo>
                  <a:pt x="228997" y="119482"/>
                  <a:pt x="237332" y="32963"/>
                  <a:pt x="192882" y="8754"/>
                </a:cubicBezTo>
                <a:cubicBezTo>
                  <a:pt x="148432" y="-15455"/>
                  <a:pt x="80963" y="20263"/>
                  <a:pt x="0" y="1610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Forme libre 47"/>
          <p:cNvSpPr/>
          <p:nvPr/>
        </p:nvSpPr>
        <p:spPr>
          <a:xfrm rot="19727406">
            <a:off x="6410248" y="3083407"/>
            <a:ext cx="419100" cy="173060"/>
          </a:xfrm>
          <a:custGeom>
            <a:avLst/>
            <a:gdLst>
              <a:gd name="connsiteX0" fmla="*/ 416719 w 416719"/>
              <a:gd name="connsiteY0" fmla="*/ 184947 h 221176"/>
              <a:gd name="connsiteX1" fmla="*/ 314325 w 416719"/>
              <a:gd name="connsiteY1" fmla="*/ 208760 h 221176"/>
              <a:gd name="connsiteX2" fmla="*/ 176213 w 416719"/>
              <a:gd name="connsiteY2" fmla="*/ 13497 h 221176"/>
              <a:gd name="connsiteX3" fmla="*/ 0 w 416719"/>
              <a:gd name="connsiteY3" fmla="*/ 32547 h 221176"/>
              <a:gd name="connsiteX0" fmla="*/ 416719 w 416719"/>
              <a:gd name="connsiteY0" fmla="*/ 182655 h 199862"/>
              <a:gd name="connsiteX1" fmla="*/ 266700 w 416719"/>
              <a:gd name="connsiteY1" fmla="*/ 175511 h 199862"/>
              <a:gd name="connsiteX2" fmla="*/ 176213 w 416719"/>
              <a:gd name="connsiteY2" fmla="*/ 11205 h 199862"/>
              <a:gd name="connsiteX3" fmla="*/ 0 w 416719"/>
              <a:gd name="connsiteY3" fmla="*/ 30255 h 199862"/>
              <a:gd name="connsiteX0" fmla="*/ 419100 w 419100"/>
              <a:gd name="connsiteY0" fmla="*/ 201705 h 213635"/>
              <a:gd name="connsiteX1" fmla="*/ 266700 w 419100"/>
              <a:gd name="connsiteY1" fmla="*/ 175511 h 213635"/>
              <a:gd name="connsiteX2" fmla="*/ 176213 w 419100"/>
              <a:gd name="connsiteY2" fmla="*/ 11205 h 213635"/>
              <a:gd name="connsiteX3" fmla="*/ 0 w 419100"/>
              <a:gd name="connsiteY3" fmla="*/ 30255 h 213635"/>
              <a:gd name="connsiteX0" fmla="*/ 419100 w 419100"/>
              <a:gd name="connsiteY0" fmla="*/ 201705 h 201705"/>
              <a:gd name="connsiteX1" fmla="*/ 266700 w 419100"/>
              <a:gd name="connsiteY1" fmla="*/ 175511 h 201705"/>
              <a:gd name="connsiteX2" fmla="*/ 176213 w 419100"/>
              <a:gd name="connsiteY2" fmla="*/ 11205 h 201705"/>
              <a:gd name="connsiteX3" fmla="*/ 0 w 419100"/>
              <a:gd name="connsiteY3" fmla="*/ 30255 h 201705"/>
              <a:gd name="connsiteX0" fmla="*/ 419100 w 419100"/>
              <a:gd name="connsiteY0" fmla="*/ 186425 h 186425"/>
              <a:gd name="connsiteX1" fmla="*/ 266700 w 419100"/>
              <a:gd name="connsiteY1" fmla="*/ 160231 h 186425"/>
              <a:gd name="connsiteX2" fmla="*/ 192882 w 419100"/>
              <a:gd name="connsiteY2" fmla="*/ 22119 h 186425"/>
              <a:gd name="connsiteX3" fmla="*/ 0 w 419100"/>
              <a:gd name="connsiteY3" fmla="*/ 14975 h 186425"/>
              <a:gd name="connsiteX0" fmla="*/ 419100 w 419100"/>
              <a:gd name="connsiteY0" fmla="*/ 173060 h 173060"/>
              <a:gd name="connsiteX1" fmla="*/ 266700 w 419100"/>
              <a:gd name="connsiteY1" fmla="*/ 146866 h 173060"/>
              <a:gd name="connsiteX2" fmla="*/ 192882 w 419100"/>
              <a:gd name="connsiteY2" fmla="*/ 8754 h 173060"/>
              <a:gd name="connsiteX3" fmla="*/ 0 w 419100"/>
              <a:gd name="connsiteY3" fmla="*/ 1610 h 17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173060">
                <a:moveTo>
                  <a:pt x="419100" y="173060"/>
                </a:moveTo>
                <a:cubicBezTo>
                  <a:pt x="337939" y="161154"/>
                  <a:pt x="304403" y="174250"/>
                  <a:pt x="266700" y="146866"/>
                </a:cubicBezTo>
                <a:cubicBezTo>
                  <a:pt x="228997" y="119482"/>
                  <a:pt x="237332" y="32963"/>
                  <a:pt x="192882" y="8754"/>
                </a:cubicBezTo>
                <a:cubicBezTo>
                  <a:pt x="148432" y="-15455"/>
                  <a:pt x="80963" y="20263"/>
                  <a:pt x="0" y="1610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7025034" y="2738065"/>
            <a:ext cx="782846" cy="372"/>
          </a:xfrm>
          <a:prstGeom prst="line">
            <a:avLst/>
          </a:prstGeom>
          <a:ln w="571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orme libre 49"/>
          <p:cNvSpPr/>
          <p:nvPr/>
        </p:nvSpPr>
        <p:spPr>
          <a:xfrm rot="3380512">
            <a:off x="6916213" y="2360241"/>
            <a:ext cx="419100" cy="173060"/>
          </a:xfrm>
          <a:custGeom>
            <a:avLst/>
            <a:gdLst>
              <a:gd name="connsiteX0" fmla="*/ 416719 w 416719"/>
              <a:gd name="connsiteY0" fmla="*/ 184947 h 221176"/>
              <a:gd name="connsiteX1" fmla="*/ 314325 w 416719"/>
              <a:gd name="connsiteY1" fmla="*/ 208760 h 221176"/>
              <a:gd name="connsiteX2" fmla="*/ 176213 w 416719"/>
              <a:gd name="connsiteY2" fmla="*/ 13497 h 221176"/>
              <a:gd name="connsiteX3" fmla="*/ 0 w 416719"/>
              <a:gd name="connsiteY3" fmla="*/ 32547 h 221176"/>
              <a:gd name="connsiteX0" fmla="*/ 416719 w 416719"/>
              <a:gd name="connsiteY0" fmla="*/ 182655 h 199862"/>
              <a:gd name="connsiteX1" fmla="*/ 266700 w 416719"/>
              <a:gd name="connsiteY1" fmla="*/ 175511 h 199862"/>
              <a:gd name="connsiteX2" fmla="*/ 176213 w 416719"/>
              <a:gd name="connsiteY2" fmla="*/ 11205 h 199862"/>
              <a:gd name="connsiteX3" fmla="*/ 0 w 416719"/>
              <a:gd name="connsiteY3" fmla="*/ 30255 h 199862"/>
              <a:gd name="connsiteX0" fmla="*/ 419100 w 419100"/>
              <a:gd name="connsiteY0" fmla="*/ 201705 h 213635"/>
              <a:gd name="connsiteX1" fmla="*/ 266700 w 419100"/>
              <a:gd name="connsiteY1" fmla="*/ 175511 h 213635"/>
              <a:gd name="connsiteX2" fmla="*/ 176213 w 419100"/>
              <a:gd name="connsiteY2" fmla="*/ 11205 h 213635"/>
              <a:gd name="connsiteX3" fmla="*/ 0 w 419100"/>
              <a:gd name="connsiteY3" fmla="*/ 30255 h 213635"/>
              <a:gd name="connsiteX0" fmla="*/ 419100 w 419100"/>
              <a:gd name="connsiteY0" fmla="*/ 201705 h 201705"/>
              <a:gd name="connsiteX1" fmla="*/ 266700 w 419100"/>
              <a:gd name="connsiteY1" fmla="*/ 175511 h 201705"/>
              <a:gd name="connsiteX2" fmla="*/ 176213 w 419100"/>
              <a:gd name="connsiteY2" fmla="*/ 11205 h 201705"/>
              <a:gd name="connsiteX3" fmla="*/ 0 w 419100"/>
              <a:gd name="connsiteY3" fmla="*/ 30255 h 201705"/>
              <a:gd name="connsiteX0" fmla="*/ 419100 w 419100"/>
              <a:gd name="connsiteY0" fmla="*/ 186425 h 186425"/>
              <a:gd name="connsiteX1" fmla="*/ 266700 w 419100"/>
              <a:gd name="connsiteY1" fmla="*/ 160231 h 186425"/>
              <a:gd name="connsiteX2" fmla="*/ 192882 w 419100"/>
              <a:gd name="connsiteY2" fmla="*/ 22119 h 186425"/>
              <a:gd name="connsiteX3" fmla="*/ 0 w 419100"/>
              <a:gd name="connsiteY3" fmla="*/ 14975 h 186425"/>
              <a:gd name="connsiteX0" fmla="*/ 419100 w 419100"/>
              <a:gd name="connsiteY0" fmla="*/ 173060 h 173060"/>
              <a:gd name="connsiteX1" fmla="*/ 266700 w 419100"/>
              <a:gd name="connsiteY1" fmla="*/ 146866 h 173060"/>
              <a:gd name="connsiteX2" fmla="*/ 192882 w 419100"/>
              <a:gd name="connsiteY2" fmla="*/ 8754 h 173060"/>
              <a:gd name="connsiteX3" fmla="*/ 0 w 419100"/>
              <a:gd name="connsiteY3" fmla="*/ 1610 h 17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173060">
                <a:moveTo>
                  <a:pt x="419100" y="173060"/>
                </a:moveTo>
                <a:cubicBezTo>
                  <a:pt x="337939" y="161154"/>
                  <a:pt x="304403" y="174250"/>
                  <a:pt x="266700" y="146866"/>
                </a:cubicBezTo>
                <a:cubicBezTo>
                  <a:pt x="228997" y="119482"/>
                  <a:pt x="237332" y="32963"/>
                  <a:pt x="192882" y="8754"/>
                </a:cubicBezTo>
                <a:cubicBezTo>
                  <a:pt x="148432" y="-15455"/>
                  <a:pt x="80963" y="20263"/>
                  <a:pt x="0" y="1610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ZoneTexte 50"/>
          <p:cNvSpPr txBox="1"/>
          <p:nvPr/>
        </p:nvSpPr>
        <p:spPr>
          <a:xfrm>
            <a:off x="3191464" y="2819671"/>
            <a:ext cx="319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Same as above with addition of low adherence deposit</a:t>
            </a:r>
            <a:endParaRPr lang="en-GB" sz="1800" dirty="0"/>
          </a:p>
        </p:txBody>
      </p:sp>
      <p:sp>
        <p:nvSpPr>
          <p:cNvPr id="52" name="ZoneTexte 51"/>
          <p:cNvSpPr txBox="1"/>
          <p:nvPr/>
        </p:nvSpPr>
        <p:spPr>
          <a:xfrm>
            <a:off x="5160554" y="1461973"/>
            <a:ext cx="319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W </a:t>
            </a:r>
            <a:r>
              <a:rPr lang="en-GB" sz="1800" dirty="0" err="1" smtClean="0"/>
              <a:t>macrobloc</a:t>
            </a:r>
            <a:r>
              <a:rPr lang="en-GB" sz="1800" dirty="0" smtClean="0"/>
              <a:t> with top heat load and blackbody cooling</a:t>
            </a:r>
            <a:endParaRPr lang="en-GB" sz="1800" dirty="0"/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0" y="3776668"/>
            <a:ext cx="1959978" cy="133200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6" y="5099272"/>
            <a:ext cx="1959978" cy="1332000"/>
          </a:xfrm>
          <a:prstGeom prst="rect">
            <a:avLst/>
          </a:prstGeom>
        </p:spPr>
      </p:pic>
      <p:cxnSp>
        <p:nvCxnSpPr>
          <p:cNvPr id="55" name="Connecteur droit 54"/>
          <p:cNvCxnSpPr/>
          <p:nvPr/>
        </p:nvCxnSpPr>
        <p:spPr>
          <a:xfrm>
            <a:off x="3372148" y="4244940"/>
            <a:ext cx="2432550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3379560" y="4639419"/>
            <a:ext cx="2432550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orme libre 56"/>
          <p:cNvSpPr/>
          <p:nvPr/>
        </p:nvSpPr>
        <p:spPr>
          <a:xfrm>
            <a:off x="3347864" y="4241800"/>
            <a:ext cx="136144" cy="400050"/>
          </a:xfrm>
          <a:custGeom>
            <a:avLst/>
            <a:gdLst>
              <a:gd name="connsiteX0" fmla="*/ 21758 w 136144"/>
              <a:gd name="connsiteY0" fmla="*/ 0 h 400050"/>
              <a:gd name="connsiteX1" fmla="*/ 136058 w 136144"/>
              <a:gd name="connsiteY1" fmla="*/ 146050 h 400050"/>
              <a:gd name="connsiteX2" fmla="*/ 5883 w 136144"/>
              <a:gd name="connsiteY2" fmla="*/ 247650 h 400050"/>
              <a:gd name="connsiteX3" fmla="*/ 34458 w 136144"/>
              <a:gd name="connsiteY3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144" h="400050">
                <a:moveTo>
                  <a:pt x="21758" y="0"/>
                </a:moveTo>
                <a:cubicBezTo>
                  <a:pt x="80231" y="52387"/>
                  <a:pt x="138704" y="104775"/>
                  <a:pt x="136058" y="146050"/>
                </a:cubicBezTo>
                <a:cubicBezTo>
                  <a:pt x="133412" y="187325"/>
                  <a:pt x="22816" y="205317"/>
                  <a:pt x="5883" y="247650"/>
                </a:cubicBezTo>
                <a:cubicBezTo>
                  <a:pt x="-11050" y="289983"/>
                  <a:pt x="11704" y="345016"/>
                  <a:pt x="34458" y="40005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Forme libre 57"/>
          <p:cNvSpPr/>
          <p:nvPr/>
        </p:nvSpPr>
        <p:spPr>
          <a:xfrm>
            <a:off x="5783163" y="4241800"/>
            <a:ext cx="136144" cy="400050"/>
          </a:xfrm>
          <a:custGeom>
            <a:avLst/>
            <a:gdLst>
              <a:gd name="connsiteX0" fmla="*/ 21758 w 136144"/>
              <a:gd name="connsiteY0" fmla="*/ 0 h 400050"/>
              <a:gd name="connsiteX1" fmla="*/ 136058 w 136144"/>
              <a:gd name="connsiteY1" fmla="*/ 146050 h 400050"/>
              <a:gd name="connsiteX2" fmla="*/ 5883 w 136144"/>
              <a:gd name="connsiteY2" fmla="*/ 247650 h 400050"/>
              <a:gd name="connsiteX3" fmla="*/ 34458 w 136144"/>
              <a:gd name="connsiteY3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144" h="400050">
                <a:moveTo>
                  <a:pt x="21758" y="0"/>
                </a:moveTo>
                <a:cubicBezTo>
                  <a:pt x="80231" y="52387"/>
                  <a:pt x="138704" y="104775"/>
                  <a:pt x="136058" y="146050"/>
                </a:cubicBezTo>
                <a:cubicBezTo>
                  <a:pt x="133412" y="187325"/>
                  <a:pt x="22816" y="205317"/>
                  <a:pt x="5883" y="247650"/>
                </a:cubicBezTo>
                <a:cubicBezTo>
                  <a:pt x="-11050" y="289983"/>
                  <a:pt x="11704" y="345016"/>
                  <a:pt x="34458" y="40005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ZoneTexte 58"/>
          <p:cNvSpPr txBox="1"/>
          <p:nvPr/>
        </p:nvSpPr>
        <p:spPr>
          <a:xfrm>
            <a:off x="3508292" y="4254356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10 mm</a:t>
            </a:r>
            <a:endParaRPr lang="en-GB" sz="1800" dirty="0"/>
          </a:p>
        </p:txBody>
      </p:sp>
      <p:cxnSp>
        <p:nvCxnSpPr>
          <p:cNvPr id="60" name="Connecteur droit avec flèche 59"/>
          <p:cNvCxnSpPr/>
          <p:nvPr/>
        </p:nvCxnSpPr>
        <p:spPr>
          <a:xfrm>
            <a:off x="4724578" y="4241800"/>
            <a:ext cx="0" cy="39518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5996253" y="4227464"/>
            <a:ext cx="291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Thick plate with local heating</a:t>
            </a:r>
            <a:endParaRPr lang="en-GB" sz="1800" dirty="0"/>
          </a:p>
        </p:txBody>
      </p:sp>
      <p:cxnSp>
        <p:nvCxnSpPr>
          <p:cNvPr id="62" name="Connecteur droit avec flèche 61"/>
          <p:cNvCxnSpPr/>
          <p:nvPr/>
        </p:nvCxnSpPr>
        <p:spPr>
          <a:xfrm>
            <a:off x="4301516" y="4035618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4493072" y="4035618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orme libre 63"/>
          <p:cNvSpPr/>
          <p:nvPr/>
        </p:nvSpPr>
        <p:spPr>
          <a:xfrm rot="3953161">
            <a:off x="3792520" y="3837382"/>
            <a:ext cx="419100" cy="173060"/>
          </a:xfrm>
          <a:custGeom>
            <a:avLst/>
            <a:gdLst>
              <a:gd name="connsiteX0" fmla="*/ 416719 w 416719"/>
              <a:gd name="connsiteY0" fmla="*/ 184947 h 221176"/>
              <a:gd name="connsiteX1" fmla="*/ 314325 w 416719"/>
              <a:gd name="connsiteY1" fmla="*/ 208760 h 221176"/>
              <a:gd name="connsiteX2" fmla="*/ 176213 w 416719"/>
              <a:gd name="connsiteY2" fmla="*/ 13497 h 221176"/>
              <a:gd name="connsiteX3" fmla="*/ 0 w 416719"/>
              <a:gd name="connsiteY3" fmla="*/ 32547 h 221176"/>
              <a:gd name="connsiteX0" fmla="*/ 416719 w 416719"/>
              <a:gd name="connsiteY0" fmla="*/ 182655 h 199862"/>
              <a:gd name="connsiteX1" fmla="*/ 266700 w 416719"/>
              <a:gd name="connsiteY1" fmla="*/ 175511 h 199862"/>
              <a:gd name="connsiteX2" fmla="*/ 176213 w 416719"/>
              <a:gd name="connsiteY2" fmla="*/ 11205 h 199862"/>
              <a:gd name="connsiteX3" fmla="*/ 0 w 416719"/>
              <a:gd name="connsiteY3" fmla="*/ 30255 h 199862"/>
              <a:gd name="connsiteX0" fmla="*/ 419100 w 419100"/>
              <a:gd name="connsiteY0" fmla="*/ 201705 h 213635"/>
              <a:gd name="connsiteX1" fmla="*/ 266700 w 419100"/>
              <a:gd name="connsiteY1" fmla="*/ 175511 h 213635"/>
              <a:gd name="connsiteX2" fmla="*/ 176213 w 419100"/>
              <a:gd name="connsiteY2" fmla="*/ 11205 h 213635"/>
              <a:gd name="connsiteX3" fmla="*/ 0 w 419100"/>
              <a:gd name="connsiteY3" fmla="*/ 30255 h 213635"/>
              <a:gd name="connsiteX0" fmla="*/ 419100 w 419100"/>
              <a:gd name="connsiteY0" fmla="*/ 201705 h 201705"/>
              <a:gd name="connsiteX1" fmla="*/ 266700 w 419100"/>
              <a:gd name="connsiteY1" fmla="*/ 175511 h 201705"/>
              <a:gd name="connsiteX2" fmla="*/ 176213 w 419100"/>
              <a:gd name="connsiteY2" fmla="*/ 11205 h 201705"/>
              <a:gd name="connsiteX3" fmla="*/ 0 w 419100"/>
              <a:gd name="connsiteY3" fmla="*/ 30255 h 201705"/>
              <a:gd name="connsiteX0" fmla="*/ 419100 w 419100"/>
              <a:gd name="connsiteY0" fmla="*/ 186425 h 186425"/>
              <a:gd name="connsiteX1" fmla="*/ 266700 w 419100"/>
              <a:gd name="connsiteY1" fmla="*/ 160231 h 186425"/>
              <a:gd name="connsiteX2" fmla="*/ 192882 w 419100"/>
              <a:gd name="connsiteY2" fmla="*/ 22119 h 186425"/>
              <a:gd name="connsiteX3" fmla="*/ 0 w 419100"/>
              <a:gd name="connsiteY3" fmla="*/ 14975 h 186425"/>
              <a:gd name="connsiteX0" fmla="*/ 419100 w 419100"/>
              <a:gd name="connsiteY0" fmla="*/ 173060 h 173060"/>
              <a:gd name="connsiteX1" fmla="*/ 266700 w 419100"/>
              <a:gd name="connsiteY1" fmla="*/ 146866 h 173060"/>
              <a:gd name="connsiteX2" fmla="*/ 192882 w 419100"/>
              <a:gd name="connsiteY2" fmla="*/ 8754 h 173060"/>
              <a:gd name="connsiteX3" fmla="*/ 0 w 419100"/>
              <a:gd name="connsiteY3" fmla="*/ 1610 h 17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173060">
                <a:moveTo>
                  <a:pt x="419100" y="173060"/>
                </a:moveTo>
                <a:cubicBezTo>
                  <a:pt x="337939" y="161154"/>
                  <a:pt x="304403" y="174250"/>
                  <a:pt x="266700" y="146866"/>
                </a:cubicBezTo>
                <a:cubicBezTo>
                  <a:pt x="228997" y="119482"/>
                  <a:pt x="237332" y="32963"/>
                  <a:pt x="192882" y="8754"/>
                </a:cubicBezTo>
                <a:cubicBezTo>
                  <a:pt x="148432" y="-15455"/>
                  <a:pt x="80963" y="20263"/>
                  <a:pt x="0" y="1610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Forme libre 64"/>
          <p:cNvSpPr/>
          <p:nvPr/>
        </p:nvSpPr>
        <p:spPr>
          <a:xfrm rot="3953161">
            <a:off x="4428770" y="3866844"/>
            <a:ext cx="419100" cy="173060"/>
          </a:xfrm>
          <a:custGeom>
            <a:avLst/>
            <a:gdLst>
              <a:gd name="connsiteX0" fmla="*/ 416719 w 416719"/>
              <a:gd name="connsiteY0" fmla="*/ 184947 h 221176"/>
              <a:gd name="connsiteX1" fmla="*/ 314325 w 416719"/>
              <a:gd name="connsiteY1" fmla="*/ 208760 h 221176"/>
              <a:gd name="connsiteX2" fmla="*/ 176213 w 416719"/>
              <a:gd name="connsiteY2" fmla="*/ 13497 h 221176"/>
              <a:gd name="connsiteX3" fmla="*/ 0 w 416719"/>
              <a:gd name="connsiteY3" fmla="*/ 32547 h 221176"/>
              <a:gd name="connsiteX0" fmla="*/ 416719 w 416719"/>
              <a:gd name="connsiteY0" fmla="*/ 182655 h 199862"/>
              <a:gd name="connsiteX1" fmla="*/ 266700 w 416719"/>
              <a:gd name="connsiteY1" fmla="*/ 175511 h 199862"/>
              <a:gd name="connsiteX2" fmla="*/ 176213 w 416719"/>
              <a:gd name="connsiteY2" fmla="*/ 11205 h 199862"/>
              <a:gd name="connsiteX3" fmla="*/ 0 w 416719"/>
              <a:gd name="connsiteY3" fmla="*/ 30255 h 199862"/>
              <a:gd name="connsiteX0" fmla="*/ 419100 w 419100"/>
              <a:gd name="connsiteY0" fmla="*/ 201705 h 213635"/>
              <a:gd name="connsiteX1" fmla="*/ 266700 w 419100"/>
              <a:gd name="connsiteY1" fmla="*/ 175511 h 213635"/>
              <a:gd name="connsiteX2" fmla="*/ 176213 w 419100"/>
              <a:gd name="connsiteY2" fmla="*/ 11205 h 213635"/>
              <a:gd name="connsiteX3" fmla="*/ 0 w 419100"/>
              <a:gd name="connsiteY3" fmla="*/ 30255 h 213635"/>
              <a:gd name="connsiteX0" fmla="*/ 419100 w 419100"/>
              <a:gd name="connsiteY0" fmla="*/ 201705 h 201705"/>
              <a:gd name="connsiteX1" fmla="*/ 266700 w 419100"/>
              <a:gd name="connsiteY1" fmla="*/ 175511 h 201705"/>
              <a:gd name="connsiteX2" fmla="*/ 176213 w 419100"/>
              <a:gd name="connsiteY2" fmla="*/ 11205 h 201705"/>
              <a:gd name="connsiteX3" fmla="*/ 0 w 419100"/>
              <a:gd name="connsiteY3" fmla="*/ 30255 h 201705"/>
              <a:gd name="connsiteX0" fmla="*/ 419100 w 419100"/>
              <a:gd name="connsiteY0" fmla="*/ 186425 h 186425"/>
              <a:gd name="connsiteX1" fmla="*/ 266700 w 419100"/>
              <a:gd name="connsiteY1" fmla="*/ 160231 h 186425"/>
              <a:gd name="connsiteX2" fmla="*/ 192882 w 419100"/>
              <a:gd name="connsiteY2" fmla="*/ 22119 h 186425"/>
              <a:gd name="connsiteX3" fmla="*/ 0 w 419100"/>
              <a:gd name="connsiteY3" fmla="*/ 14975 h 186425"/>
              <a:gd name="connsiteX0" fmla="*/ 419100 w 419100"/>
              <a:gd name="connsiteY0" fmla="*/ 173060 h 173060"/>
              <a:gd name="connsiteX1" fmla="*/ 266700 w 419100"/>
              <a:gd name="connsiteY1" fmla="*/ 146866 h 173060"/>
              <a:gd name="connsiteX2" fmla="*/ 192882 w 419100"/>
              <a:gd name="connsiteY2" fmla="*/ 8754 h 173060"/>
              <a:gd name="connsiteX3" fmla="*/ 0 w 419100"/>
              <a:gd name="connsiteY3" fmla="*/ 1610 h 17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173060">
                <a:moveTo>
                  <a:pt x="419100" y="173060"/>
                </a:moveTo>
                <a:cubicBezTo>
                  <a:pt x="337939" y="161154"/>
                  <a:pt x="304403" y="174250"/>
                  <a:pt x="266700" y="146866"/>
                </a:cubicBezTo>
                <a:cubicBezTo>
                  <a:pt x="228997" y="119482"/>
                  <a:pt x="237332" y="32963"/>
                  <a:pt x="192882" y="8754"/>
                </a:cubicBezTo>
                <a:cubicBezTo>
                  <a:pt x="148432" y="-15455"/>
                  <a:pt x="80963" y="20263"/>
                  <a:pt x="0" y="1610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Forme libre 65"/>
          <p:cNvSpPr/>
          <p:nvPr/>
        </p:nvSpPr>
        <p:spPr>
          <a:xfrm rot="3953161">
            <a:off x="4723874" y="3855814"/>
            <a:ext cx="419100" cy="173060"/>
          </a:xfrm>
          <a:custGeom>
            <a:avLst/>
            <a:gdLst>
              <a:gd name="connsiteX0" fmla="*/ 416719 w 416719"/>
              <a:gd name="connsiteY0" fmla="*/ 184947 h 221176"/>
              <a:gd name="connsiteX1" fmla="*/ 314325 w 416719"/>
              <a:gd name="connsiteY1" fmla="*/ 208760 h 221176"/>
              <a:gd name="connsiteX2" fmla="*/ 176213 w 416719"/>
              <a:gd name="connsiteY2" fmla="*/ 13497 h 221176"/>
              <a:gd name="connsiteX3" fmla="*/ 0 w 416719"/>
              <a:gd name="connsiteY3" fmla="*/ 32547 h 221176"/>
              <a:gd name="connsiteX0" fmla="*/ 416719 w 416719"/>
              <a:gd name="connsiteY0" fmla="*/ 182655 h 199862"/>
              <a:gd name="connsiteX1" fmla="*/ 266700 w 416719"/>
              <a:gd name="connsiteY1" fmla="*/ 175511 h 199862"/>
              <a:gd name="connsiteX2" fmla="*/ 176213 w 416719"/>
              <a:gd name="connsiteY2" fmla="*/ 11205 h 199862"/>
              <a:gd name="connsiteX3" fmla="*/ 0 w 416719"/>
              <a:gd name="connsiteY3" fmla="*/ 30255 h 199862"/>
              <a:gd name="connsiteX0" fmla="*/ 419100 w 419100"/>
              <a:gd name="connsiteY0" fmla="*/ 201705 h 213635"/>
              <a:gd name="connsiteX1" fmla="*/ 266700 w 419100"/>
              <a:gd name="connsiteY1" fmla="*/ 175511 h 213635"/>
              <a:gd name="connsiteX2" fmla="*/ 176213 w 419100"/>
              <a:gd name="connsiteY2" fmla="*/ 11205 h 213635"/>
              <a:gd name="connsiteX3" fmla="*/ 0 w 419100"/>
              <a:gd name="connsiteY3" fmla="*/ 30255 h 213635"/>
              <a:gd name="connsiteX0" fmla="*/ 419100 w 419100"/>
              <a:gd name="connsiteY0" fmla="*/ 201705 h 201705"/>
              <a:gd name="connsiteX1" fmla="*/ 266700 w 419100"/>
              <a:gd name="connsiteY1" fmla="*/ 175511 h 201705"/>
              <a:gd name="connsiteX2" fmla="*/ 176213 w 419100"/>
              <a:gd name="connsiteY2" fmla="*/ 11205 h 201705"/>
              <a:gd name="connsiteX3" fmla="*/ 0 w 419100"/>
              <a:gd name="connsiteY3" fmla="*/ 30255 h 201705"/>
              <a:gd name="connsiteX0" fmla="*/ 419100 w 419100"/>
              <a:gd name="connsiteY0" fmla="*/ 186425 h 186425"/>
              <a:gd name="connsiteX1" fmla="*/ 266700 w 419100"/>
              <a:gd name="connsiteY1" fmla="*/ 160231 h 186425"/>
              <a:gd name="connsiteX2" fmla="*/ 192882 w 419100"/>
              <a:gd name="connsiteY2" fmla="*/ 22119 h 186425"/>
              <a:gd name="connsiteX3" fmla="*/ 0 w 419100"/>
              <a:gd name="connsiteY3" fmla="*/ 14975 h 186425"/>
              <a:gd name="connsiteX0" fmla="*/ 419100 w 419100"/>
              <a:gd name="connsiteY0" fmla="*/ 173060 h 173060"/>
              <a:gd name="connsiteX1" fmla="*/ 266700 w 419100"/>
              <a:gd name="connsiteY1" fmla="*/ 146866 h 173060"/>
              <a:gd name="connsiteX2" fmla="*/ 192882 w 419100"/>
              <a:gd name="connsiteY2" fmla="*/ 8754 h 173060"/>
              <a:gd name="connsiteX3" fmla="*/ 0 w 419100"/>
              <a:gd name="connsiteY3" fmla="*/ 1610 h 17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173060">
                <a:moveTo>
                  <a:pt x="419100" y="173060"/>
                </a:moveTo>
                <a:cubicBezTo>
                  <a:pt x="337939" y="161154"/>
                  <a:pt x="304403" y="174250"/>
                  <a:pt x="266700" y="146866"/>
                </a:cubicBezTo>
                <a:cubicBezTo>
                  <a:pt x="228997" y="119482"/>
                  <a:pt x="237332" y="32963"/>
                  <a:pt x="192882" y="8754"/>
                </a:cubicBezTo>
                <a:cubicBezTo>
                  <a:pt x="148432" y="-15455"/>
                  <a:pt x="80963" y="20263"/>
                  <a:pt x="0" y="1610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Forme libre 66"/>
          <p:cNvSpPr/>
          <p:nvPr/>
        </p:nvSpPr>
        <p:spPr>
          <a:xfrm rot="13119898">
            <a:off x="4428770" y="4853948"/>
            <a:ext cx="419100" cy="173060"/>
          </a:xfrm>
          <a:custGeom>
            <a:avLst/>
            <a:gdLst>
              <a:gd name="connsiteX0" fmla="*/ 416719 w 416719"/>
              <a:gd name="connsiteY0" fmla="*/ 184947 h 221176"/>
              <a:gd name="connsiteX1" fmla="*/ 314325 w 416719"/>
              <a:gd name="connsiteY1" fmla="*/ 208760 h 221176"/>
              <a:gd name="connsiteX2" fmla="*/ 176213 w 416719"/>
              <a:gd name="connsiteY2" fmla="*/ 13497 h 221176"/>
              <a:gd name="connsiteX3" fmla="*/ 0 w 416719"/>
              <a:gd name="connsiteY3" fmla="*/ 32547 h 221176"/>
              <a:gd name="connsiteX0" fmla="*/ 416719 w 416719"/>
              <a:gd name="connsiteY0" fmla="*/ 182655 h 199862"/>
              <a:gd name="connsiteX1" fmla="*/ 266700 w 416719"/>
              <a:gd name="connsiteY1" fmla="*/ 175511 h 199862"/>
              <a:gd name="connsiteX2" fmla="*/ 176213 w 416719"/>
              <a:gd name="connsiteY2" fmla="*/ 11205 h 199862"/>
              <a:gd name="connsiteX3" fmla="*/ 0 w 416719"/>
              <a:gd name="connsiteY3" fmla="*/ 30255 h 199862"/>
              <a:gd name="connsiteX0" fmla="*/ 419100 w 419100"/>
              <a:gd name="connsiteY0" fmla="*/ 201705 h 213635"/>
              <a:gd name="connsiteX1" fmla="*/ 266700 w 419100"/>
              <a:gd name="connsiteY1" fmla="*/ 175511 h 213635"/>
              <a:gd name="connsiteX2" fmla="*/ 176213 w 419100"/>
              <a:gd name="connsiteY2" fmla="*/ 11205 h 213635"/>
              <a:gd name="connsiteX3" fmla="*/ 0 w 419100"/>
              <a:gd name="connsiteY3" fmla="*/ 30255 h 213635"/>
              <a:gd name="connsiteX0" fmla="*/ 419100 w 419100"/>
              <a:gd name="connsiteY0" fmla="*/ 201705 h 201705"/>
              <a:gd name="connsiteX1" fmla="*/ 266700 w 419100"/>
              <a:gd name="connsiteY1" fmla="*/ 175511 h 201705"/>
              <a:gd name="connsiteX2" fmla="*/ 176213 w 419100"/>
              <a:gd name="connsiteY2" fmla="*/ 11205 h 201705"/>
              <a:gd name="connsiteX3" fmla="*/ 0 w 419100"/>
              <a:gd name="connsiteY3" fmla="*/ 30255 h 201705"/>
              <a:gd name="connsiteX0" fmla="*/ 419100 w 419100"/>
              <a:gd name="connsiteY0" fmla="*/ 186425 h 186425"/>
              <a:gd name="connsiteX1" fmla="*/ 266700 w 419100"/>
              <a:gd name="connsiteY1" fmla="*/ 160231 h 186425"/>
              <a:gd name="connsiteX2" fmla="*/ 192882 w 419100"/>
              <a:gd name="connsiteY2" fmla="*/ 22119 h 186425"/>
              <a:gd name="connsiteX3" fmla="*/ 0 w 419100"/>
              <a:gd name="connsiteY3" fmla="*/ 14975 h 186425"/>
              <a:gd name="connsiteX0" fmla="*/ 419100 w 419100"/>
              <a:gd name="connsiteY0" fmla="*/ 173060 h 173060"/>
              <a:gd name="connsiteX1" fmla="*/ 266700 w 419100"/>
              <a:gd name="connsiteY1" fmla="*/ 146866 h 173060"/>
              <a:gd name="connsiteX2" fmla="*/ 192882 w 419100"/>
              <a:gd name="connsiteY2" fmla="*/ 8754 h 173060"/>
              <a:gd name="connsiteX3" fmla="*/ 0 w 419100"/>
              <a:gd name="connsiteY3" fmla="*/ 1610 h 17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173060">
                <a:moveTo>
                  <a:pt x="419100" y="173060"/>
                </a:moveTo>
                <a:cubicBezTo>
                  <a:pt x="337939" y="161154"/>
                  <a:pt x="304403" y="174250"/>
                  <a:pt x="266700" y="146866"/>
                </a:cubicBezTo>
                <a:cubicBezTo>
                  <a:pt x="228997" y="119482"/>
                  <a:pt x="237332" y="32963"/>
                  <a:pt x="192882" y="8754"/>
                </a:cubicBezTo>
                <a:cubicBezTo>
                  <a:pt x="148432" y="-15455"/>
                  <a:pt x="80963" y="20263"/>
                  <a:pt x="0" y="1610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Forme libre 67"/>
          <p:cNvSpPr/>
          <p:nvPr/>
        </p:nvSpPr>
        <p:spPr>
          <a:xfrm rot="15841377">
            <a:off x="3957113" y="4832072"/>
            <a:ext cx="419100" cy="173060"/>
          </a:xfrm>
          <a:custGeom>
            <a:avLst/>
            <a:gdLst>
              <a:gd name="connsiteX0" fmla="*/ 416719 w 416719"/>
              <a:gd name="connsiteY0" fmla="*/ 184947 h 221176"/>
              <a:gd name="connsiteX1" fmla="*/ 314325 w 416719"/>
              <a:gd name="connsiteY1" fmla="*/ 208760 h 221176"/>
              <a:gd name="connsiteX2" fmla="*/ 176213 w 416719"/>
              <a:gd name="connsiteY2" fmla="*/ 13497 h 221176"/>
              <a:gd name="connsiteX3" fmla="*/ 0 w 416719"/>
              <a:gd name="connsiteY3" fmla="*/ 32547 h 221176"/>
              <a:gd name="connsiteX0" fmla="*/ 416719 w 416719"/>
              <a:gd name="connsiteY0" fmla="*/ 182655 h 199862"/>
              <a:gd name="connsiteX1" fmla="*/ 266700 w 416719"/>
              <a:gd name="connsiteY1" fmla="*/ 175511 h 199862"/>
              <a:gd name="connsiteX2" fmla="*/ 176213 w 416719"/>
              <a:gd name="connsiteY2" fmla="*/ 11205 h 199862"/>
              <a:gd name="connsiteX3" fmla="*/ 0 w 416719"/>
              <a:gd name="connsiteY3" fmla="*/ 30255 h 199862"/>
              <a:gd name="connsiteX0" fmla="*/ 419100 w 419100"/>
              <a:gd name="connsiteY0" fmla="*/ 201705 h 213635"/>
              <a:gd name="connsiteX1" fmla="*/ 266700 w 419100"/>
              <a:gd name="connsiteY1" fmla="*/ 175511 h 213635"/>
              <a:gd name="connsiteX2" fmla="*/ 176213 w 419100"/>
              <a:gd name="connsiteY2" fmla="*/ 11205 h 213635"/>
              <a:gd name="connsiteX3" fmla="*/ 0 w 419100"/>
              <a:gd name="connsiteY3" fmla="*/ 30255 h 213635"/>
              <a:gd name="connsiteX0" fmla="*/ 419100 w 419100"/>
              <a:gd name="connsiteY0" fmla="*/ 201705 h 201705"/>
              <a:gd name="connsiteX1" fmla="*/ 266700 w 419100"/>
              <a:gd name="connsiteY1" fmla="*/ 175511 h 201705"/>
              <a:gd name="connsiteX2" fmla="*/ 176213 w 419100"/>
              <a:gd name="connsiteY2" fmla="*/ 11205 h 201705"/>
              <a:gd name="connsiteX3" fmla="*/ 0 w 419100"/>
              <a:gd name="connsiteY3" fmla="*/ 30255 h 201705"/>
              <a:gd name="connsiteX0" fmla="*/ 419100 w 419100"/>
              <a:gd name="connsiteY0" fmla="*/ 186425 h 186425"/>
              <a:gd name="connsiteX1" fmla="*/ 266700 w 419100"/>
              <a:gd name="connsiteY1" fmla="*/ 160231 h 186425"/>
              <a:gd name="connsiteX2" fmla="*/ 192882 w 419100"/>
              <a:gd name="connsiteY2" fmla="*/ 22119 h 186425"/>
              <a:gd name="connsiteX3" fmla="*/ 0 w 419100"/>
              <a:gd name="connsiteY3" fmla="*/ 14975 h 186425"/>
              <a:gd name="connsiteX0" fmla="*/ 419100 w 419100"/>
              <a:gd name="connsiteY0" fmla="*/ 173060 h 173060"/>
              <a:gd name="connsiteX1" fmla="*/ 266700 w 419100"/>
              <a:gd name="connsiteY1" fmla="*/ 146866 h 173060"/>
              <a:gd name="connsiteX2" fmla="*/ 192882 w 419100"/>
              <a:gd name="connsiteY2" fmla="*/ 8754 h 173060"/>
              <a:gd name="connsiteX3" fmla="*/ 0 w 419100"/>
              <a:gd name="connsiteY3" fmla="*/ 1610 h 17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173060">
                <a:moveTo>
                  <a:pt x="419100" y="173060"/>
                </a:moveTo>
                <a:cubicBezTo>
                  <a:pt x="337939" y="161154"/>
                  <a:pt x="304403" y="174250"/>
                  <a:pt x="266700" y="146866"/>
                </a:cubicBezTo>
                <a:cubicBezTo>
                  <a:pt x="228997" y="119482"/>
                  <a:pt x="237332" y="32963"/>
                  <a:pt x="192882" y="8754"/>
                </a:cubicBezTo>
                <a:cubicBezTo>
                  <a:pt x="148432" y="-15455"/>
                  <a:pt x="80963" y="20263"/>
                  <a:pt x="0" y="1610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9" name="Connecteur droit 68"/>
          <p:cNvCxnSpPr/>
          <p:nvPr/>
        </p:nvCxnSpPr>
        <p:spPr>
          <a:xfrm>
            <a:off x="3282658" y="5740070"/>
            <a:ext cx="2432550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3261123" y="5791547"/>
            <a:ext cx="2432550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3418802" y="574948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1 mm</a:t>
            </a:r>
            <a:endParaRPr lang="en-GB" sz="1800" dirty="0"/>
          </a:p>
        </p:txBody>
      </p:sp>
      <p:sp>
        <p:nvSpPr>
          <p:cNvPr id="72" name="ZoneTexte 71"/>
          <p:cNvSpPr txBox="1"/>
          <p:nvPr/>
        </p:nvSpPr>
        <p:spPr>
          <a:xfrm>
            <a:off x="5906763" y="5722594"/>
            <a:ext cx="314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Thin plate with uniform heating</a:t>
            </a:r>
            <a:endParaRPr lang="en-GB" sz="1800" dirty="0"/>
          </a:p>
        </p:txBody>
      </p:sp>
      <p:cxnSp>
        <p:nvCxnSpPr>
          <p:cNvPr id="73" name="Connecteur droit avec flèche 72"/>
          <p:cNvCxnSpPr/>
          <p:nvPr/>
        </p:nvCxnSpPr>
        <p:spPr>
          <a:xfrm>
            <a:off x="4311381" y="5516412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>
            <a:off x="4485770" y="5516412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orme libre 74"/>
          <p:cNvSpPr/>
          <p:nvPr/>
        </p:nvSpPr>
        <p:spPr>
          <a:xfrm rot="3953161">
            <a:off x="4373211" y="5362393"/>
            <a:ext cx="419100" cy="173060"/>
          </a:xfrm>
          <a:custGeom>
            <a:avLst/>
            <a:gdLst>
              <a:gd name="connsiteX0" fmla="*/ 416719 w 416719"/>
              <a:gd name="connsiteY0" fmla="*/ 184947 h 221176"/>
              <a:gd name="connsiteX1" fmla="*/ 314325 w 416719"/>
              <a:gd name="connsiteY1" fmla="*/ 208760 h 221176"/>
              <a:gd name="connsiteX2" fmla="*/ 176213 w 416719"/>
              <a:gd name="connsiteY2" fmla="*/ 13497 h 221176"/>
              <a:gd name="connsiteX3" fmla="*/ 0 w 416719"/>
              <a:gd name="connsiteY3" fmla="*/ 32547 h 221176"/>
              <a:gd name="connsiteX0" fmla="*/ 416719 w 416719"/>
              <a:gd name="connsiteY0" fmla="*/ 182655 h 199862"/>
              <a:gd name="connsiteX1" fmla="*/ 266700 w 416719"/>
              <a:gd name="connsiteY1" fmla="*/ 175511 h 199862"/>
              <a:gd name="connsiteX2" fmla="*/ 176213 w 416719"/>
              <a:gd name="connsiteY2" fmla="*/ 11205 h 199862"/>
              <a:gd name="connsiteX3" fmla="*/ 0 w 416719"/>
              <a:gd name="connsiteY3" fmla="*/ 30255 h 199862"/>
              <a:gd name="connsiteX0" fmla="*/ 419100 w 419100"/>
              <a:gd name="connsiteY0" fmla="*/ 201705 h 213635"/>
              <a:gd name="connsiteX1" fmla="*/ 266700 w 419100"/>
              <a:gd name="connsiteY1" fmla="*/ 175511 h 213635"/>
              <a:gd name="connsiteX2" fmla="*/ 176213 w 419100"/>
              <a:gd name="connsiteY2" fmla="*/ 11205 h 213635"/>
              <a:gd name="connsiteX3" fmla="*/ 0 w 419100"/>
              <a:gd name="connsiteY3" fmla="*/ 30255 h 213635"/>
              <a:gd name="connsiteX0" fmla="*/ 419100 w 419100"/>
              <a:gd name="connsiteY0" fmla="*/ 201705 h 201705"/>
              <a:gd name="connsiteX1" fmla="*/ 266700 w 419100"/>
              <a:gd name="connsiteY1" fmla="*/ 175511 h 201705"/>
              <a:gd name="connsiteX2" fmla="*/ 176213 w 419100"/>
              <a:gd name="connsiteY2" fmla="*/ 11205 h 201705"/>
              <a:gd name="connsiteX3" fmla="*/ 0 w 419100"/>
              <a:gd name="connsiteY3" fmla="*/ 30255 h 201705"/>
              <a:gd name="connsiteX0" fmla="*/ 419100 w 419100"/>
              <a:gd name="connsiteY0" fmla="*/ 186425 h 186425"/>
              <a:gd name="connsiteX1" fmla="*/ 266700 w 419100"/>
              <a:gd name="connsiteY1" fmla="*/ 160231 h 186425"/>
              <a:gd name="connsiteX2" fmla="*/ 192882 w 419100"/>
              <a:gd name="connsiteY2" fmla="*/ 22119 h 186425"/>
              <a:gd name="connsiteX3" fmla="*/ 0 w 419100"/>
              <a:gd name="connsiteY3" fmla="*/ 14975 h 186425"/>
              <a:gd name="connsiteX0" fmla="*/ 419100 w 419100"/>
              <a:gd name="connsiteY0" fmla="*/ 173060 h 173060"/>
              <a:gd name="connsiteX1" fmla="*/ 266700 w 419100"/>
              <a:gd name="connsiteY1" fmla="*/ 146866 h 173060"/>
              <a:gd name="connsiteX2" fmla="*/ 192882 w 419100"/>
              <a:gd name="connsiteY2" fmla="*/ 8754 h 173060"/>
              <a:gd name="connsiteX3" fmla="*/ 0 w 419100"/>
              <a:gd name="connsiteY3" fmla="*/ 1610 h 17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173060">
                <a:moveTo>
                  <a:pt x="419100" y="173060"/>
                </a:moveTo>
                <a:cubicBezTo>
                  <a:pt x="337939" y="161154"/>
                  <a:pt x="304403" y="174250"/>
                  <a:pt x="266700" y="146866"/>
                </a:cubicBezTo>
                <a:cubicBezTo>
                  <a:pt x="228997" y="119482"/>
                  <a:pt x="237332" y="32963"/>
                  <a:pt x="192882" y="8754"/>
                </a:cubicBezTo>
                <a:cubicBezTo>
                  <a:pt x="148432" y="-15455"/>
                  <a:pt x="80963" y="20263"/>
                  <a:pt x="0" y="1610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Forme libre 75"/>
          <p:cNvSpPr/>
          <p:nvPr/>
        </p:nvSpPr>
        <p:spPr>
          <a:xfrm rot="13119898">
            <a:off x="4434346" y="6013514"/>
            <a:ext cx="419100" cy="173060"/>
          </a:xfrm>
          <a:custGeom>
            <a:avLst/>
            <a:gdLst>
              <a:gd name="connsiteX0" fmla="*/ 416719 w 416719"/>
              <a:gd name="connsiteY0" fmla="*/ 184947 h 221176"/>
              <a:gd name="connsiteX1" fmla="*/ 314325 w 416719"/>
              <a:gd name="connsiteY1" fmla="*/ 208760 h 221176"/>
              <a:gd name="connsiteX2" fmla="*/ 176213 w 416719"/>
              <a:gd name="connsiteY2" fmla="*/ 13497 h 221176"/>
              <a:gd name="connsiteX3" fmla="*/ 0 w 416719"/>
              <a:gd name="connsiteY3" fmla="*/ 32547 h 221176"/>
              <a:gd name="connsiteX0" fmla="*/ 416719 w 416719"/>
              <a:gd name="connsiteY0" fmla="*/ 182655 h 199862"/>
              <a:gd name="connsiteX1" fmla="*/ 266700 w 416719"/>
              <a:gd name="connsiteY1" fmla="*/ 175511 h 199862"/>
              <a:gd name="connsiteX2" fmla="*/ 176213 w 416719"/>
              <a:gd name="connsiteY2" fmla="*/ 11205 h 199862"/>
              <a:gd name="connsiteX3" fmla="*/ 0 w 416719"/>
              <a:gd name="connsiteY3" fmla="*/ 30255 h 199862"/>
              <a:gd name="connsiteX0" fmla="*/ 419100 w 419100"/>
              <a:gd name="connsiteY0" fmla="*/ 201705 h 213635"/>
              <a:gd name="connsiteX1" fmla="*/ 266700 w 419100"/>
              <a:gd name="connsiteY1" fmla="*/ 175511 h 213635"/>
              <a:gd name="connsiteX2" fmla="*/ 176213 w 419100"/>
              <a:gd name="connsiteY2" fmla="*/ 11205 h 213635"/>
              <a:gd name="connsiteX3" fmla="*/ 0 w 419100"/>
              <a:gd name="connsiteY3" fmla="*/ 30255 h 213635"/>
              <a:gd name="connsiteX0" fmla="*/ 419100 w 419100"/>
              <a:gd name="connsiteY0" fmla="*/ 201705 h 201705"/>
              <a:gd name="connsiteX1" fmla="*/ 266700 w 419100"/>
              <a:gd name="connsiteY1" fmla="*/ 175511 h 201705"/>
              <a:gd name="connsiteX2" fmla="*/ 176213 w 419100"/>
              <a:gd name="connsiteY2" fmla="*/ 11205 h 201705"/>
              <a:gd name="connsiteX3" fmla="*/ 0 w 419100"/>
              <a:gd name="connsiteY3" fmla="*/ 30255 h 201705"/>
              <a:gd name="connsiteX0" fmla="*/ 419100 w 419100"/>
              <a:gd name="connsiteY0" fmla="*/ 186425 h 186425"/>
              <a:gd name="connsiteX1" fmla="*/ 266700 w 419100"/>
              <a:gd name="connsiteY1" fmla="*/ 160231 h 186425"/>
              <a:gd name="connsiteX2" fmla="*/ 192882 w 419100"/>
              <a:gd name="connsiteY2" fmla="*/ 22119 h 186425"/>
              <a:gd name="connsiteX3" fmla="*/ 0 w 419100"/>
              <a:gd name="connsiteY3" fmla="*/ 14975 h 186425"/>
              <a:gd name="connsiteX0" fmla="*/ 419100 w 419100"/>
              <a:gd name="connsiteY0" fmla="*/ 173060 h 173060"/>
              <a:gd name="connsiteX1" fmla="*/ 266700 w 419100"/>
              <a:gd name="connsiteY1" fmla="*/ 146866 h 173060"/>
              <a:gd name="connsiteX2" fmla="*/ 192882 w 419100"/>
              <a:gd name="connsiteY2" fmla="*/ 8754 h 173060"/>
              <a:gd name="connsiteX3" fmla="*/ 0 w 419100"/>
              <a:gd name="connsiteY3" fmla="*/ 1610 h 17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173060">
                <a:moveTo>
                  <a:pt x="419100" y="173060"/>
                </a:moveTo>
                <a:cubicBezTo>
                  <a:pt x="337939" y="161154"/>
                  <a:pt x="304403" y="174250"/>
                  <a:pt x="266700" y="146866"/>
                </a:cubicBezTo>
                <a:cubicBezTo>
                  <a:pt x="228997" y="119482"/>
                  <a:pt x="237332" y="32963"/>
                  <a:pt x="192882" y="8754"/>
                </a:cubicBezTo>
                <a:cubicBezTo>
                  <a:pt x="148432" y="-15455"/>
                  <a:pt x="80963" y="20263"/>
                  <a:pt x="0" y="1610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Forme libre 76"/>
          <p:cNvSpPr/>
          <p:nvPr/>
        </p:nvSpPr>
        <p:spPr>
          <a:xfrm rot="15841377">
            <a:off x="4009129" y="6087294"/>
            <a:ext cx="419100" cy="173060"/>
          </a:xfrm>
          <a:custGeom>
            <a:avLst/>
            <a:gdLst>
              <a:gd name="connsiteX0" fmla="*/ 416719 w 416719"/>
              <a:gd name="connsiteY0" fmla="*/ 184947 h 221176"/>
              <a:gd name="connsiteX1" fmla="*/ 314325 w 416719"/>
              <a:gd name="connsiteY1" fmla="*/ 208760 h 221176"/>
              <a:gd name="connsiteX2" fmla="*/ 176213 w 416719"/>
              <a:gd name="connsiteY2" fmla="*/ 13497 h 221176"/>
              <a:gd name="connsiteX3" fmla="*/ 0 w 416719"/>
              <a:gd name="connsiteY3" fmla="*/ 32547 h 221176"/>
              <a:gd name="connsiteX0" fmla="*/ 416719 w 416719"/>
              <a:gd name="connsiteY0" fmla="*/ 182655 h 199862"/>
              <a:gd name="connsiteX1" fmla="*/ 266700 w 416719"/>
              <a:gd name="connsiteY1" fmla="*/ 175511 h 199862"/>
              <a:gd name="connsiteX2" fmla="*/ 176213 w 416719"/>
              <a:gd name="connsiteY2" fmla="*/ 11205 h 199862"/>
              <a:gd name="connsiteX3" fmla="*/ 0 w 416719"/>
              <a:gd name="connsiteY3" fmla="*/ 30255 h 199862"/>
              <a:gd name="connsiteX0" fmla="*/ 419100 w 419100"/>
              <a:gd name="connsiteY0" fmla="*/ 201705 h 213635"/>
              <a:gd name="connsiteX1" fmla="*/ 266700 w 419100"/>
              <a:gd name="connsiteY1" fmla="*/ 175511 h 213635"/>
              <a:gd name="connsiteX2" fmla="*/ 176213 w 419100"/>
              <a:gd name="connsiteY2" fmla="*/ 11205 h 213635"/>
              <a:gd name="connsiteX3" fmla="*/ 0 w 419100"/>
              <a:gd name="connsiteY3" fmla="*/ 30255 h 213635"/>
              <a:gd name="connsiteX0" fmla="*/ 419100 w 419100"/>
              <a:gd name="connsiteY0" fmla="*/ 201705 h 201705"/>
              <a:gd name="connsiteX1" fmla="*/ 266700 w 419100"/>
              <a:gd name="connsiteY1" fmla="*/ 175511 h 201705"/>
              <a:gd name="connsiteX2" fmla="*/ 176213 w 419100"/>
              <a:gd name="connsiteY2" fmla="*/ 11205 h 201705"/>
              <a:gd name="connsiteX3" fmla="*/ 0 w 419100"/>
              <a:gd name="connsiteY3" fmla="*/ 30255 h 201705"/>
              <a:gd name="connsiteX0" fmla="*/ 419100 w 419100"/>
              <a:gd name="connsiteY0" fmla="*/ 186425 h 186425"/>
              <a:gd name="connsiteX1" fmla="*/ 266700 w 419100"/>
              <a:gd name="connsiteY1" fmla="*/ 160231 h 186425"/>
              <a:gd name="connsiteX2" fmla="*/ 192882 w 419100"/>
              <a:gd name="connsiteY2" fmla="*/ 22119 h 186425"/>
              <a:gd name="connsiteX3" fmla="*/ 0 w 419100"/>
              <a:gd name="connsiteY3" fmla="*/ 14975 h 186425"/>
              <a:gd name="connsiteX0" fmla="*/ 419100 w 419100"/>
              <a:gd name="connsiteY0" fmla="*/ 173060 h 173060"/>
              <a:gd name="connsiteX1" fmla="*/ 266700 w 419100"/>
              <a:gd name="connsiteY1" fmla="*/ 146866 h 173060"/>
              <a:gd name="connsiteX2" fmla="*/ 192882 w 419100"/>
              <a:gd name="connsiteY2" fmla="*/ 8754 h 173060"/>
              <a:gd name="connsiteX3" fmla="*/ 0 w 419100"/>
              <a:gd name="connsiteY3" fmla="*/ 1610 h 17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173060">
                <a:moveTo>
                  <a:pt x="419100" y="173060"/>
                </a:moveTo>
                <a:cubicBezTo>
                  <a:pt x="337939" y="161154"/>
                  <a:pt x="304403" y="174250"/>
                  <a:pt x="266700" y="146866"/>
                </a:cubicBezTo>
                <a:cubicBezTo>
                  <a:pt x="228997" y="119482"/>
                  <a:pt x="237332" y="32963"/>
                  <a:pt x="192882" y="8754"/>
                </a:cubicBezTo>
                <a:cubicBezTo>
                  <a:pt x="148432" y="-15455"/>
                  <a:pt x="80963" y="20263"/>
                  <a:pt x="0" y="1610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8" name="Connecteur droit avec flèche 77"/>
          <p:cNvCxnSpPr/>
          <p:nvPr/>
        </p:nvCxnSpPr>
        <p:spPr>
          <a:xfrm>
            <a:off x="4660159" y="5516412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>
            <a:off x="4834548" y="5516412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>
            <a:off x="5008937" y="5516412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>
            <a:off x="5183326" y="5516412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>
            <a:off x="5357718" y="5516412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>
            <a:off x="4136992" y="5516412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>
            <a:off x="3962603" y="5516412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>
            <a:off x="3788214" y="5516412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>
            <a:off x="3613825" y="5516412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>
            <a:off x="3439436" y="5516412"/>
            <a:ext cx="0" cy="2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flipH="1">
            <a:off x="5693673" y="5736930"/>
            <a:ext cx="21535" cy="54617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17" idx="3"/>
            <a:endCxn id="17" idx="3"/>
          </p:cNvCxnSpPr>
          <p:nvPr/>
        </p:nvCxnSpPr>
        <p:spPr>
          <a:xfrm>
            <a:off x="2931557" y="57628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3273924" y="5749486"/>
            <a:ext cx="0" cy="42061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/>
        </p:nvSpPr>
        <p:spPr>
          <a:xfrm>
            <a:off x="7830820" y="3008974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1.7 MW/m²</a:t>
            </a:r>
            <a:endParaRPr lang="fr-FR" sz="1800" dirty="0"/>
          </a:p>
        </p:txBody>
      </p:sp>
      <p:sp>
        <p:nvSpPr>
          <p:cNvPr id="92" name="ZoneTexte 91"/>
          <p:cNvSpPr txBox="1"/>
          <p:nvPr/>
        </p:nvSpPr>
        <p:spPr>
          <a:xfrm>
            <a:off x="5262717" y="3790509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3.9 MW/m²</a:t>
            </a:r>
            <a:endParaRPr lang="fr-FR" sz="1800" dirty="0"/>
          </a:p>
        </p:txBody>
      </p:sp>
      <p:sp>
        <p:nvSpPr>
          <p:cNvPr id="93" name="ZoneTexte 92"/>
          <p:cNvSpPr txBox="1"/>
          <p:nvPr/>
        </p:nvSpPr>
        <p:spPr>
          <a:xfrm>
            <a:off x="5799019" y="5354516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0.5 MW/m²</a:t>
            </a:r>
            <a:endParaRPr lang="fr-FR" sz="1800" dirty="0"/>
          </a:p>
        </p:txBody>
      </p:sp>
      <p:sp>
        <p:nvSpPr>
          <p:cNvPr id="94" name="ZoneTexte 93"/>
          <p:cNvSpPr txBox="1"/>
          <p:nvPr/>
        </p:nvSpPr>
        <p:spPr>
          <a:xfrm>
            <a:off x="4946447" y="1009057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8.9  MW/m²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9973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7154816" cy="379192"/>
          </a:xfrm>
        </p:spPr>
        <p:txBody>
          <a:bodyPr/>
          <a:lstStyle/>
          <a:p>
            <a:r>
              <a:rPr lang="en-GB" noProof="0" dirty="0" smtClean="0"/>
              <a:t>Provisional conclusions &amp; Statement of work</a:t>
            </a:r>
            <a:endParaRPr lang="en-GB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85057" y="1045029"/>
            <a:ext cx="8362467" cy="2052575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noProof="0" dirty="0" smtClean="0"/>
              <a:t>The temperature itself is of little use for knowing component status, the local heat flux density being unknown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noProof="0" dirty="0" smtClean="0"/>
              <a:t>Valuable knowledge about component status is present in the thermal </a:t>
            </a:r>
            <a:r>
              <a:rPr lang="en-GB" sz="2000" noProof="0" dirty="0" smtClean="0">
                <a:solidFill>
                  <a:srgbClr val="FF0000"/>
                </a:solidFill>
              </a:rPr>
              <a:t>dynamics</a:t>
            </a:r>
            <a:r>
              <a:rPr lang="en-GB" noProof="0" dirty="0" smtClean="0"/>
              <a:t> of a hot spot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noProof="0" dirty="0" smtClean="0"/>
              <a:t>Numerical algorithms to be developed, to reveal that hidden data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noProof="0" dirty="0" smtClean="0"/>
              <a:t>Historical method : search the 'thermal time constant' (</a:t>
            </a:r>
            <a:r>
              <a:rPr lang="en-GB" noProof="0" dirty="0" smtClean="0">
                <a:latin typeface="Symbol" panose="05050102010706020507" pitchFamily="18" charset="2"/>
              </a:rPr>
              <a:t>t</a:t>
            </a:r>
            <a:r>
              <a:rPr lang="en-GB" noProof="0" dirty="0" smtClean="0"/>
              <a:t>)</a:t>
            </a:r>
            <a:endParaRPr lang="en-GB" noProof="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r="3279"/>
          <a:stretch/>
        </p:blipFill>
        <p:spPr>
          <a:xfrm>
            <a:off x="185057" y="3205265"/>
            <a:ext cx="4620460" cy="332220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172890" y="3784537"/>
            <a:ext cx="3971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 smtClean="0"/>
              <a:t>Expected </a:t>
            </a:r>
            <a:r>
              <a:rPr lang="en-GB" sz="1800" dirty="0" smtClean="0">
                <a:sym typeface="Symbol" panose="05050102010706020507" pitchFamily="18" charset="2"/>
              </a:rPr>
              <a:t></a:t>
            </a:r>
            <a:r>
              <a:rPr lang="en-GB" sz="2000" dirty="0" smtClean="0"/>
              <a:t> = 0.7 second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 smtClean="0"/>
              <a:t>Measured </a:t>
            </a:r>
            <a:r>
              <a:rPr lang="en-GB" sz="1800" dirty="0" smtClean="0">
                <a:sym typeface="Symbol" panose="05050102010706020507" pitchFamily="18" charset="2"/>
              </a:rPr>
              <a:t></a:t>
            </a:r>
            <a:r>
              <a:rPr lang="en-GB" sz="2000" dirty="0" smtClean="0"/>
              <a:t>= 0.3 second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 smtClean="0"/>
              <a:t>Difference attributed to thin deposited layer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9209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7888394" cy="379192"/>
          </a:xfrm>
        </p:spPr>
        <p:txBody>
          <a:bodyPr/>
          <a:lstStyle/>
          <a:p>
            <a:r>
              <a:rPr lang="en-GB" noProof="0" dirty="0" smtClean="0"/>
              <a:t>Estimating the thermal time constant of PFCs </a:t>
            </a:r>
            <a:endParaRPr lang="en-GB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en-GB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en-GB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976629"/>
            <a:ext cx="2586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The usual method : hunt for power time evolution with abrupt change and long enough plateaux before and after the change</a:t>
            </a:r>
            <a:endParaRPr lang="en-GB" sz="1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4427984" y="1052736"/>
            <a:ext cx="0" cy="50920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6" y="2437989"/>
            <a:ext cx="3872124" cy="2626104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>
            <a:off x="2686050" y="1200150"/>
            <a:ext cx="1257300" cy="228600"/>
          </a:xfrm>
          <a:custGeom>
            <a:avLst/>
            <a:gdLst>
              <a:gd name="connsiteX0" fmla="*/ 0 w 1257300"/>
              <a:gd name="connsiteY0" fmla="*/ 228600 h 228600"/>
              <a:gd name="connsiteX1" fmla="*/ 620486 w 1257300"/>
              <a:gd name="connsiteY1" fmla="*/ 228600 h 228600"/>
              <a:gd name="connsiteX2" fmla="*/ 620486 w 1257300"/>
              <a:gd name="connsiteY2" fmla="*/ 0 h 228600"/>
              <a:gd name="connsiteX3" fmla="*/ 1257300 w 1257300"/>
              <a:gd name="connsiteY3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7300" h="228600">
                <a:moveTo>
                  <a:pt x="0" y="228600"/>
                </a:moveTo>
                <a:lnTo>
                  <a:pt x="620486" y="228600"/>
                </a:lnTo>
                <a:lnTo>
                  <a:pt x="620486" y="0"/>
                </a:lnTo>
                <a:lnTo>
                  <a:pt x="125730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1" name="Forme libre 10"/>
          <p:cNvSpPr/>
          <p:nvPr/>
        </p:nvSpPr>
        <p:spPr>
          <a:xfrm flipH="1">
            <a:off x="2771800" y="1628800"/>
            <a:ext cx="1257300" cy="228600"/>
          </a:xfrm>
          <a:custGeom>
            <a:avLst/>
            <a:gdLst>
              <a:gd name="connsiteX0" fmla="*/ 0 w 1257300"/>
              <a:gd name="connsiteY0" fmla="*/ 228600 h 228600"/>
              <a:gd name="connsiteX1" fmla="*/ 620486 w 1257300"/>
              <a:gd name="connsiteY1" fmla="*/ 228600 h 228600"/>
              <a:gd name="connsiteX2" fmla="*/ 620486 w 1257300"/>
              <a:gd name="connsiteY2" fmla="*/ 0 h 228600"/>
              <a:gd name="connsiteX3" fmla="*/ 1257300 w 1257300"/>
              <a:gd name="connsiteY3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7300" h="228600">
                <a:moveTo>
                  <a:pt x="0" y="228600"/>
                </a:moveTo>
                <a:lnTo>
                  <a:pt x="620486" y="228600"/>
                </a:lnTo>
                <a:lnTo>
                  <a:pt x="620486" y="0"/>
                </a:lnTo>
                <a:lnTo>
                  <a:pt x="125730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3203848" y="1052736"/>
            <a:ext cx="288032" cy="936104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2639257" y="1024520"/>
            <a:ext cx="2612" cy="9204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74983" y="5533292"/>
            <a:ext cx="3190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At WEST, less than 10% of the plasma discharges are like this</a:t>
            </a:r>
            <a:endParaRPr lang="en-GB" sz="1600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2794269" y="2095500"/>
            <a:ext cx="761441" cy="18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467367" y="699056"/>
            <a:ext cx="77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smtClean="0"/>
              <a:t>Power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536130" y="191083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smtClean="0"/>
              <a:t>Time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idx="1"/>
          </p:nvPr>
        </p:nvSpPr>
        <p:spPr>
          <a:xfrm>
            <a:off x="4698411" y="942837"/>
            <a:ext cx="4228534" cy="132930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noProof="0" dirty="0" smtClean="0"/>
              <a:t>Needed : a method allowing to estimate t on most plasma discharges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noProof="0" dirty="0" smtClean="0"/>
              <a:t>Ramped power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noProof="0" dirty="0" smtClean="0"/>
              <a:t>No power plateau</a:t>
            </a:r>
            <a:endParaRPr lang="en-GB" noProof="0" dirty="0"/>
          </a:p>
        </p:txBody>
      </p:sp>
      <p:grpSp>
        <p:nvGrpSpPr>
          <p:cNvPr id="28" name="Groupe 27"/>
          <p:cNvGrpSpPr/>
          <p:nvPr/>
        </p:nvGrpSpPr>
        <p:grpSpPr>
          <a:xfrm>
            <a:off x="4670302" y="2437989"/>
            <a:ext cx="2256186" cy="3963760"/>
            <a:chOff x="526728" y="1176917"/>
            <a:chExt cx="3108392" cy="5460950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28" y="5545471"/>
              <a:ext cx="3096747" cy="1092396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4"/>
            <a:srcRect l="1281"/>
            <a:stretch/>
          </p:blipFill>
          <p:spPr>
            <a:xfrm>
              <a:off x="634987" y="4445139"/>
              <a:ext cx="3000133" cy="1029276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5"/>
            <a:srcRect t="3031"/>
            <a:stretch/>
          </p:blipFill>
          <p:spPr>
            <a:xfrm>
              <a:off x="608264" y="3347548"/>
              <a:ext cx="2969910" cy="1026535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6"/>
            <a:srcRect t="2745" b="1"/>
            <a:stretch/>
          </p:blipFill>
          <p:spPr>
            <a:xfrm>
              <a:off x="605002" y="2274405"/>
              <a:ext cx="2922518" cy="1002087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7"/>
            <a:srcRect l="-427" t="3480" r="427" b="-3480"/>
            <a:stretch/>
          </p:blipFill>
          <p:spPr>
            <a:xfrm>
              <a:off x="526728" y="1176917"/>
              <a:ext cx="3000792" cy="1026432"/>
            </a:xfrm>
            <a:prstGeom prst="rect">
              <a:avLst/>
            </a:prstGeom>
          </p:spPr>
        </p:pic>
      </p:grpSp>
      <p:sp>
        <p:nvSpPr>
          <p:cNvPr id="29" name="Titre 1"/>
          <p:cNvSpPr txBox="1">
            <a:spLocks/>
          </p:cNvSpPr>
          <p:nvPr/>
        </p:nvSpPr>
        <p:spPr>
          <a:xfrm>
            <a:off x="7247383" y="3699903"/>
            <a:ext cx="1661252" cy="1480391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GB" sz="1600" dirty="0" smtClean="0"/>
              <a:t>Power time profile for a typical selection of WEST plasma discharges of C3B btw #53800 et #53950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7791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9800" y="64156"/>
            <a:ext cx="8263467" cy="643239"/>
          </a:xfrm>
        </p:spPr>
        <p:txBody>
          <a:bodyPr/>
          <a:lstStyle/>
          <a:p>
            <a:r>
              <a:rPr lang="en-GB" noProof="0" dirty="0" smtClean="0"/>
              <a:t>Temperature history identification with Proportional control law</a:t>
            </a:r>
            <a:endParaRPr lang="en-GB" noProof="0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4427984" y="2852936"/>
            <a:ext cx="0" cy="36004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2" y="3027779"/>
            <a:ext cx="4084817" cy="187220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92455" y="148848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Example with </a:t>
            </a:r>
            <a:r>
              <a:rPr lang="fr-FR" sz="2000" dirty="0" err="1">
                <a:latin typeface="Symbol" panose="05050102010706020507" pitchFamily="18" charset="2"/>
              </a:rPr>
              <a:t>t</a:t>
            </a:r>
            <a:r>
              <a:rPr lang="fr-FR" sz="2000" baseline="-25000" dirty="0" err="1"/>
              <a:t>up</a:t>
            </a:r>
            <a:r>
              <a:rPr lang="fr-FR" sz="2000" dirty="0"/>
              <a:t> </a:t>
            </a:r>
            <a:r>
              <a:rPr lang="en-GB" sz="2000" dirty="0" smtClean="0"/>
              <a:t> = 1 second and </a:t>
            </a:r>
            <a:r>
              <a:rPr lang="fr-FR" sz="2000" dirty="0" err="1" smtClean="0">
                <a:latin typeface="Symbol" panose="05050102010706020507" pitchFamily="18" charset="2"/>
              </a:rPr>
              <a:t>t</a:t>
            </a:r>
            <a:r>
              <a:rPr lang="fr-FR" sz="2000" baseline="-25000" dirty="0" err="1" smtClean="0"/>
              <a:t>down</a:t>
            </a:r>
            <a:r>
              <a:rPr lang="fr-FR" sz="2000" dirty="0" smtClean="0"/>
              <a:t> </a:t>
            </a:r>
            <a:r>
              <a:rPr lang="en-GB" sz="2000" dirty="0" smtClean="0"/>
              <a:t> = 0.2 second</a:t>
            </a:r>
            <a:endParaRPr lang="en-GB" sz="20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070163" y="1554409"/>
            <a:ext cx="9317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070163" y="2202481"/>
            <a:ext cx="9317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905443" y="1041139"/>
            <a:ext cx="121424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O</a:t>
            </a:r>
            <a:r>
              <a:rPr lang="fr-FR" dirty="0" err="1" smtClean="0"/>
              <a:t>rder</a:t>
            </a:r>
            <a:r>
              <a:rPr lang="fr-FR" dirty="0" smtClean="0"/>
              <a:t>(i)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133810" y="2669507"/>
            <a:ext cx="34804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action(i+1) = G x (Ri – </a:t>
            </a:r>
            <a:r>
              <a:rPr lang="fr-FR" dirty="0" err="1" smtClean="0"/>
              <a:t>Oi</a:t>
            </a:r>
            <a:r>
              <a:rPr lang="fr-FR" dirty="0" smtClean="0"/>
              <a:t>) 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6001903" y="1194369"/>
            <a:ext cx="1319966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053406" y="1596656"/>
            <a:ext cx="11717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Process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442781" y="1279666"/>
            <a:ext cx="13299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Result</a:t>
            </a:r>
            <a:r>
              <a:rPr lang="fr-FR" dirty="0" smtClean="0"/>
              <a:t>(i) </a:t>
            </a:r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7321868" y="1808908"/>
            <a:ext cx="118190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039544" y="6028451"/>
            <a:ext cx="41044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Non-Heaviside function</a:t>
            </a:r>
            <a:endParaRPr lang="en-GB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910" y="3670639"/>
            <a:ext cx="4118234" cy="2310788"/>
          </a:xfrm>
          <a:prstGeom prst="rect">
            <a:avLst/>
          </a:prstGeom>
        </p:spPr>
      </p:pic>
      <p:sp>
        <p:nvSpPr>
          <p:cNvPr id="3" name="Double flèche horizontale 2"/>
          <p:cNvSpPr/>
          <p:nvPr/>
        </p:nvSpPr>
        <p:spPr>
          <a:xfrm>
            <a:off x="842557" y="4896844"/>
            <a:ext cx="1800200" cy="236349"/>
          </a:xfrm>
          <a:prstGeom prst="leftRightArrow">
            <a:avLst/>
          </a:prstGeom>
          <a:solidFill>
            <a:srgbClr val="FD9DA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14811" y="5248780"/>
            <a:ext cx="2055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8 seconds </a:t>
            </a:r>
            <a:r>
              <a:rPr lang="fr-FR" sz="2000" dirty="0" err="1" smtClean="0"/>
              <a:t>heating</a:t>
            </a:r>
            <a:endParaRPr lang="fr-FR" sz="2000" dirty="0"/>
          </a:p>
        </p:txBody>
      </p:sp>
      <p:sp>
        <p:nvSpPr>
          <p:cNvPr id="15" name="Forme libre 14"/>
          <p:cNvSpPr/>
          <p:nvPr/>
        </p:nvSpPr>
        <p:spPr>
          <a:xfrm>
            <a:off x="4998575" y="1793179"/>
            <a:ext cx="3543300" cy="1428750"/>
          </a:xfrm>
          <a:custGeom>
            <a:avLst/>
            <a:gdLst>
              <a:gd name="connsiteX0" fmla="*/ 3543300 w 3543300"/>
              <a:gd name="connsiteY0" fmla="*/ 0 h 1428750"/>
              <a:gd name="connsiteX1" fmla="*/ 3543300 w 3543300"/>
              <a:gd name="connsiteY1" fmla="*/ 1428750 h 1428750"/>
              <a:gd name="connsiteX2" fmla="*/ 0 w 3543300"/>
              <a:gd name="connsiteY2" fmla="*/ 1428750 h 1428750"/>
              <a:gd name="connsiteX3" fmla="*/ 0 w 3543300"/>
              <a:gd name="connsiteY3" fmla="*/ 409575 h 1428750"/>
              <a:gd name="connsiteX4" fmla="*/ 352425 w 3543300"/>
              <a:gd name="connsiteY4" fmla="*/ 409575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300" h="1428750">
                <a:moveTo>
                  <a:pt x="3543300" y="0"/>
                </a:moveTo>
                <a:lnTo>
                  <a:pt x="3543300" y="1428750"/>
                </a:lnTo>
                <a:lnTo>
                  <a:pt x="0" y="1428750"/>
                </a:lnTo>
                <a:lnTo>
                  <a:pt x="0" y="409575"/>
                </a:lnTo>
                <a:lnTo>
                  <a:pt x="352425" y="409575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1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CEA 2019 Défaut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9A88B8C1-4942-46D3-9391-C2B501F07E87}"/>
    </a:ext>
  </a:extLst>
</a:theme>
</file>

<file path=ppt/theme/theme2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52A1E219-64F3-4477-912D-9636D70C98A7}"/>
    </a:ext>
  </a:extLst>
</a:theme>
</file>

<file path=ppt/theme/theme3.xml><?xml version="1.0" encoding="utf-8"?>
<a:theme xmlns:a="http://schemas.openxmlformats.org/drawingml/2006/main" name="Template CEA 2019 Bleu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0799EC0F-9A1D-48A9-9692-520D5CEBB494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95E45C-96CD-4B8B-A608-7C5E76B37C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B0D5B4-4CC6-4497-9BFB-91C4C64EBEC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66C4233-EA21-4292-B391-09F7550CF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2019-Presentation-PPT-4-3</Template>
  <TotalTime>785</TotalTime>
  <Words>1169</Words>
  <Application>Microsoft Office PowerPoint</Application>
  <PresentationFormat>Affichage à l'écran (4:3)</PresentationFormat>
  <Paragraphs>254</Paragraphs>
  <Slides>18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Symbol</vt:lpstr>
      <vt:lpstr>Wingdings</vt:lpstr>
      <vt:lpstr>Wingdings 3</vt:lpstr>
      <vt:lpstr>Template CEA 2019 Défaut</vt:lpstr>
      <vt:lpstr>Template CEA 2019 Clair</vt:lpstr>
      <vt:lpstr>Template CEA 2019 Bleu</vt:lpstr>
      <vt:lpstr>Présentation PowerPoint</vt:lpstr>
      <vt:lpstr>What kind of thermal parameters can be inferred from the temperature time trace ?</vt:lpstr>
      <vt:lpstr>4 thermal behaviours, all up to 1000°C</vt:lpstr>
      <vt:lpstr>Qualitative human expertise</vt:lpstr>
      <vt:lpstr>Unveiling local power density</vt:lpstr>
      <vt:lpstr>Unveiling thermal model</vt:lpstr>
      <vt:lpstr>Provisional conclusions &amp; Statement of work</vt:lpstr>
      <vt:lpstr>Estimating the thermal time constant of PFCs </vt:lpstr>
      <vt:lpstr>Temperature history identification with Proportional control law</vt:lpstr>
      <vt:lpstr>Proportional Control – real power time history</vt:lpstr>
      <vt:lpstr>Optimisation toward best fit by comparison to temperature history</vt:lpstr>
      <vt:lpstr>Stability of the identification technique</vt:lpstr>
      <vt:lpstr>Large use on C3 campaign</vt:lpstr>
      <vt:lpstr>3 hot spots:  div_bas (=inertiel), pipe (= cooled), electrode (=codeposit)</vt:lpstr>
      <vt:lpstr>Normalisation</vt:lpstr>
      <vt:lpstr>Issue 1 : temperature drift </vt:lpstr>
      <vt:lpstr>Issue 2  – Non proportional plateaus Power Temperature</vt:lpstr>
      <vt:lpstr>Conclusion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MITTEAU Raphaël 139756</dc:creator>
  <cp:lastModifiedBy>MITTEAU Raphaël 139756</cp:lastModifiedBy>
  <cp:revision>38</cp:revision>
  <cp:lastPrinted>2018-12-05T09:44:31Z</cp:lastPrinted>
  <dcterms:created xsi:type="dcterms:W3CDTF">2020-02-11T10:19:09Z</dcterms:created>
  <dcterms:modified xsi:type="dcterms:W3CDTF">2020-02-24T21:21:45Z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