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8D1"/>
    <a:srgbClr val="3790AF"/>
    <a:srgbClr val="74AD29"/>
    <a:srgbClr val="74A4BA"/>
    <a:srgbClr val="317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28763D-F58D-4467-A6C0-6440FF3A0B4D}" type="datetimeFigureOut">
              <a:rPr lang="hu-HU"/>
              <a:pPr>
                <a:defRPr/>
              </a:pPr>
              <a:t>2020. 02. 24.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6727826-A5BC-46A0-B8D7-6E28D4E029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695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10"/>
          <p:cNvSpPr/>
          <p:nvPr userDrawn="1"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églalap 43"/>
          <p:cNvSpPr/>
          <p:nvPr userDrawn="1"/>
        </p:nvSpPr>
        <p:spPr>
          <a:xfrm>
            <a:off x="0" y="6269038"/>
            <a:ext cx="8748713" cy="71437"/>
          </a:xfrm>
          <a:prstGeom prst="rect">
            <a:avLst/>
          </a:prstGeom>
          <a:solidFill>
            <a:srgbClr val="3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2238"/>
            <a:ext cx="19954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790A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7563332" y="13531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This work has been carried out within the framework of the </a:t>
            </a:r>
            <a:r>
              <a:rPr lang="en-GB" sz="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EUROfusion</a:t>
            </a:r>
            <a:r>
              <a:rPr lang="en-GB" sz="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Consortium and has received funding from the </a:t>
            </a:r>
            <a:r>
              <a:rPr lang="en-GB" sz="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Euratom</a:t>
            </a:r>
            <a:r>
              <a:rPr lang="en-GB" sz="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research and training programme 2014-2018 and 2019-2020 under grant agreement No 633053. The views and opinions expressed herein do not necessarily reflect those of the European Commission.</a:t>
            </a:r>
            <a:endParaRPr lang="en-GB" sz="400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6695"/>
            <a:ext cx="719174" cy="4865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3" y="37717"/>
            <a:ext cx="932333" cy="6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74613"/>
            <a:ext cx="4667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625"/>
            <a:ext cx="1420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24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3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églalap 43"/>
          <p:cNvSpPr/>
          <p:nvPr userDrawn="1"/>
        </p:nvSpPr>
        <p:spPr>
          <a:xfrm>
            <a:off x="-22225" y="442913"/>
            <a:ext cx="9166225" cy="460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1"/>
            <a:ext cx="576064" cy="4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8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10"/>
          <p:cNvSpPr/>
          <p:nvPr userDrawn="1"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Téglalap 43"/>
          <p:cNvSpPr/>
          <p:nvPr userDrawn="1"/>
        </p:nvSpPr>
        <p:spPr>
          <a:xfrm>
            <a:off x="0" y="6269038"/>
            <a:ext cx="8748713" cy="71437"/>
          </a:xfrm>
          <a:prstGeom prst="rect">
            <a:avLst/>
          </a:prstGeom>
          <a:solidFill>
            <a:srgbClr val="379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5888"/>
            <a:ext cx="8270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2713"/>
            <a:ext cx="20669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1"/>
            <a:ext cx="1078538" cy="7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3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3BC11545-CDD9-46FB-B4FC-DCD1A28D5A3C}" type="datetime1">
              <a:rPr lang="en-US"/>
              <a:pPr>
                <a:defRPr/>
              </a:pPr>
              <a:t>2/24/2020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Groundbreaking Fusion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73B95B0-3E4B-47F5-B2AB-F3B0E6C5934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79512" y="865187"/>
            <a:ext cx="8712968" cy="1123653"/>
          </a:xfrm>
        </p:spPr>
        <p:txBody>
          <a:bodyPr/>
          <a:lstStyle/>
          <a:p>
            <a:r>
              <a:rPr lang="en-US" sz="3200" dirty="0" smtClean="0"/>
              <a:t>Quasi</a:t>
            </a:r>
            <a:r>
              <a:rPr lang="hu-HU" sz="3200" dirty="0" smtClean="0"/>
              <a:t> </a:t>
            </a:r>
            <a:r>
              <a:rPr lang="en-US" sz="3200" dirty="0" smtClean="0"/>
              <a:t>real</a:t>
            </a:r>
            <a:r>
              <a:rPr lang="hu-HU" sz="3200" dirty="0" smtClean="0"/>
              <a:t>-</a:t>
            </a:r>
            <a:r>
              <a:rPr lang="en-US" sz="3200" dirty="0" smtClean="0"/>
              <a:t>time </a:t>
            </a:r>
            <a:r>
              <a:rPr lang="en-US" sz="3200" dirty="0"/>
              <a:t>image processing for </a:t>
            </a:r>
            <a:r>
              <a:rPr lang="en-US" sz="3200" dirty="0" smtClean="0"/>
              <a:t>EDICAM</a:t>
            </a:r>
            <a:endParaRPr lang="en-US" altLang="hu-HU" sz="3200" dirty="0" smtClean="0"/>
          </a:p>
        </p:txBody>
      </p:sp>
      <p:sp>
        <p:nvSpPr>
          <p:cNvPr id="5" name="AutoShape 59"/>
          <p:cNvSpPr>
            <a:spLocks noChangeArrowheads="1"/>
          </p:cNvSpPr>
          <p:nvPr/>
        </p:nvSpPr>
        <p:spPr bwMode="auto">
          <a:xfrm>
            <a:off x="179512" y="2132856"/>
            <a:ext cx="4752528" cy="3069284"/>
          </a:xfrm>
          <a:prstGeom prst="roundRect">
            <a:avLst>
              <a:gd name="adj" fmla="val 23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lIns="144000" tIns="72000" rIns="72000" bIns="72000">
            <a:spAutoFit/>
          </a:bodyPr>
          <a:lstStyle/>
          <a:p>
            <a:pPr>
              <a:lnSpc>
                <a:spcPct val="125000"/>
              </a:lnSpc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u-HU" altLang="en-US" dirty="0" err="1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FPGA-based</a:t>
            </a:r>
            <a:r>
              <a:rPr lang="hu-HU" altLang="en-US" dirty="0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hu-HU" altLang="en-US" dirty="0" err="1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real-time</a:t>
            </a:r>
            <a:r>
              <a:rPr lang="hu-HU" altLang="en-US" dirty="0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hu-HU" altLang="en-US" dirty="0" err="1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processing</a:t>
            </a:r>
            <a:endParaRPr lang="en-US" altLang="en-US" dirty="0" smtClean="0">
              <a:latin typeface="+mn-lt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1">
              <a:lnSpc>
                <a:spcPct val="125000"/>
              </a:lnSpc>
              <a:buClr>
                <a:srgbClr val="000000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u-HU" altLang="en-US" dirty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hu-HU" altLang="en-US" dirty="0" err="1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Present</a:t>
            </a:r>
            <a:r>
              <a:rPr lang="hu-HU" altLang="en-US" dirty="0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hu-HU" altLang="en-US" dirty="0" err="1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capabilities</a:t>
            </a:r>
            <a:endParaRPr lang="hu-HU" altLang="en-US" dirty="0" smtClean="0">
              <a:latin typeface="+mn-lt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1">
              <a:lnSpc>
                <a:spcPct val="125000"/>
              </a:lnSpc>
              <a:buClr>
                <a:srgbClr val="000000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u-HU" altLang="en-US" dirty="0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hu-HU" altLang="en-US" dirty="0" err="1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Limitations</a:t>
            </a:r>
            <a:endParaRPr lang="en-US" altLang="en-US" dirty="0" smtClean="0">
              <a:latin typeface="+mn-lt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ts val="1800"/>
              </a:spcBef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u-HU" altLang="en-US" dirty="0" err="1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Two-level</a:t>
            </a:r>
            <a:r>
              <a:rPr lang="hu-HU" altLang="en-US" dirty="0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image </a:t>
            </a:r>
            <a:r>
              <a:rPr lang="hu-HU" altLang="en-US" dirty="0" err="1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processing</a:t>
            </a:r>
            <a:endParaRPr lang="en-US" altLang="en-US" dirty="0" smtClean="0">
              <a:latin typeface="+mn-lt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1">
              <a:lnSpc>
                <a:spcPct val="125000"/>
              </a:lnSpc>
              <a:buClr>
                <a:srgbClr val="000000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u-HU" altLang="en-US" dirty="0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hu-HU" altLang="en-US" dirty="0" err="1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Scheme</a:t>
            </a:r>
            <a:endParaRPr lang="hu-HU" altLang="en-US" dirty="0" smtClean="0">
              <a:latin typeface="+mn-lt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1">
              <a:lnSpc>
                <a:spcPct val="125000"/>
              </a:lnSpc>
              <a:buClr>
                <a:srgbClr val="000000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u-HU" altLang="en-US" dirty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hu-HU" altLang="en-US" dirty="0" err="1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Possible</a:t>
            </a:r>
            <a:r>
              <a:rPr lang="hu-HU" altLang="en-US" dirty="0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hu-HU" altLang="en-US" dirty="0" err="1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uses</a:t>
            </a:r>
            <a:endParaRPr lang="hu-HU" altLang="en-US" dirty="0" smtClean="0">
              <a:latin typeface="+mn-lt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1">
              <a:lnSpc>
                <a:spcPct val="125000"/>
              </a:lnSpc>
              <a:buClr>
                <a:srgbClr val="000000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u-HU" altLang="en-US" dirty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hu-HU" altLang="en-US" dirty="0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An </a:t>
            </a:r>
            <a:r>
              <a:rPr lang="hu-HU" altLang="en-US" dirty="0" err="1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example</a:t>
            </a:r>
            <a:r>
              <a:rPr lang="hu-HU" altLang="en-US" dirty="0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: </a:t>
            </a:r>
            <a:r>
              <a:rPr lang="hu-HU" altLang="en-US" dirty="0" err="1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Plasma</a:t>
            </a:r>
            <a:r>
              <a:rPr lang="hu-HU" altLang="en-US" dirty="0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hu-HU" altLang="en-US" dirty="0" err="1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radius</a:t>
            </a:r>
            <a:endParaRPr lang="en-US" altLang="en-US" dirty="0" smtClean="0">
              <a:latin typeface="+mn-lt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220072" y="2204864"/>
            <a:ext cx="3600400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hu-HU" kern="0" dirty="0" smtClean="0">
                <a:solidFill>
                  <a:srgbClr val="71B8D1"/>
                </a:solidFill>
              </a:rPr>
              <a:t>Tamás</a:t>
            </a:r>
            <a:r>
              <a:rPr lang="hu-HU" altLang="hu-HU" kern="0" dirty="0" smtClean="0">
                <a:solidFill>
                  <a:srgbClr val="71B8D1"/>
                </a:solidFill>
              </a:rPr>
              <a:t> </a:t>
            </a:r>
            <a:r>
              <a:rPr lang="en-US" altLang="hu-HU" kern="0" dirty="0" smtClean="0">
                <a:solidFill>
                  <a:srgbClr val="71B8D1"/>
                </a:solidFill>
              </a:rPr>
              <a:t>Szepesi</a:t>
            </a:r>
          </a:p>
          <a:p>
            <a:pPr marL="0" indent="0" algn="ctr">
              <a:buNone/>
            </a:pPr>
            <a:r>
              <a:rPr lang="hu-HU" altLang="hu-HU" sz="2800" kern="0" dirty="0" smtClean="0">
                <a:solidFill>
                  <a:srgbClr val="71B8D1"/>
                </a:solidFill>
              </a:rPr>
              <a:t>G. </a:t>
            </a:r>
            <a:r>
              <a:rPr lang="en-US" altLang="hu-HU" sz="2800" kern="0" dirty="0" err="1" smtClean="0">
                <a:solidFill>
                  <a:srgbClr val="71B8D1"/>
                </a:solidFill>
              </a:rPr>
              <a:t>Cseh</a:t>
            </a:r>
            <a:r>
              <a:rPr lang="en-US" altLang="hu-HU" sz="2800" kern="0" dirty="0" smtClean="0">
                <a:solidFill>
                  <a:srgbClr val="71B8D1"/>
                </a:solidFill>
              </a:rPr>
              <a:t>,</a:t>
            </a:r>
            <a:r>
              <a:rPr lang="hu-HU" altLang="hu-HU" sz="2800" kern="0" dirty="0" smtClean="0">
                <a:solidFill>
                  <a:srgbClr val="71B8D1"/>
                </a:solidFill>
              </a:rPr>
              <a:t> G. </a:t>
            </a:r>
            <a:r>
              <a:rPr lang="en-US" altLang="hu-HU" sz="2800" kern="0" dirty="0" err="1" smtClean="0">
                <a:solidFill>
                  <a:srgbClr val="71B8D1"/>
                </a:solidFill>
              </a:rPr>
              <a:t>Kocsis</a:t>
            </a:r>
            <a:r>
              <a:rPr lang="en-US" altLang="hu-HU" sz="2800" kern="0" dirty="0" smtClean="0">
                <a:solidFill>
                  <a:srgbClr val="71B8D1"/>
                </a:solidFill>
              </a:rPr>
              <a:t>, </a:t>
            </a:r>
            <a:r>
              <a:rPr lang="hu-HU" altLang="hu-HU" sz="2800" kern="0" dirty="0" smtClean="0">
                <a:solidFill>
                  <a:srgbClr val="71B8D1"/>
                </a:solidFill>
              </a:rPr>
              <a:t>T. </a:t>
            </a:r>
            <a:r>
              <a:rPr lang="en-US" altLang="hu-HU" sz="2800" kern="0" dirty="0" err="1" smtClean="0">
                <a:solidFill>
                  <a:srgbClr val="71B8D1"/>
                </a:solidFill>
              </a:rPr>
              <a:t>Szabolics</a:t>
            </a:r>
            <a:r>
              <a:rPr lang="hu-HU" altLang="hu-HU" sz="2800" kern="0" dirty="0" smtClean="0">
                <a:solidFill>
                  <a:srgbClr val="71B8D1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hu-HU" altLang="hu-HU" sz="2800" kern="0" dirty="0" smtClean="0">
                <a:solidFill>
                  <a:srgbClr val="71B8D1"/>
                </a:solidFill>
              </a:rPr>
              <a:t>S. </a:t>
            </a:r>
            <a:r>
              <a:rPr lang="hu-HU" altLang="hu-HU" sz="2800" kern="0" dirty="0" err="1" smtClean="0">
                <a:solidFill>
                  <a:srgbClr val="71B8D1"/>
                </a:solidFill>
              </a:rPr>
              <a:t>Zoletnik</a:t>
            </a:r>
            <a:endParaRPr lang="hu-HU" altLang="hu-HU" sz="2800" kern="0" dirty="0" smtClean="0">
              <a:solidFill>
                <a:srgbClr val="71B8D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6553200"/>
            <a:ext cx="54360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10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Two-level</a:t>
            </a:r>
            <a:r>
              <a:rPr lang="hu-HU" altLang="en-US" sz="2200" b="1" dirty="0" smtClean="0"/>
              <a:t> </a:t>
            </a:r>
            <a:r>
              <a:rPr lang="en-US" altLang="en-US" sz="2200" b="1" dirty="0" smtClean="0"/>
              <a:t>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4462760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An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example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plasma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radius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(A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possible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solution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problem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generate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synthetic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and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compare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measurement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BUT</a:t>
            </a:r>
            <a:endParaRPr lang="hu-HU" altLang="en-US" dirty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only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works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given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magnetic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configuration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need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generate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field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line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tracing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synthetic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configs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.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this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large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database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method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is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not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fastest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 ↔ 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real-time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application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?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divertor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light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emission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corrupts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algorithm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1257300" lvl="2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still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n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find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solution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21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</a:t>
            </a:r>
            <a:r>
              <a:rPr lang="hu-H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processing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meeting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</a:t>
            </a:r>
            <a:r>
              <a:rPr lang="hu-H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Greifswald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</a:t>
            </a: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25.02.2020. </a:t>
            </a:r>
            <a:r>
              <a:rPr lang="hu-H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 Page </a:t>
            </a:r>
            <a:fld id="{A9815A59-DB9D-4FAE-8083-1738FF70F50C}" type="slidenum">
              <a:rPr lang="hu-HU" sz="120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2</a:t>
            </a:fld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FPGA-based</a:t>
            </a:r>
            <a:r>
              <a:rPr lang="hu-HU" altLang="en-US" sz="2200" b="1" dirty="0" smtClean="0"/>
              <a:t> </a:t>
            </a:r>
            <a:r>
              <a:rPr lang="hu-HU" altLang="en-US" sz="2200" b="1" dirty="0" err="1" smtClean="0"/>
              <a:t>real-time</a:t>
            </a:r>
            <a:r>
              <a:rPr lang="hu-HU" altLang="en-US" sz="2200" b="1" dirty="0" smtClean="0"/>
              <a:t> image </a:t>
            </a:r>
            <a:r>
              <a:rPr lang="hu-HU" altLang="en-US" sz="2200" b="1" dirty="0" err="1" smtClean="0"/>
              <a:t>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1231106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Present</a:t>
            </a:r>
            <a:r>
              <a:rPr lang="hu-HU" altLang="en-US" sz="2000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capabilities</a:t>
            </a:r>
            <a:endParaRPr lang="en-US" altLang="en-US" sz="2000" dirty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The flow of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from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sensor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PC</a:t>
            </a:r>
            <a:endParaRPr lang="en-US" altLang="en-US" b="1" u="sng" dirty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1907704" y="1946515"/>
            <a:ext cx="504056" cy="342900"/>
          </a:xfrm>
          <a:prstGeom prst="rightArrow">
            <a:avLst>
              <a:gd name="adj1" fmla="val 50000"/>
              <a:gd name="adj2" fmla="val 694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555776" y="1757965"/>
            <a:ext cx="1620000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1800" b="1" dirty="0" smtClean="0">
                <a:latin typeface="+mj-lt"/>
              </a:rPr>
              <a:t>10 </a:t>
            </a:r>
            <a:r>
              <a:rPr lang="hu-HU" sz="1800" b="1" dirty="0" err="1" smtClean="0">
                <a:latin typeface="+mj-lt"/>
              </a:rPr>
              <a:t>Gbps</a:t>
            </a:r>
            <a:r>
              <a:rPr lang="hu-HU" sz="1800" b="1" dirty="0" smtClean="0">
                <a:latin typeface="+mj-lt"/>
              </a:rPr>
              <a:t> </a:t>
            </a:r>
            <a:r>
              <a:rPr lang="hu-HU" sz="1800" b="1" dirty="0" err="1" smtClean="0">
                <a:latin typeface="+mj-lt"/>
              </a:rPr>
              <a:t>transciever</a:t>
            </a:r>
            <a:endParaRPr lang="en-US" sz="1800" b="1" dirty="0">
              <a:latin typeface="+mj-lt"/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4355976" y="1946515"/>
            <a:ext cx="504056" cy="342900"/>
          </a:xfrm>
          <a:prstGeom prst="rightArrow">
            <a:avLst>
              <a:gd name="adj1" fmla="val 50000"/>
              <a:gd name="adj2" fmla="val 694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968224" y="1933299"/>
            <a:ext cx="162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1800" b="1" dirty="0" smtClean="0">
                <a:latin typeface="+mj-lt"/>
              </a:rPr>
              <a:t>IPCU</a:t>
            </a:r>
            <a:endParaRPr lang="en-US" sz="1800" b="1" dirty="0">
              <a:latin typeface="+mj-lt"/>
            </a:endParaRPr>
          </a:p>
        </p:txBody>
      </p:sp>
      <p:sp>
        <p:nvSpPr>
          <p:cNvPr id="12" name="Jobbra nyíl 11"/>
          <p:cNvSpPr/>
          <p:nvPr/>
        </p:nvSpPr>
        <p:spPr>
          <a:xfrm>
            <a:off x="6732240" y="1959731"/>
            <a:ext cx="504056" cy="342900"/>
          </a:xfrm>
          <a:prstGeom prst="rightArrow">
            <a:avLst>
              <a:gd name="adj1" fmla="val 50000"/>
              <a:gd name="adj2" fmla="val 694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7368347" y="1933299"/>
            <a:ext cx="162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1800" b="1" dirty="0" smtClean="0">
                <a:latin typeface="+mj-lt"/>
              </a:rPr>
              <a:t>PC </a:t>
            </a:r>
            <a:r>
              <a:rPr lang="hu-HU" sz="1800" b="1" dirty="0" err="1" smtClean="0">
                <a:latin typeface="+mj-lt"/>
              </a:rPr>
              <a:t>memory</a:t>
            </a:r>
            <a:endParaRPr lang="en-US" sz="1800" b="1" dirty="0">
              <a:latin typeface="+mj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79512" y="1933299"/>
            <a:ext cx="162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1800" b="1" dirty="0" err="1" smtClean="0">
                <a:latin typeface="+mj-lt"/>
              </a:rPr>
              <a:t>Sensor</a:t>
            </a:r>
            <a:endParaRPr lang="en-US" sz="1800" b="1" dirty="0">
              <a:latin typeface="+mj-lt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123728" y="2477965"/>
            <a:ext cx="3312368" cy="1095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utoShape 59"/>
          <p:cNvSpPr>
            <a:spLocks noChangeArrowheads="1"/>
          </p:cNvSpPr>
          <p:nvPr/>
        </p:nvSpPr>
        <p:spPr bwMode="auto">
          <a:xfrm>
            <a:off x="179512" y="3648965"/>
            <a:ext cx="8808835" cy="261610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is </a:t>
            </a:r>
            <a:r>
              <a:rPr lang="hu-HU" altLang="en-US" b="1" u="sng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streamed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through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IPCU</a:t>
            </a:r>
            <a:endParaRPr lang="en-US" altLang="en-US" b="1" u="sng" dirty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possibility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process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on-the-fly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also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e.g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.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median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filter,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luma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correction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etc.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reaction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time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in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microsecond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range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after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arrival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fame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b="1" dirty="0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b="1" dirty="0" err="1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actions</a:t>
            </a:r>
            <a:r>
              <a:rPr lang="hu-HU" altLang="en-US" b="1" dirty="0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can</a:t>
            </a:r>
            <a:r>
              <a:rPr lang="hu-HU" altLang="en-US" dirty="0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modify</a:t>
            </a:r>
            <a:r>
              <a:rPr lang="hu-HU" altLang="en-US" dirty="0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camera </a:t>
            </a:r>
            <a:r>
              <a:rPr lang="hu-HU" altLang="en-US" dirty="0" err="1" smtClean="0">
                <a:solidFill>
                  <a:prstClr val="black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operation</a:t>
            </a:r>
            <a:endParaRPr lang="hu-HU" altLang="en-US" dirty="0" smtClean="0">
              <a:solidFill>
                <a:prstClr val="black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this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processing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is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hard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real-time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3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00" b="1" dirty="0" smtClean="0"/>
              <a:t>FPGA-based real-time 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4616648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altLang="en-US" sz="2000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Present capabilities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Events – from real-time image processing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min/max/average pixel intensity exceeds a pre-</a:t>
            </a:r>
            <a:r>
              <a:rPr lang="en-US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def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ined</a:t>
            </a: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threshold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Events –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other</a:t>
            </a:r>
            <a:endParaRPr lang="en-US" altLang="en-US" b="1" u="sng" dirty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elapsed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time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after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camera start)</a:t>
            </a:r>
            <a:endParaRPr lang="en-US" altLang="en-US" dirty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external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TTL 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level</a:t>
            </a: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change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Actions</a:t>
            </a:r>
            <a:endParaRPr lang="en-US" altLang="en-US" b="1" u="sng" dirty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start / stop ROI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readout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external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TTL 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level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change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/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control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  <a:endParaRPr lang="en-US" altLang="en-US" dirty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activate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moving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ROI</a:t>
            </a: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89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4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00" b="1" dirty="0" smtClean="0"/>
              <a:t>FPGA-based real-time 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3539430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Limitations of the p</a:t>
            </a:r>
            <a:r>
              <a:rPr lang="en-US" altLang="en-US" sz="2000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resent system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FPGA – VHDL programming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complex, not user friendly (for a physicist…)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camera control (hardware) – not ideal environment for data processing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available image processing algorithms very limited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interactions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other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systems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only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via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TTL (4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channels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Need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an</a:t>
            </a: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other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higher-level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processing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layer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!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29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5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Two-level</a:t>
            </a:r>
            <a:r>
              <a:rPr lang="hu-HU" altLang="en-US" sz="2200" b="1" dirty="0" smtClean="0"/>
              <a:t> </a:t>
            </a:r>
            <a:r>
              <a:rPr lang="en-US" altLang="en-US" sz="2200" b="1" dirty="0" smtClean="0"/>
              <a:t>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5847755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Scheme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Basic idea: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is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available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in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PC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memory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dirty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memory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is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used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 ring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buffer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separated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each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ROI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dirty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dirty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even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highest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rate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frames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are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available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. 500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ms</a:t>
            </a:r>
            <a:endParaRPr lang="en-US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allow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access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memory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another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software</a:t>
            </a: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communicate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EDIDAQ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memory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status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1907704" y="1745422"/>
            <a:ext cx="504056" cy="342900"/>
          </a:xfrm>
          <a:prstGeom prst="rightArrow">
            <a:avLst>
              <a:gd name="adj1" fmla="val 50000"/>
              <a:gd name="adj2" fmla="val 694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555776" y="1556872"/>
            <a:ext cx="1620000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1800" b="1" dirty="0" smtClean="0">
                <a:latin typeface="+mj-lt"/>
              </a:rPr>
              <a:t>10 </a:t>
            </a:r>
            <a:r>
              <a:rPr lang="hu-HU" sz="1800" b="1" dirty="0" err="1" smtClean="0">
                <a:latin typeface="+mj-lt"/>
              </a:rPr>
              <a:t>Gbps</a:t>
            </a:r>
            <a:r>
              <a:rPr lang="hu-HU" sz="1800" b="1" dirty="0" smtClean="0">
                <a:latin typeface="+mj-lt"/>
              </a:rPr>
              <a:t> </a:t>
            </a:r>
            <a:r>
              <a:rPr lang="hu-HU" sz="1800" b="1" dirty="0" err="1" smtClean="0">
                <a:latin typeface="+mj-lt"/>
              </a:rPr>
              <a:t>transciever</a:t>
            </a:r>
            <a:endParaRPr lang="en-US" sz="1800" b="1" dirty="0">
              <a:latin typeface="+mj-lt"/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4355976" y="1745422"/>
            <a:ext cx="504056" cy="342900"/>
          </a:xfrm>
          <a:prstGeom prst="rightArrow">
            <a:avLst>
              <a:gd name="adj1" fmla="val 50000"/>
              <a:gd name="adj2" fmla="val 694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4968224" y="1732206"/>
            <a:ext cx="162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1800" b="1" dirty="0" smtClean="0">
                <a:latin typeface="+mj-lt"/>
              </a:rPr>
              <a:t>IPCU</a:t>
            </a:r>
            <a:endParaRPr lang="en-US" sz="1800" b="1" dirty="0">
              <a:latin typeface="+mj-lt"/>
            </a:endParaRPr>
          </a:p>
        </p:txBody>
      </p:sp>
      <p:sp>
        <p:nvSpPr>
          <p:cNvPr id="11" name="Jobbra nyíl 10"/>
          <p:cNvSpPr/>
          <p:nvPr/>
        </p:nvSpPr>
        <p:spPr>
          <a:xfrm>
            <a:off x="6732240" y="1758638"/>
            <a:ext cx="504056" cy="342900"/>
          </a:xfrm>
          <a:prstGeom prst="rightArrow">
            <a:avLst>
              <a:gd name="adj1" fmla="val 50000"/>
              <a:gd name="adj2" fmla="val 694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368347" y="1732206"/>
            <a:ext cx="162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1800" b="1" dirty="0" smtClean="0">
                <a:latin typeface="+mj-lt"/>
              </a:rPr>
              <a:t>PC </a:t>
            </a:r>
            <a:r>
              <a:rPr lang="hu-HU" sz="1800" b="1" dirty="0" err="1" smtClean="0">
                <a:latin typeface="+mj-lt"/>
              </a:rPr>
              <a:t>memory</a:t>
            </a:r>
            <a:endParaRPr lang="en-US" sz="1800" b="1" dirty="0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9512" y="1732206"/>
            <a:ext cx="162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1800" b="1" dirty="0" err="1" smtClean="0">
                <a:latin typeface="+mj-lt"/>
              </a:rPr>
              <a:t>Sensor</a:t>
            </a:r>
            <a:endParaRPr lang="en-US" sz="1800" b="1" dirty="0">
              <a:latin typeface="+mj-lt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70517"/>
              </p:ext>
            </p:extLst>
          </p:nvPr>
        </p:nvGraphicFramePr>
        <p:xfrm>
          <a:off x="1259632" y="3241784"/>
          <a:ext cx="734481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919">
                  <a:extLst>
                    <a:ext uri="{9D8B030D-6E8A-4147-A177-3AD203B41FA5}">
                      <a16:colId xmlns:a16="http://schemas.microsoft.com/office/drawing/2014/main" val="1832137942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97202073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55570578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657281041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992773676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01700192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1241290993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727886054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1757080063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843586777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2810240157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1052935706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9098904"/>
                    </a:ext>
                  </a:extLst>
                </a:gridCol>
                <a:gridCol w="495146">
                  <a:extLst>
                    <a:ext uri="{9D8B030D-6E8A-4147-A177-3AD203B41FA5}">
                      <a16:colId xmlns:a16="http://schemas.microsoft.com/office/drawing/2014/main" val="3319316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ROI #1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6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ROI #2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0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7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ROI #n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92344"/>
                  </a:ext>
                </a:extLst>
              </a:tr>
            </a:tbl>
          </a:graphicData>
        </a:graphic>
      </p:graphicFrame>
      <p:cxnSp>
        <p:nvCxnSpPr>
          <p:cNvPr id="14" name="Szögletes összekötő 13"/>
          <p:cNvCxnSpPr/>
          <p:nvPr/>
        </p:nvCxnSpPr>
        <p:spPr>
          <a:xfrm rot="10800000" flipV="1">
            <a:off x="2411760" y="4581128"/>
            <a:ext cx="6264696" cy="360040"/>
          </a:xfrm>
          <a:prstGeom prst="bentConnector3">
            <a:avLst>
              <a:gd name="adj1" fmla="val -167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2123728" y="2884874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Courier10 BT" panose="02070509030505020404" pitchFamily="49" charset="0"/>
              </a:rPr>
              <a:t>0 MB</a:t>
            </a:r>
            <a:endParaRPr lang="en-US" dirty="0">
              <a:latin typeface="Courier10 BT" panose="02070509030505020404" pitchFamily="49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876237" y="2836634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Courier10 BT" panose="02070509030505020404" pitchFamily="49" charset="0"/>
              </a:rPr>
              <a:t>500 MB</a:t>
            </a:r>
            <a:endParaRPr lang="en-US" dirty="0">
              <a:latin typeface="Courier10 BT" panose="020705090305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6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Two-level</a:t>
            </a:r>
            <a:r>
              <a:rPr lang="hu-HU" altLang="en-US" sz="2200" b="1" dirty="0" smtClean="0"/>
              <a:t> </a:t>
            </a:r>
            <a:r>
              <a:rPr lang="en-US" altLang="en-US" sz="2200" b="1" dirty="0" smtClean="0"/>
              <a:t>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3539430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Aim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create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a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system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that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can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be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used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in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other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experiments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(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e.g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. ITER)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One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possibility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: EDIDAQ +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MARTe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MARTe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in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several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fusion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experiments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r-t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processing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&amp;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control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JET, COMPASS, ISTTOK, FTU, RFX</a:t>
            </a: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tabLst/>
            </a:pPr>
            <a:endParaRPr lang="hu-HU" altLang="en-US" dirty="0" smtClean="0">
              <a:solidFill>
                <a:srgbClr val="000000"/>
              </a:solidFill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tabLst/>
            </a:pP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Maybe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better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: </a:t>
            </a:r>
            <a:r>
              <a:rPr lang="hu-HU" altLang="en-US" dirty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EDIDAQ +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ThermaVIP@MARTe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MARTe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could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be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integrated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with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ThermaVIP</a:t>
            </a:r>
            <a:endParaRPr lang="en-US" altLang="en-US" dirty="0" smtClean="0">
              <a:solidFill>
                <a:srgbClr val="000000"/>
              </a:solidFill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747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7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Two-level</a:t>
            </a:r>
            <a:r>
              <a:rPr lang="hu-HU" altLang="en-US" sz="2200" b="1" dirty="0" smtClean="0"/>
              <a:t> </a:t>
            </a:r>
            <a:r>
              <a:rPr lang="en-US" altLang="en-US" sz="2200" b="1" dirty="0" smtClean="0"/>
              <a:t>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5078313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Possible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uses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Hot-spot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detection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need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define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proper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algorithm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student</a:t>
            </a: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topic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any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ideas</a:t>
            </a: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visible</a:t>
            </a: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cameras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)?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classification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two-way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communication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other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systems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→ ROI start/stop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</a:pPr>
            <a:r>
              <a:rPr lang="hu-HU" altLang="en-US" dirty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UFOs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?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Moving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appearing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vanishing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0"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tabLst/>
            </a:pP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Pattern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recognition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plasma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radius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,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even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magnetic</a:t>
            </a:r>
            <a:r>
              <a:rPr lang="hu-HU" altLang="en-US" dirty="0" smtClean="0">
                <a:solidFill>
                  <a:srgbClr val="000000"/>
                </a:solidFill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config!</a:t>
            </a:r>
            <a:endParaRPr lang="en-US" altLang="en-US" dirty="0" smtClean="0">
              <a:solidFill>
                <a:srgbClr val="000000"/>
              </a:solidFill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pic>
        <p:nvPicPr>
          <p:cNvPr id="7" name="Picture 7" descr="F:\work_data\Greifswald\synthetic_images\EIM_AEQ31_edi_20171206_026_133313_260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12" t="21417" b="13918"/>
          <a:stretch/>
        </p:blipFill>
        <p:spPr bwMode="auto">
          <a:xfrm>
            <a:off x="6660233" y="1000661"/>
            <a:ext cx="2362468" cy="23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F:\work_data\Greifswald\synthetic_images\FTM_AEQ31_edi_20171123_029_151435_30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1" t="21822" b="13391"/>
          <a:stretch/>
        </p:blipFill>
        <p:spPr bwMode="auto">
          <a:xfrm>
            <a:off x="6660232" y="3501007"/>
            <a:ext cx="2362468" cy="23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756896" y="1096649"/>
            <a:ext cx="83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EJM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756896" y="3645024"/>
            <a:ext cx="83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FTM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8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Two-level</a:t>
            </a:r>
            <a:r>
              <a:rPr lang="hu-HU" altLang="en-US" sz="2200" b="1" dirty="0" smtClean="0"/>
              <a:t> </a:t>
            </a:r>
            <a:r>
              <a:rPr lang="en-US" altLang="en-US" sz="2200" b="1" dirty="0" smtClean="0"/>
              <a:t>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169277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An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example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plasma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radius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The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problem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3D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geometry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, camera image =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integration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along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LOSs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(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pixels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24321" t="10374" r="30684" b="2097"/>
          <a:stretch>
            <a:fillRect/>
          </a:stretch>
        </p:blipFill>
        <p:spPr bwMode="auto">
          <a:xfrm>
            <a:off x="1907704" y="3309797"/>
            <a:ext cx="2448072" cy="29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4319" t="10127" r="30484" b="2917"/>
          <a:stretch>
            <a:fillRect/>
          </a:stretch>
        </p:blipFill>
        <p:spPr bwMode="auto">
          <a:xfrm>
            <a:off x="251520" y="2060848"/>
            <a:ext cx="2448072" cy="294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F:\work\munkák\poszter\EPS2016\LCFS_AEQ31_view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11836" r="43089" b="53268"/>
          <a:stretch/>
        </p:blipFill>
        <p:spPr bwMode="auto">
          <a:xfrm>
            <a:off x="4572000" y="2184894"/>
            <a:ext cx="1793875" cy="2249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Kép 11" descr="F:\work_data\Greifswald\synthetic_images\AEQ31_synthetic_flux_surface_rad_homog_rho_1.0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90" y="2184894"/>
            <a:ext cx="1799590" cy="22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ight Arrow 13"/>
          <p:cNvSpPr/>
          <p:nvPr/>
        </p:nvSpPr>
        <p:spPr>
          <a:xfrm rot="21040903">
            <a:off x="3563888" y="2451748"/>
            <a:ext cx="90000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ight Arrow 11"/>
          <p:cNvSpPr/>
          <p:nvPr/>
        </p:nvSpPr>
        <p:spPr>
          <a:xfrm>
            <a:off x="6411912" y="2555030"/>
            <a:ext cx="536352" cy="1509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Kép 14" descr="F:\work_data\Greifswald\video_images\AEQ41_edi_20160203_112026.h5_10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66" y="4171022"/>
            <a:ext cx="1799590" cy="224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30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9" y="6553200"/>
            <a:ext cx="5220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Szepesi | Image processing meeting | Greifswald | 25.02.2020. | Page </a:t>
            </a:r>
            <a:fld id="{A9815A59-DB9D-4FAE-8083-1738FF70F50C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hangingPunct="1">
                <a:defRPr/>
              </a:pPr>
              <a:t>9</a:t>
            </a:fld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584" y="18059"/>
            <a:ext cx="592931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en-US" sz="2200" b="1" dirty="0" err="1" smtClean="0"/>
              <a:t>Two-level</a:t>
            </a:r>
            <a:r>
              <a:rPr lang="hu-HU" altLang="en-US" sz="2200" b="1" dirty="0" smtClean="0"/>
              <a:t> </a:t>
            </a:r>
            <a:r>
              <a:rPr lang="en-US" altLang="en-US" sz="2200" b="1" dirty="0" smtClean="0"/>
              <a:t>image processing</a:t>
            </a:r>
            <a:endParaRPr lang="en-US" altLang="en-US" sz="2200" b="1" dirty="0">
              <a:solidFill>
                <a:srgbClr val="3790AF"/>
              </a:solidFill>
            </a:endParaRP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73025" y="621008"/>
            <a:ext cx="9070975" cy="169277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Clr>
                <a:srgbClr val="000000"/>
              </a:buClr>
            </a:pP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An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example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plasma</a:t>
            </a:r>
            <a:r>
              <a:rPr lang="hu-HU" altLang="en-US" dirty="0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solidFill>
                  <a:srgbClr val="3333FF"/>
                </a:solidFill>
                <a:ea typeface="Arial Unicode MS" panose="020B0604020202020204" pitchFamily="34" charset="-128"/>
                <a:sym typeface="Wingdings" panose="05000000000000000000" pitchFamily="2" charset="2"/>
              </a:rPr>
              <a:t>radius</a:t>
            </a:r>
            <a:endParaRPr lang="en-US" altLang="en-US" sz="2000" dirty="0" smtClean="0">
              <a:solidFill>
                <a:srgbClr val="3333FF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(A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possible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)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solution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he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problem</a:t>
            </a:r>
            <a:endParaRPr lang="en-US" altLang="en-US" b="1" u="sng" dirty="0" smtClean="0">
              <a:solidFill>
                <a:srgbClr val="FF0000"/>
              </a:solidFill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generate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synthetic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and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compare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them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dirty="0" smtClean="0"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dirty="0" err="1" smtClean="0">
                <a:ea typeface="Arial Unicode MS" panose="020B0604020202020204" pitchFamily="34" charset="-128"/>
                <a:sym typeface="Wingdings" panose="05000000000000000000" pitchFamily="2" charset="2"/>
              </a:rPr>
              <a:t>measurement</a:t>
            </a: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endParaRPr lang="hu-HU" altLang="en-US" dirty="0" smtClean="0"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pic>
        <p:nvPicPr>
          <p:cNvPr id="16" name="Picture 44" descr="AEQ20_synthetic_flux_surface_rad_homog_rho_0.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92" y="2132856"/>
            <a:ext cx="2160000" cy="1728000"/>
          </a:xfrm>
          <a:prstGeom prst="rect">
            <a:avLst/>
          </a:prstGeom>
        </p:spPr>
      </p:pic>
      <p:pic>
        <p:nvPicPr>
          <p:cNvPr id="17" name="Picture 47" descr="AEQ20_synthetic_flux_surface_rad_homog_rho_0.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2000" y="2139952"/>
            <a:ext cx="2160000" cy="1728000"/>
          </a:xfrm>
          <a:prstGeom prst="rect">
            <a:avLst/>
          </a:prstGeom>
        </p:spPr>
      </p:pic>
      <p:pic>
        <p:nvPicPr>
          <p:cNvPr id="18" name="Picture 51" descr="AEQ20_synthetic_flux_surface_rad_homog_rho_0.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992" y="4005064"/>
            <a:ext cx="2160000" cy="1728000"/>
          </a:xfrm>
          <a:prstGeom prst="rect">
            <a:avLst/>
          </a:prstGeom>
        </p:spPr>
      </p:pic>
      <p:pic>
        <p:nvPicPr>
          <p:cNvPr id="19" name="Picture 54" descr="AEQ20_synthetic_flux_surface_rad_homog_rho_1.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2000" y="4005064"/>
            <a:ext cx="2160000" cy="17280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27159" t="10374" r="27441" b="2746"/>
          <a:stretch>
            <a:fillRect/>
          </a:stretch>
        </p:blipFill>
        <p:spPr bwMode="auto">
          <a:xfrm>
            <a:off x="5148064" y="1910531"/>
            <a:ext cx="3847817" cy="460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07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gner_plasma_physics_department_presentation_template2" id="{6B961007-8BB0-45F3-A4B7-F4A5B32BF441}" vid="{C9654892-4E54-4845-9E14-C2AACEC749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705</Words>
  <Application>Microsoft Office PowerPoint</Application>
  <PresentationFormat>Diavetítés a képernyőre (4:3 oldalarány)</PresentationFormat>
  <Paragraphs>117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Calibri</vt:lpstr>
      <vt:lpstr>Courier10 BT</vt:lpstr>
      <vt:lpstr>Wingdings</vt:lpstr>
      <vt:lpstr>Alapértelmezett terv</vt:lpstr>
      <vt:lpstr>Quasi real-time image processing for EDICAM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</dc:title>
  <dc:creator>Kiss Szonja</dc:creator>
  <cp:lastModifiedBy>Szepesi Tamás</cp:lastModifiedBy>
  <cp:revision>116</cp:revision>
  <dcterms:created xsi:type="dcterms:W3CDTF">2012-08-27T05:48:56Z</dcterms:created>
  <dcterms:modified xsi:type="dcterms:W3CDTF">2020-02-24T15:21:58Z</dcterms:modified>
</cp:coreProperties>
</file>