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384" r:id="rId2"/>
    <p:sldId id="417" r:id="rId3"/>
    <p:sldId id="396" r:id="rId4"/>
    <p:sldId id="432" r:id="rId5"/>
    <p:sldId id="435" r:id="rId6"/>
    <p:sldId id="438" r:id="rId7"/>
    <p:sldId id="415" r:id="rId8"/>
    <p:sldId id="436" r:id="rId9"/>
    <p:sldId id="423" r:id="rId10"/>
    <p:sldId id="424" r:id="rId11"/>
    <p:sldId id="427" r:id="rId12"/>
    <p:sldId id="425" r:id="rId13"/>
    <p:sldId id="426" r:id="rId14"/>
    <p:sldId id="428" r:id="rId15"/>
    <p:sldId id="429" r:id="rId16"/>
    <p:sldId id="431" r:id="rId17"/>
    <p:sldId id="391" r:id="rId18"/>
    <p:sldId id="433" r:id="rId19"/>
    <p:sldId id="434" r:id="rId20"/>
    <p:sldId id="440" r:id="rId21"/>
    <p:sldId id="419" r:id="rId22"/>
    <p:sldId id="408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or Zoletnik" initials="SZ" lastIdx="9" clrIdx="0">
    <p:extLst/>
  </p:cmAuthor>
  <p:cmAuthor id="2" name="Orsi Szepesi" initials="SzO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9" autoAdjust="0"/>
    <p:restoredTop sz="94614" autoAdjust="0"/>
  </p:normalViewPr>
  <p:slideViewPr>
    <p:cSldViewPr>
      <p:cViewPr varScale="1">
        <p:scale>
          <a:sx n="97" d="100"/>
          <a:sy n="97" d="100"/>
        </p:scale>
        <p:origin x="74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435AF59-503E-4266-A6BC-102B8A9CF5E1}" type="datetimeFigureOut">
              <a:rPr lang="hu-HU"/>
              <a:pPr>
                <a:defRPr/>
              </a:pPr>
              <a:t>2020. 02. 24.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302DC32-E16E-4DE9-A7A8-7D0155582404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12254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89CFE-91A3-4E5C-AE5C-9B9A9B8B20EA}" type="datetime1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34427-0D02-4DAD-AD0D-B81A380212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B6F86-D8A7-40C8-B334-A36CDF89F909}" type="datetime1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7F1EC-771D-4BA6-B810-1F6E0A60E5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3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22C94-BF6F-42CC-9832-9FF550C20AA6}" type="datetime1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A4A92-491F-4D6F-87C7-9C7F58F244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43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89F37-1F05-4229-8F53-8A1159BC388B}" type="datetime1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341D4-7C82-4CE1-B7FF-4731B96F97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7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54A3E-1169-47A4-BFA5-2A6F4915D139}" type="datetime1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F5F42-69E8-41AB-B12A-BA6E6D2079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79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2CCF7-7EE6-4D60-A100-5C73652DAC16}" type="datetime1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944A8-6355-45DC-BB3A-D74E808CB5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FBFF8-F8E6-45AC-9246-D570B39FC0BE}" type="datetime1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764B3-9D5C-45CC-9064-345826FA47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4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3D788-268A-42F7-9AD4-6F51AD481277}" type="datetime1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282FB-B9C3-4C37-BAF9-BC454727A8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07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D0844-EEFF-4BD3-9200-FDA39864B481}" type="datetime1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9E6E2-07B5-45A3-8F5A-C03757A3DD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71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FB9D3-AC2A-4609-B4AA-4A25E43B0C68}" type="datetime1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0BB876-4813-455E-A86A-46667B1838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68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39483-1EC0-45F3-B08E-D2F7D10911A2}" type="datetime1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C737E-0E9E-4620-99AD-DCF378225B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13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  <a:endParaRPr lang="en-US" altLang="hu-HU" smtClean="0"/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BD3B80-541A-4ADC-A9A6-5CB2A4CE0EA6}" type="datetime1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7010FB5-6376-46C2-AD07-8396D3840C6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ithub.com/fusion-flap" TargetMode="Externa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ithub.com/fusion-flap" TargetMode="Externa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wmf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2.png"/><Relationship Id="rId7" Type="http://schemas.openxmlformats.org/officeDocument/2006/relationships/image" Target="../media/image19.emf"/><Relationship Id="rId12" Type="http://schemas.openxmlformats.org/officeDocument/2006/relationships/image" Target="../media/image2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emf"/><Relationship Id="rId11" Type="http://schemas.openxmlformats.org/officeDocument/2006/relationships/image" Target="../media/image23.emf"/><Relationship Id="rId5" Type="http://schemas.openxmlformats.org/officeDocument/2006/relationships/image" Target="../media/image17.emf"/><Relationship Id="rId10" Type="http://schemas.openxmlformats.org/officeDocument/2006/relationships/image" Target="../media/image22.emf"/><Relationship Id="rId4" Type="http://schemas.openxmlformats.org/officeDocument/2006/relationships/image" Target="../media/image3.jpeg"/><Relationship Id="rId9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3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églalap 27"/>
          <p:cNvSpPr/>
          <p:nvPr/>
        </p:nvSpPr>
        <p:spPr>
          <a:xfrm>
            <a:off x="730885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hu-H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olidFill>
                  <a:prstClr val="white"/>
                </a:solidFill>
              </a:rPr>
              <a:t>G. </a:t>
            </a:r>
            <a:r>
              <a:rPr lang="en-US" altLang="en-US" sz="1200" dirty="0" err="1" smtClean="0">
                <a:solidFill>
                  <a:prstClr val="white"/>
                </a:solidFill>
              </a:rPr>
              <a:t>Kocsis</a:t>
            </a:r>
            <a:r>
              <a:rPr lang="en-US" altLang="en-US" sz="1200" dirty="0" smtClean="0">
                <a:solidFill>
                  <a:prstClr val="white"/>
                </a:solidFill>
              </a:rPr>
              <a:t>, Budapest, 20.02.2020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1152128" y="1340768"/>
            <a:ext cx="68042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Statistical methods and software  for image processing </a:t>
            </a:r>
          </a:p>
          <a:p>
            <a:pPr algn="ctr"/>
            <a:r>
              <a:rPr lang="en-US" sz="3200" dirty="0" smtClean="0"/>
              <a:t>(for turbulence studies)</a:t>
            </a:r>
            <a:endParaRPr lang="en-US" sz="32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676399" y="3200400"/>
            <a:ext cx="6279977" cy="1600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620520" algn="ctr">
              <a:lnSpc>
                <a:spcPct val="107000"/>
              </a:lnSpc>
              <a:spcAft>
                <a:spcPts val="1000"/>
              </a:spcAft>
            </a:pPr>
            <a:r>
              <a:rPr lang="en-US" b="1" u="sng" dirty="0" smtClean="0">
                <a:latin typeface="Calibri" panose="020F0502020204030204" pitchFamily="34" charset="0"/>
                <a:ea typeface="Yu Mincho"/>
              </a:rPr>
              <a:t>G. Kocsis</a:t>
            </a:r>
            <a:r>
              <a:rPr lang="en-US" b="1" u="sng" baseline="30000" dirty="0" smtClean="0"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1</a:t>
            </a:r>
            <a:r>
              <a:rPr lang="en-US" b="1" dirty="0" smtClean="0">
                <a:latin typeface="Calibri" panose="020F0502020204030204" pitchFamily="34" charset="0"/>
                <a:ea typeface="Yu Mincho"/>
              </a:rPr>
              <a:t>, </a:t>
            </a:r>
          </a:p>
          <a:p>
            <a:pPr marR="1620520" algn="ctr">
              <a:lnSpc>
                <a:spcPct val="107000"/>
              </a:lnSpc>
              <a:spcAft>
                <a:spcPts val="1000"/>
              </a:spcAft>
            </a:pPr>
            <a:r>
              <a:rPr lang="en-US" b="1" dirty="0" smtClean="0">
                <a:latin typeface="Calibri" panose="020F0502020204030204" pitchFamily="34" charset="0"/>
                <a:ea typeface="Yu Mincho"/>
              </a:rPr>
              <a:t> G. Cseh</a:t>
            </a:r>
            <a:r>
              <a:rPr lang="en-US" b="1" baseline="30000" dirty="0" smtClean="0"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1</a:t>
            </a:r>
            <a:r>
              <a:rPr lang="en-US" b="1" dirty="0" smtClean="0">
                <a:latin typeface="Calibri" panose="020F0502020204030204" pitchFamily="34" charset="0"/>
                <a:ea typeface="Yu Mincho"/>
              </a:rPr>
              <a:t>, M. Lampert</a:t>
            </a:r>
            <a:r>
              <a:rPr lang="en-US" b="1" baseline="30000" dirty="0" smtClean="0">
                <a:solidFill>
                  <a:prstClr val="black"/>
                </a:solidFill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1</a:t>
            </a:r>
            <a:r>
              <a:rPr lang="en-US" b="1" dirty="0" smtClean="0">
                <a:latin typeface="Calibri" panose="020F0502020204030204" pitchFamily="34" charset="0"/>
                <a:ea typeface="Yu Mincho"/>
              </a:rPr>
              <a:t>, T. Szepesi</a:t>
            </a:r>
            <a:r>
              <a:rPr lang="en-US" b="1" baseline="30000" dirty="0" smtClean="0"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1 </a:t>
            </a:r>
            <a:r>
              <a:rPr lang="en-US" b="1" dirty="0" smtClean="0">
                <a:latin typeface="Calibri" panose="020F0502020204030204" pitchFamily="34" charset="0"/>
                <a:ea typeface="Yu Mincho"/>
              </a:rPr>
              <a:t> M. Vécsei</a:t>
            </a:r>
            <a:r>
              <a:rPr lang="en-US" b="1" baseline="30000" dirty="0" smtClean="0"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1</a:t>
            </a:r>
            <a:r>
              <a:rPr lang="en-US" b="1" dirty="0" smtClean="0">
                <a:latin typeface="Calibri" panose="020F0502020204030204" pitchFamily="34" charset="0"/>
                <a:ea typeface="Yu Mincho"/>
              </a:rPr>
              <a:t>, S. Zoletnik</a:t>
            </a:r>
            <a:r>
              <a:rPr lang="en-US" b="1" baseline="30000" dirty="0" smtClean="0">
                <a:solidFill>
                  <a:prstClr val="black"/>
                </a:solidFill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1</a:t>
            </a:r>
            <a:r>
              <a:rPr lang="en-US" b="1" dirty="0" smtClean="0">
                <a:latin typeface="Calibri" panose="020F0502020204030204" pitchFamily="34" charset="0"/>
                <a:ea typeface="Yu Mincho"/>
              </a:rPr>
              <a:t>, L. Zsuga</a:t>
            </a:r>
            <a:r>
              <a:rPr lang="en-US" b="1" baseline="30000" dirty="0" smtClean="0">
                <a:solidFill>
                  <a:prstClr val="black"/>
                </a:solidFill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1 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and QSV Video Team</a:t>
            </a:r>
            <a:endParaRPr lang="en-US" sz="2400" b="1" dirty="0" smtClean="0">
              <a:latin typeface="Calibri" panose="020F0502020204030204" pitchFamily="34" charset="0"/>
              <a:ea typeface="Yu Mincho"/>
            </a:endParaRPr>
          </a:p>
          <a:p>
            <a:pPr marR="1620520" algn="ctr">
              <a:lnSpc>
                <a:spcPct val="107000"/>
              </a:lnSpc>
            </a:pPr>
            <a:r>
              <a:rPr lang="en-US" sz="1600" baseline="30000" dirty="0" smtClean="0">
                <a:latin typeface="Times New Roman" panose="02020603050405020304" pitchFamily="18" charset="0"/>
                <a:ea typeface="Yu Mincho"/>
              </a:rPr>
              <a:t>1 </a:t>
            </a:r>
            <a:r>
              <a:rPr lang="en-US" sz="1600" dirty="0" smtClean="0">
                <a:latin typeface="Times New Roman" panose="02020603050405020304" pitchFamily="18" charset="0"/>
                <a:ea typeface="Yu Mincho"/>
              </a:rPr>
              <a:t>Center for Energy Research, Budapest, Hungary</a:t>
            </a:r>
            <a:endParaRPr lang="en-US" sz="1600" dirty="0">
              <a:latin typeface="Times New Roman" panose="02020603050405020304" pitchFamily="18" charset="0"/>
              <a:ea typeface="Yu Mincho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0" y="6409189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églalap 26"/>
          <p:cNvSpPr/>
          <p:nvPr/>
        </p:nvSpPr>
        <p:spPr>
          <a:xfrm>
            <a:off x="0" y="6409188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730885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hu-H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0" y="762000"/>
            <a:ext cx="9144000" cy="56360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79388" y="1196975"/>
            <a:ext cx="1908175" cy="19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1000"/>
              </a:lnSpc>
              <a:buClr>
                <a:srgbClr val="000000"/>
              </a:buClr>
              <a:buSzPct val="45000"/>
              <a:buFont typeface="Times New Roman" pitchFamily="18" charset="0"/>
              <a:buNone/>
            </a:pPr>
            <a:endParaRPr lang="en-US" altLang="hu-HU" sz="1400" dirty="0">
              <a:solidFill>
                <a:srgbClr val="000000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96041" y="800099"/>
            <a:ext cx="8346081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sz="4000" dirty="0" smtClean="0">
                <a:solidFill>
                  <a:srgbClr val="FF0000"/>
                </a:solidFill>
              </a:rPr>
              <a:t>F</a:t>
            </a:r>
            <a:r>
              <a:rPr lang="en-US" sz="4000" dirty="0" smtClean="0">
                <a:solidFill>
                  <a:srgbClr val="3333FF"/>
                </a:solidFill>
              </a:rPr>
              <a:t>L</a:t>
            </a:r>
            <a:r>
              <a:rPr lang="en-US" sz="4000" dirty="0" smtClean="0">
                <a:solidFill>
                  <a:srgbClr val="7030A0"/>
                </a:solidFill>
              </a:rPr>
              <a:t>A</a:t>
            </a:r>
            <a:r>
              <a:rPr lang="en-US" sz="4000" dirty="0" smtClean="0">
                <a:solidFill>
                  <a:srgbClr val="33CC33"/>
                </a:solidFill>
              </a:rPr>
              <a:t>P:</a:t>
            </a:r>
          </a:p>
          <a:p>
            <a:pPr algn="ctr" eaLnBrk="1" hangingPunct="1">
              <a:spcBef>
                <a:spcPts val="0"/>
              </a:spcBef>
            </a:pPr>
            <a:r>
              <a:rPr lang="en-US" altLang="hu-HU" sz="4000" dirty="0" smtClean="0">
                <a:solidFill>
                  <a:srgbClr val="FF0000"/>
                </a:solidFill>
              </a:rPr>
              <a:t>F</a:t>
            </a:r>
            <a:r>
              <a:rPr lang="en-US" altLang="hu-HU" sz="4000" dirty="0" smtClean="0"/>
              <a:t>usion </a:t>
            </a:r>
            <a:r>
              <a:rPr lang="en-US" altLang="hu-HU" sz="4000" dirty="0" smtClean="0">
                <a:solidFill>
                  <a:srgbClr val="3333FF"/>
                </a:solidFill>
              </a:rPr>
              <a:t>L</a:t>
            </a:r>
            <a:r>
              <a:rPr lang="en-US" altLang="hu-HU" sz="4000" dirty="0" smtClean="0"/>
              <a:t>ibrary of </a:t>
            </a:r>
            <a:r>
              <a:rPr lang="en-US" altLang="hu-HU" sz="4000" dirty="0" smtClean="0">
                <a:solidFill>
                  <a:srgbClr val="7030A0"/>
                </a:solidFill>
              </a:rPr>
              <a:t>A</a:t>
            </a:r>
            <a:r>
              <a:rPr lang="en-US" altLang="hu-HU" sz="4000" dirty="0" smtClean="0"/>
              <a:t>nalysis </a:t>
            </a:r>
            <a:r>
              <a:rPr lang="en-US" altLang="hu-HU" sz="4000" dirty="0" smtClean="0">
                <a:solidFill>
                  <a:srgbClr val="33CC33"/>
                </a:solidFill>
              </a:rPr>
              <a:t>P</a:t>
            </a:r>
            <a:r>
              <a:rPr lang="en-US" altLang="hu-HU" sz="4000" dirty="0" smtClean="0"/>
              <a:t>rograms</a:t>
            </a:r>
          </a:p>
          <a:p>
            <a:pPr algn="ctr" eaLnBrk="1" hangingPunct="1">
              <a:spcBef>
                <a:spcPts val="0"/>
              </a:spcBef>
            </a:pPr>
            <a:endParaRPr lang="en-US" sz="4000" dirty="0" smtClean="0">
              <a:solidFill>
                <a:srgbClr val="33CC33"/>
              </a:solidFill>
            </a:endParaRPr>
          </a:p>
          <a:p>
            <a:pPr algn="ctr" eaLnBrk="1" hangingPunct="1">
              <a:spcBef>
                <a:spcPts val="0"/>
              </a:spcBef>
            </a:pPr>
            <a:r>
              <a:rPr lang="en-US" sz="4000" dirty="0" smtClean="0"/>
              <a:t>A program suite for processing large multidimensional datasets</a:t>
            </a:r>
          </a:p>
          <a:p>
            <a:pPr algn="ctr" eaLnBrk="1" hangingPunct="1">
              <a:spcBef>
                <a:spcPct val="50000"/>
              </a:spcBef>
            </a:pPr>
            <a:endParaRPr lang="en-US" i="1" dirty="0" smtClean="0"/>
          </a:p>
          <a:p>
            <a:pPr algn="ctr" eaLnBrk="1" hangingPunct="1">
              <a:spcBef>
                <a:spcPct val="50000"/>
              </a:spcBef>
            </a:pPr>
            <a:r>
              <a:rPr lang="en-US" sz="2000" dirty="0" smtClean="0"/>
              <a:t>Developer team: Sandor </a:t>
            </a:r>
            <a:r>
              <a:rPr lang="en-US" sz="2000" dirty="0" err="1" smtClean="0"/>
              <a:t>Zoletnik</a:t>
            </a:r>
            <a:r>
              <a:rPr lang="en-US" sz="2000" dirty="0" smtClean="0"/>
              <a:t>, M. Lampert, </a:t>
            </a:r>
            <a:r>
              <a:rPr lang="en-US" sz="2000" dirty="0" err="1" smtClean="0"/>
              <a:t>Miklós</a:t>
            </a:r>
            <a:r>
              <a:rPr lang="en-US" sz="2000" dirty="0" smtClean="0"/>
              <a:t> </a:t>
            </a:r>
            <a:r>
              <a:rPr lang="en-US" sz="2000" dirty="0" err="1" smtClean="0"/>
              <a:t>Vécsei</a:t>
            </a:r>
            <a:r>
              <a:rPr lang="en-US" sz="2000" dirty="0" smtClean="0"/>
              <a:t>, </a:t>
            </a:r>
            <a:r>
              <a:rPr lang="en-US" sz="2000" dirty="0" err="1" smtClean="0"/>
              <a:t>Gábor</a:t>
            </a:r>
            <a:r>
              <a:rPr lang="en-US" sz="2000" dirty="0" smtClean="0"/>
              <a:t> </a:t>
            </a:r>
            <a:r>
              <a:rPr lang="en-US" sz="2000" dirty="0" err="1" smtClean="0"/>
              <a:t>Cseh</a:t>
            </a:r>
            <a:endParaRPr lang="en-US" sz="2000" dirty="0" smtClean="0"/>
          </a:p>
          <a:p>
            <a:pPr algn="ctr" eaLnBrk="1" hangingPunct="1">
              <a:spcBef>
                <a:spcPct val="50000"/>
              </a:spcBef>
            </a:pPr>
            <a:endParaRPr lang="en-US" baseline="30000" dirty="0" smtClean="0"/>
          </a:p>
          <a:p>
            <a:pPr algn="ctr" eaLnBrk="1" hangingPunct="1">
              <a:spcBef>
                <a:spcPct val="50000"/>
              </a:spcBef>
            </a:pPr>
            <a:endParaRPr lang="en-US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6629400" y="2286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>
                <a:solidFill>
                  <a:srgbClr val="3333FF"/>
                </a:solidFill>
              </a:rPr>
              <a:t>L</a:t>
            </a:r>
            <a:r>
              <a:rPr lang="en-US" dirty="0">
                <a:solidFill>
                  <a:srgbClr val="7030A0"/>
                </a:solidFill>
              </a:rPr>
              <a:t>A</a:t>
            </a:r>
            <a:r>
              <a:rPr lang="en-US" dirty="0">
                <a:solidFill>
                  <a:srgbClr val="33CC33"/>
                </a:solidFill>
              </a:rPr>
              <a:t>P</a:t>
            </a:r>
            <a:endParaRPr lang="en-US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olidFill>
                  <a:prstClr val="white"/>
                </a:solidFill>
              </a:rPr>
              <a:t>G. </a:t>
            </a:r>
            <a:r>
              <a:rPr lang="en-US" altLang="en-US" sz="1200" dirty="0" err="1" smtClean="0">
                <a:solidFill>
                  <a:prstClr val="white"/>
                </a:solidFill>
              </a:rPr>
              <a:t>Kocsis</a:t>
            </a:r>
            <a:r>
              <a:rPr lang="en-US" altLang="en-US" sz="1200" dirty="0" smtClean="0">
                <a:solidFill>
                  <a:prstClr val="white"/>
                </a:solidFill>
              </a:rPr>
              <a:t>, Greifswald, 25.02.2020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0664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églalap 26"/>
          <p:cNvSpPr/>
          <p:nvPr/>
        </p:nvSpPr>
        <p:spPr>
          <a:xfrm>
            <a:off x="0" y="6409188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730885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hu-H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0" y="762000"/>
            <a:ext cx="9144000" cy="56360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églalap 4"/>
          <p:cNvSpPr/>
          <p:nvPr/>
        </p:nvSpPr>
        <p:spPr bwMode="auto">
          <a:xfrm>
            <a:off x="762000" y="225221"/>
            <a:ext cx="3886200" cy="30817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FLAP features in nutshell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149469" y="712278"/>
            <a:ext cx="9044049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Python 3.7 +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numpy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+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matplotlib</a:t>
            </a: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Data input modules: core FLAP and data access methods are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separate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All data are in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flap.DataObject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 dimensional (complex) data + error + coordinates + other data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Stored in variable or memory storage area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Save/load to file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Processing: filter, slicing, APSD</a:t>
            </a:r>
            <a:r>
              <a:rPr lang="hu-HU" dirty="0">
                <a:solidFill>
                  <a:prstClr val="black"/>
                </a:solidFill>
                <a:latin typeface="Calibri"/>
              </a:rPr>
              <a:t> (</a:t>
            </a:r>
            <a:r>
              <a:rPr lang="hu-HU" dirty="0" err="1">
                <a:solidFill>
                  <a:prstClr val="black"/>
                </a:solidFill>
                <a:latin typeface="Calibri"/>
              </a:rPr>
              <a:t>Auto</a:t>
            </a:r>
            <a:r>
              <a:rPr lang="hu-HU" dirty="0">
                <a:solidFill>
                  <a:prstClr val="black"/>
                </a:solidFill>
                <a:latin typeface="Calibri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Calibri"/>
              </a:rPr>
              <a:t>Power</a:t>
            </a:r>
            <a:r>
              <a:rPr lang="hu-HU" dirty="0">
                <a:solidFill>
                  <a:prstClr val="black"/>
                </a:solidFill>
                <a:latin typeface="Calibri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Calibri"/>
              </a:rPr>
              <a:t>Spectral</a:t>
            </a:r>
            <a:r>
              <a:rPr lang="hu-HU" dirty="0">
                <a:solidFill>
                  <a:prstClr val="black"/>
                </a:solidFill>
                <a:latin typeface="Calibri"/>
              </a:rPr>
              <a:t> </a:t>
            </a:r>
            <a:r>
              <a:rPr lang="hu-HU" dirty="0" err="1" smtClean="0">
                <a:solidFill>
                  <a:prstClr val="black"/>
                </a:solidFill>
                <a:latin typeface="Calibri"/>
              </a:rPr>
              <a:t>Density</a:t>
            </a:r>
            <a:r>
              <a:rPr lang="hu-HU" dirty="0" smtClean="0">
                <a:solidFill>
                  <a:prstClr val="black"/>
                </a:solidFill>
                <a:latin typeface="Calibri"/>
              </a:rPr>
              <a:t>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CPSD</a:t>
            </a:r>
            <a:r>
              <a:rPr lang="hu-HU" dirty="0">
                <a:solidFill>
                  <a:prstClr val="black"/>
                </a:solidFill>
                <a:latin typeface="Calibri"/>
              </a:rPr>
              <a:t> (</a:t>
            </a:r>
            <a:r>
              <a:rPr lang="hu-HU" dirty="0" err="1">
                <a:solidFill>
                  <a:prstClr val="black"/>
                </a:solidFill>
                <a:latin typeface="Calibri"/>
              </a:rPr>
              <a:t>Cross</a:t>
            </a:r>
            <a:r>
              <a:rPr lang="hu-HU" dirty="0">
                <a:solidFill>
                  <a:prstClr val="black"/>
                </a:solidFill>
                <a:latin typeface="Calibri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Calibri"/>
              </a:rPr>
              <a:t>Power</a:t>
            </a:r>
            <a:r>
              <a:rPr lang="hu-HU" dirty="0">
                <a:solidFill>
                  <a:prstClr val="black"/>
                </a:solidFill>
                <a:latin typeface="Calibri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Calibri"/>
              </a:rPr>
              <a:t>Spectral</a:t>
            </a:r>
            <a:r>
              <a:rPr lang="hu-HU" dirty="0">
                <a:solidFill>
                  <a:prstClr val="black"/>
                </a:solidFill>
                <a:latin typeface="Calibri"/>
              </a:rPr>
              <a:t> </a:t>
            </a:r>
            <a:r>
              <a:rPr lang="hu-HU" dirty="0" smtClean="0">
                <a:solidFill>
                  <a:prstClr val="black"/>
                </a:solidFill>
                <a:latin typeface="Calibri"/>
              </a:rPr>
              <a:t>  </a:t>
            </a:r>
          </a:p>
          <a:p>
            <a:pPr lvl="0">
              <a:lnSpc>
                <a:spcPct val="150000"/>
              </a:lnSpc>
              <a:defRPr/>
            </a:pPr>
            <a:r>
              <a:rPr lang="hu-HU" dirty="0" smtClean="0">
                <a:solidFill>
                  <a:prstClr val="black"/>
                </a:solidFill>
                <a:latin typeface="Calibri"/>
              </a:rPr>
              <a:t>                           </a:t>
            </a:r>
            <a:r>
              <a:rPr lang="hu-HU" dirty="0" err="1" smtClean="0">
                <a:solidFill>
                  <a:prstClr val="black"/>
                </a:solidFill>
                <a:latin typeface="Calibri"/>
              </a:rPr>
              <a:t>Density</a:t>
            </a:r>
            <a:r>
              <a:rPr lang="hu-HU" dirty="0" smtClean="0">
                <a:solidFill>
                  <a:prstClr val="black"/>
                </a:solidFill>
                <a:latin typeface="Calibri"/>
              </a:rPr>
              <a:t>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CCF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Cross-Correlation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Calibri"/>
              </a:rPr>
              <a:t>F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unction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conditional averaging, ...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flap.DataObject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processing 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flap.DataObject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Optimized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numpy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processing routines operate along 1 (or multiple) dimensions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processing of many signals in one call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Options configurable for processing methods, data source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Plots for 1D, 2D, 3D data objects, slices of objects 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Available on GitHub: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5"/>
              </a:rPr>
              <a:t>https://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5"/>
              </a:rPr>
              <a:t>github.com/fusion-flap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629400" y="2286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>
                <a:solidFill>
                  <a:srgbClr val="3333FF"/>
                </a:solidFill>
              </a:rPr>
              <a:t>L</a:t>
            </a:r>
            <a:r>
              <a:rPr lang="en-US" dirty="0">
                <a:solidFill>
                  <a:srgbClr val="7030A0"/>
                </a:solidFill>
              </a:rPr>
              <a:t>A</a:t>
            </a:r>
            <a:r>
              <a:rPr lang="en-US" dirty="0">
                <a:solidFill>
                  <a:srgbClr val="33CC33"/>
                </a:solidFill>
              </a:rPr>
              <a:t>P</a:t>
            </a:r>
            <a:endParaRPr lang="en-US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200" dirty="0" smtClean="0">
                <a:solidFill>
                  <a:prstClr val="white"/>
                </a:solidFill>
              </a:rPr>
              <a:t>G. Kocsis, </a:t>
            </a:r>
            <a:r>
              <a:rPr lang="hu-HU" altLang="en-US" sz="1200" dirty="0" err="1" smtClean="0">
                <a:solidFill>
                  <a:prstClr val="white"/>
                </a:solidFill>
              </a:rPr>
              <a:t>Greifswald</a:t>
            </a:r>
            <a:r>
              <a:rPr lang="hu-HU" altLang="en-US" sz="1200" dirty="0" smtClean="0">
                <a:solidFill>
                  <a:prstClr val="white"/>
                </a:solidFill>
              </a:rPr>
              <a:t>, 25.02.2020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églalap 26"/>
          <p:cNvSpPr/>
          <p:nvPr/>
        </p:nvSpPr>
        <p:spPr>
          <a:xfrm>
            <a:off x="0" y="6409188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730885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hu-H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0" y="762000"/>
            <a:ext cx="9144000" cy="56360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églalap 4"/>
          <p:cNvSpPr/>
          <p:nvPr/>
        </p:nvSpPr>
        <p:spPr bwMode="auto">
          <a:xfrm>
            <a:off x="1143000" y="225221"/>
            <a:ext cx="5475514" cy="30817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Available  data input modules</a:t>
            </a:r>
            <a:endParaRPr lang="en-US" sz="2400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4" name="Egyenes összekötő 13"/>
          <p:cNvCxnSpPr/>
          <p:nvPr/>
        </p:nvCxnSpPr>
        <p:spPr>
          <a:xfrm>
            <a:off x="1924526" y="148732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54768" y="762000"/>
            <a:ext cx="90440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3333FF"/>
                </a:solidFill>
                <a:latin typeface="+mj-lt"/>
              </a:rPr>
              <a:t>testdata</a:t>
            </a:r>
            <a:r>
              <a:rPr lang="en-US" dirty="0" smtClean="0">
                <a:latin typeface="+mj-lt"/>
              </a:rPr>
              <a:t>: Generates various test signals and image sequences</a:t>
            </a:r>
          </a:p>
          <a:p>
            <a:endParaRPr lang="en-US" dirty="0" smtClean="0">
              <a:solidFill>
                <a:srgbClr val="3333FF"/>
              </a:solidFill>
              <a:latin typeface="+mj-lt"/>
            </a:endParaRPr>
          </a:p>
          <a:p>
            <a:r>
              <a:rPr lang="en-US" dirty="0" smtClean="0">
                <a:solidFill>
                  <a:srgbClr val="3333FF"/>
                </a:solidFill>
                <a:latin typeface="+mj-lt"/>
              </a:rPr>
              <a:t>w7x_abes:</a:t>
            </a:r>
            <a:r>
              <a:rPr lang="en-US" dirty="0" smtClean="0">
                <a:latin typeface="+mj-lt"/>
              </a:rPr>
              <a:t> W7-X Alkali BES data (locally stored)</a:t>
            </a:r>
          </a:p>
          <a:p>
            <a:endParaRPr lang="en-US" dirty="0" smtClean="0">
              <a:solidFill>
                <a:srgbClr val="3333FF"/>
              </a:solidFill>
              <a:latin typeface="+mj-lt"/>
            </a:endParaRPr>
          </a:p>
          <a:p>
            <a:r>
              <a:rPr lang="en-US" dirty="0" err="1" smtClean="0">
                <a:solidFill>
                  <a:srgbClr val="3333FF"/>
                </a:solidFill>
                <a:latin typeface="+mj-lt"/>
              </a:rPr>
              <a:t>mdsplus</a:t>
            </a:r>
            <a:r>
              <a:rPr lang="en-US" dirty="0" smtClean="0">
                <a:solidFill>
                  <a:srgbClr val="3333FF"/>
                </a:solidFill>
                <a:latin typeface="+mj-lt"/>
              </a:rPr>
              <a:t>:</a:t>
            </a:r>
            <a:r>
              <a:rPr lang="en-US" dirty="0" smtClean="0">
                <a:latin typeface="+mj-lt"/>
              </a:rPr>
              <a:t> General MDS+ module</a:t>
            </a:r>
          </a:p>
          <a:p>
            <a:endParaRPr lang="en-US" dirty="0" smtClean="0">
              <a:solidFill>
                <a:srgbClr val="3333FF"/>
              </a:solidFill>
              <a:latin typeface="+mj-lt"/>
            </a:endParaRPr>
          </a:p>
          <a:p>
            <a:r>
              <a:rPr lang="en-US" dirty="0" smtClean="0">
                <a:solidFill>
                  <a:srgbClr val="3333FF"/>
                </a:solidFill>
                <a:latin typeface="+mj-lt"/>
              </a:rPr>
              <a:t>w7x_mdsplus:</a:t>
            </a:r>
            <a:r>
              <a:rPr lang="en-US" dirty="0" smtClean="0">
                <a:latin typeface="+mj-lt"/>
              </a:rPr>
              <a:t> MDS+ for W7-X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54767" y="2971800"/>
            <a:ext cx="90440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+mj-lt"/>
              </a:rPr>
              <a:t>w7x_webapi: </a:t>
            </a:r>
            <a:r>
              <a:rPr lang="en-US" dirty="0" smtClean="0">
                <a:latin typeface="+mj-lt"/>
              </a:rPr>
              <a:t>W7-X web database access (experimental)</a:t>
            </a:r>
          </a:p>
          <a:p>
            <a:endParaRPr lang="en-US" dirty="0" smtClean="0">
              <a:solidFill>
                <a:srgbClr val="3333FF"/>
              </a:solidFill>
              <a:latin typeface="+mj-lt"/>
            </a:endParaRPr>
          </a:p>
          <a:p>
            <a:r>
              <a:rPr lang="en-US" dirty="0" err="1" smtClean="0">
                <a:solidFill>
                  <a:srgbClr val="3333FF"/>
                </a:solidFill>
                <a:latin typeface="+mj-lt"/>
              </a:rPr>
              <a:t>nstx_mdsplus</a:t>
            </a:r>
            <a:r>
              <a:rPr lang="en-US" dirty="0" smtClean="0">
                <a:solidFill>
                  <a:srgbClr val="3333FF"/>
                </a:solidFill>
                <a:latin typeface="+mj-lt"/>
              </a:rPr>
              <a:t>:</a:t>
            </a:r>
            <a:r>
              <a:rPr lang="en-US" dirty="0" smtClean="0">
                <a:latin typeface="+mj-lt"/>
              </a:rPr>
              <a:t> NSTX MDS+ access (experimental)</a:t>
            </a:r>
          </a:p>
          <a:p>
            <a:endParaRPr lang="en-US" dirty="0" smtClean="0">
              <a:solidFill>
                <a:srgbClr val="3333FF"/>
              </a:solidFill>
              <a:latin typeface="+mj-lt"/>
            </a:endParaRPr>
          </a:p>
          <a:p>
            <a:r>
              <a:rPr lang="en-US" dirty="0" smtClean="0">
                <a:solidFill>
                  <a:srgbClr val="3333FF"/>
                </a:solidFill>
                <a:latin typeface="+mj-lt"/>
              </a:rPr>
              <a:t>w7x_camera:</a:t>
            </a:r>
            <a:r>
              <a:rPr lang="en-US" dirty="0" smtClean="0">
                <a:latin typeface="+mj-lt"/>
              </a:rPr>
              <a:t>  W7-X EDICAM and Photron camera data (locally stored</a:t>
            </a:r>
            <a:r>
              <a:rPr lang="hu-HU" dirty="0" smtClean="0">
                <a:latin typeface="+mj-lt"/>
              </a:rPr>
              <a:t>, HDF5 file</a:t>
            </a:r>
            <a:r>
              <a:rPr lang="en-US" dirty="0" smtClean="0">
                <a:latin typeface="+mj-lt"/>
              </a:rPr>
              <a:t>)</a:t>
            </a:r>
          </a:p>
          <a:p>
            <a:endParaRPr lang="en-US" dirty="0" smtClean="0">
              <a:solidFill>
                <a:srgbClr val="3333FF"/>
              </a:solidFill>
              <a:latin typeface="+mj-lt"/>
            </a:endParaRPr>
          </a:p>
          <a:p>
            <a:r>
              <a:rPr lang="en-US" dirty="0" err="1" smtClean="0">
                <a:solidFill>
                  <a:srgbClr val="3333FF"/>
                </a:solidFill>
                <a:latin typeface="+mj-lt"/>
              </a:rPr>
              <a:t>apdcam</a:t>
            </a:r>
            <a:r>
              <a:rPr lang="en-US" dirty="0" smtClean="0">
                <a:solidFill>
                  <a:srgbClr val="3333FF"/>
                </a:solidFill>
                <a:latin typeface="+mj-lt"/>
              </a:rPr>
              <a:t>:</a:t>
            </a:r>
            <a:r>
              <a:rPr lang="en-US" dirty="0" smtClean="0">
                <a:latin typeface="+mj-lt"/>
              </a:rPr>
              <a:t> General APDCAM access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6629400" y="2286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>
                <a:solidFill>
                  <a:srgbClr val="3333FF"/>
                </a:solidFill>
              </a:rPr>
              <a:t>L</a:t>
            </a:r>
            <a:r>
              <a:rPr lang="en-US" dirty="0">
                <a:solidFill>
                  <a:srgbClr val="7030A0"/>
                </a:solidFill>
              </a:rPr>
              <a:t>A</a:t>
            </a:r>
            <a:r>
              <a:rPr lang="en-US" dirty="0">
                <a:solidFill>
                  <a:srgbClr val="33CC33"/>
                </a:solidFill>
              </a:rPr>
              <a:t>P</a:t>
            </a:r>
            <a:endParaRPr lang="en-US" dirty="0"/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olidFill>
                  <a:prstClr val="white"/>
                </a:solidFill>
              </a:rPr>
              <a:t>G. </a:t>
            </a:r>
            <a:r>
              <a:rPr lang="en-US" altLang="en-US" sz="1200" dirty="0" err="1" smtClean="0">
                <a:solidFill>
                  <a:prstClr val="white"/>
                </a:solidFill>
              </a:rPr>
              <a:t>Kocsis</a:t>
            </a:r>
            <a:r>
              <a:rPr lang="en-US" altLang="en-US" sz="1200" dirty="0" smtClean="0">
                <a:solidFill>
                  <a:prstClr val="white"/>
                </a:solidFill>
              </a:rPr>
              <a:t>, Greifswald, 25.02.2020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1031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églalap 26"/>
          <p:cNvSpPr/>
          <p:nvPr/>
        </p:nvSpPr>
        <p:spPr>
          <a:xfrm>
            <a:off x="0" y="6409188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730885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hu-H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0" y="762000"/>
            <a:ext cx="9144000" cy="56360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églalap 4"/>
          <p:cNvSpPr/>
          <p:nvPr/>
        </p:nvSpPr>
        <p:spPr bwMode="auto">
          <a:xfrm>
            <a:off x="1638311" y="225221"/>
            <a:ext cx="5475514" cy="30817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Data processing methods</a:t>
            </a:r>
            <a:endParaRPr lang="en-US" sz="2400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3" name="Egyenes összekötő 12"/>
          <p:cNvCxnSpPr/>
          <p:nvPr/>
        </p:nvCxnSpPr>
        <p:spPr>
          <a:xfrm>
            <a:off x="1924526" y="148732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175313" y="780569"/>
            <a:ext cx="9044049" cy="569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dirty="0" smtClean="0">
                <a:latin typeface="+mn-lt"/>
                <a:sym typeface="Wingdings" panose="05000000000000000000" pitchFamily="2" charset="2"/>
              </a:rPr>
              <a:t>All processing methods operate on data objects and produce data objects as output.</a:t>
            </a:r>
          </a:p>
          <a:p>
            <a:pPr>
              <a:lnSpc>
                <a:spcPts val="1900"/>
              </a:lnSpc>
            </a:pPr>
            <a:r>
              <a:rPr lang="en-US" dirty="0" smtClean="0">
                <a:latin typeface="+mn-lt"/>
                <a:sym typeface="Wingdings" panose="05000000000000000000" pitchFamily="2" charset="2"/>
              </a:rPr>
              <a:t>It is possible to limit processing to intervals:</a:t>
            </a:r>
          </a:p>
          <a:p>
            <a:pPr>
              <a:lnSpc>
                <a:spcPts val="1900"/>
              </a:lnSpc>
            </a:pPr>
            <a:endParaRPr lang="en-US" dirty="0">
              <a:latin typeface="+mn-lt"/>
              <a:sym typeface="Wingdings" panose="05000000000000000000" pitchFamily="2" charset="2"/>
            </a:endParaRPr>
          </a:p>
          <a:p>
            <a:pPr>
              <a:lnSpc>
                <a:spcPts val="1900"/>
              </a:lnSpc>
            </a:pPr>
            <a:r>
              <a:rPr lang="en-US" dirty="0" err="1" smtClean="0">
                <a:solidFill>
                  <a:srgbClr val="3333FF"/>
                </a:solidFill>
                <a:latin typeface="+mn-lt"/>
                <a:sym typeface="Wingdings" panose="05000000000000000000" pitchFamily="2" charset="2"/>
              </a:rPr>
              <a:t>filter_data</a:t>
            </a:r>
            <a:r>
              <a:rPr lang="en-US" dirty="0" smtClean="0">
                <a:solidFill>
                  <a:srgbClr val="3333FF"/>
                </a:solidFill>
                <a:latin typeface="+mn-lt"/>
                <a:sym typeface="Wingdings" panose="05000000000000000000" pitchFamily="2" charset="2"/>
              </a:rPr>
              <a:t>: 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Various </a:t>
            </a:r>
            <a:r>
              <a:rPr lang="en-US" dirty="0" err="1" smtClean="0">
                <a:latin typeface="+mn-lt"/>
                <a:sym typeface="Wingdings" panose="05000000000000000000" pitchFamily="2" charset="2"/>
              </a:rPr>
              <a:t>scipy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 filters can be used along one coordinate</a:t>
            </a:r>
          </a:p>
          <a:p>
            <a:pPr>
              <a:lnSpc>
                <a:spcPts val="1900"/>
              </a:lnSpc>
            </a:pPr>
            <a:endParaRPr lang="en-US" dirty="0">
              <a:latin typeface="+mn-lt"/>
              <a:sym typeface="Wingdings" panose="05000000000000000000" pitchFamily="2" charset="2"/>
            </a:endParaRPr>
          </a:p>
          <a:p>
            <a:pPr>
              <a:lnSpc>
                <a:spcPts val="1900"/>
              </a:lnSpc>
            </a:pPr>
            <a:r>
              <a:rPr lang="en-US" dirty="0" err="1" smtClean="0">
                <a:solidFill>
                  <a:srgbClr val="3333FF"/>
                </a:solidFill>
                <a:latin typeface="+mn-lt"/>
                <a:sym typeface="Wingdings" panose="05000000000000000000" pitchFamily="2" charset="2"/>
              </a:rPr>
              <a:t>detrend</a:t>
            </a:r>
            <a:r>
              <a:rPr lang="en-US" dirty="0" smtClean="0">
                <a:solidFill>
                  <a:srgbClr val="3333FF"/>
                </a:solidFill>
                <a:latin typeface="+mn-lt"/>
                <a:sym typeface="Wingdings" panose="05000000000000000000" pitchFamily="2" charset="2"/>
              </a:rPr>
              <a:t>: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 Remove trend with </a:t>
            </a:r>
            <a:r>
              <a:rPr lang="en-US" dirty="0" err="1" smtClean="0">
                <a:latin typeface="+mn-lt"/>
                <a:sym typeface="Wingdings" panose="05000000000000000000" pitchFamily="2" charset="2"/>
              </a:rPr>
              <a:t>polyfit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. </a:t>
            </a:r>
          </a:p>
          <a:p>
            <a:pPr>
              <a:lnSpc>
                <a:spcPts val="1900"/>
              </a:lnSpc>
            </a:pPr>
            <a:endParaRPr lang="en-US" dirty="0" smtClean="0">
              <a:latin typeface="+mn-lt"/>
              <a:sym typeface="Wingdings" panose="05000000000000000000" pitchFamily="2" charset="2"/>
            </a:endParaRPr>
          </a:p>
          <a:p>
            <a:pPr>
              <a:lnSpc>
                <a:spcPts val="1900"/>
              </a:lnSpc>
            </a:pPr>
            <a:r>
              <a:rPr lang="en-US" dirty="0" err="1" smtClean="0">
                <a:solidFill>
                  <a:srgbClr val="3333FF"/>
                </a:solidFill>
                <a:latin typeface="+mn-lt"/>
                <a:sym typeface="Wingdings" panose="05000000000000000000" pitchFamily="2" charset="2"/>
              </a:rPr>
              <a:t>apsd</a:t>
            </a:r>
            <a:r>
              <a:rPr lang="en-US" dirty="0" smtClean="0">
                <a:solidFill>
                  <a:srgbClr val="3333FF"/>
                </a:solidFill>
                <a:latin typeface="+mn-lt"/>
                <a:sym typeface="Wingdings" panose="05000000000000000000" pitchFamily="2" charset="2"/>
              </a:rPr>
              <a:t>: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 Auto Power Spectral Density along a coordinate</a:t>
            </a:r>
          </a:p>
          <a:p>
            <a:pPr>
              <a:lnSpc>
                <a:spcPts val="1900"/>
              </a:lnSpc>
            </a:pPr>
            <a:r>
              <a:rPr lang="en-US" dirty="0">
                <a:latin typeface="+mn-lt"/>
                <a:sym typeface="Wingdings" panose="05000000000000000000" pitchFamily="2" charset="2"/>
              </a:rPr>
              <a:t> 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        (e.g. converts Time coordinate to Frequency)</a:t>
            </a:r>
          </a:p>
          <a:p>
            <a:pPr>
              <a:lnSpc>
                <a:spcPts val="1900"/>
              </a:lnSpc>
            </a:pPr>
            <a:endParaRPr lang="en-US" dirty="0" smtClean="0">
              <a:latin typeface="+mn-lt"/>
              <a:sym typeface="Wingdings" panose="05000000000000000000" pitchFamily="2" charset="2"/>
            </a:endParaRPr>
          </a:p>
          <a:p>
            <a:pPr>
              <a:lnSpc>
                <a:spcPts val="1900"/>
              </a:lnSpc>
            </a:pPr>
            <a:r>
              <a:rPr lang="en-US" dirty="0" err="1" smtClean="0">
                <a:solidFill>
                  <a:srgbClr val="3333FF"/>
                </a:solidFill>
                <a:latin typeface="+mn-lt"/>
                <a:sym typeface="Wingdings" panose="05000000000000000000" pitchFamily="2" charset="2"/>
              </a:rPr>
              <a:t>cpsd</a:t>
            </a:r>
            <a:r>
              <a:rPr lang="en-US" dirty="0" smtClean="0">
                <a:solidFill>
                  <a:srgbClr val="3333FF"/>
                </a:solidFill>
                <a:latin typeface="+mn-lt"/>
                <a:sym typeface="Wingdings" panose="05000000000000000000" pitchFamily="2" charset="2"/>
              </a:rPr>
              <a:t>: 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Cross Power Spectral Density between all signals in two data objects</a:t>
            </a:r>
          </a:p>
          <a:p>
            <a:pPr>
              <a:lnSpc>
                <a:spcPts val="1900"/>
              </a:lnSpc>
            </a:pPr>
            <a:r>
              <a:rPr lang="en-US" dirty="0">
                <a:latin typeface="+mn-lt"/>
                <a:sym typeface="Wingdings" panose="05000000000000000000" pitchFamily="2" charset="2"/>
              </a:rPr>
              <a:t> 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        </a:t>
            </a:r>
            <a:r>
              <a:rPr lang="en-US" dirty="0">
                <a:latin typeface="+mn-lt"/>
                <a:sym typeface="Wingdings" panose="05000000000000000000" pitchFamily="2" charset="2"/>
              </a:rPr>
              <a:t>(e.g. converts Time coordinate to Frequency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)</a:t>
            </a:r>
          </a:p>
          <a:p>
            <a:pPr>
              <a:lnSpc>
                <a:spcPts val="1900"/>
              </a:lnSpc>
            </a:pPr>
            <a:endParaRPr lang="en-US" dirty="0" smtClean="0">
              <a:latin typeface="+mn-lt"/>
              <a:sym typeface="Wingdings" panose="05000000000000000000" pitchFamily="2" charset="2"/>
            </a:endParaRPr>
          </a:p>
          <a:p>
            <a:pPr>
              <a:lnSpc>
                <a:spcPts val="1900"/>
              </a:lnSpc>
            </a:pPr>
            <a:r>
              <a:rPr lang="en-US" dirty="0" err="1" smtClean="0">
                <a:solidFill>
                  <a:srgbClr val="3333FF"/>
                </a:solidFill>
                <a:latin typeface="+mn-lt"/>
                <a:sym typeface="Wingdings" panose="05000000000000000000" pitchFamily="2" charset="2"/>
              </a:rPr>
              <a:t>ccf</a:t>
            </a:r>
            <a:r>
              <a:rPr lang="en-US" dirty="0" smtClean="0">
                <a:solidFill>
                  <a:srgbClr val="3333FF"/>
                </a:solidFill>
                <a:latin typeface="+mn-lt"/>
                <a:sym typeface="Wingdings" panose="05000000000000000000" pitchFamily="2" charset="2"/>
              </a:rPr>
              <a:t>: 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Cross Correlation Function between all signals in two data objects</a:t>
            </a:r>
          </a:p>
          <a:p>
            <a:pPr>
              <a:lnSpc>
                <a:spcPts val="1900"/>
              </a:lnSpc>
            </a:pPr>
            <a:r>
              <a:rPr lang="en-US" dirty="0">
                <a:latin typeface="+mn-lt"/>
                <a:sym typeface="Wingdings" panose="05000000000000000000" pitchFamily="2" charset="2"/>
              </a:rPr>
              <a:t> 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      Also multi-dimensional CCF</a:t>
            </a:r>
          </a:p>
          <a:p>
            <a:pPr>
              <a:lnSpc>
                <a:spcPts val="1900"/>
              </a:lnSpc>
            </a:pPr>
            <a:r>
              <a:rPr lang="en-US" dirty="0">
                <a:latin typeface="+mn-lt"/>
                <a:sym typeface="Wingdings" panose="05000000000000000000" pitchFamily="2" charset="2"/>
              </a:rPr>
              <a:t> 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      </a:t>
            </a:r>
            <a:r>
              <a:rPr lang="en-US" dirty="0">
                <a:latin typeface="+mn-lt"/>
                <a:sym typeface="Wingdings" panose="05000000000000000000" pitchFamily="2" charset="2"/>
              </a:rPr>
              <a:t>(e.g. converts Time coordinate to 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Time lag)</a:t>
            </a:r>
          </a:p>
          <a:p>
            <a:pPr>
              <a:lnSpc>
                <a:spcPts val="1900"/>
              </a:lnSpc>
            </a:pPr>
            <a:endParaRPr lang="en-US" dirty="0" smtClean="0">
              <a:latin typeface="+mn-lt"/>
              <a:sym typeface="Wingdings" panose="05000000000000000000" pitchFamily="2" charset="2"/>
            </a:endParaRPr>
          </a:p>
          <a:p>
            <a:pPr>
              <a:lnSpc>
                <a:spcPts val="1900"/>
              </a:lnSpc>
            </a:pPr>
            <a:r>
              <a:rPr lang="en-US" dirty="0" err="1" smtClean="0">
                <a:solidFill>
                  <a:srgbClr val="3333FF"/>
                </a:solidFill>
                <a:latin typeface="+mn-lt"/>
                <a:sym typeface="Wingdings" panose="05000000000000000000" pitchFamily="2" charset="2"/>
              </a:rPr>
              <a:t>select_intervals</a:t>
            </a:r>
            <a:r>
              <a:rPr lang="en-US" dirty="0" smtClean="0">
                <a:solidFill>
                  <a:srgbClr val="3333FF"/>
                </a:solidFill>
                <a:latin typeface="+mn-lt"/>
                <a:sym typeface="Wingdings" panose="05000000000000000000" pitchFamily="2" charset="2"/>
              </a:rPr>
              <a:t>: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 Select intervals in a coordinate either by mouse click or on condition</a:t>
            </a:r>
          </a:p>
          <a:p>
            <a:pPr>
              <a:lnSpc>
                <a:spcPts val="1900"/>
              </a:lnSpc>
            </a:pPr>
            <a:r>
              <a:rPr lang="en-US" dirty="0">
                <a:latin typeface="+mn-lt"/>
                <a:sym typeface="Wingdings" panose="05000000000000000000" pitchFamily="2" charset="2"/>
              </a:rPr>
              <a:t> 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       Output is data object where intervals are described by data and error.</a:t>
            </a:r>
          </a:p>
          <a:p>
            <a:pPr>
              <a:lnSpc>
                <a:spcPts val="1900"/>
              </a:lnSpc>
            </a:pPr>
            <a:r>
              <a:rPr lang="en-US" dirty="0">
                <a:latin typeface="+mn-lt"/>
                <a:sym typeface="Wingdings" panose="05000000000000000000" pitchFamily="2" charset="2"/>
              </a:rPr>
              <a:t> 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       The output data object can be used in </a:t>
            </a:r>
            <a:r>
              <a:rPr lang="en-US" dirty="0" err="1" smtClean="0">
                <a:latin typeface="+mn-lt"/>
                <a:sym typeface="Wingdings" panose="05000000000000000000" pitchFamily="2" charset="2"/>
              </a:rPr>
              <a:t>slice_data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  conditional averaging</a:t>
            </a:r>
          </a:p>
          <a:p>
            <a:pPr>
              <a:lnSpc>
                <a:spcPts val="1900"/>
              </a:lnSpc>
            </a:pPr>
            <a:endParaRPr lang="en-US" dirty="0" smtClean="0">
              <a:latin typeface="+mn-lt"/>
            </a:endParaRPr>
          </a:p>
          <a:p>
            <a:pPr>
              <a:lnSpc>
                <a:spcPts val="1900"/>
              </a:lnSpc>
            </a:pPr>
            <a:r>
              <a:rPr lang="en-US" dirty="0" smtClean="0">
                <a:solidFill>
                  <a:srgbClr val="3333FF"/>
                </a:solidFill>
                <a:latin typeface="+mn-lt"/>
              </a:rPr>
              <a:t>arithmetic:</a:t>
            </a:r>
            <a:r>
              <a:rPr lang="en-US" dirty="0" smtClean="0">
                <a:latin typeface="+mn-lt"/>
              </a:rPr>
              <a:t> +,-,* is implemented between data objects with identical shape and scalars</a:t>
            </a:r>
          </a:p>
          <a:p>
            <a:pPr>
              <a:lnSpc>
                <a:spcPts val="1900"/>
              </a:lnSpc>
            </a:pP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               </a:t>
            </a:r>
            <a:r>
              <a:rPr lang="hu-HU" dirty="0" smtClean="0">
                <a:latin typeface="+mn-lt"/>
              </a:rPr>
              <a:t>   </a:t>
            </a:r>
            <a:r>
              <a:rPr lang="en-US" dirty="0" smtClean="0">
                <a:latin typeface="+mn-lt"/>
              </a:rPr>
              <a:t> broadcasting to be implemented soon 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6629400" y="2286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>
                <a:solidFill>
                  <a:srgbClr val="3333FF"/>
                </a:solidFill>
              </a:rPr>
              <a:t>L</a:t>
            </a:r>
            <a:r>
              <a:rPr lang="en-US" dirty="0">
                <a:solidFill>
                  <a:srgbClr val="7030A0"/>
                </a:solidFill>
              </a:rPr>
              <a:t>A</a:t>
            </a:r>
            <a:r>
              <a:rPr lang="en-US" dirty="0">
                <a:solidFill>
                  <a:srgbClr val="33CC33"/>
                </a:solidFill>
              </a:rPr>
              <a:t>P</a:t>
            </a:r>
            <a:endParaRPr lang="en-US" dirty="0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olidFill>
                  <a:prstClr val="white"/>
                </a:solidFill>
              </a:rPr>
              <a:t>G. </a:t>
            </a:r>
            <a:r>
              <a:rPr lang="en-US" altLang="en-US" sz="1200" dirty="0" err="1" smtClean="0">
                <a:solidFill>
                  <a:prstClr val="white"/>
                </a:solidFill>
              </a:rPr>
              <a:t>Kocsis</a:t>
            </a:r>
            <a:r>
              <a:rPr lang="en-US" altLang="en-US" sz="1200" dirty="0" smtClean="0">
                <a:solidFill>
                  <a:prstClr val="white"/>
                </a:solidFill>
              </a:rPr>
              <a:t>, Greifswald, 25.02.2020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9539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églalap 26"/>
          <p:cNvSpPr/>
          <p:nvPr/>
        </p:nvSpPr>
        <p:spPr>
          <a:xfrm>
            <a:off x="0" y="6409188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730885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hu-H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0" y="764703"/>
            <a:ext cx="9144000" cy="56360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églalap 4"/>
          <p:cNvSpPr/>
          <p:nvPr/>
        </p:nvSpPr>
        <p:spPr bwMode="auto">
          <a:xfrm>
            <a:off x="1638311" y="225221"/>
            <a:ext cx="5475514" cy="30817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Plotting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3" name="Egyenes összekötő 12"/>
          <p:cNvCxnSpPr/>
          <p:nvPr/>
        </p:nvCxnSpPr>
        <p:spPr>
          <a:xfrm>
            <a:off x="1924526" y="148732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152400" y="1148983"/>
            <a:ext cx="9044049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flap.plot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function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implements higher level plots on the basis on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Matplotlib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Handles coordinates, errors, ... automatically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Can plot data vs coordinates, coordinates vs coordinates, constant vs coordinate,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one data object vs another, ....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Handles over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plotting: as default prevents over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plotting data with incompatible units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(can be overridden)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Plot types as present: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multi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image, contour,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anim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-image,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anim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-contour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Default plots: e.g. 3D data object plotted as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anim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-...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Multiple part plots. (e.g. complex signal is plot as amplitude/phase or real/imaginary)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Plot ID is returned: possible to over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plot to any existing (even multi-part) plot.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6629400" y="2286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>
                <a:solidFill>
                  <a:srgbClr val="3333FF"/>
                </a:solidFill>
              </a:rPr>
              <a:t>L</a:t>
            </a:r>
            <a:r>
              <a:rPr lang="en-US" dirty="0">
                <a:solidFill>
                  <a:srgbClr val="7030A0"/>
                </a:solidFill>
              </a:rPr>
              <a:t>A</a:t>
            </a:r>
            <a:r>
              <a:rPr lang="en-US" dirty="0">
                <a:solidFill>
                  <a:srgbClr val="33CC33"/>
                </a:solidFill>
              </a:rPr>
              <a:t>P</a:t>
            </a:r>
            <a:endParaRPr lang="en-US" dirty="0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200" dirty="0" smtClean="0">
                <a:solidFill>
                  <a:prstClr val="white"/>
                </a:solidFill>
              </a:rPr>
              <a:t>G. Kocsis, </a:t>
            </a:r>
            <a:r>
              <a:rPr lang="hu-HU" altLang="en-US" sz="1200" dirty="0" err="1" smtClean="0">
                <a:solidFill>
                  <a:prstClr val="white"/>
                </a:solidFill>
              </a:rPr>
              <a:t>Greifswald</a:t>
            </a:r>
            <a:r>
              <a:rPr lang="hu-HU" altLang="en-US" sz="1200" dirty="0" smtClean="0">
                <a:solidFill>
                  <a:prstClr val="white"/>
                </a:solidFill>
              </a:rPr>
              <a:t>, 25.02.2020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1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églalap 26"/>
          <p:cNvSpPr/>
          <p:nvPr/>
        </p:nvSpPr>
        <p:spPr>
          <a:xfrm>
            <a:off x="0" y="6409188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730885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hu-H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0" y="764703"/>
            <a:ext cx="9144000" cy="56360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Egyenes összekötő 12"/>
          <p:cNvCxnSpPr/>
          <p:nvPr/>
        </p:nvCxnSpPr>
        <p:spPr>
          <a:xfrm>
            <a:off x="1924526" y="148732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4"/>
          <p:cNvSpPr/>
          <p:nvPr/>
        </p:nvSpPr>
        <p:spPr bwMode="auto">
          <a:xfrm>
            <a:off x="1638311" y="225221"/>
            <a:ext cx="5475514" cy="30817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Plotting</a:t>
            </a:r>
            <a:endParaRPr lang="en-US" sz="2400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>
            <a:off x="1924526" y="188498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ép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18468"/>
            <a:ext cx="5341055" cy="3866623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2971800" y="990600"/>
            <a:ext cx="2572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‘multi-</a:t>
            </a:r>
            <a:r>
              <a:rPr lang="en-US" dirty="0" err="1" smtClean="0">
                <a:latin typeface="+mj-lt"/>
              </a:rPr>
              <a:t>xy</a:t>
            </a:r>
            <a:r>
              <a:rPr lang="en-US" dirty="0" smtClean="0">
                <a:latin typeface="+mj-lt"/>
              </a:rPr>
              <a:t>’ plot</a:t>
            </a:r>
          </a:p>
        </p:txBody>
      </p:sp>
      <p:cxnSp>
        <p:nvCxnSpPr>
          <p:cNvPr id="16" name="Egyenes összekötő nyíllal 15"/>
          <p:cNvCxnSpPr/>
          <p:nvPr/>
        </p:nvCxnSpPr>
        <p:spPr>
          <a:xfrm>
            <a:off x="3810000" y="1359932"/>
            <a:ext cx="76200" cy="70570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>
            <a:off x="269360" y="5981636"/>
            <a:ext cx="2572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+mj-lt"/>
              </a:rPr>
              <a:t>‘xy’ plot</a:t>
            </a:r>
          </a:p>
        </p:txBody>
      </p:sp>
      <p:cxnSp>
        <p:nvCxnSpPr>
          <p:cNvPr id="18" name="Egyenes összekötő nyíllal 17"/>
          <p:cNvCxnSpPr/>
          <p:nvPr/>
        </p:nvCxnSpPr>
        <p:spPr>
          <a:xfrm flipV="1">
            <a:off x="845475" y="4972311"/>
            <a:ext cx="307864" cy="109663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227552" y="914996"/>
            <a:ext cx="2572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+mj-lt"/>
              </a:rPr>
              <a:t>‘image’ plot</a:t>
            </a:r>
          </a:p>
        </p:txBody>
      </p:sp>
      <p:cxnSp>
        <p:nvCxnSpPr>
          <p:cNvPr id="20" name="Egyenes összekötő nyíllal 19"/>
          <p:cNvCxnSpPr/>
          <p:nvPr/>
        </p:nvCxnSpPr>
        <p:spPr>
          <a:xfrm>
            <a:off x="845475" y="1233942"/>
            <a:ext cx="569777" cy="83169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/>
          <p:cNvSpPr txBox="1"/>
          <p:nvPr/>
        </p:nvSpPr>
        <p:spPr>
          <a:xfrm>
            <a:off x="5781103" y="6091017"/>
            <a:ext cx="2976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‘</a:t>
            </a:r>
            <a:r>
              <a:rPr lang="en-US" dirty="0" err="1" smtClean="0">
                <a:latin typeface="+mj-lt"/>
              </a:rPr>
              <a:t>xy</a:t>
            </a:r>
            <a:r>
              <a:rPr lang="en-US" dirty="0" smtClean="0">
                <a:latin typeface="+mj-lt"/>
              </a:rPr>
              <a:t>’ plot from complex data</a:t>
            </a: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8"/>
          <a:srcRect l="1221"/>
          <a:stretch/>
        </p:blipFill>
        <p:spPr>
          <a:xfrm>
            <a:off x="5270435" y="3517868"/>
            <a:ext cx="3873565" cy="2632697"/>
          </a:xfrm>
          <a:prstGeom prst="rect">
            <a:avLst/>
          </a:prstGeom>
        </p:spPr>
      </p:pic>
      <p:sp>
        <p:nvSpPr>
          <p:cNvPr id="24" name="Szövegdoboz 23"/>
          <p:cNvSpPr txBox="1"/>
          <p:nvPr/>
        </p:nvSpPr>
        <p:spPr>
          <a:xfrm>
            <a:off x="6629400" y="2286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>
                <a:solidFill>
                  <a:srgbClr val="3333FF"/>
                </a:solidFill>
              </a:rPr>
              <a:t>L</a:t>
            </a:r>
            <a:r>
              <a:rPr lang="en-US" dirty="0">
                <a:solidFill>
                  <a:srgbClr val="7030A0"/>
                </a:solidFill>
              </a:rPr>
              <a:t>A</a:t>
            </a:r>
            <a:r>
              <a:rPr lang="en-US" dirty="0">
                <a:solidFill>
                  <a:srgbClr val="33CC33"/>
                </a:solidFill>
              </a:rPr>
              <a:t>P</a:t>
            </a:r>
            <a:endParaRPr lang="en-US" dirty="0"/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200" dirty="0" smtClean="0">
                <a:solidFill>
                  <a:prstClr val="white"/>
                </a:solidFill>
              </a:rPr>
              <a:t>G. Kocsis, </a:t>
            </a:r>
            <a:r>
              <a:rPr lang="hu-HU" altLang="en-US" sz="1200" dirty="0" err="1" smtClean="0">
                <a:solidFill>
                  <a:prstClr val="white"/>
                </a:solidFill>
              </a:rPr>
              <a:t>Greifswald</a:t>
            </a:r>
            <a:r>
              <a:rPr lang="hu-HU" altLang="en-US" sz="1200" dirty="0" smtClean="0">
                <a:solidFill>
                  <a:prstClr val="white"/>
                </a:solidFill>
              </a:rPr>
              <a:t>, 25.02.2020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test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86400" y="838200"/>
            <a:ext cx="3568765" cy="2632428"/>
          </a:xfrm>
          <a:prstGeom prst="rect">
            <a:avLst/>
          </a:prstGeom>
        </p:spPr>
      </p:pic>
      <p:sp>
        <p:nvSpPr>
          <p:cNvPr id="29" name="Szövegdoboz 28"/>
          <p:cNvSpPr txBox="1"/>
          <p:nvPr/>
        </p:nvSpPr>
        <p:spPr>
          <a:xfrm>
            <a:off x="5560304" y="773668"/>
            <a:ext cx="411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‘</a:t>
            </a:r>
            <a:r>
              <a:rPr lang="en-US" dirty="0" err="1" smtClean="0">
                <a:latin typeface="+mj-lt"/>
              </a:rPr>
              <a:t>anim</a:t>
            </a:r>
            <a:r>
              <a:rPr lang="en-US" dirty="0" smtClean="0">
                <a:latin typeface="+mj-lt"/>
              </a:rPr>
              <a:t>-image’ plot of test video data</a:t>
            </a:r>
          </a:p>
        </p:txBody>
      </p:sp>
    </p:spTree>
    <p:extLst>
      <p:ext uri="{BB962C8B-B14F-4D97-AF65-F5344CB8AC3E}">
        <p14:creationId xmlns:p14="http://schemas.microsoft.com/office/powerpoint/2010/main" val="194876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églalap 26"/>
          <p:cNvSpPr/>
          <p:nvPr/>
        </p:nvSpPr>
        <p:spPr>
          <a:xfrm>
            <a:off x="0" y="6400800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730885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hu-H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0" y="764703"/>
            <a:ext cx="9144000" cy="56360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Egyenes összekötő 12"/>
          <p:cNvCxnSpPr/>
          <p:nvPr/>
        </p:nvCxnSpPr>
        <p:spPr>
          <a:xfrm>
            <a:off x="1924526" y="148732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4"/>
          <p:cNvSpPr/>
          <p:nvPr/>
        </p:nvSpPr>
        <p:spPr bwMode="auto">
          <a:xfrm>
            <a:off x="1638311" y="152400"/>
            <a:ext cx="5475514" cy="30817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Summary</a:t>
            </a:r>
            <a:endParaRPr lang="en-US" sz="2400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>
            <a:off x="1924526" y="148732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176151" y="3810000"/>
            <a:ext cx="90440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+mj-lt"/>
              </a:rPr>
              <a:t>New solution:  </a:t>
            </a:r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3333FF"/>
                </a:solidFill>
              </a:rPr>
              <a:t>L</a:t>
            </a:r>
            <a:r>
              <a:rPr lang="en-US" dirty="0" smtClean="0">
                <a:solidFill>
                  <a:srgbClr val="7030A0"/>
                </a:solidFill>
              </a:rPr>
              <a:t>A</a:t>
            </a:r>
            <a:r>
              <a:rPr lang="en-US" dirty="0" smtClean="0">
                <a:solidFill>
                  <a:srgbClr val="33CC33"/>
                </a:solidFill>
              </a:rPr>
              <a:t>P  </a:t>
            </a:r>
            <a:r>
              <a:rPr lang="en-US" dirty="0" smtClean="0"/>
              <a:t>(python)</a:t>
            </a:r>
            <a:endParaRPr lang="en-US" dirty="0" smtClean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latin typeface="+mj-lt"/>
              </a:rPr>
              <a:t>package has now good functionality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latin typeface="+mj-lt"/>
                <a:sym typeface="Wingdings" panose="05000000000000000000" pitchFamily="2" charset="2"/>
              </a:rPr>
              <a:t>Considered as beta version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latin typeface="+mj-lt"/>
                <a:sym typeface="Wingdings" panose="05000000000000000000" pitchFamily="2" charset="2"/>
              </a:rPr>
              <a:t>Available on GitHub: </a:t>
            </a:r>
            <a:r>
              <a:rPr lang="en-US" dirty="0" smtClean="0">
                <a:hlinkClick r:id="rId5"/>
              </a:rPr>
              <a:t>https://github.com/fusion-flap</a:t>
            </a:r>
            <a:endParaRPr lang="en-US" dirty="0" smtClean="0">
              <a:latin typeface="+mj-lt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latin typeface="+mj-lt"/>
                <a:sym typeface="Wingdings" panose="05000000000000000000" pitchFamily="2" charset="2"/>
              </a:rPr>
              <a:t>flap_tests.py demonstrates possibilities on test data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latin typeface="+mj-lt"/>
                <a:sym typeface="Wingdings" panose="05000000000000000000" pitchFamily="2" charset="2"/>
              </a:rPr>
              <a:t>Users, collaborators are welcome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olidFill>
                  <a:prstClr val="white"/>
                </a:solidFill>
              </a:rPr>
              <a:t>G. </a:t>
            </a:r>
            <a:r>
              <a:rPr lang="en-US" altLang="en-US" sz="1200" dirty="0" err="1" smtClean="0">
                <a:solidFill>
                  <a:prstClr val="white"/>
                </a:solidFill>
              </a:rPr>
              <a:t>Kocsis</a:t>
            </a:r>
            <a:r>
              <a:rPr lang="en-US" altLang="en-US" sz="1200" dirty="0" smtClean="0">
                <a:solidFill>
                  <a:prstClr val="white"/>
                </a:solidFill>
              </a:rPr>
              <a:t>, Greifswald, 25.02.2020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18" name="TextBox 3"/>
          <p:cNvSpPr txBox="1"/>
          <p:nvPr/>
        </p:nvSpPr>
        <p:spPr>
          <a:xfrm>
            <a:off x="152400" y="719078"/>
            <a:ext cx="8568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Fusion plasma is a volumetric visible light source therefore the reconstruction of the radiation distribution is a challenge if we have limited number of views (which is always  the case.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To study turbulence we need statistical analysis and to calculate multi dimensional: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Auto Power Spectral Density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Cross Power Spectral Density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Cross Correlation Function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Conditional Averaging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Old solution: IDL</a:t>
            </a:r>
          </a:p>
        </p:txBody>
      </p:sp>
    </p:spTree>
    <p:extLst>
      <p:ext uri="{BB962C8B-B14F-4D97-AF65-F5344CB8AC3E}">
        <p14:creationId xmlns:p14="http://schemas.microsoft.com/office/powerpoint/2010/main" val="319842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églalap 28"/>
          <p:cNvSpPr/>
          <p:nvPr/>
        </p:nvSpPr>
        <p:spPr>
          <a:xfrm>
            <a:off x="731520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08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hu-H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3661747" y="245006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black"/>
                </a:solidFill>
              </a:rPr>
              <a:t>Backup slides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5" name="Téglalap 44"/>
          <p:cNvSpPr/>
          <p:nvPr/>
        </p:nvSpPr>
        <p:spPr>
          <a:xfrm>
            <a:off x="-28397" y="6409188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Kép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G. </a:t>
            </a:r>
            <a:r>
              <a:rPr kumimoji="0" lang="en-US" alt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Kocsis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Greifswald, 25.02.2020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48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églalap 27"/>
          <p:cNvSpPr/>
          <p:nvPr/>
        </p:nvSpPr>
        <p:spPr>
          <a:xfrm>
            <a:off x="7315200" y="6505740"/>
            <a:ext cx="1835150" cy="44881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9525" y="871539"/>
            <a:ext cx="9144000" cy="56200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95288" y="2590800"/>
            <a:ext cx="6234112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5532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hu-HU" sz="12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2971800" y="64008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QSV Video Diagnostics Team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AutoShape 59"/>
          <p:cNvSpPr>
            <a:spLocks noChangeArrowheads="1"/>
          </p:cNvSpPr>
          <p:nvPr/>
        </p:nvSpPr>
        <p:spPr bwMode="auto">
          <a:xfrm>
            <a:off x="73025" y="908050"/>
            <a:ext cx="9070975" cy="2031325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Event Detection Intelligent </a:t>
            </a:r>
            <a:r>
              <a:rPr kumimoji="0" lang="en-US" altLang="en-US" sz="2000" b="0" i="0" u="none" strike="noStrike" kern="1200" cap="none" spc="0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CAMera</a:t>
            </a:r>
            <a:endParaRPr kumimoji="0" lang="en-US" altLang="en-US" sz="2000" b="0" i="0" u="none" strike="noStrike" kern="1200" cap="none" spc="0" normalizeH="0" baseline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Special 1.3 </a:t>
            </a:r>
            <a:r>
              <a:rPr kumimoji="0" lang="en-US" altLang="en-US" sz="1800" b="0" i="0" u="none" strike="noStrike" kern="1200" cap="none" spc="0" normalizeH="0" baseline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Mpixel</a:t>
            </a:r>
            <a:r>
              <a:rPr kumimoji="0" lang="en-US" alt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(1280x1024) 12-bit monochrome CMOS camera</a:t>
            </a:r>
            <a:endParaRPr kumimoji="0" lang="en-US" altLang="en-US" sz="1800" b="1" i="0" u="sng" strike="noStrike" kern="1200" cap="none" spc="0" normalizeH="0" baseline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max. frame rate: 400 fps (full frame); 50,000 fps (64x56)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non-destructive readout </a:t>
            </a:r>
            <a:r>
              <a:rPr kumimoji="0" lang="en-US" alt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→ exposure and readout cycles can be decoupled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magnetic field tolerant (tested </a:t>
            </a:r>
            <a:r>
              <a:rPr kumimoji="0" lang="en-US" altLang="en-US" sz="1800" b="0" i="0" u="none" strike="noStrike" kern="1200" cap="none" spc="0" normalizeH="0" baseline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upto</a:t>
            </a:r>
            <a:r>
              <a:rPr kumimoji="0" lang="en-US" alt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3 T and 250 </a:t>
            </a:r>
            <a:r>
              <a:rPr kumimoji="0" lang="en-US" altLang="en-US" sz="1800" b="0" i="0" u="none" strike="noStrike" kern="1200" cap="none" spc="0" normalizeH="0" baseline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mT</a:t>
            </a:r>
            <a:r>
              <a:rPr kumimoji="0" lang="en-US" alt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/min)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914400" y="76200"/>
            <a:ext cx="631031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The EDICAM concept: overview diagnostics + event detection + physics investigation</a:t>
            </a:r>
            <a:endParaRPr kumimoji="0" lang="en-US" altLang="en-US" sz="2400" i="0" u="none" strike="noStrike" kern="1200" cap="none" spc="0" normalizeH="0" baseline="0" dirty="0">
              <a:ln>
                <a:noFill/>
              </a:ln>
              <a:solidFill>
                <a:srgbClr val="3790AF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https://lh3.googleusercontent.com/9UfhEiDwAmVElbqmmq6TKbVdoY1iVC6xMlWItmHB3RcU11m3XjyTuLbn4tQ-bZCsJJCvvmLtLopYTVxORoYDRO4WTos_9efA9Jxs-V36mA5kgseGkLmC0oaUhue8P55uhA3oNn3IEg=w1270-h846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" t="30570" b="7238"/>
          <a:stretch/>
        </p:blipFill>
        <p:spPr bwMode="auto">
          <a:xfrm>
            <a:off x="260350" y="3352800"/>
            <a:ext cx="5099844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2810272" y="5181600"/>
            <a:ext cx="6100763" cy="919162"/>
            <a:chOff x="1610" y="2018"/>
            <a:chExt cx="3843" cy="579"/>
          </a:xfrm>
        </p:grpSpPr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3787" y="2205"/>
              <a:ext cx="771" cy="233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FPGA</a:t>
              </a: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computr3"/>
            <p:cNvSpPr>
              <a:spLocks noEditPoints="1" noChangeArrowheads="1"/>
            </p:cNvSpPr>
            <p:nvPr/>
          </p:nvSpPr>
          <p:spPr bwMode="auto">
            <a:xfrm>
              <a:off x="4558" y="2018"/>
              <a:ext cx="895" cy="579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1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819 w 21600"/>
                <a:gd name="T13" fmla="*/ 2574 h 21600"/>
                <a:gd name="T14" fmla="*/ 16363 w 21600"/>
                <a:gd name="T15" fmla="*/ 1175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8250" y="17743"/>
                  </a:moveTo>
                  <a:lnTo>
                    <a:pt x="17557" y="16971"/>
                  </a:lnTo>
                  <a:lnTo>
                    <a:pt x="5429" y="16971"/>
                  </a:lnTo>
                  <a:lnTo>
                    <a:pt x="4736" y="17743"/>
                  </a:lnTo>
                  <a:lnTo>
                    <a:pt x="18250" y="17743"/>
                  </a:lnTo>
                  <a:close/>
                </a:path>
                <a:path w="21600" h="21600" extrusionOk="0">
                  <a:moveTo>
                    <a:pt x="18250" y="17743"/>
                  </a:moveTo>
                  <a:moveTo>
                    <a:pt x="19405" y="19131"/>
                  </a:moveTo>
                  <a:lnTo>
                    <a:pt x="18712" y="18360"/>
                  </a:lnTo>
                  <a:lnTo>
                    <a:pt x="4274" y="18360"/>
                  </a:lnTo>
                  <a:lnTo>
                    <a:pt x="3581" y="19131"/>
                  </a:lnTo>
                  <a:lnTo>
                    <a:pt x="19405" y="19131"/>
                  </a:lnTo>
                  <a:close/>
                </a:path>
                <a:path w="21600" h="21600" extrusionOk="0">
                  <a:moveTo>
                    <a:pt x="19405" y="19131"/>
                  </a:moveTo>
                  <a:moveTo>
                    <a:pt x="20560" y="20520"/>
                  </a:moveTo>
                  <a:lnTo>
                    <a:pt x="19867" y="19749"/>
                  </a:lnTo>
                  <a:lnTo>
                    <a:pt x="3119" y="19749"/>
                  </a:lnTo>
                  <a:lnTo>
                    <a:pt x="2426" y="20520"/>
                  </a:lnTo>
                  <a:lnTo>
                    <a:pt x="20560" y="20520"/>
                  </a:lnTo>
                  <a:close/>
                </a:path>
                <a:path w="21600" h="21600" extrusionOk="0">
                  <a:moveTo>
                    <a:pt x="20560" y="20520"/>
                  </a:moveTo>
                  <a:moveTo>
                    <a:pt x="4620" y="16971"/>
                  </a:moveTo>
                  <a:lnTo>
                    <a:pt x="5313" y="16200"/>
                  </a:lnTo>
                  <a:lnTo>
                    <a:pt x="7624" y="16200"/>
                  </a:lnTo>
                  <a:lnTo>
                    <a:pt x="7624" y="14194"/>
                  </a:lnTo>
                  <a:lnTo>
                    <a:pt x="5891" y="14194"/>
                  </a:lnTo>
                  <a:lnTo>
                    <a:pt x="5891" y="0"/>
                  </a:lnTo>
                  <a:lnTo>
                    <a:pt x="12013" y="0"/>
                  </a:lnTo>
                  <a:lnTo>
                    <a:pt x="18135" y="0"/>
                  </a:lnTo>
                  <a:lnTo>
                    <a:pt x="18135" y="10800"/>
                  </a:lnTo>
                  <a:lnTo>
                    <a:pt x="18135" y="14194"/>
                  </a:lnTo>
                  <a:lnTo>
                    <a:pt x="16402" y="14194"/>
                  </a:lnTo>
                  <a:lnTo>
                    <a:pt x="16402" y="16200"/>
                  </a:lnTo>
                  <a:lnTo>
                    <a:pt x="17788" y="16200"/>
                  </a:lnTo>
                  <a:lnTo>
                    <a:pt x="19059" y="17743"/>
                  </a:lnTo>
                  <a:lnTo>
                    <a:pt x="21022" y="19903"/>
                  </a:lnTo>
                  <a:lnTo>
                    <a:pt x="21253" y="20057"/>
                  </a:lnTo>
                  <a:lnTo>
                    <a:pt x="21369" y="20366"/>
                  </a:lnTo>
                  <a:lnTo>
                    <a:pt x="21600" y="20674"/>
                  </a:lnTo>
                  <a:lnTo>
                    <a:pt x="21600" y="20829"/>
                  </a:lnTo>
                  <a:lnTo>
                    <a:pt x="21600" y="20983"/>
                  </a:lnTo>
                  <a:lnTo>
                    <a:pt x="21600" y="21137"/>
                  </a:lnTo>
                  <a:lnTo>
                    <a:pt x="21600" y="21291"/>
                  </a:lnTo>
                  <a:lnTo>
                    <a:pt x="21484" y="21446"/>
                  </a:lnTo>
                  <a:lnTo>
                    <a:pt x="21369" y="21446"/>
                  </a:lnTo>
                  <a:lnTo>
                    <a:pt x="21138" y="21600"/>
                  </a:lnTo>
                  <a:lnTo>
                    <a:pt x="21022" y="21600"/>
                  </a:lnTo>
                  <a:lnTo>
                    <a:pt x="10973" y="21600"/>
                  </a:lnTo>
                  <a:lnTo>
                    <a:pt x="2079" y="21600"/>
                  </a:lnTo>
                  <a:lnTo>
                    <a:pt x="1848" y="21600"/>
                  </a:lnTo>
                  <a:lnTo>
                    <a:pt x="1733" y="21446"/>
                  </a:lnTo>
                  <a:lnTo>
                    <a:pt x="1617" y="21446"/>
                  </a:lnTo>
                  <a:lnTo>
                    <a:pt x="1502" y="21291"/>
                  </a:lnTo>
                  <a:lnTo>
                    <a:pt x="1386" y="21291"/>
                  </a:lnTo>
                  <a:lnTo>
                    <a:pt x="1386" y="21137"/>
                  </a:lnTo>
                  <a:lnTo>
                    <a:pt x="1386" y="20983"/>
                  </a:lnTo>
                  <a:lnTo>
                    <a:pt x="1386" y="20829"/>
                  </a:lnTo>
                  <a:lnTo>
                    <a:pt x="1502" y="20674"/>
                  </a:lnTo>
                  <a:lnTo>
                    <a:pt x="1617" y="20366"/>
                  </a:lnTo>
                  <a:lnTo>
                    <a:pt x="1733" y="20057"/>
                  </a:lnTo>
                  <a:lnTo>
                    <a:pt x="1964" y="19903"/>
                  </a:lnTo>
                  <a:lnTo>
                    <a:pt x="0" y="19903"/>
                  </a:lnTo>
                  <a:lnTo>
                    <a:pt x="0" y="10800"/>
                  </a:lnTo>
                  <a:lnTo>
                    <a:pt x="0" y="2777"/>
                  </a:lnTo>
                  <a:lnTo>
                    <a:pt x="4620" y="2777"/>
                  </a:lnTo>
                  <a:lnTo>
                    <a:pt x="4620" y="16971"/>
                  </a:lnTo>
                  <a:moveTo>
                    <a:pt x="4620" y="16971"/>
                  </a:moveTo>
                  <a:moveTo>
                    <a:pt x="4620" y="16971"/>
                  </a:moveTo>
                  <a:lnTo>
                    <a:pt x="4158" y="17434"/>
                  </a:lnTo>
                  <a:lnTo>
                    <a:pt x="2541" y="19286"/>
                  </a:lnTo>
                  <a:lnTo>
                    <a:pt x="1964" y="19903"/>
                  </a:lnTo>
                  <a:lnTo>
                    <a:pt x="4620" y="16971"/>
                  </a:lnTo>
                  <a:close/>
                </a:path>
                <a:path w="21600" h="21600" extrusionOk="0">
                  <a:moveTo>
                    <a:pt x="7624" y="2314"/>
                  </a:moveTo>
                  <a:moveTo>
                    <a:pt x="16402" y="2314"/>
                  </a:moveTo>
                  <a:lnTo>
                    <a:pt x="16402" y="11880"/>
                  </a:lnTo>
                  <a:lnTo>
                    <a:pt x="7624" y="11880"/>
                  </a:lnTo>
                  <a:lnTo>
                    <a:pt x="7624" y="2314"/>
                  </a:lnTo>
                  <a:close/>
                </a:path>
                <a:path w="21600" h="21600" extrusionOk="0">
                  <a:moveTo>
                    <a:pt x="578" y="4011"/>
                  </a:moveTo>
                  <a:moveTo>
                    <a:pt x="4043" y="4011"/>
                  </a:moveTo>
                  <a:lnTo>
                    <a:pt x="4043" y="4320"/>
                  </a:lnTo>
                  <a:lnTo>
                    <a:pt x="578" y="4320"/>
                  </a:lnTo>
                  <a:lnTo>
                    <a:pt x="578" y="4011"/>
                  </a:lnTo>
                  <a:close/>
                  <a:moveTo>
                    <a:pt x="7624" y="14194"/>
                  </a:moveTo>
                  <a:lnTo>
                    <a:pt x="16402" y="14194"/>
                  </a:lnTo>
                  <a:lnTo>
                    <a:pt x="16402" y="16200"/>
                  </a:lnTo>
                  <a:lnTo>
                    <a:pt x="7624" y="16200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3016" y="2064"/>
              <a:ext cx="272" cy="27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>
              <a:off x="2472" y="2338"/>
              <a:ext cx="1315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0" name="Group 15"/>
            <p:cNvGrpSpPr>
              <a:grpSpLocks/>
            </p:cNvGrpSpPr>
            <p:nvPr/>
          </p:nvGrpSpPr>
          <p:grpSpPr bwMode="auto">
            <a:xfrm>
              <a:off x="1610" y="2129"/>
              <a:ext cx="1152" cy="340"/>
              <a:chOff x="589" y="2954"/>
              <a:chExt cx="1152" cy="340"/>
            </a:xfrm>
          </p:grpSpPr>
          <p:sp>
            <p:nvSpPr>
              <p:cNvPr id="22" name="AutoShape 16"/>
              <p:cNvSpPr>
                <a:spLocks noChangeArrowheads="1"/>
              </p:cNvSpPr>
              <p:nvPr/>
            </p:nvSpPr>
            <p:spPr bwMode="auto">
              <a:xfrm rot="-5400000">
                <a:off x="862" y="2681"/>
                <a:ext cx="340" cy="885"/>
              </a:xfrm>
              <a:prstGeom prst="can">
                <a:avLst>
                  <a:gd name="adj" fmla="val 3442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 Box 17"/>
              <p:cNvSpPr txBox="1">
                <a:spLocks noChangeArrowheads="1"/>
              </p:cNvSpPr>
              <p:nvPr/>
            </p:nvSpPr>
            <p:spPr bwMode="auto">
              <a:xfrm>
                <a:off x="733" y="2987"/>
                <a:ext cx="100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cam.head</a:t>
                </a:r>
                <a:endParaRPr kumimoji="0" lang="en-US" sz="18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2562" y="2331"/>
              <a:ext cx="113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</a:t>
              </a:r>
              <a:r>
                <a:rPr kumimoji="0" lang="en-US" sz="1400" b="0" i="0" u="none" strike="noStrike" kern="1200" cap="none" spc="0" normalizeH="0" baseline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Gbit</a:t>
              </a:r>
              <a:r>
                <a:rPr kumimoji="0" lang="en-US" sz="1400" b="0" i="0" u="none" strike="noStrike" kern="120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/s fiber link</a:t>
              </a:r>
              <a:endParaRPr kumimoji="0" lang="en-US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" name="Szövegdoboz 3"/>
          <p:cNvSpPr txBox="1"/>
          <p:nvPr/>
        </p:nvSpPr>
        <p:spPr>
          <a:xfrm>
            <a:off x="5701238" y="3191471"/>
            <a:ext cx="3196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Modular design: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camera head + FPGA card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5867400" y="4105871"/>
            <a:ext cx="12192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44000" marR="0" lvl="0" indent="-144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</a:t>
            </a:r>
          </a:p>
          <a:p>
            <a:pPr marL="144000" marR="0" lvl="0" indent="-144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Durable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7456487" y="4105870"/>
            <a:ext cx="144078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44000" marR="0" lvl="0" indent="-144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processing</a:t>
            </a:r>
          </a:p>
          <a:p>
            <a:pPr marL="144000" marR="0" lvl="0" indent="-144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Events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150122" y="990600"/>
            <a:ext cx="32635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[S. </a:t>
            </a:r>
            <a:r>
              <a:rPr kumimoji="0" lang="en-US" sz="1100" b="0" i="0" u="none" strike="noStrike" kern="1200" cap="none" spc="0" normalizeH="0" baseline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Zoletnik</a:t>
            </a:r>
            <a:r>
              <a:rPr kumimoji="0" lang="en-US" sz="11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al, </a:t>
            </a:r>
            <a:r>
              <a:rPr kumimoji="0" lang="en-US" sz="1100" b="0" i="0" u="none" strike="noStrike" kern="1200" cap="none" spc="0" normalizeH="0" baseline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Fus</a:t>
            </a:r>
            <a:r>
              <a:rPr kumimoji="0" lang="en-US" sz="11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Eng. Des. 88 (2013) 1405]</a:t>
            </a:r>
            <a:endParaRPr kumimoji="0" lang="en-US" sz="11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églalap 25"/>
          <p:cNvSpPr/>
          <p:nvPr/>
        </p:nvSpPr>
        <p:spPr>
          <a:xfrm>
            <a:off x="0" y="6527800"/>
            <a:ext cx="7380288" cy="330199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QSV Video Diagnostic Team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Kép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30" name="Téglalap 29"/>
          <p:cNvSpPr/>
          <p:nvPr/>
        </p:nvSpPr>
        <p:spPr>
          <a:xfrm>
            <a:off x="0" y="6505740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3124200" y="65532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G. </a:t>
            </a:r>
            <a:r>
              <a:rPr kumimoji="0" lang="en-US" alt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Kocsis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Greifswald, 25.02.2020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33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églalap 52"/>
          <p:cNvSpPr/>
          <p:nvPr/>
        </p:nvSpPr>
        <p:spPr>
          <a:xfrm>
            <a:off x="9525" y="770388"/>
            <a:ext cx="9144000" cy="56387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9" name="Téglalap 28"/>
          <p:cNvSpPr/>
          <p:nvPr/>
        </p:nvSpPr>
        <p:spPr>
          <a:xfrm>
            <a:off x="731520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08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hu-HU" sz="12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églalap 44"/>
          <p:cNvSpPr/>
          <p:nvPr/>
        </p:nvSpPr>
        <p:spPr>
          <a:xfrm>
            <a:off x="0" y="6409188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Kép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10" name="AutoShape 59"/>
          <p:cNvSpPr>
            <a:spLocks noChangeArrowheads="1"/>
          </p:cNvSpPr>
          <p:nvPr/>
        </p:nvSpPr>
        <p:spPr bwMode="auto">
          <a:xfrm>
            <a:off x="73025" y="908050"/>
            <a:ext cx="9070975" cy="723275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r>
              <a:rPr lang="en-US" altLang="en-US" sz="2000" dirty="0" smtClean="0">
                <a:solidFill>
                  <a:srgbClr val="3333FF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Utilization of multiple ROIs in the non-destructive readout mode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 the EDICAM system can handle up</a:t>
            </a:r>
            <a:r>
              <a:rPr lang="hu-HU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en-US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to 6 ROIs simultaneously  </a:t>
            </a:r>
            <a:r>
              <a:rPr lang="en-US" altLang="en-US" dirty="0" smtClean="0">
                <a:latin typeface="Arial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≡  6 cameras</a:t>
            </a:r>
            <a:endParaRPr lang="en-US" altLang="en-US" dirty="0" smtClean="0"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4967287" y="3960975"/>
            <a:ext cx="4075112" cy="2287425"/>
            <a:chOff x="228600" y="3732375"/>
            <a:chExt cx="4075112" cy="2287425"/>
          </a:xfrm>
        </p:grpSpPr>
        <p:grpSp>
          <p:nvGrpSpPr>
            <p:cNvPr id="12" name="Csoportba foglalás 11"/>
            <p:cNvGrpSpPr/>
            <p:nvPr/>
          </p:nvGrpSpPr>
          <p:grpSpPr>
            <a:xfrm>
              <a:off x="228600" y="3732375"/>
              <a:ext cx="4075112" cy="2287425"/>
              <a:chOff x="609600" y="1752600"/>
              <a:chExt cx="7848600" cy="2468260"/>
            </a:xfrm>
          </p:grpSpPr>
          <p:grpSp>
            <p:nvGrpSpPr>
              <p:cNvPr id="19" name="Csoportba foglalás 18"/>
              <p:cNvGrpSpPr/>
              <p:nvPr/>
            </p:nvGrpSpPr>
            <p:grpSpPr>
              <a:xfrm>
                <a:off x="609600" y="1752600"/>
                <a:ext cx="7848600" cy="2468260"/>
                <a:chOff x="457200" y="3590505"/>
                <a:chExt cx="7848600" cy="2468260"/>
              </a:xfrm>
            </p:grpSpPr>
            <p:grpSp>
              <p:nvGrpSpPr>
                <p:cNvPr id="22" name="Csoportba foglalás 47"/>
                <p:cNvGrpSpPr>
                  <a:grpSpLocks/>
                </p:cNvGrpSpPr>
                <p:nvPr/>
              </p:nvGrpSpPr>
              <p:grpSpPr bwMode="auto">
                <a:xfrm>
                  <a:off x="457200" y="4046688"/>
                  <a:ext cx="7848600" cy="2012077"/>
                  <a:chOff x="457200" y="3392487"/>
                  <a:chExt cx="7848602" cy="2011607"/>
                </a:xfrm>
              </p:grpSpPr>
              <p:pic>
                <p:nvPicPr>
                  <p:cNvPr id="27" name="Picture 39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037" r="10443" b="43596"/>
                  <a:stretch>
                    <a:fillRect/>
                  </a:stretch>
                </p:blipFill>
                <p:spPr bwMode="auto">
                  <a:xfrm>
                    <a:off x="601663" y="4132263"/>
                    <a:ext cx="7272338" cy="11255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01663" y="3535363"/>
                    <a:ext cx="0" cy="158432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0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7200" y="5048251"/>
                    <a:ext cx="784860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1" name="Text Box 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67880" y="5072063"/>
                    <a:ext cx="1537922" cy="3320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sz="1400" dirty="0" smtClean="0"/>
                      <a:t>time</a:t>
                    </a:r>
                    <a:endParaRPr lang="en-US" sz="1400" dirty="0"/>
                  </a:p>
                </p:txBody>
              </p:sp>
              <p:sp>
                <p:nvSpPr>
                  <p:cNvPr id="33" name="Text 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4538" y="3463925"/>
                    <a:ext cx="1389062" cy="7968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sz="1400" dirty="0" smtClean="0"/>
                      <a:t>pixel brightness</a:t>
                    </a:r>
                    <a:endParaRPr lang="en-US" sz="1400" dirty="0"/>
                  </a:p>
                </p:txBody>
              </p:sp>
              <p:sp>
                <p:nvSpPr>
                  <p:cNvPr id="34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2328863" y="3463925"/>
                    <a:ext cx="0" cy="79216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5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4849813" y="3463925"/>
                    <a:ext cx="0" cy="79216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6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7369175" y="3463925"/>
                    <a:ext cx="0" cy="79216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7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76788" y="3392487"/>
                    <a:ext cx="0" cy="792163"/>
                  </a:xfrm>
                  <a:prstGeom prst="line">
                    <a:avLst/>
                  </a:prstGeom>
                  <a:noFill/>
                  <a:ln w="508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8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7297738" y="3392487"/>
                    <a:ext cx="0" cy="792163"/>
                  </a:xfrm>
                  <a:prstGeom prst="line">
                    <a:avLst/>
                  </a:prstGeom>
                  <a:noFill/>
                  <a:ln w="508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23" name="Line 60"/>
                <p:cNvSpPr>
                  <a:spLocks noChangeShapeType="1"/>
                </p:cNvSpPr>
                <p:nvPr/>
              </p:nvSpPr>
              <p:spPr bwMode="auto">
                <a:xfrm>
                  <a:off x="846137" y="4008937"/>
                  <a:ext cx="148272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" name="Line 60"/>
                <p:cNvSpPr>
                  <a:spLocks noChangeShapeType="1"/>
                </p:cNvSpPr>
                <p:nvPr/>
              </p:nvSpPr>
              <p:spPr bwMode="auto">
                <a:xfrm>
                  <a:off x="2328863" y="4008937"/>
                  <a:ext cx="103108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939801" y="3593068"/>
                  <a:ext cx="1193800" cy="3321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400" dirty="0" smtClean="0"/>
                    <a:t>expo</a:t>
                  </a:r>
                  <a:endParaRPr lang="en-US" sz="1400" dirty="0"/>
                </a:p>
              </p:txBody>
            </p:sp>
            <p:sp>
              <p:nvSpPr>
                <p:cNvPr id="26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2133599" y="3590505"/>
                  <a:ext cx="1388571" cy="3321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400" dirty="0" smtClean="0"/>
                    <a:t>reset</a:t>
                  </a:r>
                  <a:endParaRPr lang="en-US" sz="1400" dirty="0"/>
                </a:p>
              </p:txBody>
            </p:sp>
          </p:grpSp>
          <p:sp>
            <p:nvSpPr>
              <p:cNvPr id="20" name="Szövegdoboz 19"/>
              <p:cNvSpPr txBox="1"/>
              <p:nvPr/>
            </p:nvSpPr>
            <p:spPr>
              <a:xfrm>
                <a:off x="5783871" y="1840468"/>
                <a:ext cx="1718652" cy="564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NDR readouts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Szövegdoboz 20"/>
              <p:cNvSpPr txBox="1"/>
              <p:nvPr/>
            </p:nvSpPr>
            <p:spPr>
              <a:xfrm>
                <a:off x="3674572" y="1828800"/>
                <a:ext cx="1718652" cy="564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NDR readouts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" name="Line 48"/>
            <p:cNvSpPr>
              <a:spLocks noChangeShapeType="1"/>
            </p:cNvSpPr>
            <p:nvPr/>
          </p:nvSpPr>
          <p:spPr bwMode="auto">
            <a:xfrm>
              <a:off x="1828800" y="4313052"/>
              <a:ext cx="0" cy="7923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Line 50"/>
            <p:cNvSpPr>
              <a:spLocks noChangeShapeType="1"/>
            </p:cNvSpPr>
            <p:nvPr/>
          </p:nvSpPr>
          <p:spPr bwMode="auto">
            <a:xfrm>
              <a:off x="2057400" y="4313052"/>
              <a:ext cx="0" cy="7923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Line 52"/>
            <p:cNvSpPr>
              <a:spLocks noChangeShapeType="1"/>
            </p:cNvSpPr>
            <p:nvPr/>
          </p:nvSpPr>
          <p:spPr bwMode="auto">
            <a:xfrm>
              <a:off x="2266155" y="4313052"/>
              <a:ext cx="0" cy="7923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Line 48"/>
            <p:cNvSpPr>
              <a:spLocks noChangeShapeType="1"/>
            </p:cNvSpPr>
            <p:nvPr/>
          </p:nvSpPr>
          <p:spPr bwMode="auto">
            <a:xfrm>
              <a:off x="3095625" y="4311279"/>
              <a:ext cx="0" cy="7923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Line 50"/>
            <p:cNvSpPr>
              <a:spLocks noChangeShapeType="1"/>
            </p:cNvSpPr>
            <p:nvPr/>
          </p:nvSpPr>
          <p:spPr bwMode="auto">
            <a:xfrm>
              <a:off x="3324225" y="4311279"/>
              <a:ext cx="0" cy="7923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Line 52"/>
            <p:cNvSpPr>
              <a:spLocks noChangeShapeType="1"/>
            </p:cNvSpPr>
            <p:nvPr/>
          </p:nvSpPr>
          <p:spPr bwMode="auto">
            <a:xfrm>
              <a:off x="3532980" y="4311279"/>
              <a:ext cx="0" cy="7923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39" name="AEQ50_edi_20171115_039_174928_3ROI.gi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" y="1771165"/>
            <a:ext cx="4368006" cy="4368006"/>
          </a:xfrm>
          <a:prstGeom prst="rect">
            <a:avLst/>
          </a:prstGeom>
        </p:spPr>
      </p:pic>
      <p:sp>
        <p:nvSpPr>
          <p:cNvPr id="40" name="Szövegdoboz 39"/>
          <p:cNvSpPr txBox="1"/>
          <p:nvPr/>
        </p:nvSpPr>
        <p:spPr>
          <a:xfrm>
            <a:off x="126072" y="1804719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FF00"/>
                </a:solidFill>
              </a:rPr>
              <a:t>20171115.039</a:t>
            </a:r>
          </a:p>
          <a:p>
            <a:r>
              <a:rPr lang="en-US" sz="1800" dirty="0" smtClean="0">
                <a:solidFill>
                  <a:srgbClr val="00FF00"/>
                </a:solidFill>
              </a:rPr>
              <a:t>Helium plasma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Pellet injection</a:t>
            </a:r>
            <a:endParaRPr lang="en-US" sz="1800" dirty="0" smtClean="0">
              <a:solidFill>
                <a:srgbClr val="00FF00"/>
              </a:solidFill>
            </a:endParaRPr>
          </a:p>
        </p:txBody>
      </p:sp>
      <p:sp>
        <p:nvSpPr>
          <p:cNvPr id="41" name="Szövegdoboz 40"/>
          <p:cNvSpPr txBox="1"/>
          <p:nvPr/>
        </p:nvSpPr>
        <p:spPr>
          <a:xfrm>
            <a:off x="4558675" y="1782059"/>
            <a:ext cx="3114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ROI #1:</a:t>
            </a:r>
            <a:r>
              <a:rPr lang="en-US" dirty="0" smtClean="0"/>
              <a:t> full frame, 100 Hz</a:t>
            </a:r>
          </a:p>
          <a:p>
            <a:r>
              <a:rPr lang="en-US" dirty="0" smtClean="0"/>
              <a:t>Here: still image</a:t>
            </a:r>
          </a:p>
        </p:txBody>
      </p:sp>
      <p:sp>
        <p:nvSpPr>
          <p:cNvPr id="42" name="Szövegdoboz 41"/>
          <p:cNvSpPr txBox="1"/>
          <p:nvPr/>
        </p:nvSpPr>
        <p:spPr>
          <a:xfrm>
            <a:off x="5715000" y="2457271"/>
            <a:ext cx="33273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ROI #2 and #3:</a:t>
            </a:r>
          </a:p>
          <a:p>
            <a:r>
              <a:rPr lang="en-US" dirty="0" smtClean="0"/>
              <a:t>Small area (160x100), 10 kHz</a:t>
            </a:r>
          </a:p>
          <a:p>
            <a:r>
              <a:rPr lang="en-US" dirty="0" smtClean="0"/>
              <a:t>Pellet penetration is temporally resolved!</a:t>
            </a:r>
          </a:p>
          <a:p>
            <a:r>
              <a:rPr lang="en-US" dirty="0" smtClean="0"/>
              <a:t>Event → only during pellets</a:t>
            </a:r>
            <a:endParaRPr lang="en-US" dirty="0"/>
          </a:p>
        </p:txBody>
      </p:sp>
      <p:cxnSp>
        <p:nvCxnSpPr>
          <p:cNvPr id="43" name="Egyenes összekötő nyíllal 42"/>
          <p:cNvCxnSpPr/>
          <p:nvPr/>
        </p:nvCxnSpPr>
        <p:spPr>
          <a:xfrm flipH="1">
            <a:off x="1599202" y="3168853"/>
            <a:ext cx="4039598" cy="7901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nyíllal 43"/>
          <p:cNvCxnSpPr/>
          <p:nvPr/>
        </p:nvCxnSpPr>
        <p:spPr>
          <a:xfrm flipH="1">
            <a:off x="3183378" y="3168853"/>
            <a:ext cx="2455422" cy="86974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zövegdoboz 49"/>
          <p:cNvSpPr txBox="1"/>
          <p:nvPr/>
        </p:nvSpPr>
        <p:spPr>
          <a:xfrm>
            <a:off x="2260203" y="5257800"/>
            <a:ext cx="243086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b="1" dirty="0" smtClean="0"/>
              <a:t>Save storage space</a:t>
            </a:r>
            <a:endParaRPr lang="en-US" sz="2000" b="1" dirty="0"/>
          </a:p>
        </p:txBody>
      </p:sp>
      <p:sp>
        <p:nvSpPr>
          <p:cNvPr id="51" name="Szövegdoboz 50"/>
          <p:cNvSpPr txBox="1"/>
          <p:nvPr/>
        </p:nvSpPr>
        <p:spPr>
          <a:xfrm>
            <a:off x="2260203" y="5707737"/>
            <a:ext cx="243086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b="1" dirty="0" smtClean="0"/>
              <a:t>Save camera usage</a:t>
            </a:r>
            <a:endParaRPr lang="en-US" sz="2000" b="1" dirty="0"/>
          </a:p>
        </p:txBody>
      </p:sp>
      <p:sp>
        <p:nvSpPr>
          <p:cNvPr id="52" name="Rectangle 9"/>
          <p:cNvSpPr>
            <a:spLocks noChangeArrowheads="1"/>
          </p:cNvSpPr>
          <p:nvPr/>
        </p:nvSpPr>
        <p:spPr bwMode="auto">
          <a:xfrm>
            <a:off x="1143000" y="162871"/>
            <a:ext cx="59293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dirty="0" smtClean="0">
                <a:latin typeface="+mn-lt"/>
              </a:rPr>
              <a:t>EDICAM application ”science” </a:t>
            </a:r>
            <a:endParaRPr lang="en-US" altLang="en-US" sz="2400" dirty="0">
              <a:solidFill>
                <a:srgbClr val="3790AF"/>
              </a:solidFill>
              <a:latin typeface="+mn-lt"/>
            </a:endParaRPr>
          </a:p>
        </p:txBody>
      </p:sp>
      <p:sp>
        <p:nvSpPr>
          <p:cNvPr id="54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G. </a:t>
            </a:r>
            <a:r>
              <a:rPr kumimoji="0" lang="en-US" alt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Kocsis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Greifswald, 25.02.2020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7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0" y="764704"/>
            <a:ext cx="9144000" cy="56360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églalap 26"/>
          <p:cNvSpPr/>
          <p:nvPr/>
        </p:nvSpPr>
        <p:spPr>
          <a:xfrm>
            <a:off x="0" y="6409189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730885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hu-H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9" name="TextBox 4"/>
          <p:cNvSpPr txBox="1"/>
          <p:nvPr/>
        </p:nvSpPr>
        <p:spPr>
          <a:xfrm>
            <a:off x="853160" y="71735"/>
            <a:ext cx="1327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Content</a:t>
            </a:r>
            <a:r>
              <a:rPr lang="hu-HU" sz="2400" dirty="0" smtClean="0">
                <a:latin typeface="+mn-lt"/>
              </a:rPr>
              <a:t>s</a:t>
            </a:r>
            <a:endParaRPr lang="en-US" sz="2400" dirty="0">
              <a:latin typeface="+mn-lt"/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304800" y="895648"/>
            <a:ext cx="64942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Plasma visible radiation and video observation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Filaments and cross-correlation images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err="1" smtClean="0">
                <a:latin typeface="+mn-lt"/>
              </a:rPr>
              <a:t>Quasy</a:t>
            </a:r>
            <a:r>
              <a:rPr lang="en-US" dirty="0" smtClean="0">
                <a:latin typeface="+mn-lt"/>
              </a:rPr>
              <a:t>-coherent modes and spectrum images</a:t>
            </a:r>
          </a:p>
          <a:p>
            <a:endParaRPr lang="en-US" dirty="0" smtClean="0">
              <a:latin typeface="+mn-lt"/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  <a:latin typeface="Calibri"/>
              </a:rPr>
              <a:t>Video data processing in IDL (present solution)</a:t>
            </a:r>
          </a:p>
          <a:p>
            <a:pPr eaLnBrk="1" hangingPunct="1">
              <a:spcBef>
                <a:spcPts val="0"/>
              </a:spcBef>
            </a:pPr>
            <a:endParaRPr lang="hu-HU" dirty="0" smtClean="0">
              <a:latin typeface="+mn-lt"/>
            </a:endParaRPr>
          </a:p>
          <a:p>
            <a:pPr eaLnBrk="1" hangingPunct="1">
              <a:spcBef>
                <a:spcPts val="0"/>
              </a:spcBef>
            </a:pPr>
            <a:r>
              <a:rPr lang="en-US" dirty="0" smtClean="0">
                <a:latin typeface="+mn-lt"/>
              </a:rPr>
              <a:t>Introduction to</a:t>
            </a:r>
            <a:r>
              <a:rPr lang="hu-HU" dirty="0" smtClean="0">
                <a:solidFill>
                  <a:srgbClr val="33CC33"/>
                </a:solidFill>
              </a:rPr>
              <a:t> </a:t>
            </a:r>
            <a:r>
              <a:rPr lang="en-US" altLang="hu-HU" dirty="0" smtClean="0">
                <a:solidFill>
                  <a:srgbClr val="FF0000"/>
                </a:solidFill>
              </a:rPr>
              <a:t>F</a:t>
            </a:r>
            <a:r>
              <a:rPr lang="en-US" altLang="hu-HU" dirty="0" smtClean="0"/>
              <a:t>usion </a:t>
            </a:r>
            <a:r>
              <a:rPr lang="en-US" altLang="hu-HU" dirty="0">
                <a:solidFill>
                  <a:srgbClr val="3333FF"/>
                </a:solidFill>
              </a:rPr>
              <a:t>L</a:t>
            </a:r>
            <a:r>
              <a:rPr lang="en-US" altLang="hu-HU" dirty="0"/>
              <a:t>ibrary of </a:t>
            </a:r>
            <a:r>
              <a:rPr lang="en-US" altLang="hu-HU" dirty="0">
                <a:solidFill>
                  <a:srgbClr val="7030A0"/>
                </a:solidFill>
              </a:rPr>
              <a:t>A</a:t>
            </a:r>
            <a:r>
              <a:rPr lang="en-US" altLang="hu-HU" dirty="0"/>
              <a:t>nalysis </a:t>
            </a:r>
            <a:r>
              <a:rPr lang="en-US" altLang="hu-HU" dirty="0" smtClean="0">
                <a:solidFill>
                  <a:srgbClr val="33CC33"/>
                </a:solidFill>
              </a:rPr>
              <a:t>P</a:t>
            </a:r>
            <a:r>
              <a:rPr lang="en-US" altLang="hu-HU" dirty="0" smtClean="0"/>
              <a:t>rograms</a:t>
            </a:r>
            <a:r>
              <a:rPr lang="hu-HU" altLang="hu-HU" dirty="0" smtClean="0"/>
              <a:t>  (</a:t>
            </a:r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3333FF"/>
                </a:solidFill>
              </a:rPr>
              <a:t>L</a:t>
            </a:r>
            <a:r>
              <a:rPr lang="en-US" dirty="0" smtClean="0">
                <a:solidFill>
                  <a:srgbClr val="7030A0"/>
                </a:solidFill>
              </a:rPr>
              <a:t>A</a:t>
            </a:r>
            <a:r>
              <a:rPr lang="en-US" dirty="0" smtClean="0">
                <a:solidFill>
                  <a:srgbClr val="33CC33"/>
                </a:solidFill>
              </a:rPr>
              <a:t>P</a:t>
            </a:r>
            <a:r>
              <a:rPr lang="hu-HU" dirty="0" smtClean="0">
                <a:solidFill>
                  <a:srgbClr val="33CC33"/>
                </a:solidFill>
              </a:rPr>
              <a:t>)</a:t>
            </a:r>
            <a:endParaRPr lang="en-US" altLang="hu-HU" dirty="0"/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Summary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 </a:t>
            </a:r>
          </a:p>
          <a:p>
            <a:endParaRPr lang="en-US" dirty="0" smtClean="0">
              <a:latin typeface="+mn-lt"/>
            </a:endParaRPr>
          </a:p>
          <a:p>
            <a:endParaRPr lang="en-US" b="1" dirty="0" smtClean="0">
              <a:latin typeface="+mn-lt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200" dirty="0" smtClean="0">
                <a:solidFill>
                  <a:prstClr val="white"/>
                </a:solidFill>
              </a:rPr>
              <a:t>G. Kocsis, </a:t>
            </a:r>
            <a:r>
              <a:rPr lang="hu-HU" altLang="en-US" sz="1200" dirty="0" err="1" smtClean="0">
                <a:solidFill>
                  <a:prstClr val="white"/>
                </a:solidFill>
              </a:rPr>
              <a:t>Greifswald</a:t>
            </a:r>
            <a:r>
              <a:rPr lang="hu-HU" altLang="en-US" sz="1200" dirty="0" smtClean="0">
                <a:solidFill>
                  <a:prstClr val="white"/>
                </a:solidFill>
              </a:rPr>
              <a:t>, 25.02.2020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93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731520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hu-H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0" y="6409188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17" name="Téglalap 16"/>
          <p:cNvSpPr/>
          <p:nvPr/>
        </p:nvSpPr>
        <p:spPr>
          <a:xfrm>
            <a:off x="0" y="764704"/>
            <a:ext cx="9144000" cy="56360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AutoShape 59"/>
          <p:cNvSpPr>
            <a:spLocks noChangeArrowheads="1"/>
          </p:cNvSpPr>
          <p:nvPr/>
        </p:nvSpPr>
        <p:spPr bwMode="auto">
          <a:xfrm>
            <a:off x="225425" y="762000"/>
            <a:ext cx="9070975" cy="1154162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2D cross-correlation: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example in the divertor region, an 5/5 island magnetic surface is used for selecting the reference signal for cross-correlation calculation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05000"/>
            <a:ext cx="3776175" cy="2932183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1" y="1942682"/>
            <a:ext cx="3777069" cy="2934118"/>
          </a:xfrm>
          <a:prstGeom prst="rect">
            <a:avLst/>
          </a:prstGeom>
        </p:spPr>
      </p:pic>
      <p:sp>
        <p:nvSpPr>
          <p:cNvPr id="24" name="AutoShape 59"/>
          <p:cNvSpPr>
            <a:spLocks noChangeArrowheads="1"/>
          </p:cNvSpPr>
          <p:nvPr/>
        </p:nvSpPr>
        <p:spPr bwMode="auto">
          <a:xfrm>
            <a:off x="953616" y="5133454"/>
            <a:ext cx="2627784" cy="1038746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„Open” field lines: 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high correlation for several toroidal turns</a:t>
            </a:r>
          </a:p>
        </p:txBody>
      </p:sp>
      <p:sp>
        <p:nvSpPr>
          <p:cNvPr id="25" name="AutoShape 59"/>
          <p:cNvSpPr>
            <a:spLocks noChangeArrowheads="1"/>
          </p:cNvSpPr>
          <p:nvPr/>
        </p:nvSpPr>
        <p:spPr bwMode="auto">
          <a:xfrm>
            <a:off x="5715000" y="5133454"/>
            <a:ext cx="2286000" cy="1038746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„Connected” field: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correlation for one turn 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or divertor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strikeline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G. </a:t>
            </a:r>
            <a:r>
              <a:rPr kumimoji="0" lang="en-US" alt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Kocsis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Greifswald, 25.02.2020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4"/>
          <p:cNvSpPr txBox="1"/>
          <p:nvPr/>
        </p:nvSpPr>
        <p:spPr>
          <a:xfrm>
            <a:off x="762000" y="147935"/>
            <a:ext cx="515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Filaments and cross-correlation images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97250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églalap 26"/>
          <p:cNvSpPr/>
          <p:nvPr/>
        </p:nvSpPr>
        <p:spPr>
          <a:xfrm>
            <a:off x="0" y="6409188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730885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hu-H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0" y="764703"/>
            <a:ext cx="9144000" cy="56360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Egyenes összekötő 12"/>
          <p:cNvCxnSpPr/>
          <p:nvPr/>
        </p:nvCxnSpPr>
        <p:spPr>
          <a:xfrm>
            <a:off x="1924526" y="148732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4"/>
          <p:cNvSpPr/>
          <p:nvPr/>
        </p:nvSpPr>
        <p:spPr bwMode="auto">
          <a:xfrm>
            <a:off x="838200" y="225221"/>
            <a:ext cx="2514600" cy="30817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flap.DataObject</a:t>
            </a:r>
            <a:endParaRPr lang="en-US" sz="2400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99951" y="762000"/>
            <a:ext cx="904404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All data (experimental, calculated, modeling) are stored in </a:t>
            </a:r>
            <a:r>
              <a:rPr lang="en-US" dirty="0" err="1" smtClean="0">
                <a:latin typeface="+mj-lt"/>
              </a:rPr>
              <a:t>DataObjects</a:t>
            </a:r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r>
              <a:rPr lang="en-US" sz="1600" dirty="0" smtClean="0">
                <a:latin typeface="Consolas" panose="020B0609020204030204" pitchFamily="49" charset="0"/>
              </a:rPr>
              <a:t>d = </a:t>
            </a:r>
            <a:r>
              <a:rPr lang="en-US" sz="1600" dirty="0" err="1" smtClean="0">
                <a:latin typeface="Consolas" panose="020B0609020204030204" pitchFamily="49" charset="0"/>
              </a:rPr>
              <a:t>flap.DataObject</a:t>
            </a:r>
            <a:r>
              <a:rPr lang="en-US" sz="1600" dirty="0" smtClean="0">
                <a:latin typeface="Consolas" panose="020B0609020204030204" pitchFamily="49" charset="0"/>
              </a:rPr>
              <a:t>(data=..., error=...)</a:t>
            </a:r>
          </a:p>
          <a:p>
            <a:endParaRPr lang="en-US" dirty="0" smtClean="0">
              <a:solidFill>
                <a:srgbClr val="3333FF"/>
              </a:solidFill>
              <a:latin typeface="+mj-lt"/>
            </a:endParaRPr>
          </a:p>
          <a:p>
            <a:endParaRPr lang="en-US" dirty="0" smtClean="0">
              <a:solidFill>
                <a:srgbClr val="3333FF"/>
              </a:solidFill>
              <a:latin typeface="+mj-lt"/>
            </a:endParaRPr>
          </a:p>
          <a:p>
            <a:r>
              <a:rPr lang="en-US" dirty="0" smtClean="0">
                <a:solidFill>
                  <a:srgbClr val="3333FF"/>
                </a:solidFill>
                <a:latin typeface="+mj-lt"/>
              </a:rPr>
              <a:t>Data fields:</a:t>
            </a:r>
          </a:p>
          <a:p>
            <a:endParaRPr lang="en-US" dirty="0" smtClean="0">
              <a:solidFill>
                <a:srgbClr val="3333FF"/>
              </a:solidFill>
              <a:latin typeface="+mj-lt"/>
            </a:endParaRPr>
          </a:p>
          <a:p>
            <a:r>
              <a:rPr lang="en-US" dirty="0" smtClean="0">
                <a:solidFill>
                  <a:srgbClr val="3333FF"/>
                </a:solidFill>
                <a:latin typeface="+mj-lt"/>
              </a:rPr>
              <a:t>data:  </a:t>
            </a:r>
            <a:r>
              <a:rPr lang="en-US" dirty="0" smtClean="0">
                <a:latin typeface="+mj-lt"/>
              </a:rPr>
              <a:t>n-dimensional </a:t>
            </a:r>
            <a:r>
              <a:rPr lang="en-US" dirty="0" err="1" smtClean="0">
                <a:latin typeface="+mj-lt"/>
              </a:rPr>
              <a:t>numpy</a:t>
            </a:r>
            <a:r>
              <a:rPr lang="en-US" dirty="0" smtClean="0">
                <a:latin typeface="+mj-lt"/>
              </a:rPr>
              <a:t> array: integer, float, complex, ...</a:t>
            </a:r>
          </a:p>
          <a:p>
            <a:r>
              <a:rPr lang="en-US" dirty="0" smtClean="0">
                <a:latin typeface="+mj-lt"/>
              </a:rPr>
              <a:t>  </a:t>
            </a:r>
            <a:r>
              <a:rPr lang="en-US" dirty="0" err="1" smtClean="0">
                <a:latin typeface="+mj-lt"/>
              </a:rPr>
              <a:t>data_shape</a:t>
            </a:r>
            <a:r>
              <a:rPr lang="en-US" dirty="0" smtClean="0">
                <a:latin typeface="+mj-lt"/>
              </a:rPr>
              <a:t>: Data array shape (used if no data is present)</a:t>
            </a:r>
          </a:p>
          <a:p>
            <a:r>
              <a:rPr lang="en-US" dirty="0" smtClean="0">
                <a:solidFill>
                  <a:srgbClr val="3333FF"/>
                </a:solidFill>
                <a:latin typeface="+mj-lt"/>
              </a:rPr>
              <a:t>error:</a:t>
            </a:r>
            <a:r>
              <a:rPr lang="en-US" dirty="0" smtClean="0">
                <a:latin typeface="+mj-lt"/>
              </a:rPr>
              <a:t> Optional error values: symmetric (1 array)  asymmetric (list of two arrays)</a:t>
            </a:r>
            <a:endParaRPr lang="en-US" dirty="0">
              <a:latin typeface="+mj-lt"/>
            </a:endParaRPr>
          </a:p>
          <a:p>
            <a:r>
              <a:rPr lang="en-US" dirty="0" smtClean="0">
                <a:solidFill>
                  <a:srgbClr val="3333FF"/>
                </a:solidFill>
                <a:latin typeface="+mj-lt"/>
              </a:rPr>
              <a:t>data title: </a:t>
            </a:r>
            <a:r>
              <a:rPr lang="en-US" dirty="0" smtClean="0">
                <a:latin typeface="+mj-lt"/>
              </a:rPr>
              <a:t>String (e.g. ‘ABES-13’) </a:t>
            </a:r>
          </a:p>
          <a:p>
            <a:r>
              <a:rPr lang="en-US" dirty="0" smtClean="0">
                <a:solidFill>
                  <a:srgbClr val="3333FF"/>
                </a:solidFill>
                <a:latin typeface="+mj-lt"/>
              </a:rPr>
              <a:t>data unit: </a:t>
            </a:r>
            <a:r>
              <a:rPr lang="en-US" dirty="0" err="1" smtClean="0">
                <a:latin typeface="+mj-lt"/>
              </a:rPr>
              <a:t>flap.Unit</a:t>
            </a:r>
            <a:r>
              <a:rPr lang="en-US" dirty="0" smtClean="0">
                <a:latin typeface="+mj-lt"/>
              </a:rPr>
              <a:t> class</a:t>
            </a:r>
          </a:p>
          <a:p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                   name:  String (e.g. ‘Signal’)</a:t>
            </a:r>
          </a:p>
          <a:p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                   unit: String (e.g. ‘Volt’)</a:t>
            </a:r>
          </a:p>
          <a:p>
            <a:r>
              <a:rPr lang="en-US" dirty="0">
                <a:solidFill>
                  <a:srgbClr val="3333FF"/>
                </a:solidFill>
              </a:rPr>
              <a:t>coordinates: </a:t>
            </a:r>
            <a:r>
              <a:rPr lang="en-US" dirty="0"/>
              <a:t>List of </a:t>
            </a:r>
            <a:r>
              <a:rPr lang="en-US" dirty="0" err="1"/>
              <a:t>flap.Coordinate</a:t>
            </a:r>
            <a:r>
              <a:rPr lang="en-US" dirty="0"/>
              <a:t>() objects</a:t>
            </a:r>
          </a:p>
          <a:p>
            <a:r>
              <a:rPr lang="en-US" dirty="0"/>
              <a:t>                    Arbitrary number of coordinate values can be assigned to data points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 err="1" smtClean="0">
                <a:solidFill>
                  <a:srgbClr val="3333FF"/>
                </a:solidFill>
                <a:latin typeface="+mj-lt"/>
              </a:rPr>
              <a:t>exp_id</a:t>
            </a:r>
            <a:r>
              <a:rPr lang="en-US" dirty="0" smtClean="0">
                <a:solidFill>
                  <a:srgbClr val="3333FF"/>
                </a:solidFill>
                <a:latin typeface="+mj-lt"/>
              </a:rPr>
              <a:t>:</a:t>
            </a:r>
            <a:r>
              <a:rPr lang="en-US" dirty="0" smtClean="0">
                <a:latin typeface="+mj-lt"/>
              </a:rPr>
              <a:t> Some kind of experiment ID (shot number, project no..)</a:t>
            </a:r>
          </a:p>
          <a:p>
            <a:r>
              <a:rPr lang="en-US" dirty="0" err="1" smtClean="0">
                <a:solidFill>
                  <a:srgbClr val="3333FF"/>
                </a:solidFill>
                <a:latin typeface="+mj-lt"/>
              </a:rPr>
              <a:t>data_source</a:t>
            </a:r>
            <a:r>
              <a:rPr lang="en-US" dirty="0" smtClean="0">
                <a:solidFill>
                  <a:srgbClr val="3333FF"/>
                </a:solidFill>
                <a:latin typeface="+mj-lt"/>
              </a:rPr>
              <a:t>:</a:t>
            </a:r>
            <a:r>
              <a:rPr lang="en-US" dirty="0" smtClean="0">
                <a:latin typeface="+mj-lt"/>
              </a:rPr>
              <a:t> String (e.g. ‘W7X_ABES’)</a:t>
            </a:r>
            <a:endParaRPr lang="en-US" dirty="0">
              <a:latin typeface="+mj-lt"/>
            </a:endParaRPr>
          </a:p>
          <a:p>
            <a:r>
              <a:rPr lang="en-US" dirty="0" smtClean="0">
                <a:solidFill>
                  <a:srgbClr val="3333FF"/>
                </a:solidFill>
                <a:latin typeface="+mj-lt"/>
              </a:rPr>
              <a:t>info: </a:t>
            </a:r>
            <a:r>
              <a:rPr lang="en-US" dirty="0" smtClean="0">
                <a:latin typeface="+mj-lt"/>
              </a:rPr>
              <a:t>Any other information (Depending on </a:t>
            </a:r>
            <a:r>
              <a:rPr lang="en-US" dirty="0" err="1" smtClean="0">
                <a:latin typeface="+mj-lt"/>
              </a:rPr>
              <a:t>data_source</a:t>
            </a:r>
            <a:r>
              <a:rPr lang="en-US" dirty="0" smtClean="0">
                <a:latin typeface="+mj-lt"/>
              </a:rPr>
              <a:t>)</a:t>
            </a:r>
          </a:p>
          <a:p>
            <a:r>
              <a:rPr lang="en-US" dirty="0" smtClean="0">
                <a:solidFill>
                  <a:srgbClr val="3333FF"/>
                </a:solidFill>
              </a:rPr>
              <a:t>history:</a:t>
            </a:r>
            <a:r>
              <a:rPr lang="en-US" dirty="0"/>
              <a:t> </a:t>
            </a:r>
            <a:r>
              <a:rPr lang="en-US" dirty="0" smtClean="0"/>
              <a:t>at present empty for future application</a:t>
            </a:r>
          </a:p>
          <a:p>
            <a:endParaRPr lang="hu-HU" dirty="0" smtClean="0">
              <a:latin typeface="+mj-lt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629400" y="2286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>
                <a:solidFill>
                  <a:srgbClr val="3333FF"/>
                </a:solidFill>
              </a:rPr>
              <a:t>L</a:t>
            </a:r>
            <a:r>
              <a:rPr lang="en-US" dirty="0">
                <a:solidFill>
                  <a:srgbClr val="7030A0"/>
                </a:solidFill>
              </a:rPr>
              <a:t>A</a:t>
            </a:r>
            <a:r>
              <a:rPr lang="en-US" dirty="0">
                <a:solidFill>
                  <a:srgbClr val="33CC33"/>
                </a:solidFill>
              </a:rPr>
              <a:t>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75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églalap 26"/>
          <p:cNvSpPr/>
          <p:nvPr/>
        </p:nvSpPr>
        <p:spPr>
          <a:xfrm>
            <a:off x="0" y="6409188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730885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hu-HU" sz="12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9" name="Téglalap 4"/>
          <p:cNvSpPr/>
          <p:nvPr/>
        </p:nvSpPr>
        <p:spPr bwMode="auto">
          <a:xfrm>
            <a:off x="838200" y="225221"/>
            <a:ext cx="2514600" cy="30817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Definitions</a:t>
            </a:r>
            <a:endParaRPr lang="en-US" sz="2400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524000"/>
            <a:ext cx="2737725" cy="65636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2438400"/>
            <a:ext cx="2504175" cy="38153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1142637"/>
            <a:ext cx="596850" cy="34596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7225" y="2458667"/>
            <a:ext cx="635775" cy="28453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7200" y="2862300"/>
            <a:ext cx="648750" cy="26190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5334000" y="2362200"/>
            <a:ext cx="3560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Auto-Power Spectral Density (APSD)</a:t>
            </a:r>
            <a:endParaRPr lang="en-US" dirty="0">
              <a:latin typeface="+mn-lt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5314734" y="2819400"/>
            <a:ext cx="3600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Cross-Power Spectral Density (CPSD)</a:t>
            </a:r>
            <a:endParaRPr lang="en-US" dirty="0">
              <a:latin typeface="+mn-lt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9725" y="3316167"/>
            <a:ext cx="3075075" cy="798633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5410200" y="3516868"/>
            <a:ext cx="118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Coherency</a:t>
            </a:r>
            <a:endParaRPr lang="en-US" dirty="0">
              <a:latin typeface="+mn-lt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5278738" y="1143000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signal</a:t>
            </a:r>
            <a:endParaRPr lang="en-US" dirty="0">
              <a:latin typeface="+mn-lt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5257800" y="1600200"/>
            <a:ext cx="183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Fourier transform</a:t>
            </a:r>
            <a:endParaRPr lang="en-US" dirty="0">
              <a:latin typeface="+mn-lt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4200" y="4267200"/>
            <a:ext cx="1141800" cy="478533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4675" y="4114800"/>
            <a:ext cx="2114925" cy="701633"/>
          </a:xfrm>
          <a:prstGeom prst="rect">
            <a:avLst/>
          </a:prstGeom>
        </p:spPr>
      </p:pic>
      <p:sp>
        <p:nvSpPr>
          <p:cNvPr id="25" name="Szövegdoboz 24"/>
          <p:cNvSpPr txBox="1"/>
          <p:nvPr/>
        </p:nvSpPr>
        <p:spPr>
          <a:xfrm>
            <a:off x="5334000" y="4343400"/>
            <a:ext cx="177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Cross-Covariance</a:t>
            </a:r>
            <a:endParaRPr lang="en-US" dirty="0">
              <a:latin typeface="+mn-lt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4038600" y="4964668"/>
            <a:ext cx="455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Cross-correlation: norm</a:t>
            </a:r>
            <a:r>
              <a:rPr lang="hu-HU" dirty="0" err="1" smtClean="0">
                <a:latin typeface="+mn-lt"/>
              </a:rPr>
              <a:t>alised</a:t>
            </a:r>
            <a:r>
              <a:rPr lang="en-US" dirty="0" smtClean="0">
                <a:latin typeface="+mn-lt"/>
              </a:rPr>
              <a:t> cross-covariance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991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églalap 26"/>
          <p:cNvSpPr/>
          <p:nvPr/>
        </p:nvSpPr>
        <p:spPr>
          <a:xfrm>
            <a:off x="0" y="6409188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730885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hu-H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37" name="TextBox 4"/>
          <p:cNvSpPr txBox="1"/>
          <p:nvPr/>
        </p:nvSpPr>
        <p:spPr>
          <a:xfrm>
            <a:off x="762000" y="76200"/>
            <a:ext cx="6200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 Plasma visible radiation and video observation</a:t>
            </a:r>
            <a:endParaRPr lang="en-US" sz="2400" dirty="0">
              <a:latin typeface="+mn-lt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olidFill>
                  <a:prstClr val="white"/>
                </a:solidFill>
              </a:rPr>
              <a:t>G. </a:t>
            </a:r>
            <a:r>
              <a:rPr lang="en-US" altLang="en-US" sz="1200" dirty="0" err="1" smtClean="0">
                <a:solidFill>
                  <a:prstClr val="white"/>
                </a:solidFill>
              </a:rPr>
              <a:t>Kocsis</a:t>
            </a:r>
            <a:r>
              <a:rPr lang="en-US" altLang="en-US" sz="1200" dirty="0" smtClean="0">
                <a:solidFill>
                  <a:prstClr val="white"/>
                </a:solidFill>
              </a:rPr>
              <a:t>, Greifswald, 25.02.2020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0" y="764704"/>
            <a:ext cx="9144000" cy="56360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287524" y="895648"/>
            <a:ext cx="85689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Fusion plasma is a volumetric visible light source therefore the reconstruction of the radiation distribution is a challenge if we have limited number of views (which is always  the case</a:t>
            </a:r>
            <a:r>
              <a:rPr lang="hu-HU" dirty="0" smtClean="0">
                <a:latin typeface="+mn-lt"/>
              </a:rPr>
              <a:t>)</a:t>
            </a:r>
            <a:r>
              <a:rPr lang="en-US" dirty="0" smtClean="0">
                <a:latin typeface="+mn-lt"/>
              </a:rPr>
              <a:t>.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W7-X has a complicated, non axial symmetric 3D magnetic geometry, which  makes the reconstruction more difficult.</a:t>
            </a:r>
          </a:p>
        </p:txBody>
      </p:sp>
      <p:grpSp>
        <p:nvGrpSpPr>
          <p:cNvPr id="5" name="Csoportba foglalás 4"/>
          <p:cNvGrpSpPr/>
          <p:nvPr/>
        </p:nvGrpSpPr>
        <p:grpSpPr>
          <a:xfrm>
            <a:off x="4114800" y="2697294"/>
            <a:ext cx="5049787" cy="3680170"/>
            <a:chOff x="4703813" y="2697294"/>
            <a:chExt cx="5049787" cy="3680170"/>
          </a:xfrm>
        </p:grpSpPr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7813" y="2967628"/>
              <a:ext cx="4468722" cy="3393483"/>
            </a:xfrm>
            <a:prstGeom prst="rect">
              <a:avLst/>
            </a:prstGeom>
          </p:spPr>
        </p:pic>
        <p:sp>
          <p:nvSpPr>
            <p:cNvPr id="17" name="Szövegdoboz 16"/>
            <p:cNvSpPr txBox="1"/>
            <p:nvPr/>
          </p:nvSpPr>
          <p:spPr>
            <a:xfrm>
              <a:off x="8153400" y="5638800"/>
              <a:ext cx="128413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AEQ30: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EDICAM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+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Phantom (MIT)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6172200" y="5760526"/>
              <a:ext cx="822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AEQ31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EDICAM</a:t>
              </a:r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8971013" y="4048780"/>
              <a:ext cx="7825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AEQ40: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EDICAM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Szövegdoboz 20"/>
            <p:cNvSpPr txBox="1"/>
            <p:nvPr/>
          </p:nvSpPr>
          <p:spPr>
            <a:xfrm>
              <a:off x="8361413" y="2819400"/>
              <a:ext cx="7825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AEQ51:</a:t>
              </a:r>
              <a:r>
                <a:rPr kumimoji="0" lang="en-US" sz="1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EDICAM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Szövegdoboz 21"/>
            <p:cNvSpPr txBox="1"/>
            <p:nvPr/>
          </p:nvSpPr>
          <p:spPr>
            <a:xfrm>
              <a:off x="6991981" y="2697294"/>
              <a:ext cx="7825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AEQ50: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EDICAM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Szövegdoboz 22"/>
            <p:cNvSpPr txBox="1"/>
            <p:nvPr/>
          </p:nvSpPr>
          <p:spPr>
            <a:xfrm>
              <a:off x="4703813" y="3591580"/>
              <a:ext cx="7825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AEQ10: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EDICAM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Szövegdoboz 23"/>
            <p:cNvSpPr txBox="1"/>
            <p:nvPr/>
          </p:nvSpPr>
          <p:spPr>
            <a:xfrm>
              <a:off x="4706001" y="4261808"/>
              <a:ext cx="7764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AEQ21: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Photron</a:t>
              </a:r>
            </a:p>
          </p:txBody>
        </p:sp>
        <p:sp>
          <p:nvSpPr>
            <p:cNvPr id="25" name="Szövegdoboz 24"/>
            <p:cNvSpPr txBox="1"/>
            <p:nvPr/>
          </p:nvSpPr>
          <p:spPr>
            <a:xfrm>
              <a:off x="5999213" y="2740223"/>
              <a:ext cx="7825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AEQ11: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EDICAM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Szövegdoboz 25"/>
            <p:cNvSpPr txBox="1"/>
            <p:nvPr/>
          </p:nvSpPr>
          <p:spPr>
            <a:xfrm>
              <a:off x="4876800" y="5420380"/>
              <a:ext cx="7825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AEQ20: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EDICAM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3"/>
          <p:cNvSpPr txBox="1"/>
          <p:nvPr/>
        </p:nvSpPr>
        <p:spPr>
          <a:xfrm>
            <a:off x="439924" y="2819400"/>
            <a:ext cx="34646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QSV video diagnostics in OP1:</a:t>
            </a:r>
          </a:p>
          <a:p>
            <a:endParaRPr lang="en-US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+mn-lt"/>
              </a:rPr>
              <a:t>    10 tangential views</a:t>
            </a:r>
          </a:p>
          <a:p>
            <a:endParaRPr lang="en-US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+mn-lt"/>
              </a:rPr>
              <a:t>     </a:t>
            </a:r>
            <a:r>
              <a:rPr lang="en-US" dirty="0" smtClean="0">
                <a:solidFill>
                  <a:srgbClr val="00B050"/>
                </a:solidFill>
                <a:latin typeface="+mn-lt"/>
              </a:rPr>
              <a:t>8  EDICAMs</a:t>
            </a:r>
          </a:p>
          <a:p>
            <a:r>
              <a:rPr lang="en-US" dirty="0" smtClean="0">
                <a:solidFill>
                  <a:srgbClr val="00B050"/>
                </a:solidFill>
                <a:latin typeface="+mn-lt"/>
              </a:rPr>
              <a:t>                    400Hz @ 1.3Mpixel</a:t>
            </a:r>
          </a:p>
          <a:p>
            <a:r>
              <a:rPr lang="en-US" dirty="0" smtClean="0">
                <a:solidFill>
                  <a:srgbClr val="00B050"/>
                </a:solidFill>
                <a:latin typeface="+mn-lt"/>
              </a:rPr>
              <a:t>            </a:t>
            </a:r>
            <a:r>
              <a:rPr lang="en-US" dirty="0" err="1" smtClean="0">
                <a:solidFill>
                  <a:srgbClr val="00B050"/>
                </a:solidFill>
                <a:latin typeface="+mn-lt"/>
              </a:rPr>
              <a:t>upto</a:t>
            </a:r>
            <a:r>
              <a:rPr lang="en-US" dirty="0" smtClean="0">
                <a:solidFill>
                  <a:srgbClr val="00B050"/>
                </a:solidFill>
                <a:latin typeface="+mn-lt"/>
              </a:rPr>
              <a:t>  50kHz @ 64x 56 pixels</a:t>
            </a:r>
          </a:p>
          <a:p>
            <a:r>
              <a:rPr lang="en-US" dirty="0" smtClean="0">
                <a:latin typeface="+mn-lt"/>
              </a:rPr>
              <a:t>         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+mn-lt"/>
              </a:rPr>
              <a:t>    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1 Photron SA5</a:t>
            </a:r>
          </a:p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                    7.5kHz @ 1Mpixel</a:t>
            </a:r>
          </a:p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         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upto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 1MHz  @  64x64 pixels</a:t>
            </a:r>
            <a:r>
              <a:rPr lang="en-US" dirty="0" smtClean="0">
                <a:latin typeface="+mn-lt"/>
              </a:rPr>
              <a:t>         </a:t>
            </a:r>
          </a:p>
          <a:p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011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églalap 26"/>
          <p:cNvSpPr/>
          <p:nvPr/>
        </p:nvSpPr>
        <p:spPr>
          <a:xfrm>
            <a:off x="0" y="6409188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730885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hu-H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37" name="TextBox 4"/>
          <p:cNvSpPr txBox="1"/>
          <p:nvPr/>
        </p:nvSpPr>
        <p:spPr>
          <a:xfrm>
            <a:off x="762000" y="53116"/>
            <a:ext cx="515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Filaments and cross-correlation images</a:t>
            </a:r>
            <a:endParaRPr lang="en-US" sz="2400" dirty="0">
              <a:latin typeface="+mn-lt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olidFill>
                  <a:prstClr val="white"/>
                </a:solidFill>
              </a:rPr>
              <a:t>G. </a:t>
            </a:r>
            <a:r>
              <a:rPr lang="en-US" altLang="en-US" sz="1200" dirty="0" err="1" smtClean="0">
                <a:solidFill>
                  <a:prstClr val="white"/>
                </a:solidFill>
              </a:rPr>
              <a:t>Kocsis</a:t>
            </a:r>
            <a:r>
              <a:rPr lang="en-US" altLang="en-US" sz="1200" dirty="0" smtClean="0">
                <a:solidFill>
                  <a:prstClr val="white"/>
                </a:solidFill>
              </a:rPr>
              <a:t>, Greifswald, 25.02.2020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0" y="762000"/>
            <a:ext cx="9144000" cy="56360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1201924" y="1286470"/>
            <a:ext cx="7561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+mn-lt"/>
              </a:rPr>
              <a:t>filamentary structures, elongated along the magnetic field lines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+mn-lt"/>
              </a:rPr>
              <a:t>short lifetime (~100µs), intermittent(?) turbulent eddies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+mn-lt"/>
              </a:rPr>
              <a:t>statistical methods needed: cross-correlation  or conditional averaging </a:t>
            </a:r>
          </a:p>
        </p:txBody>
      </p:sp>
      <p:sp>
        <p:nvSpPr>
          <p:cNvPr id="13" name="TextBox 3"/>
          <p:cNvSpPr txBox="1"/>
          <p:nvPr/>
        </p:nvSpPr>
        <p:spPr>
          <a:xfrm>
            <a:off x="1371600" y="2304871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QSV video diagnostics: 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                                               raw movie                     filtered for low frequencies </a:t>
            </a:r>
          </a:p>
          <a:p>
            <a:r>
              <a:rPr lang="en-US" dirty="0" smtClean="0">
                <a:latin typeface="+mn-lt"/>
              </a:rPr>
              <a:t>                                                                                                  (below 1kHz</a:t>
            </a:r>
            <a:r>
              <a:rPr lang="hu-HU" dirty="0" smtClean="0">
                <a:latin typeface="+mn-lt"/>
              </a:rPr>
              <a:t>)</a:t>
            </a:r>
            <a:endParaRPr lang="en-US" dirty="0" smtClean="0">
              <a:latin typeface="+mn-lt"/>
            </a:endParaRPr>
          </a:p>
        </p:txBody>
      </p:sp>
      <p:pic>
        <p:nvPicPr>
          <p:cNvPr id="14" name="aeq21_phot_20171206_144213.h5_2631-2638ms.gi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5295" y="3543701"/>
            <a:ext cx="5983905" cy="247609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04800" y="822517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 framing observation:</a:t>
            </a:r>
            <a:endParaRPr lang="en-US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533400" y="3810000"/>
            <a:ext cx="192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20171206.031  2631-2638ms,  Hydrogen plasma,  EJM-252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45khz, C III filter, divertor radiation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78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églalap 120"/>
          <p:cNvSpPr/>
          <p:nvPr/>
        </p:nvSpPr>
        <p:spPr>
          <a:xfrm>
            <a:off x="0" y="762000"/>
            <a:ext cx="9144000" cy="56360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églalap 26"/>
          <p:cNvSpPr/>
          <p:nvPr/>
        </p:nvSpPr>
        <p:spPr>
          <a:xfrm>
            <a:off x="0" y="6409188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730885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hu-HU" sz="12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grpSp>
        <p:nvGrpSpPr>
          <p:cNvPr id="6" name="Csoportba foglalás 5"/>
          <p:cNvGrpSpPr/>
          <p:nvPr/>
        </p:nvGrpSpPr>
        <p:grpSpPr>
          <a:xfrm>
            <a:off x="2376086" y="1066800"/>
            <a:ext cx="1357714" cy="1227623"/>
            <a:chOff x="2644393" y="1179492"/>
            <a:chExt cx="1357714" cy="1227623"/>
          </a:xfrm>
        </p:grpSpPr>
        <p:sp>
          <p:nvSpPr>
            <p:cNvPr id="11" name="Rectangle 75"/>
            <p:cNvSpPr/>
            <p:nvPr/>
          </p:nvSpPr>
          <p:spPr>
            <a:xfrm>
              <a:off x="3102342" y="1231293"/>
              <a:ext cx="201621" cy="20162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76"/>
            <p:cNvSpPr/>
            <p:nvPr/>
          </p:nvSpPr>
          <p:spPr>
            <a:xfrm>
              <a:off x="3303964" y="1432915"/>
              <a:ext cx="201622" cy="20162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77"/>
            <p:cNvSpPr/>
            <p:nvPr/>
          </p:nvSpPr>
          <p:spPr>
            <a:xfrm>
              <a:off x="3505586" y="1432915"/>
              <a:ext cx="201622" cy="2016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78"/>
            <p:cNvSpPr/>
            <p:nvPr/>
          </p:nvSpPr>
          <p:spPr>
            <a:xfrm>
              <a:off x="3303963" y="1231293"/>
              <a:ext cx="206763" cy="20162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79"/>
            <p:cNvSpPr/>
            <p:nvPr/>
          </p:nvSpPr>
          <p:spPr>
            <a:xfrm>
              <a:off x="3102340" y="1432915"/>
              <a:ext cx="201622" cy="2016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80"/>
            <p:cNvSpPr/>
            <p:nvPr/>
          </p:nvSpPr>
          <p:spPr>
            <a:xfrm>
              <a:off x="3505587" y="1231293"/>
              <a:ext cx="201622" cy="20162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81"/>
            <p:cNvSpPr/>
            <p:nvPr/>
          </p:nvSpPr>
          <p:spPr>
            <a:xfrm>
              <a:off x="3707209" y="1231293"/>
              <a:ext cx="201622" cy="20162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82"/>
            <p:cNvSpPr/>
            <p:nvPr/>
          </p:nvSpPr>
          <p:spPr>
            <a:xfrm>
              <a:off x="3707209" y="1432915"/>
              <a:ext cx="201622" cy="20162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83"/>
            <p:cNvSpPr/>
            <p:nvPr/>
          </p:nvSpPr>
          <p:spPr>
            <a:xfrm>
              <a:off x="3707209" y="1634538"/>
              <a:ext cx="201622" cy="2016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84"/>
            <p:cNvSpPr/>
            <p:nvPr/>
          </p:nvSpPr>
          <p:spPr>
            <a:xfrm>
              <a:off x="3707209" y="1836160"/>
              <a:ext cx="201622" cy="2016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85"/>
            <p:cNvSpPr/>
            <p:nvPr/>
          </p:nvSpPr>
          <p:spPr>
            <a:xfrm>
              <a:off x="3505586" y="1836160"/>
              <a:ext cx="201622" cy="20162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86"/>
            <p:cNvSpPr/>
            <p:nvPr/>
          </p:nvSpPr>
          <p:spPr>
            <a:xfrm>
              <a:off x="3303964" y="1836160"/>
              <a:ext cx="201622" cy="2016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87"/>
            <p:cNvSpPr/>
            <p:nvPr/>
          </p:nvSpPr>
          <p:spPr>
            <a:xfrm>
              <a:off x="3303964" y="1634538"/>
              <a:ext cx="201622" cy="20162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88"/>
            <p:cNvSpPr/>
            <p:nvPr/>
          </p:nvSpPr>
          <p:spPr>
            <a:xfrm>
              <a:off x="3505587" y="1634538"/>
              <a:ext cx="201622" cy="20162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89"/>
            <p:cNvSpPr/>
            <p:nvPr/>
          </p:nvSpPr>
          <p:spPr>
            <a:xfrm>
              <a:off x="3102341" y="1634538"/>
              <a:ext cx="201622" cy="2016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90"/>
            <p:cNvSpPr/>
            <p:nvPr/>
          </p:nvSpPr>
          <p:spPr>
            <a:xfrm>
              <a:off x="3102341" y="1836160"/>
              <a:ext cx="201622" cy="20162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91"/>
            <p:cNvSpPr txBox="1"/>
            <p:nvPr/>
          </p:nvSpPr>
          <p:spPr>
            <a:xfrm>
              <a:off x="3048000" y="2037783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 pixels</a:t>
              </a: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TextBox 92"/>
            <p:cNvSpPr txBox="1"/>
            <p:nvPr/>
          </p:nvSpPr>
          <p:spPr>
            <a:xfrm rot="16200000">
              <a:off x="2352005" y="1471880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 pixels</a:t>
              </a: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7"/>
          <p:cNvSpPr txBox="1"/>
          <p:nvPr/>
        </p:nvSpPr>
        <p:spPr>
          <a:xfrm>
            <a:off x="685385" y="464384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pixels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8"/>
          <p:cNvSpPr txBox="1"/>
          <p:nvPr/>
        </p:nvSpPr>
        <p:spPr>
          <a:xfrm rot="16200000">
            <a:off x="-120351" y="372663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pixels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6" name="Straight Arrow Connector 9"/>
          <p:cNvCxnSpPr/>
          <p:nvPr/>
        </p:nvCxnSpPr>
        <p:spPr>
          <a:xfrm flipV="1">
            <a:off x="541369" y="2771636"/>
            <a:ext cx="2808312" cy="187220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2"/>
          <p:cNvSpPr txBox="1"/>
          <p:nvPr/>
        </p:nvSpPr>
        <p:spPr>
          <a:xfrm rot="19610445">
            <a:off x="2597069" y="2945179"/>
            <a:ext cx="116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axis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9" name="Straight Arrow Connector 6"/>
          <p:cNvCxnSpPr/>
          <p:nvPr/>
        </p:nvCxnSpPr>
        <p:spPr>
          <a:xfrm rot="16200000">
            <a:off x="-214714" y="3887760"/>
            <a:ext cx="151216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4"/>
          <p:cNvCxnSpPr/>
          <p:nvPr/>
        </p:nvCxnSpPr>
        <p:spPr>
          <a:xfrm>
            <a:off x="541369" y="4643844"/>
            <a:ext cx="151216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14"/>
          <p:cNvSpPr/>
          <p:nvPr/>
        </p:nvSpPr>
        <p:spPr>
          <a:xfrm>
            <a:off x="1795384" y="3095854"/>
            <a:ext cx="1716657" cy="1328468"/>
          </a:xfrm>
          <a:custGeom>
            <a:avLst/>
            <a:gdLst>
              <a:gd name="connsiteX0" fmla="*/ 0 w 1716657"/>
              <a:gd name="connsiteY0" fmla="*/ 1328468 h 1328468"/>
              <a:gd name="connsiteX1" fmla="*/ 750498 w 1716657"/>
              <a:gd name="connsiteY1" fmla="*/ 1035170 h 1328468"/>
              <a:gd name="connsiteX2" fmla="*/ 914400 w 1716657"/>
              <a:gd name="connsiteY2" fmla="*/ 457200 h 1328468"/>
              <a:gd name="connsiteX3" fmla="*/ 1216325 w 1716657"/>
              <a:gd name="connsiteY3" fmla="*/ 577970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6657" h="1328468">
                <a:moveTo>
                  <a:pt x="0" y="1328468"/>
                </a:moveTo>
                <a:cubicBezTo>
                  <a:pt x="299049" y="1254424"/>
                  <a:pt x="598098" y="1180381"/>
                  <a:pt x="750498" y="1035170"/>
                </a:cubicBezTo>
                <a:cubicBezTo>
                  <a:pt x="902898" y="889959"/>
                  <a:pt x="836762" y="533400"/>
                  <a:pt x="914400" y="457200"/>
                </a:cubicBezTo>
                <a:cubicBezTo>
                  <a:pt x="992038" y="381000"/>
                  <a:pt x="1138687" y="598098"/>
                  <a:pt x="1216325" y="577970"/>
                </a:cubicBezTo>
                <a:cubicBezTo>
                  <a:pt x="1293963" y="557842"/>
                  <a:pt x="1305465" y="382438"/>
                  <a:pt x="1380227" y="336430"/>
                </a:cubicBezTo>
                <a:cubicBezTo>
                  <a:pt x="1454989" y="290422"/>
                  <a:pt x="1613140" y="337867"/>
                  <a:pt x="1664898" y="301924"/>
                </a:cubicBezTo>
                <a:cubicBezTo>
                  <a:pt x="1716656" y="265981"/>
                  <a:pt x="1682150" y="171091"/>
                  <a:pt x="1690777" y="120770"/>
                </a:cubicBezTo>
                <a:cubicBezTo>
                  <a:pt x="1699404" y="70449"/>
                  <a:pt x="1708030" y="35224"/>
                  <a:pt x="1716657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15"/>
          <p:cNvSpPr/>
          <p:nvPr/>
        </p:nvSpPr>
        <p:spPr>
          <a:xfrm>
            <a:off x="1734455" y="4355812"/>
            <a:ext cx="134108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16"/>
          <p:cNvSpPr/>
          <p:nvPr/>
        </p:nvSpPr>
        <p:spPr>
          <a:xfrm>
            <a:off x="901409" y="3815752"/>
            <a:ext cx="134108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reeform 17"/>
          <p:cNvSpPr/>
          <p:nvPr/>
        </p:nvSpPr>
        <p:spPr>
          <a:xfrm>
            <a:off x="973417" y="2787043"/>
            <a:ext cx="2114370" cy="1100717"/>
          </a:xfrm>
          <a:custGeom>
            <a:avLst/>
            <a:gdLst>
              <a:gd name="connsiteX0" fmla="*/ 0 w 1716657"/>
              <a:gd name="connsiteY0" fmla="*/ 1328468 h 1328468"/>
              <a:gd name="connsiteX1" fmla="*/ 750498 w 1716657"/>
              <a:gd name="connsiteY1" fmla="*/ 1035170 h 1328468"/>
              <a:gd name="connsiteX2" fmla="*/ 914400 w 1716657"/>
              <a:gd name="connsiteY2" fmla="*/ 457200 h 1328468"/>
              <a:gd name="connsiteX3" fmla="*/ 1216325 w 1716657"/>
              <a:gd name="connsiteY3" fmla="*/ 577970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16657"/>
              <a:gd name="connsiteY0" fmla="*/ 1328468 h 1328468"/>
              <a:gd name="connsiteX1" fmla="*/ 390177 w 1716657"/>
              <a:gd name="connsiteY1" fmla="*/ 722438 h 1328468"/>
              <a:gd name="connsiteX2" fmla="*/ 914400 w 1716657"/>
              <a:gd name="connsiteY2" fmla="*/ 457200 h 1328468"/>
              <a:gd name="connsiteX3" fmla="*/ 1216325 w 1716657"/>
              <a:gd name="connsiteY3" fmla="*/ 577970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16657"/>
              <a:gd name="connsiteY0" fmla="*/ 1328468 h 1328468"/>
              <a:gd name="connsiteX1" fmla="*/ 390177 w 1716657"/>
              <a:gd name="connsiteY1" fmla="*/ 722438 h 1328468"/>
              <a:gd name="connsiteX2" fmla="*/ 907602 w 1716657"/>
              <a:gd name="connsiteY2" fmla="*/ 671353 h 1328468"/>
              <a:gd name="connsiteX3" fmla="*/ 1216325 w 1716657"/>
              <a:gd name="connsiteY3" fmla="*/ 577970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16657"/>
              <a:gd name="connsiteY0" fmla="*/ 1328468 h 1328468"/>
              <a:gd name="connsiteX1" fmla="*/ 390177 w 1716657"/>
              <a:gd name="connsiteY1" fmla="*/ 722438 h 1328468"/>
              <a:gd name="connsiteX2" fmla="*/ 907602 w 1716657"/>
              <a:gd name="connsiteY2" fmla="*/ 671353 h 1328468"/>
              <a:gd name="connsiteX3" fmla="*/ 1216325 w 1716657"/>
              <a:gd name="connsiteY3" fmla="*/ 577970 h 1328468"/>
              <a:gd name="connsiteX4" fmla="*/ 1305444 w 1716657"/>
              <a:gd name="connsiteY4" fmla="*/ 302437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16657"/>
              <a:gd name="connsiteY0" fmla="*/ 1328468 h 1328468"/>
              <a:gd name="connsiteX1" fmla="*/ 390177 w 1716657"/>
              <a:gd name="connsiteY1" fmla="*/ 722438 h 1328468"/>
              <a:gd name="connsiteX2" fmla="*/ 907602 w 1716657"/>
              <a:gd name="connsiteY2" fmla="*/ 671353 h 1328468"/>
              <a:gd name="connsiteX3" fmla="*/ 1216325 w 1716657"/>
              <a:gd name="connsiteY3" fmla="*/ 577970 h 1328468"/>
              <a:gd name="connsiteX4" fmla="*/ 1305444 w 1716657"/>
              <a:gd name="connsiteY4" fmla="*/ 302437 h 1328468"/>
              <a:gd name="connsiteX5" fmla="*/ 1664898 w 1716657"/>
              <a:gd name="connsiteY5" fmla="*/ 301924 h 1328468"/>
              <a:gd name="connsiteX6" fmla="*/ 1627152 w 1716657"/>
              <a:gd name="connsiteY6" fmla="*/ 101642 h 1328468"/>
              <a:gd name="connsiteX7" fmla="*/ 1690777 w 1716657"/>
              <a:gd name="connsiteY7" fmla="*/ 120770 h 1328468"/>
              <a:gd name="connsiteX8" fmla="*/ 1716657 w 1716657"/>
              <a:gd name="connsiteY8" fmla="*/ 0 h 1328468"/>
              <a:gd name="connsiteX0" fmla="*/ 0 w 1929404"/>
              <a:gd name="connsiteY0" fmla="*/ 1328468 h 1328468"/>
              <a:gd name="connsiteX1" fmla="*/ 390177 w 1929404"/>
              <a:gd name="connsiteY1" fmla="*/ 722438 h 1328468"/>
              <a:gd name="connsiteX2" fmla="*/ 907602 w 1929404"/>
              <a:gd name="connsiteY2" fmla="*/ 671353 h 1328468"/>
              <a:gd name="connsiteX3" fmla="*/ 1216325 w 1929404"/>
              <a:gd name="connsiteY3" fmla="*/ 577970 h 1328468"/>
              <a:gd name="connsiteX4" fmla="*/ 1305444 w 1929404"/>
              <a:gd name="connsiteY4" fmla="*/ 302437 h 1328468"/>
              <a:gd name="connsiteX5" fmla="*/ 1664898 w 1929404"/>
              <a:gd name="connsiteY5" fmla="*/ 301924 h 1328468"/>
              <a:gd name="connsiteX6" fmla="*/ 1627152 w 1929404"/>
              <a:gd name="connsiteY6" fmla="*/ 101642 h 1328468"/>
              <a:gd name="connsiteX7" fmla="*/ 1928725 w 1929404"/>
              <a:gd name="connsiteY7" fmla="*/ 185355 h 1328468"/>
              <a:gd name="connsiteX8" fmla="*/ 1716657 w 1929404"/>
              <a:gd name="connsiteY8" fmla="*/ 0 h 1328468"/>
              <a:gd name="connsiteX0" fmla="*/ 0 w 2012392"/>
              <a:gd name="connsiteY0" fmla="*/ 1232249 h 1232249"/>
              <a:gd name="connsiteX1" fmla="*/ 390177 w 2012392"/>
              <a:gd name="connsiteY1" fmla="*/ 626219 h 1232249"/>
              <a:gd name="connsiteX2" fmla="*/ 907602 w 2012392"/>
              <a:gd name="connsiteY2" fmla="*/ 575134 h 1232249"/>
              <a:gd name="connsiteX3" fmla="*/ 1216325 w 2012392"/>
              <a:gd name="connsiteY3" fmla="*/ 481751 h 1232249"/>
              <a:gd name="connsiteX4" fmla="*/ 1305444 w 2012392"/>
              <a:gd name="connsiteY4" fmla="*/ 206218 h 1232249"/>
              <a:gd name="connsiteX5" fmla="*/ 1664898 w 2012392"/>
              <a:gd name="connsiteY5" fmla="*/ 205705 h 1232249"/>
              <a:gd name="connsiteX6" fmla="*/ 1627152 w 2012392"/>
              <a:gd name="connsiteY6" fmla="*/ 5423 h 1232249"/>
              <a:gd name="connsiteX7" fmla="*/ 1928725 w 2012392"/>
              <a:gd name="connsiteY7" fmla="*/ 89136 h 1232249"/>
              <a:gd name="connsiteX8" fmla="*/ 2012392 w 2012392"/>
              <a:gd name="connsiteY8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907602 w 2012392"/>
              <a:gd name="connsiteY2" fmla="*/ 575134 h 1232249"/>
              <a:gd name="connsiteX3" fmla="*/ 1216325 w 2012392"/>
              <a:gd name="connsiteY3" fmla="*/ 481751 h 1232249"/>
              <a:gd name="connsiteX4" fmla="*/ 1305444 w 2012392"/>
              <a:gd name="connsiteY4" fmla="*/ 206218 h 1232249"/>
              <a:gd name="connsiteX5" fmla="*/ 1664898 w 2012392"/>
              <a:gd name="connsiteY5" fmla="*/ 205705 h 1232249"/>
              <a:gd name="connsiteX6" fmla="*/ 1627152 w 2012392"/>
              <a:gd name="connsiteY6" fmla="*/ 5423 h 1232249"/>
              <a:gd name="connsiteX7" fmla="*/ 1928725 w 2012392"/>
              <a:gd name="connsiteY7" fmla="*/ 89136 h 1232249"/>
              <a:gd name="connsiteX8" fmla="*/ 2012392 w 2012392"/>
              <a:gd name="connsiteY8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1216325 w 2012392"/>
              <a:gd name="connsiteY3" fmla="*/ 481751 h 1232249"/>
              <a:gd name="connsiteX4" fmla="*/ 1305444 w 2012392"/>
              <a:gd name="connsiteY4" fmla="*/ 206218 h 1232249"/>
              <a:gd name="connsiteX5" fmla="*/ 1664898 w 2012392"/>
              <a:gd name="connsiteY5" fmla="*/ 205705 h 1232249"/>
              <a:gd name="connsiteX6" fmla="*/ 1627152 w 2012392"/>
              <a:gd name="connsiteY6" fmla="*/ 5423 h 1232249"/>
              <a:gd name="connsiteX7" fmla="*/ 1928725 w 2012392"/>
              <a:gd name="connsiteY7" fmla="*/ 89136 h 1232249"/>
              <a:gd name="connsiteX8" fmla="*/ 2012392 w 2012392"/>
              <a:gd name="connsiteY8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635052 w 2012392"/>
              <a:gd name="connsiteY3" fmla="*/ 811479 h 1232249"/>
              <a:gd name="connsiteX4" fmla="*/ 1305444 w 2012392"/>
              <a:gd name="connsiteY4" fmla="*/ 206218 h 1232249"/>
              <a:gd name="connsiteX5" fmla="*/ 1664898 w 2012392"/>
              <a:gd name="connsiteY5" fmla="*/ 205705 h 1232249"/>
              <a:gd name="connsiteX6" fmla="*/ 1627152 w 2012392"/>
              <a:gd name="connsiteY6" fmla="*/ 5423 h 1232249"/>
              <a:gd name="connsiteX7" fmla="*/ 1928725 w 2012392"/>
              <a:gd name="connsiteY7" fmla="*/ 89136 h 1232249"/>
              <a:gd name="connsiteX8" fmla="*/ 2012392 w 2012392"/>
              <a:gd name="connsiteY8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635052 w 2012392"/>
              <a:gd name="connsiteY3" fmla="*/ 811479 h 1232249"/>
              <a:gd name="connsiteX4" fmla="*/ 938440 w 2012392"/>
              <a:gd name="connsiteY4" fmla="*/ 902545 h 1232249"/>
              <a:gd name="connsiteX5" fmla="*/ 1305444 w 2012392"/>
              <a:gd name="connsiteY5" fmla="*/ 206218 h 1232249"/>
              <a:gd name="connsiteX6" fmla="*/ 1664898 w 2012392"/>
              <a:gd name="connsiteY6" fmla="*/ 205705 h 1232249"/>
              <a:gd name="connsiteX7" fmla="*/ 1627152 w 2012392"/>
              <a:gd name="connsiteY7" fmla="*/ 5423 h 1232249"/>
              <a:gd name="connsiteX8" fmla="*/ 1928725 w 2012392"/>
              <a:gd name="connsiteY8" fmla="*/ 89136 h 1232249"/>
              <a:gd name="connsiteX9" fmla="*/ 2012392 w 2012392"/>
              <a:gd name="connsiteY9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635052 w 2012392"/>
              <a:gd name="connsiteY3" fmla="*/ 811479 h 1232249"/>
              <a:gd name="connsiteX4" fmla="*/ 938440 w 2012392"/>
              <a:gd name="connsiteY4" fmla="*/ 902545 h 1232249"/>
              <a:gd name="connsiteX5" fmla="*/ 764963 w 2012392"/>
              <a:gd name="connsiteY5" fmla="*/ 382980 h 1232249"/>
              <a:gd name="connsiteX6" fmla="*/ 1664898 w 2012392"/>
              <a:gd name="connsiteY6" fmla="*/ 205705 h 1232249"/>
              <a:gd name="connsiteX7" fmla="*/ 1627152 w 2012392"/>
              <a:gd name="connsiteY7" fmla="*/ 5423 h 1232249"/>
              <a:gd name="connsiteX8" fmla="*/ 1928725 w 2012392"/>
              <a:gd name="connsiteY8" fmla="*/ 89136 h 1232249"/>
              <a:gd name="connsiteX9" fmla="*/ 2012392 w 2012392"/>
              <a:gd name="connsiteY9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635052 w 2012392"/>
              <a:gd name="connsiteY3" fmla="*/ 811479 h 1232249"/>
              <a:gd name="connsiteX4" fmla="*/ 938440 w 2012392"/>
              <a:gd name="connsiteY4" fmla="*/ 902545 h 1232249"/>
              <a:gd name="connsiteX5" fmla="*/ 764963 w 2012392"/>
              <a:gd name="connsiteY5" fmla="*/ 382980 h 1232249"/>
              <a:gd name="connsiteX6" fmla="*/ 1311376 w 2012392"/>
              <a:gd name="connsiteY6" fmla="*/ 617015 h 1232249"/>
              <a:gd name="connsiteX7" fmla="*/ 1627152 w 2012392"/>
              <a:gd name="connsiteY7" fmla="*/ 5423 h 1232249"/>
              <a:gd name="connsiteX8" fmla="*/ 1928725 w 2012392"/>
              <a:gd name="connsiteY8" fmla="*/ 89136 h 1232249"/>
              <a:gd name="connsiteX9" fmla="*/ 2012392 w 2012392"/>
              <a:gd name="connsiteY9" fmla="*/ 56748 h 1232249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463988 w 2012392"/>
              <a:gd name="connsiteY7" fmla="*/ 346388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463988 w 2012392"/>
              <a:gd name="connsiteY7" fmla="*/ 346388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548969 w 2012392"/>
              <a:gd name="connsiteY7" fmla="*/ 329392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518376 w 2012392"/>
              <a:gd name="connsiteY7" fmla="*/ 88045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518376 w 2012392"/>
              <a:gd name="connsiteY7" fmla="*/ 88045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114370"/>
              <a:gd name="connsiteY0" fmla="*/ 1143159 h 1143159"/>
              <a:gd name="connsiteX1" fmla="*/ 186222 w 2114370"/>
              <a:gd name="connsiteY1" fmla="*/ 880454 h 1143159"/>
              <a:gd name="connsiteX2" fmla="*/ 571076 w 2114370"/>
              <a:gd name="connsiteY2" fmla="*/ 1006130 h 1143159"/>
              <a:gd name="connsiteX3" fmla="*/ 635052 w 2114370"/>
              <a:gd name="connsiteY3" fmla="*/ 722389 h 1143159"/>
              <a:gd name="connsiteX4" fmla="*/ 938440 w 2114370"/>
              <a:gd name="connsiteY4" fmla="*/ 813455 h 1143159"/>
              <a:gd name="connsiteX5" fmla="*/ 764963 w 2114370"/>
              <a:gd name="connsiteY5" fmla="*/ 293890 h 1143159"/>
              <a:gd name="connsiteX6" fmla="*/ 1311376 w 2114370"/>
              <a:gd name="connsiteY6" fmla="*/ 527925 h 1143159"/>
              <a:gd name="connsiteX7" fmla="*/ 1518376 w 2114370"/>
              <a:gd name="connsiteY7" fmla="*/ 55703 h 1143159"/>
              <a:gd name="connsiteX8" fmla="*/ 1928725 w 2114370"/>
              <a:gd name="connsiteY8" fmla="*/ 46 h 1143159"/>
              <a:gd name="connsiteX9" fmla="*/ 2114370 w 2114370"/>
              <a:gd name="connsiteY9" fmla="*/ 42442 h 1143159"/>
              <a:gd name="connsiteX0" fmla="*/ 0 w 2114370"/>
              <a:gd name="connsiteY0" fmla="*/ 1100717 h 1100717"/>
              <a:gd name="connsiteX1" fmla="*/ 186222 w 2114370"/>
              <a:gd name="connsiteY1" fmla="*/ 838012 h 1100717"/>
              <a:gd name="connsiteX2" fmla="*/ 571076 w 2114370"/>
              <a:gd name="connsiteY2" fmla="*/ 963688 h 1100717"/>
              <a:gd name="connsiteX3" fmla="*/ 635052 w 2114370"/>
              <a:gd name="connsiteY3" fmla="*/ 679947 h 1100717"/>
              <a:gd name="connsiteX4" fmla="*/ 938440 w 2114370"/>
              <a:gd name="connsiteY4" fmla="*/ 771013 h 1100717"/>
              <a:gd name="connsiteX5" fmla="*/ 764963 w 2114370"/>
              <a:gd name="connsiteY5" fmla="*/ 251448 h 1100717"/>
              <a:gd name="connsiteX6" fmla="*/ 1311376 w 2114370"/>
              <a:gd name="connsiteY6" fmla="*/ 485483 h 1100717"/>
              <a:gd name="connsiteX7" fmla="*/ 1518376 w 2114370"/>
              <a:gd name="connsiteY7" fmla="*/ 13261 h 1100717"/>
              <a:gd name="connsiteX8" fmla="*/ 1894732 w 2114370"/>
              <a:gd name="connsiteY8" fmla="*/ 147962 h 1100717"/>
              <a:gd name="connsiteX9" fmla="*/ 2114370 w 2114370"/>
              <a:gd name="connsiteY9" fmla="*/ 0 h 1100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4370" h="1100717">
                <a:moveTo>
                  <a:pt x="0" y="1100717"/>
                </a:moveTo>
                <a:cubicBezTo>
                  <a:pt x="299049" y="1026673"/>
                  <a:pt x="91043" y="860850"/>
                  <a:pt x="186222" y="838012"/>
                </a:cubicBezTo>
                <a:cubicBezTo>
                  <a:pt x="281401" y="815174"/>
                  <a:pt x="496271" y="990032"/>
                  <a:pt x="571076" y="963688"/>
                </a:cubicBezTo>
                <a:cubicBezTo>
                  <a:pt x="645881" y="937344"/>
                  <a:pt x="573825" y="712060"/>
                  <a:pt x="635052" y="679947"/>
                </a:cubicBezTo>
                <a:cubicBezTo>
                  <a:pt x="696279" y="647835"/>
                  <a:pt x="826708" y="871890"/>
                  <a:pt x="938440" y="771013"/>
                </a:cubicBezTo>
                <a:cubicBezTo>
                  <a:pt x="1050172" y="670136"/>
                  <a:pt x="702807" y="299036"/>
                  <a:pt x="764963" y="251448"/>
                </a:cubicBezTo>
                <a:cubicBezTo>
                  <a:pt x="827119" y="203860"/>
                  <a:pt x="1185807" y="525181"/>
                  <a:pt x="1311376" y="485483"/>
                </a:cubicBezTo>
                <a:cubicBezTo>
                  <a:pt x="1436945" y="445785"/>
                  <a:pt x="1398488" y="36655"/>
                  <a:pt x="1518376" y="13261"/>
                </a:cubicBezTo>
                <a:cubicBezTo>
                  <a:pt x="1583876" y="-23730"/>
                  <a:pt x="1795400" y="150172"/>
                  <a:pt x="1894732" y="147962"/>
                </a:cubicBezTo>
                <a:cubicBezTo>
                  <a:pt x="1994064" y="145752"/>
                  <a:pt x="2105743" y="35224"/>
                  <a:pt x="211437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24"/>
          <p:cNvSpPr txBox="1"/>
          <p:nvPr/>
        </p:nvSpPr>
        <p:spPr>
          <a:xfrm>
            <a:off x="6004685" y="461860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pixels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25"/>
          <p:cNvSpPr txBox="1"/>
          <p:nvPr/>
        </p:nvSpPr>
        <p:spPr>
          <a:xfrm rot="16200000">
            <a:off x="5054933" y="379864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pixels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0" name="Straight Arrow Connector 26"/>
          <p:cNvCxnSpPr/>
          <p:nvPr/>
        </p:nvCxnSpPr>
        <p:spPr>
          <a:xfrm flipV="1">
            <a:off x="5860669" y="2762344"/>
            <a:ext cx="2808312" cy="187220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27"/>
          <p:cNvSpPr txBox="1"/>
          <p:nvPr/>
        </p:nvSpPr>
        <p:spPr>
          <a:xfrm rot="19610445">
            <a:off x="8011171" y="2888298"/>
            <a:ext cx="106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B050"/>
                </a:solidFill>
              </a:rPr>
              <a:t>Time lag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cxnSp>
        <p:nvCxnSpPr>
          <p:cNvPr id="52" name="Straight Arrow Connector 28"/>
          <p:cNvCxnSpPr/>
          <p:nvPr/>
        </p:nvCxnSpPr>
        <p:spPr>
          <a:xfrm rot="16200000">
            <a:off x="5104586" y="3878468"/>
            <a:ext cx="151216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29"/>
          <p:cNvCxnSpPr/>
          <p:nvPr/>
        </p:nvCxnSpPr>
        <p:spPr>
          <a:xfrm>
            <a:off x="5860669" y="4634552"/>
            <a:ext cx="151216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 30"/>
          <p:cNvSpPr/>
          <p:nvPr/>
        </p:nvSpPr>
        <p:spPr>
          <a:xfrm>
            <a:off x="7114685" y="3142221"/>
            <a:ext cx="1835926" cy="1272809"/>
          </a:xfrm>
          <a:custGeom>
            <a:avLst/>
            <a:gdLst>
              <a:gd name="connsiteX0" fmla="*/ 0 w 1716657"/>
              <a:gd name="connsiteY0" fmla="*/ 1328468 h 1328468"/>
              <a:gd name="connsiteX1" fmla="*/ 750498 w 1716657"/>
              <a:gd name="connsiteY1" fmla="*/ 1035170 h 1328468"/>
              <a:gd name="connsiteX2" fmla="*/ 914400 w 1716657"/>
              <a:gd name="connsiteY2" fmla="*/ 457200 h 1328468"/>
              <a:gd name="connsiteX3" fmla="*/ 1216325 w 1716657"/>
              <a:gd name="connsiteY3" fmla="*/ 577970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44443 w 1761100"/>
              <a:gd name="connsiteY0" fmla="*/ 1328468 h 1328468"/>
              <a:gd name="connsiteX1" fmla="*/ 31616 w 1761100"/>
              <a:gd name="connsiteY1" fmla="*/ 836387 h 1328468"/>
              <a:gd name="connsiteX2" fmla="*/ 958843 w 1761100"/>
              <a:gd name="connsiteY2" fmla="*/ 457200 h 1328468"/>
              <a:gd name="connsiteX3" fmla="*/ 1260768 w 1761100"/>
              <a:gd name="connsiteY3" fmla="*/ 577970 h 1328468"/>
              <a:gd name="connsiteX4" fmla="*/ 1424670 w 1761100"/>
              <a:gd name="connsiteY4" fmla="*/ 336430 h 1328468"/>
              <a:gd name="connsiteX5" fmla="*/ 1709341 w 1761100"/>
              <a:gd name="connsiteY5" fmla="*/ 301924 h 1328468"/>
              <a:gd name="connsiteX6" fmla="*/ 1735220 w 1761100"/>
              <a:gd name="connsiteY6" fmla="*/ 120770 h 1328468"/>
              <a:gd name="connsiteX7" fmla="*/ 1761100 w 1761100"/>
              <a:gd name="connsiteY7" fmla="*/ 0 h 1328468"/>
              <a:gd name="connsiteX0" fmla="*/ 29514 w 1746171"/>
              <a:gd name="connsiteY0" fmla="*/ 1328468 h 1328468"/>
              <a:gd name="connsiteX1" fmla="*/ 32590 w 1746171"/>
              <a:gd name="connsiteY1" fmla="*/ 740971 h 1328468"/>
              <a:gd name="connsiteX2" fmla="*/ 943914 w 1746171"/>
              <a:gd name="connsiteY2" fmla="*/ 457200 h 1328468"/>
              <a:gd name="connsiteX3" fmla="*/ 1245839 w 1746171"/>
              <a:gd name="connsiteY3" fmla="*/ 577970 h 1328468"/>
              <a:gd name="connsiteX4" fmla="*/ 1409741 w 1746171"/>
              <a:gd name="connsiteY4" fmla="*/ 336430 h 1328468"/>
              <a:gd name="connsiteX5" fmla="*/ 1694412 w 1746171"/>
              <a:gd name="connsiteY5" fmla="*/ 301924 h 1328468"/>
              <a:gd name="connsiteX6" fmla="*/ 1720291 w 1746171"/>
              <a:gd name="connsiteY6" fmla="*/ 120770 h 1328468"/>
              <a:gd name="connsiteX7" fmla="*/ 1746171 w 1746171"/>
              <a:gd name="connsiteY7" fmla="*/ 0 h 1328468"/>
              <a:gd name="connsiteX0" fmla="*/ 4358 w 1721015"/>
              <a:gd name="connsiteY0" fmla="*/ 1328468 h 1328468"/>
              <a:gd name="connsiteX1" fmla="*/ 7434 w 1721015"/>
              <a:gd name="connsiteY1" fmla="*/ 740971 h 1328468"/>
              <a:gd name="connsiteX2" fmla="*/ 378069 w 1721015"/>
              <a:gd name="connsiteY2" fmla="*/ 950181 h 1328468"/>
              <a:gd name="connsiteX3" fmla="*/ 1220683 w 1721015"/>
              <a:gd name="connsiteY3" fmla="*/ 577970 h 1328468"/>
              <a:gd name="connsiteX4" fmla="*/ 1384585 w 1721015"/>
              <a:gd name="connsiteY4" fmla="*/ 336430 h 1328468"/>
              <a:gd name="connsiteX5" fmla="*/ 1669256 w 1721015"/>
              <a:gd name="connsiteY5" fmla="*/ 301924 h 1328468"/>
              <a:gd name="connsiteX6" fmla="*/ 1695135 w 1721015"/>
              <a:gd name="connsiteY6" fmla="*/ 120770 h 1328468"/>
              <a:gd name="connsiteX7" fmla="*/ 1721015 w 1721015"/>
              <a:gd name="connsiteY7" fmla="*/ 0 h 1328468"/>
              <a:gd name="connsiteX0" fmla="*/ 0 w 1716657"/>
              <a:gd name="connsiteY0" fmla="*/ 1328468 h 1328468"/>
              <a:gd name="connsiteX1" fmla="*/ 66686 w 1716657"/>
              <a:gd name="connsiteY1" fmla="*/ 899997 h 1328468"/>
              <a:gd name="connsiteX2" fmla="*/ 373711 w 1716657"/>
              <a:gd name="connsiteY2" fmla="*/ 950181 h 1328468"/>
              <a:gd name="connsiteX3" fmla="*/ 1216325 w 1716657"/>
              <a:gd name="connsiteY3" fmla="*/ 577970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16657"/>
              <a:gd name="connsiteY0" fmla="*/ 1328468 h 1328468"/>
              <a:gd name="connsiteX1" fmla="*/ 66686 w 1716657"/>
              <a:gd name="connsiteY1" fmla="*/ 899997 h 1328468"/>
              <a:gd name="connsiteX2" fmla="*/ 373711 w 1716657"/>
              <a:gd name="connsiteY2" fmla="*/ 950181 h 1328468"/>
              <a:gd name="connsiteX3" fmla="*/ 802857 w 1716657"/>
              <a:gd name="connsiteY3" fmla="*/ 816509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31425"/>
              <a:gd name="connsiteY0" fmla="*/ 1328468 h 1328468"/>
              <a:gd name="connsiteX1" fmla="*/ 66686 w 1731425"/>
              <a:gd name="connsiteY1" fmla="*/ 899997 h 1328468"/>
              <a:gd name="connsiteX2" fmla="*/ 373711 w 1731425"/>
              <a:gd name="connsiteY2" fmla="*/ 950181 h 1328468"/>
              <a:gd name="connsiteX3" fmla="*/ 802857 w 1731425"/>
              <a:gd name="connsiteY3" fmla="*/ 816509 h 1328468"/>
              <a:gd name="connsiteX4" fmla="*/ 863392 w 1731425"/>
              <a:gd name="connsiteY4" fmla="*/ 718092 h 1328468"/>
              <a:gd name="connsiteX5" fmla="*/ 1664898 w 1731425"/>
              <a:gd name="connsiteY5" fmla="*/ 301924 h 1328468"/>
              <a:gd name="connsiteX6" fmla="*/ 1690777 w 1731425"/>
              <a:gd name="connsiteY6" fmla="*/ 120770 h 1328468"/>
              <a:gd name="connsiteX7" fmla="*/ 1716657 w 1731425"/>
              <a:gd name="connsiteY7" fmla="*/ 0 h 1328468"/>
              <a:gd name="connsiteX0" fmla="*/ 0 w 1731425"/>
              <a:gd name="connsiteY0" fmla="*/ 1328468 h 1328468"/>
              <a:gd name="connsiteX1" fmla="*/ 66686 w 1731425"/>
              <a:gd name="connsiteY1" fmla="*/ 899997 h 1328468"/>
              <a:gd name="connsiteX2" fmla="*/ 373711 w 1731425"/>
              <a:gd name="connsiteY2" fmla="*/ 950181 h 1328468"/>
              <a:gd name="connsiteX3" fmla="*/ 627928 w 1731425"/>
              <a:gd name="connsiteY3" fmla="*/ 959632 h 1328468"/>
              <a:gd name="connsiteX4" fmla="*/ 863392 w 1731425"/>
              <a:gd name="connsiteY4" fmla="*/ 718092 h 1328468"/>
              <a:gd name="connsiteX5" fmla="*/ 1664898 w 1731425"/>
              <a:gd name="connsiteY5" fmla="*/ 301924 h 1328468"/>
              <a:gd name="connsiteX6" fmla="*/ 1690777 w 1731425"/>
              <a:gd name="connsiteY6" fmla="*/ 120770 h 1328468"/>
              <a:gd name="connsiteX7" fmla="*/ 1716657 w 1731425"/>
              <a:gd name="connsiteY7" fmla="*/ 0 h 1328468"/>
              <a:gd name="connsiteX0" fmla="*/ 0 w 1730329"/>
              <a:gd name="connsiteY0" fmla="*/ 1328468 h 1328468"/>
              <a:gd name="connsiteX1" fmla="*/ 66686 w 1730329"/>
              <a:gd name="connsiteY1" fmla="*/ 899997 h 1328468"/>
              <a:gd name="connsiteX2" fmla="*/ 373711 w 1730329"/>
              <a:gd name="connsiteY2" fmla="*/ 950181 h 1328468"/>
              <a:gd name="connsiteX3" fmla="*/ 627928 w 1730329"/>
              <a:gd name="connsiteY3" fmla="*/ 959632 h 1328468"/>
              <a:gd name="connsiteX4" fmla="*/ 863392 w 1730329"/>
              <a:gd name="connsiteY4" fmla="*/ 718092 h 1328468"/>
              <a:gd name="connsiteX5" fmla="*/ 1259381 w 1730329"/>
              <a:gd name="connsiteY5" fmla="*/ 580219 h 1328468"/>
              <a:gd name="connsiteX6" fmla="*/ 1690777 w 1730329"/>
              <a:gd name="connsiteY6" fmla="*/ 120770 h 1328468"/>
              <a:gd name="connsiteX7" fmla="*/ 1716657 w 1730329"/>
              <a:gd name="connsiteY7" fmla="*/ 0 h 1328468"/>
              <a:gd name="connsiteX0" fmla="*/ 0 w 1741246"/>
              <a:gd name="connsiteY0" fmla="*/ 1328468 h 1328468"/>
              <a:gd name="connsiteX1" fmla="*/ 66686 w 1741246"/>
              <a:gd name="connsiteY1" fmla="*/ 899997 h 1328468"/>
              <a:gd name="connsiteX2" fmla="*/ 373711 w 1741246"/>
              <a:gd name="connsiteY2" fmla="*/ 950181 h 1328468"/>
              <a:gd name="connsiteX3" fmla="*/ 627928 w 1741246"/>
              <a:gd name="connsiteY3" fmla="*/ 959632 h 1328468"/>
              <a:gd name="connsiteX4" fmla="*/ 863392 w 1741246"/>
              <a:gd name="connsiteY4" fmla="*/ 718092 h 1328468"/>
              <a:gd name="connsiteX5" fmla="*/ 1259381 w 1741246"/>
              <a:gd name="connsiteY5" fmla="*/ 580219 h 1328468"/>
              <a:gd name="connsiteX6" fmla="*/ 1706679 w 1741246"/>
              <a:gd name="connsiteY6" fmla="*/ 208234 h 1328468"/>
              <a:gd name="connsiteX7" fmla="*/ 1716657 w 1741246"/>
              <a:gd name="connsiteY7" fmla="*/ 0 h 1328468"/>
              <a:gd name="connsiteX0" fmla="*/ 0 w 1835926"/>
              <a:gd name="connsiteY0" fmla="*/ 1272809 h 1272809"/>
              <a:gd name="connsiteX1" fmla="*/ 66686 w 1835926"/>
              <a:gd name="connsiteY1" fmla="*/ 844338 h 1272809"/>
              <a:gd name="connsiteX2" fmla="*/ 373711 w 1835926"/>
              <a:gd name="connsiteY2" fmla="*/ 894522 h 1272809"/>
              <a:gd name="connsiteX3" fmla="*/ 627928 w 1835926"/>
              <a:gd name="connsiteY3" fmla="*/ 903973 h 1272809"/>
              <a:gd name="connsiteX4" fmla="*/ 863392 w 1835926"/>
              <a:gd name="connsiteY4" fmla="*/ 662433 h 1272809"/>
              <a:gd name="connsiteX5" fmla="*/ 1259381 w 1835926"/>
              <a:gd name="connsiteY5" fmla="*/ 524560 h 1272809"/>
              <a:gd name="connsiteX6" fmla="*/ 1706679 w 1835926"/>
              <a:gd name="connsiteY6" fmla="*/ 152575 h 1272809"/>
              <a:gd name="connsiteX7" fmla="*/ 1835926 w 1835926"/>
              <a:gd name="connsiteY7" fmla="*/ 0 h 1272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35926" h="1272809">
                <a:moveTo>
                  <a:pt x="0" y="1272809"/>
                </a:moveTo>
                <a:cubicBezTo>
                  <a:pt x="299049" y="1198765"/>
                  <a:pt x="4401" y="907386"/>
                  <a:pt x="66686" y="844338"/>
                </a:cubicBezTo>
                <a:cubicBezTo>
                  <a:pt x="128971" y="781290"/>
                  <a:pt x="280171" y="884583"/>
                  <a:pt x="373711" y="894522"/>
                </a:cubicBezTo>
                <a:cubicBezTo>
                  <a:pt x="467251" y="904461"/>
                  <a:pt x="546315" y="942655"/>
                  <a:pt x="627928" y="903973"/>
                </a:cubicBezTo>
                <a:cubicBezTo>
                  <a:pt x="709542" y="865292"/>
                  <a:pt x="758150" y="725669"/>
                  <a:pt x="863392" y="662433"/>
                </a:cubicBezTo>
                <a:cubicBezTo>
                  <a:pt x="968634" y="599198"/>
                  <a:pt x="1118833" y="609536"/>
                  <a:pt x="1259381" y="524560"/>
                </a:cubicBezTo>
                <a:cubicBezTo>
                  <a:pt x="1399929" y="439584"/>
                  <a:pt x="1610588" y="240002"/>
                  <a:pt x="1706679" y="152575"/>
                </a:cubicBezTo>
                <a:cubicBezTo>
                  <a:pt x="1802770" y="65148"/>
                  <a:pt x="1827299" y="35224"/>
                  <a:pt x="1835926" y="0"/>
                </a:cubicBez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31"/>
          <p:cNvSpPr/>
          <p:nvPr/>
        </p:nvSpPr>
        <p:spPr>
          <a:xfrm>
            <a:off x="7053755" y="4346520"/>
            <a:ext cx="134108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32"/>
          <p:cNvSpPr/>
          <p:nvPr/>
        </p:nvSpPr>
        <p:spPr>
          <a:xfrm>
            <a:off x="6220709" y="3806460"/>
            <a:ext cx="134108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Freeform 33"/>
          <p:cNvSpPr/>
          <p:nvPr/>
        </p:nvSpPr>
        <p:spPr>
          <a:xfrm>
            <a:off x="6292717" y="2756283"/>
            <a:ext cx="2114370" cy="1122185"/>
          </a:xfrm>
          <a:custGeom>
            <a:avLst/>
            <a:gdLst>
              <a:gd name="connsiteX0" fmla="*/ 0 w 1716657"/>
              <a:gd name="connsiteY0" fmla="*/ 1328468 h 1328468"/>
              <a:gd name="connsiteX1" fmla="*/ 750498 w 1716657"/>
              <a:gd name="connsiteY1" fmla="*/ 1035170 h 1328468"/>
              <a:gd name="connsiteX2" fmla="*/ 914400 w 1716657"/>
              <a:gd name="connsiteY2" fmla="*/ 457200 h 1328468"/>
              <a:gd name="connsiteX3" fmla="*/ 1216325 w 1716657"/>
              <a:gd name="connsiteY3" fmla="*/ 577970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16657"/>
              <a:gd name="connsiteY0" fmla="*/ 1328468 h 1328468"/>
              <a:gd name="connsiteX1" fmla="*/ 390177 w 1716657"/>
              <a:gd name="connsiteY1" fmla="*/ 722438 h 1328468"/>
              <a:gd name="connsiteX2" fmla="*/ 914400 w 1716657"/>
              <a:gd name="connsiteY2" fmla="*/ 457200 h 1328468"/>
              <a:gd name="connsiteX3" fmla="*/ 1216325 w 1716657"/>
              <a:gd name="connsiteY3" fmla="*/ 577970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16657"/>
              <a:gd name="connsiteY0" fmla="*/ 1328468 h 1328468"/>
              <a:gd name="connsiteX1" fmla="*/ 390177 w 1716657"/>
              <a:gd name="connsiteY1" fmla="*/ 722438 h 1328468"/>
              <a:gd name="connsiteX2" fmla="*/ 907602 w 1716657"/>
              <a:gd name="connsiteY2" fmla="*/ 671353 h 1328468"/>
              <a:gd name="connsiteX3" fmla="*/ 1216325 w 1716657"/>
              <a:gd name="connsiteY3" fmla="*/ 577970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16657"/>
              <a:gd name="connsiteY0" fmla="*/ 1328468 h 1328468"/>
              <a:gd name="connsiteX1" fmla="*/ 390177 w 1716657"/>
              <a:gd name="connsiteY1" fmla="*/ 722438 h 1328468"/>
              <a:gd name="connsiteX2" fmla="*/ 907602 w 1716657"/>
              <a:gd name="connsiteY2" fmla="*/ 671353 h 1328468"/>
              <a:gd name="connsiteX3" fmla="*/ 1216325 w 1716657"/>
              <a:gd name="connsiteY3" fmla="*/ 577970 h 1328468"/>
              <a:gd name="connsiteX4" fmla="*/ 1305444 w 1716657"/>
              <a:gd name="connsiteY4" fmla="*/ 302437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16657"/>
              <a:gd name="connsiteY0" fmla="*/ 1328468 h 1328468"/>
              <a:gd name="connsiteX1" fmla="*/ 390177 w 1716657"/>
              <a:gd name="connsiteY1" fmla="*/ 722438 h 1328468"/>
              <a:gd name="connsiteX2" fmla="*/ 907602 w 1716657"/>
              <a:gd name="connsiteY2" fmla="*/ 671353 h 1328468"/>
              <a:gd name="connsiteX3" fmla="*/ 1216325 w 1716657"/>
              <a:gd name="connsiteY3" fmla="*/ 577970 h 1328468"/>
              <a:gd name="connsiteX4" fmla="*/ 1305444 w 1716657"/>
              <a:gd name="connsiteY4" fmla="*/ 302437 h 1328468"/>
              <a:gd name="connsiteX5" fmla="*/ 1664898 w 1716657"/>
              <a:gd name="connsiteY5" fmla="*/ 301924 h 1328468"/>
              <a:gd name="connsiteX6" fmla="*/ 1627152 w 1716657"/>
              <a:gd name="connsiteY6" fmla="*/ 101642 h 1328468"/>
              <a:gd name="connsiteX7" fmla="*/ 1690777 w 1716657"/>
              <a:gd name="connsiteY7" fmla="*/ 120770 h 1328468"/>
              <a:gd name="connsiteX8" fmla="*/ 1716657 w 1716657"/>
              <a:gd name="connsiteY8" fmla="*/ 0 h 1328468"/>
              <a:gd name="connsiteX0" fmla="*/ 0 w 1929404"/>
              <a:gd name="connsiteY0" fmla="*/ 1328468 h 1328468"/>
              <a:gd name="connsiteX1" fmla="*/ 390177 w 1929404"/>
              <a:gd name="connsiteY1" fmla="*/ 722438 h 1328468"/>
              <a:gd name="connsiteX2" fmla="*/ 907602 w 1929404"/>
              <a:gd name="connsiteY2" fmla="*/ 671353 h 1328468"/>
              <a:gd name="connsiteX3" fmla="*/ 1216325 w 1929404"/>
              <a:gd name="connsiteY3" fmla="*/ 577970 h 1328468"/>
              <a:gd name="connsiteX4" fmla="*/ 1305444 w 1929404"/>
              <a:gd name="connsiteY4" fmla="*/ 302437 h 1328468"/>
              <a:gd name="connsiteX5" fmla="*/ 1664898 w 1929404"/>
              <a:gd name="connsiteY5" fmla="*/ 301924 h 1328468"/>
              <a:gd name="connsiteX6" fmla="*/ 1627152 w 1929404"/>
              <a:gd name="connsiteY6" fmla="*/ 101642 h 1328468"/>
              <a:gd name="connsiteX7" fmla="*/ 1928725 w 1929404"/>
              <a:gd name="connsiteY7" fmla="*/ 185355 h 1328468"/>
              <a:gd name="connsiteX8" fmla="*/ 1716657 w 1929404"/>
              <a:gd name="connsiteY8" fmla="*/ 0 h 1328468"/>
              <a:gd name="connsiteX0" fmla="*/ 0 w 2012392"/>
              <a:gd name="connsiteY0" fmla="*/ 1232249 h 1232249"/>
              <a:gd name="connsiteX1" fmla="*/ 390177 w 2012392"/>
              <a:gd name="connsiteY1" fmla="*/ 626219 h 1232249"/>
              <a:gd name="connsiteX2" fmla="*/ 907602 w 2012392"/>
              <a:gd name="connsiteY2" fmla="*/ 575134 h 1232249"/>
              <a:gd name="connsiteX3" fmla="*/ 1216325 w 2012392"/>
              <a:gd name="connsiteY3" fmla="*/ 481751 h 1232249"/>
              <a:gd name="connsiteX4" fmla="*/ 1305444 w 2012392"/>
              <a:gd name="connsiteY4" fmla="*/ 206218 h 1232249"/>
              <a:gd name="connsiteX5" fmla="*/ 1664898 w 2012392"/>
              <a:gd name="connsiteY5" fmla="*/ 205705 h 1232249"/>
              <a:gd name="connsiteX6" fmla="*/ 1627152 w 2012392"/>
              <a:gd name="connsiteY6" fmla="*/ 5423 h 1232249"/>
              <a:gd name="connsiteX7" fmla="*/ 1928725 w 2012392"/>
              <a:gd name="connsiteY7" fmla="*/ 89136 h 1232249"/>
              <a:gd name="connsiteX8" fmla="*/ 2012392 w 2012392"/>
              <a:gd name="connsiteY8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907602 w 2012392"/>
              <a:gd name="connsiteY2" fmla="*/ 575134 h 1232249"/>
              <a:gd name="connsiteX3" fmla="*/ 1216325 w 2012392"/>
              <a:gd name="connsiteY3" fmla="*/ 481751 h 1232249"/>
              <a:gd name="connsiteX4" fmla="*/ 1305444 w 2012392"/>
              <a:gd name="connsiteY4" fmla="*/ 206218 h 1232249"/>
              <a:gd name="connsiteX5" fmla="*/ 1664898 w 2012392"/>
              <a:gd name="connsiteY5" fmla="*/ 205705 h 1232249"/>
              <a:gd name="connsiteX6" fmla="*/ 1627152 w 2012392"/>
              <a:gd name="connsiteY6" fmla="*/ 5423 h 1232249"/>
              <a:gd name="connsiteX7" fmla="*/ 1928725 w 2012392"/>
              <a:gd name="connsiteY7" fmla="*/ 89136 h 1232249"/>
              <a:gd name="connsiteX8" fmla="*/ 2012392 w 2012392"/>
              <a:gd name="connsiteY8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1216325 w 2012392"/>
              <a:gd name="connsiteY3" fmla="*/ 481751 h 1232249"/>
              <a:gd name="connsiteX4" fmla="*/ 1305444 w 2012392"/>
              <a:gd name="connsiteY4" fmla="*/ 206218 h 1232249"/>
              <a:gd name="connsiteX5" fmla="*/ 1664898 w 2012392"/>
              <a:gd name="connsiteY5" fmla="*/ 205705 h 1232249"/>
              <a:gd name="connsiteX6" fmla="*/ 1627152 w 2012392"/>
              <a:gd name="connsiteY6" fmla="*/ 5423 h 1232249"/>
              <a:gd name="connsiteX7" fmla="*/ 1928725 w 2012392"/>
              <a:gd name="connsiteY7" fmla="*/ 89136 h 1232249"/>
              <a:gd name="connsiteX8" fmla="*/ 2012392 w 2012392"/>
              <a:gd name="connsiteY8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635052 w 2012392"/>
              <a:gd name="connsiteY3" fmla="*/ 811479 h 1232249"/>
              <a:gd name="connsiteX4" fmla="*/ 1305444 w 2012392"/>
              <a:gd name="connsiteY4" fmla="*/ 206218 h 1232249"/>
              <a:gd name="connsiteX5" fmla="*/ 1664898 w 2012392"/>
              <a:gd name="connsiteY5" fmla="*/ 205705 h 1232249"/>
              <a:gd name="connsiteX6" fmla="*/ 1627152 w 2012392"/>
              <a:gd name="connsiteY6" fmla="*/ 5423 h 1232249"/>
              <a:gd name="connsiteX7" fmla="*/ 1928725 w 2012392"/>
              <a:gd name="connsiteY7" fmla="*/ 89136 h 1232249"/>
              <a:gd name="connsiteX8" fmla="*/ 2012392 w 2012392"/>
              <a:gd name="connsiteY8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635052 w 2012392"/>
              <a:gd name="connsiteY3" fmla="*/ 811479 h 1232249"/>
              <a:gd name="connsiteX4" fmla="*/ 938440 w 2012392"/>
              <a:gd name="connsiteY4" fmla="*/ 902545 h 1232249"/>
              <a:gd name="connsiteX5" fmla="*/ 1305444 w 2012392"/>
              <a:gd name="connsiteY5" fmla="*/ 206218 h 1232249"/>
              <a:gd name="connsiteX6" fmla="*/ 1664898 w 2012392"/>
              <a:gd name="connsiteY6" fmla="*/ 205705 h 1232249"/>
              <a:gd name="connsiteX7" fmla="*/ 1627152 w 2012392"/>
              <a:gd name="connsiteY7" fmla="*/ 5423 h 1232249"/>
              <a:gd name="connsiteX8" fmla="*/ 1928725 w 2012392"/>
              <a:gd name="connsiteY8" fmla="*/ 89136 h 1232249"/>
              <a:gd name="connsiteX9" fmla="*/ 2012392 w 2012392"/>
              <a:gd name="connsiteY9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635052 w 2012392"/>
              <a:gd name="connsiteY3" fmla="*/ 811479 h 1232249"/>
              <a:gd name="connsiteX4" fmla="*/ 938440 w 2012392"/>
              <a:gd name="connsiteY4" fmla="*/ 902545 h 1232249"/>
              <a:gd name="connsiteX5" fmla="*/ 764963 w 2012392"/>
              <a:gd name="connsiteY5" fmla="*/ 382980 h 1232249"/>
              <a:gd name="connsiteX6" fmla="*/ 1664898 w 2012392"/>
              <a:gd name="connsiteY6" fmla="*/ 205705 h 1232249"/>
              <a:gd name="connsiteX7" fmla="*/ 1627152 w 2012392"/>
              <a:gd name="connsiteY7" fmla="*/ 5423 h 1232249"/>
              <a:gd name="connsiteX8" fmla="*/ 1928725 w 2012392"/>
              <a:gd name="connsiteY8" fmla="*/ 89136 h 1232249"/>
              <a:gd name="connsiteX9" fmla="*/ 2012392 w 2012392"/>
              <a:gd name="connsiteY9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635052 w 2012392"/>
              <a:gd name="connsiteY3" fmla="*/ 811479 h 1232249"/>
              <a:gd name="connsiteX4" fmla="*/ 938440 w 2012392"/>
              <a:gd name="connsiteY4" fmla="*/ 902545 h 1232249"/>
              <a:gd name="connsiteX5" fmla="*/ 764963 w 2012392"/>
              <a:gd name="connsiteY5" fmla="*/ 382980 h 1232249"/>
              <a:gd name="connsiteX6" fmla="*/ 1311376 w 2012392"/>
              <a:gd name="connsiteY6" fmla="*/ 617015 h 1232249"/>
              <a:gd name="connsiteX7" fmla="*/ 1627152 w 2012392"/>
              <a:gd name="connsiteY7" fmla="*/ 5423 h 1232249"/>
              <a:gd name="connsiteX8" fmla="*/ 1928725 w 2012392"/>
              <a:gd name="connsiteY8" fmla="*/ 89136 h 1232249"/>
              <a:gd name="connsiteX9" fmla="*/ 2012392 w 2012392"/>
              <a:gd name="connsiteY9" fmla="*/ 56748 h 1232249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463988 w 2012392"/>
              <a:gd name="connsiteY7" fmla="*/ 346388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463988 w 2012392"/>
              <a:gd name="connsiteY7" fmla="*/ 346388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548969 w 2012392"/>
              <a:gd name="connsiteY7" fmla="*/ 329392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518376 w 2012392"/>
              <a:gd name="connsiteY7" fmla="*/ 88045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518376 w 2012392"/>
              <a:gd name="connsiteY7" fmla="*/ 88045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114370"/>
              <a:gd name="connsiteY0" fmla="*/ 1143159 h 1143159"/>
              <a:gd name="connsiteX1" fmla="*/ 186222 w 2114370"/>
              <a:gd name="connsiteY1" fmla="*/ 880454 h 1143159"/>
              <a:gd name="connsiteX2" fmla="*/ 571076 w 2114370"/>
              <a:gd name="connsiteY2" fmla="*/ 1006130 h 1143159"/>
              <a:gd name="connsiteX3" fmla="*/ 635052 w 2114370"/>
              <a:gd name="connsiteY3" fmla="*/ 722389 h 1143159"/>
              <a:gd name="connsiteX4" fmla="*/ 938440 w 2114370"/>
              <a:gd name="connsiteY4" fmla="*/ 813455 h 1143159"/>
              <a:gd name="connsiteX5" fmla="*/ 764963 w 2114370"/>
              <a:gd name="connsiteY5" fmla="*/ 293890 h 1143159"/>
              <a:gd name="connsiteX6" fmla="*/ 1311376 w 2114370"/>
              <a:gd name="connsiteY6" fmla="*/ 527925 h 1143159"/>
              <a:gd name="connsiteX7" fmla="*/ 1518376 w 2114370"/>
              <a:gd name="connsiteY7" fmla="*/ 55703 h 1143159"/>
              <a:gd name="connsiteX8" fmla="*/ 1928725 w 2114370"/>
              <a:gd name="connsiteY8" fmla="*/ 46 h 1143159"/>
              <a:gd name="connsiteX9" fmla="*/ 2114370 w 2114370"/>
              <a:gd name="connsiteY9" fmla="*/ 42442 h 1143159"/>
              <a:gd name="connsiteX0" fmla="*/ 0 w 2114370"/>
              <a:gd name="connsiteY0" fmla="*/ 1100717 h 1100717"/>
              <a:gd name="connsiteX1" fmla="*/ 186222 w 2114370"/>
              <a:gd name="connsiteY1" fmla="*/ 838012 h 1100717"/>
              <a:gd name="connsiteX2" fmla="*/ 571076 w 2114370"/>
              <a:gd name="connsiteY2" fmla="*/ 963688 h 1100717"/>
              <a:gd name="connsiteX3" fmla="*/ 635052 w 2114370"/>
              <a:gd name="connsiteY3" fmla="*/ 679947 h 1100717"/>
              <a:gd name="connsiteX4" fmla="*/ 938440 w 2114370"/>
              <a:gd name="connsiteY4" fmla="*/ 771013 h 1100717"/>
              <a:gd name="connsiteX5" fmla="*/ 764963 w 2114370"/>
              <a:gd name="connsiteY5" fmla="*/ 251448 h 1100717"/>
              <a:gd name="connsiteX6" fmla="*/ 1311376 w 2114370"/>
              <a:gd name="connsiteY6" fmla="*/ 485483 h 1100717"/>
              <a:gd name="connsiteX7" fmla="*/ 1518376 w 2114370"/>
              <a:gd name="connsiteY7" fmla="*/ 13261 h 1100717"/>
              <a:gd name="connsiteX8" fmla="*/ 1894732 w 2114370"/>
              <a:gd name="connsiteY8" fmla="*/ 147962 h 1100717"/>
              <a:gd name="connsiteX9" fmla="*/ 2114370 w 2114370"/>
              <a:gd name="connsiteY9" fmla="*/ 0 h 1100717"/>
              <a:gd name="connsiteX0" fmla="*/ 0 w 2114370"/>
              <a:gd name="connsiteY0" fmla="*/ 1121876 h 1121876"/>
              <a:gd name="connsiteX1" fmla="*/ 27196 w 2114370"/>
              <a:gd name="connsiteY1" fmla="*/ 431 h 1121876"/>
              <a:gd name="connsiteX2" fmla="*/ 571076 w 2114370"/>
              <a:gd name="connsiteY2" fmla="*/ 984847 h 1121876"/>
              <a:gd name="connsiteX3" fmla="*/ 635052 w 2114370"/>
              <a:gd name="connsiteY3" fmla="*/ 701106 h 1121876"/>
              <a:gd name="connsiteX4" fmla="*/ 938440 w 2114370"/>
              <a:gd name="connsiteY4" fmla="*/ 792172 h 1121876"/>
              <a:gd name="connsiteX5" fmla="*/ 764963 w 2114370"/>
              <a:gd name="connsiteY5" fmla="*/ 272607 h 1121876"/>
              <a:gd name="connsiteX6" fmla="*/ 1311376 w 2114370"/>
              <a:gd name="connsiteY6" fmla="*/ 506642 h 1121876"/>
              <a:gd name="connsiteX7" fmla="*/ 1518376 w 2114370"/>
              <a:gd name="connsiteY7" fmla="*/ 34420 h 1121876"/>
              <a:gd name="connsiteX8" fmla="*/ 1894732 w 2114370"/>
              <a:gd name="connsiteY8" fmla="*/ 169121 h 1121876"/>
              <a:gd name="connsiteX9" fmla="*/ 2114370 w 2114370"/>
              <a:gd name="connsiteY9" fmla="*/ 21159 h 1121876"/>
              <a:gd name="connsiteX0" fmla="*/ 0 w 2114370"/>
              <a:gd name="connsiteY0" fmla="*/ 1130296 h 1130296"/>
              <a:gd name="connsiteX1" fmla="*/ 27196 w 2114370"/>
              <a:gd name="connsiteY1" fmla="*/ 8851 h 1130296"/>
              <a:gd name="connsiteX2" fmla="*/ 571076 w 2114370"/>
              <a:gd name="connsiteY2" fmla="*/ 611604 h 1130296"/>
              <a:gd name="connsiteX3" fmla="*/ 635052 w 2114370"/>
              <a:gd name="connsiteY3" fmla="*/ 709526 h 1130296"/>
              <a:gd name="connsiteX4" fmla="*/ 938440 w 2114370"/>
              <a:gd name="connsiteY4" fmla="*/ 800592 h 1130296"/>
              <a:gd name="connsiteX5" fmla="*/ 764963 w 2114370"/>
              <a:gd name="connsiteY5" fmla="*/ 281027 h 1130296"/>
              <a:gd name="connsiteX6" fmla="*/ 1311376 w 2114370"/>
              <a:gd name="connsiteY6" fmla="*/ 515062 h 1130296"/>
              <a:gd name="connsiteX7" fmla="*/ 1518376 w 2114370"/>
              <a:gd name="connsiteY7" fmla="*/ 42840 h 1130296"/>
              <a:gd name="connsiteX8" fmla="*/ 1894732 w 2114370"/>
              <a:gd name="connsiteY8" fmla="*/ 177541 h 1130296"/>
              <a:gd name="connsiteX9" fmla="*/ 2114370 w 2114370"/>
              <a:gd name="connsiteY9" fmla="*/ 29579 h 1130296"/>
              <a:gd name="connsiteX0" fmla="*/ 0 w 2114370"/>
              <a:gd name="connsiteY0" fmla="*/ 1130296 h 1130296"/>
              <a:gd name="connsiteX1" fmla="*/ 27196 w 2114370"/>
              <a:gd name="connsiteY1" fmla="*/ 8851 h 1130296"/>
              <a:gd name="connsiteX2" fmla="*/ 571076 w 2114370"/>
              <a:gd name="connsiteY2" fmla="*/ 611604 h 1130296"/>
              <a:gd name="connsiteX3" fmla="*/ 635052 w 2114370"/>
              <a:gd name="connsiteY3" fmla="*/ 709526 h 1130296"/>
              <a:gd name="connsiteX4" fmla="*/ 938440 w 2114370"/>
              <a:gd name="connsiteY4" fmla="*/ 800592 h 1130296"/>
              <a:gd name="connsiteX5" fmla="*/ 987599 w 2114370"/>
              <a:gd name="connsiteY5" fmla="*/ 400296 h 1130296"/>
              <a:gd name="connsiteX6" fmla="*/ 1311376 w 2114370"/>
              <a:gd name="connsiteY6" fmla="*/ 515062 h 1130296"/>
              <a:gd name="connsiteX7" fmla="*/ 1518376 w 2114370"/>
              <a:gd name="connsiteY7" fmla="*/ 42840 h 1130296"/>
              <a:gd name="connsiteX8" fmla="*/ 1894732 w 2114370"/>
              <a:gd name="connsiteY8" fmla="*/ 177541 h 1130296"/>
              <a:gd name="connsiteX9" fmla="*/ 2114370 w 2114370"/>
              <a:gd name="connsiteY9" fmla="*/ 29579 h 1130296"/>
              <a:gd name="connsiteX0" fmla="*/ 0 w 2114370"/>
              <a:gd name="connsiteY0" fmla="*/ 1130296 h 1130296"/>
              <a:gd name="connsiteX1" fmla="*/ 27196 w 2114370"/>
              <a:gd name="connsiteY1" fmla="*/ 8851 h 1130296"/>
              <a:gd name="connsiteX2" fmla="*/ 571076 w 2114370"/>
              <a:gd name="connsiteY2" fmla="*/ 611604 h 1130296"/>
              <a:gd name="connsiteX3" fmla="*/ 635052 w 2114370"/>
              <a:gd name="connsiteY3" fmla="*/ 709526 h 1130296"/>
              <a:gd name="connsiteX4" fmla="*/ 938440 w 2114370"/>
              <a:gd name="connsiteY4" fmla="*/ 800592 h 1130296"/>
              <a:gd name="connsiteX5" fmla="*/ 987599 w 2114370"/>
              <a:gd name="connsiteY5" fmla="*/ 400296 h 1130296"/>
              <a:gd name="connsiteX6" fmla="*/ 1311376 w 2114370"/>
              <a:gd name="connsiteY6" fmla="*/ 515062 h 1130296"/>
              <a:gd name="connsiteX7" fmla="*/ 1518376 w 2114370"/>
              <a:gd name="connsiteY7" fmla="*/ 368844 h 1130296"/>
              <a:gd name="connsiteX8" fmla="*/ 1894732 w 2114370"/>
              <a:gd name="connsiteY8" fmla="*/ 177541 h 1130296"/>
              <a:gd name="connsiteX9" fmla="*/ 2114370 w 2114370"/>
              <a:gd name="connsiteY9" fmla="*/ 29579 h 1130296"/>
              <a:gd name="connsiteX0" fmla="*/ 0 w 2114370"/>
              <a:gd name="connsiteY0" fmla="*/ 1130261 h 1130261"/>
              <a:gd name="connsiteX1" fmla="*/ 27196 w 2114370"/>
              <a:gd name="connsiteY1" fmla="*/ 8816 h 1130261"/>
              <a:gd name="connsiteX2" fmla="*/ 571076 w 2114370"/>
              <a:gd name="connsiteY2" fmla="*/ 611569 h 1130261"/>
              <a:gd name="connsiteX3" fmla="*/ 658906 w 2114370"/>
              <a:gd name="connsiteY3" fmla="*/ 693588 h 1130261"/>
              <a:gd name="connsiteX4" fmla="*/ 938440 w 2114370"/>
              <a:gd name="connsiteY4" fmla="*/ 800557 h 1130261"/>
              <a:gd name="connsiteX5" fmla="*/ 987599 w 2114370"/>
              <a:gd name="connsiteY5" fmla="*/ 400261 h 1130261"/>
              <a:gd name="connsiteX6" fmla="*/ 1311376 w 2114370"/>
              <a:gd name="connsiteY6" fmla="*/ 515027 h 1130261"/>
              <a:gd name="connsiteX7" fmla="*/ 1518376 w 2114370"/>
              <a:gd name="connsiteY7" fmla="*/ 368809 h 1130261"/>
              <a:gd name="connsiteX8" fmla="*/ 1894732 w 2114370"/>
              <a:gd name="connsiteY8" fmla="*/ 177506 h 1130261"/>
              <a:gd name="connsiteX9" fmla="*/ 2114370 w 2114370"/>
              <a:gd name="connsiteY9" fmla="*/ 29544 h 1130261"/>
              <a:gd name="connsiteX0" fmla="*/ 0 w 2114370"/>
              <a:gd name="connsiteY0" fmla="*/ 1122185 h 1122185"/>
              <a:gd name="connsiteX1" fmla="*/ 27196 w 2114370"/>
              <a:gd name="connsiteY1" fmla="*/ 740 h 1122185"/>
              <a:gd name="connsiteX2" fmla="*/ 642637 w 2114370"/>
              <a:gd name="connsiteY2" fmla="*/ 945399 h 1122185"/>
              <a:gd name="connsiteX3" fmla="*/ 658906 w 2114370"/>
              <a:gd name="connsiteY3" fmla="*/ 685512 h 1122185"/>
              <a:gd name="connsiteX4" fmla="*/ 938440 w 2114370"/>
              <a:gd name="connsiteY4" fmla="*/ 792481 h 1122185"/>
              <a:gd name="connsiteX5" fmla="*/ 987599 w 2114370"/>
              <a:gd name="connsiteY5" fmla="*/ 392185 h 1122185"/>
              <a:gd name="connsiteX6" fmla="*/ 1311376 w 2114370"/>
              <a:gd name="connsiteY6" fmla="*/ 506951 h 1122185"/>
              <a:gd name="connsiteX7" fmla="*/ 1518376 w 2114370"/>
              <a:gd name="connsiteY7" fmla="*/ 360733 h 1122185"/>
              <a:gd name="connsiteX8" fmla="*/ 1894732 w 2114370"/>
              <a:gd name="connsiteY8" fmla="*/ 169430 h 1122185"/>
              <a:gd name="connsiteX9" fmla="*/ 2114370 w 2114370"/>
              <a:gd name="connsiteY9" fmla="*/ 21468 h 112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4370" h="1122185">
                <a:moveTo>
                  <a:pt x="0" y="1122185"/>
                </a:moveTo>
                <a:cubicBezTo>
                  <a:pt x="299049" y="1048141"/>
                  <a:pt x="-79910" y="30204"/>
                  <a:pt x="27196" y="740"/>
                </a:cubicBezTo>
                <a:cubicBezTo>
                  <a:pt x="134302" y="-28724"/>
                  <a:pt x="537352" y="831270"/>
                  <a:pt x="642637" y="945399"/>
                </a:cubicBezTo>
                <a:cubicBezTo>
                  <a:pt x="747922" y="1059528"/>
                  <a:pt x="609606" y="710998"/>
                  <a:pt x="658906" y="685512"/>
                </a:cubicBezTo>
                <a:cubicBezTo>
                  <a:pt x="708206" y="660026"/>
                  <a:pt x="826708" y="893358"/>
                  <a:pt x="938440" y="792481"/>
                </a:cubicBezTo>
                <a:cubicBezTo>
                  <a:pt x="1050172" y="691604"/>
                  <a:pt x="925443" y="439773"/>
                  <a:pt x="987599" y="392185"/>
                </a:cubicBezTo>
                <a:cubicBezTo>
                  <a:pt x="1049755" y="344597"/>
                  <a:pt x="1222913" y="512193"/>
                  <a:pt x="1311376" y="506951"/>
                </a:cubicBezTo>
                <a:cubicBezTo>
                  <a:pt x="1399839" y="501709"/>
                  <a:pt x="1398488" y="384127"/>
                  <a:pt x="1518376" y="360733"/>
                </a:cubicBezTo>
                <a:cubicBezTo>
                  <a:pt x="1583876" y="323742"/>
                  <a:pt x="1795400" y="225974"/>
                  <a:pt x="1894732" y="169430"/>
                </a:cubicBezTo>
                <a:cubicBezTo>
                  <a:pt x="1994064" y="112886"/>
                  <a:pt x="2105743" y="56692"/>
                  <a:pt x="2114370" y="21468"/>
                </a:cubicBez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Box 99"/>
          <p:cNvSpPr txBox="1"/>
          <p:nvPr/>
        </p:nvSpPr>
        <p:spPr>
          <a:xfrm>
            <a:off x="381000" y="2602377"/>
            <a:ext cx="1629613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Video stream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129"/>
          <p:cNvSpPr txBox="1"/>
          <p:nvPr/>
        </p:nvSpPr>
        <p:spPr>
          <a:xfrm>
            <a:off x="4569737" y="2602377"/>
            <a:ext cx="2108269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00B050"/>
                </a:solidFill>
              </a:rPr>
              <a:t>Cross-correlation</a:t>
            </a:r>
            <a:endParaRPr kumimoji="0" lang="en-US" sz="1800" b="1" i="0" u="none" strike="noStrike" kern="1200" cap="none" spc="0" normalizeH="0" baseline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grpSp>
        <p:nvGrpSpPr>
          <p:cNvPr id="62" name="Group 218"/>
          <p:cNvGrpSpPr/>
          <p:nvPr/>
        </p:nvGrpSpPr>
        <p:grpSpPr>
          <a:xfrm>
            <a:off x="7448810" y="1219200"/>
            <a:ext cx="1264439" cy="1175822"/>
            <a:chOff x="7448810" y="1245066"/>
            <a:chExt cx="1264439" cy="1175822"/>
          </a:xfrm>
        </p:grpSpPr>
        <p:sp>
          <p:nvSpPr>
            <p:cNvPr id="63" name="Rectangle 130"/>
            <p:cNvSpPr/>
            <p:nvPr/>
          </p:nvSpPr>
          <p:spPr>
            <a:xfrm>
              <a:off x="7906760" y="1245066"/>
              <a:ext cx="201621" cy="2016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Rectangle 131"/>
            <p:cNvSpPr/>
            <p:nvPr/>
          </p:nvSpPr>
          <p:spPr>
            <a:xfrm>
              <a:off x="8108382" y="1446688"/>
              <a:ext cx="201622" cy="2016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ctangle 132"/>
            <p:cNvSpPr/>
            <p:nvPr/>
          </p:nvSpPr>
          <p:spPr>
            <a:xfrm>
              <a:off x="8310004" y="1446688"/>
              <a:ext cx="201622" cy="20162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Rectangle 133"/>
            <p:cNvSpPr/>
            <p:nvPr/>
          </p:nvSpPr>
          <p:spPr>
            <a:xfrm>
              <a:off x="8108381" y="1245066"/>
              <a:ext cx="206763" cy="2016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134"/>
            <p:cNvSpPr/>
            <p:nvPr/>
          </p:nvSpPr>
          <p:spPr>
            <a:xfrm>
              <a:off x="7906758" y="1446688"/>
              <a:ext cx="201622" cy="2016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135"/>
            <p:cNvSpPr/>
            <p:nvPr/>
          </p:nvSpPr>
          <p:spPr>
            <a:xfrm>
              <a:off x="8310005" y="1245066"/>
              <a:ext cx="201622" cy="20162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136"/>
            <p:cNvSpPr/>
            <p:nvPr/>
          </p:nvSpPr>
          <p:spPr>
            <a:xfrm>
              <a:off x="8511627" y="1245066"/>
              <a:ext cx="201622" cy="20162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Rectangle 137"/>
            <p:cNvSpPr/>
            <p:nvPr/>
          </p:nvSpPr>
          <p:spPr>
            <a:xfrm>
              <a:off x="8511627" y="1446688"/>
              <a:ext cx="201622" cy="2016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ectangle 138"/>
            <p:cNvSpPr/>
            <p:nvPr/>
          </p:nvSpPr>
          <p:spPr>
            <a:xfrm>
              <a:off x="8511627" y="1648311"/>
              <a:ext cx="201622" cy="2016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139"/>
            <p:cNvSpPr/>
            <p:nvPr/>
          </p:nvSpPr>
          <p:spPr>
            <a:xfrm>
              <a:off x="8511627" y="1849933"/>
              <a:ext cx="201622" cy="2016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140"/>
            <p:cNvSpPr/>
            <p:nvPr/>
          </p:nvSpPr>
          <p:spPr>
            <a:xfrm>
              <a:off x="8310004" y="1849933"/>
              <a:ext cx="201622" cy="2016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 141"/>
            <p:cNvSpPr/>
            <p:nvPr/>
          </p:nvSpPr>
          <p:spPr>
            <a:xfrm>
              <a:off x="8108382" y="1849933"/>
              <a:ext cx="201622" cy="2016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142"/>
            <p:cNvSpPr/>
            <p:nvPr/>
          </p:nvSpPr>
          <p:spPr>
            <a:xfrm>
              <a:off x="8108382" y="1648311"/>
              <a:ext cx="201622" cy="20162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Rectangle 143"/>
            <p:cNvSpPr/>
            <p:nvPr/>
          </p:nvSpPr>
          <p:spPr>
            <a:xfrm>
              <a:off x="8310005" y="1648311"/>
              <a:ext cx="201622" cy="2016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ectangle 144"/>
            <p:cNvSpPr/>
            <p:nvPr/>
          </p:nvSpPr>
          <p:spPr>
            <a:xfrm>
              <a:off x="7906759" y="1648311"/>
              <a:ext cx="201622" cy="20162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145"/>
            <p:cNvSpPr/>
            <p:nvPr/>
          </p:nvSpPr>
          <p:spPr>
            <a:xfrm>
              <a:off x="7906759" y="1849933"/>
              <a:ext cx="201622" cy="20162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TextBox 146"/>
            <p:cNvSpPr txBox="1"/>
            <p:nvPr/>
          </p:nvSpPr>
          <p:spPr>
            <a:xfrm>
              <a:off x="7720234" y="2051556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 pixels</a:t>
              </a: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TextBox 147"/>
            <p:cNvSpPr txBox="1"/>
            <p:nvPr/>
          </p:nvSpPr>
          <p:spPr>
            <a:xfrm rot="16200000">
              <a:off x="7156422" y="1601948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 pixels</a:t>
              </a: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87" name="Straight Arrow Connector 194"/>
          <p:cNvCxnSpPr/>
          <p:nvPr/>
        </p:nvCxnSpPr>
        <p:spPr>
          <a:xfrm flipV="1">
            <a:off x="2219878" y="2348880"/>
            <a:ext cx="738446" cy="113819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ight Brace 195"/>
          <p:cNvSpPr/>
          <p:nvPr/>
        </p:nvSpPr>
        <p:spPr>
          <a:xfrm rot="3240187">
            <a:off x="2048522" y="3131596"/>
            <a:ext cx="278614" cy="1250238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9" name="Straight Arrow Connector 196"/>
          <p:cNvCxnSpPr/>
          <p:nvPr/>
        </p:nvCxnSpPr>
        <p:spPr>
          <a:xfrm>
            <a:off x="2305056" y="3959768"/>
            <a:ext cx="742944" cy="1028165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205"/>
          <p:cNvCxnSpPr/>
          <p:nvPr/>
        </p:nvCxnSpPr>
        <p:spPr>
          <a:xfrm flipV="1">
            <a:off x="7393519" y="2420888"/>
            <a:ext cx="738446" cy="113819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206"/>
          <p:cNvSpPr txBox="1"/>
          <p:nvPr/>
        </p:nvSpPr>
        <p:spPr>
          <a:xfrm>
            <a:off x="2971800" y="4267200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Correlation calculation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cxnSp>
        <p:nvCxnSpPr>
          <p:cNvPr id="94" name="Straight Arrow Connector 208"/>
          <p:cNvCxnSpPr/>
          <p:nvPr/>
        </p:nvCxnSpPr>
        <p:spPr>
          <a:xfrm>
            <a:off x="3176562" y="4725144"/>
            <a:ext cx="225953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210"/>
          <p:cNvSpPr/>
          <p:nvPr/>
        </p:nvSpPr>
        <p:spPr>
          <a:xfrm>
            <a:off x="-76200" y="1143000"/>
            <a:ext cx="25955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Intensity distribution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at a given time point: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image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Rectangle 211"/>
          <p:cNvSpPr/>
          <p:nvPr/>
        </p:nvSpPr>
        <p:spPr>
          <a:xfrm>
            <a:off x="-304800" y="5105400"/>
            <a:ext cx="3096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Intensity distribution averaged over a time interval: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Long exp. image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Rectangle 217"/>
          <p:cNvSpPr/>
          <p:nvPr/>
        </p:nvSpPr>
        <p:spPr>
          <a:xfrm>
            <a:off x="4660280" y="1295400"/>
            <a:ext cx="28392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Cross-correlation</a:t>
            </a: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sym typeface="Wingdings" panose="05000000000000000000" pitchFamily="2" charset="2"/>
              </a:rPr>
              <a:t> at 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sym typeface="Wingdings" panose="05000000000000000000" pitchFamily="2" charset="2"/>
              </a:rPr>
              <a:t>given time</a:t>
            </a:r>
            <a:r>
              <a:rPr kumimoji="0" lang="en-US" sz="1800" b="1" i="0" u="none" strike="noStrike" kern="1200" cap="none" spc="0" normalizeH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sym typeface="Wingdings" panose="05000000000000000000" pitchFamily="2" charset="2"/>
              </a:rPr>
              <a:t> lag</a:t>
            </a: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sym typeface="Wingdings" panose="05000000000000000000" pitchFamily="2" charset="2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Cross-correlation image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grpSp>
        <p:nvGrpSpPr>
          <p:cNvPr id="99" name="Group 222"/>
          <p:cNvGrpSpPr/>
          <p:nvPr/>
        </p:nvGrpSpPr>
        <p:grpSpPr>
          <a:xfrm>
            <a:off x="2383000" y="5229200"/>
            <a:ext cx="1264439" cy="1175822"/>
            <a:chOff x="3128330" y="5229200"/>
            <a:chExt cx="1264439" cy="1175822"/>
          </a:xfrm>
        </p:grpSpPr>
        <p:sp>
          <p:nvSpPr>
            <p:cNvPr id="100" name="Rectangle 111"/>
            <p:cNvSpPr/>
            <p:nvPr/>
          </p:nvSpPr>
          <p:spPr>
            <a:xfrm>
              <a:off x="3586280" y="5229200"/>
              <a:ext cx="201621" cy="20162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Rectangle 112"/>
            <p:cNvSpPr/>
            <p:nvPr/>
          </p:nvSpPr>
          <p:spPr>
            <a:xfrm>
              <a:off x="3787902" y="5430822"/>
              <a:ext cx="201622" cy="20162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Rectangle 113"/>
            <p:cNvSpPr/>
            <p:nvPr/>
          </p:nvSpPr>
          <p:spPr>
            <a:xfrm>
              <a:off x="3989524" y="5430822"/>
              <a:ext cx="201622" cy="2016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Rectangle 114"/>
            <p:cNvSpPr/>
            <p:nvPr/>
          </p:nvSpPr>
          <p:spPr>
            <a:xfrm>
              <a:off x="3787901" y="5229200"/>
              <a:ext cx="206763" cy="20162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Rectangle 115"/>
            <p:cNvSpPr/>
            <p:nvPr/>
          </p:nvSpPr>
          <p:spPr>
            <a:xfrm>
              <a:off x="3586278" y="5430822"/>
              <a:ext cx="201622" cy="2016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116"/>
            <p:cNvSpPr/>
            <p:nvPr/>
          </p:nvSpPr>
          <p:spPr>
            <a:xfrm>
              <a:off x="3989525" y="5229200"/>
              <a:ext cx="201622" cy="2016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117"/>
            <p:cNvSpPr/>
            <p:nvPr/>
          </p:nvSpPr>
          <p:spPr>
            <a:xfrm>
              <a:off x="4191147" y="5229200"/>
              <a:ext cx="201622" cy="2016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Rectangle 118"/>
            <p:cNvSpPr/>
            <p:nvPr/>
          </p:nvSpPr>
          <p:spPr>
            <a:xfrm>
              <a:off x="4191147" y="5430822"/>
              <a:ext cx="201622" cy="2016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Rectangle 119"/>
            <p:cNvSpPr/>
            <p:nvPr/>
          </p:nvSpPr>
          <p:spPr>
            <a:xfrm>
              <a:off x="4191147" y="5632445"/>
              <a:ext cx="201622" cy="20162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Rectangle 120"/>
            <p:cNvSpPr/>
            <p:nvPr/>
          </p:nvSpPr>
          <p:spPr>
            <a:xfrm>
              <a:off x="4191147" y="5834067"/>
              <a:ext cx="201622" cy="20162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Rectangle 121"/>
            <p:cNvSpPr/>
            <p:nvPr/>
          </p:nvSpPr>
          <p:spPr>
            <a:xfrm>
              <a:off x="3989524" y="5834067"/>
              <a:ext cx="201622" cy="20162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Rectangle 122"/>
            <p:cNvSpPr/>
            <p:nvPr/>
          </p:nvSpPr>
          <p:spPr>
            <a:xfrm>
              <a:off x="3787902" y="5834067"/>
              <a:ext cx="201622" cy="20162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123"/>
            <p:cNvSpPr/>
            <p:nvPr/>
          </p:nvSpPr>
          <p:spPr>
            <a:xfrm>
              <a:off x="3787902" y="5632445"/>
              <a:ext cx="201622" cy="2016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Rectangle 125"/>
            <p:cNvSpPr/>
            <p:nvPr/>
          </p:nvSpPr>
          <p:spPr>
            <a:xfrm>
              <a:off x="3586279" y="5632445"/>
              <a:ext cx="201622" cy="2016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Rectangle 126"/>
            <p:cNvSpPr/>
            <p:nvPr/>
          </p:nvSpPr>
          <p:spPr>
            <a:xfrm>
              <a:off x="3586279" y="5834067"/>
              <a:ext cx="201622" cy="20162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TextBox 127"/>
            <p:cNvSpPr txBox="1"/>
            <p:nvPr/>
          </p:nvSpPr>
          <p:spPr>
            <a:xfrm>
              <a:off x="3399754" y="6035690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 pixels</a:t>
              </a: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TextBox 128"/>
            <p:cNvSpPr txBox="1"/>
            <p:nvPr/>
          </p:nvSpPr>
          <p:spPr>
            <a:xfrm rot="16200000">
              <a:off x="2835942" y="5586082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 pixels</a:t>
              </a: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7" name="Rectangle 220"/>
            <p:cNvSpPr/>
            <p:nvPr/>
          </p:nvSpPr>
          <p:spPr>
            <a:xfrm>
              <a:off x="3994664" y="5634037"/>
              <a:ext cx="201622" cy="2016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8" name="Rectangle 15"/>
          <p:cNvSpPr/>
          <p:nvPr/>
        </p:nvSpPr>
        <p:spPr>
          <a:xfrm>
            <a:off x="1389892" y="4114800"/>
            <a:ext cx="134108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TextBox 206"/>
          <p:cNvSpPr txBox="1"/>
          <p:nvPr/>
        </p:nvSpPr>
        <p:spPr>
          <a:xfrm>
            <a:off x="2730178" y="3788937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Reference pixel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cxnSp>
        <p:nvCxnSpPr>
          <p:cNvPr id="140" name="Straight Arrow Connector 194"/>
          <p:cNvCxnSpPr>
            <a:stCxn id="139" idx="1"/>
            <a:endCxn id="138" idx="3"/>
          </p:cNvCxnSpPr>
          <p:nvPr/>
        </p:nvCxnSpPr>
        <p:spPr>
          <a:xfrm flipH="1">
            <a:off x="1524000" y="3973603"/>
            <a:ext cx="1206178" cy="21320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olidFill>
                  <a:prstClr val="white"/>
                </a:solidFill>
              </a:rPr>
              <a:t>G. </a:t>
            </a:r>
            <a:r>
              <a:rPr lang="en-US" altLang="en-US" sz="1200" dirty="0" err="1" smtClean="0">
                <a:solidFill>
                  <a:prstClr val="white"/>
                </a:solidFill>
              </a:rPr>
              <a:t>Kocsis</a:t>
            </a:r>
            <a:r>
              <a:rPr lang="en-US" altLang="en-US" sz="1200" dirty="0" smtClean="0">
                <a:solidFill>
                  <a:prstClr val="white"/>
                </a:solidFill>
              </a:rPr>
              <a:t>, Greifswald, 25.02.2020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120" name="TextBox 4"/>
          <p:cNvSpPr txBox="1"/>
          <p:nvPr/>
        </p:nvSpPr>
        <p:spPr>
          <a:xfrm>
            <a:off x="762000" y="53116"/>
            <a:ext cx="515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Filaments and cross-correlation images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752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41" grpId="0" animBg="1"/>
      <p:bldP spid="42" grpId="0" animBg="1"/>
      <p:bldP spid="43" grpId="0" animBg="1"/>
      <p:bldP spid="44" grpId="0" animBg="1"/>
      <p:bldP spid="48" grpId="0"/>
      <p:bldP spid="49" grpId="0"/>
      <p:bldP spid="51" grpId="0"/>
      <p:bldP spid="54" grpId="0" animBg="1"/>
      <p:bldP spid="55" grpId="0" animBg="1"/>
      <p:bldP spid="56" grpId="0" animBg="1"/>
      <p:bldP spid="57" grpId="0" animBg="1"/>
      <p:bldP spid="60" grpId="0" animBg="1"/>
      <p:bldP spid="61" grpId="0" animBg="1"/>
      <p:bldP spid="88" grpId="0" animBg="1"/>
      <p:bldP spid="93" grpId="0"/>
      <p:bldP spid="95" grpId="0"/>
      <p:bldP spid="96" grpId="0"/>
      <p:bldP spid="98" grpId="0"/>
      <p:bldP spid="138" grpId="0" animBg="1"/>
      <p:bldP spid="1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731520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hu-H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0" y="6409188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17" name="Téglalap 16"/>
          <p:cNvSpPr/>
          <p:nvPr/>
        </p:nvSpPr>
        <p:spPr>
          <a:xfrm>
            <a:off x="0" y="764704"/>
            <a:ext cx="9144000" cy="56360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AutoShape 59"/>
          <p:cNvSpPr>
            <a:spLocks noChangeArrowheads="1"/>
          </p:cNvSpPr>
          <p:nvPr/>
        </p:nvSpPr>
        <p:spPr bwMode="auto">
          <a:xfrm>
            <a:off x="225425" y="762000"/>
            <a:ext cx="9070975" cy="1154162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2D cross-correlation: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example in the divertor region, an 5/5 island magnetic surface is used for selecting the reference signal for cross-correlation calculation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1" y="1752600"/>
            <a:ext cx="5150353" cy="4000918"/>
          </a:xfrm>
          <a:prstGeom prst="rect">
            <a:avLst/>
          </a:prstGeom>
        </p:spPr>
      </p:pic>
      <p:sp>
        <p:nvSpPr>
          <p:cNvPr id="24" name="AutoShape 59"/>
          <p:cNvSpPr>
            <a:spLocks noChangeArrowheads="1"/>
          </p:cNvSpPr>
          <p:nvPr/>
        </p:nvSpPr>
        <p:spPr bwMode="auto">
          <a:xfrm>
            <a:off x="6211416" y="2209800"/>
            <a:ext cx="2627784" cy="1038746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„Open” field lines: 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high correlation for several toroidal turns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olidFill>
                  <a:prstClr val="white"/>
                </a:solidFill>
              </a:rPr>
              <a:t>G. </a:t>
            </a:r>
            <a:r>
              <a:rPr lang="en-US" altLang="en-US" sz="1200" dirty="0" err="1" smtClean="0">
                <a:solidFill>
                  <a:prstClr val="white"/>
                </a:solidFill>
              </a:rPr>
              <a:t>Kocsis</a:t>
            </a:r>
            <a:r>
              <a:rPr lang="en-US" altLang="en-US" sz="1200" dirty="0" smtClean="0">
                <a:solidFill>
                  <a:prstClr val="white"/>
                </a:solidFill>
              </a:rPr>
              <a:t>, Greifswald, 25.02.2020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28" name="TextBox 4"/>
          <p:cNvSpPr txBox="1"/>
          <p:nvPr/>
        </p:nvSpPr>
        <p:spPr>
          <a:xfrm>
            <a:off x="762000" y="53116"/>
            <a:ext cx="515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Filaments and cross-correlation images</a:t>
            </a:r>
            <a:endParaRPr lang="en-US" sz="2400" dirty="0">
              <a:latin typeface="+mn-lt"/>
            </a:endParaRPr>
          </a:p>
        </p:txBody>
      </p:sp>
      <p:cxnSp>
        <p:nvCxnSpPr>
          <p:cNvPr id="3" name="Egyenes összekötő nyíllal 2"/>
          <p:cNvCxnSpPr/>
          <p:nvPr/>
        </p:nvCxnSpPr>
        <p:spPr>
          <a:xfrm flipH="1">
            <a:off x="3200400" y="4191000"/>
            <a:ext cx="3200401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utoShape 59"/>
          <p:cNvSpPr>
            <a:spLocks noChangeArrowheads="1"/>
          </p:cNvSpPr>
          <p:nvPr/>
        </p:nvSpPr>
        <p:spPr bwMode="auto">
          <a:xfrm>
            <a:off x="6516216" y="4038600"/>
            <a:ext cx="1637184" cy="346249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altLang="en-US" sz="1800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Reference pixel</a:t>
            </a:r>
            <a:endParaRPr kumimoji="0" lang="en-US" altLang="en-US" sz="1800" b="0" i="0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29" name="AutoShape 59"/>
          <p:cNvSpPr>
            <a:spLocks noChangeArrowheads="1"/>
          </p:cNvSpPr>
          <p:nvPr/>
        </p:nvSpPr>
        <p:spPr bwMode="auto">
          <a:xfrm>
            <a:off x="130685" y="5943600"/>
            <a:ext cx="8860915" cy="320601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altLang="en-US" sz="1800" noProof="0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Magnetic field line started from the reference pixel, a few toroidal turns back and forward</a:t>
            </a:r>
            <a:endParaRPr kumimoji="0" lang="en-US" altLang="en-US" sz="1800" b="0" i="0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cxnSp>
        <p:nvCxnSpPr>
          <p:cNvPr id="30" name="Egyenes összekötő nyíllal 29"/>
          <p:cNvCxnSpPr/>
          <p:nvPr/>
        </p:nvCxnSpPr>
        <p:spPr>
          <a:xfrm flipV="1">
            <a:off x="1219200" y="4419600"/>
            <a:ext cx="1066800" cy="152400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96607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églalap 141"/>
          <p:cNvSpPr/>
          <p:nvPr/>
        </p:nvSpPr>
        <p:spPr>
          <a:xfrm>
            <a:off x="0" y="762000"/>
            <a:ext cx="9144000" cy="56360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églalap 26"/>
          <p:cNvSpPr/>
          <p:nvPr/>
        </p:nvSpPr>
        <p:spPr>
          <a:xfrm>
            <a:off x="0" y="6409188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730885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hu-HU" sz="12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grpSp>
        <p:nvGrpSpPr>
          <p:cNvPr id="6" name="Csoportba foglalás 5"/>
          <p:cNvGrpSpPr/>
          <p:nvPr/>
        </p:nvGrpSpPr>
        <p:grpSpPr>
          <a:xfrm>
            <a:off x="2376086" y="1066800"/>
            <a:ext cx="1357714" cy="1227623"/>
            <a:chOff x="2644393" y="1179492"/>
            <a:chExt cx="1357714" cy="1227623"/>
          </a:xfrm>
        </p:grpSpPr>
        <p:sp>
          <p:nvSpPr>
            <p:cNvPr id="11" name="Rectangle 75"/>
            <p:cNvSpPr/>
            <p:nvPr/>
          </p:nvSpPr>
          <p:spPr>
            <a:xfrm>
              <a:off x="3102342" y="1231293"/>
              <a:ext cx="201621" cy="20162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76"/>
            <p:cNvSpPr/>
            <p:nvPr/>
          </p:nvSpPr>
          <p:spPr>
            <a:xfrm>
              <a:off x="3303964" y="1432915"/>
              <a:ext cx="201622" cy="20162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77"/>
            <p:cNvSpPr/>
            <p:nvPr/>
          </p:nvSpPr>
          <p:spPr>
            <a:xfrm>
              <a:off x="3505586" y="1432915"/>
              <a:ext cx="201622" cy="2016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78"/>
            <p:cNvSpPr/>
            <p:nvPr/>
          </p:nvSpPr>
          <p:spPr>
            <a:xfrm>
              <a:off x="3303963" y="1231293"/>
              <a:ext cx="206763" cy="20162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79"/>
            <p:cNvSpPr/>
            <p:nvPr/>
          </p:nvSpPr>
          <p:spPr>
            <a:xfrm>
              <a:off x="3102340" y="1432915"/>
              <a:ext cx="201622" cy="2016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80"/>
            <p:cNvSpPr/>
            <p:nvPr/>
          </p:nvSpPr>
          <p:spPr>
            <a:xfrm>
              <a:off x="3505587" y="1231293"/>
              <a:ext cx="201622" cy="20162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81"/>
            <p:cNvSpPr/>
            <p:nvPr/>
          </p:nvSpPr>
          <p:spPr>
            <a:xfrm>
              <a:off x="3707209" y="1231293"/>
              <a:ext cx="201622" cy="20162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82"/>
            <p:cNvSpPr/>
            <p:nvPr/>
          </p:nvSpPr>
          <p:spPr>
            <a:xfrm>
              <a:off x="3707209" y="1432915"/>
              <a:ext cx="201622" cy="20162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83"/>
            <p:cNvSpPr/>
            <p:nvPr/>
          </p:nvSpPr>
          <p:spPr>
            <a:xfrm>
              <a:off x="3707209" y="1634538"/>
              <a:ext cx="201622" cy="2016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84"/>
            <p:cNvSpPr/>
            <p:nvPr/>
          </p:nvSpPr>
          <p:spPr>
            <a:xfrm>
              <a:off x="3707209" y="1836160"/>
              <a:ext cx="201622" cy="2016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85"/>
            <p:cNvSpPr/>
            <p:nvPr/>
          </p:nvSpPr>
          <p:spPr>
            <a:xfrm>
              <a:off x="3505586" y="1836160"/>
              <a:ext cx="201622" cy="20162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86"/>
            <p:cNvSpPr/>
            <p:nvPr/>
          </p:nvSpPr>
          <p:spPr>
            <a:xfrm>
              <a:off x="3303964" y="1836160"/>
              <a:ext cx="201622" cy="2016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87"/>
            <p:cNvSpPr/>
            <p:nvPr/>
          </p:nvSpPr>
          <p:spPr>
            <a:xfrm>
              <a:off x="3303964" y="1634538"/>
              <a:ext cx="201622" cy="20162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88"/>
            <p:cNvSpPr/>
            <p:nvPr/>
          </p:nvSpPr>
          <p:spPr>
            <a:xfrm>
              <a:off x="3505587" y="1634538"/>
              <a:ext cx="201622" cy="20162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89"/>
            <p:cNvSpPr/>
            <p:nvPr/>
          </p:nvSpPr>
          <p:spPr>
            <a:xfrm>
              <a:off x="3102341" y="1634538"/>
              <a:ext cx="201622" cy="2016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90"/>
            <p:cNvSpPr/>
            <p:nvPr/>
          </p:nvSpPr>
          <p:spPr>
            <a:xfrm>
              <a:off x="3102341" y="1836160"/>
              <a:ext cx="201622" cy="20162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91"/>
            <p:cNvSpPr txBox="1"/>
            <p:nvPr/>
          </p:nvSpPr>
          <p:spPr>
            <a:xfrm>
              <a:off x="3048000" y="2037783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 pixels</a:t>
              </a:r>
              <a:endParaRPr lang="en-US" dirty="0"/>
            </a:p>
          </p:txBody>
        </p:sp>
        <p:sp>
          <p:nvSpPr>
            <p:cNvPr id="30" name="TextBox 92"/>
            <p:cNvSpPr txBox="1"/>
            <p:nvPr/>
          </p:nvSpPr>
          <p:spPr>
            <a:xfrm rot="16200000">
              <a:off x="2352005" y="1471880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 pixels</a:t>
              </a:r>
              <a:endParaRPr lang="en-US" dirty="0"/>
            </a:p>
          </p:txBody>
        </p:sp>
      </p:grpSp>
      <p:sp>
        <p:nvSpPr>
          <p:cNvPr id="34" name="TextBox 7"/>
          <p:cNvSpPr txBox="1"/>
          <p:nvPr/>
        </p:nvSpPr>
        <p:spPr>
          <a:xfrm>
            <a:off x="685385" y="464384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pixels</a:t>
            </a:r>
            <a:endParaRPr lang="en-US" dirty="0"/>
          </a:p>
        </p:txBody>
      </p:sp>
      <p:sp>
        <p:nvSpPr>
          <p:cNvPr id="35" name="TextBox 8"/>
          <p:cNvSpPr txBox="1"/>
          <p:nvPr/>
        </p:nvSpPr>
        <p:spPr>
          <a:xfrm rot="16200000">
            <a:off x="-120351" y="372663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 pixels</a:t>
            </a:r>
            <a:endParaRPr lang="en-US" dirty="0"/>
          </a:p>
        </p:txBody>
      </p:sp>
      <p:cxnSp>
        <p:nvCxnSpPr>
          <p:cNvPr id="36" name="Straight Arrow Connector 9"/>
          <p:cNvCxnSpPr/>
          <p:nvPr/>
        </p:nvCxnSpPr>
        <p:spPr>
          <a:xfrm flipV="1">
            <a:off x="541369" y="2771636"/>
            <a:ext cx="2808312" cy="187220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2"/>
          <p:cNvSpPr txBox="1"/>
          <p:nvPr/>
        </p:nvSpPr>
        <p:spPr>
          <a:xfrm rot="19610445">
            <a:off x="2597069" y="2945179"/>
            <a:ext cx="116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Time axis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39" name="Straight Arrow Connector 6"/>
          <p:cNvCxnSpPr/>
          <p:nvPr/>
        </p:nvCxnSpPr>
        <p:spPr>
          <a:xfrm rot="16200000">
            <a:off x="-214714" y="3887760"/>
            <a:ext cx="151216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4"/>
          <p:cNvCxnSpPr/>
          <p:nvPr/>
        </p:nvCxnSpPr>
        <p:spPr>
          <a:xfrm>
            <a:off x="541369" y="4643844"/>
            <a:ext cx="151216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14"/>
          <p:cNvSpPr/>
          <p:nvPr/>
        </p:nvSpPr>
        <p:spPr>
          <a:xfrm>
            <a:off x="1795384" y="3095854"/>
            <a:ext cx="1716657" cy="1328468"/>
          </a:xfrm>
          <a:custGeom>
            <a:avLst/>
            <a:gdLst>
              <a:gd name="connsiteX0" fmla="*/ 0 w 1716657"/>
              <a:gd name="connsiteY0" fmla="*/ 1328468 h 1328468"/>
              <a:gd name="connsiteX1" fmla="*/ 750498 w 1716657"/>
              <a:gd name="connsiteY1" fmla="*/ 1035170 h 1328468"/>
              <a:gd name="connsiteX2" fmla="*/ 914400 w 1716657"/>
              <a:gd name="connsiteY2" fmla="*/ 457200 h 1328468"/>
              <a:gd name="connsiteX3" fmla="*/ 1216325 w 1716657"/>
              <a:gd name="connsiteY3" fmla="*/ 577970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6657" h="1328468">
                <a:moveTo>
                  <a:pt x="0" y="1328468"/>
                </a:moveTo>
                <a:cubicBezTo>
                  <a:pt x="299049" y="1254424"/>
                  <a:pt x="598098" y="1180381"/>
                  <a:pt x="750498" y="1035170"/>
                </a:cubicBezTo>
                <a:cubicBezTo>
                  <a:pt x="902898" y="889959"/>
                  <a:pt x="836762" y="533400"/>
                  <a:pt x="914400" y="457200"/>
                </a:cubicBezTo>
                <a:cubicBezTo>
                  <a:pt x="992038" y="381000"/>
                  <a:pt x="1138687" y="598098"/>
                  <a:pt x="1216325" y="577970"/>
                </a:cubicBezTo>
                <a:cubicBezTo>
                  <a:pt x="1293963" y="557842"/>
                  <a:pt x="1305465" y="382438"/>
                  <a:pt x="1380227" y="336430"/>
                </a:cubicBezTo>
                <a:cubicBezTo>
                  <a:pt x="1454989" y="290422"/>
                  <a:pt x="1613140" y="337867"/>
                  <a:pt x="1664898" y="301924"/>
                </a:cubicBezTo>
                <a:cubicBezTo>
                  <a:pt x="1716656" y="265981"/>
                  <a:pt x="1682150" y="171091"/>
                  <a:pt x="1690777" y="120770"/>
                </a:cubicBezTo>
                <a:cubicBezTo>
                  <a:pt x="1699404" y="70449"/>
                  <a:pt x="1708030" y="35224"/>
                  <a:pt x="1716657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15"/>
          <p:cNvSpPr/>
          <p:nvPr/>
        </p:nvSpPr>
        <p:spPr>
          <a:xfrm>
            <a:off x="1734455" y="4355812"/>
            <a:ext cx="134108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16"/>
          <p:cNvSpPr/>
          <p:nvPr/>
        </p:nvSpPr>
        <p:spPr>
          <a:xfrm>
            <a:off x="901409" y="3815752"/>
            <a:ext cx="134108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 17"/>
          <p:cNvSpPr/>
          <p:nvPr/>
        </p:nvSpPr>
        <p:spPr>
          <a:xfrm>
            <a:off x="973417" y="2787043"/>
            <a:ext cx="2114370" cy="1100717"/>
          </a:xfrm>
          <a:custGeom>
            <a:avLst/>
            <a:gdLst>
              <a:gd name="connsiteX0" fmla="*/ 0 w 1716657"/>
              <a:gd name="connsiteY0" fmla="*/ 1328468 h 1328468"/>
              <a:gd name="connsiteX1" fmla="*/ 750498 w 1716657"/>
              <a:gd name="connsiteY1" fmla="*/ 1035170 h 1328468"/>
              <a:gd name="connsiteX2" fmla="*/ 914400 w 1716657"/>
              <a:gd name="connsiteY2" fmla="*/ 457200 h 1328468"/>
              <a:gd name="connsiteX3" fmla="*/ 1216325 w 1716657"/>
              <a:gd name="connsiteY3" fmla="*/ 577970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16657"/>
              <a:gd name="connsiteY0" fmla="*/ 1328468 h 1328468"/>
              <a:gd name="connsiteX1" fmla="*/ 390177 w 1716657"/>
              <a:gd name="connsiteY1" fmla="*/ 722438 h 1328468"/>
              <a:gd name="connsiteX2" fmla="*/ 914400 w 1716657"/>
              <a:gd name="connsiteY2" fmla="*/ 457200 h 1328468"/>
              <a:gd name="connsiteX3" fmla="*/ 1216325 w 1716657"/>
              <a:gd name="connsiteY3" fmla="*/ 577970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16657"/>
              <a:gd name="connsiteY0" fmla="*/ 1328468 h 1328468"/>
              <a:gd name="connsiteX1" fmla="*/ 390177 w 1716657"/>
              <a:gd name="connsiteY1" fmla="*/ 722438 h 1328468"/>
              <a:gd name="connsiteX2" fmla="*/ 907602 w 1716657"/>
              <a:gd name="connsiteY2" fmla="*/ 671353 h 1328468"/>
              <a:gd name="connsiteX3" fmla="*/ 1216325 w 1716657"/>
              <a:gd name="connsiteY3" fmla="*/ 577970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16657"/>
              <a:gd name="connsiteY0" fmla="*/ 1328468 h 1328468"/>
              <a:gd name="connsiteX1" fmla="*/ 390177 w 1716657"/>
              <a:gd name="connsiteY1" fmla="*/ 722438 h 1328468"/>
              <a:gd name="connsiteX2" fmla="*/ 907602 w 1716657"/>
              <a:gd name="connsiteY2" fmla="*/ 671353 h 1328468"/>
              <a:gd name="connsiteX3" fmla="*/ 1216325 w 1716657"/>
              <a:gd name="connsiteY3" fmla="*/ 577970 h 1328468"/>
              <a:gd name="connsiteX4" fmla="*/ 1305444 w 1716657"/>
              <a:gd name="connsiteY4" fmla="*/ 302437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16657"/>
              <a:gd name="connsiteY0" fmla="*/ 1328468 h 1328468"/>
              <a:gd name="connsiteX1" fmla="*/ 390177 w 1716657"/>
              <a:gd name="connsiteY1" fmla="*/ 722438 h 1328468"/>
              <a:gd name="connsiteX2" fmla="*/ 907602 w 1716657"/>
              <a:gd name="connsiteY2" fmla="*/ 671353 h 1328468"/>
              <a:gd name="connsiteX3" fmla="*/ 1216325 w 1716657"/>
              <a:gd name="connsiteY3" fmla="*/ 577970 h 1328468"/>
              <a:gd name="connsiteX4" fmla="*/ 1305444 w 1716657"/>
              <a:gd name="connsiteY4" fmla="*/ 302437 h 1328468"/>
              <a:gd name="connsiteX5" fmla="*/ 1664898 w 1716657"/>
              <a:gd name="connsiteY5" fmla="*/ 301924 h 1328468"/>
              <a:gd name="connsiteX6" fmla="*/ 1627152 w 1716657"/>
              <a:gd name="connsiteY6" fmla="*/ 101642 h 1328468"/>
              <a:gd name="connsiteX7" fmla="*/ 1690777 w 1716657"/>
              <a:gd name="connsiteY7" fmla="*/ 120770 h 1328468"/>
              <a:gd name="connsiteX8" fmla="*/ 1716657 w 1716657"/>
              <a:gd name="connsiteY8" fmla="*/ 0 h 1328468"/>
              <a:gd name="connsiteX0" fmla="*/ 0 w 1929404"/>
              <a:gd name="connsiteY0" fmla="*/ 1328468 h 1328468"/>
              <a:gd name="connsiteX1" fmla="*/ 390177 w 1929404"/>
              <a:gd name="connsiteY1" fmla="*/ 722438 h 1328468"/>
              <a:gd name="connsiteX2" fmla="*/ 907602 w 1929404"/>
              <a:gd name="connsiteY2" fmla="*/ 671353 h 1328468"/>
              <a:gd name="connsiteX3" fmla="*/ 1216325 w 1929404"/>
              <a:gd name="connsiteY3" fmla="*/ 577970 h 1328468"/>
              <a:gd name="connsiteX4" fmla="*/ 1305444 w 1929404"/>
              <a:gd name="connsiteY4" fmla="*/ 302437 h 1328468"/>
              <a:gd name="connsiteX5" fmla="*/ 1664898 w 1929404"/>
              <a:gd name="connsiteY5" fmla="*/ 301924 h 1328468"/>
              <a:gd name="connsiteX6" fmla="*/ 1627152 w 1929404"/>
              <a:gd name="connsiteY6" fmla="*/ 101642 h 1328468"/>
              <a:gd name="connsiteX7" fmla="*/ 1928725 w 1929404"/>
              <a:gd name="connsiteY7" fmla="*/ 185355 h 1328468"/>
              <a:gd name="connsiteX8" fmla="*/ 1716657 w 1929404"/>
              <a:gd name="connsiteY8" fmla="*/ 0 h 1328468"/>
              <a:gd name="connsiteX0" fmla="*/ 0 w 2012392"/>
              <a:gd name="connsiteY0" fmla="*/ 1232249 h 1232249"/>
              <a:gd name="connsiteX1" fmla="*/ 390177 w 2012392"/>
              <a:gd name="connsiteY1" fmla="*/ 626219 h 1232249"/>
              <a:gd name="connsiteX2" fmla="*/ 907602 w 2012392"/>
              <a:gd name="connsiteY2" fmla="*/ 575134 h 1232249"/>
              <a:gd name="connsiteX3" fmla="*/ 1216325 w 2012392"/>
              <a:gd name="connsiteY3" fmla="*/ 481751 h 1232249"/>
              <a:gd name="connsiteX4" fmla="*/ 1305444 w 2012392"/>
              <a:gd name="connsiteY4" fmla="*/ 206218 h 1232249"/>
              <a:gd name="connsiteX5" fmla="*/ 1664898 w 2012392"/>
              <a:gd name="connsiteY5" fmla="*/ 205705 h 1232249"/>
              <a:gd name="connsiteX6" fmla="*/ 1627152 w 2012392"/>
              <a:gd name="connsiteY6" fmla="*/ 5423 h 1232249"/>
              <a:gd name="connsiteX7" fmla="*/ 1928725 w 2012392"/>
              <a:gd name="connsiteY7" fmla="*/ 89136 h 1232249"/>
              <a:gd name="connsiteX8" fmla="*/ 2012392 w 2012392"/>
              <a:gd name="connsiteY8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907602 w 2012392"/>
              <a:gd name="connsiteY2" fmla="*/ 575134 h 1232249"/>
              <a:gd name="connsiteX3" fmla="*/ 1216325 w 2012392"/>
              <a:gd name="connsiteY3" fmla="*/ 481751 h 1232249"/>
              <a:gd name="connsiteX4" fmla="*/ 1305444 w 2012392"/>
              <a:gd name="connsiteY4" fmla="*/ 206218 h 1232249"/>
              <a:gd name="connsiteX5" fmla="*/ 1664898 w 2012392"/>
              <a:gd name="connsiteY5" fmla="*/ 205705 h 1232249"/>
              <a:gd name="connsiteX6" fmla="*/ 1627152 w 2012392"/>
              <a:gd name="connsiteY6" fmla="*/ 5423 h 1232249"/>
              <a:gd name="connsiteX7" fmla="*/ 1928725 w 2012392"/>
              <a:gd name="connsiteY7" fmla="*/ 89136 h 1232249"/>
              <a:gd name="connsiteX8" fmla="*/ 2012392 w 2012392"/>
              <a:gd name="connsiteY8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1216325 w 2012392"/>
              <a:gd name="connsiteY3" fmla="*/ 481751 h 1232249"/>
              <a:gd name="connsiteX4" fmla="*/ 1305444 w 2012392"/>
              <a:gd name="connsiteY4" fmla="*/ 206218 h 1232249"/>
              <a:gd name="connsiteX5" fmla="*/ 1664898 w 2012392"/>
              <a:gd name="connsiteY5" fmla="*/ 205705 h 1232249"/>
              <a:gd name="connsiteX6" fmla="*/ 1627152 w 2012392"/>
              <a:gd name="connsiteY6" fmla="*/ 5423 h 1232249"/>
              <a:gd name="connsiteX7" fmla="*/ 1928725 w 2012392"/>
              <a:gd name="connsiteY7" fmla="*/ 89136 h 1232249"/>
              <a:gd name="connsiteX8" fmla="*/ 2012392 w 2012392"/>
              <a:gd name="connsiteY8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635052 w 2012392"/>
              <a:gd name="connsiteY3" fmla="*/ 811479 h 1232249"/>
              <a:gd name="connsiteX4" fmla="*/ 1305444 w 2012392"/>
              <a:gd name="connsiteY4" fmla="*/ 206218 h 1232249"/>
              <a:gd name="connsiteX5" fmla="*/ 1664898 w 2012392"/>
              <a:gd name="connsiteY5" fmla="*/ 205705 h 1232249"/>
              <a:gd name="connsiteX6" fmla="*/ 1627152 w 2012392"/>
              <a:gd name="connsiteY6" fmla="*/ 5423 h 1232249"/>
              <a:gd name="connsiteX7" fmla="*/ 1928725 w 2012392"/>
              <a:gd name="connsiteY7" fmla="*/ 89136 h 1232249"/>
              <a:gd name="connsiteX8" fmla="*/ 2012392 w 2012392"/>
              <a:gd name="connsiteY8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635052 w 2012392"/>
              <a:gd name="connsiteY3" fmla="*/ 811479 h 1232249"/>
              <a:gd name="connsiteX4" fmla="*/ 938440 w 2012392"/>
              <a:gd name="connsiteY4" fmla="*/ 902545 h 1232249"/>
              <a:gd name="connsiteX5" fmla="*/ 1305444 w 2012392"/>
              <a:gd name="connsiteY5" fmla="*/ 206218 h 1232249"/>
              <a:gd name="connsiteX6" fmla="*/ 1664898 w 2012392"/>
              <a:gd name="connsiteY6" fmla="*/ 205705 h 1232249"/>
              <a:gd name="connsiteX7" fmla="*/ 1627152 w 2012392"/>
              <a:gd name="connsiteY7" fmla="*/ 5423 h 1232249"/>
              <a:gd name="connsiteX8" fmla="*/ 1928725 w 2012392"/>
              <a:gd name="connsiteY8" fmla="*/ 89136 h 1232249"/>
              <a:gd name="connsiteX9" fmla="*/ 2012392 w 2012392"/>
              <a:gd name="connsiteY9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635052 w 2012392"/>
              <a:gd name="connsiteY3" fmla="*/ 811479 h 1232249"/>
              <a:gd name="connsiteX4" fmla="*/ 938440 w 2012392"/>
              <a:gd name="connsiteY4" fmla="*/ 902545 h 1232249"/>
              <a:gd name="connsiteX5" fmla="*/ 764963 w 2012392"/>
              <a:gd name="connsiteY5" fmla="*/ 382980 h 1232249"/>
              <a:gd name="connsiteX6" fmla="*/ 1664898 w 2012392"/>
              <a:gd name="connsiteY6" fmla="*/ 205705 h 1232249"/>
              <a:gd name="connsiteX7" fmla="*/ 1627152 w 2012392"/>
              <a:gd name="connsiteY7" fmla="*/ 5423 h 1232249"/>
              <a:gd name="connsiteX8" fmla="*/ 1928725 w 2012392"/>
              <a:gd name="connsiteY8" fmla="*/ 89136 h 1232249"/>
              <a:gd name="connsiteX9" fmla="*/ 2012392 w 2012392"/>
              <a:gd name="connsiteY9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635052 w 2012392"/>
              <a:gd name="connsiteY3" fmla="*/ 811479 h 1232249"/>
              <a:gd name="connsiteX4" fmla="*/ 938440 w 2012392"/>
              <a:gd name="connsiteY4" fmla="*/ 902545 h 1232249"/>
              <a:gd name="connsiteX5" fmla="*/ 764963 w 2012392"/>
              <a:gd name="connsiteY5" fmla="*/ 382980 h 1232249"/>
              <a:gd name="connsiteX6" fmla="*/ 1311376 w 2012392"/>
              <a:gd name="connsiteY6" fmla="*/ 617015 h 1232249"/>
              <a:gd name="connsiteX7" fmla="*/ 1627152 w 2012392"/>
              <a:gd name="connsiteY7" fmla="*/ 5423 h 1232249"/>
              <a:gd name="connsiteX8" fmla="*/ 1928725 w 2012392"/>
              <a:gd name="connsiteY8" fmla="*/ 89136 h 1232249"/>
              <a:gd name="connsiteX9" fmla="*/ 2012392 w 2012392"/>
              <a:gd name="connsiteY9" fmla="*/ 56748 h 1232249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463988 w 2012392"/>
              <a:gd name="connsiteY7" fmla="*/ 346388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463988 w 2012392"/>
              <a:gd name="connsiteY7" fmla="*/ 346388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548969 w 2012392"/>
              <a:gd name="connsiteY7" fmla="*/ 329392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518376 w 2012392"/>
              <a:gd name="connsiteY7" fmla="*/ 88045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518376 w 2012392"/>
              <a:gd name="connsiteY7" fmla="*/ 88045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114370"/>
              <a:gd name="connsiteY0" fmla="*/ 1143159 h 1143159"/>
              <a:gd name="connsiteX1" fmla="*/ 186222 w 2114370"/>
              <a:gd name="connsiteY1" fmla="*/ 880454 h 1143159"/>
              <a:gd name="connsiteX2" fmla="*/ 571076 w 2114370"/>
              <a:gd name="connsiteY2" fmla="*/ 1006130 h 1143159"/>
              <a:gd name="connsiteX3" fmla="*/ 635052 w 2114370"/>
              <a:gd name="connsiteY3" fmla="*/ 722389 h 1143159"/>
              <a:gd name="connsiteX4" fmla="*/ 938440 w 2114370"/>
              <a:gd name="connsiteY4" fmla="*/ 813455 h 1143159"/>
              <a:gd name="connsiteX5" fmla="*/ 764963 w 2114370"/>
              <a:gd name="connsiteY5" fmla="*/ 293890 h 1143159"/>
              <a:gd name="connsiteX6" fmla="*/ 1311376 w 2114370"/>
              <a:gd name="connsiteY6" fmla="*/ 527925 h 1143159"/>
              <a:gd name="connsiteX7" fmla="*/ 1518376 w 2114370"/>
              <a:gd name="connsiteY7" fmla="*/ 55703 h 1143159"/>
              <a:gd name="connsiteX8" fmla="*/ 1928725 w 2114370"/>
              <a:gd name="connsiteY8" fmla="*/ 46 h 1143159"/>
              <a:gd name="connsiteX9" fmla="*/ 2114370 w 2114370"/>
              <a:gd name="connsiteY9" fmla="*/ 42442 h 1143159"/>
              <a:gd name="connsiteX0" fmla="*/ 0 w 2114370"/>
              <a:gd name="connsiteY0" fmla="*/ 1100717 h 1100717"/>
              <a:gd name="connsiteX1" fmla="*/ 186222 w 2114370"/>
              <a:gd name="connsiteY1" fmla="*/ 838012 h 1100717"/>
              <a:gd name="connsiteX2" fmla="*/ 571076 w 2114370"/>
              <a:gd name="connsiteY2" fmla="*/ 963688 h 1100717"/>
              <a:gd name="connsiteX3" fmla="*/ 635052 w 2114370"/>
              <a:gd name="connsiteY3" fmla="*/ 679947 h 1100717"/>
              <a:gd name="connsiteX4" fmla="*/ 938440 w 2114370"/>
              <a:gd name="connsiteY4" fmla="*/ 771013 h 1100717"/>
              <a:gd name="connsiteX5" fmla="*/ 764963 w 2114370"/>
              <a:gd name="connsiteY5" fmla="*/ 251448 h 1100717"/>
              <a:gd name="connsiteX6" fmla="*/ 1311376 w 2114370"/>
              <a:gd name="connsiteY6" fmla="*/ 485483 h 1100717"/>
              <a:gd name="connsiteX7" fmla="*/ 1518376 w 2114370"/>
              <a:gd name="connsiteY7" fmla="*/ 13261 h 1100717"/>
              <a:gd name="connsiteX8" fmla="*/ 1894732 w 2114370"/>
              <a:gd name="connsiteY8" fmla="*/ 147962 h 1100717"/>
              <a:gd name="connsiteX9" fmla="*/ 2114370 w 2114370"/>
              <a:gd name="connsiteY9" fmla="*/ 0 h 1100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4370" h="1100717">
                <a:moveTo>
                  <a:pt x="0" y="1100717"/>
                </a:moveTo>
                <a:cubicBezTo>
                  <a:pt x="299049" y="1026673"/>
                  <a:pt x="91043" y="860850"/>
                  <a:pt x="186222" y="838012"/>
                </a:cubicBezTo>
                <a:cubicBezTo>
                  <a:pt x="281401" y="815174"/>
                  <a:pt x="496271" y="990032"/>
                  <a:pt x="571076" y="963688"/>
                </a:cubicBezTo>
                <a:cubicBezTo>
                  <a:pt x="645881" y="937344"/>
                  <a:pt x="573825" y="712060"/>
                  <a:pt x="635052" y="679947"/>
                </a:cubicBezTo>
                <a:cubicBezTo>
                  <a:pt x="696279" y="647835"/>
                  <a:pt x="826708" y="871890"/>
                  <a:pt x="938440" y="771013"/>
                </a:cubicBezTo>
                <a:cubicBezTo>
                  <a:pt x="1050172" y="670136"/>
                  <a:pt x="702807" y="299036"/>
                  <a:pt x="764963" y="251448"/>
                </a:cubicBezTo>
                <a:cubicBezTo>
                  <a:pt x="827119" y="203860"/>
                  <a:pt x="1185807" y="525181"/>
                  <a:pt x="1311376" y="485483"/>
                </a:cubicBezTo>
                <a:cubicBezTo>
                  <a:pt x="1436945" y="445785"/>
                  <a:pt x="1398488" y="36655"/>
                  <a:pt x="1518376" y="13261"/>
                </a:cubicBezTo>
                <a:cubicBezTo>
                  <a:pt x="1583876" y="-23730"/>
                  <a:pt x="1795400" y="150172"/>
                  <a:pt x="1894732" y="147962"/>
                </a:cubicBezTo>
                <a:cubicBezTo>
                  <a:pt x="1994064" y="145752"/>
                  <a:pt x="2105743" y="35224"/>
                  <a:pt x="211437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24"/>
          <p:cNvSpPr txBox="1"/>
          <p:nvPr/>
        </p:nvSpPr>
        <p:spPr>
          <a:xfrm>
            <a:off x="6004685" y="461860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pixels</a:t>
            </a:r>
            <a:endParaRPr lang="en-US" dirty="0"/>
          </a:p>
        </p:txBody>
      </p:sp>
      <p:sp>
        <p:nvSpPr>
          <p:cNvPr id="49" name="TextBox 25"/>
          <p:cNvSpPr txBox="1"/>
          <p:nvPr/>
        </p:nvSpPr>
        <p:spPr>
          <a:xfrm rot="16200000">
            <a:off x="5054933" y="379864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 pixels</a:t>
            </a:r>
            <a:endParaRPr lang="en-US" dirty="0"/>
          </a:p>
        </p:txBody>
      </p:sp>
      <p:cxnSp>
        <p:nvCxnSpPr>
          <p:cNvPr id="50" name="Straight Arrow Connector 26"/>
          <p:cNvCxnSpPr/>
          <p:nvPr/>
        </p:nvCxnSpPr>
        <p:spPr>
          <a:xfrm flipV="1">
            <a:off x="5860669" y="2762344"/>
            <a:ext cx="2808312" cy="187220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27"/>
          <p:cNvSpPr txBox="1"/>
          <p:nvPr/>
        </p:nvSpPr>
        <p:spPr>
          <a:xfrm rot="19610445">
            <a:off x="7942755" y="288829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Freq. axis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52" name="Straight Arrow Connector 28"/>
          <p:cNvCxnSpPr/>
          <p:nvPr/>
        </p:nvCxnSpPr>
        <p:spPr>
          <a:xfrm rot="16200000">
            <a:off x="5104586" y="3878468"/>
            <a:ext cx="151216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29"/>
          <p:cNvCxnSpPr/>
          <p:nvPr/>
        </p:nvCxnSpPr>
        <p:spPr>
          <a:xfrm>
            <a:off x="5860669" y="4634552"/>
            <a:ext cx="151216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 30"/>
          <p:cNvSpPr/>
          <p:nvPr/>
        </p:nvSpPr>
        <p:spPr>
          <a:xfrm>
            <a:off x="7114685" y="3142221"/>
            <a:ext cx="1835926" cy="1272809"/>
          </a:xfrm>
          <a:custGeom>
            <a:avLst/>
            <a:gdLst>
              <a:gd name="connsiteX0" fmla="*/ 0 w 1716657"/>
              <a:gd name="connsiteY0" fmla="*/ 1328468 h 1328468"/>
              <a:gd name="connsiteX1" fmla="*/ 750498 w 1716657"/>
              <a:gd name="connsiteY1" fmla="*/ 1035170 h 1328468"/>
              <a:gd name="connsiteX2" fmla="*/ 914400 w 1716657"/>
              <a:gd name="connsiteY2" fmla="*/ 457200 h 1328468"/>
              <a:gd name="connsiteX3" fmla="*/ 1216325 w 1716657"/>
              <a:gd name="connsiteY3" fmla="*/ 577970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44443 w 1761100"/>
              <a:gd name="connsiteY0" fmla="*/ 1328468 h 1328468"/>
              <a:gd name="connsiteX1" fmla="*/ 31616 w 1761100"/>
              <a:gd name="connsiteY1" fmla="*/ 836387 h 1328468"/>
              <a:gd name="connsiteX2" fmla="*/ 958843 w 1761100"/>
              <a:gd name="connsiteY2" fmla="*/ 457200 h 1328468"/>
              <a:gd name="connsiteX3" fmla="*/ 1260768 w 1761100"/>
              <a:gd name="connsiteY3" fmla="*/ 577970 h 1328468"/>
              <a:gd name="connsiteX4" fmla="*/ 1424670 w 1761100"/>
              <a:gd name="connsiteY4" fmla="*/ 336430 h 1328468"/>
              <a:gd name="connsiteX5" fmla="*/ 1709341 w 1761100"/>
              <a:gd name="connsiteY5" fmla="*/ 301924 h 1328468"/>
              <a:gd name="connsiteX6" fmla="*/ 1735220 w 1761100"/>
              <a:gd name="connsiteY6" fmla="*/ 120770 h 1328468"/>
              <a:gd name="connsiteX7" fmla="*/ 1761100 w 1761100"/>
              <a:gd name="connsiteY7" fmla="*/ 0 h 1328468"/>
              <a:gd name="connsiteX0" fmla="*/ 29514 w 1746171"/>
              <a:gd name="connsiteY0" fmla="*/ 1328468 h 1328468"/>
              <a:gd name="connsiteX1" fmla="*/ 32590 w 1746171"/>
              <a:gd name="connsiteY1" fmla="*/ 740971 h 1328468"/>
              <a:gd name="connsiteX2" fmla="*/ 943914 w 1746171"/>
              <a:gd name="connsiteY2" fmla="*/ 457200 h 1328468"/>
              <a:gd name="connsiteX3" fmla="*/ 1245839 w 1746171"/>
              <a:gd name="connsiteY3" fmla="*/ 577970 h 1328468"/>
              <a:gd name="connsiteX4" fmla="*/ 1409741 w 1746171"/>
              <a:gd name="connsiteY4" fmla="*/ 336430 h 1328468"/>
              <a:gd name="connsiteX5" fmla="*/ 1694412 w 1746171"/>
              <a:gd name="connsiteY5" fmla="*/ 301924 h 1328468"/>
              <a:gd name="connsiteX6" fmla="*/ 1720291 w 1746171"/>
              <a:gd name="connsiteY6" fmla="*/ 120770 h 1328468"/>
              <a:gd name="connsiteX7" fmla="*/ 1746171 w 1746171"/>
              <a:gd name="connsiteY7" fmla="*/ 0 h 1328468"/>
              <a:gd name="connsiteX0" fmla="*/ 4358 w 1721015"/>
              <a:gd name="connsiteY0" fmla="*/ 1328468 h 1328468"/>
              <a:gd name="connsiteX1" fmla="*/ 7434 w 1721015"/>
              <a:gd name="connsiteY1" fmla="*/ 740971 h 1328468"/>
              <a:gd name="connsiteX2" fmla="*/ 378069 w 1721015"/>
              <a:gd name="connsiteY2" fmla="*/ 950181 h 1328468"/>
              <a:gd name="connsiteX3" fmla="*/ 1220683 w 1721015"/>
              <a:gd name="connsiteY3" fmla="*/ 577970 h 1328468"/>
              <a:gd name="connsiteX4" fmla="*/ 1384585 w 1721015"/>
              <a:gd name="connsiteY4" fmla="*/ 336430 h 1328468"/>
              <a:gd name="connsiteX5" fmla="*/ 1669256 w 1721015"/>
              <a:gd name="connsiteY5" fmla="*/ 301924 h 1328468"/>
              <a:gd name="connsiteX6" fmla="*/ 1695135 w 1721015"/>
              <a:gd name="connsiteY6" fmla="*/ 120770 h 1328468"/>
              <a:gd name="connsiteX7" fmla="*/ 1721015 w 1721015"/>
              <a:gd name="connsiteY7" fmla="*/ 0 h 1328468"/>
              <a:gd name="connsiteX0" fmla="*/ 0 w 1716657"/>
              <a:gd name="connsiteY0" fmla="*/ 1328468 h 1328468"/>
              <a:gd name="connsiteX1" fmla="*/ 66686 w 1716657"/>
              <a:gd name="connsiteY1" fmla="*/ 899997 h 1328468"/>
              <a:gd name="connsiteX2" fmla="*/ 373711 w 1716657"/>
              <a:gd name="connsiteY2" fmla="*/ 950181 h 1328468"/>
              <a:gd name="connsiteX3" fmla="*/ 1216325 w 1716657"/>
              <a:gd name="connsiteY3" fmla="*/ 577970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16657"/>
              <a:gd name="connsiteY0" fmla="*/ 1328468 h 1328468"/>
              <a:gd name="connsiteX1" fmla="*/ 66686 w 1716657"/>
              <a:gd name="connsiteY1" fmla="*/ 899997 h 1328468"/>
              <a:gd name="connsiteX2" fmla="*/ 373711 w 1716657"/>
              <a:gd name="connsiteY2" fmla="*/ 950181 h 1328468"/>
              <a:gd name="connsiteX3" fmla="*/ 802857 w 1716657"/>
              <a:gd name="connsiteY3" fmla="*/ 816509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31425"/>
              <a:gd name="connsiteY0" fmla="*/ 1328468 h 1328468"/>
              <a:gd name="connsiteX1" fmla="*/ 66686 w 1731425"/>
              <a:gd name="connsiteY1" fmla="*/ 899997 h 1328468"/>
              <a:gd name="connsiteX2" fmla="*/ 373711 w 1731425"/>
              <a:gd name="connsiteY2" fmla="*/ 950181 h 1328468"/>
              <a:gd name="connsiteX3" fmla="*/ 802857 w 1731425"/>
              <a:gd name="connsiteY3" fmla="*/ 816509 h 1328468"/>
              <a:gd name="connsiteX4" fmla="*/ 863392 w 1731425"/>
              <a:gd name="connsiteY4" fmla="*/ 718092 h 1328468"/>
              <a:gd name="connsiteX5" fmla="*/ 1664898 w 1731425"/>
              <a:gd name="connsiteY5" fmla="*/ 301924 h 1328468"/>
              <a:gd name="connsiteX6" fmla="*/ 1690777 w 1731425"/>
              <a:gd name="connsiteY6" fmla="*/ 120770 h 1328468"/>
              <a:gd name="connsiteX7" fmla="*/ 1716657 w 1731425"/>
              <a:gd name="connsiteY7" fmla="*/ 0 h 1328468"/>
              <a:gd name="connsiteX0" fmla="*/ 0 w 1731425"/>
              <a:gd name="connsiteY0" fmla="*/ 1328468 h 1328468"/>
              <a:gd name="connsiteX1" fmla="*/ 66686 w 1731425"/>
              <a:gd name="connsiteY1" fmla="*/ 899997 h 1328468"/>
              <a:gd name="connsiteX2" fmla="*/ 373711 w 1731425"/>
              <a:gd name="connsiteY2" fmla="*/ 950181 h 1328468"/>
              <a:gd name="connsiteX3" fmla="*/ 627928 w 1731425"/>
              <a:gd name="connsiteY3" fmla="*/ 959632 h 1328468"/>
              <a:gd name="connsiteX4" fmla="*/ 863392 w 1731425"/>
              <a:gd name="connsiteY4" fmla="*/ 718092 h 1328468"/>
              <a:gd name="connsiteX5" fmla="*/ 1664898 w 1731425"/>
              <a:gd name="connsiteY5" fmla="*/ 301924 h 1328468"/>
              <a:gd name="connsiteX6" fmla="*/ 1690777 w 1731425"/>
              <a:gd name="connsiteY6" fmla="*/ 120770 h 1328468"/>
              <a:gd name="connsiteX7" fmla="*/ 1716657 w 1731425"/>
              <a:gd name="connsiteY7" fmla="*/ 0 h 1328468"/>
              <a:gd name="connsiteX0" fmla="*/ 0 w 1730329"/>
              <a:gd name="connsiteY0" fmla="*/ 1328468 h 1328468"/>
              <a:gd name="connsiteX1" fmla="*/ 66686 w 1730329"/>
              <a:gd name="connsiteY1" fmla="*/ 899997 h 1328468"/>
              <a:gd name="connsiteX2" fmla="*/ 373711 w 1730329"/>
              <a:gd name="connsiteY2" fmla="*/ 950181 h 1328468"/>
              <a:gd name="connsiteX3" fmla="*/ 627928 w 1730329"/>
              <a:gd name="connsiteY3" fmla="*/ 959632 h 1328468"/>
              <a:gd name="connsiteX4" fmla="*/ 863392 w 1730329"/>
              <a:gd name="connsiteY4" fmla="*/ 718092 h 1328468"/>
              <a:gd name="connsiteX5" fmla="*/ 1259381 w 1730329"/>
              <a:gd name="connsiteY5" fmla="*/ 580219 h 1328468"/>
              <a:gd name="connsiteX6" fmla="*/ 1690777 w 1730329"/>
              <a:gd name="connsiteY6" fmla="*/ 120770 h 1328468"/>
              <a:gd name="connsiteX7" fmla="*/ 1716657 w 1730329"/>
              <a:gd name="connsiteY7" fmla="*/ 0 h 1328468"/>
              <a:gd name="connsiteX0" fmla="*/ 0 w 1741246"/>
              <a:gd name="connsiteY0" fmla="*/ 1328468 h 1328468"/>
              <a:gd name="connsiteX1" fmla="*/ 66686 w 1741246"/>
              <a:gd name="connsiteY1" fmla="*/ 899997 h 1328468"/>
              <a:gd name="connsiteX2" fmla="*/ 373711 w 1741246"/>
              <a:gd name="connsiteY2" fmla="*/ 950181 h 1328468"/>
              <a:gd name="connsiteX3" fmla="*/ 627928 w 1741246"/>
              <a:gd name="connsiteY3" fmla="*/ 959632 h 1328468"/>
              <a:gd name="connsiteX4" fmla="*/ 863392 w 1741246"/>
              <a:gd name="connsiteY4" fmla="*/ 718092 h 1328468"/>
              <a:gd name="connsiteX5" fmla="*/ 1259381 w 1741246"/>
              <a:gd name="connsiteY5" fmla="*/ 580219 h 1328468"/>
              <a:gd name="connsiteX6" fmla="*/ 1706679 w 1741246"/>
              <a:gd name="connsiteY6" fmla="*/ 208234 h 1328468"/>
              <a:gd name="connsiteX7" fmla="*/ 1716657 w 1741246"/>
              <a:gd name="connsiteY7" fmla="*/ 0 h 1328468"/>
              <a:gd name="connsiteX0" fmla="*/ 0 w 1835926"/>
              <a:gd name="connsiteY0" fmla="*/ 1272809 h 1272809"/>
              <a:gd name="connsiteX1" fmla="*/ 66686 w 1835926"/>
              <a:gd name="connsiteY1" fmla="*/ 844338 h 1272809"/>
              <a:gd name="connsiteX2" fmla="*/ 373711 w 1835926"/>
              <a:gd name="connsiteY2" fmla="*/ 894522 h 1272809"/>
              <a:gd name="connsiteX3" fmla="*/ 627928 w 1835926"/>
              <a:gd name="connsiteY3" fmla="*/ 903973 h 1272809"/>
              <a:gd name="connsiteX4" fmla="*/ 863392 w 1835926"/>
              <a:gd name="connsiteY4" fmla="*/ 662433 h 1272809"/>
              <a:gd name="connsiteX5" fmla="*/ 1259381 w 1835926"/>
              <a:gd name="connsiteY5" fmla="*/ 524560 h 1272809"/>
              <a:gd name="connsiteX6" fmla="*/ 1706679 w 1835926"/>
              <a:gd name="connsiteY6" fmla="*/ 152575 h 1272809"/>
              <a:gd name="connsiteX7" fmla="*/ 1835926 w 1835926"/>
              <a:gd name="connsiteY7" fmla="*/ 0 h 1272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35926" h="1272809">
                <a:moveTo>
                  <a:pt x="0" y="1272809"/>
                </a:moveTo>
                <a:cubicBezTo>
                  <a:pt x="299049" y="1198765"/>
                  <a:pt x="4401" y="907386"/>
                  <a:pt x="66686" y="844338"/>
                </a:cubicBezTo>
                <a:cubicBezTo>
                  <a:pt x="128971" y="781290"/>
                  <a:pt x="280171" y="884583"/>
                  <a:pt x="373711" y="894522"/>
                </a:cubicBezTo>
                <a:cubicBezTo>
                  <a:pt x="467251" y="904461"/>
                  <a:pt x="546315" y="942655"/>
                  <a:pt x="627928" y="903973"/>
                </a:cubicBezTo>
                <a:cubicBezTo>
                  <a:pt x="709542" y="865292"/>
                  <a:pt x="758150" y="725669"/>
                  <a:pt x="863392" y="662433"/>
                </a:cubicBezTo>
                <a:cubicBezTo>
                  <a:pt x="968634" y="599198"/>
                  <a:pt x="1118833" y="609536"/>
                  <a:pt x="1259381" y="524560"/>
                </a:cubicBezTo>
                <a:cubicBezTo>
                  <a:pt x="1399929" y="439584"/>
                  <a:pt x="1610588" y="240002"/>
                  <a:pt x="1706679" y="152575"/>
                </a:cubicBezTo>
                <a:cubicBezTo>
                  <a:pt x="1802770" y="65148"/>
                  <a:pt x="1827299" y="35224"/>
                  <a:pt x="1835926" y="0"/>
                </a:cubicBez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31"/>
          <p:cNvSpPr/>
          <p:nvPr/>
        </p:nvSpPr>
        <p:spPr>
          <a:xfrm>
            <a:off x="7053755" y="4346520"/>
            <a:ext cx="134108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32"/>
          <p:cNvSpPr/>
          <p:nvPr/>
        </p:nvSpPr>
        <p:spPr>
          <a:xfrm>
            <a:off x="6220709" y="3806460"/>
            <a:ext cx="134108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reeform 33"/>
          <p:cNvSpPr/>
          <p:nvPr/>
        </p:nvSpPr>
        <p:spPr>
          <a:xfrm>
            <a:off x="6292717" y="2756283"/>
            <a:ext cx="2114370" cy="1122185"/>
          </a:xfrm>
          <a:custGeom>
            <a:avLst/>
            <a:gdLst>
              <a:gd name="connsiteX0" fmla="*/ 0 w 1716657"/>
              <a:gd name="connsiteY0" fmla="*/ 1328468 h 1328468"/>
              <a:gd name="connsiteX1" fmla="*/ 750498 w 1716657"/>
              <a:gd name="connsiteY1" fmla="*/ 1035170 h 1328468"/>
              <a:gd name="connsiteX2" fmla="*/ 914400 w 1716657"/>
              <a:gd name="connsiteY2" fmla="*/ 457200 h 1328468"/>
              <a:gd name="connsiteX3" fmla="*/ 1216325 w 1716657"/>
              <a:gd name="connsiteY3" fmla="*/ 577970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16657"/>
              <a:gd name="connsiteY0" fmla="*/ 1328468 h 1328468"/>
              <a:gd name="connsiteX1" fmla="*/ 390177 w 1716657"/>
              <a:gd name="connsiteY1" fmla="*/ 722438 h 1328468"/>
              <a:gd name="connsiteX2" fmla="*/ 914400 w 1716657"/>
              <a:gd name="connsiteY2" fmla="*/ 457200 h 1328468"/>
              <a:gd name="connsiteX3" fmla="*/ 1216325 w 1716657"/>
              <a:gd name="connsiteY3" fmla="*/ 577970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16657"/>
              <a:gd name="connsiteY0" fmla="*/ 1328468 h 1328468"/>
              <a:gd name="connsiteX1" fmla="*/ 390177 w 1716657"/>
              <a:gd name="connsiteY1" fmla="*/ 722438 h 1328468"/>
              <a:gd name="connsiteX2" fmla="*/ 907602 w 1716657"/>
              <a:gd name="connsiteY2" fmla="*/ 671353 h 1328468"/>
              <a:gd name="connsiteX3" fmla="*/ 1216325 w 1716657"/>
              <a:gd name="connsiteY3" fmla="*/ 577970 h 1328468"/>
              <a:gd name="connsiteX4" fmla="*/ 1380227 w 1716657"/>
              <a:gd name="connsiteY4" fmla="*/ 336430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16657"/>
              <a:gd name="connsiteY0" fmla="*/ 1328468 h 1328468"/>
              <a:gd name="connsiteX1" fmla="*/ 390177 w 1716657"/>
              <a:gd name="connsiteY1" fmla="*/ 722438 h 1328468"/>
              <a:gd name="connsiteX2" fmla="*/ 907602 w 1716657"/>
              <a:gd name="connsiteY2" fmla="*/ 671353 h 1328468"/>
              <a:gd name="connsiteX3" fmla="*/ 1216325 w 1716657"/>
              <a:gd name="connsiteY3" fmla="*/ 577970 h 1328468"/>
              <a:gd name="connsiteX4" fmla="*/ 1305444 w 1716657"/>
              <a:gd name="connsiteY4" fmla="*/ 302437 h 1328468"/>
              <a:gd name="connsiteX5" fmla="*/ 1664898 w 1716657"/>
              <a:gd name="connsiteY5" fmla="*/ 301924 h 1328468"/>
              <a:gd name="connsiteX6" fmla="*/ 1690777 w 1716657"/>
              <a:gd name="connsiteY6" fmla="*/ 120770 h 1328468"/>
              <a:gd name="connsiteX7" fmla="*/ 1716657 w 1716657"/>
              <a:gd name="connsiteY7" fmla="*/ 0 h 1328468"/>
              <a:gd name="connsiteX0" fmla="*/ 0 w 1716657"/>
              <a:gd name="connsiteY0" fmla="*/ 1328468 h 1328468"/>
              <a:gd name="connsiteX1" fmla="*/ 390177 w 1716657"/>
              <a:gd name="connsiteY1" fmla="*/ 722438 h 1328468"/>
              <a:gd name="connsiteX2" fmla="*/ 907602 w 1716657"/>
              <a:gd name="connsiteY2" fmla="*/ 671353 h 1328468"/>
              <a:gd name="connsiteX3" fmla="*/ 1216325 w 1716657"/>
              <a:gd name="connsiteY3" fmla="*/ 577970 h 1328468"/>
              <a:gd name="connsiteX4" fmla="*/ 1305444 w 1716657"/>
              <a:gd name="connsiteY4" fmla="*/ 302437 h 1328468"/>
              <a:gd name="connsiteX5" fmla="*/ 1664898 w 1716657"/>
              <a:gd name="connsiteY5" fmla="*/ 301924 h 1328468"/>
              <a:gd name="connsiteX6" fmla="*/ 1627152 w 1716657"/>
              <a:gd name="connsiteY6" fmla="*/ 101642 h 1328468"/>
              <a:gd name="connsiteX7" fmla="*/ 1690777 w 1716657"/>
              <a:gd name="connsiteY7" fmla="*/ 120770 h 1328468"/>
              <a:gd name="connsiteX8" fmla="*/ 1716657 w 1716657"/>
              <a:gd name="connsiteY8" fmla="*/ 0 h 1328468"/>
              <a:gd name="connsiteX0" fmla="*/ 0 w 1929404"/>
              <a:gd name="connsiteY0" fmla="*/ 1328468 h 1328468"/>
              <a:gd name="connsiteX1" fmla="*/ 390177 w 1929404"/>
              <a:gd name="connsiteY1" fmla="*/ 722438 h 1328468"/>
              <a:gd name="connsiteX2" fmla="*/ 907602 w 1929404"/>
              <a:gd name="connsiteY2" fmla="*/ 671353 h 1328468"/>
              <a:gd name="connsiteX3" fmla="*/ 1216325 w 1929404"/>
              <a:gd name="connsiteY3" fmla="*/ 577970 h 1328468"/>
              <a:gd name="connsiteX4" fmla="*/ 1305444 w 1929404"/>
              <a:gd name="connsiteY4" fmla="*/ 302437 h 1328468"/>
              <a:gd name="connsiteX5" fmla="*/ 1664898 w 1929404"/>
              <a:gd name="connsiteY5" fmla="*/ 301924 h 1328468"/>
              <a:gd name="connsiteX6" fmla="*/ 1627152 w 1929404"/>
              <a:gd name="connsiteY6" fmla="*/ 101642 h 1328468"/>
              <a:gd name="connsiteX7" fmla="*/ 1928725 w 1929404"/>
              <a:gd name="connsiteY7" fmla="*/ 185355 h 1328468"/>
              <a:gd name="connsiteX8" fmla="*/ 1716657 w 1929404"/>
              <a:gd name="connsiteY8" fmla="*/ 0 h 1328468"/>
              <a:gd name="connsiteX0" fmla="*/ 0 w 2012392"/>
              <a:gd name="connsiteY0" fmla="*/ 1232249 h 1232249"/>
              <a:gd name="connsiteX1" fmla="*/ 390177 w 2012392"/>
              <a:gd name="connsiteY1" fmla="*/ 626219 h 1232249"/>
              <a:gd name="connsiteX2" fmla="*/ 907602 w 2012392"/>
              <a:gd name="connsiteY2" fmla="*/ 575134 h 1232249"/>
              <a:gd name="connsiteX3" fmla="*/ 1216325 w 2012392"/>
              <a:gd name="connsiteY3" fmla="*/ 481751 h 1232249"/>
              <a:gd name="connsiteX4" fmla="*/ 1305444 w 2012392"/>
              <a:gd name="connsiteY4" fmla="*/ 206218 h 1232249"/>
              <a:gd name="connsiteX5" fmla="*/ 1664898 w 2012392"/>
              <a:gd name="connsiteY5" fmla="*/ 205705 h 1232249"/>
              <a:gd name="connsiteX6" fmla="*/ 1627152 w 2012392"/>
              <a:gd name="connsiteY6" fmla="*/ 5423 h 1232249"/>
              <a:gd name="connsiteX7" fmla="*/ 1928725 w 2012392"/>
              <a:gd name="connsiteY7" fmla="*/ 89136 h 1232249"/>
              <a:gd name="connsiteX8" fmla="*/ 2012392 w 2012392"/>
              <a:gd name="connsiteY8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907602 w 2012392"/>
              <a:gd name="connsiteY2" fmla="*/ 575134 h 1232249"/>
              <a:gd name="connsiteX3" fmla="*/ 1216325 w 2012392"/>
              <a:gd name="connsiteY3" fmla="*/ 481751 h 1232249"/>
              <a:gd name="connsiteX4" fmla="*/ 1305444 w 2012392"/>
              <a:gd name="connsiteY4" fmla="*/ 206218 h 1232249"/>
              <a:gd name="connsiteX5" fmla="*/ 1664898 w 2012392"/>
              <a:gd name="connsiteY5" fmla="*/ 205705 h 1232249"/>
              <a:gd name="connsiteX6" fmla="*/ 1627152 w 2012392"/>
              <a:gd name="connsiteY6" fmla="*/ 5423 h 1232249"/>
              <a:gd name="connsiteX7" fmla="*/ 1928725 w 2012392"/>
              <a:gd name="connsiteY7" fmla="*/ 89136 h 1232249"/>
              <a:gd name="connsiteX8" fmla="*/ 2012392 w 2012392"/>
              <a:gd name="connsiteY8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1216325 w 2012392"/>
              <a:gd name="connsiteY3" fmla="*/ 481751 h 1232249"/>
              <a:gd name="connsiteX4" fmla="*/ 1305444 w 2012392"/>
              <a:gd name="connsiteY4" fmla="*/ 206218 h 1232249"/>
              <a:gd name="connsiteX5" fmla="*/ 1664898 w 2012392"/>
              <a:gd name="connsiteY5" fmla="*/ 205705 h 1232249"/>
              <a:gd name="connsiteX6" fmla="*/ 1627152 w 2012392"/>
              <a:gd name="connsiteY6" fmla="*/ 5423 h 1232249"/>
              <a:gd name="connsiteX7" fmla="*/ 1928725 w 2012392"/>
              <a:gd name="connsiteY7" fmla="*/ 89136 h 1232249"/>
              <a:gd name="connsiteX8" fmla="*/ 2012392 w 2012392"/>
              <a:gd name="connsiteY8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635052 w 2012392"/>
              <a:gd name="connsiteY3" fmla="*/ 811479 h 1232249"/>
              <a:gd name="connsiteX4" fmla="*/ 1305444 w 2012392"/>
              <a:gd name="connsiteY4" fmla="*/ 206218 h 1232249"/>
              <a:gd name="connsiteX5" fmla="*/ 1664898 w 2012392"/>
              <a:gd name="connsiteY5" fmla="*/ 205705 h 1232249"/>
              <a:gd name="connsiteX6" fmla="*/ 1627152 w 2012392"/>
              <a:gd name="connsiteY6" fmla="*/ 5423 h 1232249"/>
              <a:gd name="connsiteX7" fmla="*/ 1928725 w 2012392"/>
              <a:gd name="connsiteY7" fmla="*/ 89136 h 1232249"/>
              <a:gd name="connsiteX8" fmla="*/ 2012392 w 2012392"/>
              <a:gd name="connsiteY8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635052 w 2012392"/>
              <a:gd name="connsiteY3" fmla="*/ 811479 h 1232249"/>
              <a:gd name="connsiteX4" fmla="*/ 938440 w 2012392"/>
              <a:gd name="connsiteY4" fmla="*/ 902545 h 1232249"/>
              <a:gd name="connsiteX5" fmla="*/ 1305444 w 2012392"/>
              <a:gd name="connsiteY5" fmla="*/ 206218 h 1232249"/>
              <a:gd name="connsiteX6" fmla="*/ 1664898 w 2012392"/>
              <a:gd name="connsiteY6" fmla="*/ 205705 h 1232249"/>
              <a:gd name="connsiteX7" fmla="*/ 1627152 w 2012392"/>
              <a:gd name="connsiteY7" fmla="*/ 5423 h 1232249"/>
              <a:gd name="connsiteX8" fmla="*/ 1928725 w 2012392"/>
              <a:gd name="connsiteY8" fmla="*/ 89136 h 1232249"/>
              <a:gd name="connsiteX9" fmla="*/ 2012392 w 2012392"/>
              <a:gd name="connsiteY9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635052 w 2012392"/>
              <a:gd name="connsiteY3" fmla="*/ 811479 h 1232249"/>
              <a:gd name="connsiteX4" fmla="*/ 938440 w 2012392"/>
              <a:gd name="connsiteY4" fmla="*/ 902545 h 1232249"/>
              <a:gd name="connsiteX5" fmla="*/ 764963 w 2012392"/>
              <a:gd name="connsiteY5" fmla="*/ 382980 h 1232249"/>
              <a:gd name="connsiteX6" fmla="*/ 1664898 w 2012392"/>
              <a:gd name="connsiteY6" fmla="*/ 205705 h 1232249"/>
              <a:gd name="connsiteX7" fmla="*/ 1627152 w 2012392"/>
              <a:gd name="connsiteY7" fmla="*/ 5423 h 1232249"/>
              <a:gd name="connsiteX8" fmla="*/ 1928725 w 2012392"/>
              <a:gd name="connsiteY8" fmla="*/ 89136 h 1232249"/>
              <a:gd name="connsiteX9" fmla="*/ 2012392 w 2012392"/>
              <a:gd name="connsiteY9" fmla="*/ 56748 h 1232249"/>
              <a:gd name="connsiteX0" fmla="*/ 0 w 2012392"/>
              <a:gd name="connsiteY0" fmla="*/ 1232249 h 1232249"/>
              <a:gd name="connsiteX1" fmla="*/ 186222 w 2012392"/>
              <a:gd name="connsiteY1" fmla="*/ 969544 h 1232249"/>
              <a:gd name="connsiteX2" fmla="*/ 571076 w 2012392"/>
              <a:gd name="connsiteY2" fmla="*/ 1095220 h 1232249"/>
              <a:gd name="connsiteX3" fmla="*/ 635052 w 2012392"/>
              <a:gd name="connsiteY3" fmla="*/ 811479 h 1232249"/>
              <a:gd name="connsiteX4" fmla="*/ 938440 w 2012392"/>
              <a:gd name="connsiteY4" fmla="*/ 902545 h 1232249"/>
              <a:gd name="connsiteX5" fmla="*/ 764963 w 2012392"/>
              <a:gd name="connsiteY5" fmla="*/ 382980 h 1232249"/>
              <a:gd name="connsiteX6" fmla="*/ 1311376 w 2012392"/>
              <a:gd name="connsiteY6" fmla="*/ 617015 h 1232249"/>
              <a:gd name="connsiteX7" fmla="*/ 1627152 w 2012392"/>
              <a:gd name="connsiteY7" fmla="*/ 5423 h 1232249"/>
              <a:gd name="connsiteX8" fmla="*/ 1928725 w 2012392"/>
              <a:gd name="connsiteY8" fmla="*/ 89136 h 1232249"/>
              <a:gd name="connsiteX9" fmla="*/ 2012392 w 2012392"/>
              <a:gd name="connsiteY9" fmla="*/ 56748 h 1232249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463988 w 2012392"/>
              <a:gd name="connsiteY7" fmla="*/ 346388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463988 w 2012392"/>
              <a:gd name="connsiteY7" fmla="*/ 346388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548969 w 2012392"/>
              <a:gd name="connsiteY7" fmla="*/ 329392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518376 w 2012392"/>
              <a:gd name="connsiteY7" fmla="*/ 88045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012392"/>
              <a:gd name="connsiteY0" fmla="*/ 1175501 h 1175501"/>
              <a:gd name="connsiteX1" fmla="*/ 186222 w 2012392"/>
              <a:gd name="connsiteY1" fmla="*/ 912796 h 1175501"/>
              <a:gd name="connsiteX2" fmla="*/ 571076 w 2012392"/>
              <a:gd name="connsiteY2" fmla="*/ 1038472 h 1175501"/>
              <a:gd name="connsiteX3" fmla="*/ 635052 w 2012392"/>
              <a:gd name="connsiteY3" fmla="*/ 754731 h 1175501"/>
              <a:gd name="connsiteX4" fmla="*/ 938440 w 2012392"/>
              <a:gd name="connsiteY4" fmla="*/ 845797 h 1175501"/>
              <a:gd name="connsiteX5" fmla="*/ 764963 w 2012392"/>
              <a:gd name="connsiteY5" fmla="*/ 326232 h 1175501"/>
              <a:gd name="connsiteX6" fmla="*/ 1311376 w 2012392"/>
              <a:gd name="connsiteY6" fmla="*/ 560267 h 1175501"/>
              <a:gd name="connsiteX7" fmla="*/ 1518376 w 2012392"/>
              <a:gd name="connsiteY7" fmla="*/ 88045 h 1175501"/>
              <a:gd name="connsiteX8" fmla="*/ 1928725 w 2012392"/>
              <a:gd name="connsiteY8" fmla="*/ 32388 h 1175501"/>
              <a:gd name="connsiteX9" fmla="*/ 2012392 w 2012392"/>
              <a:gd name="connsiteY9" fmla="*/ 0 h 1175501"/>
              <a:gd name="connsiteX0" fmla="*/ 0 w 2114370"/>
              <a:gd name="connsiteY0" fmla="*/ 1143159 h 1143159"/>
              <a:gd name="connsiteX1" fmla="*/ 186222 w 2114370"/>
              <a:gd name="connsiteY1" fmla="*/ 880454 h 1143159"/>
              <a:gd name="connsiteX2" fmla="*/ 571076 w 2114370"/>
              <a:gd name="connsiteY2" fmla="*/ 1006130 h 1143159"/>
              <a:gd name="connsiteX3" fmla="*/ 635052 w 2114370"/>
              <a:gd name="connsiteY3" fmla="*/ 722389 h 1143159"/>
              <a:gd name="connsiteX4" fmla="*/ 938440 w 2114370"/>
              <a:gd name="connsiteY4" fmla="*/ 813455 h 1143159"/>
              <a:gd name="connsiteX5" fmla="*/ 764963 w 2114370"/>
              <a:gd name="connsiteY5" fmla="*/ 293890 h 1143159"/>
              <a:gd name="connsiteX6" fmla="*/ 1311376 w 2114370"/>
              <a:gd name="connsiteY6" fmla="*/ 527925 h 1143159"/>
              <a:gd name="connsiteX7" fmla="*/ 1518376 w 2114370"/>
              <a:gd name="connsiteY7" fmla="*/ 55703 h 1143159"/>
              <a:gd name="connsiteX8" fmla="*/ 1928725 w 2114370"/>
              <a:gd name="connsiteY8" fmla="*/ 46 h 1143159"/>
              <a:gd name="connsiteX9" fmla="*/ 2114370 w 2114370"/>
              <a:gd name="connsiteY9" fmla="*/ 42442 h 1143159"/>
              <a:gd name="connsiteX0" fmla="*/ 0 w 2114370"/>
              <a:gd name="connsiteY0" fmla="*/ 1100717 h 1100717"/>
              <a:gd name="connsiteX1" fmla="*/ 186222 w 2114370"/>
              <a:gd name="connsiteY1" fmla="*/ 838012 h 1100717"/>
              <a:gd name="connsiteX2" fmla="*/ 571076 w 2114370"/>
              <a:gd name="connsiteY2" fmla="*/ 963688 h 1100717"/>
              <a:gd name="connsiteX3" fmla="*/ 635052 w 2114370"/>
              <a:gd name="connsiteY3" fmla="*/ 679947 h 1100717"/>
              <a:gd name="connsiteX4" fmla="*/ 938440 w 2114370"/>
              <a:gd name="connsiteY4" fmla="*/ 771013 h 1100717"/>
              <a:gd name="connsiteX5" fmla="*/ 764963 w 2114370"/>
              <a:gd name="connsiteY5" fmla="*/ 251448 h 1100717"/>
              <a:gd name="connsiteX6" fmla="*/ 1311376 w 2114370"/>
              <a:gd name="connsiteY6" fmla="*/ 485483 h 1100717"/>
              <a:gd name="connsiteX7" fmla="*/ 1518376 w 2114370"/>
              <a:gd name="connsiteY7" fmla="*/ 13261 h 1100717"/>
              <a:gd name="connsiteX8" fmla="*/ 1894732 w 2114370"/>
              <a:gd name="connsiteY8" fmla="*/ 147962 h 1100717"/>
              <a:gd name="connsiteX9" fmla="*/ 2114370 w 2114370"/>
              <a:gd name="connsiteY9" fmla="*/ 0 h 1100717"/>
              <a:gd name="connsiteX0" fmla="*/ 0 w 2114370"/>
              <a:gd name="connsiteY0" fmla="*/ 1121876 h 1121876"/>
              <a:gd name="connsiteX1" fmla="*/ 27196 w 2114370"/>
              <a:gd name="connsiteY1" fmla="*/ 431 h 1121876"/>
              <a:gd name="connsiteX2" fmla="*/ 571076 w 2114370"/>
              <a:gd name="connsiteY2" fmla="*/ 984847 h 1121876"/>
              <a:gd name="connsiteX3" fmla="*/ 635052 w 2114370"/>
              <a:gd name="connsiteY3" fmla="*/ 701106 h 1121876"/>
              <a:gd name="connsiteX4" fmla="*/ 938440 w 2114370"/>
              <a:gd name="connsiteY4" fmla="*/ 792172 h 1121876"/>
              <a:gd name="connsiteX5" fmla="*/ 764963 w 2114370"/>
              <a:gd name="connsiteY5" fmla="*/ 272607 h 1121876"/>
              <a:gd name="connsiteX6" fmla="*/ 1311376 w 2114370"/>
              <a:gd name="connsiteY6" fmla="*/ 506642 h 1121876"/>
              <a:gd name="connsiteX7" fmla="*/ 1518376 w 2114370"/>
              <a:gd name="connsiteY7" fmla="*/ 34420 h 1121876"/>
              <a:gd name="connsiteX8" fmla="*/ 1894732 w 2114370"/>
              <a:gd name="connsiteY8" fmla="*/ 169121 h 1121876"/>
              <a:gd name="connsiteX9" fmla="*/ 2114370 w 2114370"/>
              <a:gd name="connsiteY9" fmla="*/ 21159 h 1121876"/>
              <a:gd name="connsiteX0" fmla="*/ 0 w 2114370"/>
              <a:gd name="connsiteY0" fmla="*/ 1130296 h 1130296"/>
              <a:gd name="connsiteX1" fmla="*/ 27196 w 2114370"/>
              <a:gd name="connsiteY1" fmla="*/ 8851 h 1130296"/>
              <a:gd name="connsiteX2" fmla="*/ 571076 w 2114370"/>
              <a:gd name="connsiteY2" fmla="*/ 611604 h 1130296"/>
              <a:gd name="connsiteX3" fmla="*/ 635052 w 2114370"/>
              <a:gd name="connsiteY3" fmla="*/ 709526 h 1130296"/>
              <a:gd name="connsiteX4" fmla="*/ 938440 w 2114370"/>
              <a:gd name="connsiteY4" fmla="*/ 800592 h 1130296"/>
              <a:gd name="connsiteX5" fmla="*/ 764963 w 2114370"/>
              <a:gd name="connsiteY5" fmla="*/ 281027 h 1130296"/>
              <a:gd name="connsiteX6" fmla="*/ 1311376 w 2114370"/>
              <a:gd name="connsiteY6" fmla="*/ 515062 h 1130296"/>
              <a:gd name="connsiteX7" fmla="*/ 1518376 w 2114370"/>
              <a:gd name="connsiteY7" fmla="*/ 42840 h 1130296"/>
              <a:gd name="connsiteX8" fmla="*/ 1894732 w 2114370"/>
              <a:gd name="connsiteY8" fmla="*/ 177541 h 1130296"/>
              <a:gd name="connsiteX9" fmla="*/ 2114370 w 2114370"/>
              <a:gd name="connsiteY9" fmla="*/ 29579 h 1130296"/>
              <a:gd name="connsiteX0" fmla="*/ 0 w 2114370"/>
              <a:gd name="connsiteY0" fmla="*/ 1130296 h 1130296"/>
              <a:gd name="connsiteX1" fmla="*/ 27196 w 2114370"/>
              <a:gd name="connsiteY1" fmla="*/ 8851 h 1130296"/>
              <a:gd name="connsiteX2" fmla="*/ 571076 w 2114370"/>
              <a:gd name="connsiteY2" fmla="*/ 611604 h 1130296"/>
              <a:gd name="connsiteX3" fmla="*/ 635052 w 2114370"/>
              <a:gd name="connsiteY3" fmla="*/ 709526 h 1130296"/>
              <a:gd name="connsiteX4" fmla="*/ 938440 w 2114370"/>
              <a:gd name="connsiteY4" fmla="*/ 800592 h 1130296"/>
              <a:gd name="connsiteX5" fmla="*/ 987599 w 2114370"/>
              <a:gd name="connsiteY5" fmla="*/ 400296 h 1130296"/>
              <a:gd name="connsiteX6" fmla="*/ 1311376 w 2114370"/>
              <a:gd name="connsiteY6" fmla="*/ 515062 h 1130296"/>
              <a:gd name="connsiteX7" fmla="*/ 1518376 w 2114370"/>
              <a:gd name="connsiteY7" fmla="*/ 42840 h 1130296"/>
              <a:gd name="connsiteX8" fmla="*/ 1894732 w 2114370"/>
              <a:gd name="connsiteY8" fmla="*/ 177541 h 1130296"/>
              <a:gd name="connsiteX9" fmla="*/ 2114370 w 2114370"/>
              <a:gd name="connsiteY9" fmla="*/ 29579 h 1130296"/>
              <a:gd name="connsiteX0" fmla="*/ 0 w 2114370"/>
              <a:gd name="connsiteY0" fmla="*/ 1130296 h 1130296"/>
              <a:gd name="connsiteX1" fmla="*/ 27196 w 2114370"/>
              <a:gd name="connsiteY1" fmla="*/ 8851 h 1130296"/>
              <a:gd name="connsiteX2" fmla="*/ 571076 w 2114370"/>
              <a:gd name="connsiteY2" fmla="*/ 611604 h 1130296"/>
              <a:gd name="connsiteX3" fmla="*/ 635052 w 2114370"/>
              <a:gd name="connsiteY3" fmla="*/ 709526 h 1130296"/>
              <a:gd name="connsiteX4" fmla="*/ 938440 w 2114370"/>
              <a:gd name="connsiteY4" fmla="*/ 800592 h 1130296"/>
              <a:gd name="connsiteX5" fmla="*/ 987599 w 2114370"/>
              <a:gd name="connsiteY5" fmla="*/ 400296 h 1130296"/>
              <a:gd name="connsiteX6" fmla="*/ 1311376 w 2114370"/>
              <a:gd name="connsiteY6" fmla="*/ 515062 h 1130296"/>
              <a:gd name="connsiteX7" fmla="*/ 1518376 w 2114370"/>
              <a:gd name="connsiteY7" fmla="*/ 368844 h 1130296"/>
              <a:gd name="connsiteX8" fmla="*/ 1894732 w 2114370"/>
              <a:gd name="connsiteY8" fmla="*/ 177541 h 1130296"/>
              <a:gd name="connsiteX9" fmla="*/ 2114370 w 2114370"/>
              <a:gd name="connsiteY9" fmla="*/ 29579 h 1130296"/>
              <a:gd name="connsiteX0" fmla="*/ 0 w 2114370"/>
              <a:gd name="connsiteY0" fmla="*/ 1130261 h 1130261"/>
              <a:gd name="connsiteX1" fmla="*/ 27196 w 2114370"/>
              <a:gd name="connsiteY1" fmla="*/ 8816 h 1130261"/>
              <a:gd name="connsiteX2" fmla="*/ 571076 w 2114370"/>
              <a:gd name="connsiteY2" fmla="*/ 611569 h 1130261"/>
              <a:gd name="connsiteX3" fmla="*/ 658906 w 2114370"/>
              <a:gd name="connsiteY3" fmla="*/ 693588 h 1130261"/>
              <a:gd name="connsiteX4" fmla="*/ 938440 w 2114370"/>
              <a:gd name="connsiteY4" fmla="*/ 800557 h 1130261"/>
              <a:gd name="connsiteX5" fmla="*/ 987599 w 2114370"/>
              <a:gd name="connsiteY5" fmla="*/ 400261 h 1130261"/>
              <a:gd name="connsiteX6" fmla="*/ 1311376 w 2114370"/>
              <a:gd name="connsiteY6" fmla="*/ 515027 h 1130261"/>
              <a:gd name="connsiteX7" fmla="*/ 1518376 w 2114370"/>
              <a:gd name="connsiteY7" fmla="*/ 368809 h 1130261"/>
              <a:gd name="connsiteX8" fmla="*/ 1894732 w 2114370"/>
              <a:gd name="connsiteY8" fmla="*/ 177506 h 1130261"/>
              <a:gd name="connsiteX9" fmla="*/ 2114370 w 2114370"/>
              <a:gd name="connsiteY9" fmla="*/ 29544 h 1130261"/>
              <a:gd name="connsiteX0" fmla="*/ 0 w 2114370"/>
              <a:gd name="connsiteY0" fmla="*/ 1122185 h 1122185"/>
              <a:gd name="connsiteX1" fmla="*/ 27196 w 2114370"/>
              <a:gd name="connsiteY1" fmla="*/ 740 h 1122185"/>
              <a:gd name="connsiteX2" fmla="*/ 642637 w 2114370"/>
              <a:gd name="connsiteY2" fmla="*/ 945399 h 1122185"/>
              <a:gd name="connsiteX3" fmla="*/ 658906 w 2114370"/>
              <a:gd name="connsiteY3" fmla="*/ 685512 h 1122185"/>
              <a:gd name="connsiteX4" fmla="*/ 938440 w 2114370"/>
              <a:gd name="connsiteY4" fmla="*/ 792481 h 1122185"/>
              <a:gd name="connsiteX5" fmla="*/ 987599 w 2114370"/>
              <a:gd name="connsiteY5" fmla="*/ 392185 h 1122185"/>
              <a:gd name="connsiteX6" fmla="*/ 1311376 w 2114370"/>
              <a:gd name="connsiteY6" fmla="*/ 506951 h 1122185"/>
              <a:gd name="connsiteX7" fmla="*/ 1518376 w 2114370"/>
              <a:gd name="connsiteY7" fmla="*/ 360733 h 1122185"/>
              <a:gd name="connsiteX8" fmla="*/ 1894732 w 2114370"/>
              <a:gd name="connsiteY8" fmla="*/ 169430 h 1122185"/>
              <a:gd name="connsiteX9" fmla="*/ 2114370 w 2114370"/>
              <a:gd name="connsiteY9" fmla="*/ 21468 h 112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4370" h="1122185">
                <a:moveTo>
                  <a:pt x="0" y="1122185"/>
                </a:moveTo>
                <a:cubicBezTo>
                  <a:pt x="299049" y="1048141"/>
                  <a:pt x="-79910" y="30204"/>
                  <a:pt x="27196" y="740"/>
                </a:cubicBezTo>
                <a:cubicBezTo>
                  <a:pt x="134302" y="-28724"/>
                  <a:pt x="537352" y="831270"/>
                  <a:pt x="642637" y="945399"/>
                </a:cubicBezTo>
                <a:cubicBezTo>
                  <a:pt x="747922" y="1059528"/>
                  <a:pt x="609606" y="710998"/>
                  <a:pt x="658906" y="685512"/>
                </a:cubicBezTo>
                <a:cubicBezTo>
                  <a:pt x="708206" y="660026"/>
                  <a:pt x="826708" y="893358"/>
                  <a:pt x="938440" y="792481"/>
                </a:cubicBezTo>
                <a:cubicBezTo>
                  <a:pt x="1050172" y="691604"/>
                  <a:pt x="925443" y="439773"/>
                  <a:pt x="987599" y="392185"/>
                </a:cubicBezTo>
                <a:cubicBezTo>
                  <a:pt x="1049755" y="344597"/>
                  <a:pt x="1222913" y="512193"/>
                  <a:pt x="1311376" y="506951"/>
                </a:cubicBezTo>
                <a:cubicBezTo>
                  <a:pt x="1399839" y="501709"/>
                  <a:pt x="1398488" y="384127"/>
                  <a:pt x="1518376" y="360733"/>
                </a:cubicBezTo>
                <a:cubicBezTo>
                  <a:pt x="1583876" y="323742"/>
                  <a:pt x="1795400" y="225974"/>
                  <a:pt x="1894732" y="169430"/>
                </a:cubicBezTo>
                <a:cubicBezTo>
                  <a:pt x="1994064" y="112886"/>
                  <a:pt x="2105743" y="56692"/>
                  <a:pt x="2114370" y="21468"/>
                </a:cubicBez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99"/>
          <p:cNvSpPr txBox="1"/>
          <p:nvPr/>
        </p:nvSpPr>
        <p:spPr>
          <a:xfrm>
            <a:off x="381000" y="2602377"/>
            <a:ext cx="1629613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Video stream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1" name="TextBox 129"/>
          <p:cNvSpPr txBox="1"/>
          <p:nvPr/>
        </p:nvSpPr>
        <p:spPr>
          <a:xfrm>
            <a:off x="4999339" y="2602377"/>
            <a:ext cx="1249061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Spectrum</a:t>
            </a:r>
          </a:p>
        </p:txBody>
      </p:sp>
      <p:grpSp>
        <p:nvGrpSpPr>
          <p:cNvPr id="62" name="Group 218"/>
          <p:cNvGrpSpPr/>
          <p:nvPr/>
        </p:nvGrpSpPr>
        <p:grpSpPr>
          <a:xfrm>
            <a:off x="7448810" y="1245066"/>
            <a:ext cx="1264439" cy="1175822"/>
            <a:chOff x="7448810" y="1245066"/>
            <a:chExt cx="1264439" cy="1175822"/>
          </a:xfrm>
        </p:grpSpPr>
        <p:sp>
          <p:nvSpPr>
            <p:cNvPr id="63" name="Rectangle 130"/>
            <p:cNvSpPr/>
            <p:nvPr/>
          </p:nvSpPr>
          <p:spPr>
            <a:xfrm>
              <a:off x="7906760" y="1245066"/>
              <a:ext cx="201621" cy="2016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131"/>
            <p:cNvSpPr/>
            <p:nvPr/>
          </p:nvSpPr>
          <p:spPr>
            <a:xfrm>
              <a:off x="8108382" y="1446688"/>
              <a:ext cx="201622" cy="2016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132"/>
            <p:cNvSpPr/>
            <p:nvPr/>
          </p:nvSpPr>
          <p:spPr>
            <a:xfrm>
              <a:off x="8310004" y="1446688"/>
              <a:ext cx="201622" cy="20162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133"/>
            <p:cNvSpPr/>
            <p:nvPr/>
          </p:nvSpPr>
          <p:spPr>
            <a:xfrm>
              <a:off x="8108381" y="1245066"/>
              <a:ext cx="206763" cy="2016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134"/>
            <p:cNvSpPr/>
            <p:nvPr/>
          </p:nvSpPr>
          <p:spPr>
            <a:xfrm>
              <a:off x="7906758" y="1446688"/>
              <a:ext cx="201622" cy="2016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 135"/>
            <p:cNvSpPr/>
            <p:nvPr/>
          </p:nvSpPr>
          <p:spPr>
            <a:xfrm>
              <a:off x="8310005" y="1245066"/>
              <a:ext cx="201622" cy="20162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136"/>
            <p:cNvSpPr/>
            <p:nvPr/>
          </p:nvSpPr>
          <p:spPr>
            <a:xfrm>
              <a:off x="8511627" y="1245066"/>
              <a:ext cx="201622" cy="20162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ectangle 137"/>
            <p:cNvSpPr/>
            <p:nvPr/>
          </p:nvSpPr>
          <p:spPr>
            <a:xfrm>
              <a:off x="8511627" y="1446688"/>
              <a:ext cx="201622" cy="2016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138"/>
            <p:cNvSpPr/>
            <p:nvPr/>
          </p:nvSpPr>
          <p:spPr>
            <a:xfrm>
              <a:off x="8511627" y="1648311"/>
              <a:ext cx="201622" cy="2016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tangle 139"/>
            <p:cNvSpPr/>
            <p:nvPr/>
          </p:nvSpPr>
          <p:spPr>
            <a:xfrm>
              <a:off x="8511627" y="1849933"/>
              <a:ext cx="201622" cy="2016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Rectangle 140"/>
            <p:cNvSpPr/>
            <p:nvPr/>
          </p:nvSpPr>
          <p:spPr>
            <a:xfrm>
              <a:off x="8310004" y="1849933"/>
              <a:ext cx="201622" cy="2016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141"/>
            <p:cNvSpPr/>
            <p:nvPr/>
          </p:nvSpPr>
          <p:spPr>
            <a:xfrm>
              <a:off x="8108382" y="1849933"/>
              <a:ext cx="201622" cy="2016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Rectangle 142"/>
            <p:cNvSpPr/>
            <p:nvPr/>
          </p:nvSpPr>
          <p:spPr>
            <a:xfrm>
              <a:off x="8108382" y="1648311"/>
              <a:ext cx="201622" cy="20162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143"/>
            <p:cNvSpPr/>
            <p:nvPr/>
          </p:nvSpPr>
          <p:spPr>
            <a:xfrm>
              <a:off x="8310005" y="1648311"/>
              <a:ext cx="201622" cy="2016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144"/>
            <p:cNvSpPr/>
            <p:nvPr/>
          </p:nvSpPr>
          <p:spPr>
            <a:xfrm>
              <a:off x="7906759" y="1648311"/>
              <a:ext cx="201622" cy="20162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145"/>
            <p:cNvSpPr/>
            <p:nvPr/>
          </p:nvSpPr>
          <p:spPr>
            <a:xfrm>
              <a:off x="7906759" y="1849933"/>
              <a:ext cx="201622" cy="20162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146"/>
            <p:cNvSpPr txBox="1"/>
            <p:nvPr/>
          </p:nvSpPr>
          <p:spPr>
            <a:xfrm>
              <a:off x="7720234" y="2051556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 pixels</a:t>
              </a:r>
              <a:endParaRPr lang="en-US" dirty="0"/>
            </a:p>
          </p:txBody>
        </p:sp>
        <p:sp>
          <p:nvSpPr>
            <p:cNvPr id="80" name="TextBox 147"/>
            <p:cNvSpPr txBox="1"/>
            <p:nvPr/>
          </p:nvSpPr>
          <p:spPr>
            <a:xfrm rot="16200000">
              <a:off x="7156422" y="1601948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 pixels</a:t>
              </a:r>
              <a:endParaRPr lang="en-US" dirty="0"/>
            </a:p>
          </p:txBody>
        </p:sp>
      </p:grpSp>
      <p:cxnSp>
        <p:nvCxnSpPr>
          <p:cNvPr id="87" name="Straight Arrow Connector 194"/>
          <p:cNvCxnSpPr/>
          <p:nvPr/>
        </p:nvCxnSpPr>
        <p:spPr>
          <a:xfrm flipV="1">
            <a:off x="2219878" y="2348880"/>
            <a:ext cx="738446" cy="113819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ight Brace 195"/>
          <p:cNvSpPr/>
          <p:nvPr/>
        </p:nvSpPr>
        <p:spPr>
          <a:xfrm rot="3240187">
            <a:off x="2048522" y="3131596"/>
            <a:ext cx="278614" cy="1250238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9" name="Straight Arrow Connector 196"/>
          <p:cNvCxnSpPr/>
          <p:nvPr/>
        </p:nvCxnSpPr>
        <p:spPr>
          <a:xfrm>
            <a:off x="2305056" y="3959768"/>
            <a:ext cx="742944" cy="1028165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ight Brace 199"/>
          <p:cNvSpPr/>
          <p:nvPr/>
        </p:nvSpPr>
        <p:spPr>
          <a:xfrm rot="3240187">
            <a:off x="7363264" y="3130970"/>
            <a:ext cx="243759" cy="1184871"/>
          </a:xfrm>
          <a:prstGeom prst="righ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1" name="Straight Arrow Connector 200"/>
          <p:cNvCxnSpPr/>
          <p:nvPr/>
        </p:nvCxnSpPr>
        <p:spPr>
          <a:xfrm>
            <a:off x="7694888" y="3950476"/>
            <a:ext cx="539279" cy="93977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205"/>
          <p:cNvCxnSpPr/>
          <p:nvPr/>
        </p:nvCxnSpPr>
        <p:spPr>
          <a:xfrm flipV="1">
            <a:off x="7393519" y="2420888"/>
            <a:ext cx="738446" cy="113819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206"/>
          <p:cNvSpPr txBox="1"/>
          <p:nvPr/>
        </p:nvSpPr>
        <p:spPr>
          <a:xfrm>
            <a:off x="2971800" y="4267200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Fourier transformation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4" name="Straight Arrow Connector 208"/>
          <p:cNvCxnSpPr/>
          <p:nvPr/>
        </p:nvCxnSpPr>
        <p:spPr>
          <a:xfrm>
            <a:off x="3176562" y="4725144"/>
            <a:ext cx="225953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210"/>
          <p:cNvSpPr/>
          <p:nvPr/>
        </p:nvSpPr>
        <p:spPr>
          <a:xfrm>
            <a:off x="-76200" y="1143000"/>
            <a:ext cx="25955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Intensity distribution  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at a given time point: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image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6" name="Rectangle 211"/>
          <p:cNvSpPr/>
          <p:nvPr/>
        </p:nvSpPr>
        <p:spPr>
          <a:xfrm>
            <a:off x="-304800" y="5105400"/>
            <a:ext cx="3096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Intensity distribution averaged over a time interval: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Long exp. image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7" name="Rectangle 214"/>
          <p:cNvSpPr/>
          <p:nvPr/>
        </p:nvSpPr>
        <p:spPr>
          <a:xfrm>
            <a:off x="5349519" y="5269468"/>
            <a:ext cx="22365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Integrated over a 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frequency rage: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Band power image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8" name="Rectangle 217"/>
          <p:cNvSpPr/>
          <p:nvPr/>
        </p:nvSpPr>
        <p:spPr>
          <a:xfrm>
            <a:off x="5336622" y="1334869"/>
            <a:ext cx="20697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Power at a given 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Frequency: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Power image</a:t>
            </a:r>
            <a:endParaRPr lang="en-US" b="1" dirty="0">
              <a:solidFill>
                <a:srgbClr val="00B050"/>
              </a:solidFill>
            </a:endParaRPr>
          </a:p>
        </p:txBody>
      </p:sp>
      <p:grpSp>
        <p:nvGrpSpPr>
          <p:cNvPr id="99" name="Group 222"/>
          <p:cNvGrpSpPr/>
          <p:nvPr/>
        </p:nvGrpSpPr>
        <p:grpSpPr>
          <a:xfrm>
            <a:off x="2383000" y="5229200"/>
            <a:ext cx="1264439" cy="1175822"/>
            <a:chOff x="3128330" y="5229200"/>
            <a:chExt cx="1264439" cy="1175822"/>
          </a:xfrm>
        </p:grpSpPr>
        <p:sp>
          <p:nvSpPr>
            <p:cNvPr id="100" name="Rectangle 111"/>
            <p:cNvSpPr/>
            <p:nvPr/>
          </p:nvSpPr>
          <p:spPr>
            <a:xfrm>
              <a:off x="3586280" y="5229200"/>
              <a:ext cx="201621" cy="20162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Rectangle 112"/>
            <p:cNvSpPr/>
            <p:nvPr/>
          </p:nvSpPr>
          <p:spPr>
            <a:xfrm>
              <a:off x="3787902" y="5430822"/>
              <a:ext cx="201622" cy="20162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Rectangle 113"/>
            <p:cNvSpPr/>
            <p:nvPr/>
          </p:nvSpPr>
          <p:spPr>
            <a:xfrm>
              <a:off x="3989524" y="5430822"/>
              <a:ext cx="201622" cy="2016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Rectangle 114"/>
            <p:cNvSpPr/>
            <p:nvPr/>
          </p:nvSpPr>
          <p:spPr>
            <a:xfrm>
              <a:off x="3787901" y="5229200"/>
              <a:ext cx="206763" cy="20162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ectangle 115"/>
            <p:cNvSpPr/>
            <p:nvPr/>
          </p:nvSpPr>
          <p:spPr>
            <a:xfrm>
              <a:off x="3586278" y="5430822"/>
              <a:ext cx="201622" cy="2016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Rectangle 116"/>
            <p:cNvSpPr/>
            <p:nvPr/>
          </p:nvSpPr>
          <p:spPr>
            <a:xfrm>
              <a:off x="3989525" y="5229200"/>
              <a:ext cx="201622" cy="2016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ectangle 117"/>
            <p:cNvSpPr/>
            <p:nvPr/>
          </p:nvSpPr>
          <p:spPr>
            <a:xfrm>
              <a:off x="4191147" y="5229200"/>
              <a:ext cx="201622" cy="2016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Rectangle 118"/>
            <p:cNvSpPr/>
            <p:nvPr/>
          </p:nvSpPr>
          <p:spPr>
            <a:xfrm>
              <a:off x="4191147" y="5430822"/>
              <a:ext cx="201622" cy="2016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Rectangle 119"/>
            <p:cNvSpPr/>
            <p:nvPr/>
          </p:nvSpPr>
          <p:spPr>
            <a:xfrm>
              <a:off x="4191147" y="5632445"/>
              <a:ext cx="201622" cy="20162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ectangle 120"/>
            <p:cNvSpPr/>
            <p:nvPr/>
          </p:nvSpPr>
          <p:spPr>
            <a:xfrm>
              <a:off x="4191147" y="5834067"/>
              <a:ext cx="201622" cy="20162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ectangle 121"/>
            <p:cNvSpPr/>
            <p:nvPr/>
          </p:nvSpPr>
          <p:spPr>
            <a:xfrm>
              <a:off x="3989524" y="5834067"/>
              <a:ext cx="201622" cy="20162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22"/>
            <p:cNvSpPr/>
            <p:nvPr/>
          </p:nvSpPr>
          <p:spPr>
            <a:xfrm>
              <a:off x="3787902" y="5834067"/>
              <a:ext cx="201622" cy="20162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23"/>
            <p:cNvSpPr/>
            <p:nvPr/>
          </p:nvSpPr>
          <p:spPr>
            <a:xfrm>
              <a:off x="3787902" y="5632445"/>
              <a:ext cx="201622" cy="2016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25"/>
            <p:cNvSpPr/>
            <p:nvPr/>
          </p:nvSpPr>
          <p:spPr>
            <a:xfrm>
              <a:off x="3586279" y="5632445"/>
              <a:ext cx="201622" cy="2016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26"/>
            <p:cNvSpPr/>
            <p:nvPr/>
          </p:nvSpPr>
          <p:spPr>
            <a:xfrm>
              <a:off x="3586279" y="5834067"/>
              <a:ext cx="201622" cy="20162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27"/>
            <p:cNvSpPr txBox="1"/>
            <p:nvPr/>
          </p:nvSpPr>
          <p:spPr>
            <a:xfrm>
              <a:off x="3399754" y="6035690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 pixels</a:t>
              </a:r>
              <a:endParaRPr lang="en-US" dirty="0"/>
            </a:p>
          </p:txBody>
        </p:sp>
        <p:sp>
          <p:nvSpPr>
            <p:cNvPr id="116" name="TextBox 128"/>
            <p:cNvSpPr txBox="1"/>
            <p:nvPr/>
          </p:nvSpPr>
          <p:spPr>
            <a:xfrm rot="16200000">
              <a:off x="2835942" y="5586082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 pixels</a:t>
              </a:r>
              <a:endParaRPr lang="en-US" dirty="0"/>
            </a:p>
          </p:txBody>
        </p:sp>
        <p:sp>
          <p:nvSpPr>
            <p:cNvPr id="117" name="Rectangle 220"/>
            <p:cNvSpPr/>
            <p:nvPr/>
          </p:nvSpPr>
          <p:spPr>
            <a:xfrm>
              <a:off x="3994664" y="5634037"/>
              <a:ext cx="201622" cy="2016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8" name="Group 223"/>
          <p:cNvGrpSpPr/>
          <p:nvPr/>
        </p:nvGrpSpPr>
        <p:grpSpPr>
          <a:xfrm>
            <a:off x="7408203" y="5046918"/>
            <a:ext cx="1264439" cy="1175822"/>
            <a:chOff x="7736842" y="5421530"/>
            <a:chExt cx="1264439" cy="1175822"/>
          </a:xfrm>
        </p:grpSpPr>
        <p:sp>
          <p:nvSpPr>
            <p:cNvPr id="119" name="Rectangle 176"/>
            <p:cNvSpPr/>
            <p:nvPr/>
          </p:nvSpPr>
          <p:spPr>
            <a:xfrm>
              <a:off x="8799658" y="5819666"/>
              <a:ext cx="201622" cy="2016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70"/>
            <p:cNvSpPr/>
            <p:nvPr/>
          </p:nvSpPr>
          <p:spPr>
            <a:xfrm>
              <a:off x="8310004" y="5623152"/>
              <a:ext cx="201622" cy="2016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68"/>
            <p:cNvSpPr/>
            <p:nvPr/>
          </p:nvSpPr>
          <p:spPr>
            <a:xfrm>
              <a:off x="8194792" y="5421530"/>
              <a:ext cx="201621" cy="2016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69"/>
            <p:cNvSpPr/>
            <p:nvPr/>
          </p:nvSpPr>
          <p:spPr>
            <a:xfrm>
              <a:off x="8396414" y="5623152"/>
              <a:ext cx="201622" cy="20162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71"/>
            <p:cNvSpPr/>
            <p:nvPr/>
          </p:nvSpPr>
          <p:spPr>
            <a:xfrm>
              <a:off x="8396413" y="5421530"/>
              <a:ext cx="206763" cy="20162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72"/>
            <p:cNvSpPr/>
            <p:nvPr/>
          </p:nvSpPr>
          <p:spPr>
            <a:xfrm>
              <a:off x="8194790" y="5623152"/>
              <a:ext cx="201622" cy="20162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173"/>
            <p:cNvSpPr/>
            <p:nvPr/>
          </p:nvSpPr>
          <p:spPr>
            <a:xfrm>
              <a:off x="8598037" y="5421530"/>
              <a:ext cx="201622" cy="2016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Rectangle 174"/>
            <p:cNvSpPr/>
            <p:nvPr/>
          </p:nvSpPr>
          <p:spPr>
            <a:xfrm>
              <a:off x="8799659" y="5421530"/>
              <a:ext cx="201622" cy="20162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Rectangle 175"/>
            <p:cNvSpPr/>
            <p:nvPr/>
          </p:nvSpPr>
          <p:spPr>
            <a:xfrm>
              <a:off x="8799659" y="5623152"/>
              <a:ext cx="201622" cy="20162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Rectangle 177"/>
            <p:cNvSpPr/>
            <p:nvPr/>
          </p:nvSpPr>
          <p:spPr>
            <a:xfrm>
              <a:off x="8799659" y="6026397"/>
              <a:ext cx="201622" cy="2016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Rectangle 178"/>
            <p:cNvSpPr/>
            <p:nvPr/>
          </p:nvSpPr>
          <p:spPr>
            <a:xfrm>
              <a:off x="8598036" y="6026397"/>
              <a:ext cx="201622" cy="20162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Rectangle 179"/>
            <p:cNvSpPr/>
            <p:nvPr/>
          </p:nvSpPr>
          <p:spPr>
            <a:xfrm>
              <a:off x="8396414" y="6026397"/>
              <a:ext cx="201622" cy="2016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Rectangle 180"/>
            <p:cNvSpPr/>
            <p:nvPr/>
          </p:nvSpPr>
          <p:spPr>
            <a:xfrm>
              <a:off x="8396414" y="5824775"/>
              <a:ext cx="201622" cy="2016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ectangle 181"/>
            <p:cNvSpPr/>
            <p:nvPr/>
          </p:nvSpPr>
          <p:spPr>
            <a:xfrm>
              <a:off x="8598037" y="5824775"/>
              <a:ext cx="201622" cy="2016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Rectangle 182"/>
            <p:cNvSpPr/>
            <p:nvPr/>
          </p:nvSpPr>
          <p:spPr>
            <a:xfrm>
              <a:off x="8194791" y="5824775"/>
              <a:ext cx="201622" cy="20162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Rectangle 183"/>
            <p:cNvSpPr/>
            <p:nvPr/>
          </p:nvSpPr>
          <p:spPr>
            <a:xfrm>
              <a:off x="8194791" y="6026397"/>
              <a:ext cx="201622" cy="20162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TextBox 184"/>
            <p:cNvSpPr txBox="1"/>
            <p:nvPr/>
          </p:nvSpPr>
          <p:spPr>
            <a:xfrm>
              <a:off x="8008266" y="6228020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 pixels</a:t>
              </a:r>
              <a:endParaRPr lang="en-US" dirty="0"/>
            </a:p>
          </p:txBody>
        </p:sp>
        <p:sp>
          <p:nvSpPr>
            <p:cNvPr id="136" name="TextBox 185"/>
            <p:cNvSpPr txBox="1"/>
            <p:nvPr/>
          </p:nvSpPr>
          <p:spPr>
            <a:xfrm rot="16200000">
              <a:off x="7444454" y="5778412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 pixels</a:t>
              </a:r>
              <a:endParaRPr lang="en-US" dirty="0"/>
            </a:p>
          </p:txBody>
        </p:sp>
        <p:sp>
          <p:nvSpPr>
            <p:cNvPr id="137" name="Rectangle 221"/>
            <p:cNvSpPr/>
            <p:nvPr/>
          </p:nvSpPr>
          <p:spPr>
            <a:xfrm>
              <a:off x="8598037" y="5623153"/>
              <a:ext cx="201622" cy="20162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8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olidFill>
                  <a:prstClr val="white"/>
                </a:solidFill>
              </a:rPr>
              <a:t>G. </a:t>
            </a:r>
            <a:r>
              <a:rPr lang="en-US" altLang="en-US" sz="1200" dirty="0" err="1" smtClean="0">
                <a:solidFill>
                  <a:prstClr val="white"/>
                </a:solidFill>
              </a:rPr>
              <a:t>Kocsis</a:t>
            </a:r>
            <a:r>
              <a:rPr lang="en-US" altLang="en-US" sz="1200" dirty="0" smtClean="0">
                <a:solidFill>
                  <a:prstClr val="white"/>
                </a:solidFill>
              </a:rPr>
              <a:t>, Greifswald, 25.02.2020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140" name="TextBox 4"/>
          <p:cNvSpPr txBox="1"/>
          <p:nvPr/>
        </p:nvSpPr>
        <p:spPr>
          <a:xfrm>
            <a:off x="762000" y="53116"/>
            <a:ext cx="5936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+mn-lt"/>
              </a:rPr>
              <a:t>Quasy</a:t>
            </a:r>
            <a:r>
              <a:rPr lang="en-US" sz="2400" dirty="0" smtClean="0">
                <a:latin typeface="+mn-lt"/>
              </a:rPr>
              <a:t>-coherent modes and spectrum images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956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41" grpId="0" animBg="1"/>
      <p:bldP spid="42" grpId="0" animBg="1"/>
      <p:bldP spid="43" grpId="0" animBg="1"/>
      <p:bldP spid="44" grpId="0" animBg="1"/>
      <p:bldP spid="48" grpId="0"/>
      <p:bldP spid="49" grpId="0"/>
      <p:bldP spid="51" grpId="0"/>
      <p:bldP spid="54" grpId="0" animBg="1"/>
      <p:bldP spid="55" grpId="0" animBg="1"/>
      <p:bldP spid="56" grpId="0" animBg="1"/>
      <p:bldP spid="57" grpId="0" animBg="1"/>
      <p:bldP spid="60" grpId="0" animBg="1"/>
      <p:bldP spid="61" grpId="0" animBg="1"/>
      <p:bldP spid="88" grpId="0" animBg="1"/>
      <p:bldP spid="90" grpId="0" animBg="1"/>
      <p:bldP spid="93" grpId="0"/>
      <p:bldP spid="95" grpId="0"/>
      <p:bldP spid="96" grpId="0"/>
      <p:bldP spid="97" grpId="0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651661"/>
            <a:ext cx="3694761" cy="297773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r="53584"/>
          <a:stretch/>
        </p:blipFill>
        <p:spPr>
          <a:xfrm>
            <a:off x="357300" y="693600"/>
            <a:ext cx="3300300" cy="27354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t="7138" r="61767" b="-1"/>
          <a:stretch/>
        </p:blipFill>
        <p:spPr>
          <a:xfrm>
            <a:off x="685800" y="3962400"/>
            <a:ext cx="2723438" cy="2819400"/>
          </a:xfrm>
          <a:prstGeom prst="rect">
            <a:avLst/>
          </a:prstGeom>
        </p:spPr>
      </p:pic>
      <p:sp>
        <p:nvSpPr>
          <p:cNvPr id="28" name="Téglalap 27"/>
          <p:cNvSpPr/>
          <p:nvPr/>
        </p:nvSpPr>
        <p:spPr>
          <a:xfrm>
            <a:off x="730885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hu-HU" sz="12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13" name="TextBox 4"/>
          <p:cNvSpPr txBox="1"/>
          <p:nvPr/>
        </p:nvSpPr>
        <p:spPr>
          <a:xfrm>
            <a:off x="762000" y="53116"/>
            <a:ext cx="5936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Quasi-coherent modes and spectrum images</a:t>
            </a:r>
            <a:endParaRPr lang="en-US" sz="2400" dirty="0">
              <a:latin typeface="+mn-lt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849880" y="914400"/>
            <a:ext cx="274320" cy="2161032"/>
          </a:xfrm>
          <a:prstGeom prst="rect">
            <a:avLst/>
          </a:prstGeom>
          <a:solidFill>
            <a:srgbClr val="FF0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Egyenes összekötő nyíllal 8"/>
          <p:cNvCxnSpPr/>
          <p:nvPr/>
        </p:nvCxnSpPr>
        <p:spPr>
          <a:xfrm flipH="1">
            <a:off x="2615184" y="3075432"/>
            <a:ext cx="356616" cy="12563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10"/>
          <p:cNvSpPr/>
          <p:nvPr/>
        </p:nvSpPr>
        <p:spPr>
          <a:xfrm>
            <a:off x="457303" y="3505200"/>
            <a:ext cx="3082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+mn-lt"/>
                <a:sym typeface="Wingdings" panose="05000000000000000000" pitchFamily="2" charset="2"/>
              </a:rPr>
              <a:t>Band power image ([1,2.5]kHz)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3733800" y="794772"/>
            <a:ext cx="517550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In some scenarios a clear quasi-coherent fluctuation is seen at around 1kHz frequency.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noProof="0" dirty="0" smtClean="0">
                <a:solidFill>
                  <a:prstClr val="black"/>
                </a:solidFill>
                <a:latin typeface="Calibri"/>
              </a:rPr>
              <a:t>Strong light fluctuation ([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1.</a:t>
            </a:r>
            <a:r>
              <a:rPr lang="en-US" noProof="0" dirty="0" smtClean="0">
                <a:solidFill>
                  <a:prstClr val="black"/>
                </a:solidFill>
                <a:latin typeface="Calibri"/>
              </a:rPr>
              <a:t>,2.5]kHz) is detected by the camera.</a:t>
            </a:r>
            <a:endParaRPr kumimoji="0" lang="en-US" sz="1800" b="0" i="0" u="none" strike="noStrike" kern="120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noProof="0" dirty="0" smtClean="0">
                <a:solidFill>
                  <a:prstClr val="black"/>
                </a:solidFill>
                <a:latin typeface="Calibri"/>
              </a:rPr>
              <a:t>Cross-correlation:  no filamentary structure,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the  radiation fluctuates correlated on almost the whole magnetic surface(?)  </a:t>
            </a:r>
            <a:r>
              <a:rPr lang="en-US" noProof="0" dirty="0" smtClean="0">
                <a:solidFill>
                  <a:prstClr val="black"/>
                </a:solidFill>
                <a:latin typeface="Calibri"/>
              </a:rPr>
              <a:t>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44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églalap 26"/>
          <p:cNvSpPr/>
          <p:nvPr/>
        </p:nvSpPr>
        <p:spPr>
          <a:xfrm>
            <a:off x="0" y="6409188"/>
            <a:ext cx="7380288" cy="448811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7308850" y="6409188"/>
            <a:ext cx="1835150" cy="4488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Dia számának helye 1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3ABCF-30A3-4925-9E83-A2CCCADB547E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hu-H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81" y="97230"/>
            <a:ext cx="581919" cy="588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29" y="152400"/>
            <a:ext cx="788571" cy="44101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16165"/>
            <a:ext cx="555115" cy="493435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1108948" y="76200"/>
            <a:ext cx="369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Video data processing in IDL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0" y="762000"/>
            <a:ext cx="9144000" cy="56360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99951" y="742224"/>
            <a:ext cx="9044049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Data processing</a:t>
            </a:r>
            <a:r>
              <a:rPr lang="hu-HU" dirty="0" smtClean="0">
                <a:solidFill>
                  <a:prstClr val="black"/>
                </a:solidFill>
                <a:latin typeface="Calibri"/>
              </a:rPr>
              <a:t>: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old school style</a:t>
            </a:r>
            <a:r>
              <a:rPr lang="hu-HU" dirty="0" smtClean="0">
                <a:solidFill>
                  <a:prstClr val="black"/>
                </a:solidFill>
                <a:latin typeface="Calibri"/>
              </a:rPr>
              <a:t>,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IDL library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>
              <a:lnSpc>
                <a:spcPct val="150000"/>
              </a:lnSpc>
            </a:pPr>
            <a:r>
              <a:rPr lang="en-US" noProof="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Available functionality: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kumimoji="0" lang="en-US" sz="18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video data input (HDF5, </a:t>
            </a:r>
            <a:r>
              <a:rPr kumimoji="0" lang="en-US" sz="1800" b="0" i="0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tif</a:t>
            </a:r>
            <a:r>
              <a:rPr kumimoji="0" lang="en-US" sz="18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noProof="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magnetic geometry input (pre-calculated for several </a:t>
            </a:r>
            <a:r>
              <a:rPr lang="en-US" noProof="0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magn</a:t>
            </a:r>
            <a:r>
              <a:rPr lang="en-US" noProof="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. geometry stored IDL </a:t>
            </a:r>
            <a:r>
              <a:rPr lang="en-US" noProof="0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sav</a:t>
            </a:r>
            <a:r>
              <a:rPr lang="en-US" noProof="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files)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Spatial calibration of the different views (linear projection, parameters stored in a database)</a:t>
            </a:r>
            <a:endParaRPr lang="en-US" noProof="0" dirty="0" smtClean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Data</a:t>
            </a:r>
            <a:r>
              <a:rPr kumimoji="0" lang="en-US" sz="18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 filtering with various methods, down sampling (binning)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baseline="0" noProof="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Correlation, conditional</a:t>
            </a:r>
            <a:r>
              <a:rPr lang="en-US" noProof="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averaging  calculations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Processed data</a:t>
            </a:r>
            <a:r>
              <a:rPr lang="en-US" noProof="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are stored in IDL </a:t>
            </a:r>
            <a:r>
              <a:rPr lang="en-US" noProof="0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sav</a:t>
            </a:r>
            <a:r>
              <a:rPr lang="en-US" noProof="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files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Various plots stored also in pdf (</a:t>
            </a:r>
            <a:r>
              <a:rPr lang="en-US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ps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) files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dirty="0" smtClean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Problem: IDL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licence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,  specific, not for general usage</a:t>
            </a:r>
          </a:p>
          <a:p>
            <a:pPr>
              <a:lnSpc>
                <a:spcPct val="150000"/>
              </a:lnSpc>
            </a:pPr>
            <a:endParaRPr lang="en-US" dirty="0" smtClean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New general solution (not only for video data but also for other type of diagnostics): 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971800" y="647700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olidFill>
                  <a:prstClr val="white"/>
                </a:solidFill>
              </a:rPr>
              <a:t>G. </a:t>
            </a:r>
            <a:r>
              <a:rPr lang="en-US" altLang="en-US" sz="1200" dirty="0" err="1" smtClean="0">
                <a:solidFill>
                  <a:prstClr val="white"/>
                </a:solidFill>
              </a:rPr>
              <a:t>Kocsis</a:t>
            </a:r>
            <a:r>
              <a:rPr lang="en-US" altLang="en-US" sz="1200" dirty="0" smtClean="0">
                <a:solidFill>
                  <a:prstClr val="white"/>
                </a:solidFill>
              </a:rPr>
              <a:t>, Greifswald, 25.02.2020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719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8746</TotalTime>
  <Words>1927</Words>
  <Application>Microsoft Office PowerPoint</Application>
  <PresentationFormat>Diavetítés a képernyőre (4:3 oldalarány)</PresentationFormat>
  <Paragraphs>358</Paragraphs>
  <Slides>22</Slides>
  <Notes>0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31" baseType="lpstr">
      <vt:lpstr>Arial</vt:lpstr>
      <vt:lpstr>Arial Unicode MS</vt:lpstr>
      <vt:lpstr>Calibri</vt:lpstr>
      <vt:lpstr>Consolas</vt:lpstr>
      <vt:lpstr>Courier New</vt:lpstr>
      <vt:lpstr>Times New Roman</vt:lpstr>
      <vt:lpstr>Wingdings</vt:lpstr>
      <vt:lpstr>Yu Mincho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dunai</dc:creator>
  <cp:lastModifiedBy>Windows User</cp:lastModifiedBy>
  <cp:revision>880</cp:revision>
  <dcterms:created xsi:type="dcterms:W3CDTF">2013-10-30T08:13:09Z</dcterms:created>
  <dcterms:modified xsi:type="dcterms:W3CDTF">2020-02-24T22:42:32Z</dcterms:modified>
</cp:coreProperties>
</file>