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61" r:id="rId2"/>
    <p:sldId id="321" r:id="rId3"/>
    <p:sldId id="317" r:id="rId4"/>
    <p:sldId id="319" r:id="rId5"/>
    <p:sldId id="306" r:id="rId6"/>
    <p:sldId id="307" r:id="rId7"/>
    <p:sldId id="312" r:id="rId8"/>
    <p:sldId id="305" r:id="rId9"/>
    <p:sldId id="314" r:id="rId10"/>
    <p:sldId id="308" r:id="rId11"/>
    <p:sldId id="311" r:id="rId12"/>
    <p:sldId id="297" r:id="rId13"/>
    <p:sldId id="313" r:id="rId14"/>
    <p:sldId id="320" r:id="rId15"/>
    <p:sldId id="322" r:id="rId16"/>
    <p:sldId id="323" r:id="rId17"/>
    <p:sldId id="324" r:id="rId18"/>
    <p:sldId id="327" r:id="rId19"/>
    <p:sldId id="325" r:id="rId20"/>
    <p:sldId id="272" r:id="rId21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808080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7" autoAdjust="0"/>
    <p:restoredTop sz="80828" autoAdjust="0"/>
  </p:normalViewPr>
  <p:slideViewPr>
    <p:cSldViewPr>
      <p:cViewPr>
        <p:scale>
          <a:sx n="60" d="100"/>
          <a:sy n="60" d="100"/>
        </p:scale>
        <p:origin x="-139" y="-30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714"/>
    </p:cViewPr>
  </p:sorterViewPr>
  <p:notesViewPr>
    <p:cSldViewPr>
      <p:cViewPr varScale="1">
        <p:scale>
          <a:sx n="84" d="100"/>
          <a:sy n="84" d="100"/>
        </p:scale>
        <p:origin x="-313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0446F0-3AB5-4ADA-A552-D047C7B79816}" type="doc">
      <dgm:prSet loTypeId="urn:microsoft.com/office/officeart/2005/8/layout/gear1" loCatId="cycle" qsTypeId="urn:microsoft.com/office/officeart/2005/8/quickstyle/3d2" qsCatId="3D" csTypeId="urn:microsoft.com/office/officeart/2005/8/colors/accent2_3" csCatId="accent2" phldr="1"/>
      <dgm:spPr/>
    </dgm:pt>
    <dgm:pt modelId="{D522661C-E7D5-450A-B3C4-5D175485D06F}">
      <dgm:prSet phldrT="[Texte]"/>
      <dgm:spPr/>
      <dgm:t>
        <a:bodyPr/>
        <a:lstStyle/>
        <a:p>
          <a:r>
            <a:rPr lang="fr-FR" dirty="0" smtClean="0"/>
            <a:t>ML Model</a:t>
          </a:r>
          <a:endParaRPr lang="fr-FR" dirty="0"/>
        </a:p>
      </dgm:t>
    </dgm:pt>
    <dgm:pt modelId="{BEA3507B-EF10-4BD7-81B7-EC497F795B24}" type="parTrans" cxnId="{90BC1BFB-E652-4577-B6F9-D0B6EC936EB9}">
      <dgm:prSet/>
      <dgm:spPr/>
      <dgm:t>
        <a:bodyPr/>
        <a:lstStyle/>
        <a:p>
          <a:endParaRPr lang="fr-FR"/>
        </a:p>
      </dgm:t>
    </dgm:pt>
    <dgm:pt modelId="{A86A8C20-71F7-43E6-BF28-5B0EDA67C325}" type="sibTrans" cxnId="{90BC1BFB-E652-4577-B6F9-D0B6EC936EB9}">
      <dgm:prSet/>
      <dgm:spPr/>
      <dgm:t>
        <a:bodyPr/>
        <a:lstStyle/>
        <a:p>
          <a:endParaRPr lang="fr-FR"/>
        </a:p>
      </dgm:t>
    </dgm:pt>
    <dgm:pt modelId="{BA2CF3E5-2B26-497B-85EF-2B2333E950A3}">
      <dgm:prSet phldrT="[Texte]"/>
      <dgm:spPr/>
      <dgm:t>
        <a:bodyPr/>
        <a:lstStyle/>
        <a:p>
          <a:r>
            <a:rPr lang="fr-FR" dirty="0" smtClean="0"/>
            <a:t> </a:t>
          </a:r>
          <a:endParaRPr lang="fr-FR" dirty="0"/>
        </a:p>
      </dgm:t>
    </dgm:pt>
    <dgm:pt modelId="{AFC8B4A8-0301-49F5-8D8F-0706062EA277}" type="parTrans" cxnId="{148DCBC6-2A2A-4928-B368-823F0B33B6BB}">
      <dgm:prSet/>
      <dgm:spPr/>
      <dgm:t>
        <a:bodyPr/>
        <a:lstStyle/>
        <a:p>
          <a:endParaRPr lang="fr-FR"/>
        </a:p>
      </dgm:t>
    </dgm:pt>
    <dgm:pt modelId="{D86986F9-5552-4CAE-B990-964E28D20B4B}" type="sibTrans" cxnId="{148DCBC6-2A2A-4928-B368-823F0B33B6BB}">
      <dgm:prSet/>
      <dgm:spPr/>
      <dgm:t>
        <a:bodyPr/>
        <a:lstStyle/>
        <a:p>
          <a:endParaRPr lang="fr-FR"/>
        </a:p>
      </dgm:t>
    </dgm:pt>
    <dgm:pt modelId="{DCB0DA54-FEC9-4910-9F3B-CAF01DB6E4D1}">
      <dgm:prSet phldrT="[Texte]"/>
      <dgm:spPr/>
      <dgm:t>
        <a:bodyPr/>
        <a:lstStyle/>
        <a:p>
          <a:r>
            <a:rPr lang="fr-FR" dirty="0" smtClean="0"/>
            <a:t> </a:t>
          </a:r>
          <a:endParaRPr lang="fr-FR" dirty="0"/>
        </a:p>
      </dgm:t>
    </dgm:pt>
    <dgm:pt modelId="{6C91B676-4733-4348-B555-A05606C9ECA5}" type="sibTrans" cxnId="{52CC1FAB-B90B-49BE-83B7-39836306B1B4}">
      <dgm:prSet/>
      <dgm:spPr/>
      <dgm:t>
        <a:bodyPr/>
        <a:lstStyle/>
        <a:p>
          <a:endParaRPr lang="fr-FR"/>
        </a:p>
      </dgm:t>
    </dgm:pt>
    <dgm:pt modelId="{7713E109-20F6-4315-B608-32160103EE33}" type="parTrans" cxnId="{52CC1FAB-B90B-49BE-83B7-39836306B1B4}">
      <dgm:prSet/>
      <dgm:spPr/>
      <dgm:t>
        <a:bodyPr/>
        <a:lstStyle/>
        <a:p>
          <a:endParaRPr lang="fr-FR"/>
        </a:p>
      </dgm:t>
    </dgm:pt>
    <dgm:pt modelId="{09BA1B5C-7D25-4048-9292-5BCBCF2EBA9C}" type="pres">
      <dgm:prSet presAssocID="{C50446F0-3AB5-4ADA-A552-D047C7B79816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67771E3D-6CB7-4977-836B-3952BAB65A73}" type="pres">
      <dgm:prSet presAssocID="{D522661C-E7D5-450A-B3C4-5D175485D06F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1AC18E1-7FBC-43CD-B350-18825B00E4FC}" type="pres">
      <dgm:prSet presAssocID="{D522661C-E7D5-450A-B3C4-5D175485D06F}" presName="gear1srcNode" presStyleLbl="node1" presStyleIdx="0" presStyleCnt="3"/>
      <dgm:spPr/>
      <dgm:t>
        <a:bodyPr/>
        <a:lstStyle/>
        <a:p>
          <a:endParaRPr lang="fr-FR"/>
        </a:p>
      </dgm:t>
    </dgm:pt>
    <dgm:pt modelId="{251A7653-45CB-40F3-AD00-59230CD4A082}" type="pres">
      <dgm:prSet presAssocID="{D522661C-E7D5-450A-B3C4-5D175485D06F}" presName="gear1dstNode" presStyleLbl="node1" presStyleIdx="0" presStyleCnt="3"/>
      <dgm:spPr/>
      <dgm:t>
        <a:bodyPr/>
        <a:lstStyle/>
        <a:p>
          <a:endParaRPr lang="fr-FR"/>
        </a:p>
      </dgm:t>
    </dgm:pt>
    <dgm:pt modelId="{CD3B204B-9008-443C-AB06-0D9543A32BB0}" type="pres">
      <dgm:prSet presAssocID="{BA2CF3E5-2B26-497B-85EF-2B2333E950A3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7247553-7096-48C2-921A-07E4C54B0745}" type="pres">
      <dgm:prSet presAssocID="{BA2CF3E5-2B26-497B-85EF-2B2333E950A3}" presName="gear2srcNode" presStyleLbl="node1" presStyleIdx="1" presStyleCnt="3"/>
      <dgm:spPr/>
      <dgm:t>
        <a:bodyPr/>
        <a:lstStyle/>
        <a:p>
          <a:endParaRPr lang="fr-FR"/>
        </a:p>
      </dgm:t>
    </dgm:pt>
    <dgm:pt modelId="{4C10EE5D-C18E-40A9-B87D-06D35975F91D}" type="pres">
      <dgm:prSet presAssocID="{BA2CF3E5-2B26-497B-85EF-2B2333E950A3}" presName="gear2dstNode" presStyleLbl="node1" presStyleIdx="1" presStyleCnt="3"/>
      <dgm:spPr/>
      <dgm:t>
        <a:bodyPr/>
        <a:lstStyle/>
        <a:p>
          <a:endParaRPr lang="fr-FR"/>
        </a:p>
      </dgm:t>
    </dgm:pt>
    <dgm:pt modelId="{5C2B0A33-D039-47D6-9D9E-0AB45EFB6B37}" type="pres">
      <dgm:prSet presAssocID="{DCB0DA54-FEC9-4910-9F3B-CAF01DB6E4D1}" presName="gear3" presStyleLbl="node1" presStyleIdx="2" presStyleCnt="3"/>
      <dgm:spPr/>
      <dgm:t>
        <a:bodyPr/>
        <a:lstStyle/>
        <a:p>
          <a:endParaRPr lang="fr-FR"/>
        </a:p>
      </dgm:t>
    </dgm:pt>
    <dgm:pt modelId="{BC765539-6C09-48F8-989C-35677D0576C6}" type="pres">
      <dgm:prSet presAssocID="{DCB0DA54-FEC9-4910-9F3B-CAF01DB6E4D1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07DD30B-040D-4EF8-9309-65DD47689E66}" type="pres">
      <dgm:prSet presAssocID="{DCB0DA54-FEC9-4910-9F3B-CAF01DB6E4D1}" presName="gear3srcNode" presStyleLbl="node1" presStyleIdx="2" presStyleCnt="3"/>
      <dgm:spPr/>
      <dgm:t>
        <a:bodyPr/>
        <a:lstStyle/>
        <a:p>
          <a:endParaRPr lang="fr-FR"/>
        </a:p>
      </dgm:t>
    </dgm:pt>
    <dgm:pt modelId="{D8B6F520-9925-4A88-A91F-BF0D6562DE65}" type="pres">
      <dgm:prSet presAssocID="{DCB0DA54-FEC9-4910-9F3B-CAF01DB6E4D1}" presName="gear3dstNode" presStyleLbl="node1" presStyleIdx="2" presStyleCnt="3"/>
      <dgm:spPr/>
      <dgm:t>
        <a:bodyPr/>
        <a:lstStyle/>
        <a:p>
          <a:endParaRPr lang="fr-FR"/>
        </a:p>
      </dgm:t>
    </dgm:pt>
    <dgm:pt modelId="{F720AE60-C4D3-4063-A55A-524EB64F657F}" type="pres">
      <dgm:prSet presAssocID="{A86A8C20-71F7-43E6-BF28-5B0EDA67C325}" presName="connector1" presStyleLbl="sibTrans2D1" presStyleIdx="0" presStyleCnt="3"/>
      <dgm:spPr/>
      <dgm:t>
        <a:bodyPr/>
        <a:lstStyle/>
        <a:p>
          <a:endParaRPr lang="fr-FR"/>
        </a:p>
      </dgm:t>
    </dgm:pt>
    <dgm:pt modelId="{2EB8262A-CC7E-46F6-92E3-99AFB6E66957}" type="pres">
      <dgm:prSet presAssocID="{D86986F9-5552-4CAE-B990-964E28D20B4B}" presName="connector2" presStyleLbl="sibTrans2D1" presStyleIdx="1" presStyleCnt="3"/>
      <dgm:spPr/>
      <dgm:t>
        <a:bodyPr/>
        <a:lstStyle/>
        <a:p>
          <a:endParaRPr lang="fr-FR"/>
        </a:p>
      </dgm:t>
    </dgm:pt>
    <dgm:pt modelId="{15DD27CE-1D0D-4291-8CEC-D114DE5E5187}" type="pres">
      <dgm:prSet presAssocID="{6C91B676-4733-4348-B555-A05606C9ECA5}" presName="connector3" presStyleLbl="sibTrans2D1" presStyleIdx="2" presStyleCnt="3"/>
      <dgm:spPr/>
      <dgm:t>
        <a:bodyPr/>
        <a:lstStyle/>
        <a:p>
          <a:endParaRPr lang="fr-FR"/>
        </a:p>
      </dgm:t>
    </dgm:pt>
  </dgm:ptLst>
  <dgm:cxnLst>
    <dgm:cxn modelId="{13D79993-EC9C-47B7-B7C4-58289788BC77}" type="presOf" srcId="{D522661C-E7D5-450A-B3C4-5D175485D06F}" destId="{41AC18E1-7FBC-43CD-B350-18825B00E4FC}" srcOrd="1" destOrd="0" presId="urn:microsoft.com/office/officeart/2005/8/layout/gear1"/>
    <dgm:cxn modelId="{B7DDD2A4-920F-4FAF-AD15-73D73825C829}" type="presOf" srcId="{DCB0DA54-FEC9-4910-9F3B-CAF01DB6E4D1}" destId="{5C2B0A33-D039-47D6-9D9E-0AB45EFB6B37}" srcOrd="0" destOrd="0" presId="urn:microsoft.com/office/officeart/2005/8/layout/gear1"/>
    <dgm:cxn modelId="{3A5FFD56-6ECB-420A-8E3C-C4B9E0ED4F49}" type="presOf" srcId="{D86986F9-5552-4CAE-B990-964E28D20B4B}" destId="{2EB8262A-CC7E-46F6-92E3-99AFB6E66957}" srcOrd="0" destOrd="0" presId="urn:microsoft.com/office/officeart/2005/8/layout/gear1"/>
    <dgm:cxn modelId="{3849C829-A2A6-4B87-BED1-18FB49C04C7F}" type="presOf" srcId="{6C91B676-4733-4348-B555-A05606C9ECA5}" destId="{15DD27CE-1D0D-4291-8CEC-D114DE5E5187}" srcOrd="0" destOrd="0" presId="urn:microsoft.com/office/officeart/2005/8/layout/gear1"/>
    <dgm:cxn modelId="{3F600B66-862C-42E8-8E66-54EB4787D1E9}" type="presOf" srcId="{DCB0DA54-FEC9-4910-9F3B-CAF01DB6E4D1}" destId="{BC765539-6C09-48F8-989C-35677D0576C6}" srcOrd="1" destOrd="0" presId="urn:microsoft.com/office/officeart/2005/8/layout/gear1"/>
    <dgm:cxn modelId="{7E85CF7A-9A91-4CDC-A057-A388C64EB1D6}" type="presOf" srcId="{DCB0DA54-FEC9-4910-9F3B-CAF01DB6E4D1}" destId="{D8B6F520-9925-4A88-A91F-BF0D6562DE65}" srcOrd="3" destOrd="0" presId="urn:microsoft.com/office/officeart/2005/8/layout/gear1"/>
    <dgm:cxn modelId="{1EFED63E-118C-41FE-B149-4C466FEF3502}" type="presOf" srcId="{BA2CF3E5-2B26-497B-85EF-2B2333E950A3}" destId="{4C10EE5D-C18E-40A9-B87D-06D35975F91D}" srcOrd="2" destOrd="0" presId="urn:microsoft.com/office/officeart/2005/8/layout/gear1"/>
    <dgm:cxn modelId="{4456FE16-9E75-42A2-A5EF-A3DB410122B6}" type="presOf" srcId="{DCB0DA54-FEC9-4910-9F3B-CAF01DB6E4D1}" destId="{407DD30B-040D-4EF8-9309-65DD47689E66}" srcOrd="2" destOrd="0" presId="urn:microsoft.com/office/officeart/2005/8/layout/gear1"/>
    <dgm:cxn modelId="{D04E60BF-777A-4902-A6F2-1EF5B870DA9B}" type="presOf" srcId="{BA2CF3E5-2B26-497B-85EF-2B2333E950A3}" destId="{97247553-7096-48C2-921A-07E4C54B0745}" srcOrd="1" destOrd="0" presId="urn:microsoft.com/office/officeart/2005/8/layout/gear1"/>
    <dgm:cxn modelId="{148DCBC6-2A2A-4928-B368-823F0B33B6BB}" srcId="{C50446F0-3AB5-4ADA-A552-D047C7B79816}" destId="{BA2CF3E5-2B26-497B-85EF-2B2333E950A3}" srcOrd="1" destOrd="0" parTransId="{AFC8B4A8-0301-49F5-8D8F-0706062EA277}" sibTransId="{D86986F9-5552-4CAE-B990-964E28D20B4B}"/>
    <dgm:cxn modelId="{93D1BACB-DF7F-4DA3-9107-99146E1D994C}" type="presOf" srcId="{A86A8C20-71F7-43E6-BF28-5B0EDA67C325}" destId="{F720AE60-C4D3-4063-A55A-524EB64F657F}" srcOrd="0" destOrd="0" presId="urn:microsoft.com/office/officeart/2005/8/layout/gear1"/>
    <dgm:cxn modelId="{F576BD7F-F0D4-49FE-BF48-3EFF82C85086}" type="presOf" srcId="{BA2CF3E5-2B26-497B-85EF-2B2333E950A3}" destId="{CD3B204B-9008-443C-AB06-0D9543A32BB0}" srcOrd="0" destOrd="0" presId="urn:microsoft.com/office/officeart/2005/8/layout/gear1"/>
    <dgm:cxn modelId="{B2C5E5D1-B828-4209-AFB5-5B9CECA0A57B}" type="presOf" srcId="{D522661C-E7D5-450A-B3C4-5D175485D06F}" destId="{67771E3D-6CB7-4977-836B-3952BAB65A73}" srcOrd="0" destOrd="0" presId="urn:microsoft.com/office/officeart/2005/8/layout/gear1"/>
    <dgm:cxn modelId="{90BC1BFB-E652-4577-B6F9-D0B6EC936EB9}" srcId="{C50446F0-3AB5-4ADA-A552-D047C7B79816}" destId="{D522661C-E7D5-450A-B3C4-5D175485D06F}" srcOrd="0" destOrd="0" parTransId="{BEA3507B-EF10-4BD7-81B7-EC497F795B24}" sibTransId="{A86A8C20-71F7-43E6-BF28-5B0EDA67C325}"/>
    <dgm:cxn modelId="{F575430F-2171-4A54-A9DE-FB25B2E8D875}" type="presOf" srcId="{D522661C-E7D5-450A-B3C4-5D175485D06F}" destId="{251A7653-45CB-40F3-AD00-59230CD4A082}" srcOrd="2" destOrd="0" presId="urn:microsoft.com/office/officeart/2005/8/layout/gear1"/>
    <dgm:cxn modelId="{427C618B-36B2-446D-9FD6-AB44A1BEEB4D}" type="presOf" srcId="{C50446F0-3AB5-4ADA-A552-D047C7B79816}" destId="{09BA1B5C-7D25-4048-9292-5BCBCF2EBA9C}" srcOrd="0" destOrd="0" presId="urn:microsoft.com/office/officeart/2005/8/layout/gear1"/>
    <dgm:cxn modelId="{52CC1FAB-B90B-49BE-83B7-39836306B1B4}" srcId="{C50446F0-3AB5-4ADA-A552-D047C7B79816}" destId="{DCB0DA54-FEC9-4910-9F3B-CAF01DB6E4D1}" srcOrd="2" destOrd="0" parTransId="{7713E109-20F6-4315-B608-32160103EE33}" sibTransId="{6C91B676-4733-4348-B555-A05606C9ECA5}"/>
    <dgm:cxn modelId="{96BF704E-25A4-4BD2-9BE2-599C9E593F82}" type="presParOf" srcId="{09BA1B5C-7D25-4048-9292-5BCBCF2EBA9C}" destId="{67771E3D-6CB7-4977-836B-3952BAB65A73}" srcOrd="0" destOrd="0" presId="urn:microsoft.com/office/officeart/2005/8/layout/gear1"/>
    <dgm:cxn modelId="{47CC601E-60E4-4CE9-A684-F69F94100194}" type="presParOf" srcId="{09BA1B5C-7D25-4048-9292-5BCBCF2EBA9C}" destId="{41AC18E1-7FBC-43CD-B350-18825B00E4FC}" srcOrd="1" destOrd="0" presId="urn:microsoft.com/office/officeart/2005/8/layout/gear1"/>
    <dgm:cxn modelId="{0E7F1141-8FB8-405E-80CC-B018AE0A2A66}" type="presParOf" srcId="{09BA1B5C-7D25-4048-9292-5BCBCF2EBA9C}" destId="{251A7653-45CB-40F3-AD00-59230CD4A082}" srcOrd="2" destOrd="0" presId="urn:microsoft.com/office/officeart/2005/8/layout/gear1"/>
    <dgm:cxn modelId="{231F716D-19CB-4625-A65B-9F0100E21341}" type="presParOf" srcId="{09BA1B5C-7D25-4048-9292-5BCBCF2EBA9C}" destId="{CD3B204B-9008-443C-AB06-0D9543A32BB0}" srcOrd="3" destOrd="0" presId="urn:microsoft.com/office/officeart/2005/8/layout/gear1"/>
    <dgm:cxn modelId="{AA57147C-3C6D-4A3D-A1CD-63384CEB70D4}" type="presParOf" srcId="{09BA1B5C-7D25-4048-9292-5BCBCF2EBA9C}" destId="{97247553-7096-48C2-921A-07E4C54B0745}" srcOrd="4" destOrd="0" presId="urn:microsoft.com/office/officeart/2005/8/layout/gear1"/>
    <dgm:cxn modelId="{7C12B2D6-322D-4BCD-A806-19B93FC76DDD}" type="presParOf" srcId="{09BA1B5C-7D25-4048-9292-5BCBCF2EBA9C}" destId="{4C10EE5D-C18E-40A9-B87D-06D35975F91D}" srcOrd="5" destOrd="0" presId="urn:microsoft.com/office/officeart/2005/8/layout/gear1"/>
    <dgm:cxn modelId="{AB88C78D-2986-4674-952B-9A7215F4CE45}" type="presParOf" srcId="{09BA1B5C-7D25-4048-9292-5BCBCF2EBA9C}" destId="{5C2B0A33-D039-47D6-9D9E-0AB45EFB6B37}" srcOrd="6" destOrd="0" presId="urn:microsoft.com/office/officeart/2005/8/layout/gear1"/>
    <dgm:cxn modelId="{64C054BD-DFF7-4D73-AEB3-A049B911F330}" type="presParOf" srcId="{09BA1B5C-7D25-4048-9292-5BCBCF2EBA9C}" destId="{BC765539-6C09-48F8-989C-35677D0576C6}" srcOrd="7" destOrd="0" presId="urn:microsoft.com/office/officeart/2005/8/layout/gear1"/>
    <dgm:cxn modelId="{414A793F-B022-453F-B280-FCD5E2CF9759}" type="presParOf" srcId="{09BA1B5C-7D25-4048-9292-5BCBCF2EBA9C}" destId="{407DD30B-040D-4EF8-9309-65DD47689E66}" srcOrd="8" destOrd="0" presId="urn:microsoft.com/office/officeart/2005/8/layout/gear1"/>
    <dgm:cxn modelId="{35C290AF-8284-44D6-8CC6-360F166E7306}" type="presParOf" srcId="{09BA1B5C-7D25-4048-9292-5BCBCF2EBA9C}" destId="{D8B6F520-9925-4A88-A91F-BF0D6562DE65}" srcOrd="9" destOrd="0" presId="urn:microsoft.com/office/officeart/2005/8/layout/gear1"/>
    <dgm:cxn modelId="{4D9341CD-2B4D-46F4-BEFC-2105538C97D5}" type="presParOf" srcId="{09BA1B5C-7D25-4048-9292-5BCBCF2EBA9C}" destId="{F720AE60-C4D3-4063-A55A-524EB64F657F}" srcOrd="10" destOrd="0" presId="urn:microsoft.com/office/officeart/2005/8/layout/gear1"/>
    <dgm:cxn modelId="{61ADA74D-948E-4FF9-9939-9B2BF2BE4C25}" type="presParOf" srcId="{09BA1B5C-7D25-4048-9292-5BCBCF2EBA9C}" destId="{2EB8262A-CC7E-46F6-92E3-99AFB6E66957}" srcOrd="11" destOrd="0" presId="urn:microsoft.com/office/officeart/2005/8/layout/gear1"/>
    <dgm:cxn modelId="{FD9BCA15-3DEC-4BD4-9E78-3BCBA327B5AD}" type="presParOf" srcId="{09BA1B5C-7D25-4048-9292-5BCBCF2EBA9C}" destId="{15DD27CE-1D0D-4291-8CEC-D114DE5E5187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771E3D-6CB7-4977-836B-3952BAB65A73}">
      <dsp:nvSpPr>
        <dsp:cNvPr id="0" name=""/>
        <dsp:cNvSpPr/>
      </dsp:nvSpPr>
      <dsp:spPr>
        <a:xfrm>
          <a:off x="664383" y="565866"/>
          <a:ext cx="691615" cy="691615"/>
        </a:xfrm>
        <a:prstGeom prst="gear9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kern="1200" dirty="0" smtClean="0"/>
            <a:t>ML Model</a:t>
          </a:r>
          <a:endParaRPr lang="fr-FR" sz="1100" kern="1200" dirty="0"/>
        </a:p>
      </dsp:txBody>
      <dsp:txXfrm>
        <a:off x="803428" y="727874"/>
        <a:ext cx="413525" cy="355504"/>
      </dsp:txXfrm>
    </dsp:sp>
    <dsp:sp modelId="{CD3B204B-9008-443C-AB06-0D9543A32BB0}">
      <dsp:nvSpPr>
        <dsp:cNvPr id="0" name=""/>
        <dsp:cNvSpPr/>
      </dsp:nvSpPr>
      <dsp:spPr>
        <a:xfrm>
          <a:off x="261989" y="402394"/>
          <a:ext cx="502992" cy="502992"/>
        </a:xfrm>
        <a:prstGeom prst="gear6">
          <a:avLst/>
        </a:prstGeom>
        <a:gradFill rotWithShape="0">
          <a:gsLst>
            <a:gs pos="0">
              <a:schemeClr val="accent2">
                <a:shade val="80000"/>
                <a:hueOff val="-268307"/>
                <a:satOff val="4772"/>
                <a:lumOff val="14133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-268307"/>
                <a:satOff val="4772"/>
                <a:lumOff val="14133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-268307"/>
                <a:satOff val="4772"/>
                <a:lumOff val="1413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kern="1200" dirty="0" smtClean="0"/>
            <a:t> </a:t>
          </a:r>
          <a:endParaRPr lang="fr-FR" sz="1100" kern="1200" dirty="0"/>
        </a:p>
      </dsp:txBody>
      <dsp:txXfrm>
        <a:off x="388619" y="529789"/>
        <a:ext cx="249732" cy="248202"/>
      </dsp:txXfrm>
    </dsp:sp>
    <dsp:sp modelId="{5C2B0A33-D039-47D6-9D9E-0AB45EFB6B37}">
      <dsp:nvSpPr>
        <dsp:cNvPr id="0" name=""/>
        <dsp:cNvSpPr/>
      </dsp:nvSpPr>
      <dsp:spPr>
        <a:xfrm rot="20700000">
          <a:off x="543716" y="55380"/>
          <a:ext cx="492830" cy="492830"/>
        </a:xfrm>
        <a:prstGeom prst="gear6">
          <a:avLst/>
        </a:prstGeom>
        <a:gradFill rotWithShape="0">
          <a:gsLst>
            <a:gs pos="0">
              <a:schemeClr val="accent2">
                <a:shade val="80000"/>
                <a:hueOff val="-536615"/>
                <a:satOff val="9544"/>
                <a:lumOff val="28267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-536615"/>
                <a:satOff val="9544"/>
                <a:lumOff val="28267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-536615"/>
                <a:satOff val="9544"/>
                <a:lumOff val="2826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kern="1200" dirty="0" smtClean="0"/>
            <a:t> </a:t>
          </a:r>
          <a:endParaRPr lang="fr-FR" sz="1100" kern="1200" dirty="0"/>
        </a:p>
      </dsp:txBody>
      <dsp:txXfrm rot="-20700000">
        <a:off x="651808" y="163472"/>
        <a:ext cx="276646" cy="276646"/>
      </dsp:txXfrm>
    </dsp:sp>
    <dsp:sp modelId="{F720AE60-C4D3-4063-A55A-524EB64F657F}">
      <dsp:nvSpPr>
        <dsp:cNvPr id="0" name=""/>
        <dsp:cNvSpPr/>
      </dsp:nvSpPr>
      <dsp:spPr>
        <a:xfrm>
          <a:off x="584057" y="475818"/>
          <a:ext cx="885267" cy="885267"/>
        </a:xfrm>
        <a:prstGeom prst="circularArrow">
          <a:avLst>
            <a:gd name="adj1" fmla="val 4687"/>
            <a:gd name="adj2" fmla="val 299029"/>
            <a:gd name="adj3" fmla="val 2339831"/>
            <a:gd name="adj4" fmla="val 16314236"/>
            <a:gd name="adj5" fmla="val 5469"/>
          </a:avLst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EB8262A-CC7E-46F6-92E3-99AFB6E66957}">
      <dsp:nvSpPr>
        <dsp:cNvPr id="0" name=""/>
        <dsp:cNvSpPr/>
      </dsp:nvSpPr>
      <dsp:spPr>
        <a:xfrm>
          <a:off x="172910" y="303704"/>
          <a:ext cx="643202" cy="64320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2">
            <a:shade val="90000"/>
            <a:hueOff val="-268332"/>
            <a:satOff val="1490"/>
            <a:lumOff val="1274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5DD27CE-1D0D-4291-8CEC-D114DE5E5187}">
      <dsp:nvSpPr>
        <dsp:cNvPr id="0" name=""/>
        <dsp:cNvSpPr/>
      </dsp:nvSpPr>
      <dsp:spPr>
        <a:xfrm>
          <a:off x="429719" y="-39964"/>
          <a:ext cx="693501" cy="69350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2">
            <a:shade val="90000"/>
            <a:hueOff val="-536664"/>
            <a:satOff val="2979"/>
            <a:lumOff val="2549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CB72857-686C-4E38-9370-F7D0FACA3660}" type="datetimeFigureOut">
              <a:rPr lang="fr-FR"/>
              <a:pPr>
                <a:defRPr/>
              </a:pPr>
              <a:t>24/02/2020</a:t>
            </a:fld>
            <a:endParaRPr lang="fr-FR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DE2D786-859B-4B74-875B-A28AB42E87A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1568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125518F-85A7-478D-914A-9A64372A0C28}" type="datetimeFigureOut">
              <a:rPr lang="fr-FR"/>
              <a:pPr>
                <a:defRPr/>
              </a:pPr>
              <a:t>24/02/2020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01CEDE1-7314-49F9-B327-ABF2CB4A8C6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69113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73620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46597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46597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4516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4516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4516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4516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4516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4516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4516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451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5568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5568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8903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55684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5568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5568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46597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60000"/>
            <a:r>
              <a:rPr lang="en-US" sz="1200" dirty="0" smtClean="0">
                <a:solidFill>
                  <a:schemeClr val="tx1"/>
                </a:solidFill>
                <a:sym typeface="Wingdings" panose="05000000000000000000" pitchFamily="2" charset="2"/>
              </a:rPr>
              <a:t>179 samples from 4 labels (after data cleaning)</a:t>
            </a:r>
          </a:p>
          <a:p>
            <a:pPr marL="360000"/>
            <a:r>
              <a:rPr lang="en-US" sz="1200" dirty="0" smtClean="0">
                <a:solidFill>
                  <a:schemeClr val="tx1"/>
                </a:solidFill>
                <a:sym typeface="Wingdings" panose="05000000000000000000" pitchFamily="2" charset="2"/>
              </a:rPr>
              <a:t>Gathered from the 20 most energetic and powerful pulses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451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9" descr="bandeau_titr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309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IRFMblanc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971550" y="5157788"/>
            <a:ext cx="1296988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0" y="1855288"/>
            <a:ext cx="4788464" cy="2653832"/>
          </a:xfrm>
        </p:spPr>
        <p:txBody>
          <a:bodyPr anchor="t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960000" y="5805264"/>
            <a:ext cx="3060272" cy="504056"/>
          </a:xfrm>
        </p:spPr>
        <p:txBody>
          <a:bodyPr anchor="b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3960000" y="4509120"/>
            <a:ext cx="4788464" cy="1224136"/>
          </a:xfrm>
        </p:spPr>
        <p:txBody>
          <a:bodyPr anchor="b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Espace réservé du numéro de diapositive 11"/>
          <p:cNvSpPr>
            <a:spLocks noGrp="1"/>
          </p:cNvSpPr>
          <p:nvPr>
            <p:ph type="sldNum" sz="quarter" idx="14"/>
          </p:nvPr>
        </p:nvSpPr>
        <p:spPr>
          <a:xfrm>
            <a:off x="8024813" y="6308725"/>
            <a:ext cx="111918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|  PAGE </a:t>
            </a:r>
            <a:fld id="{08DDC4FC-5357-4592-8590-F680C4EBD9D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8" name="Espace réservé du pied de page 12"/>
          <p:cNvSpPr>
            <a:spLocks noGrp="1"/>
          </p:cNvSpPr>
          <p:nvPr>
            <p:ph type="ftr" sz="quarter" idx="15"/>
          </p:nvPr>
        </p:nvSpPr>
        <p:spPr>
          <a:xfrm>
            <a:off x="5435600" y="6305550"/>
            <a:ext cx="255587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ge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8" descr="bandeau_page_car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Espace réservé du contenu 15"/>
          <p:cNvSpPr>
            <a:spLocks noGrp="1"/>
          </p:cNvSpPr>
          <p:nvPr>
            <p:ph sz="quarter" idx="15"/>
          </p:nvPr>
        </p:nvSpPr>
        <p:spPr>
          <a:xfrm>
            <a:off x="378000" y="836613"/>
            <a:ext cx="8460000" cy="518477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numéro de diapositiv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33479F78-4D43-4851-A2FD-83CACAA8D0A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5" name="Espace réservé du pied de page 7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9" descr="car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76238" y="846138"/>
            <a:ext cx="8459787" cy="415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8" descr="bandeau_page_carte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Espace réservé du graphique 32"/>
          <p:cNvSpPr>
            <a:spLocks noGrp="1"/>
          </p:cNvSpPr>
          <p:nvPr>
            <p:ph type="chart" sz="quarter" idx="13"/>
          </p:nvPr>
        </p:nvSpPr>
        <p:spPr>
          <a:xfrm>
            <a:off x="899592" y="5157788"/>
            <a:ext cx="3240360" cy="863600"/>
          </a:xfrm>
        </p:spPr>
        <p:txBody>
          <a:bodyPr rtlCol="0" anchor="ctr">
            <a:noAutofit/>
          </a:bodyPr>
          <a:lstStyle>
            <a:lvl1pPr marL="0" indent="0" algn="ctr">
              <a:defRPr sz="1200"/>
            </a:lvl1pPr>
          </a:lstStyle>
          <a:p>
            <a:pPr lvl="0"/>
            <a:r>
              <a:rPr lang="fr-FR" noProof="0" smtClean="0"/>
              <a:t>Cliquez sur l'icône pour ajouter un graphique</a:t>
            </a:r>
            <a:endParaRPr lang="fr-FR" noProof="0" dirty="0"/>
          </a:p>
        </p:txBody>
      </p:sp>
      <p:sp>
        <p:nvSpPr>
          <p:cNvPr id="5" name="Espace réservé du numéro de diapositive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79EBB43C-2D10-4E4B-8C8C-2D3DA60E09F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6" name="Espace réservé du pied de page 7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7" descr="bandeau_intercalair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309938" y="0"/>
            <a:ext cx="58340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6" descr="bandeau_dernière.png"/>
          <p:cNvPicPr>
            <a:picLocks noChangeAspect="1"/>
          </p:cNvPicPr>
          <p:nvPr userDrawn="1"/>
        </p:nvPicPr>
        <p:blipFill>
          <a:blip r:embed="rId3"/>
          <a:srcRect b="15350"/>
          <a:stretch>
            <a:fillRect/>
          </a:stretch>
        </p:blipFill>
        <p:spPr bwMode="auto">
          <a:xfrm>
            <a:off x="3309938" y="0"/>
            <a:ext cx="5834062" cy="580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38800" y="5799600"/>
            <a:ext cx="1897200" cy="943200"/>
          </a:xfrm>
        </p:spPr>
        <p:txBody>
          <a:bodyPr anchor="t"/>
          <a:lstStyle>
            <a:lvl1pPr>
              <a:lnSpc>
                <a:spcPts val="1200"/>
              </a:lnSpc>
              <a:defRPr sz="850" b="0" cap="none" baseline="0">
                <a:solidFill>
                  <a:schemeClr val="bg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39505" y="5799600"/>
            <a:ext cx="3552775" cy="943200"/>
          </a:xfrm>
        </p:spPr>
        <p:txBody>
          <a:bodyPr/>
          <a:lstStyle>
            <a:lvl1pPr marL="0" indent="0">
              <a:lnSpc>
                <a:spcPts val="1200"/>
              </a:lnSpc>
              <a:spcAft>
                <a:spcPts val="0"/>
              </a:spcAft>
              <a:buFont typeface="Arial" pitchFamily="34" charset="0"/>
              <a:buNone/>
              <a:defRPr sz="80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800"/>
              </a:spcBef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6" name="Espace réservé du numéro de diapositive 10"/>
          <p:cNvSpPr>
            <a:spLocks noGrp="1"/>
          </p:cNvSpPr>
          <p:nvPr>
            <p:ph type="sldNum" sz="quarter" idx="10"/>
          </p:nvPr>
        </p:nvSpPr>
        <p:spPr>
          <a:xfrm>
            <a:off x="576263" y="5445125"/>
            <a:ext cx="1119187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|  PAGE </a:t>
            </a:r>
            <a:fld id="{36F44552-62F7-4F06-B69A-BADD14EB924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7" name="Espace réservé du pied de page 11"/>
          <p:cNvSpPr>
            <a:spLocks noGrp="1"/>
          </p:cNvSpPr>
          <p:nvPr>
            <p:ph type="ftr" sz="quarter" idx="11"/>
          </p:nvPr>
        </p:nvSpPr>
        <p:spPr>
          <a:xfrm>
            <a:off x="576263" y="5876925"/>
            <a:ext cx="2663825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9" descr="bandeau_titr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309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IRFMblanc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971550" y="5157788"/>
            <a:ext cx="1296988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0" y="1855288"/>
            <a:ext cx="4788464" cy="1429696"/>
          </a:xfrm>
        </p:spPr>
        <p:txBody>
          <a:bodyPr anchor="t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3960000" y="5445224"/>
            <a:ext cx="4788464" cy="288032"/>
          </a:xfrm>
        </p:spPr>
        <p:txBody>
          <a:bodyPr anchor="b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2" name="Espace réservé pour une image  11"/>
          <p:cNvSpPr>
            <a:spLocks noGrp="1"/>
          </p:cNvSpPr>
          <p:nvPr>
            <p:ph type="pic" sz="quarter" idx="14"/>
          </p:nvPr>
        </p:nvSpPr>
        <p:spPr>
          <a:xfrm>
            <a:off x="3311999" y="3311999"/>
            <a:ext cx="5832000" cy="2124000"/>
          </a:xfrm>
          <a:solidFill>
            <a:srgbClr val="666666"/>
          </a:solidFill>
        </p:spPr>
        <p:txBody>
          <a:bodyPr rtlCol="0" anchor="ctr">
            <a:noAutofit/>
          </a:bodyPr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11" name="Sous-titre 2"/>
          <p:cNvSpPr>
            <a:spLocks noGrp="1"/>
          </p:cNvSpPr>
          <p:nvPr>
            <p:ph type="subTitle" idx="1"/>
          </p:nvPr>
        </p:nvSpPr>
        <p:spPr>
          <a:xfrm>
            <a:off x="3960000" y="5805264"/>
            <a:ext cx="3060272" cy="504056"/>
          </a:xfrm>
        </p:spPr>
        <p:txBody>
          <a:bodyPr anchor="b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8" name="Espace réservé du numéro de diapositive 1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|  PAGE </a:t>
            </a:r>
            <a:fld id="{18A36B4A-3A71-4946-BC21-539B9EC5D46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10" name="Espace réservé du pied de page 14"/>
          <p:cNvSpPr>
            <a:spLocks noGrp="1"/>
          </p:cNvSpPr>
          <p:nvPr>
            <p:ph type="ftr" sz="quarter" idx="16"/>
          </p:nvPr>
        </p:nvSpPr>
        <p:spPr>
          <a:xfrm>
            <a:off x="5435600" y="6305550"/>
            <a:ext cx="255587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3 visu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9" descr="bandeau_titr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309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IRFMblanc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971550" y="5157788"/>
            <a:ext cx="1296988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0" y="1855288"/>
            <a:ext cx="4788464" cy="1429696"/>
          </a:xfrm>
        </p:spPr>
        <p:txBody>
          <a:bodyPr anchor="t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3960000" y="5445224"/>
            <a:ext cx="4788464" cy="288032"/>
          </a:xfrm>
        </p:spPr>
        <p:txBody>
          <a:bodyPr anchor="b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1" name="Espace réservé du contenu 20"/>
          <p:cNvSpPr>
            <a:spLocks noGrp="1"/>
          </p:cNvSpPr>
          <p:nvPr>
            <p:ph sz="quarter" idx="20"/>
          </p:nvPr>
        </p:nvSpPr>
        <p:spPr>
          <a:xfrm>
            <a:off x="3312000" y="3312000"/>
            <a:ext cx="1944000" cy="2124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2" name="Espace réservé du contenu 20"/>
          <p:cNvSpPr>
            <a:spLocks noGrp="1"/>
          </p:cNvSpPr>
          <p:nvPr>
            <p:ph sz="quarter" idx="21"/>
          </p:nvPr>
        </p:nvSpPr>
        <p:spPr>
          <a:xfrm>
            <a:off x="5256000" y="3312000"/>
            <a:ext cx="1944000" cy="2124000"/>
          </a:xfrm>
          <a:solidFill>
            <a:srgbClr val="808080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3" name="Espace réservé du contenu 20"/>
          <p:cNvSpPr>
            <a:spLocks noGrp="1"/>
          </p:cNvSpPr>
          <p:nvPr>
            <p:ph sz="quarter" idx="22"/>
          </p:nvPr>
        </p:nvSpPr>
        <p:spPr>
          <a:xfrm>
            <a:off x="7200000" y="3312000"/>
            <a:ext cx="1944000" cy="2124000"/>
          </a:xfrm>
          <a:solidFill>
            <a:srgbClr val="B2B2B2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2" name="Sous-titre 2"/>
          <p:cNvSpPr>
            <a:spLocks noGrp="1"/>
          </p:cNvSpPr>
          <p:nvPr>
            <p:ph type="subTitle" idx="1"/>
          </p:nvPr>
        </p:nvSpPr>
        <p:spPr>
          <a:xfrm>
            <a:off x="3960000" y="5805264"/>
            <a:ext cx="3060272" cy="504056"/>
          </a:xfrm>
        </p:spPr>
        <p:txBody>
          <a:bodyPr anchor="b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11" name="Espace réservé du numéro de diapositive 14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|  PAGE </a:t>
            </a:r>
            <a:fld id="{6509A431-55E6-4CE0-AF4C-05A1E9CAFFE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13" name="Espace réservé du pied de page 15"/>
          <p:cNvSpPr>
            <a:spLocks noGrp="1"/>
          </p:cNvSpPr>
          <p:nvPr>
            <p:ph type="ftr" sz="quarter" idx="24"/>
          </p:nvPr>
        </p:nvSpPr>
        <p:spPr>
          <a:xfrm>
            <a:off x="5435600" y="6305550"/>
            <a:ext cx="255587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rcal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1" descr="bandeau_intercalair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309938" y="0"/>
            <a:ext cx="58340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72000" y="1949598"/>
            <a:ext cx="5364496" cy="4719761"/>
          </a:xfrm>
        </p:spPr>
        <p:txBody>
          <a:bodyPr anchor="t"/>
          <a:lstStyle>
            <a:lvl1pPr algn="l">
              <a:lnSpc>
                <a:spcPts val="2800"/>
              </a:lnSpc>
              <a:defRPr sz="2200" b="1" cap="all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672000" y="260649"/>
            <a:ext cx="5292488" cy="1584176"/>
          </a:xfrm>
        </p:spPr>
        <p:txBody>
          <a:bodyPr/>
          <a:lstStyle>
            <a:lvl1pPr marL="0" indent="0">
              <a:lnSpc>
                <a:spcPts val="1200"/>
              </a:lnSpc>
              <a:spcAft>
                <a:spcPts val="0"/>
              </a:spcAft>
              <a:buNone/>
              <a:defRPr sz="85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u numéro de diapositive 7"/>
          <p:cNvSpPr>
            <a:spLocks noGrp="1"/>
          </p:cNvSpPr>
          <p:nvPr>
            <p:ph type="sldNum" sz="quarter" idx="10"/>
          </p:nvPr>
        </p:nvSpPr>
        <p:spPr>
          <a:xfrm>
            <a:off x="576263" y="5876925"/>
            <a:ext cx="27003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|  PAGE </a:t>
            </a:r>
            <a:fld id="{AF08AF5F-965D-462D-BE12-524D13934A5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6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576263" y="5445125"/>
            <a:ext cx="2700337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2000"/>
              </a:spcBef>
              <a:spcAft>
                <a:spcPts val="1500"/>
              </a:spcAft>
              <a:defRPr/>
            </a:lvl1pPr>
            <a:lvl2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2pPr>
            <a:lvl3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3pPr>
            <a:lvl4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4pPr>
            <a:lvl5pPr marL="361950" indent="0">
              <a:lnSpc>
                <a:spcPts val="2800"/>
              </a:lnSpc>
              <a:buNone/>
              <a:tabLst>
                <a:tab pos="8077200" algn="r"/>
              </a:tabLst>
              <a:defRPr sz="22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10AB8867-C9B2-4496-8F9A-431968D7D2F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3EAC339A-0056-46CF-975B-EF2230DB338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1268760"/>
            <a:ext cx="4428048" cy="496855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1" name="Espace réservé du contenu 20"/>
          <p:cNvSpPr>
            <a:spLocks noGrp="1"/>
          </p:cNvSpPr>
          <p:nvPr>
            <p:ph sz="quarter" idx="20"/>
          </p:nvPr>
        </p:nvSpPr>
        <p:spPr>
          <a:xfrm>
            <a:off x="5148000" y="2016000"/>
            <a:ext cx="3492000" cy="3690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B679DA16-8683-4EE5-A64B-E0E415C4BB4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3 visu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1268760"/>
            <a:ext cx="4428048" cy="496855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5" name="Espace réservé du contenu 20"/>
          <p:cNvSpPr>
            <a:spLocks noGrp="1"/>
          </p:cNvSpPr>
          <p:nvPr>
            <p:ph sz="quarter" idx="21"/>
          </p:nvPr>
        </p:nvSpPr>
        <p:spPr>
          <a:xfrm>
            <a:off x="5148000" y="2016000"/>
            <a:ext cx="3492000" cy="1980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6" name="Espace réservé du contenu 20"/>
          <p:cNvSpPr>
            <a:spLocks noGrp="1"/>
          </p:cNvSpPr>
          <p:nvPr>
            <p:ph sz="quarter" idx="22"/>
          </p:nvPr>
        </p:nvSpPr>
        <p:spPr>
          <a:xfrm>
            <a:off x="5148000" y="3999600"/>
            <a:ext cx="1746000" cy="1695600"/>
          </a:xfrm>
          <a:solidFill>
            <a:srgbClr val="808080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7" name="Espace réservé du contenu 20"/>
          <p:cNvSpPr>
            <a:spLocks noGrp="1"/>
          </p:cNvSpPr>
          <p:nvPr>
            <p:ph sz="quarter" idx="23"/>
          </p:nvPr>
        </p:nvSpPr>
        <p:spPr>
          <a:xfrm>
            <a:off x="6894000" y="3999600"/>
            <a:ext cx="1746000" cy="1695600"/>
          </a:xfrm>
          <a:solidFill>
            <a:srgbClr val="B2B2B2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0AE3DE09-33B3-4B20-9264-A8D0BE8EC3C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3707506"/>
            <a:ext cx="8172464" cy="252980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9" name="Espace réservé du contenu 20"/>
          <p:cNvSpPr>
            <a:spLocks noGrp="1"/>
          </p:cNvSpPr>
          <p:nvPr>
            <p:ph sz="quarter" idx="21"/>
          </p:nvPr>
        </p:nvSpPr>
        <p:spPr>
          <a:xfrm>
            <a:off x="576000" y="1458000"/>
            <a:ext cx="8064000" cy="1908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C372FC25-0E97-4E99-840A-662485FB1FF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7" descr="bandeau_texte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511300" y="52388"/>
            <a:ext cx="7237413" cy="90963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1028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576263" y="1268413"/>
            <a:ext cx="8172450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050" y="6305550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4813" y="6303963"/>
            <a:ext cx="111918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r-FR"/>
              <a:t>|  PAGE </a:t>
            </a:r>
            <a:fld id="{A45AF852-F959-4662-99B4-74F05EE07DD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1031" name="Picture 8" descr="IRFMblanc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308975" y="238125"/>
            <a:ext cx="72707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0" r:id="rId5"/>
    <p:sldLayoutId id="2147483659" r:id="rId6"/>
    <p:sldLayoutId id="2147483658" r:id="rId7"/>
    <p:sldLayoutId id="2147483657" r:id="rId8"/>
    <p:sldLayoutId id="2147483656" r:id="rId9"/>
    <p:sldLayoutId id="2147483665" r:id="rId10"/>
    <p:sldLayoutId id="2147483666" r:id="rId11"/>
    <p:sldLayoutId id="2147483667" r:id="rId12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 b="1" kern="1200" cap="all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9pPr>
    </p:titleStyle>
    <p:bodyStyle>
      <a:lvl1pPr marL="923925" algn="l" rtl="0" eaLnBrk="1" fontAlgn="base" hangingPunct="1">
        <a:spcBef>
          <a:spcPct val="0"/>
        </a:spcBef>
        <a:spcAft>
          <a:spcPts val="400"/>
        </a:spcAft>
        <a:buFont typeface="Arial" charset="0"/>
        <a:defRPr sz="2200" kern="1200">
          <a:solidFill>
            <a:schemeClr val="tx2"/>
          </a:solidFill>
          <a:latin typeface="+mn-lt"/>
          <a:ea typeface="+mn-ea"/>
          <a:cs typeface="+mn-cs"/>
        </a:defRPr>
      </a:lvl1pPr>
      <a:lvl2pPr marL="360363" indent="-360363" algn="l" rtl="0" eaLnBrk="1" fontAlgn="base" hangingPunct="1">
        <a:lnSpc>
          <a:spcPts val="2000"/>
        </a:lnSpc>
        <a:spcBef>
          <a:spcPct val="0"/>
        </a:spcBef>
        <a:spcAft>
          <a:spcPct val="0"/>
        </a:spcAft>
        <a:buSzPct val="90000"/>
        <a:buBlip>
          <a:blip r:embed="rId16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2pPr>
      <a:lvl3pPr marL="361950" algn="l" rtl="0" eaLnBrk="1" fontAlgn="base" hangingPunct="1">
        <a:lnSpc>
          <a:spcPts val="2000"/>
        </a:lnSpc>
        <a:spcBef>
          <a:spcPct val="0"/>
        </a:spcBef>
        <a:spcAft>
          <a:spcPct val="0"/>
        </a:spcAft>
        <a:buSzPct val="36000"/>
        <a:buFont typeface="Arial" charset="0"/>
        <a:defRPr sz="1600" kern="1200">
          <a:solidFill>
            <a:srgbClr val="666666"/>
          </a:solidFill>
          <a:latin typeface="+mn-lt"/>
          <a:ea typeface="+mn-ea"/>
          <a:cs typeface="+mn-cs"/>
        </a:defRPr>
      </a:lvl3pPr>
      <a:lvl4pPr marL="1009650" indent="-238125" algn="l" rtl="0" eaLnBrk="1" fontAlgn="base" hangingPunct="1">
        <a:lnSpc>
          <a:spcPts val="2000"/>
        </a:lnSpc>
        <a:spcBef>
          <a:spcPct val="0"/>
        </a:spcBef>
        <a:spcAft>
          <a:spcPct val="0"/>
        </a:spcAft>
        <a:buClr>
          <a:srgbClr val="666666"/>
        </a:buClr>
        <a:buSzPct val="36000"/>
        <a:buBlip>
          <a:blip r:embed="rId17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133475" indent="-114300" algn="l" rtl="0" eaLnBrk="1" fontAlgn="base" hangingPunct="1">
        <a:lnSpc>
          <a:spcPts val="2000"/>
        </a:lnSpc>
        <a:spcBef>
          <a:spcPct val="0"/>
        </a:spcBef>
        <a:spcAft>
          <a:spcPct val="0"/>
        </a:spcAft>
        <a:buClr>
          <a:srgbClr val="666666"/>
        </a:buClr>
        <a:buFont typeface="Arial" charset="0"/>
        <a:buChar char="-"/>
        <a:defRPr sz="16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7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matterport/Mask_RCNN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hyperlink" Target="https://www.nvidia.com/en-gb/about-nvidia/ai-computing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4.jpe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gif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diagramColors" Target="../diagrams/colors1.xml"/><Relationship Id="rId18" Type="http://schemas.openxmlformats.org/officeDocument/2006/relationships/image" Target="../media/image3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12" Type="http://schemas.openxmlformats.org/officeDocument/2006/relationships/diagramQuickStyle" Target="../diagrams/quickStyle1.xml"/><Relationship Id="rId17" Type="http://schemas.openxmlformats.org/officeDocument/2006/relationships/image" Target="../media/image30.gif"/><Relationship Id="rId2" Type="http://schemas.openxmlformats.org/officeDocument/2006/relationships/video" Target="../media/media2.wmv"/><Relationship Id="rId16" Type="http://schemas.openxmlformats.org/officeDocument/2006/relationships/image" Target="../media/image29.png"/><Relationship Id="rId1" Type="http://schemas.microsoft.com/office/2007/relationships/media" Target="../media/media2.wmv"/><Relationship Id="rId6" Type="http://schemas.openxmlformats.org/officeDocument/2006/relationships/image" Target="../media/image3.png"/><Relationship Id="rId11" Type="http://schemas.openxmlformats.org/officeDocument/2006/relationships/diagramLayout" Target="../diagrams/layout1.xml"/><Relationship Id="rId5" Type="http://schemas.openxmlformats.org/officeDocument/2006/relationships/image" Target="../media/image25.png"/><Relationship Id="rId15" Type="http://schemas.openxmlformats.org/officeDocument/2006/relationships/image" Target="../media/image28.png"/><Relationship Id="rId10" Type="http://schemas.openxmlformats.org/officeDocument/2006/relationships/diagramData" Target="../diagrams/data1.xml"/><Relationship Id="rId19" Type="http://schemas.openxmlformats.org/officeDocument/2006/relationships/hyperlink" Target="https://doi.org/10.1016/S0031-3203(99)00055-2" TargetMode="External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7.png"/><Relationship Id="rId14" Type="http://schemas.microsoft.com/office/2007/relationships/diagramDrawing" Target="../diagrams/drawin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3959225" y="1855788"/>
            <a:ext cx="4789488" cy="26527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 detection and segmentation</a:t>
            </a:r>
            <a:endParaRPr lang="fr-FR" sz="2400" dirty="0"/>
          </a:p>
        </p:txBody>
      </p:sp>
      <p:sp>
        <p:nvSpPr>
          <p:cNvPr id="10" name="Sous-titre 9"/>
          <p:cNvSpPr>
            <a:spLocks noGrp="1"/>
          </p:cNvSpPr>
          <p:nvPr>
            <p:ph type="subTitle" idx="1"/>
          </p:nvPr>
        </p:nvSpPr>
        <p:spPr>
          <a:xfrm>
            <a:off x="3851920" y="5805488"/>
            <a:ext cx="3060700" cy="503237"/>
          </a:xfrm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dirty="0" smtClean="0"/>
              <a:t>25 February 2020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/>
          </p:nvPr>
        </p:nvSpPr>
        <p:spPr>
          <a:xfrm>
            <a:off x="3851275" y="4508500"/>
            <a:ext cx="4789488" cy="1223963"/>
          </a:xfrm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defRPr/>
            </a:pPr>
            <a:r>
              <a:rPr lang="fr-FR" sz="1100" dirty="0" smtClean="0"/>
              <a:t>Chakib BELAFDIL</a:t>
            </a:r>
          </a:p>
        </p:txBody>
      </p:sp>
      <p:sp>
        <p:nvSpPr>
          <p:cNvPr id="15364" name="Espace réservé du numéro de diapositive 6"/>
          <p:cNvSpPr>
            <a:spLocks noGrp="1"/>
          </p:cNvSpPr>
          <p:nvPr>
            <p:ph type="sldNum" sz="quarter" idx="14"/>
          </p:nvPr>
        </p:nvSpPr>
        <p:spPr bwMode="auto">
          <a:xfrm>
            <a:off x="8024813" y="6303963"/>
            <a:ext cx="1119187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dirty="0"/>
              <a:t>|  PAGE </a:t>
            </a:r>
            <a:fld id="{DE7C8466-C332-42B5-A3F1-B8AB3B187A7D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fr-FR" dirty="0"/>
          </a:p>
        </p:txBody>
      </p:sp>
      <p:sp>
        <p:nvSpPr>
          <p:cNvPr id="15365" name="Espace réservé du pied de page 7"/>
          <p:cNvSpPr>
            <a:spLocks noGrp="1"/>
          </p:cNvSpPr>
          <p:nvPr>
            <p:ph type="ftr" sz="quarter" idx="1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dirty="0"/>
              <a:t>CEA | 10 AVRIL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Espace réservé du numéro de diapositive 8"/>
          <p:cNvSpPr>
            <a:spLocks noGrp="1"/>
          </p:cNvSpPr>
          <p:nvPr>
            <p:ph type="sldNum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dirty="0"/>
              <a:t>|  PAGE </a:t>
            </a:r>
            <a:fld id="{1AAA9E14-2C85-4B93-9190-BC5EA63B9BDF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fr-FR" dirty="0"/>
          </a:p>
        </p:txBody>
      </p:sp>
      <p:sp>
        <p:nvSpPr>
          <p:cNvPr id="21504" name="Titre 2150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 </a:t>
            </a:r>
            <a:r>
              <a:rPr lang="en-US" dirty="0" smtClean="0"/>
              <a:t>detection: DEEP LEARNING approach</a:t>
            </a:r>
            <a:endParaRPr lang="en-US" dirty="0"/>
          </a:p>
        </p:txBody>
      </p:sp>
      <p:pic>
        <p:nvPicPr>
          <p:cNvPr id="12" name="Picture 2" descr="https://miro.medium.com/max/1235/1*REPHY47zAyzgbNKC6zlvBQ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08"/>
          <a:stretch/>
        </p:blipFill>
        <p:spPr bwMode="auto">
          <a:xfrm>
            <a:off x="1835696" y="2350770"/>
            <a:ext cx="4859015" cy="136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CB246620\Desktop\Captur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" t="12921" r="83757" b="13867"/>
          <a:stretch/>
        </p:blipFill>
        <p:spPr bwMode="auto">
          <a:xfrm>
            <a:off x="3086125" y="3716832"/>
            <a:ext cx="521746" cy="52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èche vers le bas 3"/>
          <p:cNvSpPr/>
          <p:nvPr/>
        </p:nvSpPr>
        <p:spPr>
          <a:xfrm>
            <a:off x="3189403" y="4364491"/>
            <a:ext cx="315190" cy="489204"/>
          </a:xfrm>
          <a:prstGeom prst="down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707014" y="4929336"/>
            <a:ext cx="1289135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fr-FR" sz="11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Selective</a:t>
            </a:r>
            <a:r>
              <a:rPr lang="fr-FR" sz="11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11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search</a:t>
            </a:r>
            <a:endParaRPr lang="fr-FR" sz="11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6" name="Picture 2" descr="C:\Users\CB246620\Desktop\Captur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6" t="10345" r="42577" b="11207"/>
          <a:stretch/>
        </p:blipFill>
        <p:spPr bwMode="auto">
          <a:xfrm>
            <a:off x="4644008" y="3716832"/>
            <a:ext cx="533115" cy="5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lèche vers le bas 16"/>
          <p:cNvSpPr/>
          <p:nvPr/>
        </p:nvSpPr>
        <p:spPr>
          <a:xfrm>
            <a:off x="4748386" y="4364491"/>
            <a:ext cx="315190" cy="489204"/>
          </a:xfrm>
          <a:prstGeom prst="down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644008" y="4929336"/>
            <a:ext cx="549843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fr-FR" sz="11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CNN</a:t>
            </a:r>
            <a:endParaRPr lang="fr-FR" sz="11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9" name="Picture 2" descr="C:\Users\CB246620\Desktop\Captur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80" t="3888" r="1342" b="5625"/>
          <a:stretch/>
        </p:blipFill>
        <p:spPr bwMode="auto">
          <a:xfrm>
            <a:off x="5724128" y="3718356"/>
            <a:ext cx="513306" cy="5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Flèche vers le bas 19"/>
          <p:cNvSpPr/>
          <p:nvPr/>
        </p:nvSpPr>
        <p:spPr>
          <a:xfrm>
            <a:off x="5803579" y="4364491"/>
            <a:ext cx="315190" cy="489204"/>
          </a:xfrm>
          <a:prstGeom prst="down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699201" y="4929336"/>
            <a:ext cx="549843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fr-FR" sz="11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SVM</a:t>
            </a:r>
            <a:endParaRPr lang="fr-FR" sz="11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665445" y="5445224"/>
            <a:ext cx="32843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R. </a:t>
            </a:r>
            <a:r>
              <a:rPr lang="en-US" sz="1100" dirty="0" err="1" smtClean="0"/>
              <a:t>Girshick</a:t>
            </a:r>
            <a:r>
              <a:rPr lang="en-US" sz="1100" dirty="0" smtClean="0"/>
              <a:t> and al. </a:t>
            </a:r>
            <a:r>
              <a:rPr lang="en-US" sz="1100" i="1" dirty="0" smtClean="0"/>
              <a:t>Rich feature hierarchies for accurate object detection and semantic segmentation</a:t>
            </a:r>
            <a:r>
              <a:rPr lang="en-US" sz="1100" dirty="0" smtClean="0"/>
              <a:t>. Technical Report, UC Berkeley, 2014.</a:t>
            </a:r>
            <a:endParaRPr lang="en-US" sz="1100" dirty="0"/>
          </a:p>
        </p:txBody>
      </p:sp>
      <p:sp>
        <p:nvSpPr>
          <p:cNvPr id="22" name="Espace réservé du pied de page 9"/>
          <p:cNvSpPr>
            <a:spLocks noGrp="1"/>
          </p:cNvSpPr>
          <p:nvPr>
            <p:ph type="ftr" sz="quarter" idx="10"/>
          </p:nvPr>
        </p:nvSpPr>
        <p:spPr bwMode="auto">
          <a:xfrm>
            <a:off x="2051050" y="6305550"/>
            <a:ext cx="5940425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/>
              <a:t>Chakib BELAFDIL | 25 February 2020</a:t>
            </a:r>
            <a:endParaRPr lang="en-US" dirty="0"/>
          </a:p>
        </p:txBody>
      </p:sp>
      <p:sp>
        <p:nvSpPr>
          <p:cNvPr id="23" name="Espace réservé du contenu 1"/>
          <p:cNvSpPr>
            <a:spLocks noGrp="1"/>
          </p:cNvSpPr>
          <p:nvPr>
            <p:ph idx="1"/>
          </p:nvPr>
        </p:nvSpPr>
        <p:spPr>
          <a:xfrm>
            <a:off x="469784" y="1340768"/>
            <a:ext cx="8172450" cy="864096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R-CNN: Regions with CNN features</a:t>
            </a:r>
          </a:p>
        </p:txBody>
      </p:sp>
    </p:spTree>
    <p:extLst>
      <p:ext uri="{BB962C8B-B14F-4D97-AF65-F5344CB8AC3E}">
        <p14:creationId xmlns:p14="http://schemas.microsoft.com/office/powerpoint/2010/main" val="42380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/>
      <p:bldP spid="17" grpId="0" animBg="1"/>
      <p:bldP spid="18" grpId="0"/>
      <p:bldP spid="20" grpId="0" animBg="1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69784" y="1340768"/>
            <a:ext cx="8172450" cy="864096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Fast R-CNN</a:t>
            </a:r>
          </a:p>
          <a:p>
            <a:endParaRPr lang="en-US" u="sng" dirty="0" smtClean="0"/>
          </a:p>
          <a:p>
            <a:endParaRPr lang="en-US" u="sng" dirty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0483" name="Espace réservé du numéro de diapositive 8"/>
          <p:cNvSpPr>
            <a:spLocks noGrp="1"/>
          </p:cNvSpPr>
          <p:nvPr>
            <p:ph type="sldNum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dirty="0"/>
              <a:t>|  PAGE </a:t>
            </a:r>
            <a:fld id="{1AAA9E14-2C85-4B93-9190-BC5EA63B9BDF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fr-FR" dirty="0"/>
          </a:p>
        </p:txBody>
      </p:sp>
      <p:sp>
        <p:nvSpPr>
          <p:cNvPr id="21504" name="Titre 2150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 detection: DEEP LEARNING approach</a:t>
            </a:r>
          </a:p>
        </p:txBody>
      </p:sp>
      <p:pic>
        <p:nvPicPr>
          <p:cNvPr id="13" name="Picture 2" descr="C:\Users\CB246620\Desktop\Captur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" t="12921" r="83757" b="13867"/>
          <a:stretch/>
        </p:blipFill>
        <p:spPr bwMode="auto">
          <a:xfrm>
            <a:off x="4928880" y="4027303"/>
            <a:ext cx="521746" cy="52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èche vers le bas 3"/>
          <p:cNvSpPr/>
          <p:nvPr/>
        </p:nvSpPr>
        <p:spPr>
          <a:xfrm>
            <a:off x="5035214" y="4639395"/>
            <a:ext cx="315190" cy="489204"/>
          </a:xfrm>
          <a:prstGeom prst="down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831526" y="5130462"/>
            <a:ext cx="802163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fr-FR" sz="11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Selective</a:t>
            </a:r>
            <a:r>
              <a:rPr lang="fr-FR" sz="11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11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search</a:t>
            </a:r>
            <a:endParaRPr lang="fr-FR" sz="11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6" name="Picture 2" descr="C:\Users\CB246620\Desktop\Captur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6" t="10345" r="42577" b="11207"/>
          <a:stretch/>
        </p:blipFill>
        <p:spPr bwMode="auto">
          <a:xfrm>
            <a:off x="4293176" y="4028827"/>
            <a:ext cx="533115" cy="5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lèche vers le bas 16"/>
          <p:cNvSpPr/>
          <p:nvPr/>
        </p:nvSpPr>
        <p:spPr>
          <a:xfrm>
            <a:off x="4399010" y="4639395"/>
            <a:ext cx="315190" cy="489204"/>
          </a:xfrm>
          <a:prstGeom prst="down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281683" y="5145973"/>
            <a:ext cx="549843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fr-FR" sz="11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CNN</a:t>
            </a:r>
            <a:endParaRPr lang="fr-FR" sz="11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9" name="Picture 2" descr="C:\Users\CB246620\Desktop\Captur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80" t="3888" r="1342" b="5625"/>
          <a:stretch/>
        </p:blipFill>
        <p:spPr bwMode="auto">
          <a:xfrm>
            <a:off x="5955736" y="4028065"/>
            <a:ext cx="513306" cy="5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Flèche vers le bas 19"/>
          <p:cNvSpPr/>
          <p:nvPr/>
        </p:nvSpPr>
        <p:spPr>
          <a:xfrm>
            <a:off x="6058521" y="4639395"/>
            <a:ext cx="315190" cy="489204"/>
          </a:xfrm>
          <a:prstGeom prst="down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796136" y="5076630"/>
            <a:ext cx="961031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fr-FR" sz="11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FC layers</a:t>
            </a:r>
            <a:endParaRPr lang="fr-FR" sz="11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665445" y="5661861"/>
            <a:ext cx="32843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R. </a:t>
            </a:r>
            <a:r>
              <a:rPr lang="en-US" sz="1100" dirty="0" err="1" smtClean="0"/>
              <a:t>Girshick</a:t>
            </a:r>
            <a:r>
              <a:rPr lang="en-US" sz="1100" dirty="0" smtClean="0"/>
              <a:t>. </a:t>
            </a:r>
            <a:r>
              <a:rPr lang="en-US" sz="1100" i="1" dirty="0" smtClean="0"/>
              <a:t>Fast R-CNN.</a:t>
            </a:r>
            <a:r>
              <a:rPr lang="en-US" sz="1100" dirty="0" smtClean="0"/>
              <a:t> Microsoft Research, 2015.</a:t>
            </a:r>
            <a:endParaRPr lang="en-US" sz="1100" dirty="0"/>
          </a:p>
        </p:txBody>
      </p:sp>
      <p:pic>
        <p:nvPicPr>
          <p:cNvPr id="4098" name="Picture 2" descr="https://miro.medium.com/max/1170/1*0pMP3aY8blSpva5tvWbn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088359"/>
            <a:ext cx="4721149" cy="191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Espace réservé du pied de page 9"/>
          <p:cNvSpPr>
            <a:spLocks noGrp="1"/>
          </p:cNvSpPr>
          <p:nvPr>
            <p:ph type="ftr" sz="quarter" idx="10"/>
          </p:nvPr>
        </p:nvSpPr>
        <p:spPr bwMode="auto">
          <a:xfrm>
            <a:off x="2051050" y="6305550"/>
            <a:ext cx="5940425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/>
              <a:t>Chakib BELAFDIL | 25 February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24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Espace réservé du numéro de diapositive 8"/>
          <p:cNvSpPr>
            <a:spLocks noGrp="1"/>
          </p:cNvSpPr>
          <p:nvPr>
            <p:ph type="sldNum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dirty="0"/>
              <a:t>|  PAGE </a:t>
            </a:r>
            <a:fld id="{1AAA9E14-2C85-4B93-9190-BC5EA63B9BDF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fr-FR" dirty="0"/>
          </a:p>
        </p:txBody>
      </p:sp>
      <p:sp>
        <p:nvSpPr>
          <p:cNvPr id="21504" name="Titre 2150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 detection: DEEP LEARNING approach</a:t>
            </a:r>
          </a:p>
        </p:txBody>
      </p:sp>
      <p:pic>
        <p:nvPicPr>
          <p:cNvPr id="3074" name="Picture 2" descr="https://miro.medium.com/max/1213/1*pSnVmJCyQIRKHDPt3cfnX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952033"/>
            <a:ext cx="2448272" cy="246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space réservé du pied de page 9"/>
          <p:cNvSpPr>
            <a:spLocks noGrp="1"/>
          </p:cNvSpPr>
          <p:nvPr>
            <p:ph type="ftr" sz="quarter" idx="10"/>
          </p:nvPr>
        </p:nvSpPr>
        <p:spPr bwMode="auto">
          <a:xfrm>
            <a:off x="2051050" y="6305550"/>
            <a:ext cx="5940425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/>
              <a:t>Chakib BELAFDIL | 20 January 2020</a:t>
            </a:r>
            <a:endParaRPr lang="en-US" dirty="0"/>
          </a:p>
        </p:txBody>
      </p:sp>
      <p:pic>
        <p:nvPicPr>
          <p:cNvPr id="9" name="Picture 2" descr="C:\Users\CB246620\Desktop\Captur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" t="12921" r="83757" b="13867"/>
          <a:stretch/>
        </p:blipFill>
        <p:spPr bwMode="auto">
          <a:xfrm>
            <a:off x="1852143" y="3660084"/>
            <a:ext cx="521746" cy="52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lèche vers le bas 9"/>
          <p:cNvSpPr/>
          <p:nvPr/>
        </p:nvSpPr>
        <p:spPr>
          <a:xfrm rot="5400000">
            <a:off x="1259632" y="3678101"/>
            <a:ext cx="315190" cy="489204"/>
          </a:xfrm>
          <a:prstGeom prst="down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 descr="C:\Users\CB246620\Desktop\Captur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6" t="10345" r="42577" b="11207"/>
          <a:stretch/>
        </p:blipFill>
        <p:spPr bwMode="auto">
          <a:xfrm>
            <a:off x="1852143" y="4681835"/>
            <a:ext cx="533115" cy="5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lèche vers le bas 12"/>
          <p:cNvSpPr/>
          <p:nvPr/>
        </p:nvSpPr>
        <p:spPr>
          <a:xfrm rot="5400000">
            <a:off x="1259632" y="4700033"/>
            <a:ext cx="315190" cy="489204"/>
          </a:xfrm>
          <a:prstGeom prst="down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85105" y="4840620"/>
            <a:ext cx="549843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fr-FR" sz="11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CNN</a:t>
            </a:r>
            <a:endParaRPr lang="fr-FR" sz="11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5" name="Picture 2" descr="C:\Users\CB246620\Desktop\Captur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80" t="3888" r="1342" b="5625"/>
          <a:stretch/>
        </p:blipFill>
        <p:spPr bwMode="auto">
          <a:xfrm>
            <a:off x="1833092" y="2806160"/>
            <a:ext cx="513306" cy="5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lèche vers le bas 15"/>
          <p:cNvSpPr/>
          <p:nvPr/>
        </p:nvSpPr>
        <p:spPr>
          <a:xfrm rot="5400000">
            <a:off x="1259632" y="2824358"/>
            <a:ext cx="315190" cy="489204"/>
          </a:xfrm>
          <a:prstGeom prst="down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79512" y="2897656"/>
            <a:ext cx="961031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fr-FR" sz="11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FC layers</a:t>
            </a:r>
            <a:endParaRPr lang="fr-FR" sz="11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5665445" y="5445224"/>
            <a:ext cx="328434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S. Ren and al. </a:t>
            </a:r>
            <a:r>
              <a:rPr lang="en-US" sz="1100" i="1" dirty="0" smtClean="0"/>
              <a:t>Faster R-CNN: Towards Real-Time Object Detection with Region Proposal Networks</a:t>
            </a:r>
            <a:r>
              <a:rPr lang="en-US" sz="1100" dirty="0" smtClean="0"/>
              <a:t>. 2016.</a:t>
            </a:r>
            <a:endParaRPr lang="en-US" sz="1100" dirty="0"/>
          </a:p>
        </p:txBody>
      </p:sp>
      <p:sp>
        <p:nvSpPr>
          <p:cNvPr id="19" name="Rectangle 18"/>
          <p:cNvSpPr/>
          <p:nvPr/>
        </p:nvSpPr>
        <p:spPr>
          <a:xfrm>
            <a:off x="408451" y="3792841"/>
            <a:ext cx="549843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fr-FR" sz="11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RPN</a:t>
            </a:r>
            <a:endParaRPr lang="fr-FR" sz="11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0" name="Espace réservé du contenu 1"/>
          <p:cNvSpPr txBox="1">
            <a:spLocks/>
          </p:cNvSpPr>
          <p:nvPr/>
        </p:nvSpPr>
        <p:spPr bwMode="auto">
          <a:xfrm>
            <a:off x="469784" y="1340768"/>
            <a:ext cx="817245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923925" algn="l" rtl="0" eaLnBrk="1" fontAlgn="base" hangingPunct="1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7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8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Faster R-CNN</a:t>
            </a:r>
          </a:p>
        </p:txBody>
      </p:sp>
      <p:pic>
        <p:nvPicPr>
          <p:cNvPr id="7170" name="Picture 2" descr="https://miro.medium.com/max/1585/1*4gGddZpKeNIPBoVxYECd5w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693" y="2818320"/>
            <a:ext cx="3515771" cy="1735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949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304835"/>
            <a:ext cx="3222476" cy="175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Espace réservé du numéro de diapositive 8"/>
          <p:cNvSpPr>
            <a:spLocks noGrp="1"/>
          </p:cNvSpPr>
          <p:nvPr>
            <p:ph type="sldNum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dirty="0"/>
              <a:t>|  PAGE </a:t>
            </a:r>
            <a:fld id="{1AAA9E14-2C85-4B93-9190-BC5EA63B9BDF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fr-FR" dirty="0"/>
          </a:p>
        </p:txBody>
      </p:sp>
      <p:sp>
        <p:nvSpPr>
          <p:cNvPr id="21504" name="Titre 2150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Instance segmentation APPROACH</a:t>
            </a:r>
            <a:endParaRPr lang="en-US" dirty="0"/>
          </a:p>
        </p:txBody>
      </p:sp>
      <p:sp>
        <p:nvSpPr>
          <p:cNvPr id="11" name="Espace réservé du pied de page 9"/>
          <p:cNvSpPr>
            <a:spLocks noGrp="1"/>
          </p:cNvSpPr>
          <p:nvPr>
            <p:ph type="ftr" sz="quarter" idx="10"/>
          </p:nvPr>
        </p:nvSpPr>
        <p:spPr bwMode="auto">
          <a:xfrm>
            <a:off x="2051050" y="6305550"/>
            <a:ext cx="5940425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/>
              <a:t>Chakib BELAFDIL | 20 January 2020</a:t>
            </a:r>
            <a:endParaRPr lang="en-US" dirty="0"/>
          </a:p>
        </p:txBody>
      </p:sp>
      <p:sp>
        <p:nvSpPr>
          <p:cNvPr id="18" name="ZoneTexte 17"/>
          <p:cNvSpPr txBox="1"/>
          <p:nvPr/>
        </p:nvSpPr>
        <p:spPr>
          <a:xfrm>
            <a:off x="5665445" y="5061084"/>
            <a:ext cx="328434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K. He and al. </a:t>
            </a:r>
            <a:r>
              <a:rPr lang="en-US" sz="1100" i="1" dirty="0" smtClean="0"/>
              <a:t>Faster R-CNN: Towards Real-Time Object Detection with Region Proposal Networks</a:t>
            </a:r>
            <a:r>
              <a:rPr lang="en-US" sz="1100" dirty="0" smtClean="0"/>
              <a:t>. Facebook AI,  2018.</a:t>
            </a:r>
            <a:endParaRPr lang="en-US" sz="1100" dirty="0"/>
          </a:p>
        </p:txBody>
      </p:sp>
      <p:sp>
        <p:nvSpPr>
          <p:cNvPr id="20" name="Espace réservé du contenu 1"/>
          <p:cNvSpPr txBox="1">
            <a:spLocks/>
          </p:cNvSpPr>
          <p:nvPr/>
        </p:nvSpPr>
        <p:spPr bwMode="auto">
          <a:xfrm>
            <a:off x="469784" y="1340768"/>
            <a:ext cx="8172450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923925" algn="l" rtl="0" eaLnBrk="1" fontAlgn="base" hangingPunct="1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5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Mask R-CNN: extending Faster R-CNN from Object Detection to Instance Segmentation</a:t>
            </a:r>
          </a:p>
        </p:txBody>
      </p:sp>
      <p:pic>
        <p:nvPicPr>
          <p:cNvPr id="8194" name="Picture 2" descr="https://miro.medium.com/max/952/1*YrgIWAkEE1y66D7qqCgpQ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12" y="3253390"/>
            <a:ext cx="2840960" cy="123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/>
          <p:cNvSpPr/>
          <p:nvPr/>
        </p:nvSpPr>
        <p:spPr>
          <a:xfrm>
            <a:off x="1547664" y="3882013"/>
            <a:ext cx="432048" cy="17095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lèche courbée vers le bas 1"/>
          <p:cNvSpPr/>
          <p:nvPr/>
        </p:nvSpPr>
        <p:spPr>
          <a:xfrm flipV="1">
            <a:off x="1707671" y="4124980"/>
            <a:ext cx="2792321" cy="936104"/>
          </a:xfrm>
          <a:prstGeom prst="curvedDown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31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Espace réservé du numéro de diapositive 8"/>
          <p:cNvSpPr>
            <a:spLocks noGrp="1"/>
          </p:cNvSpPr>
          <p:nvPr>
            <p:ph type="sldNum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dirty="0"/>
              <a:t>|  PAGE </a:t>
            </a:r>
            <a:fld id="{1AAA9E14-2C85-4B93-9190-BC5EA63B9BDF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fr-FR" dirty="0"/>
          </a:p>
        </p:txBody>
      </p:sp>
      <p:sp>
        <p:nvSpPr>
          <p:cNvPr id="21504" name="Titre 2150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Instance segmentation </a:t>
            </a:r>
            <a:r>
              <a:rPr lang="en-US" dirty="0" smtClean="0"/>
              <a:t>APPROACH FOR WEST</a:t>
            </a:r>
            <a:endParaRPr lang="en-US" dirty="0"/>
          </a:p>
        </p:txBody>
      </p:sp>
      <p:sp>
        <p:nvSpPr>
          <p:cNvPr id="8" name="Espace réservé du pied de page 9"/>
          <p:cNvSpPr>
            <a:spLocks noGrp="1"/>
          </p:cNvSpPr>
          <p:nvPr>
            <p:ph type="ftr" sz="quarter" idx="10"/>
          </p:nvPr>
        </p:nvSpPr>
        <p:spPr bwMode="auto">
          <a:xfrm>
            <a:off x="2051050" y="6305550"/>
            <a:ext cx="5940425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/>
              <a:t>Chakib BELAFDIL | 25 February 2020</a:t>
            </a:r>
            <a:endParaRPr lang="en-US" dirty="0"/>
          </a:p>
        </p:txBody>
      </p:sp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9722938"/>
              </p:ext>
            </p:extLst>
          </p:nvPr>
        </p:nvGraphicFramePr>
        <p:xfrm>
          <a:off x="478168" y="4996656"/>
          <a:ext cx="6096000" cy="73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1390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Subset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Train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Validation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Test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#images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11366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4112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3740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2149206" y="5903160"/>
            <a:ext cx="3430906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smtClean="0">
                <a:sym typeface="Wingdings" panose="05000000000000000000" pitchFamily="2" charset="2"/>
              </a:rPr>
              <a:t>Target : DIVQ2B</a:t>
            </a:r>
          </a:p>
          <a:p>
            <a:r>
              <a:rPr lang="en-US" sz="1050" dirty="0" smtClean="0">
                <a:sym typeface="Wingdings" panose="05000000000000000000" pitchFamily="2" charset="2"/>
              </a:rPr>
              <a:t># Pulses: 60 most energetic and powerful pulses</a:t>
            </a:r>
          </a:p>
          <a:p>
            <a:r>
              <a:rPr lang="en-US" sz="1050" dirty="0" smtClean="0">
                <a:sym typeface="Wingdings" panose="05000000000000000000" pitchFamily="2" charset="2"/>
              </a:rPr>
              <a:t>Classes: Outboard strike point and Inboard strike point</a:t>
            </a:r>
            <a:endParaRPr lang="en-US" sz="1050" dirty="0">
              <a:sym typeface="Wingdings" panose="05000000000000000000" pitchFamily="2" charset="2"/>
            </a:endParaRPr>
          </a:p>
        </p:txBody>
      </p:sp>
      <p:pic>
        <p:nvPicPr>
          <p:cNvPr id="3075" name="Picture 3" descr="C:\Users\CB246620\Desktop\anno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35" y="1742088"/>
            <a:ext cx="4815747" cy="28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Espace réservé du contenu 1"/>
          <p:cNvSpPr>
            <a:spLocks noGrp="1"/>
          </p:cNvSpPr>
          <p:nvPr>
            <p:ph idx="1"/>
          </p:nvPr>
        </p:nvSpPr>
        <p:spPr>
          <a:xfrm>
            <a:off x="611560" y="1340768"/>
            <a:ext cx="8172450" cy="401320"/>
          </a:xfrm>
        </p:spPr>
        <p:txBody>
          <a:bodyPr/>
          <a:lstStyle/>
          <a:p>
            <a:pPr marL="360000"/>
            <a:r>
              <a:rPr lang="en-US" sz="1800" b="1" u="sng" dirty="0" smtClean="0">
                <a:solidFill>
                  <a:schemeClr val="tx1"/>
                </a:solidFill>
              </a:rPr>
              <a:t>1st step: Build an annotated dataset</a:t>
            </a:r>
          </a:p>
        </p:txBody>
      </p:sp>
      <p:sp>
        <p:nvSpPr>
          <p:cNvPr id="3" name="Flèche à angle droit 2"/>
          <p:cNvSpPr/>
          <p:nvPr/>
        </p:nvSpPr>
        <p:spPr>
          <a:xfrm rot="5400000">
            <a:off x="1402976" y="5865170"/>
            <a:ext cx="523692" cy="522348"/>
          </a:xfrm>
          <a:prstGeom prst="bentUp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22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Espace réservé du numéro de diapositive 8"/>
          <p:cNvSpPr>
            <a:spLocks noGrp="1"/>
          </p:cNvSpPr>
          <p:nvPr>
            <p:ph type="sldNum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dirty="0"/>
              <a:t>|  PAGE </a:t>
            </a:r>
            <a:fld id="{1AAA9E14-2C85-4B93-9190-BC5EA63B9BDF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fr-FR" dirty="0"/>
          </a:p>
        </p:txBody>
      </p:sp>
      <p:sp>
        <p:nvSpPr>
          <p:cNvPr id="21504" name="Titre 2150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Instance segmentation </a:t>
            </a:r>
            <a:r>
              <a:rPr lang="en-US" dirty="0" smtClean="0"/>
              <a:t>APPROACH FOR WEST</a:t>
            </a:r>
            <a:endParaRPr lang="en-US" dirty="0"/>
          </a:p>
        </p:txBody>
      </p:sp>
      <p:sp>
        <p:nvSpPr>
          <p:cNvPr id="8" name="Espace réservé du pied de page 9"/>
          <p:cNvSpPr>
            <a:spLocks noGrp="1"/>
          </p:cNvSpPr>
          <p:nvPr>
            <p:ph type="ftr" sz="quarter" idx="10"/>
          </p:nvPr>
        </p:nvSpPr>
        <p:spPr bwMode="auto">
          <a:xfrm>
            <a:off x="2051050" y="6305550"/>
            <a:ext cx="5940425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/>
              <a:t>Chakib BELAFDIL | 25 February 2020</a:t>
            </a:r>
            <a:endParaRPr lang="en-US" dirty="0"/>
          </a:p>
        </p:txBody>
      </p:sp>
      <p:sp>
        <p:nvSpPr>
          <p:cNvPr id="10" name="Espace réservé du contenu 1"/>
          <p:cNvSpPr>
            <a:spLocks noGrp="1"/>
          </p:cNvSpPr>
          <p:nvPr>
            <p:ph idx="1"/>
          </p:nvPr>
        </p:nvSpPr>
        <p:spPr>
          <a:xfrm>
            <a:off x="611560" y="1340768"/>
            <a:ext cx="8172450" cy="5328592"/>
          </a:xfrm>
        </p:spPr>
        <p:txBody>
          <a:bodyPr/>
          <a:lstStyle/>
          <a:p>
            <a:pPr marL="360000"/>
            <a:r>
              <a:rPr lang="en-US" sz="1800" b="1" u="sng" dirty="0" smtClean="0">
                <a:solidFill>
                  <a:schemeClr val="tx1"/>
                </a:solidFill>
              </a:rPr>
              <a:t>2</a:t>
            </a:r>
            <a:r>
              <a:rPr lang="en-US" sz="1800" b="1" u="sng" baseline="30000" dirty="0" smtClean="0">
                <a:solidFill>
                  <a:schemeClr val="tx1"/>
                </a:solidFill>
              </a:rPr>
              <a:t>nd</a:t>
            </a:r>
            <a:r>
              <a:rPr lang="en-US" sz="1800" b="1" u="sng" dirty="0" smtClean="0">
                <a:solidFill>
                  <a:schemeClr val="tx1"/>
                </a:solidFill>
              </a:rPr>
              <a:t> step: Train the model</a:t>
            </a:r>
          </a:p>
          <a:p>
            <a:pPr marL="360000"/>
            <a:endParaRPr lang="en-US" sz="1800" b="1" u="sng" dirty="0">
              <a:solidFill>
                <a:schemeClr val="tx1"/>
              </a:solidFill>
            </a:endParaRPr>
          </a:p>
          <a:p>
            <a:pPr marL="360000"/>
            <a:r>
              <a:rPr lang="en-US" sz="1800" b="1" dirty="0" smtClean="0">
                <a:solidFill>
                  <a:schemeClr val="tx1"/>
                </a:solidFill>
              </a:rPr>
              <a:t>Code: </a:t>
            </a:r>
            <a:r>
              <a:rPr lang="fr-FR" sz="1800" dirty="0" smtClean="0">
                <a:hlinkClick r:id="rId3"/>
              </a:rPr>
              <a:t>https</a:t>
            </a:r>
            <a:r>
              <a:rPr lang="fr-FR" sz="1800" dirty="0">
                <a:hlinkClick r:id="rId3"/>
              </a:rPr>
              <a:t>://</a:t>
            </a:r>
            <a:r>
              <a:rPr lang="fr-FR" sz="1800" dirty="0" smtClean="0">
                <a:hlinkClick r:id="rId3"/>
              </a:rPr>
              <a:t>github.com/matterport/Mask_RCNN</a:t>
            </a:r>
            <a:endParaRPr lang="fr-FR" sz="1800" dirty="0" smtClean="0"/>
          </a:p>
          <a:p>
            <a:pPr marL="360000"/>
            <a:r>
              <a:rPr lang="en-US" sz="1800" b="1" dirty="0" smtClean="0">
                <a:solidFill>
                  <a:schemeClr val="tx1"/>
                </a:solidFill>
              </a:rPr>
              <a:t>Hardware : </a:t>
            </a:r>
          </a:p>
          <a:p>
            <a:pPr marL="360000"/>
            <a:endParaRPr lang="en-US" sz="1800" b="1" dirty="0" smtClean="0">
              <a:solidFill>
                <a:schemeClr val="tx1"/>
              </a:solidFill>
            </a:endParaRPr>
          </a:p>
          <a:p>
            <a:pPr marL="360000"/>
            <a:endParaRPr lang="en-US" sz="1800" b="1" dirty="0">
              <a:solidFill>
                <a:schemeClr val="tx1"/>
              </a:solidFill>
            </a:endParaRPr>
          </a:p>
          <a:p>
            <a:pPr marL="360000"/>
            <a:endParaRPr lang="en-US" sz="1800" b="1" dirty="0" smtClean="0">
              <a:solidFill>
                <a:schemeClr val="tx1"/>
              </a:solidFill>
            </a:endParaRPr>
          </a:p>
          <a:p>
            <a:pPr marL="360000"/>
            <a:endParaRPr lang="en-US" sz="1800" b="1" dirty="0">
              <a:solidFill>
                <a:schemeClr val="tx1"/>
              </a:solidFill>
            </a:endParaRPr>
          </a:p>
          <a:p>
            <a:pPr marL="360000"/>
            <a:endParaRPr lang="en-US" sz="1800" b="1" dirty="0" smtClean="0">
              <a:solidFill>
                <a:schemeClr val="tx1"/>
              </a:solidFill>
            </a:endParaRPr>
          </a:p>
          <a:p>
            <a:pPr marL="360000"/>
            <a:endParaRPr lang="en-US" sz="1800" b="1" dirty="0" smtClean="0">
              <a:solidFill>
                <a:schemeClr val="tx1"/>
              </a:solidFill>
            </a:endParaRPr>
          </a:p>
          <a:p>
            <a:pPr marL="360000"/>
            <a:endParaRPr lang="en-US" sz="1800" b="1" dirty="0">
              <a:solidFill>
                <a:schemeClr val="tx1"/>
              </a:solidFill>
            </a:endParaRPr>
          </a:p>
          <a:p>
            <a:pPr marL="360000"/>
            <a:endParaRPr lang="en-US" sz="1800" b="1" dirty="0" smtClean="0">
              <a:solidFill>
                <a:schemeClr val="tx1"/>
              </a:solidFill>
            </a:endParaRPr>
          </a:p>
          <a:p>
            <a:pPr marL="360000"/>
            <a:r>
              <a:rPr lang="en-US" sz="1800" b="1" dirty="0" smtClean="0">
                <a:solidFill>
                  <a:schemeClr val="tx1"/>
                </a:solidFill>
              </a:rPr>
              <a:t>Training schedule: Transfer Learning on ResNet50 pre-trained on MS COCO with 40 epochs (20 epochs for head layers + 20 for all layers)</a:t>
            </a:r>
          </a:p>
        </p:txBody>
      </p:sp>
      <p:graphicFrame>
        <p:nvGraphicFramePr>
          <p:cNvPr id="11" name="Tableau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4660327"/>
              </p:ext>
            </p:extLst>
          </p:nvPr>
        </p:nvGraphicFramePr>
        <p:xfrm>
          <a:off x="1963237" y="2636912"/>
          <a:ext cx="5129043" cy="24651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3388"/>
                <a:gridCol w="692715"/>
                <a:gridCol w="1140142"/>
                <a:gridCol w="147279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Device/Cluster</a:t>
                      </a:r>
                      <a:endParaRPr 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CPU/GPU</a:t>
                      </a:r>
                      <a:endParaRPr 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Duration per image</a:t>
                      </a:r>
                      <a:endParaRPr 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Total </a:t>
                      </a:r>
                      <a:r>
                        <a:rPr lang="en-US" sz="800" dirty="0" smtClean="0"/>
                        <a:t>duration</a:t>
                      </a:r>
                      <a:r>
                        <a:rPr lang="en-US" sz="800" baseline="0" dirty="0" smtClean="0"/>
                        <a:t> </a:t>
                      </a:r>
                      <a:r>
                        <a:rPr lang="en-US" sz="800" baseline="0" dirty="0" smtClean="0"/>
                        <a:t>per test </a:t>
                      </a:r>
                      <a:r>
                        <a:rPr lang="en-US" sz="800" dirty="0" smtClean="0"/>
                        <a:t>(~15k images, 40 epochs)</a:t>
                      </a:r>
                      <a:endParaRPr lang="en-US" sz="800" dirty="0"/>
                    </a:p>
                  </a:txBody>
                  <a:tcPr anchor="ctr"/>
                </a:tc>
              </a:tr>
              <a:tr h="34174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i7-6700K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CPU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~10s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&gt;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2 months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/>
                        <a:t>Talitha</a:t>
                      </a:r>
                      <a:r>
                        <a:rPr lang="en-US" sz="1200" dirty="0" smtClean="0"/>
                        <a:t> – 4 x </a:t>
                      </a:r>
                      <a:r>
                        <a:rPr lang="pt-BR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Intel(R) Xeon(R) Gold 5122 CPU @ 3.60GHz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CPU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~2.8s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~20 days</a:t>
                      </a:r>
                      <a:endParaRPr lang="en-US" sz="12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/>
                        <a:t>Quadro</a:t>
                      </a:r>
                      <a:r>
                        <a:rPr lang="en-US" sz="1200" dirty="0" smtClean="0"/>
                        <a:t> K6000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GPU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~1.4s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&gt;9</a:t>
                      </a:r>
                      <a:r>
                        <a:rPr lang="en-US" sz="1200" baseline="0" dirty="0" smtClean="0"/>
                        <a:t> days</a:t>
                      </a:r>
                      <a:endParaRPr lang="en-US" sz="1200" dirty="0" smtClean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GTX 1060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GPU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~800ms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&gt;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5 days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RTX 2080 </a:t>
                      </a:r>
                      <a:r>
                        <a:rPr lang="en-US" sz="1200" dirty="0" err="1" smtClean="0">
                          <a:solidFill>
                            <a:schemeClr val="tx1"/>
                          </a:solidFill>
                        </a:rPr>
                        <a:t>Ti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GPU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~230ms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&lt;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2 days</a:t>
                      </a:r>
                      <a:endParaRPr lang="en-US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916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Espace réservé du numéro de diapositive 8"/>
          <p:cNvSpPr>
            <a:spLocks noGrp="1"/>
          </p:cNvSpPr>
          <p:nvPr>
            <p:ph type="sldNum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dirty="0"/>
              <a:t>|  PAGE </a:t>
            </a:r>
            <a:fld id="{1AAA9E14-2C85-4B93-9190-BC5EA63B9BDF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fr-FR" dirty="0"/>
          </a:p>
        </p:txBody>
      </p:sp>
      <p:sp>
        <p:nvSpPr>
          <p:cNvPr id="21504" name="Titre 2150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Instance segmentation </a:t>
            </a:r>
            <a:r>
              <a:rPr lang="en-US" dirty="0" smtClean="0"/>
              <a:t>APPROACH FOR WEST</a:t>
            </a:r>
            <a:endParaRPr lang="en-US" dirty="0"/>
          </a:p>
        </p:txBody>
      </p:sp>
      <p:sp>
        <p:nvSpPr>
          <p:cNvPr id="8" name="Espace réservé du pied de page 9"/>
          <p:cNvSpPr>
            <a:spLocks noGrp="1"/>
          </p:cNvSpPr>
          <p:nvPr>
            <p:ph type="ftr" sz="quarter" idx="10"/>
          </p:nvPr>
        </p:nvSpPr>
        <p:spPr bwMode="auto">
          <a:xfrm>
            <a:off x="2051050" y="6305550"/>
            <a:ext cx="5940425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/>
              <a:t>Chakib BELAFDIL | 25 February 2020</a:t>
            </a:r>
            <a:endParaRPr lang="en-US" dirty="0"/>
          </a:p>
        </p:txBody>
      </p:sp>
      <p:sp>
        <p:nvSpPr>
          <p:cNvPr id="9" name="Espace réservé du contenu 1"/>
          <p:cNvSpPr>
            <a:spLocks noGrp="1"/>
          </p:cNvSpPr>
          <p:nvPr>
            <p:ph idx="1"/>
          </p:nvPr>
        </p:nvSpPr>
        <p:spPr>
          <a:xfrm>
            <a:off x="611560" y="1340768"/>
            <a:ext cx="8172450" cy="504056"/>
          </a:xfrm>
        </p:spPr>
        <p:txBody>
          <a:bodyPr/>
          <a:lstStyle/>
          <a:p>
            <a:pPr marL="360000"/>
            <a:r>
              <a:rPr lang="en-US" sz="1800" b="1" u="sng" dirty="0" smtClean="0">
                <a:solidFill>
                  <a:schemeClr val="tx1"/>
                </a:solidFill>
              </a:rPr>
              <a:t>3</a:t>
            </a:r>
            <a:r>
              <a:rPr lang="en-US" sz="1800" b="1" u="sng" baseline="30000" dirty="0" smtClean="0">
                <a:solidFill>
                  <a:schemeClr val="tx1"/>
                </a:solidFill>
              </a:rPr>
              <a:t>rd</a:t>
            </a:r>
            <a:r>
              <a:rPr lang="en-US" sz="1800" b="1" u="sng" dirty="0" smtClean="0">
                <a:solidFill>
                  <a:schemeClr val="tx1"/>
                </a:solidFill>
              </a:rPr>
              <a:t> step: Monitor learning and check performance</a:t>
            </a: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29" y="2178576"/>
            <a:ext cx="3055683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178576"/>
            <a:ext cx="3055683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 descr="Résultat de recherche d'images pour &quot;tensorboard logo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24744"/>
            <a:ext cx="1239809" cy="69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8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B246620\Documents\WEST\hotspot_detection\results_outboard_inboard\submit_20200217T083035\img_55037_9.3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8" t="16881" r="9658" b="17301"/>
          <a:stretch/>
        </p:blipFill>
        <p:spPr bwMode="auto">
          <a:xfrm>
            <a:off x="346884" y="1988840"/>
            <a:ext cx="3874837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3" name="Espace réservé du numéro de diapositive 8"/>
          <p:cNvSpPr>
            <a:spLocks noGrp="1"/>
          </p:cNvSpPr>
          <p:nvPr>
            <p:ph type="sldNum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dirty="0"/>
              <a:t>|  PAGE </a:t>
            </a:r>
            <a:fld id="{1AAA9E14-2C85-4B93-9190-BC5EA63B9BDF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fr-FR" dirty="0"/>
          </a:p>
        </p:txBody>
      </p:sp>
      <p:sp>
        <p:nvSpPr>
          <p:cNvPr id="21504" name="Titre 2150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Instance segmentation </a:t>
            </a:r>
            <a:r>
              <a:rPr lang="en-US" dirty="0" smtClean="0"/>
              <a:t>APPROACH FOR WEST</a:t>
            </a:r>
            <a:endParaRPr lang="en-US" dirty="0"/>
          </a:p>
        </p:txBody>
      </p:sp>
      <p:sp>
        <p:nvSpPr>
          <p:cNvPr id="8" name="Espace réservé du pied de page 9"/>
          <p:cNvSpPr>
            <a:spLocks noGrp="1"/>
          </p:cNvSpPr>
          <p:nvPr>
            <p:ph type="ftr" sz="quarter" idx="10"/>
          </p:nvPr>
        </p:nvSpPr>
        <p:spPr bwMode="auto">
          <a:xfrm>
            <a:off x="2051050" y="6305550"/>
            <a:ext cx="5940425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/>
              <a:t>Chakib BELAFDIL | 25 February 2020</a:t>
            </a:r>
            <a:endParaRPr lang="en-US" dirty="0"/>
          </a:p>
        </p:txBody>
      </p:sp>
      <p:sp>
        <p:nvSpPr>
          <p:cNvPr id="9" name="Espace réservé du contenu 1"/>
          <p:cNvSpPr>
            <a:spLocks noGrp="1"/>
          </p:cNvSpPr>
          <p:nvPr>
            <p:ph idx="1"/>
          </p:nvPr>
        </p:nvSpPr>
        <p:spPr>
          <a:xfrm>
            <a:off x="611560" y="1340768"/>
            <a:ext cx="8172450" cy="504056"/>
          </a:xfrm>
        </p:spPr>
        <p:txBody>
          <a:bodyPr/>
          <a:lstStyle/>
          <a:p>
            <a:pPr marL="360000"/>
            <a:r>
              <a:rPr lang="en-US" sz="1800" b="1" u="sng" dirty="0" smtClean="0">
                <a:solidFill>
                  <a:schemeClr val="tx1"/>
                </a:solidFill>
              </a:rPr>
              <a:t>3</a:t>
            </a:r>
            <a:r>
              <a:rPr lang="en-US" sz="1800" b="1" u="sng" baseline="30000" dirty="0" smtClean="0">
                <a:solidFill>
                  <a:schemeClr val="tx1"/>
                </a:solidFill>
              </a:rPr>
              <a:t>rd</a:t>
            </a:r>
            <a:r>
              <a:rPr lang="en-US" sz="1800" b="1" u="sng" dirty="0" smtClean="0">
                <a:solidFill>
                  <a:schemeClr val="tx1"/>
                </a:solidFill>
              </a:rPr>
              <a:t> step: Monitor learning and check performance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4316150" y="3424354"/>
            <a:ext cx="4464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Prediction time: ~200ms w/ RTX 2080Ti</a:t>
            </a:r>
          </a:p>
          <a:p>
            <a:endParaRPr lang="en-US" dirty="0"/>
          </a:p>
          <a:p>
            <a:r>
              <a:rPr lang="en-US" dirty="0" smtClean="0"/>
              <a:t>For a 1 minute IR film, it would take roughly 10 minutes.</a:t>
            </a:r>
          </a:p>
        </p:txBody>
      </p:sp>
    </p:spTree>
    <p:extLst>
      <p:ext uri="{BB962C8B-B14F-4D97-AF65-F5344CB8AC3E}">
        <p14:creationId xmlns:p14="http://schemas.microsoft.com/office/powerpoint/2010/main" val="375515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Espace réservé du numéro de diapositive 8"/>
          <p:cNvSpPr>
            <a:spLocks noGrp="1"/>
          </p:cNvSpPr>
          <p:nvPr>
            <p:ph type="sldNum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dirty="0"/>
              <a:t>|  PAGE </a:t>
            </a:r>
            <a:fld id="{1AAA9E14-2C85-4B93-9190-BC5EA63B9BDF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fr-FR" dirty="0"/>
          </a:p>
        </p:txBody>
      </p:sp>
      <p:sp>
        <p:nvSpPr>
          <p:cNvPr id="21504" name="Titre 2150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next</a:t>
            </a:r>
            <a:endParaRPr lang="en-US" dirty="0"/>
          </a:p>
        </p:txBody>
      </p:sp>
      <p:sp>
        <p:nvSpPr>
          <p:cNvPr id="8" name="Espace réservé du pied de page 9"/>
          <p:cNvSpPr>
            <a:spLocks noGrp="1"/>
          </p:cNvSpPr>
          <p:nvPr>
            <p:ph type="ftr" sz="quarter" idx="10"/>
          </p:nvPr>
        </p:nvSpPr>
        <p:spPr bwMode="auto">
          <a:xfrm>
            <a:off x="2051050" y="6305550"/>
            <a:ext cx="5940425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/>
              <a:t>Chakib BELAFDIL | 25 February 2020</a:t>
            </a:r>
            <a:endParaRPr lang="en-US" dirty="0"/>
          </a:p>
        </p:txBody>
      </p:sp>
      <p:sp>
        <p:nvSpPr>
          <p:cNvPr id="9" name="Espace réservé du contenu 1"/>
          <p:cNvSpPr>
            <a:spLocks noGrp="1"/>
          </p:cNvSpPr>
          <p:nvPr>
            <p:ph idx="1"/>
          </p:nvPr>
        </p:nvSpPr>
        <p:spPr>
          <a:xfrm>
            <a:off x="611560" y="1340768"/>
            <a:ext cx="8172450" cy="504056"/>
          </a:xfrm>
        </p:spPr>
        <p:txBody>
          <a:bodyPr/>
          <a:lstStyle/>
          <a:p>
            <a:pPr marL="360000"/>
            <a:r>
              <a:rPr lang="en-US" sz="1800" b="1" u="sng" dirty="0">
                <a:solidFill>
                  <a:schemeClr val="tx1"/>
                </a:solidFill>
              </a:rPr>
              <a:t>From inter-pulse to RT </a:t>
            </a:r>
            <a:r>
              <a:rPr lang="en-US" sz="1800" b="1" u="sng" dirty="0" smtClean="0">
                <a:solidFill>
                  <a:schemeClr val="tx1"/>
                </a:solidFill>
              </a:rPr>
              <a:t>prediction</a:t>
            </a:r>
            <a:endParaRPr lang="en-US" sz="1800" b="1" u="sng" dirty="0">
              <a:solidFill>
                <a:schemeClr val="tx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348880"/>
            <a:ext cx="3240360" cy="175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827584" y="4217838"/>
            <a:ext cx="32273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</a:t>
            </a:r>
            <a:r>
              <a:rPr lang="fr-FR" dirty="0">
                <a:hlinkClick r:id="rId4"/>
              </a:rPr>
              <a:t>https://www.nvidia.com/en-gb/about-nvidia/ai-computing/</a:t>
            </a:r>
            <a:endParaRPr lang="en-US" dirty="0"/>
          </a:p>
        </p:txBody>
      </p:sp>
      <p:pic>
        <p:nvPicPr>
          <p:cNvPr id="15" name="Picture 2" descr="https://miro.medium.com/max/1585/1*4gGddZpKeNIPBoVxYECd5w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371" y="2327796"/>
            <a:ext cx="3515771" cy="1735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16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Espace réservé du numéro de diapositive 8"/>
          <p:cNvSpPr>
            <a:spLocks noGrp="1"/>
          </p:cNvSpPr>
          <p:nvPr>
            <p:ph type="sldNum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dirty="0"/>
              <a:t>|  PAGE </a:t>
            </a:r>
            <a:fld id="{1AAA9E14-2C85-4B93-9190-BC5EA63B9BDF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fr-FR" dirty="0"/>
          </a:p>
        </p:txBody>
      </p:sp>
      <p:sp>
        <p:nvSpPr>
          <p:cNvPr id="21504" name="Titre 2150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next</a:t>
            </a:r>
            <a:endParaRPr lang="en-US" dirty="0"/>
          </a:p>
        </p:txBody>
      </p:sp>
      <p:sp>
        <p:nvSpPr>
          <p:cNvPr id="8" name="Espace réservé du pied de page 9"/>
          <p:cNvSpPr>
            <a:spLocks noGrp="1"/>
          </p:cNvSpPr>
          <p:nvPr>
            <p:ph type="ftr" sz="quarter" idx="10"/>
          </p:nvPr>
        </p:nvSpPr>
        <p:spPr bwMode="auto">
          <a:xfrm>
            <a:off x="2051050" y="6305550"/>
            <a:ext cx="5940425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/>
              <a:t>Chakib BELAFDIL | 25 February 2020</a:t>
            </a:r>
            <a:endParaRPr lang="en-US" dirty="0"/>
          </a:p>
        </p:txBody>
      </p:sp>
      <p:sp>
        <p:nvSpPr>
          <p:cNvPr id="9" name="Espace réservé du contenu 1"/>
          <p:cNvSpPr>
            <a:spLocks noGrp="1"/>
          </p:cNvSpPr>
          <p:nvPr>
            <p:ph idx="1"/>
          </p:nvPr>
        </p:nvSpPr>
        <p:spPr>
          <a:xfrm>
            <a:off x="611560" y="1340768"/>
            <a:ext cx="8172450" cy="504056"/>
          </a:xfrm>
        </p:spPr>
        <p:txBody>
          <a:bodyPr/>
          <a:lstStyle/>
          <a:p>
            <a:pPr marL="360000"/>
            <a:r>
              <a:rPr lang="en-US" sz="1800" b="1" u="sng" dirty="0" smtClean="0">
                <a:solidFill>
                  <a:schemeClr val="tx1"/>
                </a:solidFill>
              </a:rPr>
              <a:t>Ontology</a:t>
            </a:r>
          </a:p>
          <a:p>
            <a:pPr marL="360000"/>
            <a:endParaRPr lang="en-US" sz="1800" b="1" u="sng" dirty="0" smtClean="0">
              <a:solidFill>
                <a:schemeClr val="tx1"/>
              </a:solidFill>
            </a:endParaRPr>
          </a:p>
        </p:txBody>
      </p:sp>
      <p:sp>
        <p:nvSpPr>
          <p:cNvPr id="11" name="Espace réservé du contenu 1"/>
          <p:cNvSpPr txBox="1">
            <a:spLocks/>
          </p:cNvSpPr>
          <p:nvPr/>
        </p:nvSpPr>
        <p:spPr bwMode="auto">
          <a:xfrm>
            <a:off x="631533" y="3871290"/>
            <a:ext cx="817245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923925" algn="l" rtl="0" eaLnBrk="1" fontAlgn="base" hangingPunct="1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/>
            <a:r>
              <a:rPr lang="en-US" sz="1800" b="1" u="sng" dirty="0" smtClean="0">
                <a:solidFill>
                  <a:schemeClr val="tx1"/>
                </a:solidFill>
              </a:rPr>
              <a:t>Only raw image data used</a:t>
            </a:r>
          </a:p>
          <a:p>
            <a:pPr marL="360000"/>
            <a:endParaRPr lang="en-US" sz="1800" b="1" u="sng" dirty="0" smtClean="0">
              <a:solidFill>
                <a:schemeClr val="tx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115616" y="1793032"/>
            <a:ext cx="2016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Inboard strike point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Outboard strike point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UFO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Reflection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Other-type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Unknown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26" name="Picture 2" descr="Résultat de recherche d'images pour &quot;U-Net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972" y="5206343"/>
            <a:ext cx="1599868" cy="1065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1110432" y="4375346"/>
            <a:ext cx="2957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Temporal properties are not used:</a:t>
            </a:r>
          </a:p>
          <a:p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Mask R-CNN with one label and class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U-Net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131840" y="5506780"/>
            <a:ext cx="25922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O</a:t>
            </a:r>
            <a:r>
              <a:rPr lang="en-US" sz="1100" dirty="0" smtClean="0"/>
              <a:t>. Ronneberger and al. </a:t>
            </a:r>
            <a:r>
              <a:rPr lang="en-US" sz="1100" i="1" dirty="0" smtClean="0"/>
              <a:t>U-Net: Convolutional Networks for Biomedical Image Segmentation, </a:t>
            </a:r>
            <a:r>
              <a:rPr lang="en-US" sz="1100" dirty="0" smtClean="0"/>
              <a:t>University of Freiburg,  2015.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17232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Espace réservé du numéro de diapositive 8"/>
          <p:cNvSpPr>
            <a:spLocks noGrp="1"/>
          </p:cNvSpPr>
          <p:nvPr>
            <p:ph type="sldNum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dirty="0"/>
              <a:t>|  PAGE </a:t>
            </a:r>
            <a:fld id="{1AAA9E14-2C85-4B93-9190-BC5EA63B9BDF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fr-FR" dirty="0"/>
          </a:p>
        </p:txBody>
      </p:sp>
      <p:sp>
        <p:nvSpPr>
          <p:cNvPr id="21504" name="Titre 2150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definitions</a:t>
            </a:r>
            <a:endParaRPr lang="en-US" dirty="0"/>
          </a:p>
        </p:txBody>
      </p:sp>
      <p:sp>
        <p:nvSpPr>
          <p:cNvPr id="8" name="Espace réservé du contenu 1"/>
          <p:cNvSpPr>
            <a:spLocks noGrp="1"/>
          </p:cNvSpPr>
          <p:nvPr>
            <p:ph idx="1"/>
          </p:nvPr>
        </p:nvSpPr>
        <p:spPr>
          <a:xfrm>
            <a:off x="107504" y="3284984"/>
            <a:ext cx="8172450" cy="2304256"/>
          </a:xfrm>
        </p:spPr>
        <p:txBody>
          <a:bodyPr/>
          <a:lstStyle/>
          <a:p>
            <a:pPr marL="360000"/>
            <a:r>
              <a:rPr lang="en-US" sz="1800" b="1" u="sng" dirty="0" smtClean="0">
                <a:solidFill>
                  <a:schemeClr val="tx1"/>
                </a:solidFill>
              </a:rPr>
              <a:t>Classification: </a:t>
            </a:r>
            <a:endParaRPr lang="en-US" sz="1800" b="1" u="sng" dirty="0">
              <a:solidFill>
                <a:schemeClr val="tx1"/>
              </a:solidFill>
            </a:endParaRPr>
          </a:p>
          <a:p>
            <a:pPr marL="360000"/>
            <a:r>
              <a:rPr lang="en-US" sz="1800" dirty="0">
                <a:solidFill>
                  <a:schemeClr val="tx1"/>
                </a:solidFill>
              </a:rPr>
              <a:t>Assign only one class label </a:t>
            </a:r>
            <a:r>
              <a:rPr lang="en-US" sz="1800" dirty="0" smtClean="0">
                <a:solidFill>
                  <a:schemeClr val="tx1"/>
                </a:solidFill>
              </a:rPr>
              <a:t>based on the dominant object inside </a:t>
            </a:r>
            <a:r>
              <a:rPr lang="en-US" sz="1800" dirty="0">
                <a:solidFill>
                  <a:schemeClr val="tx1"/>
                </a:solidFill>
              </a:rPr>
              <a:t>it</a:t>
            </a:r>
            <a:r>
              <a:rPr lang="en-US" sz="1800" dirty="0" smtClean="0">
                <a:solidFill>
                  <a:schemeClr val="tx1"/>
                </a:solidFill>
              </a:rPr>
              <a:t>.</a:t>
            </a:r>
            <a:endParaRPr lang="en-US" sz="1800" b="1" u="sng" dirty="0" smtClean="0">
              <a:solidFill>
                <a:schemeClr val="tx1"/>
              </a:solidFill>
            </a:endParaRPr>
          </a:p>
          <a:p>
            <a:pPr marL="360000"/>
            <a:r>
              <a:rPr lang="en-US" sz="1800" b="1" u="sng" dirty="0" smtClean="0">
                <a:solidFill>
                  <a:schemeClr val="tx1"/>
                </a:solidFill>
              </a:rPr>
              <a:t>Classification </a:t>
            </a:r>
            <a:r>
              <a:rPr lang="en-US" sz="1800" b="1" u="sng" dirty="0" smtClean="0">
                <a:solidFill>
                  <a:schemeClr val="tx1"/>
                </a:solidFill>
              </a:rPr>
              <a:t>and </a:t>
            </a:r>
            <a:r>
              <a:rPr lang="en-US" sz="1800" b="1" u="sng" dirty="0" smtClean="0">
                <a:solidFill>
                  <a:schemeClr val="tx1"/>
                </a:solidFill>
              </a:rPr>
              <a:t>localization: </a:t>
            </a:r>
            <a:endParaRPr lang="en-US" sz="1800" b="1" u="sng" dirty="0" smtClean="0">
              <a:solidFill>
                <a:schemeClr val="tx1"/>
              </a:solidFill>
            </a:endParaRPr>
          </a:p>
          <a:p>
            <a:pPr marL="360000"/>
            <a:r>
              <a:rPr lang="en-US" sz="1800" dirty="0" smtClean="0">
                <a:solidFill>
                  <a:schemeClr val="tx1"/>
                </a:solidFill>
              </a:rPr>
              <a:t>Assign only one class label to the object in the image and draw a bounding box around it.</a:t>
            </a:r>
          </a:p>
          <a:p>
            <a:pPr marL="360000"/>
            <a:r>
              <a:rPr lang="en-US" sz="1800" b="1" u="sng" dirty="0" smtClean="0">
                <a:solidFill>
                  <a:schemeClr val="tx1"/>
                </a:solidFill>
              </a:rPr>
              <a:t>Object </a:t>
            </a:r>
            <a:r>
              <a:rPr lang="en-US" sz="1800" b="1" u="sng" dirty="0" smtClean="0">
                <a:solidFill>
                  <a:schemeClr val="tx1"/>
                </a:solidFill>
              </a:rPr>
              <a:t>detection: </a:t>
            </a:r>
            <a:endParaRPr lang="en-US" sz="1800" b="1" u="sng" dirty="0" smtClean="0">
              <a:solidFill>
                <a:schemeClr val="tx1"/>
              </a:solidFill>
            </a:endParaRPr>
          </a:p>
          <a:p>
            <a:pPr marL="360000"/>
            <a:r>
              <a:rPr lang="en-US" sz="1800" dirty="0" smtClean="0">
                <a:solidFill>
                  <a:schemeClr val="tx1"/>
                </a:solidFill>
              </a:rPr>
              <a:t>Assign multi bounding box per object instance and classify it.</a:t>
            </a:r>
          </a:p>
          <a:p>
            <a:pPr marL="360000"/>
            <a:r>
              <a:rPr lang="en-US" sz="1800" b="1" u="sng" dirty="0" smtClean="0">
                <a:solidFill>
                  <a:schemeClr val="tx1"/>
                </a:solidFill>
              </a:rPr>
              <a:t>Instance </a:t>
            </a:r>
            <a:r>
              <a:rPr lang="en-US" sz="1800" b="1" u="sng" dirty="0" smtClean="0">
                <a:solidFill>
                  <a:schemeClr val="tx1"/>
                </a:solidFill>
              </a:rPr>
              <a:t>segmentation: </a:t>
            </a:r>
            <a:endParaRPr lang="en-US" sz="1800" b="1" u="sng" dirty="0" smtClean="0">
              <a:solidFill>
                <a:schemeClr val="tx1"/>
              </a:solidFill>
            </a:endParaRPr>
          </a:p>
          <a:p>
            <a:pPr marL="360000"/>
            <a:r>
              <a:rPr lang="en-US" sz="1800" dirty="0" smtClean="0">
                <a:solidFill>
                  <a:schemeClr val="tx1"/>
                </a:solidFill>
              </a:rPr>
              <a:t>Assign a class label and an instance for each </a:t>
            </a:r>
            <a:r>
              <a:rPr lang="en-US" sz="1800" dirty="0" smtClean="0">
                <a:solidFill>
                  <a:schemeClr val="tx1"/>
                </a:solidFill>
              </a:rPr>
              <a:t>pixel.</a:t>
            </a:r>
            <a:endParaRPr lang="en-US" sz="1800" dirty="0" smtClean="0">
              <a:solidFill>
                <a:schemeClr val="tx1"/>
              </a:solidFill>
            </a:endParaRPr>
          </a:p>
        </p:txBody>
      </p:sp>
      <p:sp>
        <p:nvSpPr>
          <p:cNvPr id="12" name="Espace réservé du pied de page 9"/>
          <p:cNvSpPr>
            <a:spLocks noGrp="1"/>
          </p:cNvSpPr>
          <p:nvPr>
            <p:ph type="ftr" sz="quarter" idx="10"/>
          </p:nvPr>
        </p:nvSpPr>
        <p:spPr bwMode="auto">
          <a:xfrm>
            <a:off x="2051050" y="6305550"/>
            <a:ext cx="5940425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/>
              <a:t>Chakib BELAFDIL | 25 February 2020</a:t>
            </a:r>
            <a:endParaRPr lang="en-US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085" y="1202740"/>
            <a:ext cx="1714347" cy="1370203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14" name="Forme libre 13"/>
          <p:cNvSpPr/>
          <p:nvPr/>
        </p:nvSpPr>
        <p:spPr>
          <a:xfrm>
            <a:off x="7067231" y="2113703"/>
            <a:ext cx="423862" cy="173831"/>
          </a:xfrm>
          <a:custGeom>
            <a:avLst/>
            <a:gdLst>
              <a:gd name="connsiteX0" fmla="*/ 0 w 423862"/>
              <a:gd name="connsiteY0" fmla="*/ 0 h 173831"/>
              <a:gd name="connsiteX1" fmla="*/ 183356 w 423862"/>
              <a:gd name="connsiteY1" fmla="*/ 64293 h 173831"/>
              <a:gd name="connsiteX2" fmla="*/ 333375 w 423862"/>
              <a:gd name="connsiteY2" fmla="*/ 104775 h 173831"/>
              <a:gd name="connsiteX3" fmla="*/ 423862 w 423862"/>
              <a:gd name="connsiteY3" fmla="*/ 130968 h 173831"/>
              <a:gd name="connsiteX4" fmla="*/ 366712 w 423862"/>
              <a:gd name="connsiteY4" fmla="*/ 173831 h 173831"/>
              <a:gd name="connsiteX5" fmla="*/ 269081 w 423862"/>
              <a:gd name="connsiteY5" fmla="*/ 161925 h 173831"/>
              <a:gd name="connsiteX6" fmla="*/ 135731 w 423862"/>
              <a:gd name="connsiteY6" fmla="*/ 128587 h 173831"/>
              <a:gd name="connsiteX7" fmla="*/ 11906 w 423862"/>
              <a:gd name="connsiteY7" fmla="*/ 52387 h 173831"/>
              <a:gd name="connsiteX8" fmla="*/ 0 w 423862"/>
              <a:gd name="connsiteY8" fmla="*/ 0 h 173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3862" h="173831">
                <a:moveTo>
                  <a:pt x="0" y="0"/>
                </a:moveTo>
                <a:lnTo>
                  <a:pt x="183356" y="64293"/>
                </a:lnTo>
                <a:lnTo>
                  <a:pt x="333375" y="104775"/>
                </a:lnTo>
                <a:lnTo>
                  <a:pt x="423862" y="130968"/>
                </a:lnTo>
                <a:lnTo>
                  <a:pt x="366712" y="173831"/>
                </a:lnTo>
                <a:lnTo>
                  <a:pt x="269081" y="161925"/>
                </a:lnTo>
                <a:lnTo>
                  <a:pt x="135731" y="128587"/>
                </a:lnTo>
                <a:lnTo>
                  <a:pt x="11906" y="52387"/>
                </a:lnTo>
                <a:lnTo>
                  <a:pt x="0" y="0"/>
                </a:lnTo>
                <a:close/>
              </a:path>
            </a:pathLst>
          </a:custGeom>
          <a:noFill/>
          <a:ln w="22225">
            <a:solidFill>
              <a:srgbClr val="FF000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orme libre 14"/>
          <p:cNvSpPr/>
          <p:nvPr/>
        </p:nvSpPr>
        <p:spPr>
          <a:xfrm>
            <a:off x="7195818" y="2366115"/>
            <a:ext cx="176213" cy="209550"/>
          </a:xfrm>
          <a:custGeom>
            <a:avLst/>
            <a:gdLst>
              <a:gd name="connsiteX0" fmla="*/ 73819 w 176213"/>
              <a:gd name="connsiteY0" fmla="*/ 0 h 209550"/>
              <a:gd name="connsiteX1" fmla="*/ 21432 w 176213"/>
              <a:gd name="connsiteY1" fmla="*/ 92869 h 209550"/>
              <a:gd name="connsiteX2" fmla="*/ 0 w 176213"/>
              <a:gd name="connsiteY2" fmla="*/ 150019 h 209550"/>
              <a:gd name="connsiteX3" fmla="*/ 23813 w 176213"/>
              <a:gd name="connsiteY3" fmla="*/ 209550 h 209550"/>
              <a:gd name="connsiteX4" fmla="*/ 147638 w 176213"/>
              <a:gd name="connsiteY4" fmla="*/ 207169 h 209550"/>
              <a:gd name="connsiteX5" fmla="*/ 176213 w 176213"/>
              <a:gd name="connsiteY5" fmla="*/ 111919 h 209550"/>
              <a:gd name="connsiteX6" fmla="*/ 169069 w 176213"/>
              <a:gd name="connsiteY6" fmla="*/ 23813 h 209550"/>
              <a:gd name="connsiteX7" fmla="*/ 73819 w 176213"/>
              <a:gd name="connsiteY7" fmla="*/ 0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6213" h="209550">
                <a:moveTo>
                  <a:pt x="73819" y="0"/>
                </a:moveTo>
                <a:lnTo>
                  <a:pt x="21432" y="92869"/>
                </a:lnTo>
                <a:lnTo>
                  <a:pt x="0" y="150019"/>
                </a:lnTo>
                <a:lnTo>
                  <a:pt x="23813" y="209550"/>
                </a:lnTo>
                <a:lnTo>
                  <a:pt x="147638" y="207169"/>
                </a:lnTo>
                <a:lnTo>
                  <a:pt x="176213" y="111919"/>
                </a:lnTo>
                <a:lnTo>
                  <a:pt x="169069" y="23813"/>
                </a:lnTo>
                <a:lnTo>
                  <a:pt x="73819" y="0"/>
                </a:lnTo>
                <a:close/>
              </a:path>
            </a:pathLst>
          </a:custGeom>
          <a:noFill/>
          <a:ln w="22225">
            <a:solidFill>
              <a:srgbClr val="00B05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orme libre 15"/>
          <p:cNvSpPr/>
          <p:nvPr/>
        </p:nvSpPr>
        <p:spPr>
          <a:xfrm rot="20400868">
            <a:off x="7711535" y="2203441"/>
            <a:ext cx="530225" cy="200402"/>
          </a:xfrm>
          <a:custGeom>
            <a:avLst/>
            <a:gdLst>
              <a:gd name="connsiteX0" fmla="*/ 0 w 423862"/>
              <a:gd name="connsiteY0" fmla="*/ 0 h 173831"/>
              <a:gd name="connsiteX1" fmla="*/ 183356 w 423862"/>
              <a:gd name="connsiteY1" fmla="*/ 64293 h 173831"/>
              <a:gd name="connsiteX2" fmla="*/ 333375 w 423862"/>
              <a:gd name="connsiteY2" fmla="*/ 104775 h 173831"/>
              <a:gd name="connsiteX3" fmla="*/ 423862 w 423862"/>
              <a:gd name="connsiteY3" fmla="*/ 130968 h 173831"/>
              <a:gd name="connsiteX4" fmla="*/ 366712 w 423862"/>
              <a:gd name="connsiteY4" fmla="*/ 173831 h 173831"/>
              <a:gd name="connsiteX5" fmla="*/ 269081 w 423862"/>
              <a:gd name="connsiteY5" fmla="*/ 161925 h 173831"/>
              <a:gd name="connsiteX6" fmla="*/ 135731 w 423862"/>
              <a:gd name="connsiteY6" fmla="*/ 128587 h 173831"/>
              <a:gd name="connsiteX7" fmla="*/ 11906 w 423862"/>
              <a:gd name="connsiteY7" fmla="*/ 52387 h 173831"/>
              <a:gd name="connsiteX8" fmla="*/ 0 w 423862"/>
              <a:gd name="connsiteY8" fmla="*/ 0 h 173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3862" h="173831">
                <a:moveTo>
                  <a:pt x="0" y="0"/>
                </a:moveTo>
                <a:lnTo>
                  <a:pt x="183356" y="64293"/>
                </a:lnTo>
                <a:lnTo>
                  <a:pt x="333375" y="104775"/>
                </a:lnTo>
                <a:lnTo>
                  <a:pt x="423862" y="130968"/>
                </a:lnTo>
                <a:lnTo>
                  <a:pt x="366712" y="173831"/>
                </a:lnTo>
                <a:lnTo>
                  <a:pt x="269081" y="161925"/>
                </a:lnTo>
                <a:lnTo>
                  <a:pt x="135731" y="128587"/>
                </a:lnTo>
                <a:lnTo>
                  <a:pt x="11906" y="52387"/>
                </a:lnTo>
                <a:lnTo>
                  <a:pt x="0" y="0"/>
                </a:lnTo>
                <a:close/>
              </a:path>
            </a:pathLst>
          </a:custGeom>
          <a:noFill/>
          <a:ln w="22225">
            <a:solidFill>
              <a:srgbClr val="FF000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orme libre 3"/>
          <p:cNvSpPr/>
          <p:nvPr/>
        </p:nvSpPr>
        <p:spPr>
          <a:xfrm>
            <a:off x="7035554" y="1604422"/>
            <a:ext cx="400050" cy="209550"/>
          </a:xfrm>
          <a:custGeom>
            <a:avLst/>
            <a:gdLst>
              <a:gd name="connsiteX0" fmla="*/ 0 w 400050"/>
              <a:gd name="connsiteY0" fmla="*/ 182880 h 209550"/>
              <a:gd name="connsiteX1" fmla="*/ 106680 w 400050"/>
              <a:gd name="connsiteY1" fmla="*/ 209550 h 209550"/>
              <a:gd name="connsiteX2" fmla="*/ 369570 w 400050"/>
              <a:gd name="connsiteY2" fmla="*/ 137160 h 209550"/>
              <a:gd name="connsiteX3" fmla="*/ 400050 w 400050"/>
              <a:gd name="connsiteY3" fmla="*/ 80010 h 209550"/>
              <a:gd name="connsiteX4" fmla="*/ 335280 w 400050"/>
              <a:gd name="connsiteY4" fmla="*/ 3810 h 209550"/>
              <a:gd name="connsiteX5" fmla="*/ 160020 w 400050"/>
              <a:gd name="connsiteY5" fmla="*/ 0 h 209550"/>
              <a:gd name="connsiteX6" fmla="*/ 34290 w 400050"/>
              <a:gd name="connsiteY6" fmla="*/ 80010 h 209550"/>
              <a:gd name="connsiteX7" fmla="*/ 0 w 400050"/>
              <a:gd name="connsiteY7" fmla="*/ 182880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0050" h="209550">
                <a:moveTo>
                  <a:pt x="0" y="182880"/>
                </a:moveTo>
                <a:lnTo>
                  <a:pt x="106680" y="209550"/>
                </a:lnTo>
                <a:lnTo>
                  <a:pt x="369570" y="137160"/>
                </a:lnTo>
                <a:lnTo>
                  <a:pt x="400050" y="80010"/>
                </a:lnTo>
                <a:lnTo>
                  <a:pt x="335280" y="3810"/>
                </a:lnTo>
                <a:lnTo>
                  <a:pt x="160020" y="0"/>
                </a:lnTo>
                <a:lnTo>
                  <a:pt x="34290" y="80010"/>
                </a:lnTo>
                <a:lnTo>
                  <a:pt x="0" y="182880"/>
                </a:lnTo>
                <a:close/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rme libre 4"/>
          <p:cNvSpPr/>
          <p:nvPr/>
        </p:nvSpPr>
        <p:spPr>
          <a:xfrm>
            <a:off x="7226054" y="1425352"/>
            <a:ext cx="582930" cy="156210"/>
          </a:xfrm>
          <a:custGeom>
            <a:avLst/>
            <a:gdLst>
              <a:gd name="connsiteX0" fmla="*/ 0 w 582930"/>
              <a:gd name="connsiteY0" fmla="*/ 114300 h 156210"/>
              <a:gd name="connsiteX1" fmla="*/ 114300 w 582930"/>
              <a:gd name="connsiteY1" fmla="*/ 34290 h 156210"/>
              <a:gd name="connsiteX2" fmla="*/ 316230 w 582930"/>
              <a:gd name="connsiteY2" fmla="*/ 11430 h 156210"/>
              <a:gd name="connsiteX3" fmla="*/ 361950 w 582930"/>
              <a:gd name="connsiteY3" fmla="*/ 11430 h 156210"/>
              <a:gd name="connsiteX4" fmla="*/ 518160 w 582930"/>
              <a:gd name="connsiteY4" fmla="*/ 0 h 156210"/>
              <a:gd name="connsiteX5" fmla="*/ 582930 w 582930"/>
              <a:gd name="connsiteY5" fmla="*/ 57150 h 156210"/>
              <a:gd name="connsiteX6" fmla="*/ 487680 w 582930"/>
              <a:gd name="connsiteY6" fmla="*/ 114300 h 156210"/>
              <a:gd name="connsiteX7" fmla="*/ 140970 w 582930"/>
              <a:gd name="connsiteY7" fmla="*/ 156210 h 156210"/>
              <a:gd name="connsiteX8" fmla="*/ 0 w 582930"/>
              <a:gd name="connsiteY8" fmla="*/ 114300 h 156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2930" h="156210">
                <a:moveTo>
                  <a:pt x="0" y="114300"/>
                </a:moveTo>
                <a:lnTo>
                  <a:pt x="114300" y="34290"/>
                </a:lnTo>
                <a:lnTo>
                  <a:pt x="316230" y="11430"/>
                </a:lnTo>
                <a:lnTo>
                  <a:pt x="361950" y="11430"/>
                </a:lnTo>
                <a:lnTo>
                  <a:pt x="518160" y="0"/>
                </a:lnTo>
                <a:lnTo>
                  <a:pt x="582930" y="57150"/>
                </a:lnTo>
                <a:lnTo>
                  <a:pt x="487680" y="114300"/>
                </a:lnTo>
                <a:lnTo>
                  <a:pt x="140970" y="156210"/>
                </a:lnTo>
                <a:lnTo>
                  <a:pt x="0" y="11430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rme libre 5"/>
          <p:cNvSpPr/>
          <p:nvPr/>
        </p:nvSpPr>
        <p:spPr>
          <a:xfrm>
            <a:off x="7946144" y="1455832"/>
            <a:ext cx="411480" cy="133350"/>
          </a:xfrm>
          <a:custGeom>
            <a:avLst/>
            <a:gdLst>
              <a:gd name="connsiteX0" fmla="*/ 365760 w 411480"/>
              <a:gd name="connsiteY0" fmla="*/ 133350 h 133350"/>
              <a:gd name="connsiteX1" fmla="*/ 15240 w 411480"/>
              <a:gd name="connsiteY1" fmla="*/ 72390 h 133350"/>
              <a:gd name="connsiteX2" fmla="*/ 0 w 411480"/>
              <a:gd name="connsiteY2" fmla="*/ 26670 h 133350"/>
              <a:gd name="connsiteX3" fmla="*/ 95250 w 411480"/>
              <a:gd name="connsiteY3" fmla="*/ 15240 h 133350"/>
              <a:gd name="connsiteX4" fmla="*/ 144780 w 411480"/>
              <a:gd name="connsiteY4" fmla="*/ 15240 h 133350"/>
              <a:gd name="connsiteX5" fmla="*/ 247650 w 411480"/>
              <a:gd name="connsiteY5" fmla="*/ 0 h 133350"/>
              <a:gd name="connsiteX6" fmla="*/ 358140 w 411480"/>
              <a:gd name="connsiteY6" fmla="*/ 7620 h 133350"/>
              <a:gd name="connsiteX7" fmla="*/ 411480 w 411480"/>
              <a:gd name="connsiteY7" fmla="*/ 64770 h 133350"/>
              <a:gd name="connsiteX8" fmla="*/ 365760 w 411480"/>
              <a:gd name="connsiteY8" fmla="*/ 13335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480" h="133350">
                <a:moveTo>
                  <a:pt x="365760" y="133350"/>
                </a:moveTo>
                <a:lnTo>
                  <a:pt x="15240" y="72390"/>
                </a:lnTo>
                <a:lnTo>
                  <a:pt x="0" y="26670"/>
                </a:lnTo>
                <a:lnTo>
                  <a:pt x="95250" y="15240"/>
                </a:lnTo>
                <a:lnTo>
                  <a:pt x="144780" y="15240"/>
                </a:lnTo>
                <a:lnTo>
                  <a:pt x="247650" y="0"/>
                </a:lnTo>
                <a:lnTo>
                  <a:pt x="358140" y="7620"/>
                </a:lnTo>
                <a:lnTo>
                  <a:pt x="411480" y="64770"/>
                </a:lnTo>
                <a:lnTo>
                  <a:pt x="365760" y="13335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rme libre 8"/>
          <p:cNvSpPr/>
          <p:nvPr/>
        </p:nvSpPr>
        <p:spPr>
          <a:xfrm>
            <a:off x="6833624" y="1592992"/>
            <a:ext cx="281940" cy="194310"/>
          </a:xfrm>
          <a:custGeom>
            <a:avLst/>
            <a:gdLst>
              <a:gd name="connsiteX0" fmla="*/ 95250 w 281940"/>
              <a:gd name="connsiteY0" fmla="*/ 41910 h 194310"/>
              <a:gd name="connsiteX1" fmla="*/ 7620 w 281940"/>
              <a:gd name="connsiteY1" fmla="*/ 110490 h 194310"/>
              <a:gd name="connsiteX2" fmla="*/ 0 w 281940"/>
              <a:gd name="connsiteY2" fmla="*/ 186690 h 194310"/>
              <a:gd name="connsiteX3" fmla="*/ 19050 w 281940"/>
              <a:gd name="connsiteY3" fmla="*/ 194310 h 194310"/>
              <a:gd name="connsiteX4" fmla="*/ 118110 w 281940"/>
              <a:gd name="connsiteY4" fmla="*/ 152400 h 194310"/>
              <a:gd name="connsiteX5" fmla="*/ 175260 w 281940"/>
              <a:gd name="connsiteY5" fmla="*/ 106680 h 194310"/>
              <a:gd name="connsiteX6" fmla="*/ 232410 w 281940"/>
              <a:gd name="connsiteY6" fmla="*/ 53340 h 194310"/>
              <a:gd name="connsiteX7" fmla="*/ 281940 w 281940"/>
              <a:gd name="connsiteY7" fmla="*/ 0 h 194310"/>
              <a:gd name="connsiteX8" fmla="*/ 179070 w 281940"/>
              <a:gd name="connsiteY8" fmla="*/ 0 h 194310"/>
              <a:gd name="connsiteX9" fmla="*/ 95250 w 281940"/>
              <a:gd name="connsiteY9" fmla="*/ 41910 h 19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" h="194310">
                <a:moveTo>
                  <a:pt x="95250" y="41910"/>
                </a:moveTo>
                <a:lnTo>
                  <a:pt x="7620" y="110490"/>
                </a:lnTo>
                <a:lnTo>
                  <a:pt x="0" y="186690"/>
                </a:lnTo>
                <a:lnTo>
                  <a:pt x="19050" y="194310"/>
                </a:lnTo>
                <a:lnTo>
                  <a:pt x="118110" y="152400"/>
                </a:lnTo>
                <a:lnTo>
                  <a:pt x="175260" y="106680"/>
                </a:lnTo>
                <a:lnTo>
                  <a:pt x="232410" y="53340"/>
                </a:lnTo>
                <a:lnTo>
                  <a:pt x="281940" y="0"/>
                </a:lnTo>
                <a:lnTo>
                  <a:pt x="179070" y="0"/>
                </a:lnTo>
                <a:lnTo>
                  <a:pt x="95250" y="4191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orme libre 17"/>
          <p:cNvSpPr/>
          <p:nvPr/>
        </p:nvSpPr>
        <p:spPr>
          <a:xfrm>
            <a:off x="7530854" y="1589182"/>
            <a:ext cx="674370" cy="148590"/>
          </a:xfrm>
          <a:custGeom>
            <a:avLst/>
            <a:gdLst>
              <a:gd name="connsiteX0" fmla="*/ 53340 w 674370"/>
              <a:gd name="connsiteY0" fmla="*/ 125730 h 148590"/>
              <a:gd name="connsiteX1" fmla="*/ 335280 w 674370"/>
              <a:gd name="connsiteY1" fmla="*/ 137160 h 148590"/>
              <a:gd name="connsiteX2" fmla="*/ 579120 w 674370"/>
              <a:gd name="connsiteY2" fmla="*/ 148590 h 148590"/>
              <a:gd name="connsiteX3" fmla="*/ 674370 w 674370"/>
              <a:gd name="connsiteY3" fmla="*/ 148590 h 148590"/>
              <a:gd name="connsiteX4" fmla="*/ 582930 w 674370"/>
              <a:gd name="connsiteY4" fmla="*/ 64770 h 148590"/>
              <a:gd name="connsiteX5" fmla="*/ 445770 w 674370"/>
              <a:gd name="connsiteY5" fmla="*/ 0 h 148590"/>
              <a:gd name="connsiteX6" fmla="*/ 270510 w 674370"/>
              <a:gd name="connsiteY6" fmla="*/ 0 h 148590"/>
              <a:gd name="connsiteX7" fmla="*/ 156210 w 674370"/>
              <a:gd name="connsiteY7" fmla="*/ 11430 h 148590"/>
              <a:gd name="connsiteX8" fmla="*/ 87630 w 674370"/>
              <a:gd name="connsiteY8" fmla="*/ 72390 h 148590"/>
              <a:gd name="connsiteX9" fmla="*/ 0 w 674370"/>
              <a:gd name="connsiteY9" fmla="*/ 91440 h 148590"/>
              <a:gd name="connsiteX10" fmla="*/ 53340 w 674370"/>
              <a:gd name="connsiteY10" fmla="*/ 125730 h 148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74370" h="148590">
                <a:moveTo>
                  <a:pt x="53340" y="125730"/>
                </a:moveTo>
                <a:lnTo>
                  <a:pt x="335280" y="137160"/>
                </a:lnTo>
                <a:lnTo>
                  <a:pt x="579120" y="148590"/>
                </a:lnTo>
                <a:lnTo>
                  <a:pt x="674370" y="148590"/>
                </a:lnTo>
                <a:lnTo>
                  <a:pt x="582930" y="64770"/>
                </a:lnTo>
                <a:lnTo>
                  <a:pt x="445770" y="0"/>
                </a:lnTo>
                <a:lnTo>
                  <a:pt x="270510" y="0"/>
                </a:lnTo>
                <a:lnTo>
                  <a:pt x="156210" y="11430"/>
                </a:lnTo>
                <a:lnTo>
                  <a:pt x="87630" y="72390"/>
                </a:lnTo>
                <a:lnTo>
                  <a:pt x="0" y="91440"/>
                </a:lnTo>
                <a:lnTo>
                  <a:pt x="53340" y="125730"/>
                </a:lnTo>
                <a:close/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orme libre 18"/>
          <p:cNvSpPr/>
          <p:nvPr/>
        </p:nvSpPr>
        <p:spPr>
          <a:xfrm>
            <a:off x="7275584" y="2008282"/>
            <a:ext cx="575310" cy="205740"/>
          </a:xfrm>
          <a:custGeom>
            <a:avLst/>
            <a:gdLst>
              <a:gd name="connsiteX0" fmla="*/ 0 w 575310"/>
              <a:gd name="connsiteY0" fmla="*/ 0 h 205740"/>
              <a:gd name="connsiteX1" fmla="*/ 198120 w 575310"/>
              <a:gd name="connsiteY1" fmla="*/ 34290 h 205740"/>
              <a:gd name="connsiteX2" fmla="*/ 251460 w 575310"/>
              <a:gd name="connsiteY2" fmla="*/ 38100 h 205740"/>
              <a:gd name="connsiteX3" fmla="*/ 449580 w 575310"/>
              <a:gd name="connsiteY3" fmla="*/ 57150 h 205740"/>
              <a:gd name="connsiteX4" fmla="*/ 575310 w 575310"/>
              <a:gd name="connsiteY4" fmla="*/ 87630 h 205740"/>
              <a:gd name="connsiteX5" fmla="*/ 472440 w 575310"/>
              <a:gd name="connsiteY5" fmla="*/ 144780 h 205740"/>
              <a:gd name="connsiteX6" fmla="*/ 453390 w 575310"/>
              <a:gd name="connsiteY6" fmla="*/ 171450 h 205740"/>
              <a:gd name="connsiteX7" fmla="*/ 441960 w 575310"/>
              <a:gd name="connsiteY7" fmla="*/ 190500 h 205740"/>
              <a:gd name="connsiteX8" fmla="*/ 369570 w 575310"/>
              <a:gd name="connsiteY8" fmla="*/ 205740 h 205740"/>
              <a:gd name="connsiteX9" fmla="*/ 179070 w 575310"/>
              <a:gd name="connsiteY9" fmla="*/ 179070 h 205740"/>
              <a:gd name="connsiteX10" fmla="*/ 68580 w 575310"/>
              <a:gd name="connsiteY10" fmla="*/ 152400 h 205740"/>
              <a:gd name="connsiteX11" fmla="*/ 30480 w 575310"/>
              <a:gd name="connsiteY11" fmla="*/ 83820 h 205740"/>
              <a:gd name="connsiteX12" fmla="*/ 0 w 575310"/>
              <a:gd name="connsiteY12" fmla="*/ 0 h 205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5310" h="205740">
                <a:moveTo>
                  <a:pt x="0" y="0"/>
                </a:moveTo>
                <a:lnTo>
                  <a:pt x="198120" y="34290"/>
                </a:lnTo>
                <a:lnTo>
                  <a:pt x="251460" y="38100"/>
                </a:lnTo>
                <a:lnTo>
                  <a:pt x="449580" y="57150"/>
                </a:lnTo>
                <a:lnTo>
                  <a:pt x="575310" y="87630"/>
                </a:lnTo>
                <a:lnTo>
                  <a:pt x="472440" y="144780"/>
                </a:lnTo>
                <a:cubicBezTo>
                  <a:pt x="466090" y="153670"/>
                  <a:pt x="459011" y="162082"/>
                  <a:pt x="453390" y="171450"/>
                </a:cubicBezTo>
                <a:cubicBezTo>
                  <a:pt x="438552" y="196180"/>
                  <a:pt x="461267" y="171193"/>
                  <a:pt x="441960" y="190500"/>
                </a:cubicBezTo>
                <a:lnTo>
                  <a:pt x="369570" y="205740"/>
                </a:lnTo>
                <a:lnTo>
                  <a:pt x="179070" y="179070"/>
                </a:lnTo>
                <a:lnTo>
                  <a:pt x="68580" y="152400"/>
                </a:lnTo>
                <a:lnTo>
                  <a:pt x="30480" y="8382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orme libre 19"/>
          <p:cNvSpPr/>
          <p:nvPr/>
        </p:nvSpPr>
        <p:spPr>
          <a:xfrm>
            <a:off x="6925064" y="1878742"/>
            <a:ext cx="339090" cy="171450"/>
          </a:xfrm>
          <a:custGeom>
            <a:avLst/>
            <a:gdLst>
              <a:gd name="connsiteX0" fmla="*/ 0 w 339090"/>
              <a:gd name="connsiteY0" fmla="*/ 80010 h 171450"/>
              <a:gd name="connsiteX1" fmla="*/ 137160 w 339090"/>
              <a:gd name="connsiteY1" fmla="*/ 171450 h 171450"/>
              <a:gd name="connsiteX2" fmla="*/ 243840 w 339090"/>
              <a:gd name="connsiteY2" fmla="*/ 156210 h 171450"/>
              <a:gd name="connsiteX3" fmla="*/ 339090 w 339090"/>
              <a:gd name="connsiteY3" fmla="*/ 133350 h 171450"/>
              <a:gd name="connsiteX4" fmla="*/ 198120 w 339090"/>
              <a:gd name="connsiteY4" fmla="*/ 60960 h 171450"/>
              <a:gd name="connsiteX5" fmla="*/ 57150 w 339090"/>
              <a:gd name="connsiteY5" fmla="*/ 0 h 171450"/>
              <a:gd name="connsiteX6" fmla="*/ 19050 w 339090"/>
              <a:gd name="connsiteY6" fmla="*/ 7620 h 171450"/>
              <a:gd name="connsiteX7" fmla="*/ 0 w 339090"/>
              <a:gd name="connsiteY7" fmla="*/ 8001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090" h="171450">
                <a:moveTo>
                  <a:pt x="0" y="80010"/>
                </a:moveTo>
                <a:lnTo>
                  <a:pt x="137160" y="171450"/>
                </a:lnTo>
                <a:lnTo>
                  <a:pt x="243840" y="156210"/>
                </a:lnTo>
                <a:lnTo>
                  <a:pt x="339090" y="133350"/>
                </a:lnTo>
                <a:lnTo>
                  <a:pt x="198120" y="60960"/>
                </a:lnTo>
                <a:lnTo>
                  <a:pt x="57150" y="0"/>
                </a:lnTo>
                <a:lnTo>
                  <a:pt x="19050" y="7620"/>
                </a:lnTo>
                <a:lnTo>
                  <a:pt x="0" y="80010"/>
                </a:lnTo>
                <a:close/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orme libre 20"/>
          <p:cNvSpPr/>
          <p:nvPr/>
        </p:nvSpPr>
        <p:spPr>
          <a:xfrm>
            <a:off x="7961384" y="2015902"/>
            <a:ext cx="419100" cy="152400"/>
          </a:xfrm>
          <a:custGeom>
            <a:avLst/>
            <a:gdLst>
              <a:gd name="connsiteX0" fmla="*/ 361950 w 419100"/>
              <a:gd name="connsiteY0" fmla="*/ 0 h 152400"/>
              <a:gd name="connsiteX1" fmla="*/ 129540 w 419100"/>
              <a:gd name="connsiteY1" fmla="*/ 30480 h 152400"/>
              <a:gd name="connsiteX2" fmla="*/ 0 w 419100"/>
              <a:gd name="connsiteY2" fmla="*/ 57150 h 152400"/>
              <a:gd name="connsiteX3" fmla="*/ 133350 w 419100"/>
              <a:gd name="connsiteY3" fmla="*/ 133350 h 152400"/>
              <a:gd name="connsiteX4" fmla="*/ 232410 w 419100"/>
              <a:gd name="connsiteY4" fmla="*/ 152400 h 152400"/>
              <a:gd name="connsiteX5" fmla="*/ 339090 w 419100"/>
              <a:gd name="connsiteY5" fmla="*/ 144780 h 152400"/>
              <a:gd name="connsiteX6" fmla="*/ 411480 w 419100"/>
              <a:gd name="connsiteY6" fmla="*/ 133350 h 152400"/>
              <a:gd name="connsiteX7" fmla="*/ 419100 w 419100"/>
              <a:gd name="connsiteY7" fmla="*/ 53340 h 152400"/>
              <a:gd name="connsiteX8" fmla="*/ 361950 w 419100"/>
              <a:gd name="connsiteY8" fmla="*/ 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9100" h="152400">
                <a:moveTo>
                  <a:pt x="361950" y="0"/>
                </a:moveTo>
                <a:lnTo>
                  <a:pt x="129540" y="30480"/>
                </a:lnTo>
                <a:lnTo>
                  <a:pt x="0" y="57150"/>
                </a:lnTo>
                <a:lnTo>
                  <a:pt x="133350" y="133350"/>
                </a:lnTo>
                <a:lnTo>
                  <a:pt x="232410" y="152400"/>
                </a:lnTo>
                <a:lnTo>
                  <a:pt x="339090" y="144780"/>
                </a:lnTo>
                <a:lnTo>
                  <a:pt x="411480" y="133350"/>
                </a:lnTo>
                <a:lnTo>
                  <a:pt x="419100" y="53340"/>
                </a:lnTo>
                <a:lnTo>
                  <a:pt x="361950" y="0"/>
                </a:lnTo>
                <a:close/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orme libre 21"/>
          <p:cNvSpPr/>
          <p:nvPr/>
        </p:nvSpPr>
        <p:spPr>
          <a:xfrm>
            <a:off x="6860294" y="1947322"/>
            <a:ext cx="133350" cy="133350"/>
          </a:xfrm>
          <a:custGeom>
            <a:avLst/>
            <a:gdLst>
              <a:gd name="connsiteX0" fmla="*/ 0 w 133350"/>
              <a:gd name="connsiteY0" fmla="*/ 76200 h 133350"/>
              <a:gd name="connsiteX1" fmla="*/ 80010 w 133350"/>
              <a:gd name="connsiteY1" fmla="*/ 133350 h 133350"/>
              <a:gd name="connsiteX2" fmla="*/ 133350 w 133350"/>
              <a:gd name="connsiteY2" fmla="*/ 99060 h 133350"/>
              <a:gd name="connsiteX3" fmla="*/ 45720 w 133350"/>
              <a:gd name="connsiteY3" fmla="*/ 0 h 133350"/>
              <a:gd name="connsiteX4" fmla="*/ 0 w 133350"/>
              <a:gd name="connsiteY4" fmla="*/ 7620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33350">
                <a:moveTo>
                  <a:pt x="0" y="76200"/>
                </a:moveTo>
                <a:lnTo>
                  <a:pt x="80010" y="133350"/>
                </a:lnTo>
                <a:lnTo>
                  <a:pt x="133350" y="99060"/>
                </a:lnTo>
                <a:lnTo>
                  <a:pt x="45720" y="0"/>
                </a:lnTo>
                <a:lnTo>
                  <a:pt x="0" y="7620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rme libre 22"/>
          <p:cNvSpPr/>
          <p:nvPr/>
        </p:nvSpPr>
        <p:spPr>
          <a:xfrm>
            <a:off x="8079494" y="2454052"/>
            <a:ext cx="186690" cy="118110"/>
          </a:xfrm>
          <a:custGeom>
            <a:avLst/>
            <a:gdLst>
              <a:gd name="connsiteX0" fmla="*/ 137160 w 186690"/>
              <a:gd name="connsiteY0" fmla="*/ 0 h 118110"/>
              <a:gd name="connsiteX1" fmla="*/ 0 w 186690"/>
              <a:gd name="connsiteY1" fmla="*/ 19050 h 118110"/>
              <a:gd name="connsiteX2" fmla="*/ 34290 w 186690"/>
              <a:gd name="connsiteY2" fmla="*/ 118110 h 118110"/>
              <a:gd name="connsiteX3" fmla="*/ 160020 w 186690"/>
              <a:gd name="connsiteY3" fmla="*/ 118110 h 118110"/>
              <a:gd name="connsiteX4" fmla="*/ 186690 w 186690"/>
              <a:gd name="connsiteY4" fmla="*/ 60960 h 118110"/>
              <a:gd name="connsiteX5" fmla="*/ 137160 w 186690"/>
              <a:gd name="connsiteY5" fmla="*/ 0 h 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6690" h="118110">
                <a:moveTo>
                  <a:pt x="137160" y="0"/>
                </a:moveTo>
                <a:lnTo>
                  <a:pt x="0" y="19050"/>
                </a:lnTo>
                <a:lnTo>
                  <a:pt x="34290" y="118110"/>
                </a:lnTo>
                <a:lnTo>
                  <a:pt x="160020" y="118110"/>
                </a:lnTo>
                <a:lnTo>
                  <a:pt x="186690" y="60960"/>
                </a:lnTo>
                <a:lnTo>
                  <a:pt x="13716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orme libre 23"/>
          <p:cNvSpPr/>
          <p:nvPr/>
        </p:nvSpPr>
        <p:spPr>
          <a:xfrm>
            <a:off x="7146044" y="1196752"/>
            <a:ext cx="182880" cy="220980"/>
          </a:xfrm>
          <a:custGeom>
            <a:avLst/>
            <a:gdLst>
              <a:gd name="connsiteX0" fmla="*/ 0 w 182880"/>
              <a:gd name="connsiteY0" fmla="*/ 22860 h 220980"/>
              <a:gd name="connsiteX1" fmla="*/ 41910 w 182880"/>
              <a:gd name="connsiteY1" fmla="*/ 205740 h 220980"/>
              <a:gd name="connsiteX2" fmla="*/ 114300 w 182880"/>
              <a:gd name="connsiteY2" fmla="*/ 220980 h 220980"/>
              <a:gd name="connsiteX3" fmla="*/ 182880 w 182880"/>
              <a:gd name="connsiteY3" fmla="*/ 175260 h 220980"/>
              <a:gd name="connsiteX4" fmla="*/ 167640 w 182880"/>
              <a:gd name="connsiteY4" fmla="*/ 41910 h 220980"/>
              <a:gd name="connsiteX5" fmla="*/ 114300 w 182880"/>
              <a:gd name="connsiteY5" fmla="*/ 0 h 220980"/>
              <a:gd name="connsiteX6" fmla="*/ 0 w 182880"/>
              <a:gd name="connsiteY6" fmla="*/ 22860 h 220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880" h="220980">
                <a:moveTo>
                  <a:pt x="0" y="22860"/>
                </a:moveTo>
                <a:lnTo>
                  <a:pt x="41910" y="205740"/>
                </a:lnTo>
                <a:lnTo>
                  <a:pt x="114300" y="220980"/>
                </a:lnTo>
                <a:lnTo>
                  <a:pt x="182880" y="175260"/>
                </a:lnTo>
                <a:lnTo>
                  <a:pt x="167640" y="41910"/>
                </a:lnTo>
                <a:lnTo>
                  <a:pt x="114300" y="0"/>
                </a:lnTo>
                <a:lnTo>
                  <a:pt x="0" y="2286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orme libre 24"/>
          <p:cNvSpPr/>
          <p:nvPr/>
        </p:nvSpPr>
        <p:spPr>
          <a:xfrm>
            <a:off x="8060444" y="1200562"/>
            <a:ext cx="163830" cy="171450"/>
          </a:xfrm>
          <a:custGeom>
            <a:avLst/>
            <a:gdLst>
              <a:gd name="connsiteX0" fmla="*/ 0 w 163830"/>
              <a:gd name="connsiteY0" fmla="*/ 11430 h 171450"/>
              <a:gd name="connsiteX1" fmla="*/ 11430 w 163830"/>
              <a:gd name="connsiteY1" fmla="*/ 133350 h 171450"/>
              <a:gd name="connsiteX2" fmla="*/ 114300 w 163830"/>
              <a:gd name="connsiteY2" fmla="*/ 171450 h 171450"/>
              <a:gd name="connsiteX3" fmla="*/ 160020 w 163830"/>
              <a:gd name="connsiteY3" fmla="*/ 68580 h 171450"/>
              <a:gd name="connsiteX4" fmla="*/ 163830 w 163830"/>
              <a:gd name="connsiteY4" fmla="*/ 0 h 171450"/>
              <a:gd name="connsiteX5" fmla="*/ 0 w 163830"/>
              <a:gd name="connsiteY5" fmla="*/ 1143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3830" h="171450">
                <a:moveTo>
                  <a:pt x="0" y="11430"/>
                </a:moveTo>
                <a:lnTo>
                  <a:pt x="11430" y="133350"/>
                </a:lnTo>
                <a:lnTo>
                  <a:pt x="114300" y="171450"/>
                </a:lnTo>
                <a:lnTo>
                  <a:pt x="160020" y="68580"/>
                </a:lnTo>
                <a:lnTo>
                  <a:pt x="163830" y="0"/>
                </a:lnTo>
                <a:lnTo>
                  <a:pt x="0" y="1143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Image 5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01147"/>
            <a:ext cx="1706646" cy="1366588"/>
          </a:xfrm>
          <a:prstGeom prst="rect">
            <a:avLst/>
          </a:prstGeom>
        </p:spPr>
      </p:pic>
      <p:sp>
        <p:nvSpPr>
          <p:cNvPr id="61" name="ZoneTexte 60"/>
          <p:cNvSpPr txBox="1"/>
          <p:nvPr/>
        </p:nvSpPr>
        <p:spPr>
          <a:xfrm>
            <a:off x="425545" y="2594894"/>
            <a:ext cx="1790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Regular plasma contact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ZoneTexte 104"/>
          <p:cNvSpPr txBox="1"/>
          <p:nvPr/>
        </p:nvSpPr>
        <p:spPr>
          <a:xfrm>
            <a:off x="4644008" y="2947997"/>
            <a:ext cx="17934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Ion Ripple losses</a:t>
            </a:r>
            <a:endParaRPr lang="en-GB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6" name="Image 10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305" y="1193640"/>
            <a:ext cx="1714347" cy="1370203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107" name="Rectangle 106"/>
          <p:cNvSpPr/>
          <p:nvPr/>
        </p:nvSpPr>
        <p:spPr>
          <a:xfrm>
            <a:off x="5511346" y="2224125"/>
            <a:ext cx="720725" cy="147177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8" name="Rectangle 107"/>
          <p:cNvSpPr/>
          <p:nvPr/>
        </p:nvSpPr>
        <p:spPr>
          <a:xfrm>
            <a:off x="5066986" y="2338424"/>
            <a:ext cx="270780" cy="225417"/>
          </a:xfrm>
          <a:prstGeom prst="rect">
            <a:avLst/>
          </a:prstGeom>
          <a:noFill/>
          <a:ln w="22225">
            <a:solidFill>
              <a:srgbClr val="00B05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9" name="ZoneTexte 108"/>
          <p:cNvSpPr txBox="1"/>
          <p:nvPr/>
        </p:nvSpPr>
        <p:spPr>
          <a:xfrm>
            <a:off x="5247376" y="2661674"/>
            <a:ext cx="12486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Outboard</a:t>
            </a:r>
            <a:r>
              <a:rPr lang="fr-FR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strike</a:t>
            </a:r>
            <a:r>
              <a:rPr lang="fr-FR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 point</a:t>
            </a:r>
            <a:endParaRPr lang="fr-FR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0" name="Connecteur droit 109"/>
          <p:cNvCxnSpPr>
            <a:stCxn id="108" idx="2"/>
          </p:cNvCxnSpPr>
          <p:nvPr/>
        </p:nvCxnSpPr>
        <p:spPr>
          <a:xfrm flipH="1">
            <a:off x="4957012" y="2563841"/>
            <a:ext cx="245364" cy="42499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eur droit 110"/>
          <p:cNvCxnSpPr>
            <a:stCxn id="107" idx="2"/>
            <a:endCxn id="109" idx="0"/>
          </p:cNvCxnSpPr>
          <p:nvPr/>
        </p:nvCxnSpPr>
        <p:spPr>
          <a:xfrm flipH="1">
            <a:off x="5871708" y="2371302"/>
            <a:ext cx="1" cy="29037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Rectangle 111"/>
          <p:cNvSpPr/>
          <p:nvPr/>
        </p:nvSpPr>
        <p:spPr>
          <a:xfrm>
            <a:off x="5035236" y="1206379"/>
            <a:ext cx="270780" cy="198136"/>
          </a:xfrm>
          <a:prstGeom prst="rect">
            <a:avLst/>
          </a:prstGeom>
          <a:noFill/>
          <a:ln w="22225">
            <a:solidFill>
              <a:srgbClr val="00B05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3" name="Rectangle 112"/>
          <p:cNvSpPr/>
          <p:nvPr/>
        </p:nvSpPr>
        <p:spPr>
          <a:xfrm>
            <a:off x="5936936" y="1192860"/>
            <a:ext cx="270780" cy="198136"/>
          </a:xfrm>
          <a:prstGeom prst="rect">
            <a:avLst/>
          </a:prstGeom>
          <a:noFill/>
          <a:ln w="22225">
            <a:solidFill>
              <a:srgbClr val="00B05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4" name="Rectangle 113"/>
          <p:cNvSpPr/>
          <p:nvPr/>
        </p:nvSpPr>
        <p:spPr>
          <a:xfrm>
            <a:off x="5974035" y="2421481"/>
            <a:ext cx="270780" cy="136144"/>
          </a:xfrm>
          <a:prstGeom prst="rect">
            <a:avLst/>
          </a:prstGeom>
          <a:noFill/>
          <a:ln w="22225">
            <a:solidFill>
              <a:srgbClr val="00B05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5" name="Rectangle 114"/>
          <p:cNvSpPr/>
          <p:nvPr/>
        </p:nvSpPr>
        <p:spPr>
          <a:xfrm>
            <a:off x="5018938" y="2091375"/>
            <a:ext cx="426252" cy="247047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6" name="Rectangle 115"/>
          <p:cNvSpPr/>
          <p:nvPr/>
        </p:nvSpPr>
        <p:spPr>
          <a:xfrm>
            <a:off x="5230467" y="1416176"/>
            <a:ext cx="507594" cy="146660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7" name="Rectangle 116"/>
          <p:cNvSpPr/>
          <p:nvPr/>
        </p:nvSpPr>
        <p:spPr>
          <a:xfrm>
            <a:off x="5974035" y="1449266"/>
            <a:ext cx="303188" cy="113570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8" name="Rectangle 117"/>
          <p:cNvSpPr/>
          <p:nvPr/>
        </p:nvSpPr>
        <p:spPr>
          <a:xfrm>
            <a:off x="5667426" y="1585211"/>
            <a:ext cx="423059" cy="162780"/>
          </a:xfrm>
          <a:prstGeom prst="rect">
            <a:avLst/>
          </a:prstGeom>
          <a:noFill/>
          <a:ln w="22225">
            <a:solidFill>
              <a:srgbClr val="FFC00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9" name="Rectangle 118"/>
          <p:cNvSpPr/>
          <p:nvPr/>
        </p:nvSpPr>
        <p:spPr>
          <a:xfrm>
            <a:off x="4795086" y="1586706"/>
            <a:ext cx="258347" cy="201963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0" name="Rectangle 119"/>
          <p:cNvSpPr/>
          <p:nvPr/>
        </p:nvSpPr>
        <p:spPr>
          <a:xfrm>
            <a:off x="4999759" y="1631795"/>
            <a:ext cx="423059" cy="129715"/>
          </a:xfrm>
          <a:prstGeom prst="rect">
            <a:avLst/>
          </a:prstGeom>
          <a:noFill/>
          <a:ln w="22225">
            <a:solidFill>
              <a:srgbClr val="FFC00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1" name="Rectangle 120"/>
          <p:cNvSpPr/>
          <p:nvPr/>
        </p:nvSpPr>
        <p:spPr>
          <a:xfrm flipV="1">
            <a:off x="4772862" y="1937914"/>
            <a:ext cx="98538" cy="109462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2" name="Rectangle 121"/>
          <p:cNvSpPr/>
          <p:nvPr/>
        </p:nvSpPr>
        <p:spPr>
          <a:xfrm flipV="1">
            <a:off x="4871401" y="1857628"/>
            <a:ext cx="327632" cy="178090"/>
          </a:xfrm>
          <a:prstGeom prst="rect">
            <a:avLst/>
          </a:prstGeom>
          <a:noFill/>
          <a:ln w="22225">
            <a:solidFill>
              <a:srgbClr val="FFC00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3" name="Rectangle 122"/>
          <p:cNvSpPr/>
          <p:nvPr/>
        </p:nvSpPr>
        <p:spPr>
          <a:xfrm flipV="1">
            <a:off x="5961813" y="1999826"/>
            <a:ext cx="327632" cy="178090"/>
          </a:xfrm>
          <a:prstGeom prst="rect">
            <a:avLst/>
          </a:prstGeom>
          <a:noFill/>
          <a:ln w="22225">
            <a:solidFill>
              <a:srgbClr val="FFC00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24" name="Connecteur droit 123"/>
          <p:cNvCxnSpPr>
            <a:stCxn id="118" idx="3"/>
          </p:cNvCxnSpPr>
          <p:nvPr/>
        </p:nvCxnSpPr>
        <p:spPr>
          <a:xfrm flipV="1">
            <a:off x="6090485" y="1185270"/>
            <a:ext cx="155841" cy="48133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ZoneTexte 124"/>
          <p:cNvSpPr txBox="1"/>
          <p:nvPr/>
        </p:nvSpPr>
        <p:spPr>
          <a:xfrm>
            <a:off x="5621994" y="954438"/>
            <a:ext cx="12486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Inboard</a:t>
            </a:r>
            <a:r>
              <a:rPr lang="fr-FR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strike</a:t>
            </a:r>
            <a:r>
              <a:rPr lang="fr-FR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 point</a:t>
            </a:r>
            <a:endParaRPr lang="fr-FR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Rectangle 125"/>
          <p:cNvSpPr/>
          <p:nvPr/>
        </p:nvSpPr>
        <p:spPr>
          <a:xfrm flipV="1">
            <a:off x="5264441" y="2001205"/>
            <a:ext cx="507594" cy="199702"/>
          </a:xfrm>
          <a:prstGeom prst="rect">
            <a:avLst/>
          </a:prstGeom>
          <a:noFill/>
          <a:ln w="22225">
            <a:solidFill>
              <a:srgbClr val="FFC00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27" name="Connecteur droit 126"/>
          <p:cNvCxnSpPr/>
          <p:nvPr/>
        </p:nvCxnSpPr>
        <p:spPr>
          <a:xfrm flipV="1">
            <a:off x="8049383" y="1185270"/>
            <a:ext cx="155841" cy="48133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ZoneTexte 127"/>
          <p:cNvSpPr txBox="1"/>
          <p:nvPr/>
        </p:nvSpPr>
        <p:spPr>
          <a:xfrm>
            <a:off x="7580892" y="954438"/>
            <a:ext cx="12486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Inboard</a:t>
            </a:r>
            <a:r>
              <a:rPr lang="fr-FR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strike</a:t>
            </a:r>
            <a:r>
              <a:rPr lang="fr-FR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 point</a:t>
            </a:r>
            <a:endParaRPr lang="fr-FR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" name="ZoneTexte 128"/>
          <p:cNvSpPr txBox="1"/>
          <p:nvPr/>
        </p:nvSpPr>
        <p:spPr>
          <a:xfrm>
            <a:off x="7321812" y="2668888"/>
            <a:ext cx="12486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Outboard</a:t>
            </a:r>
            <a:r>
              <a:rPr lang="fr-FR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strike</a:t>
            </a:r>
            <a:r>
              <a:rPr lang="fr-FR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 point</a:t>
            </a:r>
            <a:endParaRPr lang="fr-FR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0" name="Connecteur droit 129"/>
          <p:cNvCxnSpPr>
            <a:endCxn id="129" idx="0"/>
          </p:cNvCxnSpPr>
          <p:nvPr/>
        </p:nvCxnSpPr>
        <p:spPr>
          <a:xfrm flipH="1">
            <a:off x="7946144" y="2378516"/>
            <a:ext cx="1" cy="29037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ZoneTexte 130"/>
          <p:cNvSpPr txBox="1"/>
          <p:nvPr/>
        </p:nvSpPr>
        <p:spPr>
          <a:xfrm>
            <a:off x="6666955" y="2948837"/>
            <a:ext cx="17934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Ion Ripple losses</a:t>
            </a:r>
            <a:endParaRPr lang="en-GB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2" name="Connecteur droit 131"/>
          <p:cNvCxnSpPr/>
          <p:nvPr/>
        </p:nvCxnSpPr>
        <p:spPr>
          <a:xfrm flipH="1">
            <a:off x="6979959" y="2564681"/>
            <a:ext cx="245364" cy="42499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Image 5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209077"/>
            <a:ext cx="1706646" cy="1366588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2697335" y="1330098"/>
            <a:ext cx="1558042" cy="1096349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5" name="ZoneTexte 54"/>
          <p:cNvSpPr txBox="1"/>
          <p:nvPr/>
        </p:nvSpPr>
        <p:spPr>
          <a:xfrm>
            <a:off x="2585785" y="2602824"/>
            <a:ext cx="1790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Regular plasma contact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23528" y="3187599"/>
            <a:ext cx="6998284" cy="745457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7" name="Rectangle 56"/>
          <p:cNvSpPr/>
          <p:nvPr/>
        </p:nvSpPr>
        <p:spPr>
          <a:xfrm>
            <a:off x="323527" y="4869160"/>
            <a:ext cx="7048503" cy="1296144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5769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4" grpId="0" animBg="1"/>
      <p:bldP spid="5" grpId="0" animBg="1"/>
      <p:bldP spid="6" grpId="0" animBg="1"/>
      <p:bldP spid="9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61" grpId="0"/>
      <p:bldP spid="105" grpId="0"/>
      <p:bldP spid="107" grpId="0" animBg="1"/>
      <p:bldP spid="108" grpId="0" animBg="1"/>
      <p:bldP spid="109" grpId="0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5" grpId="0"/>
      <p:bldP spid="126" grpId="0" animBg="1"/>
      <p:bldP spid="128" grpId="0"/>
      <p:bldP spid="129" grpId="0"/>
      <p:bldP spid="131" grpId="0"/>
      <p:bldP spid="54" grpId="0" animBg="1"/>
      <p:bldP spid="55" grpId="0"/>
      <p:bldP spid="56" grpId="0" animBg="1"/>
      <p:bldP spid="5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re 5"/>
          <p:cNvSpPr>
            <a:spLocks noGrp="1"/>
          </p:cNvSpPr>
          <p:nvPr>
            <p:ph type="title"/>
          </p:nvPr>
        </p:nvSpPr>
        <p:spPr bwMode="auto">
          <a:xfrm>
            <a:off x="7138988" y="5799138"/>
            <a:ext cx="1897062" cy="942975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sz="800" smtClean="0"/>
              <a:t>DSM	</a:t>
            </a:r>
            <a:br>
              <a:rPr lang="fr-FR" sz="800" smtClean="0"/>
            </a:br>
            <a:r>
              <a:rPr lang="fr-FR" sz="800" smtClean="0"/>
              <a:t>IRFM</a:t>
            </a:r>
            <a:br>
              <a:rPr lang="fr-FR" sz="800" smtClean="0"/>
            </a:br>
            <a:r>
              <a:rPr lang="fr-FR" sz="800" smtClean="0"/>
              <a:t>Service</a:t>
            </a:r>
          </a:p>
        </p:txBody>
      </p:sp>
      <p:sp>
        <p:nvSpPr>
          <p:cNvPr id="26626" name="Espace réservé du contenu 6"/>
          <p:cNvSpPr>
            <a:spLocks noGrp="1"/>
          </p:cNvSpPr>
          <p:nvPr>
            <p:ph idx="1"/>
          </p:nvPr>
        </p:nvSpPr>
        <p:spPr>
          <a:xfrm>
            <a:off x="3540125" y="5799138"/>
            <a:ext cx="3552825" cy="942975"/>
          </a:xfrm>
        </p:spPr>
        <p:txBody>
          <a:bodyPr/>
          <a:lstStyle/>
          <a:p>
            <a:pPr eaLnBrk="1" hangingPunct="1">
              <a:spcAft>
                <a:spcPct val="0"/>
              </a:spcAft>
              <a:buFont typeface="Arial" charset="0"/>
              <a:buNone/>
            </a:pPr>
            <a:r>
              <a:rPr lang="fr-FR" smtClean="0"/>
              <a:t>Commissariat à l’énergie atomique et aux énergies alternatives</a:t>
            </a:r>
          </a:p>
          <a:p>
            <a:pPr eaLnBrk="1" hangingPunct="1">
              <a:spcAft>
                <a:spcPct val="0"/>
              </a:spcAft>
              <a:buFont typeface="Arial" charset="0"/>
              <a:buNone/>
            </a:pPr>
            <a:r>
              <a:rPr lang="fr-FR" smtClean="0"/>
              <a:t>Centre de Cadarache</a:t>
            </a:r>
            <a:r>
              <a:rPr lang="fr-FR" sz="900" b="1" smtClean="0"/>
              <a:t> </a:t>
            </a:r>
            <a:r>
              <a:rPr lang="fr-FR" sz="900" b="1" smtClean="0">
                <a:solidFill>
                  <a:schemeClr val="bg2"/>
                </a:solidFill>
              </a:rPr>
              <a:t>| </a:t>
            </a:r>
            <a:r>
              <a:rPr lang="fr-FR" smtClean="0"/>
              <a:t>13108 Saint Paul Lez Durance Cedex</a:t>
            </a:r>
          </a:p>
          <a:p>
            <a:pPr eaLnBrk="1" hangingPunct="1">
              <a:spcAft>
                <a:spcPct val="0"/>
              </a:spcAft>
              <a:buFont typeface="Arial" charset="0"/>
              <a:buNone/>
            </a:pPr>
            <a:r>
              <a:rPr lang="fr-FR" smtClean="0"/>
              <a:t>T. +33 (0)4 42 25 46 59 </a:t>
            </a:r>
            <a:r>
              <a:rPr lang="fr-FR" sz="900" b="1" smtClean="0">
                <a:solidFill>
                  <a:schemeClr val="bg2"/>
                </a:solidFill>
              </a:rPr>
              <a:t>|</a:t>
            </a:r>
            <a:r>
              <a:rPr lang="fr-FR" smtClean="0"/>
              <a:t> F. +33 (0)4 42 25 64 21</a:t>
            </a:r>
          </a:p>
          <a:p>
            <a:pPr lvl="1" eaLnBrk="1" hangingPunct="1">
              <a:buFontTx/>
              <a:buNone/>
            </a:pPr>
            <a:r>
              <a:rPr lang="fr-FR" sz="600" smtClean="0"/>
              <a:t>Etablissement public à caractère industriel et commercial </a:t>
            </a:r>
            <a:r>
              <a:rPr lang="fr-FR" sz="800" b="1" smtClean="0">
                <a:solidFill>
                  <a:schemeClr val="bg2"/>
                </a:solidFill>
              </a:rPr>
              <a:t>|</a:t>
            </a:r>
            <a:r>
              <a:rPr lang="fr-FR" sz="600" smtClean="0"/>
              <a:t> RCS Paris B 775 685 019</a:t>
            </a:r>
          </a:p>
        </p:txBody>
      </p:sp>
      <p:sp>
        <p:nvSpPr>
          <p:cNvPr id="25603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/>
              <a:t>|  PAGE </a:t>
            </a:r>
            <a:fld id="{3CE229FE-6A4C-416B-B0CC-9AF3D488D527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fr-FR"/>
          </a:p>
        </p:txBody>
      </p:sp>
      <p:sp>
        <p:nvSpPr>
          <p:cNvPr id="25604" name="Espace réservé du pied de page 3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/>
              <a:t>CEA | 10 AVRIL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Espace réservé du numéro de diapositive 8"/>
          <p:cNvSpPr>
            <a:spLocks noGrp="1"/>
          </p:cNvSpPr>
          <p:nvPr>
            <p:ph type="sldNum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dirty="0"/>
              <a:t>|  PAGE </a:t>
            </a:r>
            <a:fld id="{1AAA9E14-2C85-4B93-9190-BC5EA63B9BDF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fr-FR" dirty="0"/>
          </a:p>
        </p:txBody>
      </p:sp>
      <p:sp>
        <p:nvSpPr>
          <p:cNvPr id="21504" name="Titre 2150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need : detect thermal events</a:t>
            </a:r>
            <a:endParaRPr lang="en-US" dirty="0"/>
          </a:p>
        </p:txBody>
      </p:sp>
      <p:sp>
        <p:nvSpPr>
          <p:cNvPr id="17" name="Espace réservé du pied de page 9"/>
          <p:cNvSpPr>
            <a:spLocks noGrp="1"/>
          </p:cNvSpPr>
          <p:nvPr>
            <p:ph type="ftr" sz="quarter" idx="10"/>
          </p:nvPr>
        </p:nvSpPr>
        <p:spPr bwMode="auto">
          <a:xfrm>
            <a:off x="2051050" y="6305550"/>
            <a:ext cx="5940425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/>
              <a:t>Chakib BELAFDIL | 25 February 2020</a:t>
            </a:r>
            <a:endParaRPr lang="en-US" dirty="0"/>
          </a:p>
        </p:txBody>
      </p:sp>
      <p:sp>
        <p:nvSpPr>
          <p:cNvPr id="19" name="Espace réservé du contenu 2"/>
          <p:cNvSpPr txBox="1">
            <a:spLocks/>
          </p:cNvSpPr>
          <p:nvPr/>
        </p:nvSpPr>
        <p:spPr>
          <a:xfrm>
            <a:off x="628650" y="1326777"/>
            <a:ext cx="8263830" cy="446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rgbClr val="009900"/>
              </a:buClr>
              <a:buSzPct val="8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SzPct val="80000"/>
              <a:buFont typeface="Arial" panose="020B0604020202020204" pitchFamily="34" charset="0"/>
              <a:buChar char="▬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9900"/>
              </a:buClr>
              <a:buSzPct val="80000"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Detect thermal events present in IR films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9900"/>
              </a:buClr>
              <a:buSzPct val="80000"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9900"/>
              </a:buClr>
              <a:buSzPct val="80000"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9900"/>
              </a:buClr>
              <a:buSzPct val="80000"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89" y="2123765"/>
            <a:ext cx="1714347" cy="137020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301430" y="3154250"/>
            <a:ext cx="720725" cy="147177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Rectangle 21"/>
          <p:cNvSpPr/>
          <p:nvPr/>
        </p:nvSpPr>
        <p:spPr>
          <a:xfrm>
            <a:off x="857070" y="3268549"/>
            <a:ext cx="270780" cy="225417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Rectangle 24"/>
          <p:cNvSpPr/>
          <p:nvPr/>
        </p:nvSpPr>
        <p:spPr>
          <a:xfrm>
            <a:off x="825320" y="2136504"/>
            <a:ext cx="270780" cy="198136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Rectangle 25"/>
          <p:cNvSpPr/>
          <p:nvPr/>
        </p:nvSpPr>
        <p:spPr>
          <a:xfrm>
            <a:off x="1727020" y="2122985"/>
            <a:ext cx="270780" cy="198136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" name="Rectangle 26"/>
          <p:cNvSpPr/>
          <p:nvPr/>
        </p:nvSpPr>
        <p:spPr>
          <a:xfrm>
            <a:off x="1764119" y="3351606"/>
            <a:ext cx="270780" cy="136144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Rectangle 27"/>
          <p:cNvSpPr/>
          <p:nvPr/>
        </p:nvSpPr>
        <p:spPr>
          <a:xfrm>
            <a:off x="809022" y="3021500"/>
            <a:ext cx="426252" cy="247047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9" name="Rectangle 28"/>
          <p:cNvSpPr/>
          <p:nvPr/>
        </p:nvSpPr>
        <p:spPr>
          <a:xfrm>
            <a:off x="1020551" y="2346301"/>
            <a:ext cx="507594" cy="146660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" name="Rectangle 29"/>
          <p:cNvSpPr/>
          <p:nvPr/>
        </p:nvSpPr>
        <p:spPr>
          <a:xfrm>
            <a:off x="1764119" y="2379391"/>
            <a:ext cx="303188" cy="113570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1" name="Rectangle 30"/>
          <p:cNvSpPr/>
          <p:nvPr/>
        </p:nvSpPr>
        <p:spPr>
          <a:xfrm>
            <a:off x="1457510" y="2515336"/>
            <a:ext cx="423059" cy="162780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" name="Rectangle 31"/>
          <p:cNvSpPr/>
          <p:nvPr/>
        </p:nvSpPr>
        <p:spPr>
          <a:xfrm>
            <a:off x="585170" y="2516831"/>
            <a:ext cx="258347" cy="201963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" name="Rectangle 32"/>
          <p:cNvSpPr/>
          <p:nvPr/>
        </p:nvSpPr>
        <p:spPr>
          <a:xfrm>
            <a:off x="789843" y="2561920"/>
            <a:ext cx="423059" cy="129715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Rectangle 33"/>
          <p:cNvSpPr/>
          <p:nvPr/>
        </p:nvSpPr>
        <p:spPr>
          <a:xfrm flipV="1">
            <a:off x="562946" y="2868039"/>
            <a:ext cx="98538" cy="109462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5" name="Rectangle 34"/>
          <p:cNvSpPr/>
          <p:nvPr/>
        </p:nvSpPr>
        <p:spPr>
          <a:xfrm flipV="1">
            <a:off x="661485" y="2787753"/>
            <a:ext cx="327632" cy="178090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6" name="Rectangle 35"/>
          <p:cNvSpPr/>
          <p:nvPr/>
        </p:nvSpPr>
        <p:spPr>
          <a:xfrm flipV="1">
            <a:off x="1751897" y="2929951"/>
            <a:ext cx="327632" cy="178090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7" name="Rectangle 36"/>
          <p:cNvSpPr/>
          <p:nvPr/>
        </p:nvSpPr>
        <p:spPr>
          <a:xfrm flipV="1">
            <a:off x="1020551" y="2908339"/>
            <a:ext cx="507594" cy="199702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0" name="Image 6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209292"/>
            <a:ext cx="1714347" cy="1370203"/>
          </a:xfrm>
          <a:prstGeom prst="rect">
            <a:avLst/>
          </a:prstGeom>
        </p:spPr>
      </p:pic>
      <p:sp>
        <p:nvSpPr>
          <p:cNvPr id="71" name="Rectangle 70"/>
          <p:cNvSpPr/>
          <p:nvPr/>
        </p:nvSpPr>
        <p:spPr>
          <a:xfrm>
            <a:off x="3663849" y="3239777"/>
            <a:ext cx="720725" cy="147177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2" name="Rectangle 71"/>
          <p:cNvSpPr/>
          <p:nvPr/>
        </p:nvSpPr>
        <p:spPr>
          <a:xfrm>
            <a:off x="3219489" y="3354076"/>
            <a:ext cx="270780" cy="225417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3" name="Rectangle 72"/>
          <p:cNvSpPr/>
          <p:nvPr/>
        </p:nvSpPr>
        <p:spPr>
          <a:xfrm>
            <a:off x="3187739" y="2222031"/>
            <a:ext cx="270780" cy="198136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4" name="Rectangle 73"/>
          <p:cNvSpPr/>
          <p:nvPr/>
        </p:nvSpPr>
        <p:spPr>
          <a:xfrm>
            <a:off x="4089439" y="2208512"/>
            <a:ext cx="270780" cy="198136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5" name="Rectangle 74"/>
          <p:cNvSpPr/>
          <p:nvPr/>
        </p:nvSpPr>
        <p:spPr>
          <a:xfrm>
            <a:off x="4126538" y="3437133"/>
            <a:ext cx="270780" cy="136144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6" name="Rectangle 75"/>
          <p:cNvSpPr/>
          <p:nvPr/>
        </p:nvSpPr>
        <p:spPr>
          <a:xfrm>
            <a:off x="3171441" y="3107027"/>
            <a:ext cx="426252" cy="247047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7" name="Rectangle 76"/>
          <p:cNvSpPr/>
          <p:nvPr/>
        </p:nvSpPr>
        <p:spPr>
          <a:xfrm>
            <a:off x="3382970" y="2431828"/>
            <a:ext cx="507594" cy="146660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8" name="Rectangle 77"/>
          <p:cNvSpPr/>
          <p:nvPr/>
        </p:nvSpPr>
        <p:spPr>
          <a:xfrm>
            <a:off x="4126538" y="2464918"/>
            <a:ext cx="303188" cy="113570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9" name="Rectangle 78"/>
          <p:cNvSpPr/>
          <p:nvPr/>
        </p:nvSpPr>
        <p:spPr>
          <a:xfrm>
            <a:off x="3819929" y="2600863"/>
            <a:ext cx="423059" cy="162780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0" name="Rectangle 79"/>
          <p:cNvSpPr/>
          <p:nvPr/>
        </p:nvSpPr>
        <p:spPr>
          <a:xfrm>
            <a:off x="2947589" y="2602358"/>
            <a:ext cx="258347" cy="201963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1" name="Rectangle 80"/>
          <p:cNvSpPr/>
          <p:nvPr/>
        </p:nvSpPr>
        <p:spPr>
          <a:xfrm>
            <a:off x="3152262" y="2647447"/>
            <a:ext cx="423059" cy="129715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2" name="Rectangle 81"/>
          <p:cNvSpPr/>
          <p:nvPr/>
        </p:nvSpPr>
        <p:spPr>
          <a:xfrm flipV="1">
            <a:off x="2925365" y="2953566"/>
            <a:ext cx="98538" cy="109462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3" name="Rectangle 82"/>
          <p:cNvSpPr/>
          <p:nvPr/>
        </p:nvSpPr>
        <p:spPr>
          <a:xfrm flipV="1">
            <a:off x="3023904" y="2873280"/>
            <a:ext cx="327632" cy="178090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4" name="Rectangle 83"/>
          <p:cNvSpPr/>
          <p:nvPr/>
        </p:nvSpPr>
        <p:spPr>
          <a:xfrm flipV="1">
            <a:off x="4114316" y="3015478"/>
            <a:ext cx="327632" cy="178090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5" name="Rectangle 84"/>
          <p:cNvSpPr/>
          <p:nvPr/>
        </p:nvSpPr>
        <p:spPr>
          <a:xfrm flipV="1">
            <a:off x="3382970" y="2993866"/>
            <a:ext cx="507594" cy="199702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02" name="Image 10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196553"/>
            <a:ext cx="1714347" cy="1370203"/>
          </a:xfrm>
          <a:prstGeom prst="rect">
            <a:avLst/>
          </a:prstGeom>
        </p:spPr>
      </p:pic>
      <p:sp>
        <p:nvSpPr>
          <p:cNvPr id="103" name="Rectangle 102"/>
          <p:cNvSpPr/>
          <p:nvPr/>
        </p:nvSpPr>
        <p:spPr>
          <a:xfrm>
            <a:off x="5464049" y="3227038"/>
            <a:ext cx="720725" cy="147177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4" name="Rectangle 103"/>
          <p:cNvSpPr/>
          <p:nvPr/>
        </p:nvSpPr>
        <p:spPr>
          <a:xfrm>
            <a:off x="5019689" y="3341337"/>
            <a:ext cx="270780" cy="225417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5" name="Rectangle 104"/>
          <p:cNvSpPr/>
          <p:nvPr/>
        </p:nvSpPr>
        <p:spPr>
          <a:xfrm>
            <a:off x="4987939" y="2209292"/>
            <a:ext cx="270780" cy="198136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6" name="Rectangle 105"/>
          <p:cNvSpPr/>
          <p:nvPr/>
        </p:nvSpPr>
        <p:spPr>
          <a:xfrm>
            <a:off x="5889639" y="2195773"/>
            <a:ext cx="270780" cy="198136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7" name="Rectangle 106"/>
          <p:cNvSpPr/>
          <p:nvPr/>
        </p:nvSpPr>
        <p:spPr>
          <a:xfrm>
            <a:off x="5926738" y="3424394"/>
            <a:ext cx="270780" cy="136144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8" name="Rectangle 107"/>
          <p:cNvSpPr/>
          <p:nvPr/>
        </p:nvSpPr>
        <p:spPr>
          <a:xfrm>
            <a:off x="4971641" y="3094288"/>
            <a:ext cx="426252" cy="247047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9" name="Rectangle 108"/>
          <p:cNvSpPr/>
          <p:nvPr/>
        </p:nvSpPr>
        <p:spPr>
          <a:xfrm>
            <a:off x="5183170" y="2419089"/>
            <a:ext cx="507594" cy="146660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0" name="Rectangle 109"/>
          <p:cNvSpPr/>
          <p:nvPr/>
        </p:nvSpPr>
        <p:spPr>
          <a:xfrm>
            <a:off x="5926738" y="2452179"/>
            <a:ext cx="303188" cy="113570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1" name="Rectangle 110"/>
          <p:cNvSpPr/>
          <p:nvPr/>
        </p:nvSpPr>
        <p:spPr>
          <a:xfrm>
            <a:off x="5620129" y="2588124"/>
            <a:ext cx="423059" cy="162780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2" name="Rectangle 111"/>
          <p:cNvSpPr/>
          <p:nvPr/>
        </p:nvSpPr>
        <p:spPr>
          <a:xfrm>
            <a:off x="4747789" y="2589619"/>
            <a:ext cx="258347" cy="201963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3" name="Rectangle 112"/>
          <p:cNvSpPr/>
          <p:nvPr/>
        </p:nvSpPr>
        <p:spPr>
          <a:xfrm>
            <a:off x="4952462" y="2634708"/>
            <a:ext cx="423059" cy="129715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4" name="Rectangle 113"/>
          <p:cNvSpPr/>
          <p:nvPr/>
        </p:nvSpPr>
        <p:spPr>
          <a:xfrm flipV="1">
            <a:off x="4725565" y="2940827"/>
            <a:ext cx="98538" cy="109462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5" name="Rectangle 114"/>
          <p:cNvSpPr/>
          <p:nvPr/>
        </p:nvSpPr>
        <p:spPr>
          <a:xfrm flipV="1">
            <a:off x="4824104" y="2860541"/>
            <a:ext cx="327632" cy="178090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6" name="Rectangle 115"/>
          <p:cNvSpPr/>
          <p:nvPr/>
        </p:nvSpPr>
        <p:spPr>
          <a:xfrm flipV="1">
            <a:off x="5914516" y="3002739"/>
            <a:ext cx="327632" cy="178090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7" name="Rectangle 116"/>
          <p:cNvSpPr/>
          <p:nvPr/>
        </p:nvSpPr>
        <p:spPr>
          <a:xfrm flipV="1">
            <a:off x="5183170" y="2981127"/>
            <a:ext cx="507594" cy="199702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Flèche courbée vers le bas 4"/>
          <p:cNvSpPr/>
          <p:nvPr/>
        </p:nvSpPr>
        <p:spPr>
          <a:xfrm>
            <a:off x="3354879" y="2122985"/>
            <a:ext cx="1768450" cy="216804"/>
          </a:xfrm>
          <a:prstGeom prst="curvedDown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8" name="Flèche courbée vers le bas 117"/>
          <p:cNvSpPr/>
          <p:nvPr/>
        </p:nvSpPr>
        <p:spPr>
          <a:xfrm>
            <a:off x="4224829" y="2122985"/>
            <a:ext cx="1768450" cy="216804"/>
          </a:xfrm>
          <a:prstGeom prst="curvedDown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9" name="Flèche courbée vers le bas 118"/>
          <p:cNvSpPr/>
          <p:nvPr/>
        </p:nvSpPr>
        <p:spPr>
          <a:xfrm>
            <a:off x="3557723" y="2285507"/>
            <a:ext cx="1768450" cy="216804"/>
          </a:xfrm>
          <a:prstGeom prst="curvedDown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0" name="Flèche courbée vers le bas 119"/>
          <p:cNvSpPr/>
          <p:nvPr/>
        </p:nvSpPr>
        <p:spPr>
          <a:xfrm flipV="1">
            <a:off x="4031458" y="3382738"/>
            <a:ext cx="1768450" cy="329988"/>
          </a:xfrm>
          <a:prstGeom prst="curvedDown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1" name="ZoneTexte 120"/>
          <p:cNvSpPr txBox="1"/>
          <p:nvPr/>
        </p:nvSpPr>
        <p:spPr>
          <a:xfrm>
            <a:off x="6978390" y="3981820"/>
            <a:ext cx="17934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Ion Ripple losses</a:t>
            </a:r>
            <a:endParaRPr lang="en-GB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" name="Image 1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687" y="2227463"/>
            <a:ext cx="1714347" cy="1370203"/>
          </a:xfrm>
          <a:prstGeom prst="rect">
            <a:avLst/>
          </a:prstGeom>
        </p:spPr>
      </p:pic>
      <p:sp>
        <p:nvSpPr>
          <p:cNvPr id="123" name="Rectangle 122"/>
          <p:cNvSpPr/>
          <p:nvPr/>
        </p:nvSpPr>
        <p:spPr>
          <a:xfrm>
            <a:off x="7845728" y="3257948"/>
            <a:ext cx="720725" cy="147177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4" name="Rectangle 123"/>
          <p:cNvSpPr/>
          <p:nvPr/>
        </p:nvSpPr>
        <p:spPr>
          <a:xfrm>
            <a:off x="7401368" y="3372247"/>
            <a:ext cx="270780" cy="225417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5" name="ZoneTexte 124"/>
          <p:cNvSpPr txBox="1"/>
          <p:nvPr/>
        </p:nvSpPr>
        <p:spPr>
          <a:xfrm>
            <a:off x="7581758" y="3695497"/>
            <a:ext cx="12486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Outboard</a:t>
            </a:r>
            <a:r>
              <a:rPr lang="fr-FR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strike</a:t>
            </a:r>
            <a:r>
              <a:rPr lang="fr-FR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 point</a:t>
            </a:r>
            <a:endParaRPr lang="fr-FR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6" name="Connecteur droit 125"/>
          <p:cNvCxnSpPr>
            <a:stCxn id="124" idx="2"/>
          </p:cNvCxnSpPr>
          <p:nvPr/>
        </p:nvCxnSpPr>
        <p:spPr>
          <a:xfrm flipH="1">
            <a:off x="7291394" y="3597664"/>
            <a:ext cx="245364" cy="42499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onnecteur droit 126"/>
          <p:cNvCxnSpPr>
            <a:stCxn id="123" idx="2"/>
            <a:endCxn id="125" idx="0"/>
          </p:cNvCxnSpPr>
          <p:nvPr/>
        </p:nvCxnSpPr>
        <p:spPr>
          <a:xfrm flipH="1">
            <a:off x="8206090" y="3405125"/>
            <a:ext cx="1" cy="29037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Rectangle 127"/>
          <p:cNvSpPr/>
          <p:nvPr/>
        </p:nvSpPr>
        <p:spPr>
          <a:xfrm>
            <a:off x="7369618" y="2240202"/>
            <a:ext cx="270780" cy="198136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9" name="Rectangle 128"/>
          <p:cNvSpPr/>
          <p:nvPr/>
        </p:nvSpPr>
        <p:spPr>
          <a:xfrm>
            <a:off x="8271318" y="2226683"/>
            <a:ext cx="270780" cy="198136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0" name="Rectangle 129"/>
          <p:cNvSpPr/>
          <p:nvPr/>
        </p:nvSpPr>
        <p:spPr>
          <a:xfrm>
            <a:off x="8308417" y="3455304"/>
            <a:ext cx="270780" cy="136144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1" name="Rectangle 130"/>
          <p:cNvSpPr/>
          <p:nvPr/>
        </p:nvSpPr>
        <p:spPr>
          <a:xfrm>
            <a:off x="7353320" y="3125198"/>
            <a:ext cx="426252" cy="247047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2" name="Rectangle 131"/>
          <p:cNvSpPr/>
          <p:nvPr/>
        </p:nvSpPr>
        <p:spPr>
          <a:xfrm>
            <a:off x="7564849" y="2449999"/>
            <a:ext cx="507594" cy="146660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3" name="Rectangle 132"/>
          <p:cNvSpPr/>
          <p:nvPr/>
        </p:nvSpPr>
        <p:spPr>
          <a:xfrm>
            <a:off x="8308417" y="2483089"/>
            <a:ext cx="303188" cy="113570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4" name="Rectangle 133"/>
          <p:cNvSpPr/>
          <p:nvPr/>
        </p:nvSpPr>
        <p:spPr>
          <a:xfrm>
            <a:off x="8001808" y="2619034"/>
            <a:ext cx="423059" cy="162780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5" name="Rectangle 134"/>
          <p:cNvSpPr/>
          <p:nvPr/>
        </p:nvSpPr>
        <p:spPr>
          <a:xfrm>
            <a:off x="7129468" y="2620529"/>
            <a:ext cx="258347" cy="201963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6" name="Rectangle 135"/>
          <p:cNvSpPr/>
          <p:nvPr/>
        </p:nvSpPr>
        <p:spPr>
          <a:xfrm>
            <a:off x="7334141" y="2665618"/>
            <a:ext cx="423059" cy="129715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7" name="Rectangle 136"/>
          <p:cNvSpPr/>
          <p:nvPr/>
        </p:nvSpPr>
        <p:spPr>
          <a:xfrm flipV="1">
            <a:off x="7107244" y="2971737"/>
            <a:ext cx="98538" cy="109462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8" name="Rectangle 137"/>
          <p:cNvSpPr/>
          <p:nvPr/>
        </p:nvSpPr>
        <p:spPr>
          <a:xfrm flipV="1">
            <a:off x="7205783" y="2891451"/>
            <a:ext cx="327632" cy="178090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9" name="Rectangle 138"/>
          <p:cNvSpPr/>
          <p:nvPr/>
        </p:nvSpPr>
        <p:spPr>
          <a:xfrm flipV="1">
            <a:off x="8296195" y="3033649"/>
            <a:ext cx="327632" cy="178090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41" name="Connecteur droit 140"/>
          <p:cNvCxnSpPr>
            <a:stCxn id="134" idx="3"/>
          </p:cNvCxnSpPr>
          <p:nvPr/>
        </p:nvCxnSpPr>
        <p:spPr>
          <a:xfrm flipV="1">
            <a:off x="8424867" y="2219093"/>
            <a:ext cx="155841" cy="48133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ZoneTexte 143"/>
          <p:cNvSpPr txBox="1"/>
          <p:nvPr/>
        </p:nvSpPr>
        <p:spPr>
          <a:xfrm>
            <a:off x="7956376" y="1988261"/>
            <a:ext cx="12486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Inboard</a:t>
            </a:r>
            <a:r>
              <a:rPr lang="fr-FR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strike</a:t>
            </a:r>
            <a:r>
              <a:rPr lang="fr-FR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 point</a:t>
            </a:r>
            <a:endParaRPr lang="fr-FR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Rectangle 145"/>
          <p:cNvSpPr/>
          <p:nvPr/>
        </p:nvSpPr>
        <p:spPr>
          <a:xfrm flipV="1">
            <a:off x="7598823" y="3035028"/>
            <a:ext cx="507594" cy="199702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glow rad="127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505" name="ZoneTexte 21504"/>
          <p:cNvSpPr txBox="1"/>
          <p:nvPr/>
        </p:nvSpPr>
        <p:spPr>
          <a:xfrm>
            <a:off x="3597693" y="3660330"/>
            <a:ext cx="234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t</a:t>
            </a:r>
            <a:endParaRPr lang="en-US" i="1" dirty="0"/>
          </a:p>
        </p:txBody>
      </p:sp>
      <p:sp>
        <p:nvSpPr>
          <p:cNvPr id="149" name="ZoneTexte 148"/>
          <p:cNvSpPr txBox="1"/>
          <p:nvPr/>
        </p:nvSpPr>
        <p:spPr>
          <a:xfrm>
            <a:off x="5364088" y="3687416"/>
            <a:ext cx="5373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t + 1</a:t>
            </a:r>
            <a:endParaRPr lang="en-US" i="1" dirty="0"/>
          </a:p>
        </p:txBody>
      </p:sp>
      <p:sp>
        <p:nvSpPr>
          <p:cNvPr id="21506" name="ZoneTexte 21505"/>
          <p:cNvSpPr txBox="1"/>
          <p:nvPr/>
        </p:nvSpPr>
        <p:spPr>
          <a:xfrm>
            <a:off x="709129" y="1700809"/>
            <a:ext cx="1130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Localization</a:t>
            </a:r>
            <a:endParaRPr lang="en-US" sz="1400" dirty="0"/>
          </a:p>
        </p:txBody>
      </p:sp>
      <p:sp>
        <p:nvSpPr>
          <p:cNvPr id="151" name="ZoneTexte 150"/>
          <p:cNvSpPr txBox="1"/>
          <p:nvPr/>
        </p:nvSpPr>
        <p:spPr>
          <a:xfrm>
            <a:off x="4123837" y="1700808"/>
            <a:ext cx="8640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Tracking</a:t>
            </a:r>
            <a:endParaRPr lang="en-US" sz="1400" dirty="0"/>
          </a:p>
        </p:txBody>
      </p:sp>
      <p:sp>
        <p:nvSpPr>
          <p:cNvPr id="152" name="ZoneTexte 151"/>
          <p:cNvSpPr txBox="1"/>
          <p:nvPr/>
        </p:nvSpPr>
        <p:spPr>
          <a:xfrm>
            <a:off x="7261742" y="1701197"/>
            <a:ext cx="1241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Classification</a:t>
            </a:r>
            <a:endParaRPr lang="en-US" sz="1400" dirty="0"/>
          </a:p>
        </p:txBody>
      </p:sp>
      <p:graphicFrame>
        <p:nvGraphicFramePr>
          <p:cNvPr id="89" name="Tableau 8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9181156"/>
              </p:ext>
            </p:extLst>
          </p:nvPr>
        </p:nvGraphicFramePr>
        <p:xfrm>
          <a:off x="3059337" y="4365104"/>
          <a:ext cx="5761135" cy="16897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6280">
                  <a:extLst>
                    <a:ext uri="{9D8B030D-6E8A-4147-A177-3AD203B41FA5}">
                      <a16:colId xmlns="" xmlns:a16="http://schemas.microsoft.com/office/drawing/2014/main" val="4186791730"/>
                    </a:ext>
                  </a:extLst>
                </a:gridCol>
                <a:gridCol w="1015145"/>
                <a:gridCol w="1015145">
                  <a:extLst>
                    <a:ext uri="{9D8B030D-6E8A-4147-A177-3AD203B41FA5}">
                      <a16:colId xmlns="" xmlns:a16="http://schemas.microsoft.com/office/drawing/2014/main" val="882304884"/>
                    </a:ext>
                  </a:extLst>
                </a:gridCol>
                <a:gridCol w="1248630">
                  <a:extLst>
                    <a:ext uri="{9D8B030D-6E8A-4147-A177-3AD203B41FA5}">
                      <a16:colId xmlns="" xmlns:a16="http://schemas.microsoft.com/office/drawing/2014/main" val="3452585583"/>
                    </a:ext>
                  </a:extLst>
                </a:gridCol>
                <a:gridCol w="1103630">
                  <a:extLst>
                    <a:ext uri="{9D8B030D-6E8A-4147-A177-3AD203B41FA5}">
                      <a16:colId xmlns="" xmlns:a16="http://schemas.microsoft.com/office/drawing/2014/main" val="2225150347"/>
                    </a:ext>
                  </a:extLst>
                </a:gridCol>
                <a:gridCol w="662305">
                  <a:extLst>
                    <a:ext uri="{9D8B030D-6E8A-4147-A177-3AD203B41FA5}">
                      <a16:colId xmlns="" xmlns:a16="http://schemas.microsoft.com/office/drawing/2014/main" val="1992797947"/>
                    </a:ext>
                  </a:extLst>
                </a:gridCol>
              </a:tblGrid>
              <a:tr h="179452">
                <a:tc>
                  <a:txBody>
                    <a:bodyPr/>
                    <a:lstStyle/>
                    <a:p>
                      <a:r>
                        <a:rPr lang="en-GB" sz="1050" noProof="0" dirty="0" smtClean="0"/>
                        <a:t>ID ThEv</a:t>
                      </a:r>
                      <a:endParaRPr lang="en-GB" sz="105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 noProof="0" dirty="0" smtClean="0"/>
                        <a:t>Type</a:t>
                      </a:r>
                      <a:endParaRPr lang="en-GB" sz="105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 noProof="0" dirty="0" smtClean="0"/>
                        <a:t>Location</a:t>
                      </a:r>
                      <a:endParaRPr lang="en-GB" sz="105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 noProof="0" dirty="0" smtClean="0"/>
                        <a:t>Timestamps</a:t>
                      </a:r>
                      <a:endParaRPr lang="en-GB" sz="105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 noProof="0" dirty="0" smtClean="0"/>
                        <a:t>Temperatures</a:t>
                      </a:r>
                      <a:endParaRPr lang="en-GB" sz="105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 noProof="0" dirty="0" smtClean="0"/>
                        <a:t>Known</a:t>
                      </a:r>
                      <a:endParaRPr lang="en-GB" sz="1050" noProof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48712955"/>
                  </a:ext>
                </a:extLst>
              </a:tr>
              <a:tr h="509642">
                <a:tc>
                  <a:txBody>
                    <a:bodyPr/>
                    <a:lstStyle/>
                    <a:p>
                      <a:r>
                        <a:rPr lang="en-GB" sz="1050" noProof="0" dirty="0" smtClean="0"/>
                        <a:t>ThEv</a:t>
                      </a:r>
                      <a:r>
                        <a:rPr lang="en-GB" sz="1050" baseline="0" noProof="0" dirty="0" smtClean="0"/>
                        <a:t> #1</a:t>
                      </a:r>
                      <a:endParaRPr lang="en-GB" sz="105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 noProof="0" dirty="0" smtClean="0"/>
                        <a:t>Inboard strike point</a:t>
                      </a:r>
                      <a:endParaRPr lang="en-GB" sz="105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 noProof="0" dirty="0" smtClean="0"/>
                        <a:t>At</a:t>
                      </a:r>
                      <a:r>
                        <a:rPr lang="en-GB" sz="1050" baseline="0" noProof="0" dirty="0" smtClean="0"/>
                        <a:t> location </a:t>
                      </a:r>
                      <a:r>
                        <a:rPr lang="en-GB" sz="1050" baseline="0" noProof="0" dirty="0" err="1" smtClean="0"/>
                        <a:t>x,y</a:t>
                      </a:r>
                      <a:r>
                        <a:rPr lang="en-GB" sz="1050" baseline="0" noProof="0" dirty="0" smtClean="0"/>
                        <a:t> with this contour</a:t>
                      </a:r>
                      <a:endParaRPr lang="en-GB" sz="105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 noProof="0" dirty="0" smtClean="0"/>
                        <a:t>From t1 to t2</a:t>
                      </a:r>
                      <a:endParaRPr lang="en-GB" sz="105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 noProof="0" dirty="0" smtClean="0"/>
                        <a:t>Max</a:t>
                      </a:r>
                    </a:p>
                    <a:p>
                      <a:r>
                        <a:rPr lang="en-GB" sz="1050" noProof="0" dirty="0" smtClean="0"/>
                        <a:t>Mean</a:t>
                      </a:r>
                    </a:p>
                    <a:p>
                      <a:r>
                        <a:rPr lang="en-GB" sz="1050" noProof="0" dirty="0" err="1" smtClean="0"/>
                        <a:t>Etc</a:t>
                      </a:r>
                      <a:r>
                        <a:rPr lang="en-GB" sz="1050" baseline="0" noProof="0" dirty="0" smtClean="0"/>
                        <a:t> …</a:t>
                      </a:r>
                      <a:endParaRPr lang="en-GB" sz="105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 noProof="0" dirty="0" smtClean="0"/>
                        <a:t>True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58350972"/>
                  </a:ext>
                </a:extLst>
              </a:tr>
              <a:tr h="509642">
                <a:tc>
                  <a:txBody>
                    <a:bodyPr/>
                    <a:lstStyle/>
                    <a:p>
                      <a:r>
                        <a:rPr lang="en-GB" sz="1050" noProof="0" dirty="0" smtClean="0"/>
                        <a:t>ThEv</a:t>
                      </a:r>
                      <a:r>
                        <a:rPr lang="en-GB" sz="1050" baseline="0" noProof="0" dirty="0" smtClean="0"/>
                        <a:t> #2</a:t>
                      </a:r>
                      <a:endParaRPr lang="en-GB" sz="105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 noProof="0" dirty="0" smtClean="0"/>
                        <a:t>Reflection</a:t>
                      </a:r>
                      <a:endParaRPr lang="en-GB" sz="105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 noProof="0" dirty="0" smtClean="0"/>
                        <a:t>At</a:t>
                      </a:r>
                      <a:r>
                        <a:rPr lang="en-GB" sz="1050" baseline="0" noProof="0" dirty="0" smtClean="0"/>
                        <a:t> location </a:t>
                      </a:r>
                      <a:r>
                        <a:rPr lang="en-GB" sz="1050" baseline="0" noProof="0" dirty="0" err="1" smtClean="0"/>
                        <a:t>x,y</a:t>
                      </a:r>
                      <a:r>
                        <a:rPr lang="en-GB" sz="1050" baseline="0" noProof="0" dirty="0" smtClean="0"/>
                        <a:t> with this contour</a:t>
                      </a:r>
                      <a:endParaRPr lang="en-GB" sz="105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 noProof="0" dirty="0" smtClean="0"/>
                        <a:t>From t3 to t4</a:t>
                      </a:r>
                      <a:endParaRPr lang="en-GB" sz="105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5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 noProof="0" dirty="0" smtClean="0"/>
                        <a:t>False</a:t>
                      </a:r>
                      <a:endParaRPr lang="en-GB" sz="1050" noProof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1298253"/>
                  </a:ext>
                </a:extLst>
              </a:tr>
              <a:tr h="295269">
                <a:tc>
                  <a:txBody>
                    <a:bodyPr/>
                    <a:lstStyle/>
                    <a:p>
                      <a:r>
                        <a:rPr lang="en-GB" sz="1050" noProof="0" dirty="0" smtClean="0"/>
                        <a:t>Etc….</a:t>
                      </a:r>
                      <a:endParaRPr lang="en-GB" sz="105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5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5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5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5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50" noProof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31073242"/>
                  </a:ext>
                </a:extLst>
              </a:tr>
            </a:tbl>
          </a:graphicData>
        </a:graphic>
      </p:graphicFrame>
      <p:sp>
        <p:nvSpPr>
          <p:cNvPr id="9" name="Flèche droite 8"/>
          <p:cNvSpPr/>
          <p:nvPr/>
        </p:nvSpPr>
        <p:spPr>
          <a:xfrm>
            <a:off x="1848920" y="4869160"/>
            <a:ext cx="978408" cy="484632"/>
          </a:xfrm>
          <a:prstGeom prst="right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ZoneTexte 93"/>
          <p:cNvSpPr txBox="1"/>
          <p:nvPr/>
        </p:nvSpPr>
        <p:spPr>
          <a:xfrm>
            <a:off x="251520" y="4742144"/>
            <a:ext cx="15199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Report file for each target after each pulse.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0810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5" grpId="0" animBg="1"/>
      <p:bldP spid="118" grpId="0" animBg="1"/>
      <p:bldP spid="119" grpId="0" animBg="1"/>
      <p:bldP spid="120" grpId="0" animBg="1"/>
      <p:bldP spid="121" grpId="0"/>
      <p:bldP spid="123" grpId="0" animBg="1"/>
      <p:bldP spid="124" grpId="0" animBg="1"/>
      <p:bldP spid="125" grpId="0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4" grpId="0"/>
      <p:bldP spid="146" grpId="0" animBg="1"/>
      <p:bldP spid="21505" grpId="0"/>
      <p:bldP spid="149" grpId="0"/>
      <p:bldP spid="21506" grpId="0"/>
      <p:bldP spid="151" grpId="0"/>
      <p:bldP spid="152" grpId="0"/>
      <p:bldP spid="9" grpId="0" animBg="1"/>
      <p:bldP spid="9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wide variety of thermal events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07" y="1247502"/>
            <a:ext cx="1605861" cy="20073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13856" y="1374002"/>
            <a:ext cx="23421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Many </a:t>
            </a:r>
            <a:r>
              <a:rPr lang="en-GB" dirty="0"/>
              <a:t>thermal </a:t>
            </a:r>
            <a:r>
              <a:rPr lang="en-GB" dirty="0" smtClean="0"/>
              <a:t>events </a:t>
            </a:r>
            <a:r>
              <a:rPr lang="en-GB" dirty="0"/>
              <a:t>(ThEv) in the </a:t>
            </a:r>
            <a:r>
              <a:rPr lang="en-GB" dirty="0" smtClean="0"/>
              <a:t>image</a:t>
            </a:r>
            <a:endParaRPr lang="en-GB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83" y="1909396"/>
            <a:ext cx="2016014" cy="16113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060988" y="2242787"/>
            <a:ext cx="243143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dirty="0"/>
              <a:t>Some </a:t>
            </a:r>
            <a:r>
              <a:rPr lang="en-GB" dirty="0" err="1"/>
              <a:t>ThEv</a:t>
            </a:r>
            <a:r>
              <a:rPr lang="en-GB" dirty="0"/>
              <a:t> close to image maximum intensity</a:t>
            </a:r>
            <a:r>
              <a:rPr lang="en-GB" dirty="0" smtClean="0"/>
              <a:t>, while other important hot spots are just above</a:t>
            </a:r>
            <a:br>
              <a:rPr lang="en-GB" dirty="0" smtClean="0"/>
            </a:br>
            <a:r>
              <a:rPr lang="en-GB" dirty="0" smtClean="0"/>
              <a:t>background level</a:t>
            </a:r>
            <a:endParaRPr lang="en-GB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135" y="4645658"/>
            <a:ext cx="1605861" cy="20090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923314" y="4887364"/>
            <a:ext cx="222068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/>
              <a:t>Some </a:t>
            </a:r>
            <a:r>
              <a:rPr lang="en-GB" sz="2000" dirty="0" err="1"/>
              <a:t>ThEv</a:t>
            </a:r>
            <a:r>
              <a:rPr lang="en-GB" sz="2000" dirty="0"/>
              <a:t> very large </a:t>
            </a:r>
            <a:r>
              <a:rPr lang="en-GB" dirty="0"/>
              <a:t>(linear size </a:t>
            </a:r>
            <a:r>
              <a:rPr lang="en-GB" dirty="0" smtClean="0"/>
              <a:t>1/3 </a:t>
            </a:r>
            <a:r>
              <a:rPr lang="en-GB" dirty="0"/>
              <a:t>of image, </a:t>
            </a:r>
            <a:r>
              <a:rPr lang="en-GB" dirty="0" smtClean="0"/>
              <a:t>200 </a:t>
            </a:r>
            <a:r>
              <a:rPr lang="en-GB" dirty="0"/>
              <a:t>pixels</a:t>
            </a:r>
            <a:r>
              <a:rPr lang="en-GB" dirty="0" smtClean="0"/>
              <a:t>)</a:t>
            </a:r>
            <a:endParaRPr lang="en-GB" sz="2000" dirty="0"/>
          </a:p>
        </p:txBody>
      </p:sp>
      <p:sp>
        <p:nvSpPr>
          <p:cNvPr id="11" name="Rectangle 10"/>
          <p:cNvSpPr/>
          <p:nvPr/>
        </p:nvSpPr>
        <p:spPr>
          <a:xfrm>
            <a:off x="190366" y="3725218"/>
            <a:ext cx="227771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Some </a:t>
            </a:r>
            <a:r>
              <a:rPr lang="en-GB" dirty="0" err="1" smtClean="0"/>
              <a:t>ThEv</a:t>
            </a:r>
            <a:r>
              <a:rPr lang="en-GB" dirty="0" smtClean="0"/>
              <a:t> have stable position, other </a:t>
            </a:r>
            <a:r>
              <a:rPr lang="en-GB" dirty="0"/>
              <a:t>moving </a:t>
            </a:r>
            <a:r>
              <a:rPr lang="en-GB" dirty="0" smtClean="0"/>
              <a:t>slowly (moveable probe), some move fast (UFOs = dust, flakes)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1957569" y="2419308"/>
            <a:ext cx="13862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/>
              <a:t>ThEv</a:t>
            </a:r>
            <a:r>
              <a:rPr lang="en-GB" dirty="0"/>
              <a:t> overlap</a:t>
            </a:r>
          </a:p>
        </p:txBody>
      </p:sp>
      <p:sp>
        <p:nvSpPr>
          <p:cNvPr id="13" name="Ellipse 12"/>
          <p:cNvSpPr/>
          <p:nvPr/>
        </p:nvSpPr>
        <p:spPr>
          <a:xfrm>
            <a:off x="2381714" y="2918219"/>
            <a:ext cx="204106" cy="18007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orme libre 13"/>
          <p:cNvSpPr/>
          <p:nvPr/>
        </p:nvSpPr>
        <p:spPr>
          <a:xfrm>
            <a:off x="2441699" y="2694009"/>
            <a:ext cx="84137" cy="651151"/>
          </a:xfrm>
          <a:custGeom>
            <a:avLst/>
            <a:gdLst>
              <a:gd name="connsiteX0" fmla="*/ 81643 w 228600"/>
              <a:gd name="connsiteY0" fmla="*/ 179615 h 1338943"/>
              <a:gd name="connsiteX1" fmla="*/ 81643 w 228600"/>
              <a:gd name="connsiteY1" fmla="*/ 179615 h 1338943"/>
              <a:gd name="connsiteX2" fmla="*/ 73478 w 228600"/>
              <a:gd name="connsiteY2" fmla="*/ 432707 h 1338943"/>
              <a:gd name="connsiteX3" fmla="*/ 65314 w 228600"/>
              <a:gd name="connsiteY3" fmla="*/ 481693 h 1338943"/>
              <a:gd name="connsiteX4" fmla="*/ 0 w 228600"/>
              <a:gd name="connsiteY4" fmla="*/ 1338943 h 1338943"/>
              <a:gd name="connsiteX5" fmla="*/ 73478 w 228600"/>
              <a:gd name="connsiteY5" fmla="*/ 1322615 h 1338943"/>
              <a:gd name="connsiteX6" fmla="*/ 171450 w 228600"/>
              <a:gd name="connsiteY6" fmla="*/ 595993 h 1338943"/>
              <a:gd name="connsiteX7" fmla="*/ 228600 w 228600"/>
              <a:gd name="connsiteY7" fmla="*/ 0 h 1338943"/>
              <a:gd name="connsiteX8" fmla="*/ 81643 w 228600"/>
              <a:gd name="connsiteY8" fmla="*/ 179615 h 1338943"/>
              <a:gd name="connsiteX0" fmla="*/ 228600 w 228600"/>
              <a:gd name="connsiteY0" fmla="*/ 0 h 1338943"/>
              <a:gd name="connsiteX1" fmla="*/ 81643 w 228600"/>
              <a:gd name="connsiteY1" fmla="*/ 179615 h 1338943"/>
              <a:gd name="connsiteX2" fmla="*/ 73478 w 228600"/>
              <a:gd name="connsiteY2" fmla="*/ 432707 h 1338943"/>
              <a:gd name="connsiteX3" fmla="*/ 65314 w 228600"/>
              <a:gd name="connsiteY3" fmla="*/ 481693 h 1338943"/>
              <a:gd name="connsiteX4" fmla="*/ 0 w 228600"/>
              <a:gd name="connsiteY4" fmla="*/ 1338943 h 1338943"/>
              <a:gd name="connsiteX5" fmla="*/ 73478 w 228600"/>
              <a:gd name="connsiteY5" fmla="*/ 1322615 h 1338943"/>
              <a:gd name="connsiteX6" fmla="*/ 171450 w 228600"/>
              <a:gd name="connsiteY6" fmla="*/ 595993 h 1338943"/>
              <a:gd name="connsiteX7" fmla="*/ 228600 w 228600"/>
              <a:gd name="connsiteY7" fmla="*/ 0 h 1338943"/>
              <a:gd name="connsiteX0" fmla="*/ 228600 w 228600"/>
              <a:gd name="connsiteY0" fmla="*/ 0 h 1338943"/>
              <a:gd name="connsiteX1" fmla="*/ 81643 w 228600"/>
              <a:gd name="connsiteY1" fmla="*/ 179615 h 1338943"/>
              <a:gd name="connsiteX2" fmla="*/ 65314 w 228600"/>
              <a:gd name="connsiteY2" fmla="*/ 481693 h 1338943"/>
              <a:gd name="connsiteX3" fmla="*/ 0 w 228600"/>
              <a:gd name="connsiteY3" fmla="*/ 1338943 h 1338943"/>
              <a:gd name="connsiteX4" fmla="*/ 73478 w 228600"/>
              <a:gd name="connsiteY4" fmla="*/ 1322615 h 1338943"/>
              <a:gd name="connsiteX5" fmla="*/ 171450 w 228600"/>
              <a:gd name="connsiteY5" fmla="*/ 595993 h 1338943"/>
              <a:gd name="connsiteX6" fmla="*/ 228600 w 228600"/>
              <a:gd name="connsiteY6" fmla="*/ 0 h 1338943"/>
              <a:gd name="connsiteX0" fmla="*/ 228600 w 228600"/>
              <a:gd name="connsiteY0" fmla="*/ 0 h 1338943"/>
              <a:gd name="connsiteX1" fmla="*/ 81643 w 228600"/>
              <a:gd name="connsiteY1" fmla="*/ 179615 h 1338943"/>
              <a:gd name="connsiteX2" fmla="*/ 36739 w 228600"/>
              <a:gd name="connsiteY2" fmla="*/ 622187 h 1338943"/>
              <a:gd name="connsiteX3" fmla="*/ 0 w 228600"/>
              <a:gd name="connsiteY3" fmla="*/ 1338943 h 1338943"/>
              <a:gd name="connsiteX4" fmla="*/ 73478 w 228600"/>
              <a:gd name="connsiteY4" fmla="*/ 1322615 h 1338943"/>
              <a:gd name="connsiteX5" fmla="*/ 171450 w 228600"/>
              <a:gd name="connsiteY5" fmla="*/ 595993 h 1338943"/>
              <a:gd name="connsiteX6" fmla="*/ 228600 w 228600"/>
              <a:gd name="connsiteY6" fmla="*/ 0 h 1338943"/>
              <a:gd name="connsiteX0" fmla="*/ 171450 w 171450"/>
              <a:gd name="connsiteY0" fmla="*/ 416378 h 1159328"/>
              <a:gd name="connsiteX1" fmla="*/ 81643 w 171450"/>
              <a:gd name="connsiteY1" fmla="*/ 0 h 1159328"/>
              <a:gd name="connsiteX2" fmla="*/ 36739 w 171450"/>
              <a:gd name="connsiteY2" fmla="*/ 442572 h 1159328"/>
              <a:gd name="connsiteX3" fmla="*/ 0 w 171450"/>
              <a:gd name="connsiteY3" fmla="*/ 1159328 h 1159328"/>
              <a:gd name="connsiteX4" fmla="*/ 73478 w 171450"/>
              <a:gd name="connsiteY4" fmla="*/ 1143000 h 1159328"/>
              <a:gd name="connsiteX5" fmla="*/ 171450 w 171450"/>
              <a:gd name="connsiteY5" fmla="*/ 416378 h 1159328"/>
              <a:gd name="connsiteX0" fmla="*/ 171450 w 171469"/>
              <a:gd name="connsiteY0" fmla="*/ 416439 h 1159389"/>
              <a:gd name="connsiteX1" fmla="*/ 81643 w 171469"/>
              <a:gd name="connsiteY1" fmla="*/ 61 h 1159389"/>
              <a:gd name="connsiteX2" fmla="*/ 36739 w 171469"/>
              <a:gd name="connsiteY2" fmla="*/ 442633 h 1159389"/>
              <a:gd name="connsiteX3" fmla="*/ 0 w 171469"/>
              <a:gd name="connsiteY3" fmla="*/ 1159389 h 1159389"/>
              <a:gd name="connsiteX4" fmla="*/ 73478 w 171469"/>
              <a:gd name="connsiteY4" fmla="*/ 1143061 h 1159389"/>
              <a:gd name="connsiteX5" fmla="*/ 171450 w 171469"/>
              <a:gd name="connsiteY5" fmla="*/ 416439 h 1159389"/>
              <a:gd name="connsiteX0" fmla="*/ 171450 w 171483"/>
              <a:gd name="connsiteY0" fmla="*/ 417156 h 1160106"/>
              <a:gd name="connsiteX1" fmla="*/ 81643 w 171483"/>
              <a:gd name="connsiteY1" fmla="*/ 778 h 1160106"/>
              <a:gd name="connsiteX2" fmla="*/ 36739 w 171483"/>
              <a:gd name="connsiteY2" fmla="*/ 443350 h 1160106"/>
              <a:gd name="connsiteX3" fmla="*/ 0 w 171483"/>
              <a:gd name="connsiteY3" fmla="*/ 1160106 h 1160106"/>
              <a:gd name="connsiteX4" fmla="*/ 73478 w 171483"/>
              <a:gd name="connsiteY4" fmla="*/ 1143778 h 1160106"/>
              <a:gd name="connsiteX5" fmla="*/ 171450 w 171483"/>
              <a:gd name="connsiteY5" fmla="*/ 417156 h 1160106"/>
              <a:gd name="connsiteX0" fmla="*/ 171450 w 175248"/>
              <a:gd name="connsiteY0" fmla="*/ 459907 h 1202857"/>
              <a:gd name="connsiteX1" fmla="*/ 138793 w 175248"/>
              <a:gd name="connsiteY1" fmla="*/ 667 h 1202857"/>
              <a:gd name="connsiteX2" fmla="*/ 36739 w 175248"/>
              <a:gd name="connsiteY2" fmla="*/ 486101 h 1202857"/>
              <a:gd name="connsiteX3" fmla="*/ 0 w 175248"/>
              <a:gd name="connsiteY3" fmla="*/ 1202857 h 1202857"/>
              <a:gd name="connsiteX4" fmla="*/ 73478 w 175248"/>
              <a:gd name="connsiteY4" fmla="*/ 1186529 h 1202857"/>
              <a:gd name="connsiteX5" fmla="*/ 171450 w 175248"/>
              <a:gd name="connsiteY5" fmla="*/ 459907 h 1202857"/>
              <a:gd name="connsiteX0" fmla="*/ 171450 w 175248"/>
              <a:gd name="connsiteY0" fmla="*/ 459907 h 1202857"/>
              <a:gd name="connsiteX1" fmla="*/ 138793 w 175248"/>
              <a:gd name="connsiteY1" fmla="*/ 667 h 1202857"/>
              <a:gd name="connsiteX2" fmla="*/ 36739 w 175248"/>
              <a:gd name="connsiteY2" fmla="*/ 486101 h 1202857"/>
              <a:gd name="connsiteX3" fmla="*/ 0 w 175248"/>
              <a:gd name="connsiteY3" fmla="*/ 1202857 h 1202857"/>
              <a:gd name="connsiteX4" fmla="*/ 73478 w 175248"/>
              <a:gd name="connsiteY4" fmla="*/ 1186529 h 1202857"/>
              <a:gd name="connsiteX5" fmla="*/ 171450 w 175248"/>
              <a:gd name="connsiteY5" fmla="*/ 459907 h 1202857"/>
              <a:gd name="connsiteX0" fmla="*/ 171450 w 175248"/>
              <a:gd name="connsiteY0" fmla="*/ 459907 h 1202857"/>
              <a:gd name="connsiteX1" fmla="*/ 138793 w 175248"/>
              <a:gd name="connsiteY1" fmla="*/ 667 h 1202857"/>
              <a:gd name="connsiteX2" fmla="*/ 36739 w 175248"/>
              <a:gd name="connsiteY2" fmla="*/ 486101 h 1202857"/>
              <a:gd name="connsiteX3" fmla="*/ 0 w 175248"/>
              <a:gd name="connsiteY3" fmla="*/ 1202857 h 1202857"/>
              <a:gd name="connsiteX4" fmla="*/ 171450 w 175248"/>
              <a:gd name="connsiteY4" fmla="*/ 459907 h 1202857"/>
              <a:gd name="connsiteX0" fmla="*/ 172115 w 175913"/>
              <a:gd name="connsiteY0" fmla="*/ 459907 h 1247819"/>
              <a:gd name="connsiteX1" fmla="*/ 139458 w 175913"/>
              <a:gd name="connsiteY1" fmla="*/ 667 h 1247819"/>
              <a:gd name="connsiteX2" fmla="*/ 37404 w 175913"/>
              <a:gd name="connsiteY2" fmla="*/ 486101 h 1247819"/>
              <a:gd name="connsiteX3" fmla="*/ 665 w 175913"/>
              <a:gd name="connsiteY3" fmla="*/ 1202857 h 1247819"/>
              <a:gd name="connsiteX4" fmla="*/ 172115 w 175913"/>
              <a:gd name="connsiteY4" fmla="*/ 459907 h 1247819"/>
              <a:gd name="connsiteX0" fmla="*/ 171450 w 179278"/>
              <a:gd name="connsiteY0" fmla="*/ 459294 h 1202244"/>
              <a:gd name="connsiteX1" fmla="*/ 138793 w 179278"/>
              <a:gd name="connsiteY1" fmla="*/ 54 h 1202244"/>
              <a:gd name="connsiteX2" fmla="*/ 36739 w 179278"/>
              <a:gd name="connsiteY2" fmla="*/ 485488 h 1202244"/>
              <a:gd name="connsiteX3" fmla="*/ 0 w 179278"/>
              <a:gd name="connsiteY3" fmla="*/ 1202244 h 1202244"/>
              <a:gd name="connsiteX4" fmla="*/ 171450 w 179278"/>
              <a:gd name="connsiteY4" fmla="*/ 459294 h 1202244"/>
              <a:gd name="connsiteX0" fmla="*/ 157235 w 168275"/>
              <a:gd name="connsiteY0" fmla="*/ 530817 h 1202417"/>
              <a:gd name="connsiteX1" fmla="*/ 143628 w 168275"/>
              <a:gd name="connsiteY1" fmla="*/ 139 h 1202417"/>
              <a:gd name="connsiteX2" fmla="*/ 41574 w 168275"/>
              <a:gd name="connsiteY2" fmla="*/ 485573 h 1202417"/>
              <a:gd name="connsiteX3" fmla="*/ 4835 w 168275"/>
              <a:gd name="connsiteY3" fmla="*/ 1202329 h 1202417"/>
              <a:gd name="connsiteX4" fmla="*/ 157235 w 168275"/>
              <a:gd name="connsiteY4" fmla="*/ 530817 h 1202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275" h="1202417">
                <a:moveTo>
                  <a:pt x="157235" y="530817"/>
                </a:moveTo>
                <a:cubicBezTo>
                  <a:pt x="180367" y="330452"/>
                  <a:pt x="162905" y="7680"/>
                  <a:pt x="143628" y="139"/>
                </a:cubicBezTo>
                <a:cubicBezTo>
                  <a:pt x="124351" y="-7402"/>
                  <a:pt x="55181" y="292352"/>
                  <a:pt x="41574" y="485573"/>
                </a:cubicBezTo>
                <a:cubicBezTo>
                  <a:pt x="29328" y="724492"/>
                  <a:pt x="-14442" y="1194788"/>
                  <a:pt x="4835" y="1202329"/>
                </a:cubicBezTo>
                <a:cubicBezTo>
                  <a:pt x="24112" y="1209870"/>
                  <a:pt x="134103" y="731182"/>
                  <a:pt x="157235" y="530817"/>
                </a:cubicBezTo>
                <a:close/>
              </a:path>
            </a:pathLst>
          </a:custGeom>
          <a:solidFill>
            <a:srgbClr val="92D050">
              <a:alpha val="4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avec flèche 15"/>
          <p:cNvCxnSpPr/>
          <p:nvPr/>
        </p:nvCxnSpPr>
        <p:spPr>
          <a:xfrm flipV="1">
            <a:off x="913441" y="2924944"/>
            <a:ext cx="1414671" cy="165155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H="1">
            <a:off x="6432661" y="2492896"/>
            <a:ext cx="384518" cy="222157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flipH="1">
            <a:off x="6432662" y="3418101"/>
            <a:ext cx="777600" cy="307117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 flipH="1">
            <a:off x="5862066" y="5204460"/>
            <a:ext cx="1141190" cy="82296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/>
          <p:nvPr/>
        </p:nvCxnSpPr>
        <p:spPr>
          <a:xfrm flipH="1">
            <a:off x="6102350" y="4706564"/>
            <a:ext cx="714829" cy="833811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H="1" flipV="1">
            <a:off x="6493021" y="1772868"/>
            <a:ext cx="717241" cy="720028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4894147" y="1142998"/>
            <a:ext cx="42498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Textured pattern: the event is the large contour, the smaller hot spots are less relevant</a:t>
            </a: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4291665" y="4337232"/>
            <a:ext cx="45150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Some ThEv are some </a:t>
            </a:r>
            <a:r>
              <a:rPr lang="en-GB" dirty="0"/>
              <a:t>very small (3 pixels)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7210262" y="6350440"/>
            <a:ext cx="16467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/>
              <a:t>Courtesy of Raphaël MITTEAU</a:t>
            </a:r>
          </a:p>
        </p:txBody>
      </p:sp>
      <p:pic>
        <p:nvPicPr>
          <p:cNvPr id="3" name="IC3_55605_UF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25176" r="25447"/>
          <a:stretch/>
        </p:blipFill>
        <p:spPr>
          <a:xfrm>
            <a:off x="2126368" y="4812739"/>
            <a:ext cx="2434955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30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/>
      <p:bldP spid="7" grpId="0"/>
      <p:bldP spid="10" grpId="0"/>
      <p:bldP spid="11" grpId="0"/>
      <p:bldP spid="12" grpId="0"/>
      <p:bldP spid="13" grpId="0" animBg="1"/>
      <p:bldP spid="14" grpId="0" animBg="1"/>
      <p:bldP spid="22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Espace réservé du numéro de diapositive 8"/>
          <p:cNvSpPr>
            <a:spLocks noGrp="1"/>
          </p:cNvSpPr>
          <p:nvPr>
            <p:ph type="sldNum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dirty="0"/>
              <a:t>|  PAGE </a:t>
            </a:r>
            <a:fld id="{1AAA9E14-2C85-4B93-9190-BC5EA63B9BDF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fr-FR" dirty="0"/>
          </a:p>
        </p:txBody>
      </p:sp>
      <p:sp>
        <p:nvSpPr>
          <p:cNvPr id="21504" name="Titre 2150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classification</a:t>
            </a:r>
            <a:endParaRPr lang="en-US" dirty="0"/>
          </a:p>
        </p:txBody>
      </p:sp>
      <p:pic>
        <p:nvPicPr>
          <p:cNvPr id="1027" name="Picture 3" descr="C:\Users\CB246620\Desktop\ml_before_n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65" y="3429000"/>
            <a:ext cx="7090302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èche vers le bas 2"/>
          <p:cNvSpPr/>
          <p:nvPr/>
        </p:nvSpPr>
        <p:spPr>
          <a:xfrm>
            <a:off x="2843808" y="4382565"/>
            <a:ext cx="638457" cy="1080120"/>
          </a:xfrm>
          <a:prstGeom prst="down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788300" y="5497964"/>
            <a:ext cx="27494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Histogram Equalization</a:t>
            </a:r>
          </a:p>
          <a:p>
            <a:r>
              <a:rPr lang="en-US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Rolling ball algorithm</a:t>
            </a:r>
          </a:p>
          <a:p>
            <a:r>
              <a:rPr lang="en-US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Blurring</a:t>
            </a:r>
            <a:endParaRPr lang="en-US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Flèche vers le bas 10"/>
          <p:cNvSpPr/>
          <p:nvPr/>
        </p:nvSpPr>
        <p:spPr>
          <a:xfrm>
            <a:off x="4355976" y="4382565"/>
            <a:ext cx="638457" cy="1080120"/>
          </a:xfrm>
          <a:prstGeom prst="down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922127" y="5462685"/>
            <a:ext cx="350615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Texture : </a:t>
            </a:r>
            <a:r>
              <a:rPr lang="en-US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Haralick</a:t>
            </a:r>
            <a:r>
              <a:rPr lang="en-US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LBP</a:t>
            </a:r>
          </a:p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High-Level : SIFT, HOG, </a:t>
            </a:r>
            <a:r>
              <a:rPr lang="en-US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BoVW</a:t>
            </a:r>
            <a:endParaRPr lang="en-US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Flèche vers le bas 12"/>
          <p:cNvSpPr/>
          <p:nvPr/>
        </p:nvSpPr>
        <p:spPr>
          <a:xfrm>
            <a:off x="5843674" y="4382565"/>
            <a:ext cx="638457" cy="1080120"/>
          </a:xfrm>
          <a:prstGeom prst="down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647070" y="5555018"/>
            <a:ext cx="355744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kNN</a:t>
            </a:r>
            <a:r>
              <a:rPr lang="en-US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SVM, Decision Trees, etc.</a:t>
            </a:r>
            <a:endParaRPr lang="en-US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6" name="Espace réservé du contenu 1"/>
          <p:cNvSpPr txBox="1">
            <a:spLocks/>
          </p:cNvSpPr>
          <p:nvPr/>
        </p:nvSpPr>
        <p:spPr bwMode="auto">
          <a:xfrm>
            <a:off x="197743" y="2780928"/>
            <a:ext cx="817245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923925" algn="l" rtl="0" eaLnBrk="1" fontAlgn="base" hangingPunct="1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5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7" name="Espace réservé du pied de page 9"/>
          <p:cNvSpPr>
            <a:spLocks noGrp="1"/>
          </p:cNvSpPr>
          <p:nvPr>
            <p:ph type="ftr" sz="quarter" idx="10"/>
          </p:nvPr>
        </p:nvSpPr>
        <p:spPr bwMode="auto">
          <a:xfrm>
            <a:off x="2051050" y="6305550"/>
            <a:ext cx="5940425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/>
              <a:t>Chakib BELAFDIL | 25 February 2020</a:t>
            </a:r>
            <a:endParaRPr lang="en-US" dirty="0"/>
          </a:p>
        </p:txBody>
      </p:sp>
      <p:pic>
        <p:nvPicPr>
          <p:cNvPr id="18" name="Picture 2" descr="Résultat de recherche d'images pour &quot;image classification&quo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296" y="1196752"/>
            <a:ext cx="1835696" cy="139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5360248" y="1303453"/>
            <a:ext cx="208823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Image classification :</a:t>
            </a:r>
          </a:p>
          <a:p>
            <a:r>
              <a:rPr lang="en-US" sz="1400" dirty="0" smtClean="0"/>
              <a:t>Classify an image based on the dominant object inside it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899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/>
      <p:bldP spid="4" grpId="1"/>
      <p:bldP spid="11" grpId="0" animBg="1"/>
      <p:bldP spid="11" grpId="1" animBg="1"/>
      <p:bldP spid="12" grpId="0"/>
      <p:bldP spid="12" grpId="1"/>
      <p:bldP spid="13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Espace réservé du numéro de diapositive 8"/>
          <p:cNvSpPr>
            <a:spLocks noGrp="1"/>
          </p:cNvSpPr>
          <p:nvPr>
            <p:ph type="sldNum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dirty="0"/>
              <a:t>|  PAGE </a:t>
            </a:r>
            <a:fld id="{1AAA9E14-2C85-4B93-9190-BC5EA63B9BDF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fr-FR" dirty="0"/>
          </a:p>
        </p:txBody>
      </p:sp>
      <p:sp>
        <p:nvSpPr>
          <p:cNvPr id="21504" name="Titre 2150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classification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72594"/>
            <a:ext cx="7096125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4063609" y="5448258"/>
            <a:ext cx="419858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fr-FR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Convolutional</a:t>
            </a:r>
            <a:r>
              <a:rPr lang="fr-FR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Neural Network (CNN)</a:t>
            </a:r>
            <a:endParaRPr lang="fr-FR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7" name="Espace réservé du pied de page 9"/>
          <p:cNvSpPr>
            <a:spLocks noGrp="1"/>
          </p:cNvSpPr>
          <p:nvPr>
            <p:ph type="ftr" sz="quarter" idx="10"/>
          </p:nvPr>
        </p:nvSpPr>
        <p:spPr bwMode="auto">
          <a:xfrm>
            <a:off x="2051050" y="6305550"/>
            <a:ext cx="5940425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/>
              <a:t>Chakib BELAFDIL | 25 February 2020</a:t>
            </a:r>
            <a:endParaRPr lang="en-US" dirty="0"/>
          </a:p>
        </p:txBody>
      </p:sp>
      <p:pic>
        <p:nvPicPr>
          <p:cNvPr id="2" name="Picture 2" descr="Résultat de recherche d'images pour &quot;image classification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296" y="1196752"/>
            <a:ext cx="1835696" cy="139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5360248" y="1303453"/>
            <a:ext cx="208823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Image classification :</a:t>
            </a:r>
          </a:p>
          <a:p>
            <a:r>
              <a:rPr lang="en-US" sz="1400" dirty="0" smtClean="0"/>
              <a:t>Classify an image based on the dominant object inside it</a:t>
            </a:r>
            <a:endParaRPr lang="en-US" sz="1400" dirty="0"/>
          </a:p>
        </p:txBody>
      </p:sp>
      <p:sp>
        <p:nvSpPr>
          <p:cNvPr id="13" name="Flèche vers le bas 12"/>
          <p:cNvSpPr/>
          <p:nvPr/>
        </p:nvSpPr>
        <p:spPr>
          <a:xfrm>
            <a:off x="5796136" y="4509120"/>
            <a:ext cx="638457" cy="1080120"/>
          </a:xfrm>
          <a:prstGeom prst="down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93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èche courbée vers le bas 9"/>
          <p:cNvSpPr/>
          <p:nvPr/>
        </p:nvSpPr>
        <p:spPr>
          <a:xfrm rot="10800000" flipH="1">
            <a:off x="1619672" y="2924944"/>
            <a:ext cx="4670361" cy="731520"/>
          </a:xfrm>
          <a:prstGeom prst="curvedDownArrow">
            <a:avLst>
              <a:gd name="adj1" fmla="val 25000"/>
              <a:gd name="adj2" fmla="val 50000"/>
              <a:gd name="adj3" fmla="val 26389"/>
            </a:avLst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483" name="Espace réservé du numéro de diapositive 8"/>
          <p:cNvSpPr>
            <a:spLocks noGrp="1"/>
          </p:cNvSpPr>
          <p:nvPr>
            <p:ph type="sldNum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dirty="0"/>
              <a:t>|  PAGE </a:t>
            </a:r>
            <a:fld id="{1AAA9E14-2C85-4B93-9190-BC5EA63B9BDF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fr-FR" dirty="0"/>
          </a:p>
        </p:txBody>
      </p:sp>
      <p:sp>
        <p:nvSpPr>
          <p:cNvPr id="21504" name="Titre 2150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CNN</a:t>
            </a:r>
            <a:endParaRPr lang="en-US" dirty="0"/>
          </a:p>
        </p:txBody>
      </p:sp>
      <p:sp>
        <p:nvSpPr>
          <p:cNvPr id="2" name="AutoShape 2" descr="Résultat de recherche d'images pour &quot;convolutional neural networks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Résultat de recherche d'images pour &quot;convolutional neural networks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59" name="Picture 15" descr="Résultat de recherche d'images pour &quot;MNIST CNN kernels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49298"/>
            <a:ext cx="3718447" cy="154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018" y="2060848"/>
            <a:ext cx="989969" cy="741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5931020" y="1822966"/>
            <a:ext cx="6639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Kernels</a:t>
            </a:r>
            <a:endParaRPr lang="en-US" sz="1100" dirty="0"/>
          </a:p>
        </p:txBody>
      </p:sp>
      <p:pic>
        <p:nvPicPr>
          <p:cNvPr id="6163" name="Picture 19" descr="C:\Users\CB246620\Desktop\1_ZCjPUFrB6eHPRi4eyP6aaA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888" y="2089378"/>
            <a:ext cx="1247714" cy="91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Espace réservé du pied de page 9"/>
          <p:cNvSpPr>
            <a:spLocks noGrp="1"/>
          </p:cNvSpPr>
          <p:nvPr>
            <p:ph type="ftr" sz="quarter" idx="10"/>
          </p:nvPr>
        </p:nvSpPr>
        <p:spPr bwMode="auto">
          <a:xfrm>
            <a:off x="2051050" y="6305550"/>
            <a:ext cx="5940425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/>
              <a:t>Chakib BELAFDIL | 25 February 2020</a:t>
            </a:r>
            <a:endParaRPr lang="en-US" dirty="0"/>
          </a:p>
        </p:txBody>
      </p:sp>
      <p:pic>
        <p:nvPicPr>
          <p:cNvPr id="1026" name="Picture 2" descr="https://i.stack.imgur.com/gI4z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933056"/>
            <a:ext cx="5470580" cy="232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129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Espace réservé du numéro de diapositive 8"/>
          <p:cNvSpPr>
            <a:spLocks noGrp="1"/>
          </p:cNvSpPr>
          <p:nvPr>
            <p:ph type="sldNum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dirty="0"/>
              <a:t>|  PAGE </a:t>
            </a:r>
            <a:fld id="{1AAA9E14-2C85-4B93-9190-BC5EA63B9BDF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fr-FR" dirty="0"/>
          </a:p>
        </p:txBody>
      </p:sp>
      <p:sp>
        <p:nvSpPr>
          <p:cNvPr id="21504" name="Titre 2150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detection : traditional approach</a:t>
            </a:r>
            <a:endParaRPr lang="en-US" dirty="0"/>
          </a:p>
        </p:txBody>
      </p:sp>
      <p:pic>
        <p:nvPicPr>
          <p:cNvPr id="3074" name="Picture 2" descr="C:\Users\CB246620\Desktop\Capt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72816"/>
            <a:ext cx="7451163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lèche vers le bas 6"/>
          <p:cNvSpPr/>
          <p:nvPr/>
        </p:nvSpPr>
        <p:spPr>
          <a:xfrm>
            <a:off x="1269247" y="3068960"/>
            <a:ext cx="494441" cy="936104"/>
          </a:xfrm>
          <a:prstGeom prst="down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14389" y="4047727"/>
            <a:ext cx="140415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fr-FR" sz="1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Sliding</a:t>
            </a:r>
            <a:r>
              <a:rPr lang="fr-FR" sz="1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1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window</a:t>
            </a:r>
            <a:endParaRPr lang="fr-FR" sz="1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r>
              <a:rPr lang="fr-FR" sz="1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Thresholding</a:t>
            </a:r>
            <a:endParaRPr lang="fr-FR" sz="12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r>
              <a:rPr lang="fr-FR" sz="12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Selective</a:t>
            </a:r>
            <a:r>
              <a:rPr lang="fr-FR" sz="1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12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search</a:t>
            </a:r>
            <a:endParaRPr lang="fr-FR" sz="1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75591" y="1495817"/>
            <a:ext cx="1953458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fr-FR" sz="12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Image classification</a:t>
            </a:r>
            <a:endParaRPr lang="fr-FR" sz="12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21749" y="1772816"/>
            <a:ext cx="4356997" cy="1356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pied de page 9"/>
          <p:cNvSpPr>
            <a:spLocks noGrp="1"/>
          </p:cNvSpPr>
          <p:nvPr>
            <p:ph type="ftr" sz="quarter" idx="10"/>
          </p:nvPr>
        </p:nvSpPr>
        <p:spPr bwMode="auto">
          <a:xfrm>
            <a:off x="2051050" y="6305550"/>
            <a:ext cx="5940425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/>
              <a:t>Chakib BELAFDIL | 25 February 2020</a:t>
            </a:r>
            <a:endParaRPr lang="en-US" dirty="0"/>
          </a:p>
        </p:txBody>
      </p:sp>
      <p:pic>
        <p:nvPicPr>
          <p:cNvPr id="1026" name="Picture 2" descr="A typical example of image processing pipeline using different image processing steps.&#10;The aim is to extract useful objects or regions, features for objects and / or object classification to assign object classes to each segment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094" y="4725144"/>
            <a:ext cx="5838226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236296" y="5748063"/>
            <a:ext cx="1646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/>
              <a:t>A new Feedback-Based Method for Parameter Adaptation in Image Processing Routines</a:t>
            </a:r>
          </a:p>
        </p:txBody>
      </p:sp>
    </p:spTree>
    <p:extLst>
      <p:ext uri="{BB962C8B-B14F-4D97-AF65-F5344CB8AC3E}">
        <p14:creationId xmlns:p14="http://schemas.microsoft.com/office/powerpoint/2010/main" val="331545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1" grpId="0"/>
      <p:bldP spid="12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B246620\Desktop\Figure_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" t="6635" r="15315" b="10198"/>
          <a:stretch/>
        </p:blipFill>
        <p:spPr bwMode="auto">
          <a:xfrm>
            <a:off x="7437204" y="2277918"/>
            <a:ext cx="1445556" cy="140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3" name="Espace réservé du numéro de diapositive 8"/>
          <p:cNvSpPr>
            <a:spLocks noGrp="1"/>
          </p:cNvSpPr>
          <p:nvPr>
            <p:ph type="sldNum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dirty="0"/>
              <a:t>|  PAGE </a:t>
            </a:r>
            <a:fld id="{1AAA9E14-2C85-4B93-9190-BC5EA63B9BDF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fr-FR" dirty="0"/>
          </a:p>
        </p:txBody>
      </p:sp>
      <p:sp>
        <p:nvSpPr>
          <p:cNvPr id="21504" name="Titre 2150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 </a:t>
            </a:r>
            <a:r>
              <a:rPr lang="en-US" dirty="0" smtClean="0"/>
              <a:t>detection: </a:t>
            </a:r>
            <a:r>
              <a:rPr lang="en-US" dirty="0"/>
              <a:t>traditional approach</a:t>
            </a:r>
          </a:p>
        </p:txBody>
      </p:sp>
      <p:sp>
        <p:nvSpPr>
          <p:cNvPr id="8" name="Espace réservé du pied de page 9"/>
          <p:cNvSpPr>
            <a:spLocks noGrp="1"/>
          </p:cNvSpPr>
          <p:nvPr>
            <p:ph type="ftr" sz="quarter" idx="10"/>
          </p:nvPr>
        </p:nvSpPr>
        <p:spPr bwMode="auto">
          <a:xfrm>
            <a:off x="2051050" y="6305550"/>
            <a:ext cx="5940425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/>
              <a:t>Chakib BELAFDIL | 25 February 2020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Espace réservé du contenu 1"/>
              <p:cNvSpPr txBox="1">
                <a:spLocks/>
              </p:cNvSpPr>
              <p:nvPr/>
            </p:nvSpPr>
            <p:spPr bwMode="auto">
              <a:xfrm>
                <a:off x="899592" y="2636912"/>
                <a:ext cx="2736304" cy="26642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marL="923925" algn="l" rtl="0" eaLnBrk="1" fontAlgn="base" hangingPunct="1">
                  <a:spcBef>
                    <a:spcPct val="0"/>
                  </a:spcBef>
                  <a:spcAft>
                    <a:spcPts val="400"/>
                  </a:spcAft>
                  <a:buFont typeface="Arial" charset="0"/>
                  <a:defRPr sz="2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360363" indent="-360363" algn="l" rtl="0" eaLnBrk="1" fontAlgn="base" hangingPunct="1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SzPct val="90000"/>
                  <a:buBlip>
                    <a:blip r:embed="rId6"/>
                  </a:buBlip>
                  <a:defRPr sz="16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2pPr>
                <a:lvl3pPr marL="361950" algn="l" rtl="0" eaLnBrk="1" fontAlgn="base" hangingPunct="1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SzPct val="36000"/>
                  <a:buFont typeface="Arial" charset="0"/>
                  <a:defRPr sz="16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3pPr>
                <a:lvl4pPr marL="1009650" indent="-238125" algn="l" rtl="0" eaLnBrk="1" fontAlgn="base" hangingPunct="1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SzPct val="36000"/>
                  <a:buBlip>
                    <a:blip r:embed="rId7"/>
                  </a:buBlip>
                  <a:defRPr sz="16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4pPr>
                <a:lvl5pPr marL="1133475" indent="-114300" algn="l" rtl="0" eaLnBrk="1" fontAlgn="base" hangingPunct="1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charset="0"/>
                  <a:buChar char="-"/>
                  <a:defRPr sz="16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60000"/>
                <a:r>
                  <a:rPr lang="en-US" sz="1000" u="sng" dirty="0" smtClean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IR Data Preparation</a:t>
                </a:r>
              </a:p>
              <a:p>
                <a:pPr marL="360000"/>
                <a:endParaRPr lang="en-US" sz="1000" dirty="0" smtClean="0">
                  <a:solidFill>
                    <a:schemeClr val="tx1"/>
                  </a:solidFill>
                  <a:sym typeface="Wingdings" panose="05000000000000000000" pitchFamily="2" charset="2"/>
                </a:endParaRPr>
              </a:p>
              <a:p>
                <a:pPr marL="360000"/>
                <a:r>
                  <a:rPr lang="en-US" sz="1000" b="1" dirty="0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Segmentation: Sauvola algorithm</a:t>
                </a:r>
              </a:p>
              <a:p>
                <a:pPr marL="36000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000" b="0" i="1" smtClean="0">
                          <a:solidFill>
                            <a:schemeClr val="tx1"/>
                          </a:solidFill>
                          <a:latin typeface="Cambria Math"/>
                          <a:sym typeface="Wingdings" panose="05000000000000000000" pitchFamily="2" charset="2"/>
                        </a:rPr>
                        <m:t>𝑇</m:t>
                      </m:r>
                      <m:d>
                        <m:dPr>
                          <m:ctrlPr>
                            <a:rPr lang="en-US" sz="1000" b="0" i="1" smtClean="0">
                              <a:solidFill>
                                <a:schemeClr val="tx1"/>
                              </a:solidFill>
                              <a:latin typeface="Cambria Math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en-US" sz="1000" b="0" i="1" smtClean="0">
                              <a:solidFill>
                                <a:schemeClr val="tx1"/>
                              </a:solidFill>
                              <a:latin typeface="Cambria Math"/>
                              <a:sym typeface="Wingdings" panose="05000000000000000000" pitchFamily="2" charset="2"/>
                            </a:rPr>
                            <m:t>𝑖</m:t>
                          </m:r>
                          <m:r>
                            <a:rPr lang="en-US" sz="1000" b="0" i="1" smtClean="0">
                              <a:solidFill>
                                <a:schemeClr val="tx1"/>
                              </a:solidFill>
                              <a:latin typeface="Cambria Math"/>
                              <a:sym typeface="Wingdings" panose="05000000000000000000" pitchFamily="2" charset="2"/>
                            </a:rPr>
                            <m:t>,</m:t>
                          </m:r>
                          <m:r>
                            <a:rPr lang="en-US" sz="1000" b="0" i="1" smtClean="0">
                              <a:solidFill>
                                <a:schemeClr val="tx1"/>
                              </a:solidFill>
                              <a:latin typeface="Cambria Math"/>
                              <a:sym typeface="Wingdings" panose="05000000000000000000" pitchFamily="2" charset="2"/>
                            </a:rPr>
                            <m:t>𝑗</m:t>
                          </m:r>
                        </m:e>
                      </m:d>
                      <m:r>
                        <a:rPr lang="en-US" sz="1000" b="0" i="1" smtClean="0">
                          <a:solidFill>
                            <a:schemeClr val="tx1"/>
                          </a:solidFill>
                          <a:latin typeface="Cambria Math"/>
                          <a:sym typeface="Wingdings" panose="05000000000000000000" pitchFamily="2" charset="2"/>
                        </a:rPr>
                        <m:t>=</m:t>
                      </m:r>
                      <m:r>
                        <a:rPr lang="en-US" sz="1000" b="0" i="1" smtClean="0">
                          <a:solidFill>
                            <a:schemeClr val="tx1"/>
                          </a:solidFill>
                          <a:latin typeface="Cambria Math"/>
                          <a:sym typeface="Wingdings" panose="05000000000000000000" pitchFamily="2" charset="2"/>
                        </a:rPr>
                        <m:t>𝑚</m:t>
                      </m:r>
                      <m:d>
                        <m:dPr>
                          <m:ctrlPr>
                            <a:rPr lang="en-US" sz="1000" b="0" i="1" smtClean="0">
                              <a:solidFill>
                                <a:schemeClr val="tx1"/>
                              </a:solidFill>
                              <a:latin typeface="Cambria Math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en-US" sz="1000" b="0" i="1" smtClean="0">
                              <a:solidFill>
                                <a:schemeClr val="tx1"/>
                              </a:solidFill>
                              <a:latin typeface="Cambria Math"/>
                              <a:sym typeface="Wingdings" panose="05000000000000000000" pitchFamily="2" charset="2"/>
                            </a:rPr>
                            <m:t>𝑖</m:t>
                          </m:r>
                          <m:r>
                            <a:rPr lang="en-US" sz="1000" b="0" i="1" smtClean="0">
                              <a:solidFill>
                                <a:schemeClr val="tx1"/>
                              </a:solidFill>
                              <a:latin typeface="Cambria Math"/>
                              <a:sym typeface="Wingdings" panose="05000000000000000000" pitchFamily="2" charset="2"/>
                            </a:rPr>
                            <m:t>,</m:t>
                          </m:r>
                          <m:r>
                            <a:rPr lang="en-US" sz="1000" b="0" i="1" smtClean="0">
                              <a:solidFill>
                                <a:schemeClr val="tx1"/>
                              </a:solidFill>
                              <a:latin typeface="Cambria Math"/>
                              <a:sym typeface="Wingdings" panose="05000000000000000000" pitchFamily="2" charset="2"/>
                            </a:rPr>
                            <m:t>𝑗</m:t>
                          </m:r>
                        </m:e>
                      </m:d>
                      <m:r>
                        <a:rPr lang="en-US" sz="1000" b="0" i="1" smtClean="0">
                          <a:solidFill>
                            <a:schemeClr val="tx1"/>
                          </a:solidFill>
                          <a:latin typeface="Cambria Math"/>
                          <a:sym typeface="Wingdings" panose="05000000000000000000" pitchFamily="2" charset="2"/>
                        </a:rPr>
                        <m:t>(1+</m:t>
                      </m:r>
                      <m:r>
                        <a:rPr lang="en-US" sz="1000" b="0" i="1" smtClean="0">
                          <a:solidFill>
                            <a:schemeClr val="tx1"/>
                          </a:solidFill>
                          <a:latin typeface="Cambria Math"/>
                          <a:sym typeface="Wingdings" panose="05000000000000000000" pitchFamily="2" charset="2"/>
                        </a:rPr>
                        <m:t>𝑘</m:t>
                      </m:r>
                      <m:d>
                        <m:dPr>
                          <m:ctrlPr>
                            <a:rPr lang="en-US" sz="1000" b="0" i="1" smtClean="0">
                              <a:solidFill>
                                <a:schemeClr val="tx1"/>
                              </a:solidFill>
                              <a:latin typeface="Cambria Math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sym typeface="Wingdings" panose="05000000000000000000" pitchFamily="2" charset="2"/>
                                </a:rPr>
                              </m:ctrlPr>
                            </m:fPr>
                            <m:num>
                              <m:r>
                                <a:rPr lang="en-US" sz="1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sym typeface="Wingdings" panose="05000000000000000000" pitchFamily="2" charset="2"/>
                                </a:rPr>
                                <m:t>𝑠</m:t>
                              </m:r>
                              <m:r>
                                <a:rPr lang="en-US" sz="1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sym typeface="Wingdings" panose="05000000000000000000" pitchFamily="2" charset="2"/>
                                </a:rPr>
                                <m:t>(</m:t>
                              </m:r>
                              <m:r>
                                <a:rPr lang="en-US" sz="1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sym typeface="Wingdings" panose="05000000000000000000" pitchFamily="2" charset="2"/>
                                </a:rPr>
                                <m:t>𝑖</m:t>
                              </m:r>
                              <m:r>
                                <a:rPr lang="en-US" sz="1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sym typeface="Wingdings" panose="05000000000000000000" pitchFamily="2" charset="2"/>
                                </a:rPr>
                                <m:t>,</m:t>
                              </m:r>
                              <m:r>
                                <a:rPr lang="en-US" sz="1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sym typeface="Wingdings" panose="05000000000000000000" pitchFamily="2" charset="2"/>
                                </a:rPr>
                                <m:t>𝑗</m:t>
                              </m:r>
                              <m:r>
                                <a:rPr lang="en-US" sz="1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sym typeface="Wingdings" panose="05000000000000000000" pitchFamily="2" charset="2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sz="1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sym typeface="Wingdings" panose="05000000000000000000" pitchFamily="2" charset="2"/>
                                </a:rPr>
                                <m:t>𝑅</m:t>
                              </m:r>
                            </m:den>
                          </m:f>
                          <m:r>
                            <a:rPr lang="en-US" sz="1000" b="0" i="1" smtClean="0">
                              <a:solidFill>
                                <a:schemeClr val="tx1"/>
                              </a:solidFill>
                              <a:latin typeface="Cambria Math"/>
                              <a:sym typeface="Wingdings" panose="05000000000000000000" pitchFamily="2" charset="2"/>
                            </a:rPr>
                            <m:t>−1</m:t>
                          </m:r>
                        </m:e>
                      </m:d>
                      <m:r>
                        <a:rPr lang="en-US" sz="1000" b="0" i="1" smtClean="0">
                          <a:solidFill>
                            <a:schemeClr val="tx1"/>
                          </a:solidFill>
                          <a:latin typeface="Cambria Math"/>
                          <a:sym typeface="Wingdings" panose="05000000000000000000" pitchFamily="2" charset="2"/>
                        </a:rPr>
                        <m:t>)</m:t>
                      </m:r>
                    </m:oMath>
                  </m:oMathPara>
                </a14:m>
                <a:endParaRPr lang="en-US" sz="1000" dirty="0" smtClean="0">
                  <a:solidFill>
                    <a:schemeClr val="tx1"/>
                  </a:solidFill>
                  <a:sym typeface="Wingdings" panose="05000000000000000000" pitchFamily="2" charset="2"/>
                </a:endParaRPr>
              </a:p>
              <a:p>
                <a:pPr marL="531450" indent="-171450">
                  <a:buFontTx/>
                  <a:buChar char="-"/>
                </a:pPr>
                <a:r>
                  <a:rPr lang="en-US" sz="1000" dirty="0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Window size = 17</a:t>
                </a:r>
              </a:p>
              <a:p>
                <a:pPr marL="531450" indent="-171450">
                  <a:buFontTx/>
                  <a:buChar char="-"/>
                </a:pPr>
                <a:r>
                  <a:rPr lang="en-US" sz="1000" dirty="0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k = 0.13</a:t>
                </a:r>
              </a:p>
              <a:p>
                <a:pPr marL="360000"/>
                <a:r>
                  <a:rPr lang="en-US" sz="1000" dirty="0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Region labeling :</a:t>
                </a:r>
              </a:p>
              <a:p>
                <a:pPr marL="645750" indent="-285750">
                  <a:buFontTx/>
                  <a:buChar char="-"/>
                </a:pPr>
                <a:r>
                  <a:rPr lang="en-US" sz="1000" dirty="0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Min Area: 9 pixels</a:t>
                </a:r>
              </a:p>
              <a:p>
                <a:pPr marL="645750" indent="-285750">
                  <a:buFontTx/>
                  <a:buChar char="-"/>
                </a:pPr>
                <a:r>
                  <a:rPr lang="en-US" sz="1000" dirty="0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Label connectivity: 8</a:t>
                </a:r>
              </a:p>
              <a:p>
                <a:pPr marL="360000"/>
                <a:r>
                  <a:rPr lang="en-US" sz="1000" dirty="0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Tracking :</a:t>
                </a:r>
              </a:p>
              <a:p>
                <a:pPr marL="645750" indent="-285750">
                  <a:buFontTx/>
                  <a:buChar char="-"/>
                </a:pPr>
                <a:r>
                  <a:rPr lang="en-US" sz="1000" dirty="0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Max distance : 20 pixels</a:t>
                </a:r>
              </a:p>
              <a:p>
                <a:pPr marL="645750" indent="-285750">
                  <a:buFontTx/>
                  <a:buChar char="-"/>
                </a:pPr>
                <a:r>
                  <a:rPr lang="en-US" sz="1000" dirty="0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Min Overlap: 30%</a:t>
                </a:r>
                <a:endParaRPr lang="en-US" sz="11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Espace réservé du contenu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9592" y="2636912"/>
                <a:ext cx="2736304" cy="2664296"/>
              </a:xfrm>
              <a:prstGeom prst="rect">
                <a:avLst/>
              </a:prstGeom>
              <a:blipFill rotWithShape="1">
                <a:blip r:embed="rId8"/>
                <a:stretch>
                  <a:fillRect t="-183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Espace réservé du contenu 1"/>
          <p:cNvSpPr txBox="1">
            <a:spLocks/>
          </p:cNvSpPr>
          <p:nvPr/>
        </p:nvSpPr>
        <p:spPr bwMode="auto">
          <a:xfrm>
            <a:off x="3079795" y="2564904"/>
            <a:ext cx="2284293" cy="1332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923925" algn="l" rtl="0" eaLnBrk="1" fontAlgn="base" hangingPunct="1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6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7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/>
            <a:r>
              <a:rPr lang="en-US" sz="1000" u="sng" dirty="0" smtClean="0">
                <a:solidFill>
                  <a:srgbClr val="00B050"/>
                </a:solidFill>
                <a:sym typeface="Wingdings" panose="05000000000000000000" pitchFamily="2" charset="2"/>
              </a:rPr>
              <a:t>Feature extraction</a:t>
            </a:r>
          </a:p>
          <a:p>
            <a:pPr marL="360000"/>
            <a:endParaRPr lang="en-US" sz="100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360000"/>
            <a:r>
              <a:rPr lang="en-US" sz="900" b="1" dirty="0">
                <a:solidFill>
                  <a:schemeClr val="tx1"/>
                </a:solidFill>
                <a:sym typeface="Wingdings" panose="05000000000000000000" pitchFamily="2" charset="2"/>
              </a:rPr>
              <a:t>Temperature : Max</a:t>
            </a:r>
          </a:p>
          <a:p>
            <a:pPr marL="360000"/>
            <a:r>
              <a:rPr lang="en-US" sz="900" b="1" dirty="0">
                <a:solidFill>
                  <a:schemeClr val="tx1"/>
                </a:solidFill>
                <a:sym typeface="Wingdings" panose="05000000000000000000" pitchFamily="2" charset="2"/>
              </a:rPr>
              <a:t>Form criterion : Elongation, Area</a:t>
            </a:r>
          </a:p>
          <a:p>
            <a:pPr marL="360000"/>
            <a:r>
              <a:rPr lang="en-US" sz="900" b="1" dirty="0">
                <a:solidFill>
                  <a:schemeClr val="tx1"/>
                </a:solidFill>
                <a:sym typeface="Wingdings" panose="05000000000000000000" pitchFamily="2" charset="2"/>
              </a:rPr>
              <a:t>Localization : X, Y</a:t>
            </a:r>
          </a:p>
          <a:p>
            <a:pPr marL="360000"/>
            <a:r>
              <a:rPr lang="en-US" sz="900" b="1" dirty="0">
                <a:solidFill>
                  <a:schemeClr val="tx1"/>
                </a:solidFill>
                <a:sym typeface="Wingdings" panose="05000000000000000000" pitchFamily="2" charset="2"/>
              </a:rPr>
              <a:t>Duration: </a:t>
            </a:r>
            <a:r>
              <a:rPr lang="en-US" sz="900" b="1" dirty="0" err="1">
                <a:solidFill>
                  <a:schemeClr val="tx1"/>
                </a:solidFill>
                <a:sym typeface="Wingdings" panose="05000000000000000000" pitchFamily="2" charset="2"/>
              </a:rPr>
              <a:t>Δt</a:t>
            </a:r>
            <a:r>
              <a:rPr lang="en-US" sz="900" b="1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26" name="Flèche droite 25"/>
          <p:cNvSpPr/>
          <p:nvPr/>
        </p:nvSpPr>
        <p:spPr>
          <a:xfrm>
            <a:off x="6804248" y="1665404"/>
            <a:ext cx="532515" cy="46745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 dirty="0"/>
          </a:p>
        </p:txBody>
      </p:sp>
      <p:sp>
        <p:nvSpPr>
          <p:cNvPr id="27" name="Rectangle à coins arrondis 26"/>
          <p:cNvSpPr/>
          <p:nvPr/>
        </p:nvSpPr>
        <p:spPr>
          <a:xfrm>
            <a:off x="7547914" y="1722645"/>
            <a:ext cx="1224136" cy="347127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Prediction</a:t>
            </a:r>
            <a:endParaRPr lang="en-US" sz="1600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3419872" y="1434613"/>
            <a:ext cx="1306800" cy="860400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Feature extraction</a:t>
            </a:r>
            <a:endParaRPr lang="en-US" sz="1600" dirty="0"/>
          </a:p>
        </p:txBody>
      </p:sp>
      <p:sp>
        <p:nvSpPr>
          <p:cNvPr id="29" name="Rectangle à coins arrondis 28"/>
          <p:cNvSpPr/>
          <p:nvPr/>
        </p:nvSpPr>
        <p:spPr>
          <a:xfrm>
            <a:off x="1475656" y="1434613"/>
            <a:ext cx="1307326" cy="859484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IR Data preparation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-14736" y="2134948"/>
            <a:ext cx="1130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WIDE ANGLE</a:t>
            </a:r>
            <a:endParaRPr lang="fr-FR" sz="1400" dirty="0"/>
          </a:p>
        </p:txBody>
      </p:sp>
      <p:pic>
        <p:nvPicPr>
          <p:cNvPr id="31" name="Picture 4" descr="C:\Users\CB246620\Desktop\database-vector-icon-2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89" y="1484784"/>
            <a:ext cx="494272" cy="63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Flèche droite 31"/>
          <p:cNvSpPr/>
          <p:nvPr/>
        </p:nvSpPr>
        <p:spPr>
          <a:xfrm>
            <a:off x="899592" y="1615233"/>
            <a:ext cx="532515" cy="46745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 dirty="0"/>
          </a:p>
        </p:txBody>
      </p:sp>
      <p:sp>
        <p:nvSpPr>
          <p:cNvPr id="33" name="Flèche droite 32"/>
          <p:cNvSpPr/>
          <p:nvPr/>
        </p:nvSpPr>
        <p:spPr>
          <a:xfrm>
            <a:off x="2843808" y="1615233"/>
            <a:ext cx="532515" cy="46745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 dirty="0"/>
          </a:p>
        </p:txBody>
      </p:sp>
      <p:sp>
        <p:nvSpPr>
          <p:cNvPr id="34" name="Flèche droite 33"/>
          <p:cNvSpPr/>
          <p:nvPr/>
        </p:nvSpPr>
        <p:spPr>
          <a:xfrm>
            <a:off x="4860032" y="1628800"/>
            <a:ext cx="532515" cy="46745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 dirty="0"/>
          </a:p>
        </p:txBody>
      </p:sp>
      <p:graphicFrame>
        <p:nvGraphicFramePr>
          <p:cNvPr id="35" name="Diagramme 34"/>
          <p:cNvGraphicFramePr/>
          <p:nvPr>
            <p:extLst>
              <p:ext uri="{D42A27DB-BD31-4B8C-83A1-F6EECF244321}">
                <p14:modId xmlns:p14="http://schemas.microsoft.com/office/powerpoint/2010/main" val="1074812843"/>
              </p:ext>
            </p:extLst>
          </p:nvPr>
        </p:nvGraphicFramePr>
        <p:xfrm>
          <a:off x="5292080" y="1292226"/>
          <a:ext cx="1454515" cy="1257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6" name="Espace réservé du contenu 1"/>
              <p:cNvSpPr txBox="1">
                <a:spLocks/>
              </p:cNvSpPr>
              <p:nvPr/>
            </p:nvSpPr>
            <p:spPr bwMode="auto">
              <a:xfrm>
                <a:off x="4932040" y="2564904"/>
                <a:ext cx="2513344" cy="2232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marL="923925" algn="l" rtl="0" eaLnBrk="1" fontAlgn="base" hangingPunct="1">
                  <a:spcBef>
                    <a:spcPct val="0"/>
                  </a:spcBef>
                  <a:spcAft>
                    <a:spcPts val="400"/>
                  </a:spcAft>
                  <a:buFont typeface="Arial" charset="0"/>
                  <a:defRPr sz="2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360363" indent="-360363" algn="l" rtl="0" eaLnBrk="1" fontAlgn="base" hangingPunct="1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SzPct val="90000"/>
                  <a:buBlip>
                    <a:blip r:embed="rId6"/>
                  </a:buBlip>
                  <a:defRPr sz="16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2pPr>
                <a:lvl3pPr marL="361950" algn="l" rtl="0" eaLnBrk="1" fontAlgn="base" hangingPunct="1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SzPct val="36000"/>
                  <a:buFont typeface="Arial" charset="0"/>
                  <a:defRPr sz="16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3pPr>
                <a:lvl4pPr marL="1009650" indent="-238125" algn="l" rtl="0" eaLnBrk="1" fontAlgn="base" hangingPunct="1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SzPct val="36000"/>
                  <a:buBlip>
                    <a:blip r:embed="rId7"/>
                  </a:buBlip>
                  <a:defRPr sz="16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4pPr>
                <a:lvl5pPr marL="1133475" indent="-114300" algn="l" rtl="0" eaLnBrk="1" fontAlgn="base" hangingPunct="1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charset="0"/>
                  <a:buChar char="-"/>
                  <a:defRPr sz="16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60000"/>
                <a:r>
                  <a:rPr lang="en-US" sz="1000" u="sng" dirty="0" smtClean="0">
                    <a:solidFill>
                      <a:srgbClr val="FFC000"/>
                    </a:solidFill>
                    <a:sym typeface="Wingdings" panose="05000000000000000000" pitchFamily="2" charset="2"/>
                  </a:rPr>
                  <a:t>Machine Learning Model:</a:t>
                </a:r>
              </a:p>
              <a:p>
                <a:pPr marL="360000"/>
                <a:r>
                  <a:rPr lang="en-US" sz="1000" b="1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SVM One-vs-Rest with </a:t>
                </a:r>
                <a:r>
                  <a:rPr lang="en-US" sz="1000" b="1" dirty="0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RBF-kernel</a:t>
                </a:r>
                <a:endParaRPr lang="en-US" sz="1000" dirty="0">
                  <a:solidFill>
                    <a:schemeClr val="tx1"/>
                  </a:solidFill>
                  <a:sym typeface="Wingdings" panose="05000000000000000000" pitchFamily="2" charset="2"/>
                </a:endParaRPr>
              </a:p>
              <a:p>
                <a:pPr marL="360000"/>
                <a:r>
                  <a:rPr lang="en-US" sz="10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C = 10, </a:t>
                </a:r>
                <a14:m>
                  <m:oMath xmlns:m="http://schemas.openxmlformats.org/officeDocument/2006/math">
                    <m:r>
                      <a:rPr lang="en-US" sz="1000" i="1">
                        <a:solidFill>
                          <a:schemeClr val="tx1"/>
                        </a:solidFill>
                        <a:latin typeface="Cambria Math"/>
                        <a:ea typeface="Cambria Math"/>
                        <a:sym typeface="Wingdings" panose="05000000000000000000" pitchFamily="2" charset="2"/>
                      </a:rPr>
                      <m:t>𝛾</m:t>
                    </m:r>
                  </m:oMath>
                </a14:m>
                <a:r>
                  <a:rPr lang="en-US" sz="10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000" i="1">
                            <a:solidFill>
                              <a:schemeClr val="tx1"/>
                            </a:solidFill>
                            <a:latin typeface="Cambria Math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en-US" sz="1000" i="1">
                            <a:solidFill>
                              <a:schemeClr val="tx1"/>
                            </a:solidFill>
                            <a:latin typeface="Cambria Math"/>
                            <a:sym typeface="Wingdings" panose="05000000000000000000" pitchFamily="2" charset="2"/>
                          </a:rPr>
                          <m:t>1</m:t>
                        </m:r>
                      </m:num>
                      <m:den>
                        <m:r>
                          <a:rPr lang="en-US" sz="1000" i="1">
                            <a:solidFill>
                              <a:schemeClr val="tx1"/>
                            </a:solidFill>
                            <a:latin typeface="Cambria Math"/>
                            <a:sym typeface="Wingdings" panose="05000000000000000000" pitchFamily="2" charset="2"/>
                          </a:rPr>
                          <m:t>𝑛</m:t>
                        </m:r>
                        <m:r>
                          <a:rPr lang="en-US" sz="1000" i="1">
                            <a:solidFill>
                              <a:schemeClr val="tx1"/>
                            </a:solidFill>
                            <a:latin typeface="Cambria Math"/>
                            <a:sym typeface="Wingdings" panose="05000000000000000000" pitchFamily="2" charset="2"/>
                          </a:rPr>
                          <m:t>_</m:t>
                        </m:r>
                        <m:r>
                          <a:rPr lang="en-US" sz="1000" i="1">
                            <a:solidFill>
                              <a:schemeClr val="tx1"/>
                            </a:solidFill>
                            <a:latin typeface="Cambria Math"/>
                            <a:sym typeface="Wingdings" panose="05000000000000000000" pitchFamily="2" charset="2"/>
                          </a:rPr>
                          <m:t>𝑓𝑒𝑎𝑡𝑢𝑟𝑒𝑠</m:t>
                        </m:r>
                      </m:den>
                    </m:f>
                  </m:oMath>
                </a14:m>
                <a:endParaRPr lang="en-US" sz="1000" dirty="0" smtClean="0">
                  <a:solidFill>
                    <a:schemeClr val="tx1"/>
                  </a:solidFill>
                  <a:sym typeface="Wingdings" panose="05000000000000000000" pitchFamily="2" charset="2"/>
                </a:endParaRPr>
              </a:p>
              <a:p>
                <a:pPr marL="360000"/>
                <a:r>
                  <a:rPr lang="en-US" sz="10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Feature scaling</a:t>
                </a:r>
              </a:p>
              <a:p>
                <a:pPr marL="360000"/>
                <a:r>
                  <a:rPr lang="en-US" sz="10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N</a:t>
                </a:r>
                <a:r>
                  <a:rPr lang="en-US" sz="1000" dirty="0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o </a:t>
                </a:r>
                <a:r>
                  <a:rPr lang="en-US" sz="10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validation set (small dataset)</a:t>
                </a:r>
              </a:p>
              <a:p>
                <a:pPr marL="360000"/>
                <a:r>
                  <a:rPr lang="en-US" sz="10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Cross-validation with a stratified </a:t>
                </a:r>
                <a:r>
                  <a:rPr lang="en-US" sz="1000" dirty="0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3-fold</a:t>
                </a:r>
                <a:endParaRPr lang="en-US" sz="1000" dirty="0">
                  <a:solidFill>
                    <a:schemeClr val="tx1"/>
                  </a:solidFill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36" name="Espace réservé du contenu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32040" y="2564904"/>
                <a:ext cx="2513344" cy="2232248"/>
              </a:xfrm>
              <a:prstGeom prst="rect">
                <a:avLst/>
              </a:prstGeom>
              <a:blipFill rotWithShape="1">
                <a:blip r:embed="rId15"/>
                <a:stretch>
                  <a:fillRect t="-2186" r="-31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WA_55080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6"/>
          <a:srcRect l="32884" r="34231"/>
          <a:stretch/>
        </p:blipFill>
        <p:spPr>
          <a:xfrm>
            <a:off x="3478425" y="4285059"/>
            <a:ext cx="2023548" cy="2032297"/>
          </a:xfrm>
          <a:prstGeom prst="rect">
            <a:avLst/>
          </a:prstGeom>
        </p:spPr>
      </p:pic>
      <p:sp>
        <p:nvSpPr>
          <p:cNvPr id="5" name="Flèche droite 4"/>
          <p:cNvSpPr/>
          <p:nvPr/>
        </p:nvSpPr>
        <p:spPr>
          <a:xfrm>
            <a:off x="5699508" y="5058891"/>
            <a:ext cx="978408" cy="484632"/>
          </a:xfrm>
          <a:prstGeom prst="right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2" descr="https://cdn-01.media-brady.com/store/sifr/media/catalog/product/s/i/sifr_a14_1_std.lang.all.gif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702" y="4581128"/>
            <a:ext cx="486097" cy="4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659062" y="4941168"/>
            <a:ext cx="187337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1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Improvement needed for the segmentation step</a:t>
            </a:r>
            <a:endParaRPr lang="en-US" sz="1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1505" name="Rectangle 21504"/>
          <p:cNvSpPr/>
          <p:nvPr/>
        </p:nvSpPr>
        <p:spPr>
          <a:xfrm>
            <a:off x="1165849" y="1196752"/>
            <a:ext cx="2210474" cy="43467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2" descr="https://cdn-01.media-brady.com/store/sifr/media/catalog/product/s/i/sifr_a14_1_std.lang.all.gif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270" y="982926"/>
            <a:ext cx="486097" cy="4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ésultat de recherche d'images pour &quot;scikit learn&quot;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966" y="1115384"/>
            <a:ext cx="686192" cy="36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65849" y="5609470"/>
            <a:ext cx="20123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800" dirty="0" smtClean="0"/>
              <a:t>J</a:t>
            </a:r>
            <a:r>
              <a:rPr lang="fr-FR" sz="800" dirty="0"/>
              <a:t>. Sauvola and M. </a:t>
            </a:r>
            <a:r>
              <a:rPr lang="fr-FR" sz="800" dirty="0" err="1"/>
              <a:t>Pietikainen</a:t>
            </a:r>
            <a:r>
              <a:rPr lang="fr-FR" sz="800" dirty="0"/>
              <a:t>, “Adaptive document image </a:t>
            </a:r>
            <a:r>
              <a:rPr lang="fr-FR" sz="800" dirty="0" err="1"/>
              <a:t>binarization</a:t>
            </a:r>
            <a:r>
              <a:rPr lang="fr-FR" sz="800" dirty="0"/>
              <a:t>,” Pattern Recognition 33(2), pp. 225-236, 2000. </a:t>
            </a:r>
            <a:r>
              <a:rPr lang="fr-FR" sz="800" dirty="0">
                <a:hlinkClick r:id="rId19"/>
              </a:rPr>
              <a:t>DOI:10.1016/S0031-3203(99)00055-2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23998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4" grpId="0"/>
      <p:bldP spid="25" grpId="0"/>
      <p:bldP spid="26" grpId="0" animBg="1"/>
      <p:bldP spid="27" grpId="0" animBg="1"/>
      <p:bldP spid="28" grpId="0" animBg="1"/>
      <p:bldP spid="29" grpId="0" animBg="1"/>
      <p:bldP spid="32" grpId="0" animBg="1"/>
      <p:bldP spid="33" grpId="0" animBg="1"/>
      <p:bldP spid="34" grpId="0" animBg="1"/>
      <p:bldGraphic spid="35" grpId="0">
        <p:bldAsOne/>
      </p:bldGraphic>
      <p:bldP spid="36" grpId="0"/>
      <p:bldP spid="5" grpId="0" animBg="1"/>
      <p:bldP spid="6" grpId="0"/>
      <p:bldP spid="21505" grpId="0" animBg="1"/>
      <p:bldP spid="2" grpId="0"/>
    </p:bldLst>
  </p:timing>
</p:sld>
</file>

<file path=ppt/theme/theme1.xml><?xml version="1.0" encoding="utf-8"?>
<a:theme xmlns:a="http://schemas.openxmlformats.org/drawingml/2006/main" name="Modele_powerpoint2007_IRFM">
  <a:themeElements>
    <a:clrScheme name="CEA">
      <a:dk1>
        <a:sysClr val="windowText" lastClr="000000"/>
      </a:dk1>
      <a:lt1>
        <a:sysClr val="window" lastClr="FFFFFF"/>
      </a:lt1>
      <a:dk2>
        <a:srgbClr val="DC0528"/>
      </a:dk2>
      <a:lt2>
        <a:srgbClr val="96C31E"/>
      </a:lt2>
      <a:accent1>
        <a:srgbClr val="781469"/>
      </a:accent1>
      <a:accent2>
        <a:srgbClr val="F08728"/>
      </a:accent2>
      <a:accent3>
        <a:srgbClr val="FAB45F"/>
      </a:accent3>
      <a:accent4>
        <a:srgbClr val="0091C3"/>
      </a:accent4>
      <a:accent5>
        <a:srgbClr val="006937"/>
      </a:accent5>
      <a:accent6>
        <a:srgbClr val="87000A"/>
      </a:accent6>
      <a:hlink>
        <a:srgbClr val="0000FF"/>
      </a:hlink>
      <a:folHlink>
        <a:srgbClr val="800080"/>
      </a:folHlink>
    </a:clrScheme>
    <a:fontScheme name="CE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Modele_powerpoint2007_IRFM</Template>
  <TotalTime>26898</TotalTime>
  <Words>1203</Words>
  <Application>Microsoft Office PowerPoint</Application>
  <PresentationFormat>Affichage à l'écran (4:3)</PresentationFormat>
  <Paragraphs>280</Paragraphs>
  <Slides>20</Slides>
  <Notes>19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1" baseType="lpstr">
      <vt:lpstr>Modele_powerpoint2007_IRFM</vt:lpstr>
      <vt:lpstr>Object detection and segmentation</vt:lpstr>
      <vt:lpstr>definitions</vt:lpstr>
      <vt:lpstr>The need : detect thermal events</vt:lpstr>
      <vt:lpstr>A wide variety of thermal events</vt:lpstr>
      <vt:lpstr>Image classification</vt:lpstr>
      <vt:lpstr>Image classification</vt:lpstr>
      <vt:lpstr>CNN</vt:lpstr>
      <vt:lpstr>Object detection : traditional approach</vt:lpstr>
      <vt:lpstr>Object detection: traditional approach</vt:lpstr>
      <vt:lpstr>Object detection: DEEP LEARNING approach</vt:lpstr>
      <vt:lpstr>Object detection: DEEP LEARNING approach</vt:lpstr>
      <vt:lpstr>Object detection: DEEP LEARNING approach</vt:lpstr>
      <vt:lpstr>Instance segmentation APPROACH</vt:lpstr>
      <vt:lpstr>Instance segmentation APPROACH FOR WEST</vt:lpstr>
      <vt:lpstr>Instance segmentation APPROACH FOR WEST</vt:lpstr>
      <vt:lpstr>Instance segmentation APPROACH FOR WEST</vt:lpstr>
      <vt:lpstr>Instance segmentation APPROACH FOR WEST</vt:lpstr>
      <vt:lpstr>What’s next</vt:lpstr>
      <vt:lpstr>What’s next</vt:lpstr>
      <vt:lpstr>DSM  IRFM Service</vt:lpstr>
    </vt:vector>
  </TitlesOfParts>
  <Company>CEA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aliquando tempo tatum commentum</dc:title>
  <dc:creator>HUTTER Thierry 099389</dc:creator>
  <cp:lastModifiedBy>BELAFDIL Chakib 246620</cp:lastModifiedBy>
  <cp:revision>940</cp:revision>
  <dcterms:created xsi:type="dcterms:W3CDTF">2012-06-26T12:11:10Z</dcterms:created>
  <dcterms:modified xsi:type="dcterms:W3CDTF">2020-02-24T10:30:27Z</dcterms:modified>
</cp:coreProperties>
</file>