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6" r:id="rId3"/>
    <p:sldId id="269" r:id="rId4"/>
    <p:sldId id="284" r:id="rId5"/>
    <p:sldId id="285" r:id="rId6"/>
    <p:sldId id="322" r:id="rId7"/>
    <p:sldId id="323" r:id="rId8"/>
    <p:sldId id="297" r:id="rId9"/>
    <p:sldId id="312" r:id="rId10"/>
    <p:sldId id="298" r:id="rId11"/>
    <p:sldId id="299" r:id="rId12"/>
    <p:sldId id="300" r:id="rId13"/>
    <p:sldId id="301" r:id="rId14"/>
    <p:sldId id="302" r:id="rId15"/>
    <p:sldId id="347" r:id="rId16"/>
    <p:sldId id="277" r:id="rId17"/>
    <p:sldId id="324" r:id="rId18"/>
    <p:sldId id="346" r:id="rId19"/>
    <p:sldId id="311" r:id="rId20"/>
    <p:sldId id="321" r:id="rId21"/>
    <p:sldId id="344" r:id="rId22"/>
    <p:sldId id="34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CE8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90" d="100"/>
          <a:sy n="90" d="100"/>
        </p:scale>
        <p:origin x="862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64D88-600E-4570-9EDE-555278DB9E3D}" type="datetimeFigureOut">
              <a:rPr lang="en-GB" smtClean="0"/>
              <a:t>22/02/2020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77CE8-0D06-45CD-A6C6-8A04C68B0D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589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mailto:fabio.pisano@diee.unica.it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mailto:fabio.pisano@diee.unica.it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Pisano et al., “Strike Line Characterization from IR Images at W7-X”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A30-4512-495C-AB70-483338BEEE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2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Pisano et al., “Strike Line Characterization from IR Images at W7-X”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A30-4512-495C-AB70-483338BEEE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243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Pisano et al., “Strike Line Characterization from IR Images at W7-X”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A30-4512-495C-AB70-483338BEEE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656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61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12">
            <a:extLst>
              <a:ext uri="{FF2B5EF4-FFF2-40B4-BE49-F238E27FC236}">
                <a16:creationId xmlns:a16="http://schemas.microsoft.com/office/drawing/2014/main" id="{AF64AFCA-5AD2-4330-AD6F-EBEAF12E40EC}"/>
              </a:ext>
            </a:extLst>
          </p:cNvPr>
          <p:cNvCxnSpPr/>
          <p:nvPr userDrawn="1"/>
        </p:nvCxnSpPr>
        <p:spPr>
          <a:xfrm>
            <a:off x="0" y="6333331"/>
            <a:ext cx="9144000" cy="0"/>
          </a:xfrm>
          <a:prstGeom prst="line">
            <a:avLst/>
          </a:prstGeom>
          <a:ln w="38100" cmpd="dbl">
            <a:solidFill>
              <a:schemeClr val="accent1">
                <a:lumMod val="50000"/>
              </a:schemeClr>
            </a:solidFill>
            <a:prstDash val="solid"/>
          </a:ln>
          <a:effectLst>
            <a:glow rad="228600">
              <a:schemeClr val="accent1">
                <a:lumMod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FE894C-CD3A-4773-BB79-EE2886C79795}"/>
              </a:ext>
            </a:extLst>
          </p:cNvPr>
          <p:cNvSpPr txBox="1">
            <a:spLocks/>
          </p:cNvSpPr>
          <p:nvPr userDrawn="1"/>
        </p:nvSpPr>
        <p:spPr>
          <a:xfrm>
            <a:off x="6840538" y="6480175"/>
            <a:ext cx="1439862" cy="360363"/>
          </a:xfrm>
          <a:prstGeom prst="rect">
            <a:avLst/>
          </a:prstGeom>
        </p:spPr>
        <p:txBody>
          <a:bodyPr lIns="68580" tIns="34290" rIns="68580" bIns="3429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hlinkClick r:id="rId2"/>
              </a:rPr>
              <a:t>fabio.pisano@unica.it</a:t>
            </a:r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424000" cy="576000"/>
          </a:xfrm>
        </p:spPr>
        <p:txBody>
          <a:bodyPr/>
          <a:lstStyle>
            <a:lvl1pPr>
              <a:defRPr b="1" cap="sm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96000"/>
            <a:ext cx="8424000" cy="4896000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6D7CCD4-181D-4FF9-9310-1C5020C02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363" y="6480175"/>
            <a:ext cx="1079500" cy="360363"/>
          </a:xfrm>
        </p:spPr>
        <p:txBody>
          <a:bodyPr/>
          <a:lstStyle>
            <a:lvl1pPr algn="ctr"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25/02/2020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1CFF4D8-9BD4-4E0D-8973-B72903D5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863" y="6480175"/>
            <a:ext cx="5400675" cy="360363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E74D67A-26BD-4DF2-BBDC-1F37DE97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0400" y="6480175"/>
            <a:ext cx="503238" cy="360363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67ECBBE-FABD-4B02-A799-33FF04E3A6C6}" type="slidenum">
              <a:rPr lang="en-GB"/>
              <a:pPr>
                <a:defRPr/>
              </a:pPr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947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9D5CE06-2C52-4EA6-A934-3EEB72D7D7B2}"/>
              </a:ext>
            </a:extLst>
          </p:cNvPr>
          <p:cNvSpPr/>
          <p:nvPr userDrawn="1"/>
        </p:nvSpPr>
        <p:spPr>
          <a:xfrm>
            <a:off x="360363" y="360363"/>
            <a:ext cx="8423275" cy="5759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5" name="Connettore 1 12">
            <a:extLst>
              <a:ext uri="{FF2B5EF4-FFF2-40B4-BE49-F238E27FC236}">
                <a16:creationId xmlns:a16="http://schemas.microsoft.com/office/drawing/2014/main" id="{5F3EE917-6623-4B24-8CF5-EA540071BDF3}"/>
              </a:ext>
            </a:extLst>
          </p:cNvPr>
          <p:cNvCxnSpPr/>
          <p:nvPr userDrawn="1"/>
        </p:nvCxnSpPr>
        <p:spPr>
          <a:xfrm>
            <a:off x="0" y="6333331"/>
            <a:ext cx="9144000" cy="0"/>
          </a:xfrm>
          <a:prstGeom prst="line">
            <a:avLst/>
          </a:prstGeom>
          <a:ln w="38100" cmpd="dbl">
            <a:solidFill>
              <a:schemeClr val="accent1">
                <a:lumMod val="50000"/>
              </a:schemeClr>
            </a:solidFill>
            <a:prstDash val="solid"/>
          </a:ln>
          <a:effectLst>
            <a:glow rad="228600">
              <a:schemeClr val="accent1">
                <a:lumMod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B75EA0D1-ACF2-48E6-ABDE-73142207C828}"/>
              </a:ext>
            </a:extLst>
          </p:cNvPr>
          <p:cNvSpPr txBox="1">
            <a:spLocks/>
          </p:cNvSpPr>
          <p:nvPr userDrawn="1"/>
        </p:nvSpPr>
        <p:spPr>
          <a:xfrm>
            <a:off x="6840538" y="6480175"/>
            <a:ext cx="1439862" cy="360363"/>
          </a:xfrm>
          <a:prstGeom prst="rect">
            <a:avLst/>
          </a:prstGeom>
        </p:spPr>
        <p:txBody>
          <a:bodyPr lIns="68580" tIns="34290" rIns="68580" bIns="3429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hlinkClick r:id="rId2"/>
              </a:rPr>
              <a:t>fabio.pisano@diee.unica.it</a:t>
            </a:r>
            <a:endParaRPr lang="en-US" sz="900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3C34594E-BDBD-490E-8EBD-B26A141CEF0C}"/>
              </a:ext>
            </a:extLst>
          </p:cNvPr>
          <p:cNvCxnSpPr/>
          <p:nvPr userDrawn="1"/>
        </p:nvCxnSpPr>
        <p:spPr>
          <a:xfrm>
            <a:off x="3240088" y="360363"/>
            <a:ext cx="0" cy="57594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8" y="365127"/>
            <a:ext cx="2879997" cy="5760000"/>
          </a:xfrm>
        </p:spPr>
        <p:txBody>
          <a:bodyPr/>
          <a:lstStyle>
            <a:lvl1pPr algn="ctr">
              <a:defRPr b="1" cap="small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00" y="360000"/>
            <a:ext cx="4824001" cy="5760000"/>
          </a:xfrm>
        </p:spPr>
        <p:txBody>
          <a:bodyPr anchor="ctr"/>
          <a:lstStyle>
            <a:lvl1pPr marL="228600" indent="-228600">
              <a:buFont typeface="Calibri" panose="020F0502020204030204" pitchFamily="34" charset="0"/>
              <a:buChar char="−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AA6053A-E213-4FB4-894C-9110F62BC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363" y="6480175"/>
            <a:ext cx="1079500" cy="360363"/>
          </a:xfrm>
        </p:spPr>
        <p:txBody>
          <a:bodyPr/>
          <a:lstStyle>
            <a:lvl1pPr algn="ctr"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25/02/2020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0EB9753-B74B-4FC7-9CB9-26D5D61B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863" y="6480175"/>
            <a:ext cx="5400675" cy="360363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324D65-20F3-4EB0-94B3-11531F76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0400" y="6480175"/>
            <a:ext cx="503238" cy="360363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DCE3FC6-B30E-4A2C-83D3-32B3DC73430C}" type="slidenum">
              <a:rPr lang="en-GB"/>
              <a:pPr>
                <a:defRPr/>
              </a:pPr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09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Pisano et al., “Strike Line Characterization from IR Images at W7-X”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A30-4512-495C-AB70-483338BEEE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68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Pisano et al., “Strike Line Characterization from IR Images at W7-X”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A30-4512-495C-AB70-483338BEEE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7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Pisano et al., “Strike Line Characterization from IR Images at W7-X”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A30-4512-495C-AB70-483338BEEE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81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Pisano et al., “Strike Line Characterization from IR Images at W7-X”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A30-4512-495C-AB70-483338BEEE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692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Pisano et al., “Strike Line Characterization from IR Images at W7-X”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A30-4512-495C-AB70-483338BEEE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77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Pisano et al., “Strike Line Characterization from IR Images at W7-X”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A30-4512-495C-AB70-483338BEEE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47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Pisano et al., “Strike Line Characterization from IR Images at W7-X”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A30-4512-495C-AB70-483338BEEE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97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Pisano et al., “Strike Line Characterization from IR Images at W7-X”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A30-4512-495C-AB70-483338BEEE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713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F. Pisano et al., “Strike Line Characterization from IR Images at W7-X”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9CA30-4512-495C-AB70-483338BEEE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76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475704F-517C-4301-8AE6-366B27259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48E6F22-2D87-40D4-B755-A77A53C1F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DEDF4-063A-4A79-8F7E-7C6727BA4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25/02/2020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AAD56-6B44-4330-BFF5-977E9334E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2219D-3723-4A88-A9F4-65BFF5B12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479D6EB1-D369-4B91-A98F-DF2E766DCD13}" type="slidenum">
              <a:rPr lang="en-GB"/>
              <a:pPr>
                <a:defRPr/>
              </a:pPr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26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6.png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png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911DF0-4C94-4EE5-812D-356A85EBE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520000"/>
            <a:ext cx="8280000" cy="1800000"/>
          </a:xfrm>
        </p:spPr>
        <p:txBody>
          <a:bodyPr anchor="ctr" anchorCtr="1">
            <a:noAutofit/>
          </a:bodyPr>
          <a:lstStyle/>
          <a:p>
            <a:r>
              <a:rPr lang="en-GB" sz="48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Strike Line Characterization from IR Images at W7-X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9017134-6D60-45E3-978D-426662D3F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758928"/>
            <a:ext cx="6858000" cy="1241822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Pisano</a:t>
            </a:r>
            <a:r>
              <a:rPr lang="en-GB" dirty="0">
                <a:latin typeface="+mj-lt"/>
              </a:rPr>
              <a:t>, B. Cannas, A. </a:t>
            </a:r>
            <a:r>
              <a:rPr lang="en-GB" dirty="0" err="1">
                <a:latin typeface="+mj-lt"/>
              </a:rPr>
              <a:t>Fanni</a:t>
            </a:r>
            <a:r>
              <a:rPr lang="en-GB" dirty="0">
                <a:latin typeface="+mj-lt"/>
              </a:rPr>
              <a:t>, G. </a:t>
            </a:r>
            <a:r>
              <a:rPr lang="en-GB" dirty="0" err="1">
                <a:latin typeface="+mj-lt"/>
              </a:rPr>
              <a:t>Sias</a:t>
            </a:r>
            <a:r>
              <a:rPr lang="en-GB" dirty="0">
                <a:latin typeface="+mj-lt"/>
              </a:rPr>
              <a:t>, Y. Gao, M. Jakubowski, H. Niemann, A. Puig </a:t>
            </a:r>
            <a:r>
              <a:rPr lang="en-GB" dirty="0" err="1">
                <a:latin typeface="+mj-lt"/>
              </a:rPr>
              <a:t>Sitjes</a:t>
            </a:r>
            <a:r>
              <a:rPr lang="en-GB" dirty="0">
                <a:latin typeface="+mj-lt"/>
              </a:rPr>
              <a:t> and W7-X Team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81851BB-DDA7-484A-A5B1-7A8504E89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7542"/>
            <a:ext cx="9144000" cy="48045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162D208-0EBA-47B8-8EEE-6AE9731F0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9844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1B3B519-EEB1-4184-823E-B739650B2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46" y="0"/>
            <a:ext cx="807278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0613B21F-ED9F-44B8-B805-0E62731A2885}"/>
              </a:ext>
            </a:extLst>
          </p:cNvPr>
          <p:cNvGrpSpPr/>
          <p:nvPr/>
        </p:nvGrpSpPr>
        <p:grpSpPr>
          <a:xfrm>
            <a:off x="7231858" y="0"/>
            <a:ext cx="1912144" cy="690563"/>
            <a:chOff x="9532800" y="-34043"/>
            <a:chExt cx="2549525" cy="920750"/>
          </a:xfrm>
        </p:grpSpPr>
        <p:pic>
          <p:nvPicPr>
            <p:cNvPr id="19" name="Picture 6" descr="https://www.fz-juelich.de/SiteGlobals/StyleBundles/Bilder/NeuesLayout/logo.jpg?__blob=normal">
              <a:extLst>
                <a:ext uri="{FF2B5EF4-FFF2-40B4-BE49-F238E27FC236}">
                  <a16:creationId xmlns:a16="http://schemas.microsoft.com/office/drawing/2014/main" id="{DBD76079-A2FF-4EF6-A1DA-850D894BB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00" y="-34043"/>
              <a:ext cx="1685925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 descr="https://media.licdn.com/dms/image/C4D0BAQGGzC0dJPyCmw/company-logo_200_200/0?e=2159024400&amp;v=beta&amp;t=gKvsSTlt05-tStxMF1GaPQaaIaGb8JBGWZt8BzgVZJ0">
              <a:extLst>
                <a:ext uri="{FF2B5EF4-FFF2-40B4-BE49-F238E27FC236}">
                  <a16:creationId xmlns:a16="http://schemas.microsoft.com/office/drawing/2014/main" id="{C8AD042C-9C01-4EEF-8B26-CF5D8DFF9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2800" y="21519"/>
              <a:ext cx="863600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ttangolo 22">
            <a:extLst>
              <a:ext uri="{FF2B5EF4-FFF2-40B4-BE49-F238E27FC236}">
                <a16:creationId xmlns:a16="http://schemas.microsoft.com/office/drawing/2014/main" id="{D457A924-CAF5-4308-ACAB-C69CCEF15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000" y="1198800"/>
            <a:ext cx="828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dirty="0">
                <a:solidFill>
                  <a:prstClr val="black"/>
                </a:solidFill>
                <a:cs typeface="Arial" pitchFamily="34" charset="0"/>
              </a:rPr>
              <a:t>﻿</a:t>
            </a:r>
            <a:r>
              <a:rPr lang="en-GB" altLang="en-US" dirty="0" err="1">
                <a:solidFill>
                  <a:prstClr val="black"/>
                </a:solidFill>
                <a:latin typeface="+mj-lt"/>
                <a:cs typeface="Arial" pitchFamily="34" charset="0"/>
              </a:rPr>
              <a:t>EUROfusion</a:t>
            </a:r>
            <a:r>
              <a:rPr lang="en-GB" altLang="en-US" dirty="0">
                <a:solidFill>
                  <a:prstClr val="black"/>
                </a:solidFill>
                <a:latin typeface="+mj-lt"/>
                <a:cs typeface="Arial" pitchFamily="34" charset="0"/>
              </a:rPr>
              <a:t> Meeting on</a:t>
            </a:r>
            <a:endParaRPr lang="en-GB" altLang="en-US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GB" alt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Image Processing and Artificial Intelligence</a:t>
            </a:r>
            <a:r>
              <a:rPr lang="en-GB" altLang="en-US" b="1" dirty="0">
                <a:solidFill>
                  <a:srgbClr val="B51212"/>
                </a:solidFill>
                <a:latin typeface="+mj-lt"/>
                <a:cs typeface="Times New Roman" panose="02020603050405020304" pitchFamily="18" charset="0"/>
              </a:rPr>
              <a:t> </a:t>
            </a:r>
            <a:endParaRPr lang="en-GB" altLang="en-US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GB" altLang="en-US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February 25-26, 2020</a:t>
            </a:r>
          </a:p>
          <a:p>
            <a:pPr algn="ctr" eaLnBrk="1" hangingPunct="1">
              <a:defRPr/>
            </a:pPr>
            <a:r>
              <a:rPr lang="en-GB" altLang="en-US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Greifswald, Germany</a:t>
            </a:r>
          </a:p>
        </p:txBody>
      </p:sp>
    </p:spTree>
    <p:extLst>
      <p:ext uri="{BB962C8B-B14F-4D97-AF65-F5344CB8AC3E}">
        <p14:creationId xmlns:p14="http://schemas.microsoft.com/office/powerpoint/2010/main" val="369549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AB4508-0837-434E-9FE5-1E6CD9887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000" dirty="0">
                <a:latin typeface="+mj-lt"/>
              </a:rPr>
              <a:t>For </a:t>
            </a:r>
            <a:r>
              <a:rPr lang="it-IT" sz="2000" dirty="0" err="1">
                <a:latin typeface="+mj-lt"/>
              </a:rPr>
              <a:t>each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profile</a:t>
            </a:r>
            <a:r>
              <a:rPr lang="it-IT" sz="2000" dirty="0">
                <a:latin typeface="+mj-lt"/>
              </a:rPr>
              <a:t> (</a:t>
            </a:r>
            <a:r>
              <a:rPr lang="it-IT" sz="2000" dirty="0" err="1">
                <a:latin typeface="+mj-lt"/>
              </a:rPr>
              <a:t>each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vertical</a:t>
            </a:r>
            <a:r>
              <a:rPr lang="it-IT" sz="2000" dirty="0">
                <a:latin typeface="+mj-lt"/>
              </a:rPr>
              <a:t> line) of the </a:t>
            </a:r>
            <a:r>
              <a:rPr lang="it-IT" sz="2000" dirty="0" err="1">
                <a:latin typeface="+mj-lt"/>
              </a:rPr>
              <a:t>horizontal</a:t>
            </a:r>
            <a:r>
              <a:rPr lang="it-IT" sz="2000" dirty="0">
                <a:latin typeface="+mj-lt"/>
              </a:rPr>
              <a:t> and </a:t>
            </a:r>
            <a:r>
              <a:rPr lang="it-IT" sz="2000" dirty="0" err="1">
                <a:latin typeface="+mj-lt"/>
              </a:rPr>
              <a:t>vertical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divertor</a:t>
            </a:r>
            <a:r>
              <a:rPr lang="it-IT" sz="2000" dirty="0">
                <a:latin typeface="+mj-lt"/>
              </a:rPr>
              <a:t> target, the strike-line </a:t>
            </a:r>
            <a:r>
              <a:rPr lang="it-IT" sz="2000" dirty="0" err="1">
                <a:latin typeface="+mj-lt"/>
              </a:rPr>
              <a:t>width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is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estimated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>
                <a:latin typeface="+mj-lt"/>
              </a:rPr>
              <a:t>using</a:t>
            </a:r>
            <a:r>
              <a:rPr lang="it-IT" sz="2000" dirty="0">
                <a:latin typeface="+mj-lt"/>
              </a:rPr>
              <a:t> the formula for the </a:t>
            </a:r>
            <a:r>
              <a:rPr lang="it-IT" sz="2000" dirty="0" err="1">
                <a:latin typeface="+mj-lt"/>
              </a:rPr>
              <a:t>wetted</a:t>
            </a:r>
            <a:r>
              <a:rPr lang="it-IT" sz="2000" dirty="0">
                <a:latin typeface="+mj-lt"/>
              </a:rPr>
              <a:t> area*, </a:t>
            </a:r>
            <a:r>
              <a:rPr lang="it-IT" sz="2000" dirty="0" err="1">
                <a:latin typeface="+mj-lt"/>
              </a:rPr>
              <a:t>as</a:t>
            </a:r>
            <a:endParaRPr lang="it-IT" sz="2000" dirty="0">
              <a:latin typeface="+mj-lt"/>
            </a:endParaRPr>
          </a:p>
          <a:p>
            <a:pPr marL="0" indent="0">
              <a:buNone/>
            </a:pPr>
            <a:endParaRPr lang="it-IT" sz="2000" dirty="0">
              <a:latin typeface="+mj-lt"/>
            </a:endParaRPr>
          </a:p>
          <a:p>
            <a:pPr marL="0" indent="0">
              <a:buNone/>
            </a:pPr>
            <a:endParaRPr lang="it-IT" sz="2000" dirty="0">
              <a:latin typeface="+mj-lt"/>
            </a:endParaRPr>
          </a:p>
          <a:p>
            <a:pPr marL="0" indent="0">
              <a:buNone/>
            </a:pPr>
            <a:endParaRPr lang="it-IT" sz="2000" dirty="0">
              <a:latin typeface="+mj-lt"/>
            </a:endParaRPr>
          </a:p>
          <a:p>
            <a:pPr marL="0" indent="0">
              <a:buNone/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profile</a:t>
            </a:r>
            <a:r>
              <a:rPr lang="en-US" sz="1600" dirty="0">
                <a:latin typeface="+mj-lt"/>
              </a:rPr>
              <a:t> 	line integrated heat-flux along the profile [MW/m]</a:t>
            </a:r>
          </a:p>
          <a:p>
            <a:pPr marL="0" indent="0">
              <a:buNone/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600" dirty="0">
                <a:latin typeface="+mj-lt"/>
              </a:rPr>
              <a:t> 	maximum heat-flux in the profile [MW/m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]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The segmentation is equivalent to consider an</a:t>
            </a:r>
          </a:p>
          <a:p>
            <a:pPr marL="0" indent="0">
              <a:buNone/>
            </a:pPr>
            <a:r>
              <a:rPr lang="en-US" sz="2000" b="1" dirty="0"/>
              <a:t>equivalent rectangular profile</a:t>
            </a:r>
            <a:r>
              <a:rPr lang="en-US" sz="2000" dirty="0">
                <a:latin typeface="+mj-lt"/>
              </a:rPr>
              <a:t> having:</a:t>
            </a: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- heat-flux equal to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- line integrated heat-flux equal to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profile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97ACDF6-A7A0-4A16-B4CD-F0284F5431D4}"/>
              </a:ext>
            </a:extLst>
          </p:cNvPr>
          <p:cNvGrpSpPr/>
          <p:nvPr/>
        </p:nvGrpSpPr>
        <p:grpSpPr>
          <a:xfrm>
            <a:off x="5906700" y="3134205"/>
            <a:ext cx="2907940" cy="3129701"/>
            <a:chOff x="5906700" y="3134205"/>
            <a:chExt cx="2907940" cy="3129701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D494AA4-B590-445E-AEF1-88038E52E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83" t="12872" r="34510"/>
            <a:stretch/>
          </p:blipFill>
          <p:spPr>
            <a:xfrm>
              <a:off x="5906700" y="3503946"/>
              <a:ext cx="2901869" cy="2332778"/>
            </a:xfrm>
            <a:prstGeom prst="rect">
              <a:avLst/>
            </a:prstGeom>
          </p:spPr>
        </p:pic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245EF597-A479-465B-A8B4-1CA40A4186D9}"/>
                </a:ext>
              </a:extLst>
            </p:cNvPr>
            <p:cNvCxnSpPr/>
            <p:nvPr/>
          </p:nvCxnSpPr>
          <p:spPr>
            <a:xfrm flipH="1">
              <a:off x="6186640" y="5941302"/>
              <a:ext cx="2628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A72E17EA-2C46-449B-9EB5-96F67316A583}"/>
                </a:ext>
              </a:extLst>
            </p:cNvPr>
            <p:cNvGrpSpPr/>
            <p:nvPr/>
          </p:nvGrpSpPr>
          <p:grpSpPr>
            <a:xfrm>
              <a:off x="6678651" y="3134205"/>
              <a:ext cx="507895" cy="354147"/>
              <a:chOff x="6839476" y="3134205"/>
              <a:chExt cx="1530356" cy="354147"/>
            </a:xfrm>
          </p:grpSpPr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2252624D-9192-4BC1-A148-E76288613C43}"/>
                  </a:ext>
                </a:extLst>
              </p:cNvPr>
              <p:cNvCxnSpPr/>
              <p:nvPr/>
            </p:nvCxnSpPr>
            <p:spPr>
              <a:xfrm flipH="1">
                <a:off x="6839476" y="3488352"/>
                <a:ext cx="1530356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9AADA679-F718-4D3D-B989-5A347E01F7CF}"/>
                  </a:ext>
                </a:extLst>
              </p:cNvPr>
              <p:cNvSpPr/>
              <p:nvPr/>
            </p:nvSpPr>
            <p:spPr>
              <a:xfrm flipH="1">
                <a:off x="7349392" y="3134205"/>
                <a:ext cx="27284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endParaRPr lang="it-IT" sz="1600" dirty="0"/>
              </a:p>
            </p:txBody>
          </p:sp>
        </p:grp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66990A0-8822-4557-B0B2-F992CC480F0B}"/>
                </a:ext>
              </a:extLst>
            </p:cNvPr>
            <p:cNvSpPr/>
            <p:nvPr/>
          </p:nvSpPr>
          <p:spPr>
            <a:xfrm flipH="1">
              <a:off x="7047152" y="5925352"/>
              <a:ext cx="10660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profile</a:t>
              </a:r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width</a:t>
              </a:r>
              <a:endParaRPr lang="it-IT" sz="1600" dirty="0"/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FE9319C2-EB1D-489D-9900-850910D8CA76}"/>
                </a:ext>
              </a:extLst>
            </p:cNvPr>
            <p:cNvGrpSpPr/>
            <p:nvPr/>
          </p:nvGrpSpPr>
          <p:grpSpPr>
            <a:xfrm>
              <a:off x="7551235" y="3676872"/>
              <a:ext cx="473248" cy="2052000"/>
              <a:chOff x="8419690" y="3676872"/>
              <a:chExt cx="473248" cy="2052000"/>
            </a:xfrm>
          </p:grpSpPr>
          <p:cxnSp>
            <p:nvCxnSpPr>
              <p:cNvPr id="23" name="Connettore 2 22">
                <a:extLst>
                  <a:ext uri="{FF2B5EF4-FFF2-40B4-BE49-F238E27FC236}">
                    <a16:creationId xmlns:a16="http://schemas.microsoft.com/office/drawing/2014/main" id="{70B44813-2535-4B1B-BA3F-28903B176B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92938" y="3676872"/>
                <a:ext cx="0" cy="20520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AE846A86-6AB8-47A2-A0FC-EC6F89AEDA5C}"/>
                  </a:ext>
                </a:extLst>
              </p:cNvPr>
              <p:cNvSpPr/>
              <p:nvPr/>
            </p:nvSpPr>
            <p:spPr>
              <a:xfrm flipH="1">
                <a:off x="8419690" y="4471193"/>
                <a:ext cx="4391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16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endParaRPr lang="it-IT" sz="1600" dirty="0"/>
              </a:p>
            </p:txBody>
          </p: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617C420E-98DF-46FC-B516-1C207D16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Strike-line </a:t>
            </a:r>
            <a:r>
              <a:rPr lang="it-IT" dirty="0" err="1"/>
              <a:t>Segmentation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62487D-C2EB-4B64-9728-C1C07C2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F89062-7FA4-4183-A917-C279D45D7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0FFE9E-CAD3-44DA-B0E1-B2C6473A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8794C22A-CC9E-4920-AF54-D3F11F0200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375" y="2165350"/>
          <a:ext cx="1193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4" imgW="596880" imgH="393480" progId="Equation.DSMT4">
                  <p:embed/>
                </p:oleObj>
              </mc:Choice>
              <mc:Fallback>
                <p:oleObj name="Equation" r:id="rId4" imgW="596880" imgH="393480" progId="Equation.DSMT4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8794C22A-CC9E-4920-AF54-D3F11F020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0375" y="2165350"/>
                        <a:ext cx="1193800" cy="7874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DCC0E75-30FC-41F5-8FB2-9600DB7E85B3}"/>
              </a:ext>
            </a:extLst>
          </p:cNvPr>
          <p:cNvSpPr txBox="1"/>
          <p:nvPr/>
        </p:nvSpPr>
        <p:spPr>
          <a:xfrm>
            <a:off x="6178125" y="2063037"/>
            <a:ext cx="2461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+mj-lt"/>
              </a:rPr>
              <a:t>*M. </a:t>
            </a:r>
            <a:r>
              <a:rPr lang="it-IT" sz="1200" dirty="0" err="1">
                <a:latin typeface="+mj-lt"/>
              </a:rPr>
              <a:t>Jakubowski</a:t>
            </a:r>
            <a:r>
              <a:rPr lang="it-IT" sz="1200" dirty="0">
                <a:latin typeface="+mj-lt"/>
              </a:rPr>
              <a:t> et al., IAEA FEC 2018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FB724E0-81F9-40A2-B90A-9B74602F027E}"/>
              </a:ext>
            </a:extLst>
          </p:cNvPr>
          <p:cNvSpPr txBox="1"/>
          <p:nvPr/>
        </p:nvSpPr>
        <p:spPr>
          <a:xfrm>
            <a:off x="7418279" y="2491988"/>
            <a:ext cx="1144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Red area </a:t>
            </a:r>
            <a:r>
              <a:rPr lang="it-IT" dirty="0"/>
              <a:t>= </a:t>
            </a:r>
          </a:p>
          <a:p>
            <a:pPr algn="ctr"/>
            <a:r>
              <a:rPr lang="it-IT" dirty="0">
                <a:solidFill>
                  <a:srgbClr val="4472C4"/>
                </a:solidFill>
              </a:rPr>
              <a:t>Blu area</a:t>
            </a:r>
          </a:p>
        </p:txBody>
      </p:sp>
    </p:spTree>
    <p:extLst>
      <p:ext uri="{BB962C8B-B14F-4D97-AF65-F5344CB8AC3E}">
        <p14:creationId xmlns:p14="http://schemas.microsoft.com/office/powerpoint/2010/main" val="3053445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7C420E-98DF-46FC-B516-1C207D16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Strike-line </a:t>
            </a:r>
            <a:r>
              <a:rPr lang="it-IT" dirty="0" err="1"/>
              <a:t>Segmentation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62487D-C2EB-4B64-9728-C1C07C2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F89062-7FA4-4183-A917-C279D45D7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0FFE9E-CAD3-44DA-B0E1-B2C6473A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8794C22A-CC9E-4920-AF54-D3F11F0200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800" y="2165350"/>
          <a:ext cx="4292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3" imgW="2145960" imgH="393480" progId="Equation.DSMT4">
                  <p:embed/>
                </p:oleObj>
              </mc:Choice>
              <mc:Fallback>
                <p:oleObj name="Equation" r:id="rId3" imgW="2145960" imgH="393480" progId="Equation.DSMT4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8794C22A-CC9E-4920-AF54-D3F11F020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0800" y="2165350"/>
                        <a:ext cx="4292600" cy="7874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AB4508-0837-434E-9FE5-1E6CD9887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000" dirty="0">
                <a:latin typeface="+mj-lt"/>
              </a:rPr>
              <a:t>For </a:t>
            </a:r>
            <a:r>
              <a:rPr lang="it-IT" sz="2000" dirty="0" err="1">
                <a:latin typeface="+mj-lt"/>
              </a:rPr>
              <a:t>each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profile</a:t>
            </a:r>
            <a:r>
              <a:rPr lang="it-IT" sz="2000" dirty="0">
                <a:latin typeface="+mj-lt"/>
              </a:rPr>
              <a:t> (</a:t>
            </a:r>
            <a:r>
              <a:rPr lang="it-IT" sz="2000" dirty="0" err="1">
                <a:latin typeface="+mj-lt"/>
              </a:rPr>
              <a:t>each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vertical</a:t>
            </a:r>
            <a:r>
              <a:rPr lang="it-IT" sz="2000" dirty="0">
                <a:latin typeface="+mj-lt"/>
              </a:rPr>
              <a:t> line) of the </a:t>
            </a:r>
            <a:r>
              <a:rPr lang="it-IT" sz="2000" dirty="0" err="1">
                <a:latin typeface="+mj-lt"/>
              </a:rPr>
              <a:t>horizontal</a:t>
            </a:r>
            <a:r>
              <a:rPr lang="it-IT" sz="2000" dirty="0">
                <a:latin typeface="+mj-lt"/>
              </a:rPr>
              <a:t> and </a:t>
            </a:r>
            <a:r>
              <a:rPr lang="it-IT" sz="2000" dirty="0" err="1">
                <a:latin typeface="+mj-lt"/>
              </a:rPr>
              <a:t>vertical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divertor</a:t>
            </a:r>
            <a:r>
              <a:rPr lang="it-IT" sz="2000" dirty="0">
                <a:latin typeface="+mj-lt"/>
              </a:rPr>
              <a:t> target, the strike-line </a:t>
            </a:r>
            <a:r>
              <a:rPr lang="it-IT" sz="2000" dirty="0" err="1">
                <a:latin typeface="+mj-lt"/>
              </a:rPr>
              <a:t>width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is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estimated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>
                <a:latin typeface="+mj-lt"/>
              </a:rPr>
              <a:t>using</a:t>
            </a:r>
            <a:r>
              <a:rPr lang="it-IT" sz="2000" dirty="0">
                <a:latin typeface="+mj-lt"/>
              </a:rPr>
              <a:t> the formula for the </a:t>
            </a:r>
            <a:r>
              <a:rPr lang="it-IT" sz="2000" dirty="0" err="1">
                <a:latin typeface="+mj-lt"/>
              </a:rPr>
              <a:t>wetted</a:t>
            </a:r>
            <a:r>
              <a:rPr lang="it-IT" sz="2000" dirty="0">
                <a:latin typeface="+mj-lt"/>
              </a:rPr>
              <a:t> area*, </a:t>
            </a:r>
            <a:r>
              <a:rPr lang="it-IT" sz="2000" dirty="0" err="1">
                <a:latin typeface="+mj-lt"/>
              </a:rPr>
              <a:t>as</a:t>
            </a:r>
            <a:endParaRPr lang="it-IT" sz="2000" dirty="0">
              <a:latin typeface="+mj-lt"/>
            </a:endParaRPr>
          </a:p>
          <a:p>
            <a:pPr marL="0" indent="0">
              <a:buNone/>
            </a:pPr>
            <a:endParaRPr lang="it-IT" sz="2000" dirty="0">
              <a:latin typeface="+mj-lt"/>
            </a:endParaRPr>
          </a:p>
          <a:p>
            <a:pPr marL="0" indent="0">
              <a:buNone/>
            </a:pPr>
            <a:endParaRPr lang="it-IT" sz="2000" dirty="0">
              <a:latin typeface="+mj-lt"/>
            </a:endParaRPr>
          </a:p>
          <a:p>
            <a:pPr marL="0" indent="0">
              <a:buNone/>
            </a:pPr>
            <a:endParaRPr lang="it-IT" sz="2000" dirty="0">
              <a:latin typeface="+mj-lt"/>
            </a:endParaRPr>
          </a:p>
          <a:p>
            <a:pPr marL="0" indent="0">
              <a:buNone/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profile</a:t>
            </a:r>
            <a:r>
              <a:rPr lang="en-US" sz="1600" dirty="0">
                <a:latin typeface="+mj-lt"/>
              </a:rPr>
              <a:t> 	line integrated heat-flux along the profile [MW/m]</a:t>
            </a:r>
          </a:p>
          <a:p>
            <a:pPr marL="0" indent="0">
              <a:buNone/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600" dirty="0">
                <a:latin typeface="+mj-lt"/>
              </a:rPr>
              <a:t> 	maximum heat-flux in the profile [MW/m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]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The </a:t>
            </a:r>
            <a:r>
              <a:rPr lang="en-US" sz="1800" b="1" dirty="0"/>
              <a:t>asymmetry</a:t>
            </a:r>
            <a:r>
              <a:rPr lang="en-US" sz="1800" dirty="0">
                <a:latin typeface="+mj-lt"/>
              </a:rPr>
              <a:t> with respect to the peak position</a:t>
            </a:r>
          </a:p>
          <a:p>
            <a:pPr marL="0" indent="0">
              <a:buNone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is estimated on the basis of the ratio between the</a:t>
            </a:r>
          </a:p>
          <a:p>
            <a:pPr marL="0" indent="0">
              <a:buNone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line integrated heat-fluxes at both sides of the profile.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BE486F9-2C92-4E8C-A442-32E75B4E1EB4}"/>
              </a:ext>
            </a:extLst>
          </p:cNvPr>
          <p:cNvSpPr txBox="1"/>
          <p:nvPr/>
        </p:nvSpPr>
        <p:spPr>
          <a:xfrm>
            <a:off x="6178125" y="2063037"/>
            <a:ext cx="2461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+mj-lt"/>
              </a:rPr>
              <a:t>*M. </a:t>
            </a:r>
            <a:r>
              <a:rPr lang="it-IT" sz="1200" dirty="0" err="1">
                <a:latin typeface="+mj-lt"/>
              </a:rPr>
              <a:t>Jakubowski</a:t>
            </a:r>
            <a:r>
              <a:rPr lang="it-IT" sz="1200" dirty="0">
                <a:latin typeface="+mj-lt"/>
              </a:rPr>
              <a:t> et al., IAEA FEC 2018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8F16E1A-30C2-4617-8D29-F7EDB240F08D}"/>
              </a:ext>
            </a:extLst>
          </p:cNvPr>
          <p:cNvGrpSpPr/>
          <p:nvPr/>
        </p:nvGrpSpPr>
        <p:grpSpPr>
          <a:xfrm>
            <a:off x="5906700" y="2683465"/>
            <a:ext cx="2907940" cy="3580441"/>
            <a:chOff x="5906700" y="2683465"/>
            <a:chExt cx="2907940" cy="3580441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57EE60B2-CC1F-4E8F-A597-BCFA079FA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83" t="12872" r="34510"/>
            <a:stretch/>
          </p:blipFill>
          <p:spPr>
            <a:xfrm>
              <a:off x="5906700" y="3503946"/>
              <a:ext cx="2901869" cy="2332778"/>
            </a:xfrm>
            <a:prstGeom prst="rect">
              <a:avLst/>
            </a:prstGeom>
          </p:spPr>
        </p:pic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C9C44397-4C66-463B-B5B9-8AF4175D8448}"/>
                </a:ext>
              </a:extLst>
            </p:cNvPr>
            <p:cNvCxnSpPr/>
            <p:nvPr/>
          </p:nvCxnSpPr>
          <p:spPr>
            <a:xfrm flipH="1">
              <a:off x="6186640" y="5941302"/>
              <a:ext cx="2628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8BE7A9B2-E63F-4352-9C19-707D432EC3CA}"/>
                </a:ext>
              </a:extLst>
            </p:cNvPr>
            <p:cNvGrpSpPr/>
            <p:nvPr/>
          </p:nvGrpSpPr>
          <p:grpSpPr>
            <a:xfrm>
              <a:off x="6566988" y="3134205"/>
              <a:ext cx="404278" cy="354147"/>
              <a:chOff x="6525227" y="3134205"/>
              <a:chExt cx="1137744" cy="354147"/>
            </a:xfrm>
          </p:grpSpPr>
          <p:cxnSp>
            <p:nvCxnSpPr>
              <p:cNvPr id="29" name="Connettore 2 28">
                <a:extLst>
                  <a:ext uri="{FF2B5EF4-FFF2-40B4-BE49-F238E27FC236}">
                    <a16:creationId xmlns:a16="http://schemas.microsoft.com/office/drawing/2014/main" id="{B64BE5FA-FD43-48D0-8DF4-BCE76D5F0250}"/>
                  </a:ext>
                </a:extLst>
              </p:cNvPr>
              <p:cNvCxnSpPr/>
              <p:nvPr/>
            </p:nvCxnSpPr>
            <p:spPr>
              <a:xfrm flipH="1">
                <a:off x="6839476" y="3488352"/>
                <a:ext cx="65083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BFDEE7E2-087D-4738-9FFB-D089B010D028}"/>
                  </a:ext>
                </a:extLst>
              </p:cNvPr>
              <p:cNvSpPr/>
              <p:nvPr/>
            </p:nvSpPr>
            <p:spPr>
              <a:xfrm flipH="1">
                <a:off x="6525227" y="3134205"/>
                <a:ext cx="11377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it-IT" sz="16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it-IT" sz="1600" i="1" baseline="-25000" dirty="0"/>
              </a:p>
            </p:txBody>
          </p:sp>
        </p:grp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5CA2C4A3-C472-4C3F-AD00-047E21EA6108}"/>
                </a:ext>
              </a:extLst>
            </p:cNvPr>
            <p:cNvSpPr/>
            <p:nvPr/>
          </p:nvSpPr>
          <p:spPr>
            <a:xfrm flipH="1">
              <a:off x="7047152" y="5925352"/>
              <a:ext cx="10660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profile</a:t>
              </a:r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width</a:t>
              </a:r>
              <a:endParaRPr lang="it-IT" sz="1600" dirty="0"/>
            </a:p>
          </p:txBody>
        </p: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41B332E5-B1A6-41BF-9777-4C2073FB094D}"/>
                </a:ext>
              </a:extLst>
            </p:cNvPr>
            <p:cNvGrpSpPr/>
            <p:nvPr/>
          </p:nvGrpSpPr>
          <p:grpSpPr>
            <a:xfrm>
              <a:off x="7551235" y="3676872"/>
              <a:ext cx="473248" cy="2052000"/>
              <a:chOff x="8419690" y="3676872"/>
              <a:chExt cx="473248" cy="2052000"/>
            </a:xfrm>
          </p:grpSpPr>
          <p:cxnSp>
            <p:nvCxnSpPr>
              <p:cNvPr id="27" name="Connettore 2 26">
                <a:extLst>
                  <a:ext uri="{FF2B5EF4-FFF2-40B4-BE49-F238E27FC236}">
                    <a16:creationId xmlns:a16="http://schemas.microsoft.com/office/drawing/2014/main" id="{6E960141-AEC5-4BE6-AEAF-3DA372E379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92938" y="3676872"/>
                <a:ext cx="0" cy="20520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B982E3D4-D1CA-480F-86BC-BAC3D0784CA1}"/>
                  </a:ext>
                </a:extLst>
              </p:cNvPr>
              <p:cNvSpPr/>
              <p:nvPr/>
            </p:nvSpPr>
            <p:spPr>
              <a:xfrm flipH="1">
                <a:off x="8419690" y="4471193"/>
                <a:ext cx="4391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16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endParaRPr lang="it-IT" sz="1600" dirty="0"/>
              </a:p>
            </p:txBody>
          </p:sp>
        </p:grp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55AEBF28-E1B1-45EA-93C7-178B5549F21C}"/>
                </a:ext>
              </a:extLst>
            </p:cNvPr>
            <p:cNvGrpSpPr/>
            <p:nvPr/>
          </p:nvGrpSpPr>
          <p:grpSpPr>
            <a:xfrm>
              <a:off x="6908398" y="3145410"/>
              <a:ext cx="413805" cy="340016"/>
              <a:chOff x="6826284" y="3148336"/>
              <a:chExt cx="884102" cy="340016"/>
            </a:xfrm>
          </p:grpSpPr>
          <p:cxnSp>
            <p:nvCxnSpPr>
              <p:cNvPr id="32" name="Connettore 2 31">
                <a:extLst>
                  <a:ext uri="{FF2B5EF4-FFF2-40B4-BE49-F238E27FC236}">
                    <a16:creationId xmlns:a16="http://schemas.microsoft.com/office/drawing/2014/main" id="{8D0A924D-474F-41C7-8F62-0620AFA1B2C6}"/>
                  </a:ext>
                </a:extLst>
              </p:cNvPr>
              <p:cNvCxnSpPr/>
              <p:nvPr/>
            </p:nvCxnSpPr>
            <p:spPr>
              <a:xfrm flipH="1">
                <a:off x="6826284" y="3488352"/>
                <a:ext cx="65083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669D8465-AD00-41C2-891C-4E0A2DE66D0C}"/>
                  </a:ext>
                </a:extLst>
              </p:cNvPr>
              <p:cNvSpPr/>
              <p:nvPr/>
            </p:nvSpPr>
            <p:spPr>
              <a:xfrm flipH="1">
                <a:off x="6829517" y="3148336"/>
                <a:ext cx="8808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it-IT" sz="16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lang="it-IT" sz="1600" i="1" baseline="-25000" dirty="0"/>
              </a:p>
            </p:txBody>
          </p:sp>
        </p:grp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F26630C2-AAE6-4AB8-A195-B946222F9301}"/>
                </a:ext>
              </a:extLst>
            </p:cNvPr>
            <p:cNvCxnSpPr/>
            <p:nvPr/>
          </p:nvCxnSpPr>
          <p:spPr>
            <a:xfrm>
              <a:off x="6909913" y="2683465"/>
              <a:ext cx="0" cy="33819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B3D3AB3-81DD-4C9D-B078-1EC8718079A3}"/>
              </a:ext>
            </a:extLst>
          </p:cNvPr>
          <p:cNvSpPr txBox="1"/>
          <p:nvPr/>
        </p:nvSpPr>
        <p:spPr>
          <a:xfrm>
            <a:off x="7303171" y="2444614"/>
            <a:ext cx="1620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Red area (L/R) </a:t>
            </a:r>
            <a:r>
              <a:rPr lang="it-IT" dirty="0"/>
              <a:t>= </a:t>
            </a:r>
          </a:p>
          <a:p>
            <a:pPr algn="ctr"/>
            <a:r>
              <a:rPr lang="it-IT" dirty="0">
                <a:solidFill>
                  <a:srgbClr val="4472C4"/>
                </a:solidFill>
              </a:rPr>
              <a:t>Blu area (L/R)</a:t>
            </a:r>
          </a:p>
        </p:txBody>
      </p:sp>
      <p:graphicFrame>
        <p:nvGraphicFramePr>
          <p:cNvPr id="34" name="Oggetto 33">
            <a:extLst>
              <a:ext uri="{FF2B5EF4-FFF2-40B4-BE49-F238E27FC236}">
                <a16:creationId xmlns:a16="http://schemas.microsoft.com/office/drawing/2014/main" id="{A3AEE0F3-7762-4F7D-9933-861E158FCC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1725" y="5386388"/>
          <a:ext cx="2540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6" imgW="1269720" imgH="342720" progId="Equation.DSMT4">
                  <p:embed/>
                </p:oleObj>
              </mc:Choice>
              <mc:Fallback>
                <p:oleObj name="Equation" r:id="rId6" imgW="1269720" imgH="342720" progId="Equation.DSMT4">
                  <p:embed/>
                  <p:pic>
                    <p:nvPicPr>
                      <p:cNvPr id="34" name="Oggetto 33">
                        <a:extLst>
                          <a:ext uri="{FF2B5EF4-FFF2-40B4-BE49-F238E27FC236}">
                            <a16:creationId xmlns:a16="http://schemas.microsoft.com/office/drawing/2014/main" id="{A3AEE0F3-7762-4F7D-9933-861E158FCC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1725" y="5386388"/>
                        <a:ext cx="2540000" cy="6858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3475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7C420E-98DF-46FC-B516-1C207D16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Strike-line </a:t>
            </a:r>
            <a:r>
              <a:rPr lang="it-IT" dirty="0" err="1"/>
              <a:t>Segmentation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62487D-C2EB-4B64-9728-C1C07C2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F89062-7FA4-4183-A917-C279D45D7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0FFE9E-CAD3-44DA-B0E1-B2C6473A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AB4508-0837-434E-9FE5-1E6CD9887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000" dirty="0">
                <a:latin typeface="+mj-lt"/>
              </a:rPr>
              <a:t>For </a:t>
            </a:r>
            <a:r>
              <a:rPr lang="it-IT" sz="2000" dirty="0" err="1">
                <a:latin typeface="+mj-lt"/>
              </a:rPr>
              <a:t>each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profile</a:t>
            </a:r>
            <a:r>
              <a:rPr lang="it-IT" sz="2000" dirty="0">
                <a:latin typeface="+mj-lt"/>
              </a:rPr>
              <a:t> (</a:t>
            </a:r>
            <a:r>
              <a:rPr lang="it-IT" sz="2000" dirty="0" err="1">
                <a:latin typeface="+mj-lt"/>
              </a:rPr>
              <a:t>each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vertical</a:t>
            </a:r>
            <a:r>
              <a:rPr lang="it-IT" sz="2000" dirty="0">
                <a:latin typeface="+mj-lt"/>
              </a:rPr>
              <a:t> line) of the </a:t>
            </a:r>
            <a:r>
              <a:rPr lang="it-IT" sz="2000" dirty="0" err="1">
                <a:latin typeface="+mj-lt"/>
              </a:rPr>
              <a:t>horizontal</a:t>
            </a:r>
            <a:r>
              <a:rPr lang="it-IT" sz="2000" dirty="0">
                <a:latin typeface="+mj-lt"/>
              </a:rPr>
              <a:t> and </a:t>
            </a:r>
            <a:r>
              <a:rPr lang="it-IT" sz="2000" dirty="0" err="1">
                <a:latin typeface="+mj-lt"/>
              </a:rPr>
              <a:t>vertical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divertor</a:t>
            </a:r>
            <a:r>
              <a:rPr lang="it-IT" sz="2000" dirty="0">
                <a:latin typeface="+mj-lt"/>
              </a:rPr>
              <a:t> target, the strike-line </a:t>
            </a:r>
            <a:r>
              <a:rPr lang="it-IT" sz="2000" dirty="0" err="1">
                <a:latin typeface="+mj-lt"/>
              </a:rPr>
              <a:t>width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is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estimated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>
                <a:latin typeface="+mj-lt"/>
              </a:rPr>
              <a:t>using</a:t>
            </a:r>
            <a:r>
              <a:rPr lang="it-IT" sz="2000" dirty="0">
                <a:latin typeface="+mj-lt"/>
              </a:rPr>
              <a:t> the formula for the </a:t>
            </a:r>
            <a:r>
              <a:rPr lang="it-IT" sz="2000" dirty="0" err="1">
                <a:latin typeface="+mj-lt"/>
              </a:rPr>
              <a:t>wetted</a:t>
            </a:r>
            <a:r>
              <a:rPr lang="it-IT" sz="2000" dirty="0">
                <a:latin typeface="+mj-lt"/>
              </a:rPr>
              <a:t> area*, </a:t>
            </a:r>
            <a:r>
              <a:rPr lang="it-IT" sz="2000" dirty="0" err="1">
                <a:latin typeface="+mj-lt"/>
              </a:rPr>
              <a:t>as</a:t>
            </a:r>
            <a:endParaRPr lang="it-IT" sz="2000" dirty="0">
              <a:latin typeface="+mj-lt"/>
            </a:endParaRPr>
          </a:p>
          <a:p>
            <a:pPr marL="0" indent="0">
              <a:buNone/>
            </a:pPr>
            <a:endParaRPr lang="it-IT" sz="2000" dirty="0">
              <a:latin typeface="+mj-lt"/>
            </a:endParaRPr>
          </a:p>
          <a:p>
            <a:pPr marL="0" indent="0">
              <a:buNone/>
            </a:pPr>
            <a:endParaRPr lang="it-IT" sz="2000" dirty="0">
              <a:latin typeface="+mj-lt"/>
            </a:endParaRPr>
          </a:p>
          <a:p>
            <a:pPr marL="0" indent="0">
              <a:buNone/>
            </a:pPr>
            <a:endParaRPr lang="it-IT" sz="2000" dirty="0">
              <a:latin typeface="+mj-lt"/>
            </a:endParaRPr>
          </a:p>
          <a:p>
            <a:pPr marL="0" indent="0">
              <a:buNone/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profile</a:t>
            </a:r>
            <a:r>
              <a:rPr lang="en-US" sz="1600" dirty="0">
                <a:latin typeface="+mj-lt"/>
              </a:rPr>
              <a:t> 	line integrated heat-flux along the profile [MW/m]</a:t>
            </a:r>
          </a:p>
          <a:p>
            <a:pPr marL="0" indent="0">
              <a:buNone/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600" dirty="0">
                <a:latin typeface="+mj-lt"/>
              </a:rPr>
              <a:t> 	maximum heat-flux in the profile [MW/m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]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Applicable only in the case of a single strike-line</a:t>
            </a:r>
          </a:p>
          <a:p>
            <a:pPr marL="0" indent="0"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 each target!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*Only heat-fluxes greater than 0.15MW/m</a:t>
            </a:r>
            <a:r>
              <a:rPr lang="en-US" sz="2000" baseline="30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 are</a:t>
            </a: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taken into account.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1F454D7-1715-407A-ADFC-B9BC3887AF6F}"/>
              </a:ext>
            </a:extLst>
          </p:cNvPr>
          <p:cNvSpPr txBox="1"/>
          <p:nvPr/>
        </p:nvSpPr>
        <p:spPr>
          <a:xfrm>
            <a:off x="6178125" y="2063037"/>
            <a:ext cx="2461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+mj-lt"/>
              </a:rPr>
              <a:t>*M. </a:t>
            </a:r>
            <a:r>
              <a:rPr lang="it-IT" sz="1200" dirty="0" err="1">
                <a:latin typeface="+mj-lt"/>
              </a:rPr>
              <a:t>Jakubowski</a:t>
            </a:r>
            <a:r>
              <a:rPr lang="it-IT" sz="1200" dirty="0">
                <a:latin typeface="+mj-lt"/>
              </a:rPr>
              <a:t> et al., IAEA FEC 2018</a:t>
            </a:r>
          </a:p>
        </p:txBody>
      </p:sp>
      <p:graphicFrame>
        <p:nvGraphicFramePr>
          <p:cNvPr id="35" name="Oggetto 34">
            <a:extLst>
              <a:ext uri="{FF2B5EF4-FFF2-40B4-BE49-F238E27FC236}">
                <a16:creationId xmlns:a16="http://schemas.microsoft.com/office/drawing/2014/main" id="{2E97D6A7-3E41-44D4-BAD7-4C58EF2C25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800" y="2165350"/>
          <a:ext cx="4292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3" imgW="2145960" imgH="393480" progId="Equation.DSMT4">
                  <p:embed/>
                </p:oleObj>
              </mc:Choice>
              <mc:Fallback>
                <p:oleObj name="Equation" r:id="rId3" imgW="2145960" imgH="393480" progId="Equation.DSMT4">
                  <p:embed/>
                  <p:pic>
                    <p:nvPicPr>
                      <p:cNvPr id="35" name="Oggetto 34">
                        <a:extLst>
                          <a:ext uri="{FF2B5EF4-FFF2-40B4-BE49-F238E27FC236}">
                            <a16:creationId xmlns:a16="http://schemas.microsoft.com/office/drawing/2014/main" id="{2E97D6A7-3E41-44D4-BAD7-4C58EF2C25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0800" y="2165350"/>
                        <a:ext cx="4292600" cy="7874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uppo 22">
            <a:extLst>
              <a:ext uri="{FF2B5EF4-FFF2-40B4-BE49-F238E27FC236}">
                <a16:creationId xmlns:a16="http://schemas.microsoft.com/office/drawing/2014/main" id="{C3BF8B0C-8626-4F9A-8053-737FE300F984}"/>
              </a:ext>
            </a:extLst>
          </p:cNvPr>
          <p:cNvGrpSpPr/>
          <p:nvPr/>
        </p:nvGrpSpPr>
        <p:grpSpPr>
          <a:xfrm>
            <a:off x="5906700" y="2683465"/>
            <a:ext cx="2907940" cy="3580441"/>
            <a:chOff x="5906700" y="2683465"/>
            <a:chExt cx="2907940" cy="3580441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EC010C0-0F3A-44AA-B26A-4F7BE2F2C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83" t="12872" r="34510"/>
            <a:stretch/>
          </p:blipFill>
          <p:spPr>
            <a:xfrm>
              <a:off x="5906700" y="3503946"/>
              <a:ext cx="2901869" cy="2332778"/>
            </a:xfrm>
            <a:prstGeom prst="rect">
              <a:avLst/>
            </a:prstGeom>
          </p:spPr>
        </p:pic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5B48CF76-7DF5-4E1A-8B01-DA5C909616DC}"/>
                </a:ext>
              </a:extLst>
            </p:cNvPr>
            <p:cNvCxnSpPr/>
            <p:nvPr/>
          </p:nvCxnSpPr>
          <p:spPr>
            <a:xfrm flipH="1">
              <a:off x="6186640" y="5941302"/>
              <a:ext cx="2628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1FDFCC19-CEA7-4588-8414-033151D8966B}"/>
                </a:ext>
              </a:extLst>
            </p:cNvPr>
            <p:cNvGrpSpPr/>
            <p:nvPr/>
          </p:nvGrpSpPr>
          <p:grpSpPr>
            <a:xfrm>
              <a:off x="6566988" y="3134205"/>
              <a:ext cx="404278" cy="354147"/>
              <a:chOff x="6525227" y="3134205"/>
              <a:chExt cx="1137744" cy="354147"/>
            </a:xfrm>
          </p:grpSpPr>
          <p:cxnSp>
            <p:nvCxnSpPr>
              <p:cNvPr id="46" name="Connettore 2 45">
                <a:extLst>
                  <a:ext uri="{FF2B5EF4-FFF2-40B4-BE49-F238E27FC236}">
                    <a16:creationId xmlns:a16="http://schemas.microsoft.com/office/drawing/2014/main" id="{7281A16E-0795-47BA-B90C-F3B9217985A3}"/>
                  </a:ext>
                </a:extLst>
              </p:cNvPr>
              <p:cNvCxnSpPr/>
              <p:nvPr/>
            </p:nvCxnSpPr>
            <p:spPr>
              <a:xfrm flipH="1">
                <a:off x="6839476" y="3488352"/>
                <a:ext cx="65083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ttangolo 46">
                <a:extLst>
                  <a:ext uri="{FF2B5EF4-FFF2-40B4-BE49-F238E27FC236}">
                    <a16:creationId xmlns:a16="http://schemas.microsoft.com/office/drawing/2014/main" id="{E3159195-AF72-4FD2-BB13-6A4D5993A366}"/>
                  </a:ext>
                </a:extLst>
              </p:cNvPr>
              <p:cNvSpPr/>
              <p:nvPr/>
            </p:nvSpPr>
            <p:spPr>
              <a:xfrm flipH="1">
                <a:off x="6525227" y="3134205"/>
                <a:ext cx="11377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it-IT" sz="16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it-IT" sz="1600" i="1" baseline="-25000" dirty="0"/>
              </a:p>
            </p:txBody>
          </p:sp>
        </p:grp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BF421D6A-E534-4632-8085-38642DA13168}"/>
                </a:ext>
              </a:extLst>
            </p:cNvPr>
            <p:cNvSpPr/>
            <p:nvPr/>
          </p:nvSpPr>
          <p:spPr>
            <a:xfrm flipH="1">
              <a:off x="7047152" y="5925352"/>
              <a:ext cx="10660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profile</a:t>
              </a:r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width</a:t>
              </a:r>
              <a:endParaRPr lang="it-IT" sz="1600" dirty="0"/>
            </a:p>
          </p:txBody>
        </p: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4FD943AF-CCAF-49C6-8380-476F7D57537A}"/>
                </a:ext>
              </a:extLst>
            </p:cNvPr>
            <p:cNvGrpSpPr/>
            <p:nvPr/>
          </p:nvGrpSpPr>
          <p:grpSpPr>
            <a:xfrm>
              <a:off x="7551235" y="3676872"/>
              <a:ext cx="473248" cy="2052000"/>
              <a:chOff x="8419690" y="3676872"/>
              <a:chExt cx="473248" cy="2052000"/>
            </a:xfrm>
          </p:grpSpPr>
          <p:cxnSp>
            <p:nvCxnSpPr>
              <p:cNvPr id="44" name="Connettore 2 43">
                <a:extLst>
                  <a:ext uri="{FF2B5EF4-FFF2-40B4-BE49-F238E27FC236}">
                    <a16:creationId xmlns:a16="http://schemas.microsoft.com/office/drawing/2014/main" id="{038DF60F-2B23-41E0-A21B-4E412D664B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92938" y="3676872"/>
                <a:ext cx="0" cy="20520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ttangolo 44">
                <a:extLst>
                  <a:ext uri="{FF2B5EF4-FFF2-40B4-BE49-F238E27FC236}">
                    <a16:creationId xmlns:a16="http://schemas.microsoft.com/office/drawing/2014/main" id="{323815DC-D146-47C9-809F-8FE5CCFFDCE7}"/>
                  </a:ext>
                </a:extLst>
              </p:cNvPr>
              <p:cNvSpPr/>
              <p:nvPr/>
            </p:nvSpPr>
            <p:spPr>
              <a:xfrm flipH="1">
                <a:off x="8419690" y="4471193"/>
                <a:ext cx="4391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16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endParaRPr lang="it-IT" sz="1600" dirty="0"/>
              </a:p>
            </p:txBody>
          </p:sp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F4137772-C391-4CB5-91FC-675CBC482D2C}"/>
                </a:ext>
              </a:extLst>
            </p:cNvPr>
            <p:cNvGrpSpPr/>
            <p:nvPr/>
          </p:nvGrpSpPr>
          <p:grpSpPr>
            <a:xfrm>
              <a:off x="6908398" y="3145410"/>
              <a:ext cx="413805" cy="340016"/>
              <a:chOff x="6826284" y="3148336"/>
              <a:chExt cx="884102" cy="340016"/>
            </a:xfrm>
          </p:grpSpPr>
          <p:cxnSp>
            <p:nvCxnSpPr>
              <p:cNvPr id="42" name="Connettore 2 41">
                <a:extLst>
                  <a:ext uri="{FF2B5EF4-FFF2-40B4-BE49-F238E27FC236}">
                    <a16:creationId xmlns:a16="http://schemas.microsoft.com/office/drawing/2014/main" id="{98192065-E477-4F06-BB08-3F1CDFCB131B}"/>
                  </a:ext>
                </a:extLst>
              </p:cNvPr>
              <p:cNvCxnSpPr/>
              <p:nvPr/>
            </p:nvCxnSpPr>
            <p:spPr>
              <a:xfrm flipH="1">
                <a:off x="6826284" y="3488352"/>
                <a:ext cx="65083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ttangolo 42">
                <a:extLst>
                  <a:ext uri="{FF2B5EF4-FFF2-40B4-BE49-F238E27FC236}">
                    <a16:creationId xmlns:a16="http://schemas.microsoft.com/office/drawing/2014/main" id="{680299DA-7586-43FE-8A40-34988018B264}"/>
                  </a:ext>
                </a:extLst>
              </p:cNvPr>
              <p:cNvSpPr/>
              <p:nvPr/>
            </p:nvSpPr>
            <p:spPr>
              <a:xfrm flipH="1">
                <a:off x="6829517" y="3148336"/>
                <a:ext cx="8808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it-IT" sz="16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lang="it-IT" sz="1600" i="1" baseline="-25000" dirty="0"/>
              </a:p>
            </p:txBody>
          </p:sp>
        </p:grpSp>
        <p:cxnSp>
          <p:nvCxnSpPr>
            <p:cNvPr id="41" name="Connettore diritto 40">
              <a:extLst>
                <a:ext uri="{FF2B5EF4-FFF2-40B4-BE49-F238E27FC236}">
                  <a16:creationId xmlns:a16="http://schemas.microsoft.com/office/drawing/2014/main" id="{787E5A59-25A8-4BD1-94F0-A6AC909F2273}"/>
                </a:ext>
              </a:extLst>
            </p:cNvPr>
            <p:cNvCxnSpPr/>
            <p:nvPr/>
          </p:nvCxnSpPr>
          <p:spPr>
            <a:xfrm>
              <a:off x="6909913" y="2683465"/>
              <a:ext cx="0" cy="33819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83EA8F63-5E42-4569-8A2C-5D98A202EC05}"/>
              </a:ext>
            </a:extLst>
          </p:cNvPr>
          <p:cNvSpPr txBox="1"/>
          <p:nvPr/>
        </p:nvSpPr>
        <p:spPr>
          <a:xfrm>
            <a:off x="7303171" y="2444614"/>
            <a:ext cx="1620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Red area (L/R) </a:t>
            </a:r>
            <a:r>
              <a:rPr lang="it-IT" dirty="0"/>
              <a:t>= </a:t>
            </a:r>
          </a:p>
          <a:p>
            <a:pPr algn="ctr"/>
            <a:r>
              <a:rPr lang="it-IT" dirty="0">
                <a:solidFill>
                  <a:srgbClr val="4472C4"/>
                </a:solidFill>
              </a:rPr>
              <a:t>Blu area (L/R)</a:t>
            </a:r>
          </a:p>
        </p:txBody>
      </p:sp>
    </p:spTree>
    <p:extLst>
      <p:ext uri="{BB962C8B-B14F-4D97-AF65-F5344CB8AC3E}">
        <p14:creationId xmlns:p14="http://schemas.microsoft.com/office/powerpoint/2010/main" val="2503821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7C420E-98DF-46FC-B516-1C207D16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Strike-line </a:t>
            </a:r>
            <a:r>
              <a:rPr lang="it-IT" dirty="0" err="1"/>
              <a:t>Segmentation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62487D-C2EB-4B64-9728-C1C07C2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F89062-7FA4-4183-A917-C279D45D7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0FFE9E-CAD3-44DA-B0E1-B2C6473A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pic>
        <p:nvPicPr>
          <p:cNvPr id="18" name="Immagine 17" descr="Immagine che contiene animale&#10;&#10;Descrizione generata automaticamente">
            <a:extLst>
              <a:ext uri="{FF2B5EF4-FFF2-40B4-BE49-F238E27FC236}">
                <a16:creationId xmlns:a16="http://schemas.microsoft.com/office/drawing/2014/main" id="{9FFCBA23-E95B-45DB-9CDD-78FEB7137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r="-40" b="-13"/>
          <a:stretch/>
        </p:blipFill>
        <p:spPr>
          <a:xfrm>
            <a:off x="1027491" y="1460134"/>
            <a:ext cx="7200910" cy="180000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54000"/>
        </p:spPr>
      </p:pic>
      <p:sp>
        <p:nvSpPr>
          <p:cNvPr id="9" name="Freccia in giù 8">
            <a:extLst>
              <a:ext uri="{FF2B5EF4-FFF2-40B4-BE49-F238E27FC236}">
                <a16:creationId xmlns:a16="http://schemas.microsoft.com/office/drawing/2014/main" id="{DC18B07A-284A-4779-A869-C0196D653A8A}"/>
              </a:ext>
            </a:extLst>
          </p:cNvPr>
          <p:cNvSpPr/>
          <p:nvPr/>
        </p:nvSpPr>
        <p:spPr>
          <a:xfrm>
            <a:off x="4362929" y="3351186"/>
            <a:ext cx="418142" cy="6295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 descr="Immagine che contiene animale&#10;&#10;Descrizione generata automaticamente">
            <a:extLst>
              <a:ext uri="{FF2B5EF4-FFF2-40B4-BE49-F238E27FC236}">
                <a16:creationId xmlns:a16="http://schemas.microsoft.com/office/drawing/2014/main" id="{B6087AC2-15EE-4079-BAB0-C94132DF22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90" y="4138025"/>
            <a:ext cx="7200909" cy="18000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F31681B-4173-4925-91DD-8DC40E150B03}"/>
              </a:ext>
            </a:extLst>
          </p:cNvPr>
          <p:cNvSpPr txBox="1"/>
          <p:nvPr/>
        </p:nvSpPr>
        <p:spPr>
          <a:xfrm>
            <a:off x="4853665" y="3342775"/>
            <a:ext cx="361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+mj-lt"/>
              </a:rPr>
              <a:t>example</a:t>
            </a:r>
            <a:r>
              <a:rPr lang="it-IT" dirty="0">
                <a:latin typeface="+mj-lt"/>
              </a:rPr>
              <a:t> of strike-line </a:t>
            </a:r>
            <a:r>
              <a:rPr lang="it-IT" dirty="0" err="1">
                <a:latin typeface="+mj-lt"/>
              </a:rPr>
              <a:t>segmentation</a:t>
            </a:r>
            <a:r>
              <a:rPr lang="it-IT" dirty="0">
                <a:latin typeface="+mj-lt"/>
              </a:rPr>
              <a:t> for standard </a:t>
            </a:r>
            <a:r>
              <a:rPr lang="it-IT" dirty="0" err="1">
                <a:latin typeface="+mj-lt"/>
              </a:rPr>
              <a:t>configuration</a:t>
            </a:r>
            <a:endParaRPr lang="it-IT" dirty="0">
              <a:latin typeface="+mj-lt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8577F021-3E58-4561-9A6F-E4A2C68BE264}"/>
              </a:ext>
            </a:extLst>
          </p:cNvPr>
          <p:cNvSpPr/>
          <p:nvPr/>
        </p:nvSpPr>
        <p:spPr>
          <a:xfrm>
            <a:off x="1178351" y="4232635"/>
            <a:ext cx="2045616" cy="4996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E21299DE-D1BB-4F83-8553-E5976201BB45}"/>
              </a:ext>
            </a:extLst>
          </p:cNvPr>
          <p:cNvSpPr/>
          <p:nvPr/>
        </p:nvSpPr>
        <p:spPr>
          <a:xfrm>
            <a:off x="915601" y="4881175"/>
            <a:ext cx="3151694" cy="4996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865BF637-DFE8-46AE-95F8-EB4691B3B7FA}"/>
              </a:ext>
            </a:extLst>
          </p:cNvPr>
          <p:cNvSpPr/>
          <p:nvPr/>
        </p:nvSpPr>
        <p:spPr>
          <a:xfrm>
            <a:off x="5505254" y="4837331"/>
            <a:ext cx="626882" cy="4996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5A740421-D0FE-4B4A-8722-8828FB9C7A45}"/>
              </a:ext>
            </a:extLst>
          </p:cNvPr>
          <p:cNvCxnSpPr/>
          <p:nvPr/>
        </p:nvCxnSpPr>
        <p:spPr>
          <a:xfrm flipH="1" flipV="1">
            <a:off x="3257837" y="4475506"/>
            <a:ext cx="1474987" cy="16082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01ECAA6D-25CC-407B-8BEC-41BA591E3DE8}"/>
              </a:ext>
            </a:extLst>
          </p:cNvPr>
          <p:cNvCxnSpPr>
            <a:cxnSpLocks/>
          </p:cNvCxnSpPr>
          <p:nvPr/>
        </p:nvCxnSpPr>
        <p:spPr>
          <a:xfrm flipH="1">
            <a:off x="4067295" y="4788730"/>
            <a:ext cx="817930" cy="3162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9F3B9A8F-4D34-4EAD-8C0D-02A40ABFD567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5366931" y="4788730"/>
            <a:ext cx="230128" cy="1217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7FA9FA1-E2CE-4F0C-8DF0-C961D78ADB93}"/>
              </a:ext>
            </a:extLst>
          </p:cNvPr>
          <p:cNvSpPr txBox="1"/>
          <p:nvPr/>
        </p:nvSpPr>
        <p:spPr>
          <a:xfrm>
            <a:off x="4917114" y="4377670"/>
            <a:ext cx="1815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3 </a:t>
            </a:r>
            <a:r>
              <a:rPr lang="it-IT" dirty="0" err="1">
                <a:solidFill>
                  <a:schemeClr val="bg1"/>
                </a:solidFill>
              </a:rPr>
              <a:t>main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objects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EEE138-93FD-4BAD-BB2F-C719CB2A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Strike-Line </a:t>
            </a:r>
            <a:r>
              <a:rPr lang="it-IT" dirty="0" err="1"/>
              <a:t>Segmentation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C04493-A675-44F4-9D11-7C28E6549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20323D-52A6-4C75-B461-2BD4DF2B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EA7588-7D84-4273-B49A-B57A6EA5C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pic>
        <p:nvPicPr>
          <p:cNvPr id="7" name="20180816.016_AEF10_heatflux_hv_full_new_seg_wetted_local">
            <a:hlinkClick r:id="" action="ppaction://media"/>
            <a:extLst>
              <a:ext uri="{FF2B5EF4-FFF2-40B4-BE49-F238E27FC236}">
                <a16:creationId xmlns:a16="http://schemas.microsoft.com/office/drawing/2014/main" id="{A700EE4B-F068-430E-A30D-676167DFC5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000" y="2006967"/>
            <a:ext cx="8280000" cy="207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6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0082B4-0BB2-4782-A6B7-A9C2D44E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60363"/>
            <a:ext cx="8423275" cy="5762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dirty="0"/>
              <a:t>Strike-Line </a:t>
            </a:r>
            <a:r>
              <a:rPr lang="it-IT" dirty="0" err="1"/>
              <a:t>Characterization</a:t>
            </a:r>
            <a:endParaRPr lang="it-IT" dirty="0"/>
          </a:p>
        </p:txBody>
      </p:sp>
      <p:sp>
        <p:nvSpPr>
          <p:cNvPr id="20483" name="Segnaposto contenuto 6">
            <a:extLst>
              <a:ext uri="{FF2B5EF4-FFF2-40B4-BE49-F238E27FC236}">
                <a16:creationId xmlns:a16="http://schemas.microsoft.com/office/drawing/2014/main" id="{45AF537E-99B3-4C4B-BA74-3050C22D00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363" y="1295400"/>
            <a:ext cx="8423275" cy="4895850"/>
          </a:xfrm>
        </p:spPr>
        <p:txBody>
          <a:bodyPr/>
          <a:lstStyle/>
          <a:p>
            <a:pPr marL="0" indent="0">
              <a:buNone/>
            </a:pPr>
            <a:r>
              <a:rPr lang="it-IT" altLang="it-IT" sz="2000" dirty="0">
                <a:latin typeface="+mj-lt"/>
              </a:rPr>
              <a:t>For </a:t>
            </a:r>
            <a:r>
              <a:rPr lang="it-IT" altLang="it-IT" sz="2000" dirty="0" err="1">
                <a:latin typeface="+mj-lt"/>
              </a:rPr>
              <a:t>each</a:t>
            </a:r>
            <a:r>
              <a:rPr lang="it-IT" altLang="it-IT" sz="2000" dirty="0">
                <a:latin typeface="+mj-lt"/>
              </a:rPr>
              <a:t> </a:t>
            </a:r>
            <a:r>
              <a:rPr lang="it-IT" altLang="it-IT" sz="2000" dirty="0" err="1">
                <a:latin typeface="+mj-lt"/>
              </a:rPr>
              <a:t>object</a:t>
            </a:r>
            <a:r>
              <a:rPr lang="it-IT" altLang="it-IT" sz="2000" dirty="0">
                <a:latin typeface="+mj-lt"/>
              </a:rPr>
              <a:t> a set of features </a:t>
            </a:r>
            <a:r>
              <a:rPr lang="it-IT" altLang="it-IT" sz="2000" dirty="0" err="1">
                <a:latin typeface="+mj-lt"/>
              </a:rPr>
              <a:t>is</a:t>
            </a:r>
            <a:r>
              <a:rPr lang="it-IT" altLang="it-IT" sz="2000" dirty="0">
                <a:latin typeface="+mj-lt"/>
              </a:rPr>
              <a:t> </a:t>
            </a:r>
            <a:r>
              <a:rPr lang="it-IT" altLang="it-IT" sz="2000" dirty="0" err="1">
                <a:latin typeface="+mj-lt"/>
              </a:rPr>
              <a:t>calculated</a:t>
            </a:r>
            <a:endParaRPr lang="it-IT" altLang="it-IT" sz="2000" dirty="0">
              <a:latin typeface="+mj-lt"/>
            </a:endParaRPr>
          </a:p>
        </p:txBody>
      </p:sp>
      <p:sp>
        <p:nvSpPr>
          <p:cNvPr id="20484" name="Segnaposto data 3">
            <a:extLst>
              <a:ext uri="{FF2B5EF4-FFF2-40B4-BE49-F238E27FC236}">
                <a16:creationId xmlns:a16="http://schemas.microsoft.com/office/drawing/2014/main" id="{8FC83929-746F-40C7-B701-3D2118743C5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>
                <a:solidFill>
                  <a:srgbClr val="000000"/>
                </a:solidFill>
              </a:rPr>
              <a:t>25/02/2020</a:t>
            </a:r>
            <a:endParaRPr lang="en-GB" altLang="it-IT">
              <a:solidFill>
                <a:srgbClr val="000000"/>
              </a:solidFill>
            </a:endParaRPr>
          </a:p>
        </p:txBody>
      </p:sp>
      <p:sp>
        <p:nvSpPr>
          <p:cNvPr id="20485" name="Segnaposto piè di pagina 4">
            <a:extLst>
              <a:ext uri="{FF2B5EF4-FFF2-40B4-BE49-F238E27FC236}">
                <a16:creationId xmlns:a16="http://schemas.microsoft.com/office/drawing/2014/main" id="{D6EA7ACA-691B-4947-8864-C47DA19EF0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/>
              <a:t>F. Pisano et al., “Strike Line Characterization from IR Images at W7-X”</a:t>
            </a:r>
            <a:endParaRPr lang="en-US" altLang="it-IT"/>
          </a:p>
        </p:txBody>
      </p:sp>
      <p:sp>
        <p:nvSpPr>
          <p:cNvPr id="20486" name="Segnaposto numero diapositiva 5">
            <a:extLst>
              <a:ext uri="{FF2B5EF4-FFF2-40B4-BE49-F238E27FC236}">
                <a16:creationId xmlns:a16="http://schemas.microsoft.com/office/drawing/2014/main" id="{67F69A49-D85B-46C5-B3FC-7EB9B5C363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E6A245-B04C-41B3-B968-9BBA651190F5}" type="slidenum">
              <a:rPr lang="en-GB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it-IT">
              <a:solidFill>
                <a:srgbClr val="000000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87C0E913-FF20-4987-B212-540552310937}"/>
              </a:ext>
            </a:extLst>
          </p:cNvPr>
          <p:cNvGrpSpPr/>
          <p:nvPr/>
        </p:nvGrpSpPr>
        <p:grpSpPr>
          <a:xfrm>
            <a:off x="918723" y="2520000"/>
            <a:ext cx="7306554" cy="2880000"/>
            <a:chOff x="505446" y="2520000"/>
            <a:chExt cx="7306554" cy="2880000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D911A9CA-8FDD-43CB-AD5F-8A8421294FD1}"/>
                </a:ext>
              </a:extLst>
            </p:cNvPr>
            <p:cNvSpPr/>
            <p:nvPr/>
          </p:nvSpPr>
          <p:spPr>
            <a:xfrm>
              <a:off x="505446" y="2520000"/>
              <a:ext cx="3240000" cy="28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SPATIAL</a:t>
              </a:r>
            </a:p>
            <a:p>
              <a:pPr algn="ctr"/>
              <a:r>
                <a:rPr lang="it-IT" dirty="0"/>
                <a:t>Area</a:t>
              </a:r>
            </a:p>
            <a:p>
              <a:pPr algn="ctr"/>
              <a:r>
                <a:rPr lang="it-IT" dirty="0" err="1"/>
                <a:t>Perimeter</a:t>
              </a:r>
              <a:endParaRPr lang="it-IT" dirty="0"/>
            </a:p>
            <a:p>
              <a:pPr algn="ctr"/>
              <a:r>
                <a:rPr lang="it-IT" dirty="0" err="1"/>
                <a:t>Centroid</a:t>
              </a:r>
              <a:r>
                <a:rPr lang="it-IT" dirty="0"/>
                <a:t> Position</a:t>
              </a:r>
            </a:p>
            <a:p>
              <a:pPr algn="ctr"/>
              <a:r>
                <a:rPr lang="it-IT" dirty="0" err="1"/>
                <a:t>Orientation</a:t>
              </a:r>
              <a:endParaRPr lang="it-IT" dirty="0"/>
            </a:p>
            <a:p>
              <a:pPr algn="ctr"/>
              <a:r>
                <a:rPr lang="it-IT" dirty="0"/>
                <a:t>etc.</a:t>
              </a: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330DC4CE-BAA2-4AC9-A660-8F1585E0433D}"/>
                </a:ext>
              </a:extLst>
            </p:cNvPr>
            <p:cNvSpPr/>
            <p:nvPr/>
          </p:nvSpPr>
          <p:spPr>
            <a:xfrm>
              <a:off x="4572000" y="2520000"/>
              <a:ext cx="3240000" cy="28800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THERMAL</a:t>
              </a:r>
            </a:p>
            <a:p>
              <a:pPr algn="ctr"/>
              <a:r>
                <a:rPr lang="it-IT" dirty="0"/>
                <a:t>Maximum </a:t>
              </a:r>
              <a:r>
                <a:rPr lang="it-IT" dirty="0" err="1"/>
                <a:t>heat-flux</a:t>
              </a:r>
              <a:endParaRPr lang="it-IT" dirty="0"/>
            </a:p>
            <a:p>
              <a:pPr algn="ctr"/>
              <a:r>
                <a:rPr lang="it-IT" dirty="0"/>
                <a:t>Minimum </a:t>
              </a:r>
              <a:r>
                <a:rPr lang="it-IT" dirty="0" err="1"/>
                <a:t>heat-flux</a:t>
              </a:r>
              <a:endParaRPr lang="it-IT" dirty="0"/>
            </a:p>
            <a:p>
              <a:pPr algn="ctr"/>
              <a:r>
                <a:rPr lang="it-IT" dirty="0" err="1"/>
                <a:t>Mean</a:t>
              </a:r>
              <a:r>
                <a:rPr lang="it-IT" dirty="0"/>
                <a:t> </a:t>
              </a:r>
              <a:r>
                <a:rPr lang="it-IT" dirty="0" err="1"/>
                <a:t>heat-flux</a:t>
              </a:r>
              <a:endParaRPr lang="it-IT" dirty="0"/>
            </a:p>
            <a:p>
              <a:pPr algn="ctr"/>
              <a:r>
                <a:rPr lang="it-IT" dirty="0" err="1"/>
                <a:t>Median</a:t>
              </a:r>
              <a:r>
                <a:rPr lang="it-IT" dirty="0"/>
                <a:t> </a:t>
              </a:r>
              <a:r>
                <a:rPr lang="it-IT" dirty="0" err="1"/>
                <a:t>heat-flux</a:t>
              </a:r>
              <a:endParaRPr lang="it-IT" dirty="0"/>
            </a:p>
            <a:p>
              <a:pPr algn="ctr"/>
              <a:r>
                <a:rPr lang="it-IT" dirty="0"/>
                <a:t>etc.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97962C-BB7C-43DD-BF5D-8F5455D2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Strike Line </a:t>
            </a:r>
            <a:r>
              <a:rPr lang="it-IT" dirty="0" err="1"/>
              <a:t>Characterization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0BB37A-3266-4CDD-BF2C-DD5AC083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A36F95-51CC-4B89-AA79-3652589A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544600-EF60-4786-981C-7A64491A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2901EA-F44B-4831-A023-BE0E50E7A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364"/>
            <a:ext cx="9144000" cy="506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89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97962C-BB7C-43DD-BF5D-8F5455D2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Strike Line </a:t>
            </a:r>
            <a:r>
              <a:rPr lang="it-IT" dirty="0" err="1"/>
              <a:t>Characterization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0BB37A-3266-4CDD-BF2C-DD5AC083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A36F95-51CC-4B89-AA79-3652589A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544600-EF60-4786-981C-7A64491A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26C9179-ED83-421B-8E4F-2088BFD3D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364"/>
            <a:ext cx="9144000" cy="506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48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2F5552-7F68-431F-9A9A-18B7D7664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710" y="4139440"/>
            <a:ext cx="3890893" cy="1301009"/>
          </a:xfrm>
        </p:spPr>
        <p:txBody>
          <a:bodyPr anchor="t">
            <a:noAutofit/>
          </a:bodyPr>
          <a:lstStyle/>
          <a:p>
            <a:r>
              <a:rPr lang="it-IT" sz="4400" b="1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</a:t>
            </a:r>
            <a:r>
              <a:rPr lang="it-IT" sz="4400" b="1" cap="small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it-IT" sz="4400" b="1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B1586F-FF94-4E11-9003-6A41A71B3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4670" y="5516548"/>
            <a:ext cx="4459652" cy="629123"/>
          </a:xfrm>
        </p:spPr>
        <p:txBody>
          <a:bodyPr anchor="b">
            <a:normAutofit/>
          </a:bodyPr>
          <a:lstStyle/>
          <a:p>
            <a:r>
              <a:rPr lang="it-IT" cap="small" dirty="0" err="1">
                <a:solidFill>
                  <a:srgbClr val="000000"/>
                </a:solidFill>
                <a:latin typeface="+mj-lt"/>
              </a:rPr>
              <a:t>Questions</a:t>
            </a:r>
            <a:r>
              <a:rPr lang="it-IT" cap="small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4" name="Picture 2" descr="Risultati immagini per thanks for your attention">
            <a:extLst>
              <a:ext uri="{FF2B5EF4-FFF2-40B4-BE49-F238E27FC236}">
                <a16:creationId xmlns:a16="http://schemas.microsoft.com/office/drawing/2014/main" id="{3B47E717-3E14-4D77-92EF-60DEE90E7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 r="-4" b="-4"/>
          <a:stretch/>
        </p:blipFill>
        <p:spPr bwMode="auto">
          <a:xfrm>
            <a:off x="329848" y="-15077"/>
            <a:ext cx="4059658" cy="3069017"/>
          </a:xfrm>
          <a:custGeom>
            <a:avLst/>
            <a:gdLst>
              <a:gd name="connsiteX0" fmla="*/ 288818 w 4063868"/>
              <a:gd name="connsiteY0" fmla="*/ 0 h 3072200"/>
              <a:gd name="connsiteX1" fmla="*/ 3775050 w 4063868"/>
              <a:gd name="connsiteY1" fmla="*/ 0 h 3072200"/>
              <a:gd name="connsiteX2" fmla="*/ 3818625 w 4063868"/>
              <a:gd name="connsiteY2" fmla="*/ 71726 h 3072200"/>
              <a:gd name="connsiteX3" fmla="*/ 4063868 w 4063868"/>
              <a:gd name="connsiteY3" fmla="*/ 1040266 h 3072200"/>
              <a:gd name="connsiteX4" fmla="*/ 2031934 w 4063868"/>
              <a:gd name="connsiteY4" fmla="*/ 3072200 h 3072200"/>
              <a:gd name="connsiteX5" fmla="*/ 0 w 4063868"/>
              <a:gd name="connsiteY5" fmla="*/ 1040266 h 3072200"/>
              <a:gd name="connsiteX6" fmla="*/ 245244 w 4063868"/>
              <a:gd name="connsiteY6" fmla="*/ 71726 h 30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0.gstatic.com/images?q=tbn:ANd9GcS45B49EmNaxEizqqDSTngBp2QAjTKyQsRkKYsBKAiiU-oJYxWE">
            <a:extLst>
              <a:ext uri="{FF2B5EF4-FFF2-40B4-BE49-F238E27FC236}">
                <a16:creationId xmlns:a16="http://schemas.microsoft.com/office/drawing/2014/main" id="{85ED802F-D91E-4B70-8D1D-1A249CEAB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8" b="-1"/>
          <a:stretch/>
        </p:blipFill>
        <p:spPr bwMode="auto">
          <a:xfrm>
            <a:off x="4797277" y="1575831"/>
            <a:ext cx="4346723" cy="5282169"/>
          </a:xfrm>
          <a:custGeom>
            <a:avLst/>
            <a:gdLst>
              <a:gd name="connsiteX0" fmla="*/ 2879389 w 4351232"/>
              <a:gd name="connsiteY0" fmla="*/ 0 h 5287648"/>
              <a:gd name="connsiteX1" fmla="*/ 4251877 w 4351232"/>
              <a:gd name="connsiteY1" fmla="*/ 347527 h 5287648"/>
              <a:gd name="connsiteX2" fmla="*/ 4351232 w 4351232"/>
              <a:gd name="connsiteY2" fmla="*/ 407886 h 5287648"/>
              <a:gd name="connsiteX3" fmla="*/ 4351232 w 4351232"/>
              <a:gd name="connsiteY3" fmla="*/ 5287648 h 5287648"/>
              <a:gd name="connsiteX4" fmla="*/ 1303444 w 4351232"/>
              <a:gd name="connsiteY4" fmla="*/ 5287648 h 5287648"/>
              <a:gd name="connsiteX5" fmla="*/ 1269495 w 4351232"/>
              <a:gd name="connsiteY5" fmla="*/ 5267024 h 5287648"/>
              <a:gd name="connsiteX6" fmla="*/ 0 w 4351232"/>
              <a:gd name="connsiteY6" fmla="*/ 2879389 h 5287648"/>
              <a:gd name="connsiteX7" fmla="*/ 2879389 w 4351232"/>
              <a:gd name="connsiteY7" fmla="*/ 0 h 528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405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8C3918-677C-4FA2-8873-C7109FACA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Case Study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09F764-E2AB-4B1C-84F7-B63AC3EF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91B5E3-A3DB-449B-B0E1-373CF6CD1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54BA12-8DFD-4BCE-B700-1FA0E1B6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596993AA-2C47-4887-AAFD-BB7EF60DFB50}"/>
              </a:ext>
            </a:extLst>
          </p:cNvPr>
          <p:cNvGraphicFramePr>
            <a:graphicFrameLocks noGrp="1"/>
          </p:cNvGraphicFramePr>
          <p:nvPr/>
        </p:nvGraphicFramePr>
        <p:xfrm>
          <a:off x="431800" y="1440000"/>
          <a:ext cx="8280400" cy="4325119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498599">
                  <a:extLst>
                    <a:ext uri="{9D8B030D-6E8A-4147-A177-3AD203B41FA5}">
                      <a16:colId xmlns:a16="http://schemas.microsoft.com/office/drawing/2014/main" val="3570454414"/>
                    </a:ext>
                  </a:extLst>
                </a:gridCol>
                <a:gridCol w="6781801">
                  <a:extLst>
                    <a:ext uri="{9D8B030D-6E8A-4147-A177-3AD203B41FA5}">
                      <a16:colId xmlns:a16="http://schemas.microsoft.com/office/drawing/2014/main" val="1289220693"/>
                    </a:ext>
                  </a:extLst>
                </a:gridCol>
              </a:tblGrid>
              <a:tr h="2995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Experiment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Comments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134006"/>
                  </a:ext>
                </a:extLst>
              </a:tr>
              <a:tr h="6178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+mj-lt"/>
                        </a:rPr>
                        <a:t>20180816.010</a:t>
                      </a:r>
                      <a:endParaRPr lang="en-GB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Ref. discharge: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standard magnetic configuration, </a:t>
                      </a:r>
                      <a:r>
                        <a:rPr lang="en-GB" sz="1800" i="1" dirty="0">
                          <a:effectLst/>
                          <a:latin typeface="+mj-lt"/>
                        </a:rPr>
                        <a:t>P</a:t>
                      </a:r>
                      <a:r>
                        <a:rPr lang="en-GB" sz="1800" i="1" baseline="-25000" dirty="0">
                          <a:effectLst/>
                          <a:latin typeface="+mj-lt"/>
                        </a:rPr>
                        <a:t>ECRH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= 3 MW, </a:t>
                      </a:r>
                      <a:r>
                        <a:rPr lang="en-GB" sz="1800" i="1" dirty="0">
                          <a:effectLst/>
                          <a:latin typeface="+mj-lt"/>
                        </a:rPr>
                        <a:t>n</a:t>
                      </a:r>
                      <a:r>
                        <a:rPr lang="en-GB" sz="1800" i="1" baseline="-25000" dirty="0">
                          <a:effectLst/>
                          <a:latin typeface="+mj-lt"/>
                        </a:rPr>
                        <a:t>e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 = 3.5∙10</a:t>
                      </a:r>
                      <a:r>
                        <a:rPr lang="en-GB" sz="1800" baseline="30000" dirty="0">
                          <a:effectLst/>
                          <a:latin typeface="+mj-lt"/>
                        </a:rPr>
                        <a:t>19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 m</a:t>
                      </a:r>
                      <a:r>
                        <a:rPr lang="en-GB" sz="1800" baseline="30000" dirty="0">
                          <a:effectLst/>
                          <a:latin typeface="+mj-lt"/>
                        </a:rPr>
                        <a:t>-2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4143889"/>
                  </a:ext>
                </a:extLst>
              </a:tr>
              <a:tr h="6178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+mj-lt"/>
                        </a:rPr>
                        <a:t>20180816.011</a:t>
                      </a:r>
                      <a:endParaRPr lang="en-GB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at 6s, </a:t>
                      </a:r>
                      <a:r>
                        <a:rPr lang="en-GB" sz="1800" i="1" dirty="0">
                          <a:effectLst/>
                          <a:latin typeface="+mj-lt"/>
                        </a:rPr>
                        <a:t>I</a:t>
                      </a:r>
                      <a:r>
                        <a:rPr lang="en-GB" sz="1800" i="1" baseline="-25000" dirty="0">
                          <a:effectLst/>
                          <a:latin typeface="+mj-lt"/>
                        </a:rPr>
                        <a:t>CC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 starts ramping up with slope 150A/s in all control coils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0405643"/>
                  </a:ext>
                </a:extLst>
              </a:tr>
              <a:tr h="6178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+mj-lt"/>
                        </a:rPr>
                        <a:t>20180816.012</a:t>
                      </a:r>
                      <a:endParaRPr lang="en-GB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at 6s, </a:t>
                      </a:r>
                      <a:r>
                        <a:rPr lang="en-GB" sz="1800" i="1" dirty="0">
                          <a:effectLst/>
                          <a:latin typeface="+mj-lt"/>
                        </a:rPr>
                        <a:t>I</a:t>
                      </a:r>
                      <a:r>
                        <a:rPr lang="en-GB" sz="1800" i="1" baseline="-25000" dirty="0">
                          <a:effectLst/>
                          <a:latin typeface="+mj-lt"/>
                        </a:rPr>
                        <a:t>CC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 starts ramping down with slope -150A/s in all control coils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0718879"/>
                  </a:ext>
                </a:extLst>
              </a:tr>
              <a:tr h="6178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+mj-lt"/>
                        </a:rPr>
                        <a:t>20180816.014</a:t>
                      </a:r>
                      <a:endParaRPr lang="en-GB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at 6s, </a:t>
                      </a:r>
                      <a:r>
                        <a:rPr lang="en-GB" sz="1800" i="1" dirty="0">
                          <a:effectLst/>
                          <a:latin typeface="+mj-lt"/>
                        </a:rPr>
                        <a:t>I</a:t>
                      </a:r>
                      <a:r>
                        <a:rPr lang="en-GB" sz="1800" i="1" baseline="-25000" dirty="0">
                          <a:effectLst/>
                          <a:latin typeface="+mj-lt"/>
                        </a:rPr>
                        <a:t>CC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 starts ramping down (up) with slope -150A/s (150A/s) in lower (upper) divertor control coils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2684832"/>
                  </a:ext>
                </a:extLst>
              </a:tr>
              <a:tr h="6178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+mj-lt"/>
                        </a:rPr>
                        <a:t>20180816.015</a:t>
                      </a:r>
                      <a:endParaRPr lang="en-GB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at 6s, </a:t>
                      </a:r>
                      <a:r>
                        <a:rPr lang="en-GB" sz="1800" i="1" dirty="0">
                          <a:effectLst/>
                          <a:latin typeface="+mj-lt"/>
                        </a:rPr>
                        <a:t>I</a:t>
                      </a:r>
                      <a:r>
                        <a:rPr lang="en-GB" sz="1800" i="1" baseline="-25000" dirty="0">
                          <a:effectLst/>
                          <a:latin typeface="+mj-lt"/>
                        </a:rPr>
                        <a:t>CC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 starts ramping up (down) with slope 150A/s (-150A/s) in lower (upper) divertor control coils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4683016"/>
                  </a:ext>
                </a:extLst>
              </a:tr>
              <a:tr h="9361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+mj-lt"/>
                        </a:rPr>
                        <a:t>20180816.016</a:t>
                      </a:r>
                      <a:endParaRPr lang="en-GB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at 10s, </a:t>
                      </a:r>
                      <a:r>
                        <a:rPr lang="en-GB" sz="1800" i="1" dirty="0">
                          <a:effectLst/>
                          <a:latin typeface="+mj-lt"/>
                        </a:rPr>
                        <a:t>I</a:t>
                      </a:r>
                      <a:r>
                        <a:rPr lang="en-GB" sz="1800" i="1" baseline="-25000" dirty="0">
                          <a:effectLst/>
                          <a:latin typeface="+mj-lt"/>
                        </a:rPr>
                        <a:t>CC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 starts oscillating @5Hz, by gradually increasing the oscillation amplitude to 600A within 5s. Currents in the lower divertors are in antiphase with respect to the currents in the upper divertors.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0446181"/>
                  </a:ext>
                </a:extLst>
              </a:tr>
            </a:tbl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85B11CC9-69F4-4E59-8136-C074DEE14DAE}"/>
              </a:ext>
            </a:extLst>
          </p:cNvPr>
          <p:cNvSpPr/>
          <p:nvPr/>
        </p:nvSpPr>
        <p:spPr>
          <a:xfrm>
            <a:off x="201083" y="1080182"/>
            <a:ext cx="874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prstClr val="black"/>
                </a:solidFill>
                <a:latin typeface="Calibri Light" panose="020F0302020204030204"/>
              </a:rPr>
              <a:t>Strike line control </a:t>
            </a:r>
            <a:r>
              <a:rPr lang="it-IT" dirty="0" err="1">
                <a:solidFill>
                  <a:prstClr val="black"/>
                </a:solidFill>
                <a:latin typeface="Calibri Light" panose="020F0302020204030204"/>
              </a:rPr>
              <a:t>experiments</a:t>
            </a:r>
            <a:r>
              <a:rPr lang="it-IT" dirty="0">
                <a:solidFill>
                  <a:prstClr val="black"/>
                </a:solidFill>
                <a:latin typeface="Calibri Light" panose="020F0302020204030204"/>
              </a:rPr>
              <a:t> in standard </a:t>
            </a:r>
            <a:r>
              <a:rPr lang="it-IT" dirty="0" err="1">
                <a:solidFill>
                  <a:prstClr val="black"/>
                </a:solidFill>
                <a:latin typeface="Calibri Light" panose="020F0302020204030204"/>
              </a:rPr>
              <a:t>configuration</a:t>
            </a:r>
            <a:r>
              <a:rPr lang="it-IT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(OP1.2b, </a:t>
            </a:r>
            <a:r>
              <a:rPr lang="it-IT" dirty="0">
                <a:solidFill>
                  <a:prstClr val="black"/>
                </a:solidFill>
                <a:latin typeface="Calibri Light" panose="020F0302020204030204"/>
              </a:rPr>
              <a:t>XP: 20180816.#)</a:t>
            </a:r>
          </a:p>
        </p:txBody>
      </p:sp>
    </p:spTree>
    <p:extLst>
      <p:ext uri="{BB962C8B-B14F-4D97-AF65-F5344CB8AC3E}">
        <p14:creationId xmlns:p14="http://schemas.microsoft.com/office/powerpoint/2010/main" val="1005776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67">
            <a:extLst>
              <a:ext uri="{FF2B5EF4-FFF2-40B4-BE49-F238E27FC236}">
                <a16:creationId xmlns:a16="http://schemas.microsoft.com/office/drawing/2014/main" id="{9C66BA64-E97B-4823-AB98-E49843CB0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1295400"/>
            <a:ext cx="4500562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44A4F76-2C47-4962-B5C1-D97B9A2F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dirty="0" err="1"/>
              <a:t>Wendelstein</a:t>
            </a:r>
            <a:r>
              <a:rPr lang="it-IT" dirty="0"/>
              <a:t> 7-X </a:t>
            </a:r>
            <a:r>
              <a:rPr lang="it-IT" dirty="0" err="1"/>
              <a:t>Stellarator</a:t>
            </a:r>
            <a:endParaRPr lang="it-IT" dirty="0"/>
          </a:p>
        </p:txBody>
      </p:sp>
      <p:sp>
        <p:nvSpPr>
          <p:cNvPr id="69" name="Segnaposto contenuto 68">
            <a:extLst>
              <a:ext uri="{FF2B5EF4-FFF2-40B4-BE49-F238E27FC236}">
                <a16:creationId xmlns:a16="http://schemas.microsoft.com/office/drawing/2014/main" id="{BAD388FF-7F09-4E6E-87C4-9ECAB71B7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0" y="4536000"/>
            <a:ext cx="4320000" cy="16560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altLang="de-DE" sz="1500" b="1" dirty="0">
                <a:cs typeface="Arial" panose="020B0604020202020204" pitchFamily="34" charset="0"/>
              </a:rPr>
              <a:t>OP1.2</a:t>
            </a:r>
            <a:r>
              <a:rPr lang="es-ES_tradnl" altLang="de-DE" sz="1500" dirty="0">
                <a:cs typeface="Arial" panose="020B0604020202020204" pitchFamily="34" charset="0"/>
              </a:rPr>
              <a:t> </a:t>
            </a:r>
            <a:r>
              <a:rPr lang="es-ES_tradnl" altLang="de-DE" sz="1500" dirty="0">
                <a:latin typeface="+mj-lt"/>
                <a:cs typeface="Arial" panose="020B0604020202020204" pitchFamily="34" charset="0"/>
              </a:rPr>
              <a:t>(2017-2018) (</a:t>
            </a:r>
            <a:r>
              <a:rPr lang="de-DE" sz="1500" dirty="0">
                <a:latin typeface="+mj-lt"/>
              </a:rPr>
              <a:t>T.S. Pedersen et </a:t>
            </a:r>
            <a:r>
              <a:rPr lang="de-DE" sz="1500" i="1" dirty="0">
                <a:latin typeface="+mj-lt"/>
              </a:rPr>
              <a:t>al</a:t>
            </a:r>
            <a:r>
              <a:rPr lang="de-DE" sz="1500" dirty="0">
                <a:latin typeface="+mj-lt"/>
              </a:rPr>
              <a:t>., </a:t>
            </a:r>
            <a:r>
              <a:rPr lang="en-US" sz="1500" i="1" dirty="0">
                <a:latin typeface="+mj-lt"/>
              </a:rPr>
              <a:t>EPS</a:t>
            </a:r>
            <a:r>
              <a:rPr lang="en-US" sz="1500" dirty="0">
                <a:latin typeface="+mj-lt"/>
              </a:rPr>
              <a:t> 2018)</a:t>
            </a:r>
            <a:r>
              <a:rPr lang="es-ES_tradnl" altLang="de-DE" sz="1500" dirty="0">
                <a:latin typeface="+mj-lt"/>
                <a:cs typeface="Arial" panose="020B0604020202020204" pitchFamily="34" charset="0"/>
              </a:rPr>
              <a:t>: </a:t>
            </a:r>
          </a:p>
          <a:p>
            <a:pPr fontAlgn="auto">
              <a:spcAft>
                <a:spcPts val="0"/>
              </a:spcAft>
              <a:defRPr/>
            </a:pPr>
            <a:r>
              <a:rPr lang="es-ES_tradnl" altLang="de-DE" sz="1500" dirty="0">
                <a:latin typeface="+mj-lt"/>
                <a:cs typeface="Arial" panose="020B0604020202020204" pitchFamily="34" charset="0"/>
              </a:rPr>
              <a:t>Inertially cooled </a:t>
            </a:r>
            <a:r>
              <a:rPr lang="es-ES_tradnl" altLang="de-DE" sz="1500" b="1" dirty="0">
                <a:cs typeface="Arial" panose="020B0604020202020204" pitchFamily="34" charset="0"/>
              </a:rPr>
              <a:t>test divertor</a:t>
            </a:r>
          </a:p>
          <a:p>
            <a:pPr fontAlgn="auto">
              <a:spcAft>
                <a:spcPts val="0"/>
              </a:spcAft>
              <a:defRPr/>
            </a:pPr>
            <a:r>
              <a:rPr lang="es-ES_tradnl" altLang="de-DE" sz="1500" b="1" dirty="0">
                <a:cs typeface="Arial" panose="020B0604020202020204" pitchFamily="34" charset="0"/>
              </a:rPr>
              <a:t>High performance </a:t>
            </a:r>
            <a:r>
              <a:rPr lang="es-ES_tradnl" altLang="de-DE" sz="1500" dirty="0">
                <a:latin typeface="+mj-lt"/>
                <a:cs typeface="Arial" panose="020B0604020202020204" pitchFamily="34" charset="0"/>
              </a:rPr>
              <a:t>discharge 150MJ: 30s @ 5MW</a:t>
            </a:r>
          </a:p>
          <a:p>
            <a:pPr fontAlgn="auto">
              <a:spcAft>
                <a:spcPts val="0"/>
              </a:spcAft>
              <a:defRPr/>
            </a:pPr>
            <a:r>
              <a:rPr lang="es-ES_tradnl" altLang="de-DE" sz="1500" b="1" dirty="0">
                <a:cs typeface="Arial" panose="020B0604020202020204" pitchFamily="34" charset="0"/>
              </a:rPr>
              <a:t>100s</a:t>
            </a:r>
            <a:r>
              <a:rPr lang="es-ES_tradnl" altLang="de-DE" sz="1500" dirty="0">
                <a:cs typeface="Arial" panose="020B0604020202020204" pitchFamily="34" charset="0"/>
              </a:rPr>
              <a:t> </a:t>
            </a:r>
            <a:r>
              <a:rPr lang="es-ES_tradnl" altLang="de-DE" sz="1500" dirty="0">
                <a:latin typeface="+mj-lt"/>
                <a:cs typeface="Arial" panose="020B0604020202020204" pitchFamily="34" charset="0"/>
              </a:rPr>
              <a:t>plasmas (2MW): 200 MJ</a:t>
            </a:r>
          </a:p>
        </p:txBody>
      </p:sp>
      <p:sp>
        <p:nvSpPr>
          <p:cNvPr id="9221" name="Segnaposto data 3">
            <a:extLst>
              <a:ext uri="{FF2B5EF4-FFF2-40B4-BE49-F238E27FC236}">
                <a16:creationId xmlns:a16="http://schemas.microsoft.com/office/drawing/2014/main" id="{C1178DCE-8832-4053-86F4-0AD3C9612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>
                <a:solidFill>
                  <a:srgbClr val="000000"/>
                </a:solidFill>
              </a:rPr>
              <a:t>25/02/2020</a:t>
            </a:r>
            <a:endParaRPr lang="en-GB" altLang="it-IT">
              <a:solidFill>
                <a:srgbClr val="000000"/>
              </a:solidFill>
            </a:endParaRPr>
          </a:p>
        </p:txBody>
      </p:sp>
      <p:sp>
        <p:nvSpPr>
          <p:cNvPr id="9222" name="Segnaposto piè di pagina 4">
            <a:extLst>
              <a:ext uri="{FF2B5EF4-FFF2-40B4-BE49-F238E27FC236}">
                <a16:creationId xmlns:a16="http://schemas.microsoft.com/office/drawing/2014/main" id="{2C831999-3B8F-4822-98D2-03495668E1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/>
              <a:t>F. Pisano et al., “Strike Line Characterization from IR Images at W7-X”</a:t>
            </a:r>
            <a:endParaRPr lang="en-US" altLang="it-IT" dirty="0"/>
          </a:p>
        </p:txBody>
      </p:sp>
      <p:sp>
        <p:nvSpPr>
          <p:cNvPr id="9223" name="Segnaposto numero diapositiva 5">
            <a:extLst>
              <a:ext uri="{FF2B5EF4-FFF2-40B4-BE49-F238E27FC236}">
                <a16:creationId xmlns:a16="http://schemas.microsoft.com/office/drawing/2014/main" id="{1AE534EF-702F-4516-BE13-9B926A734B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055D9-1642-41D8-8289-71AD42594A4E}" type="slidenum">
              <a:rPr lang="en-GB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altLang="it-IT">
              <a:solidFill>
                <a:srgbClr val="000000"/>
              </a:solidFill>
            </a:endParaRPr>
          </a:p>
        </p:txBody>
      </p:sp>
      <p:grpSp>
        <p:nvGrpSpPr>
          <p:cNvPr id="9224" name="Gruppo 58">
            <a:extLst>
              <a:ext uri="{FF2B5EF4-FFF2-40B4-BE49-F238E27FC236}">
                <a16:creationId xmlns:a16="http://schemas.microsoft.com/office/drawing/2014/main" id="{D9A852A4-CB3D-487E-B5DE-D7A6B27CE0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0363" y="3600450"/>
            <a:ext cx="3400425" cy="2519363"/>
            <a:chOff x="-680067" y="1072957"/>
            <a:chExt cx="9464066" cy="5387770"/>
          </a:xfrm>
        </p:grpSpPr>
        <p:pic>
          <p:nvPicPr>
            <p:cNvPr id="9226" name="Picture 3" descr="Plasma+Divertor_360°_2012-08-02.jpg">
              <a:extLst>
                <a:ext uri="{FF2B5EF4-FFF2-40B4-BE49-F238E27FC236}">
                  <a16:creationId xmlns:a16="http://schemas.microsoft.com/office/drawing/2014/main" id="{F82C4AD1-6262-4C91-AC06-EC9C53AFCAB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99" y="1800000"/>
              <a:ext cx="8424000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id="{4FE0C654-7939-4218-9EC4-E2C6B456B2A2}"/>
                </a:ext>
              </a:extLst>
            </p:cNvPr>
            <p:cNvCxnSpPr>
              <a:cxnSpLocks/>
            </p:cNvCxnSpPr>
            <p:nvPr/>
          </p:nvCxnSpPr>
          <p:spPr>
            <a:xfrm>
              <a:off x="937042" y="1799474"/>
              <a:ext cx="733443" cy="46171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653A2A39-A0E2-4120-9196-789BB574C9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85972" y="3357752"/>
              <a:ext cx="742280" cy="40399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9" name="CasellaDiTesto 55">
              <a:extLst>
                <a:ext uri="{FF2B5EF4-FFF2-40B4-BE49-F238E27FC236}">
                  <a16:creationId xmlns:a16="http://schemas.microsoft.com/office/drawing/2014/main" id="{4BFC66B2-D087-4757-B73C-B6F8AD4DD1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658" y="3698133"/>
              <a:ext cx="2820094" cy="782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it-IT" altLang="it-IT" sz="1000"/>
                <a:t>lower divertor targets</a:t>
              </a:r>
            </a:p>
          </p:txBody>
        </p:sp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30BA7787-72EE-4406-B86F-2AC782C2BB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0485" y="5262312"/>
              <a:ext cx="410903" cy="4854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B204512C-D3D4-4F52-B92B-1290FD10E4B7}"/>
                </a:ext>
              </a:extLst>
            </p:cNvPr>
            <p:cNvSpPr txBox="1"/>
            <p:nvPr/>
          </p:nvSpPr>
          <p:spPr>
            <a:xfrm>
              <a:off x="-481243" y="5618782"/>
              <a:ext cx="3826275" cy="8419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050" dirty="0" err="1">
                  <a:latin typeface="+mn-lt"/>
                </a:rPr>
                <a:t>contour</a:t>
              </a:r>
              <a:r>
                <a:rPr lang="it-IT" sz="1050" dirty="0">
                  <a:latin typeface="+mn-lt"/>
                </a:rPr>
                <a:t> of </a:t>
              </a:r>
              <a:r>
                <a:rPr lang="it-IT" sz="1050" dirty="0" err="1">
                  <a:latin typeface="+mn-lt"/>
                </a:rPr>
                <a:t>confinement</a:t>
              </a:r>
              <a:r>
                <a:rPr lang="it-IT" sz="1050" dirty="0">
                  <a:latin typeface="+mn-lt"/>
                </a:rPr>
                <a:t> </a:t>
              </a:r>
              <a:r>
                <a:rPr lang="it-IT" sz="1050" dirty="0" err="1">
                  <a:latin typeface="+mn-lt"/>
                </a:rPr>
                <a:t>region</a:t>
              </a:r>
              <a:endParaRPr lang="it-IT" sz="1050" dirty="0">
                <a:latin typeface="+mn-lt"/>
              </a:endParaRPr>
            </a:p>
          </p:txBody>
        </p:sp>
        <p:sp>
          <p:nvSpPr>
            <p:cNvPr id="9232" name="CasellaDiTesto 50">
              <a:extLst>
                <a:ext uri="{FF2B5EF4-FFF2-40B4-BE49-F238E27FC236}">
                  <a16:creationId xmlns:a16="http://schemas.microsoft.com/office/drawing/2014/main" id="{A91DB89D-B032-4264-8BFE-6C55CC065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80067" y="1072957"/>
              <a:ext cx="2491130" cy="81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it-IT" altLang="it-IT" sz="1000"/>
                <a:t>upper divertor</a:t>
              </a:r>
            </a:p>
            <a:p>
              <a:pPr algn="ctr" eaLnBrk="1" hangingPunct="1"/>
              <a:r>
                <a:rPr lang="it-IT" altLang="it-IT" sz="1000"/>
                <a:t>targets</a:t>
              </a:r>
            </a:p>
          </p:txBody>
        </p:sp>
      </p:grpSp>
      <p:sp>
        <p:nvSpPr>
          <p:cNvPr id="73" name="Segnaposto contenuto 68">
            <a:extLst>
              <a:ext uri="{FF2B5EF4-FFF2-40B4-BE49-F238E27FC236}">
                <a16:creationId xmlns:a16="http://schemas.microsoft.com/office/drawing/2014/main" id="{454FF522-473D-499D-9440-3D20B02007FF}"/>
              </a:ext>
            </a:extLst>
          </p:cNvPr>
          <p:cNvSpPr txBox="1">
            <a:spLocks/>
          </p:cNvSpPr>
          <p:nvPr/>
        </p:nvSpPr>
        <p:spPr>
          <a:xfrm>
            <a:off x="360363" y="1295400"/>
            <a:ext cx="4427537" cy="2376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auto">
              <a:spcAft>
                <a:spcPts val="0"/>
              </a:spcAft>
              <a:defRPr/>
            </a:pPr>
            <a:r>
              <a:rPr lang="it-IT" sz="1500" b="1" dirty="0" err="1">
                <a:solidFill>
                  <a:prstClr val="black"/>
                </a:solidFill>
              </a:rPr>
              <a:t>Optimized</a:t>
            </a:r>
            <a:r>
              <a:rPr lang="it-IT" sz="1500" b="1" dirty="0">
                <a:solidFill>
                  <a:prstClr val="black"/>
                </a:solidFill>
              </a:rPr>
              <a:t> </a:t>
            </a:r>
            <a:r>
              <a:rPr lang="it-IT" sz="1500" b="1" dirty="0" err="1">
                <a:solidFill>
                  <a:prstClr val="black"/>
                </a:solidFill>
              </a:rPr>
              <a:t>stellarator</a:t>
            </a:r>
            <a:r>
              <a:rPr lang="it-IT" sz="1500" b="1" dirty="0">
                <a:solidFill>
                  <a:prstClr val="black"/>
                </a:solidFill>
              </a:rPr>
              <a:t>:</a:t>
            </a:r>
            <a:r>
              <a:rPr lang="it-IT" sz="1500" dirty="0">
                <a:solidFill>
                  <a:prstClr val="black"/>
                </a:solidFill>
              </a:rPr>
              <a:t> </a:t>
            </a:r>
          </a:p>
          <a:p>
            <a:pPr marL="0" indent="0" defTabSz="4572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500" dirty="0">
                <a:solidFill>
                  <a:prstClr val="black"/>
                </a:solidFill>
                <a:latin typeface="Calibri Light" panose="020F0302020204030204"/>
              </a:rPr>
              <a:t>     5-fold </a:t>
            </a:r>
            <a:r>
              <a:rPr lang="it-IT" sz="1500" dirty="0" err="1">
                <a:solidFill>
                  <a:prstClr val="black"/>
                </a:solidFill>
                <a:latin typeface="Calibri Light" panose="020F0302020204030204"/>
              </a:rPr>
              <a:t>simmetry</a:t>
            </a:r>
            <a:r>
              <a:rPr lang="it-IT" sz="1500" dirty="0">
                <a:solidFill>
                  <a:prstClr val="black"/>
                </a:solidFill>
                <a:latin typeface="Calibri Light" panose="020F0302020204030204"/>
              </a:rPr>
              <a:t>, 3D </a:t>
            </a:r>
            <a:r>
              <a:rPr lang="it-IT" sz="1500" dirty="0" err="1">
                <a:solidFill>
                  <a:prstClr val="black"/>
                </a:solidFill>
                <a:latin typeface="Calibri Light" panose="020F0302020204030204"/>
              </a:rPr>
              <a:t>shape</a:t>
            </a:r>
            <a:endParaRPr lang="it-IT" sz="15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457200" fontAlgn="auto">
              <a:spcAft>
                <a:spcPts val="0"/>
              </a:spcAft>
              <a:defRPr/>
            </a:pPr>
            <a:r>
              <a:rPr lang="es-ES_tradnl" altLang="de-DE" sz="1500" b="1" dirty="0">
                <a:solidFill>
                  <a:prstClr val="black"/>
                </a:solidFill>
                <a:cs typeface="Arial" panose="020B0604020202020204" pitchFamily="34" charset="0"/>
              </a:rPr>
              <a:t>Heating power</a:t>
            </a:r>
            <a:r>
              <a:rPr lang="es-ES_tradnl" altLang="de-DE" sz="15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</a:p>
          <a:p>
            <a:pPr marL="0" indent="0" defTabSz="4572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altLang="de-DE" sz="1500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     10 MW ECRH (30min), 10MW NBI (10s)</a:t>
            </a:r>
          </a:p>
          <a:p>
            <a:pPr defTabSz="457200" fontAlgn="auto">
              <a:spcAft>
                <a:spcPts val="0"/>
              </a:spcAft>
              <a:defRPr/>
            </a:pPr>
            <a:r>
              <a:rPr lang="es-ES_tradnl" altLang="de-DE" sz="1500" b="1" dirty="0">
                <a:solidFill>
                  <a:prstClr val="black"/>
                </a:solidFill>
                <a:cs typeface="Arial" panose="020B0604020202020204" pitchFamily="34" charset="0"/>
              </a:rPr>
              <a:t>10 divertors</a:t>
            </a:r>
            <a:r>
              <a:rPr lang="es-ES_tradnl" altLang="de-DE" sz="1500" b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: </a:t>
            </a:r>
            <a:r>
              <a:rPr lang="es-ES_tradnl" altLang="de-DE" sz="1500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5 lower, 5 upper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8C3918-677C-4FA2-8873-C7109FACA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Case Study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09F764-E2AB-4B1C-84F7-B63AC3EF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91B5E3-A3DB-449B-B0E1-373CF6CD1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54BA12-8DFD-4BCE-B700-1FA0E1B6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5B11CC9-69F4-4E59-8136-C074DEE14DAE}"/>
              </a:ext>
            </a:extLst>
          </p:cNvPr>
          <p:cNvSpPr/>
          <p:nvPr/>
        </p:nvSpPr>
        <p:spPr>
          <a:xfrm>
            <a:off x="201083" y="1080182"/>
            <a:ext cx="874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prstClr val="black"/>
                </a:solidFill>
                <a:latin typeface="Calibri Light" panose="020F0302020204030204"/>
              </a:rPr>
              <a:t>Strike line control </a:t>
            </a:r>
            <a:r>
              <a:rPr lang="it-IT" dirty="0" err="1">
                <a:solidFill>
                  <a:prstClr val="black"/>
                </a:solidFill>
                <a:latin typeface="Calibri Light" panose="020F0302020204030204"/>
              </a:rPr>
              <a:t>experiments</a:t>
            </a:r>
            <a:r>
              <a:rPr lang="it-IT" dirty="0">
                <a:solidFill>
                  <a:prstClr val="black"/>
                </a:solidFill>
                <a:latin typeface="Calibri Light" panose="020F0302020204030204"/>
              </a:rPr>
              <a:t> in standard </a:t>
            </a:r>
            <a:r>
              <a:rPr lang="it-IT" dirty="0" err="1">
                <a:solidFill>
                  <a:prstClr val="black"/>
                </a:solidFill>
                <a:latin typeface="Calibri Light" panose="020F0302020204030204"/>
              </a:rPr>
              <a:t>configuration</a:t>
            </a:r>
            <a:r>
              <a:rPr lang="it-IT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(OP1.2b, </a:t>
            </a:r>
            <a:r>
              <a:rPr lang="it-IT" dirty="0">
                <a:solidFill>
                  <a:prstClr val="black"/>
                </a:solidFill>
                <a:latin typeface="Calibri Light" panose="020F0302020204030204"/>
              </a:rPr>
              <a:t>XP: 20180816.#)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878BB73-41BE-4F35-A28D-4F9F9D342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000"/>
            <a:ext cx="9144000" cy="50652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C30104-0E8A-49CD-AA26-8078AF399326}"/>
              </a:ext>
            </a:extLst>
          </p:cNvPr>
          <p:cNvSpPr txBox="1"/>
          <p:nvPr/>
        </p:nvSpPr>
        <p:spPr>
          <a:xfrm>
            <a:off x="2319867" y="2442632"/>
            <a:ext cx="1028700" cy="722842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 err="1"/>
              <a:t>Ramp</a:t>
            </a:r>
            <a:endParaRPr lang="it-IT" sz="1400" dirty="0"/>
          </a:p>
          <a:p>
            <a:pPr algn="ctr"/>
            <a:r>
              <a:rPr lang="it-IT" sz="1400" dirty="0"/>
              <a:t>up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14ED266-E531-42B2-8AC1-3153A2B14C51}"/>
              </a:ext>
            </a:extLst>
          </p:cNvPr>
          <p:cNvSpPr txBox="1"/>
          <p:nvPr/>
        </p:nvSpPr>
        <p:spPr>
          <a:xfrm>
            <a:off x="4639735" y="2442629"/>
            <a:ext cx="1028700" cy="722842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 err="1"/>
              <a:t>Ramp</a:t>
            </a:r>
            <a:endParaRPr lang="it-IT" sz="1400" dirty="0"/>
          </a:p>
          <a:p>
            <a:pPr algn="ctr"/>
            <a:r>
              <a:rPr lang="it-IT" sz="1400" dirty="0"/>
              <a:t>up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3E2B43-0CF2-4824-B41B-03E856B8003B}"/>
              </a:ext>
            </a:extLst>
          </p:cNvPr>
          <p:cNvSpPr txBox="1"/>
          <p:nvPr/>
        </p:nvSpPr>
        <p:spPr>
          <a:xfrm>
            <a:off x="3348567" y="1719787"/>
            <a:ext cx="1291167" cy="722843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 err="1"/>
              <a:t>Ramp</a:t>
            </a:r>
            <a:endParaRPr lang="it-IT" sz="1400" dirty="0"/>
          </a:p>
          <a:p>
            <a:pPr algn="ctr"/>
            <a:r>
              <a:rPr lang="it-IT" sz="1400" dirty="0"/>
              <a:t>down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E5B986-5167-4566-9615-FF27C46226C9}"/>
              </a:ext>
            </a:extLst>
          </p:cNvPr>
          <p:cNvSpPr txBox="1"/>
          <p:nvPr/>
        </p:nvSpPr>
        <p:spPr>
          <a:xfrm>
            <a:off x="5668434" y="1719784"/>
            <a:ext cx="1291167" cy="722843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 err="1"/>
              <a:t>Ramp</a:t>
            </a:r>
            <a:endParaRPr lang="it-IT" sz="1400" dirty="0"/>
          </a:p>
          <a:p>
            <a:pPr algn="ctr"/>
            <a:r>
              <a:rPr lang="it-IT" sz="1400" dirty="0"/>
              <a:t>down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BEDEBE8-18D3-4516-B1FD-77EC347FB065}"/>
              </a:ext>
            </a:extLst>
          </p:cNvPr>
          <p:cNvSpPr txBox="1"/>
          <p:nvPr/>
        </p:nvSpPr>
        <p:spPr>
          <a:xfrm>
            <a:off x="6959601" y="1719782"/>
            <a:ext cx="1320799" cy="722844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/>
              <a:t>AC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EC7F4E7-B070-4402-8F2F-2E92C8CA3E08}"/>
              </a:ext>
            </a:extLst>
          </p:cNvPr>
          <p:cNvSpPr txBox="1"/>
          <p:nvPr/>
        </p:nvSpPr>
        <p:spPr>
          <a:xfrm>
            <a:off x="1608278" y="2442633"/>
            <a:ext cx="711589" cy="722842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/>
              <a:t>Ref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DC9F12-1E7D-4828-8470-CA4B62A16AFC}"/>
              </a:ext>
            </a:extLst>
          </p:cNvPr>
          <p:cNvSpPr txBox="1"/>
          <p:nvPr/>
        </p:nvSpPr>
        <p:spPr>
          <a:xfrm>
            <a:off x="2334967" y="4836818"/>
            <a:ext cx="1005103" cy="722842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 err="1"/>
              <a:t>Ramp</a:t>
            </a:r>
            <a:endParaRPr lang="it-IT" sz="1400" dirty="0"/>
          </a:p>
          <a:p>
            <a:pPr algn="ctr"/>
            <a:r>
              <a:rPr lang="it-IT" sz="1400" dirty="0"/>
              <a:t>up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FC11F33-7FB9-4164-9F2B-2B3AC31F5924}"/>
              </a:ext>
            </a:extLst>
          </p:cNvPr>
          <p:cNvSpPr txBox="1"/>
          <p:nvPr/>
        </p:nvSpPr>
        <p:spPr>
          <a:xfrm>
            <a:off x="3340070" y="4110239"/>
            <a:ext cx="1299664" cy="722843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 err="1"/>
              <a:t>Ramp</a:t>
            </a:r>
            <a:endParaRPr lang="it-IT" sz="1400" dirty="0"/>
          </a:p>
          <a:p>
            <a:pPr algn="ctr"/>
            <a:r>
              <a:rPr lang="it-IT" sz="1400" dirty="0"/>
              <a:t>down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C71E8B0-36A9-47E7-A401-963896F947D8}"/>
              </a:ext>
            </a:extLst>
          </p:cNvPr>
          <p:cNvSpPr txBox="1"/>
          <p:nvPr/>
        </p:nvSpPr>
        <p:spPr>
          <a:xfrm>
            <a:off x="4639735" y="4105408"/>
            <a:ext cx="1020204" cy="722842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 err="1"/>
              <a:t>Ramp</a:t>
            </a:r>
            <a:endParaRPr lang="it-IT" sz="1400" dirty="0"/>
          </a:p>
          <a:p>
            <a:pPr algn="ctr"/>
            <a:r>
              <a:rPr lang="it-IT" sz="1400" dirty="0"/>
              <a:t>down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A641083-A8D1-45AA-9708-11BA535369F7}"/>
              </a:ext>
            </a:extLst>
          </p:cNvPr>
          <p:cNvSpPr txBox="1"/>
          <p:nvPr/>
        </p:nvSpPr>
        <p:spPr>
          <a:xfrm>
            <a:off x="5668434" y="4828250"/>
            <a:ext cx="1291167" cy="722842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 err="1"/>
              <a:t>Ramp</a:t>
            </a:r>
            <a:endParaRPr lang="it-IT" sz="1400" dirty="0"/>
          </a:p>
          <a:p>
            <a:pPr algn="ctr"/>
            <a:r>
              <a:rPr lang="it-IT" sz="1400" dirty="0"/>
              <a:t>up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6F9A8C3-7E5C-4676-9479-7597C71FAE59}"/>
              </a:ext>
            </a:extLst>
          </p:cNvPr>
          <p:cNvSpPr txBox="1"/>
          <p:nvPr/>
        </p:nvSpPr>
        <p:spPr>
          <a:xfrm>
            <a:off x="6968096" y="4113976"/>
            <a:ext cx="1291167" cy="722842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/>
              <a:t>AC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6C98727-A2FE-4C29-AEE0-394548B4262E}"/>
              </a:ext>
            </a:extLst>
          </p:cNvPr>
          <p:cNvSpPr txBox="1"/>
          <p:nvPr/>
        </p:nvSpPr>
        <p:spPr>
          <a:xfrm>
            <a:off x="1608277" y="4842933"/>
            <a:ext cx="711589" cy="722842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/>
              <a:t>Ref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BE6462D-8DBC-4E91-B4DD-E59751A59ACF}"/>
              </a:ext>
            </a:extLst>
          </p:cNvPr>
          <p:cNvSpPr txBox="1"/>
          <p:nvPr/>
        </p:nvSpPr>
        <p:spPr>
          <a:xfrm>
            <a:off x="1722967" y="3450206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010		011		    012              014               015                   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571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8C3918-677C-4FA2-8873-C7109FACA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Case Study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09F764-E2AB-4B1C-84F7-B63AC3EF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91B5E3-A3DB-449B-B0E1-373CF6CD1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54BA12-8DFD-4BCE-B700-1FA0E1B6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5B11CC9-69F4-4E59-8136-C074DEE14DAE}"/>
              </a:ext>
            </a:extLst>
          </p:cNvPr>
          <p:cNvSpPr/>
          <p:nvPr/>
        </p:nvSpPr>
        <p:spPr>
          <a:xfrm>
            <a:off x="201083" y="1080182"/>
            <a:ext cx="874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prstClr val="black"/>
                </a:solidFill>
                <a:latin typeface="Calibri Light" panose="020F0302020204030204"/>
              </a:rPr>
              <a:t>Strike line control </a:t>
            </a:r>
            <a:r>
              <a:rPr lang="it-IT" dirty="0" err="1">
                <a:solidFill>
                  <a:prstClr val="black"/>
                </a:solidFill>
                <a:latin typeface="Calibri Light" panose="020F0302020204030204"/>
              </a:rPr>
              <a:t>experiments</a:t>
            </a:r>
            <a:r>
              <a:rPr lang="it-IT" dirty="0">
                <a:solidFill>
                  <a:prstClr val="black"/>
                </a:solidFill>
                <a:latin typeface="Calibri Light" panose="020F0302020204030204"/>
              </a:rPr>
              <a:t> in standard </a:t>
            </a:r>
            <a:r>
              <a:rPr lang="it-IT" dirty="0" err="1">
                <a:solidFill>
                  <a:prstClr val="black"/>
                </a:solidFill>
                <a:latin typeface="Calibri Light" panose="020F0302020204030204"/>
              </a:rPr>
              <a:t>configuration</a:t>
            </a:r>
            <a:r>
              <a:rPr lang="it-IT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(OP1.2b, </a:t>
            </a:r>
            <a:r>
              <a:rPr lang="it-IT" dirty="0">
                <a:solidFill>
                  <a:prstClr val="black"/>
                </a:solidFill>
                <a:latin typeface="Calibri Light" panose="020F0302020204030204"/>
              </a:rPr>
              <a:t>XP: 20180816.#)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91960F4-8DB0-4F67-BB19-76D57D844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000"/>
            <a:ext cx="9144000" cy="50652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C1E6319-D9D0-4FE3-ACF5-476BAE00B433}"/>
              </a:ext>
            </a:extLst>
          </p:cNvPr>
          <p:cNvSpPr txBox="1"/>
          <p:nvPr/>
        </p:nvSpPr>
        <p:spPr>
          <a:xfrm>
            <a:off x="4647034" y="366187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016</a:t>
            </a:r>
            <a:endParaRPr lang="en-GB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DCE62B-9341-4B8C-9A90-A3C90F023EB0}"/>
              </a:ext>
            </a:extLst>
          </p:cNvPr>
          <p:cNvSpPr txBox="1"/>
          <p:nvPr/>
        </p:nvSpPr>
        <p:spPr>
          <a:xfrm>
            <a:off x="1612899" y="1719782"/>
            <a:ext cx="6667501" cy="722844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/>
              <a:t>AC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9286C95-B8C1-4C83-A710-93835E6E10D0}"/>
              </a:ext>
            </a:extLst>
          </p:cNvPr>
          <p:cNvSpPr txBox="1"/>
          <p:nvPr/>
        </p:nvSpPr>
        <p:spPr>
          <a:xfrm>
            <a:off x="1612900" y="4113976"/>
            <a:ext cx="6646363" cy="722842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it-IT" sz="1400" dirty="0"/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3625651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67">
            <a:extLst>
              <a:ext uri="{FF2B5EF4-FFF2-40B4-BE49-F238E27FC236}">
                <a16:creationId xmlns:a16="http://schemas.microsoft.com/office/drawing/2014/main" id="{79456BB5-5AB1-4F09-967B-EB07DB95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1295400"/>
            <a:ext cx="4500562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44A4F76-2C47-4962-B5C1-D97B9A2F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dirty="0" err="1"/>
              <a:t>Wendelstein</a:t>
            </a:r>
            <a:r>
              <a:rPr lang="it-IT" dirty="0"/>
              <a:t> 7-X </a:t>
            </a:r>
            <a:r>
              <a:rPr lang="it-IT" dirty="0" err="1"/>
              <a:t>Stellarator</a:t>
            </a:r>
            <a:endParaRPr lang="it-IT" dirty="0"/>
          </a:p>
        </p:txBody>
      </p:sp>
      <p:sp>
        <p:nvSpPr>
          <p:cNvPr id="69" name="Segnaposto contenuto 68">
            <a:extLst>
              <a:ext uri="{FF2B5EF4-FFF2-40B4-BE49-F238E27FC236}">
                <a16:creationId xmlns:a16="http://schemas.microsoft.com/office/drawing/2014/main" id="{BAD388FF-7F09-4E6E-87C4-9ECAB71B7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0" y="4536000"/>
            <a:ext cx="4320000" cy="16560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altLang="de-DE" sz="1500" b="1" dirty="0">
                <a:cs typeface="Arial" panose="020B0604020202020204" pitchFamily="34" charset="0"/>
              </a:rPr>
              <a:t>OP2</a:t>
            </a:r>
            <a:r>
              <a:rPr lang="es-ES_tradnl" altLang="de-DE" sz="1500" dirty="0">
                <a:cs typeface="Arial" panose="020B0604020202020204" pitchFamily="34" charset="0"/>
              </a:rPr>
              <a:t> </a:t>
            </a:r>
            <a:r>
              <a:rPr lang="es-ES_tradnl" altLang="de-DE" sz="1500" dirty="0">
                <a:latin typeface="+mj-lt"/>
                <a:cs typeface="Arial" panose="020B0604020202020204" pitchFamily="34" charset="0"/>
              </a:rPr>
              <a:t>(&gt; 2021): </a:t>
            </a:r>
          </a:p>
          <a:p>
            <a:pPr fontAlgn="auto">
              <a:spcAft>
                <a:spcPts val="0"/>
              </a:spcAft>
              <a:defRPr/>
            </a:pPr>
            <a:r>
              <a:rPr lang="es-ES_tradnl" altLang="de-DE" sz="1500" b="1" dirty="0">
                <a:cs typeface="Arial" panose="020B0604020202020204" pitchFamily="34" charset="0"/>
              </a:rPr>
              <a:t>High Heat Flux (HHF)</a:t>
            </a:r>
            <a:r>
              <a:rPr lang="es-ES_tradnl" altLang="de-DE" sz="1500" dirty="0">
                <a:cs typeface="Arial" panose="020B0604020202020204" pitchFamily="34" charset="0"/>
              </a:rPr>
              <a:t> </a:t>
            </a:r>
            <a:r>
              <a:rPr lang="es-ES_tradnl" altLang="de-DE" sz="1500" dirty="0">
                <a:latin typeface="+mj-lt"/>
                <a:cs typeface="Arial" panose="020B0604020202020204" pitchFamily="34" charset="0"/>
              </a:rPr>
              <a:t>water-cooled divertor</a:t>
            </a:r>
            <a:endParaRPr lang="es-ES_tradnl" altLang="de-DE" sz="1500" b="1" dirty="0">
              <a:latin typeface="+mj-lt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_tradnl" altLang="de-DE" sz="1500" b="1" dirty="0">
                <a:cs typeface="Arial" panose="020B0604020202020204" pitchFamily="34" charset="0"/>
              </a:rPr>
              <a:t>Steady state operation</a:t>
            </a:r>
            <a:r>
              <a:rPr lang="es-ES_tradnl" altLang="de-DE" sz="1500" dirty="0">
                <a:latin typeface="+mj-lt"/>
                <a:cs typeface="Arial" panose="020B0604020202020204" pitchFamily="34" charset="0"/>
              </a:rPr>
              <a:t>: 30 min</a:t>
            </a:r>
          </a:p>
        </p:txBody>
      </p:sp>
      <p:sp>
        <p:nvSpPr>
          <p:cNvPr id="10245" name="Segnaposto data 3">
            <a:extLst>
              <a:ext uri="{FF2B5EF4-FFF2-40B4-BE49-F238E27FC236}">
                <a16:creationId xmlns:a16="http://schemas.microsoft.com/office/drawing/2014/main" id="{D70885DB-148E-4632-9727-95E53C380A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>
                <a:solidFill>
                  <a:srgbClr val="000000"/>
                </a:solidFill>
              </a:rPr>
              <a:t>25/02/2020</a:t>
            </a:r>
            <a:endParaRPr lang="en-GB" altLang="it-IT">
              <a:solidFill>
                <a:srgbClr val="000000"/>
              </a:solidFill>
            </a:endParaRPr>
          </a:p>
        </p:txBody>
      </p:sp>
      <p:sp>
        <p:nvSpPr>
          <p:cNvPr id="10246" name="Segnaposto piè di pagina 4">
            <a:extLst>
              <a:ext uri="{FF2B5EF4-FFF2-40B4-BE49-F238E27FC236}">
                <a16:creationId xmlns:a16="http://schemas.microsoft.com/office/drawing/2014/main" id="{183A8667-7F07-466E-BE16-EBDF4EDAAA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/>
              <a:t>F. Pisano et al., “Strike Line Characterization from IR Images at W7-X”</a:t>
            </a:r>
            <a:endParaRPr lang="en-US" altLang="it-IT"/>
          </a:p>
        </p:txBody>
      </p:sp>
      <p:sp>
        <p:nvSpPr>
          <p:cNvPr id="10247" name="Segnaposto numero diapositiva 5">
            <a:extLst>
              <a:ext uri="{FF2B5EF4-FFF2-40B4-BE49-F238E27FC236}">
                <a16:creationId xmlns:a16="http://schemas.microsoft.com/office/drawing/2014/main" id="{0C17130D-342A-4AD8-8FAD-E4AE48F954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8D6BB3-64B7-4161-A575-6105C81095E3}" type="slidenum">
              <a:rPr lang="en-GB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it-IT">
              <a:solidFill>
                <a:srgbClr val="000000"/>
              </a:solidFill>
            </a:endParaRPr>
          </a:p>
        </p:txBody>
      </p:sp>
      <p:grpSp>
        <p:nvGrpSpPr>
          <p:cNvPr id="10248" name="Gruppo 58">
            <a:extLst>
              <a:ext uri="{FF2B5EF4-FFF2-40B4-BE49-F238E27FC236}">
                <a16:creationId xmlns:a16="http://schemas.microsoft.com/office/drawing/2014/main" id="{B7FCCCBF-8A2D-4A65-BAE5-28583756390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0363" y="3600450"/>
            <a:ext cx="3400425" cy="2519363"/>
            <a:chOff x="-680067" y="1072957"/>
            <a:chExt cx="9464066" cy="5387770"/>
          </a:xfrm>
        </p:grpSpPr>
        <p:pic>
          <p:nvPicPr>
            <p:cNvPr id="10250" name="Picture 3" descr="Plasma+Divertor_360°_2012-08-02.jpg">
              <a:extLst>
                <a:ext uri="{FF2B5EF4-FFF2-40B4-BE49-F238E27FC236}">
                  <a16:creationId xmlns:a16="http://schemas.microsoft.com/office/drawing/2014/main" id="{9A229AFA-EB26-4194-8B5E-808F7791EBF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99" y="1800000"/>
              <a:ext cx="8424000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id="{4FE0C654-7939-4218-9EC4-E2C6B456B2A2}"/>
                </a:ext>
              </a:extLst>
            </p:cNvPr>
            <p:cNvCxnSpPr>
              <a:cxnSpLocks/>
            </p:cNvCxnSpPr>
            <p:nvPr/>
          </p:nvCxnSpPr>
          <p:spPr>
            <a:xfrm>
              <a:off x="937042" y="1799474"/>
              <a:ext cx="733443" cy="46171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653A2A39-A0E2-4120-9196-789BB574C9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85972" y="3357752"/>
              <a:ext cx="742280" cy="40399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3" name="CasellaDiTesto 55">
              <a:extLst>
                <a:ext uri="{FF2B5EF4-FFF2-40B4-BE49-F238E27FC236}">
                  <a16:creationId xmlns:a16="http://schemas.microsoft.com/office/drawing/2014/main" id="{AAF414C0-2305-48C9-93C3-00ED7C5ACB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658" y="3698133"/>
              <a:ext cx="2820094" cy="782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it-IT" altLang="it-IT" sz="1000"/>
                <a:t>lower divertor targets</a:t>
              </a:r>
            </a:p>
          </p:txBody>
        </p:sp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30BA7787-72EE-4406-B86F-2AC782C2BB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0485" y="5262312"/>
              <a:ext cx="410903" cy="4854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B204512C-D3D4-4F52-B92B-1290FD10E4B7}"/>
                </a:ext>
              </a:extLst>
            </p:cNvPr>
            <p:cNvSpPr txBox="1"/>
            <p:nvPr/>
          </p:nvSpPr>
          <p:spPr>
            <a:xfrm>
              <a:off x="-481243" y="5618782"/>
              <a:ext cx="3826275" cy="8419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050" dirty="0" err="1">
                  <a:latin typeface="+mn-lt"/>
                </a:rPr>
                <a:t>contour</a:t>
              </a:r>
              <a:r>
                <a:rPr lang="it-IT" sz="1050" dirty="0">
                  <a:latin typeface="+mn-lt"/>
                </a:rPr>
                <a:t> of </a:t>
              </a:r>
              <a:r>
                <a:rPr lang="it-IT" sz="1050" dirty="0" err="1">
                  <a:latin typeface="+mn-lt"/>
                </a:rPr>
                <a:t>confinement</a:t>
              </a:r>
              <a:r>
                <a:rPr lang="it-IT" sz="1050" dirty="0">
                  <a:latin typeface="+mn-lt"/>
                </a:rPr>
                <a:t> </a:t>
              </a:r>
              <a:r>
                <a:rPr lang="it-IT" sz="1050" dirty="0" err="1">
                  <a:latin typeface="+mn-lt"/>
                </a:rPr>
                <a:t>region</a:t>
              </a:r>
              <a:endParaRPr lang="it-IT" sz="1050" dirty="0">
                <a:latin typeface="+mn-lt"/>
              </a:endParaRPr>
            </a:p>
          </p:txBody>
        </p:sp>
        <p:sp>
          <p:nvSpPr>
            <p:cNvPr id="10256" name="CasellaDiTesto 50">
              <a:extLst>
                <a:ext uri="{FF2B5EF4-FFF2-40B4-BE49-F238E27FC236}">
                  <a16:creationId xmlns:a16="http://schemas.microsoft.com/office/drawing/2014/main" id="{315EE9B4-6980-4290-95AC-4724095598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80067" y="1072957"/>
              <a:ext cx="2491130" cy="81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it-IT" altLang="it-IT" sz="1000"/>
                <a:t>upper divertor</a:t>
              </a:r>
            </a:p>
            <a:p>
              <a:pPr algn="ctr" eaLnBrk="1" hangingPunct="1"/>
              <a:r>
                <a:rPr lang="it-IT" altLang="it-IT" sz="1000"/>
                <a:t>targets</a:t>
              </a:r>
            </a:p>
          </p:txBody>
        </p:sp>
      </p:grpSp>
      <p:sp>
        <p:nvSpPr>
          <p:cNvPr id="73" name="Segnaposto contenuto 68">
            <a:extLst>
              <a:ext uri="{FF2B5EF4-FFF2-40B4-BE49-F238E27FC236}">
                <a16:creationId xmlns:a16="http://schemas.microsoft.com/office/drawing/2014/main" id="{454FF522-473D-499D-9440-3D20B02007FF}"/>
              </a:ext>
            </a:extLst>
          </p:cNvPr>
          <p:cNvSpPr txBox="1">
            <a:spLocks/>
          </p:cNvSpPr>
          <p:nvPr/>
        </p:nvSpPr>
        <p:spPr>
          <a:xfrm>
            <a:off x="360363" y="1295400"/>
            <a:ext cx="4427537" cy="2376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it-IT" sz="1500" b="1" dirty="0" err="1"/>
              <a:t>Optimized</a:t>
            </a:r>
            <a:r>
              <a:rPr lang="it-IT" sz="1500" b="1" dirty="0"/>
              <a:t> </a:t>
            </a:r>
            <a:r>
              <a:rPr lang="it-IT" sz="1500" b="1" dirty="0" err="1"/>
              <a:t>stellarator</a:t>
            </a:r>
            <a:r>
              <a:rPr lang="it-IT" sz="1500" b="1" dirty="0"/>
              <a:t>:</a:t>
            </a:r>
            <a:r>
              <a:rPr lang="it-IT" sz="1500" dirty="0"/>
              <a:t>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500" dirty="0">
                <a:latin typeface="+mj-lt"/>
              </a:rPr>
              <a:t>     5-fold </a:t>
            </a:r>
            <a:r>
              <a:rPr lang="it-IT" sz="1500" dirty="0" err="1">
                <a:latin typeface="+mj-lt"/>
              </a:rPr>
              <a:t>simmetry</a:t>
            </a:r>
            <a:r>
              <a:rPr lang="it-IT" sz="1500" dirty="0">
                <a:latin typeface="+mj-lt"/>
              </a:rPr>
              <a:t>, 3D </a:t>
            </a:r>
            <a:r>
              <a:rPr lang="it-IT" sz="1500" dirty="0" err="1">
                <a:latin typeface="+mj-lt"/>
              </a:rPr>
              <a:t>shape</a:t>
            </a:r>
            <a:endParaRPr lang="it-IT" sz="1500" dirty="0">
              <a:latin typeface="+mj-lt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_tradnl" altLang="de-DE" sz="1500" b="1" dirty="0">
                <a:cs typeface="Arial" panose="020B0604020202020204" pitchFamily="34" charset="0"/>
              </a:rPr>
              <a:t>Heating power</a:t>
            </a:r>
            <a:r>
              <a:rPr lang="es-ES_tradnl" altLang="de-DE" sz="1500" dirty="0">
                <a:cs typeface="Arial" panose="020B0604020202020204" pitchFamily="34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altLang="de-DE" sz="1500" dirty="0">
                <a:latin typeface="+mj-lt"/>
                <a:cs typeface="Arial" panose="020B0604020202020204" pitchFamily="34" charset="0"/>
              </a:rPr>
              <a:t>     10 MW ECRH (30min), 10MW NBI (10s)</a:t>
            </a:r>
          </a:p>
          <a:p>
            <a:pPr fontAlgn="auto">
              <a:spcAft>
                <a:spcPts val="0"/>
              </a:spcAft>
              <a:defRPr/>
            </a:pPr>
            <a:r>
              <a:rPr lang="es-ES_tradnl" altLang="de-DE" sz="1500" b="1" dirty="0">
                <a:cs typeface="Arial" panose="020B0604020202020204" pitchFamily="34" charset="0"/>
              </a:rPr>
              <a:t>10</a:t>
            </a:r>
            <a:r>
              <a:rPr lang="es-ES_tradnl" altLang="de-DE" sz="1500" dirty="0">
                <a:latin typeface="+mj-lt"/>
                <a:cs typeface="Arial" panose="020B0604020202020204" pitchFamily="34" charset="0"/>
              </a:rPr>
              <a:t> </a:t>
            </a:r>
            <a:r>
              <a:rPr lang="es-ES_tradnl" altLang="de-DE" sz="1500" b="1" dirty="0">
                <a:cs typeface="Arial" panose="020B0604020202020204" pitchFamily="34" charset="0"/>
              </a:rPr>
              <a:t>divertors</a:t>
            </a:r>
            <a:r>
              <a:rPr lang="es-ES_tradnl" altLang="de-DE" sz="1500" b="1" dirty="0">
                <a:latin typeface="+mj-lt"/>
                <a:cs typeface="Arial" panose="020B0604020202020204" pitchFamily="34" charset="0"/>
              </a:rPr>
              <a:t>: </a:t>
            </a:r>
            <a:r>
              <a:rPr lang="es-ES_tradnl" altLang="de-DE" sz="1500" dirty="0">
                <a:latin typeface="+mj-lt"/>
                <a:cs typeface="Arial" panose="020B0604020202020204" pitchFamily="34" charset="0"/>
              </a:rPr>
              <a:t>5 lower, 5 upper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8404D6-8BAE-4ACB-80E2-CB0252B9A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dirty="0" err="1"/>
              <a:t>Divertor</a:t>
            </a:r>
            <a:r>
              <a:rPr lang="it-IT" dirty="0"/>
              <a:t> Strike-Lines</a:t>
            </a:r>
          </a:p>
        </p:txBody>
      </p:sp>
      <p:sp>
        <p:nvSpPr>
          <p:cNvPr id="11268" name="Segnaposto data 3">
            <a:extLst>
              <a:ext uri="{FF2B5EF4-FFF2-40B4-BE49-F238E27FC236}">
                <a16:creationId xmlns:a16="http://schemas.microsoft.com/office/drawing/2014/main" id="{423330C9-A711-45C3-94D7-20606B4CB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/>
              <a:t>25/02/2020</a:t>
            </a:r>
            <a:endParaRPr lang="en-GB" altLang="it-IT"/>
          </a:p>
        </p:txBody>
      </p:sp>
      <p:sp>
        <p:nvSpPr>
          <p:cNvPr id="11269" name="Segnaposto piè di pagina 4">
            <a:extLst>
              <a:ext uri="{FF2B5EF4-FFF2-40B4-BE49-F238E27FC236}">
                <a16:creationId xmlns:a16="http://schemas.microsoft.com/office/drawing/2014/main" id="{0AC4C756-FD08-496A-BB01-0E228D354E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/>
              <a:t>F. Pisano et al., “Strike Line Characterization from IR Images at W7-X”</a:t>
            </a:r>
            <a:endParaRPr lang="en-US" altLang="it-IT"/>
          </a:p>
        </p:txBody>
      </p:sp>
      <p:sp>
        <p:nvSpPr>
          <p:cNvPr id="11270" name="Segnaposto numero diapositiva 5">
            <a:extLst>
              <a:ext uri="{FF2B5EF4-FFF2-40B4-BE49-F238E27FC236}">
                <a16:creationId xmlns:a16="http://schemas.microsoft.com/office/drawing/2014/main" id="{496BB3E6-4A96-4146-92F7-B00C82F914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87DC7B-0B75-4232-94B1-786428DA2928}" type="slidenum">
              <a:rPr lang="en-GB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it-IT"/>
          </a:p>
        </p:txBody>
      </p:sp>
      <p:grpSp>
        <p:nvGrpSpPr>
          <p:cNvPr id="11271" name="Gruppo 20">
            <a:extLst>
              <a:ext uri="{FF2B5EF4-FFF2-40B4-BE49-F238E27FC236}">
                <a16:creationId xmlns:a16="http://schemas.microsoft.com/office/drawing/2014/main" id="{A944E870-D235-4735-A7A1-25B915CE940D}"/>
              </a:ext>
            </a:extLst>
          </p:cNvPr>
          <p:cNvGrpSpPr>
            <a:grpSpLocks/>
          </p:cNvGrpSpPr>
          <p:nvPr/>
        </p:nvGrpSpPr>
        <p:grpSpPr bwMode="auto">
          <a:xfrm>
            <a:off x="360363" y="4152900"/>
            <a:ext cx="6983412" cy="1958975"/>
            <a:chOff x="3181379" y="1046137"/>
            <a:chExt cx="5699916" cy="2441460"/>
          </a:xfrm>
        </p:grpSpPr>
        <p:pic>
          <p:nvPicPr>
            <p:cNvPr id="11275" name="Immagine 12">
              <a:extLst>
                <a:ext uri="{FF2B5EF4-FFF2-40B4-BE49-F238E27FC236}">
                  <a16:creationId xmlns:a16="http://schemas.microsoft.com/office/drawing/2014/main" id="{4FD4B9F5-F036-47A5-91C8-29F94F191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000" y="1296000"/>
              <a:ext cx="5544000" cy="1945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279F703-58B1-4A67-A62D-0E44B45F8F7B}"/>
                </a:ext>
              </a:extLst>
            </p:cNvPr>
            <p:cNvSpPr txBox="1"/>
            <p:nvPr/>
          </p:nvSpPr>
          <p:spPr>
            <a:xfrm rot="1680000">
              <a:off x="3979549" y="1046137"/>
              <a:ext cx="1414937" cy="3224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dirty="0" err="1">
                  <a:latin typeface="+mj-lt"/>
                </a:rPr>
                <a:t>vertical</a:t>
              </a:r>
              <a:r>
                <a:rPr lang="it-IT" sz="1600" dirty="0">
                  <a:latin typeface="+mj-lt"/>
                </a:rPr>
                <a:t> target</a:t>
              </a:r>
            </a:p>
          </p:txBody>
        </p:sp>
        <p:sp>
          <p:nvSpPr>
            <p:cNvPr id="14" name="Parentesi graffa aperta 13">
              <a:extLst>
                <a:ext uri="{FF2B5EF4-FFF2-40B4-BE49-F238E27FC236}">
                  <a16:creationId xmlns:a16="http://schemas.microsoft.com/office/drawing/2014/main" id="{BF938895-B7D0-4CD4-94A6-34C1B8406CE8}"/>
                </a:ext>
              </a:extLst>
            </p:cNvPr>
            <p:cNvSpPr/>
            <p:nvPr/>
          </p:nvSpPr>
          <p:spPr>
            <a:xfrm rot="7080000">
              <a:off x="4386479" y="683453"/>
              <a:ext cx="322495" cy="165723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5" name="Parentesi graffa aperta 14">
              <a:extLst>
                <a:ext uri="{FF2B5EF4-FFF2-40B4-BE49-F238E27FC236}">
                  <a16:creationId xmlns:a16="http://schemas.microsoft.com/office/drawing/2014/main" id="{4D4D0212-9867-4149-9DB2-45F94F1F5128}"/>
                </a:ext>
              </a:extLst>
            </p:cNvPr>
            <p:cNvSpPr/>
            <p:nvPr/>
          </p:nvSpPr>
          <p:spPr>
            <a:xfrm rot="17520000">
              <a:off x="3939146" y="1976025"/>
              <a:ext cx="320516" cy="183604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6" name="Parentesi graffa aperta 15">
              <a:extLst>
                <a:ext uri="{FF2B5EF4-FFF2-40B4-BE49-F238E27FC236}">
                  <a16:creationId xmlns:a16="http://schemas.microsoft.com/office/drawing/2014/main" id="{14C004DF-FE00-4324-BB47-0C1EDCF2B7AE}"/>
                </a:ext>
              </a:extLst>
            </p:cNvPr>
            <p:cNvSpPr/>
            <p:nvPr/>
          </p:nvSpPr>
          <p:spPr>
            <a:xfrm rot="16020000">
              <a:off x="5742154" y="2230293"/>
              <a:ext cx="320516" cy="165594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7" name="Parentesi graffa aperta 16">
              <a:extLst>
                <a:ext uri="{FF2B5EF4-FFF2-40B4-BE49-F238E27FC236}">
                  <a16:creationId xmlns:a16="http://schemas.microsoft.com/office/drawing/2014/main" id="{12D9DD55-A726-4C88-93CA-738CD555C018}"/>
                </a:ext>
              </a:extLst>
            </p:cNvPr>
            <p:cNvSpPr/>
            <p:nvPr/>
          </p:nvSpPr>
          <p:spPr>
            <a:xfrm rot="15540000">
              <a:off x="7677326" y="1735588"/>
              <a:ext cx="320516" cy="208742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8E9A327F-11F0-4039-B7B7-8B8F3E36773D}"/>
                </a:ext>
              </a:extLst>
            </p:cNvPr>
            <p:cNvSpPr txBox="1"/>
            <p:nvPr/>
          </p:nvSpPr>
          <p:spPr>
            <a:xfrm rot="1320000">
              <a:off x="3260418" y="2967254"/>
              <a:ext cx="1501752" cy="3224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dirty="0">
                  <a:latin typeface="+mj-lt"/>
                </a:rPr>
                <a:t>low-iota target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BAE9D50-2DDC-4208-AFFF-07058C207C25}"/>
                </a:ext>
              </a:extLst>
            </p:cNvPr>
            <p:cNvSpPr txBox="1"/>
            <p:nvPr/>
          </p:nvSpPr>
          <p:spPr>
            <a:xfrm rot="21420000">
              <a:off x="4758282" y="3165103"/>
              <a:ext cx="2299921" cy="3224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dirty="0" err="1">
                  <a:latin typeface="+mj-lt"/>
                </a:rPr>
                <a:t>central</a:t>
              </a:r>
              <a:r>
                <a:rPr lang="it-IT" sz="1600" dirty="0">
                  <a:latin typeface="+mj-lt"/>
                </a:rPr>
                <a:t> low-</a:t>
              </a:r>
              <a:r>
                <a:rPr lang="it-IT" sz="1600" dirty="0" err="1">
                  <a:latin typeface="+mj-lt"/>
                </a:rPr>
                <a:t>loaded</a:t>
              </a:r>
              <a:r>
                <a:rPr lang="it-IT" sz="1600" dirty="0">
                  <a:latin typeface="+mj-lt"/>
                </a:rPr>
                <a:t> target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A658D8E-501B-471F-8F0C-E469B8DF3810}"/>
                </a:ext>
              </a:extLst>
            </p:cNvPr>
            <p:cNvSpPr txBox="1"/>
            <p:nvPr/>
          </p:nvSpPr>
          <p:spPr>
            <a:xfrm rot="20940000">
              <a:off x="7139834" y="2860415"/>
              <a:ext cx="1501752" cy="3244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dirty="0">
                  <a:latin typeface="+mj-lt"/>
                </a:rPr>
                <a:t>high-iota target</a:t>
              </a:r>
            </a:p>
          </p:txBody>
        </p:sp>
      </p:grpSp>
      <p:pic>
        <p:nvPicPr>
          <p:cNvPr id="11272" name="Picture 2">
            <a:extLst>
              <a:ext uri="{FF2B5EF4-FFF2-40B4-BE49-F238E27FC236}">
                <a16:creationId xmlns:a16="http://schemas.microsoft.com/office/drawing/2014/main" id="{305A3F24-132B-44BD-90CD-5CCAE8CD3E4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1295400"/>
            <a:ext cx="467995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93CC5B8-4262-4A98-8BEF-2464FDD0C201}"/>
              </a:ext>
            </a:extLst>
          </p:cNvPr>
          <p:cNvSpPr txBox="1"/>
          <p:nvPr/>
        </p:nvSpPr>
        <p:spPr>
          <a:xfrm>
            <a:off x="3009900" y="4772025"/>
            <a:ext cx="152932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latin typeface="+mj-lt"/>
              </a:rPr>
              <a:t>Courtesy of M. Krause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94677441-93E1-4AFA-991C-009254602F08}"/>
              </a:ext>
            </a:extLst>
          </p:cNvPr>
          <p:cNvSpPr/>
          <p:nvPr/>
        </p:nvSpPr>
        <p:spPr>
          <a:xfrm>
            <a:off x="4064000" y="4152900"/>
            <a:ext cx="3544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  <a:latin typeface="+mj-lt"/>
              </a:rPr>
              <a:t>M. </a:t>
            </a:r>
            <a:r>
              <a:rPr lang="it-IT" sz="1200" i="1" dirty="0" err="1">
                <a:solidFill>
                  <a:schemeClr val="bg1"/>
                </a:solidFill>
                <a:latin typeface="+mj-lt"/>
              </a:rPr>
              <a:t>Jakubowski</a:t>
            </a:r>
            <a:r>
              <a:rPr lang="it-IT" sz="1200" i="1" dirty="0">
                <a:solidFill>
                  <a:schemeClr val="bg1"/>
                </a:solidFill>
                <a:latin typeface="+mj-lt"/>
              </a:rPr>
              <a:t> et al. (2018), </a:t>
            </a:r>
            <a:r>
              <a:rPr lang="en-US" sz="1200" i="1" dirty="0">
                <a:solidFill>
                  <a:schemeClr val="bg1"/>
                </a:solidFill>
                <a:latin typeface="+mj-lt"/>
              </a:rPr>
              <a:t>Rev. Sci. Instr. 89, 10E116</a:t>
            </a:r>
            <a:endParaRPr lang="it-IT" sz="12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32EFF7-DD19-4513-898D-A8C049FED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296001"/>
            <a:ext cx="3843700" cy="2639908"/>
          </a:xfrm>
        </p:spPr>
        <p:txBody>
          <a:bodyPr rtlCol="0">
            <a:normAutofit lnSpcReduction="10000"/>
          </a:bodyPr>
          <a:lstStyle/>
          <a:p>
            <a:r>
              <a:rPr lang="en-US" sz="1600" dirty="0">
                <a:latin typeface="+mj-lt"/>
              </a:rPr>
              <a:t>10 IR thermographic systems monitor surface temperature on the 10 divertors</a:t>
            </a:r>
          </a:p>
          <a:p>
            <a:r>
              <a:rPr lang="en-US" sz="1600" dirty="0">
                <a:latin typeface="+mj-lt"/>
              </a:rPr>
              <a:t>Investigation on heat and particle fluxes, local effects of leading edges and error fields</a:t>
            </a:r>
          </a:p>
          <a:p>
            <a:r>
              <a:rPr lang="en-US" sz="1600" dirty="0">
                <a:latin typeface="+mj-lt"/>
              </a:rPr>
              <a:t>Regions of highest thermal load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+mj-lt"/>
              </a:rPr>
              <a:t> strike lines</a:t>
            </a:r>
          </a:p>
          <a:p>
            <a:r>
              <a:rPr lang="en-US" sz="1600" dirty="0">
                <a:latin typeface="+mj-lt"/>
              </a:rPr>
              <a:t>A complex interplay of component shape, magnetic field structure, cross- and parallel field transport results in the strike lines observed. </a:t>
            </a:r>
            <a:endParaRPr lang="en-GB" sz="1600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FAA641-FE1B-4305-896D-8EEBDFF63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IR System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FF4F28-07A2-4298-AB75-8D2B24C87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70A088-9BD9-49FD-B39F-CB9284588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A2F490-35E9-4BFA-A12C-A39804F9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1E4DA018-A441-47DD-A355-9842523A4CCA}"/>
              </a:ext>
            </a:extLst>
          </p:cNvPr>
          <p:cNvGrpSpPr>
            <a:grpSpLocks noChangeAspect="1"/>
          </p:cNvGrpSpPr>
          <p:nvPr/>
        </p:nvGrpSpPr>
        <p:grpSpPr>
          <a:xfrm>
            <a:off x="1115797" y="1106058"/>
            <a:ext cx="7286949" cy="4754032"/>
            <a:chOff x="1873567" y="1605597"/>
            <a:chExt cx="5589800" cy="3646805"/>
          </a:xfrm>
        </p:grpSpPr>
        <p:pic>
          <p:nvPicPr>
            <p:cNvPr id="7" name="Immagine 6" descr="Immagine che contiene parete, interni, monitor&#10;&#10;Descrizione generata automaticamente">
              <a:extLst>
                <a:ext uri="{FF2B5EF4-FFF2-40B4-BE49-F238E27FC236}">
                  <a16:creationId xmlns:a16="http://schemas.microsoft.com/office/drawing/2014/main" id="{7697C45A-1FB4-4F1B-A08F-2F6017DDF90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567" y="1605597"/>
              <a:ext cx="5396865" cy="3646805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36C843AA-EA75-421F-A860-6987F848B047}"/>
                </a:ext>
              </a:extLst>
            </p:cNvPr>
            <p:cNvSpPr/>
            <p:nvPr/>
          </p:nvSpPr>
          <p:spPr>
            <a:xfrm>
              <a:off x="4402667" y="1605597"/>
              <a:ext cx="3060700" cy="959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AF6A592C-1DE7-4C3C-895B-FB325645C106}"/>
              </a:ext>
            </a:extLst>
          </p:cNvPr>
          <p:cNvSpPr/>
          <p:nvPr/>
        </p:nvSpPr>
        <p:spPr>
          <a:xfrm>
            <a:off x="4770967" y="2895600"/>
            <a:ext cx="3509433" cy="12065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58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FAA641-FE1B-4305-896D-8EEBDFF63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Heat-Flux</a:t>
            </a:r>
            <a:r>
              <a:rPr lang="it-IT" dirty="0"/>
              <a:t> Image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FF4F28-07A2-4298-AB75-8D2B24C87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70A088-9BD9-49FD-B39F-CB9284588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A2F490-35E9-4BFA-A12C-A39804F9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pic>
        <p:nvPicPr>
          <p:cNvPr id="12" name="Immagine 11" descr="Immagine che contiene animale&#10;&#10;Descrizione generata automaticamente">
            <a:extLst>
              <a:ext uri="{FF2B5EF4-FFF2-40B4-BE49-F238E27FC236}">
                <a16:creationId xmlns:a16="http://schemas.microsoft.com/office/drawing/2014/main" id="{5C04412F-2C42-4BF5-BC4F-3A1ED9437B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8" y="2663616"/>
            <a:ext cx="7972002" cy="2023110"/>
          </a:xfrm>
          <a:prstGeom prst="rect">
            <a:avLst/>
          </a:prstGeom>
        </p:spPr>
      </p:pic>
      <p:sp>
        <p:nvSpPr>
          <p:cNvPr id="3" name="Parentesi graffa chiusa 2">
            <a:extLst>
              <a:ext uri="{FF2B5EF4-FFF2-40B4-BE49-F238E27FC236}">
                <a16:creationId xmlns:a16="http://schemas.microsoft.com/office/drawing/2014/main" id="{ECE078B2-3147-4990-B7E9-39C11D7F9B79}"/>
              </a:ext>
            </a:extLst>
          </p:cNvPr>
          <p:cNvSpPr/>
          <p:nvPr/>
        </p:nvSpPr>
        <p:spPr>
          <a:xfrm rot="-5400000">
            <a:off x="2039397" y="1108834"/>
            <a:ext cx="180000" cy="2880000"/>
          </a:xfrm>
          <a:prstGeom prst="rightBrace">
            <a:avLst>
              <a:gd name="adj1" fmla="val 100055"/>
              <a:gd name="adj2" fmla="val 5015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7CB370-3C1A-4E90-ADE1-ECD42D73208D}"/>
              </a:ext>
            </a:extLst>
          </p:cNvPr>
          <p:cNvSpPr txBox="1"/>
          <p:nvPr/>
        </p:nvSpPr>
        <p:spPr>
          <a:xfrm>
            <a:off x="1340708" y="1892445"/>
            <a:ext cx="1604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Target</a:t>
            </a:r>
            <a:endParaRPr lang="en-GB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arentesi graffa chiusa 12">
            <a:extLst>
              <a:ext uri="{FF2B5EF4-FFF2-40B4-BE49-F238E27FC236}">
                <a16:creationId xmlns:a16="http://schemas.microsoft.com/office/drawing/2014/main" id="{F5C0D182-B6E3-4BF5-88A1-B25E8E2A291D}"/>
              </a:ext>
            </a:extLst>
          </p:cNvPr>
          <p:cNvSpPr/>
          <p:nvPr/>
        </p:nvSpPr>
        <p:spPr>
          <a:xfrm rot="5400000" flipV="1">
            <a:off x="1944000" y="3469508"/>
            <a:ext cx="180000" cy="2664000"/>
          </a:xfrm>
          <a:prstGeom prst="rightBrace">
            <a:avLst>
              <a:gd name="adj1" fmla="val 100055"/>
              <a:gd name="adj2" fmla="val 5015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entesi graffa chiusa 13">
            <a:extLst>
              <a:ext uri="{FF2B5EF4-FFF2-40B4-BE49-F238E27FC236}">
                <a16:creationId xmlns:a16="http://schemas.microsoft.com/office/drawing/2014/main" id="{53F41A3B-D0E1-4736-87E3-AAD64FE0B4E5}"/>
              </a:ext>
            </a:extLst>
          </p:cNvPr>
          <p:cNvSpPr/>
          <p:nvPr/>
        </p:nvSpPr>
        <p:spPr>
          <a:xfrm rot="5400000" flipV="1">
            <a:off x="4514771" y="3631508"/>
            <a:ext cx="180000" cy="2340000"/>
          </a:xfrm>
          <a:prstGeom prst="rightBrace">
            <a:avLst>
              <a:gd name="adj1" fmla="val 100055"/>
              <a:gd name="adj2" fmla="val 5015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arentesi graffa chiusa 14">
            <a:extLst>
              <a:ext uri="{FF2B5EF4-FFF2-40B4-BE49-F238E27FC236}">
                <a16:creationId xmlns:a16="http://schemas.microsoft.com/office/drawing/2014/main" id="{CD59F61B-D298-4152-9F0F-7A6F7408753B}"/>
              </a:ext>
            </a:extLst>
          </p:cNvPr>
          <p:cNvSpPr/>
          <p:nvPr/>
        </p:nvSpPr>
        <p:spPr>
          <a:xfrm rot="5400000" flipV="1">
            <a:off x="7134023" y="3401745"/>
            <a:ext cx="180000" cy="2808000"/>
          </a:xfrm>
          <a:prstGeom prst="rightBrace">
            <a:avLst>
              <a:gd name="adj1" fmla="val 100055"/>
              <a:gd name="adj2" fmla="val 5015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5D2A7FB-10EF-4DFE-9432-DBF8F04546A3}"/>
              </a:ext>
            </a:extLst>
          </p:cNvPr>
          <p:cNvSpPr txBox="1"/>
          <p:nvPr/>
        </p:nvSpPr>
        <p:spPr>
          <a:xfrm>
            <a:off x="1217946" y="4991225"/>
            <a:ext cx="165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Iota Target</a:t>
            </a:r>
            <a:endParaRPr lang="en-GB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8F2753C-E91F-4BA5-AD56-29D576ADCCFA}"/>
              </a:ext>
            </a:extLst>
          </p:cNvPr>
          <p:cNvSpPr txBox="1"/>
          <p:nvPr/>
        </p:nvSpPr>
        <p:spPr>
          <a:xfrm>
            <a:off x="3863063" y="4991225"/>
            <a:ext cx="150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 Target</a:t>
            </a:r>
            <a:endParaRPr lang="en-GB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CC379FE-A3EA-4F66-880D-23ACD965BB4D}"/>
              </a:ext>
            </a:extLst>
          </p:cNvPr>
          <p:cNvSpPr txBox="1"/>
          <p:nvPr/>
        </p:nvSpPr>
        <p:spPr>
          <a:xfrm>
            <a:off x="6384591" y="4991225"/>
            <a:ext cx="169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Iota Target</a:t>
            </a:r>
            <a:endParaRPr lang="en-GB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17410B0-8420-4D18-B765-D43F7F2CB8E5}"/>
              </a:ext>
            </a:extLst>
          </p:cNvPr>
          <p:cNvSpPr txBox="1"/>
          <p:nvPr/>
        </p:nvSpPr>
        <p:spPr>
          <a:xfrm>
            <a:off x="7493001" y="2274168"/>
            <a:ext cx="135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1296x324</a:t>
            </a:r>
            <a:endParaRPr lang="en-GB" dirty="0"/>
          </a:p>
        </p:txBody>
      </p:sp>
      <p:sp>
        <p:nvSpPr>
          <p:cNvPr id="21" name="Parentesi quadra aperta 20">
            <a:extLst>
              <a:ext uri="{FF2B5EF4-FFF2-40B4-BE49-F238E27FC236}">
                <a16:creationId xmlns:a16="http://schemas.microsoft.com/office/drawing/2014/main" id="{E003D238-280C-453D-81DD-5A7F3F2B24D1}"/>
              </a:ext>
            </a:extLst>
          </p:cNvPr>
          <p:cNvSpPr/>
          <p:nvPr/>
        </p:nvSpPr>
        <p:spPr>
          <a:xfrm rot="16200000" flipV="1">
            <a:off x="4547646" y="1481229"/>
            <a:ext cx="237067" cy="7990438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AB50707-48B8-451F-B4C8-D85D7582D532}"/>
              </a:ext>
            </a:extLst>
          </p:cNvPr>
          <p:cNvSpPr txBox="1"/>
          <p:nvPr/>
        </p:nvSpPr>
        <p:spPr>
          <a:xfrm>
            <a:off x="3636455" y="5592035"/>
            <a:ext cx="1871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</a:t>
            </a:r>
            <a:r>
              <a:rPr lang="it-IT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Target</a:t>
            </a:r>
            <a:endParaRPr lang="en-GB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0964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A73ADD-BD75-41A1-8EDC-E9F2E0F7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dirty="0"/>
              <a:t>Strike-Line </a:t>
            </a:r>
            <a:r>
              <a:rPr lang="it-IT" dirty="0" err="1"/>
              <a:t>Segmentation</a:t>
            </a:r>
            <a:endParaRPr lang="it-IT" dirty="0"/>
          </a:p>
        </p:txBody>
      </p:sp>
      <p:sp>
        <p:nvSpPr>
          <p:cNvPr id="19460" name="Segnaposto data 3">
            <a:extLst>
              <a:ext uri="{FF2B5EF4-FFF2-40B4-BE49-F238E27FC236}">
                <a16:creationId xmlns:a16="http://schemas.microsoft.com/office/drawing/2014/main" id="{722CD90A-3F68-410E-843C-413C69A903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>
                <a:solidFill>
                  <a:srgbClr val="000000"/>
                </a:solidFill>
              </a:rPr>
              <a:t>25/02/2020</a:t>
            </a:r>
            <a:endParaRPr lang="en-GB" altLang="it-IT">
              <a:solidFill>
                <a:srgbClr val="000000"/>
              </a:solidFill>
            </a:endParaRPr>
          </a:p>
        </p:txBody>
      </p:sp>
      <p:sp>
        <p:nvSpPr>
          <p:cNvPr id="19461" name="Segnaposto piè di pagina 4">
            <a:extLst>
              <a:ext uri="{FF2B5EF4-FFF2-40B4-BE49-F238E27FC236}">
                <a16:creationId xmlns:a16="http://schemas.microsoft.com/office/drawing/2014/main" id="{5DCC981C-6C72-4349-970E-E821F401FE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/>
              <a:t>F. Pisano et al., “Strike Line Characterization from IR Images at W7-X”</a:t>
            </a:r>
            <a:endParaRPr lang="en-US" altLang="it-IT"/>
          </a:p>
        </p:txBody>
      </p:sp>
      <p:sp>
        <p:nvSpPr>
          <p:cNvPr id="19462" name="Segnaposto numero diapositiva 5">
            <a:extLst>
              <a:ext uri="{FF2B5EF4-FFF2-40B4-BE49-F238E27FC236}">
                <a16:creationId xmlns:a16="http://schemas.microsoft.com/office/drawing/2014/main" id="{1357024F-F7A2-4B6D-94E6-EBD357ED1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A1761B-C14C-4892-B80A-9BC12DDA5B7D}" type="slidenum">
              <a:rPr lang="en-GB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it-IT">
              <a:solidFill>
                <a:srgbClr val="000000"/>
              </a:solidFill>
            </a:endParaRPr>
          </a:p>
        </p:txBody>
      </p:sp>
      <p:pic>
        <p:nvPicPr>
          <p:cNvPr id="12" name="Immagine 11" descr="Immagine che contiene animale&#10;&#10;Descrizione generata automaticamente">
            <a:extLst>
              <a:ext uri="{FF2B5EF4-FFF2-40B4-BE49-F238E27FC236}">
                <a16:creationId xmlns:a16="http://schemas.microsoft.com/office/drawing/2014/main" id="{E49495AB-0FB0-43EB-B5F6-6A623536D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6" y="4130015"/>
            <a:ext cx="4312379" cy="1080000"/>
          </a:xfrm>
          <a:prstGeom prst="rect">
            <a:avLst/>
          </a:prstGeom>
        </p:spPr>
      </p:pic>
      <p:sp>
        <p:nvSpPr>
          <p:cNvPr id="10" name="Parentesi graffa aperta 9">
            <a:extLst>
              <a:ext uri="{FF2B5EF4-FFF2-40B4-BE49-F238E27FC236}">
                <a16:creationId xmlns:a16="http://schemas.microsoft.com/office/drawing/2014/main" id="{98254903-813A-4DA3-8821-8FB46B8EB9ED}"/>
              </a:ext>
            </a:extLst>
          </p:cNvPr>
          <p:cNvSpPr/>
          <p:nvPr/>
        </p:nvSpPr>
        <p:spPr>
          <a:xfrm>
            <a:off x="4932000" y="3496774"/>
            <a:ext cx="720000" cy="2430235"/>
          </a:xfrm>
          <a:prstGeom prst="leftBrac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D5975C3-99D3-45EC-91A8-0719FCB55CBA}"/>
              </a:ext>
            </a:extLst>
          </p:cNvPr>
          <p:cNvSpPr txBox="1"/>
          <p:nvPr/>
        </p:nvSpPr>
        <p:spPr>
          <a:xfrm>
            <a:off x="5670199" y="3477385"/>
            <a:ext cx="2679067" cy="2352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dirty="0">
                <a:latin typeface="+mj-lt"/>
              </a:rPr>
              <a:t>Strike-line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dirty="0">
                <a:latin typeface="+mj-lt"/>
              </a:rPr>
              <a:t>Hot spots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dirty="0" err="1">
                <a:latin typeface="+mj-lt"/>
              </a:rPr>
              <a:t>Leading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edges</a:t>
            </a:r>
            <a:endParaRPr lang="it-IT" sz="20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latin typeface="+mj-lt"/>
              </a:rPr>
              <a:t>     ...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dirty="0" err="1">
                <a:latin typeface="+mj-lt"/>
              </a:rPr>
              <a:t>Other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thermal</a:t>
            </a:r>
            <a:r>
              <a:rPr lang="it-IT" sz="2000" dirty="0">
                <a:latin typeface="+mj-lt"/>
              </a:rPr>
              <a:t> events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133BF9D0-3CE6-4FC5-B24C-03ACE8D1AAA9}"/>
              </a:ext>
            </a:extLst>
          </p:cNvPr>
          <p:cNvSpPr txBox="1">
            <a:spLocks/>
          </p:cNvSpPr>
          <p:nvPr/>
        </p:nvSpPr>
        <p:spPr bwMode="auto">
          <a:xfrm>
            <a:off x="360000" y="1296000"/>
            <a:ext cx="8424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Font typeface="Arial" panose="020B0604020202020204" pitchFamily="34" charset="0"/>
              <a:buNone/>
            </a:pPr>
            <a:r>
              <a:rPr lang="it-IT" sz="2000" dirty="0" err="1">
                <a:latin typeface="+mj-lt"/>
              </a:rPr>
              <a:t>It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is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important</a:t>
            </a:r>
            <a:r>
              <a:rPr lang="it-IT" sz="2000" dirty="0">
                <a:latin typeface="+mj-lt"/>
              </a:rPr>
              <a:t> to </a:t>
            </a:r>
            <a:r>
              <a:rPr lang="it-IT" sz="2000" b="1" dirty="0" err="1"/>
              <a:t>segment</a:t>
            </a:r>
            <a:r>
              <a:rPr lang="it-IT" sz="2000" dirty="0">
                <a:latin typeface="+mj-lt"/>
              </a:rPr>
              <a:t> the image,</a:t>
            </a:r>
          </a:p>
          <a:p>
            <a:pPr marL="0" indent="0" defTabSz="914400" eaLnBrk="1" hangingPunct="1">
              <a:buFont typeface="Arial" panose="020B0604020202020204" pitchFamily="34" charset="0"/>
              <a:buNone/>
            </a:pPr>
            <a:r>
              <a:rPr lang="it-IT" sz="2000" dirty="0">
                <a:latin typeface="+mj-lt"/>
              </a:rPr>
              <a:t>i.e. isolate the </a:t>
            </a:r>
            <a:r>
              <a:rPr lang="it-IT" sz="2000" b="1" dirty="0" err="1"/>
              <a:t>thermal</a:t>
            </a:r>
            <a:r>
              <a:rPr lang="it-IT" sz="2000" b="1" dirty="0"/>
              <a:t> events </a:t>
            </a:r>
            <a:r>
              <a:rPr lang="it-IT" sz="2000" dirty="0">
                <a:latin typeface="+mj-lt"/>
              </a:rPr>
              <a:t>with </a:t>
            </a:r>
            <a:r>
              <a:rPr lang="it-IT" sz="2000" dirty="0" err="1">
                <a:latin typeface="+mj-lt"/>
              </a:rPr>
              <a:t>respect</a:t>
            </a:r>
            <a:r>
              <a:rPr lang="it-IT" sz="2000" dirty="0">
                <a:latin typeface="+mj-lt"/>
              </a:rPr>
              <a:t> to image background and </a:t>
            </a:r>
            <a:r>
              <a:rPr lang="it-IT" sz="2000" dirty="0" err="1">
                <a:latin typeface="+mj-lt"/>
              </a:rPr>
              <a:t>noise</a:t>
            </a:r>
            <a:r>
              <a:rPr lang="it-IT" sz="2000" dirty="0">
                <a:latin typeface="+mj-lt"/>
              </a:rPr>
              <a:t>,</a:t>
            </a:r>
          </a:p>
          <a:p>
            <a:pPr marL="0" indent="0" defTabSz="914400" eaLnBrk="1" hangingPunct="1">
              <a:buFont typeface="Arial" panose="020B0604020202020204" pitchFamily="34" charset="0"/>
              <a:buNone/>
            </a:pPr>
            <a:r>
              <a:rPr lang="en-US" sz="2000" dirty="0">
                <a:latin typeface="+mj-lt"/>
              </a:rPr>
              <a:t>in order to 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automatically</a:t>
            </a:r>
            <a:r>
              <a:rPr lang="en-US" sz="2000" dirty="0">
                <a:latin typeface="+mj-lt"/>
              </a:rPr>
              <a:t>:</a:t>
            </a:r>
          </a:p>
          <a:p>
            <a:pPr marL="0" indent="0" defTabSz="914400" eaLnBrk="1" hangingPunct="1">
              <a:buFont typeface="Arial" panose="020B0604020202020204" pitchFamily="34" charset="0"/>
              <a:buNone/>
            </a:pPr>
            <a:r>
              <a:rPr lang="en-US" sz="1800" dirty="0">
                <a:latin typeface="+mj-lt"/>
              </a:rPr>
              <a:t>- </a:t>
            </a:r>
            <a:r>
              <a:rPr lang="en-US" sz="1800" b="1" dirty="0" err="1">
                <a:latin typeface="Calibri "/>
              </a:rPr>
              <a:t>analyse</a:t>
            </a:r>
            <a:r>
              <a:rPr lang="en-US" sz="1800" dirty="0">
                <a:latin typeface="+mj-lt"/>
              </a:rPr>
              <a:t> separately the properties of each single thermal event</a:t>
            </a:r>
          </a:p>
          <a:p>
            <a:pPr marL="0" indent="0" defTabSz="914400" eaLnBrk="1" hangingPunct="1">
              <a:buNone/>
            </a:pPr>
            <a:r>
              <a:rPr lang="en-US" sz="1800" dirty="0">
                <a:latin typeface="+mj-lt"/>
              </a:rPr>
              <a:t>- implement the proper </a:t>
            </a:r>
            <a:r>
              <a:rPr lang="en-US" sz="1800" b="1" dirty="0"/>
              <a:t>control</a:t>
            </a:r>
            <a:r>
              <a:rPr lang="en-US" sz="1800" dirty="0">
                <a:latin typeface="+mj-lt"/>
              </a:rPr>
              <a:t> strategies in case of dangerous events</a:t>
            </a:r>
          </a:p>
        </p:txBody>
      </p:sp>
    </p:spTree>
    <p:extLst>
      <p:ext uri="{BB962C8B-B14F-4D97-AF65-F5344CB8AC3E}">
        <p14:creationId xmlns:p14="http://schemas.microsoft.com/office/powerpoint/2010/main" val="3303286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A73ADD-BD75-41A1-8EDC-E9F2E0F7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dirty="0"/>
              <a:t>Strike-Line </a:t>
            </a:r>
            <a:r>
              <a:rPr lang="it-IT" dirty="0" err="1"/>
              <a:t>Segmentation</a:t>
            </a:r>
            <a:endParaRPr lang="it-IT" dirty="0"/>
          </a:p>
        </p:txBody>
      </p:sp>
      <p:sp>
        <p:nvSpPr>
          <p:cNvPr id="19460" name="Segnaposto data 3">
            <a:extLst>
              <a:ext uri="{FF2B5EF4-FFF2-40B4-BE49-F238E27FC236}">
                <a16:creationId xmlns:a16="http://schemas.microsoft.com/office/drawing/2014/main" id="{722CD90A-3F68-410E-843C-413C69A903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>
                <a:solidFill>
                  <a:srgbClr val="000000"/>
                </a:solidFill>
              </a:rPr>
              <a:t>25/02/2020</a:t>
            </a:r>
            <a:endParaRPr lang="en-GB" altLang="it-IT">
              <a:solidFill>
                <a:srgbClr val="000000"/>
              </a:solidFill>
            </a:endParaRPr>
          </a:p>
        </p:txBody>
      </p:sp>
      <p:sp>
        <p:nvSpPr>
          <p:cNvPr id="19461" name="Segnaposto piè di pagina 4">
            <a:extLst>
              <a:ext uri="{FF2B5EF4-FFF2-40B4-BE49-F238E27FC236}">
                <a16:creationId xmlns:a16="http://schemas.microsoft.com/office/drawing/2014/main" id="{5DCC981C-6C72-4349-970E-E821F401FE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/>
              <a:t>F. Pisano et al., “Strike Line Characterization from IR Images at W7-X”</a:t>
            </a:r>
            <a:endParaRPr lang="en-US" altLang="it-IT"/>
          </a:p>
        </p:txBody>
      </p:sp>
      <p:sp>
        <p:nvSpPr>
          <p:cNvPr id="19462" name="Segnaposto numero diapositiva 5">
            <a:extLst>
              <a:ext uri="{FF2B5EF4-FFF2-40B4-BE49-F238E27FC236}">
                <a16:creationId xmlns:a16="http://schemas.microsoft.com/office/drawing/2014/main" id="{1357024F-F7A2-4B6D-94E6-EBD357ED1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A1761B-C14C-4892-B80A-9BC12DDA5B7D}" type="slidenum">
              <a:rPr lang="en-GB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it-IT">
              <a:solidFill>
                <a:srgbClr val="000000"/>
              </a:solidFill>
            </a:endParaRPr>
          </a:p>
        </p:txBody>
      </p:sp>
      <p:pic>
        <p:nvPicPr>
          <p:cNvPr id="12" name="Immagine 11" descr="Immagine che contiene animale&#10;&#10;Descrizione generata automaticamente">
            <a:extLst>
              <a:ext uri="{FF2B5EF4-FFF2-40B4-BE49-F238E27FC236}">
                <a16:creationId xmlns:a16="http://schemas.microsoft.com/office/drawing/2014/main" id="{E49495AB-0FB0-43EB-B5F6-6A623536D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6" y="4130015"/>
            <a:ext cx="4312379" cy="1080000"/>
          </a:xfrm>
          <a:prstGeom prst="rect">
            <a:avLst/>
          </a:prstGeom>
        </p:spPr>
      </p:pic>
      <p:sp>
        <p:nvSpPr>
          <p:cNvPr id="10" name="Parentesi graffa aperta 9">
            <a:extLst>
              <a:ext uri="{FF2B5EF4-FFF2-40B4-BE49-F238E27FC236}">
                <a16:creationId xmlns:a16="http://schemas.microsoft.com/office/drawing/2014/main" id="{98254903-813A-4DA3-8821-8FB46B8EB9ED}"/>
              </a:ext>
            </a:extLst>
          </p:cNvPr>
          <p:cNvSpPr/>
          <p:nvPr/>
        </p:nvSpPr>
        <p:spPr>
          <a:xfrm>
            <a:off x="4932000" y="3496774"/>
            <a:ext cx="720000" cy="2430235"/>
          </a:xfrm>
          <a:prstGeom prst="leftBrac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D5975C3-99D3-45EC-91A8-0719FCB55CBA}"/>
              </a:ext>
            </a:extLst>
          </p:cNvPr>
          <p:cNvSpPr txBox="1"/>
          <p:nvPr/>
        </p:nvSpPr>
        <p:spPr>
          <a:xfrm>
            <a:off x="5670199" y="3477385"/>
            <a:ext cx="2679067" cy="2352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dirty="0">
                <a:latin typeface="+mj-lt"/>
              </a:rPr>
              <a:t>Strike-line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dirty="0">
                <a:latin typeface="+mj-lt"/>
              </a:rPr>
              <a:t>Hot spots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dirty="0" err="1">
                <a:latin typeface="+mj-lt"/>
              </a:rPr>
              <a:t>Leading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edges</a:t>
            </a:r>
            <a:endParaRPr lang="it-IT" sz="20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latin typeface="+mj-lt"/>
              </a:rPr>
              <a:t>     ...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dirty="0" err="1">
                <a:latin typeface="+mj-lt"/>
              </a:rPr>
              <a:t>Other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thermal</a:t>
            </a:r>
            <a:r>
              <a:rPr lang="it-IT" sz="2000" dirty="0">
                <a:latin typeface="+mj-lt"/>
              </a:rPr>
              <a:t> events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4A1D9A07-900A-476E-AEA7-E4A2B900E04E}"/>
              </a:ext>
            </a:extLst>
          </p:cNvPr>
          <p:cNvSpPr/>
          <p:nvPr/>
        </p:nvSpPr>
        <p:spPr>
          <a:xfrm>
            <a:off x="5976000" y="3492725"/>
            <a:ext cx="1171719" cy="551397"/>
          </a:xfrm>
          <a:prstGeom prst="round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133BF9D0-3CE6-4FC5-B24C-03ACE8D1AAA9}"/>
              </a:ext>
            </a:extLst>
          </p:cNvPr>
          <p:cNvSpPr txBox="1">
            <a:spLocks/>
          </p:cNvSpPr>
          <p:nvPr/>
        </p:nvSpPr>
        <p:spPr bwMode="auto">
          <a:xfrm>
            <a:off x="360000" y="1296000"/>
            <a:ext cx="8424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Font typeface="Arial" panose="020B0604020202020204" pitchFamily="34" charset="0"/>
              <a:buNone/>
            </a:pPr>
            <a:r>
              <a:rPr lang="it-IT" sz="2000" dirty="0" err="1">
                <a:latin typeface="+mj-lt"/>
              </a:rPr>
              <a:t>It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is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important</a:t>
            </a:r>
            <a:r>
              <a:rPr lang="it-IT" sz="2000" dirty="0">
                <a:latin typeface="+mj-lt"/>
              </a:rPr>
              <a:t> to </a:t>
            </a:r>
            <a:r>
              <a:rPr lang="it-IT" sz="2000" b="1" dirty="0" err="1"/>
              <a:t>segment</a:t>
            </a:r>
            <a:r>
              <a:rPr lang="it-IT" sz="2000" dirty="0">
                <a:latin typeface="+mj-lt"/>
              </a:rPr>
              <a:t> the image,</a:t>
            </a:r>
          </a:p>
          <a:p>
            <a:pPr marL="0" indent="0" defTabSz="914400" eaLnBrk="1" hangingPunct="1">
              <a:buFont typeface="Arial" panose="020B0604020202020204" pitchFamily="34" charset="0"/>
              <a:buNone/>
            </a:pPr>
            <a:r>
              <a:rPr lang="it-IT" sz="2000" dirty="0">
                <a:latin typeface="+mj-lt"/>
              </a:rPr>
              <a:t>i.e. isolate the </a:t>
            </a:r>
            <a:r>
              <a:rPr lang="it-IT" sz="2000" b="1" dirty="0" err="1"/>
              <a:t>thermal</a:t>
            </a:r>
            <a:r>
              <a:rPr lang="it-IT" sz="2000" b="1" dirty="0"/>
              <a:t> events </a:t>
            </a:r>
            <a:r>
              <a:rPr lang="it-IT" sz="2000" dirty="0">
                <a:latin typeface="+mj-lt"/>
              </a:rPr>
              <a:t>with </a:t>
            </a:r>
            <a:r>
              <a:rPr lang="it-IT" sz="2000" dirty="0" err="1">
                <a:latin typeface="+mj-lt"/>
              </a:rPr>
              <a:t>respect</a:t>
            </a:r>
            <a:r>
              <a:rPr lang="it-IT" sz="2000" dirty="0">
                <a:latin typeface="+mj-lt"/>
              </a:rPr>
              <a:t> to image background and </a:t>
            </a:r>
            <a:r>
              <a:rPr lang="it-IT" sz="2000" dirty="0" err="1">
                <a:latin typeface="+mj-lt"/>
              </a:rPr>
              <a:t>noise</a:t>
            </a:r>
            <a:r>
              <a:rPr lang="it-IT" sz="2000" dirty="0">
                <a:latin typeface="+mj-lt"/>
              </a:rPr>
              <a:t>,</a:t>
            </a:r>
          </a:p>
          <a:p>
            <a:pPr marL="0" indent="0" defTabSz="914400" eaLnBrk="1" hangingPunct="1">
              <a:buFont typeface="Arial" panose="020B0604020202020204" pitchFamily="34" charset="0"/>
              <a:buNone/>
            </a:pPr>
            <a:r>
              <a:rPr lang="en-US" sz="2000" dirty="0">
                <a:latin typeface="+mj-lt"/>
              </a:rPr>
              <a:t>in order to 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automatically</a:t>
            </a:r>
            <a:r>
              <a:rPr lang="en-US" sz="2000" dirty="0">
                <a:latin typeface="+mj-lt"/>
              </a:rPr>
              <a:t>:</a:t>
            </a:r>
          </a:p>
          <a:p>
            <a:pPr marL="0" indent="0" defTabSz="914400" eaLnBrk="1" hangingPunct="1">
              <a:buFont typeface="Arial" panose="020B0604020202020204" pitchFamily="34" charset="0"/>
              <a:buNone/>
            </a:pPr>
            <a:r>
              <a:rPr lang="en-US" sz="1800" dirty="0">
                <a:latin typeface="+mj-lt"/>
              </a:rPr>
              <a:t>- </a:t>
            </a:r>
            <a:r>
              <a:rPr lang="en-US" sz="1800" b="1" dirty="0" err="1">
                <a:latin typeface="Calibri "/>
              </a:rPr>
              <a:t>analyse</a:t>
            </a:r>
            <a:r>
              <a:rPr lang="en-US" sz="1800" dirty="0">
                <a:latin typeface="+mj-lt"/>
              </a:rPr>
              <a:t> separately the properties of each single thermal event</a:t>
            </a:r>
          </a:p>
          <a:p>
            <a:pPr marL="0" indent="0" defTabSz="914400" eaLnBrk="1" hangingPunct="1">
              <a:buNone/>
            </a:pPr>
            <a:r>
              <a:rPr lang="en-US" sz="1800" dirty="0">
                <a:latin typeface="+mj-lt"/>
              </a:rPr>
              <a:t>- implement the proper </a:t>
            </a:r>
            <a:r>
              <a:rPr lang="en-US" sz="1800" b="1" dirty="0"/>
              <a:t>control</a:t>
            </a:r>
            <a:r>
              <a:rPr lang="en-US" sz="1800" dirty="0">
                <a:latin typeface="+mj-lt"/>
              </a:rPr>
              <a:t> strategies in case of dangerous events</a:t>
            </a:r>
          </a:p>
        </p:txBody>
      </p:sp>
    </p:spTree>
    <p:extLst>
      <p:ext uri="{BB962C8B-B14F-4D97-AF65-F5344CB8AC3E}">
        <p14:creationId xmlns:p14="http://schemas.microsoft.com/office/powerpoint/2010/main" val="350697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7C420E-98DF-46FC-B516-1C207D16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Strike-line </a:t>
            </a:r>
            <a:r>
              <a:rPr lang="it-IT" dirty="0" err="1"/>
              <a:t>Segmentation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AB4508-0837-434E-9FE5-1E6CD9887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000" dirty="0" err="1">
                <a:latin typeface="+mj-lt"/>
              </a:rPr>
              <a:t>As</a:t>
            </a:r>
            <a:r>
              <a:rPr lang="it-IT" sz="2000" dirty="0">
                <a:latin typeface="+mj-lt"/>
              </a:rPr>
              <a:t> a first </a:t>
            </a:r>
            <a:r>
              <a:rPr lang="it-IT" sz="2000" dirty="0" err="1">
                <a:latin typeface="+mj-lt"/>
              </a:rPr>
              <a:t>attempt</a:t>
            </a:r>
            <a:r>
              <a:rPr lang="it-IT" sz="2000" dirty="0">
                <a:latin typeface="+mj-lt"/>
              </a:rPr>
              <a:t> of </a:t>
            </a:r>
            <a:r>
              <a:rPr lang="it-IT" sz="2000" dirty="0" err="1">
                <a:latin typeface="+mj-lt"/>
              </a:rPr>
              <a:t>isolating</a:t>
            </a:r>
            <a:r>
              <a:rPr lang="it-IT" sz="2000" dirty="0">
                <a:latin typeface="+mj-lt"/>
              </a:rPr>
              <a:t> the strike-line and </a:t>
            </a:r>
            <a:r>
              <a:rPr lang="it-IT" sz="2000" dirty="0" err="1">
                <a:latin typeface="+mj-lt"/>
              </a:rPr>
              <a:t>remove</a:t>
            </a:r>
            <a:r>
              <a:rPr lang="it-IT" sz="2000" dirty="0">
                <a:latin typeface="+mj-lt"/>
              </a:rPr>
              <a:t> the </a:t>
            </a:r>
            <a:r>
              <a:rPr lang="it-IT" sz="2000" dirty="0" err="1">
                <a:latin typeface="+mj-lt"/>
              </a:rPr>
              <a:t>effect</a:t>
            </a:r>
            <a:r>
              <a:rPr lang="it-IT" sz="2000" dirty="0">
                <a:latin typeface="+mj-lt"/>
              </a:rPr>
              <a:t> of </a:t>
            </a:r>
            <a:r>
              <a:rPr lang="it-IT" sz="2000" dirty="0" err="1">
                <a:latin typeface="+mj-lt"/>
              </a:rPr>
              <a:t>noise</a:t>
            </a:r>
            <a:r>
              <a:rPr lang="it-IT" sz="2000" dirty="0">
                <a:latin typeface="+mj-lt"/>
              </a:rPr>
              <a:t>, hot spots and </a:t>
            </a:r>
            <a:r>
              <a:rPr lang="it-IT" sz="2000" dirty="0" err="1">
                <a:latin typeface="+mj-lt"/>
              </a:rPr>
              <a:t>leading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edges</a:t>
            </a:r>
            <a:r>
              <a:rPr lang="it-IT" sz="2000" dirty="0">
                <a:latin typeface="+mj-lt"/>
              </a:rPr>
              <a:t>, a </a:t>
            </a:r>
            <a:r>
              <a:rPr lang="it-IT" sz="2000" dirty="0" err="1">
                <a:latin typeface="+mj-lt"/>
              </a:rPr>
              <a:t>spatiotemporal</a:t>
            </a:r>
            <a:r>
              <a:rPr lang="it-IT" sz="2000" dirty="0">
                <a:latin typeface="+mj-lt"/>
              </a:rPr>
              <a:t> </a:t>
            </a:r>
            <a:r>
              <a:rPr lang="it-IT" sz="2000" b="1" dirty="0" err="1"/>
              <a:t>prefiltering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is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applied</a:t>
            </a:r>
            <a:r>
              <a:rPr lang="it-IT" sz="2000" dirty="0">
                <a:latin typeface="+mj-lt"/>
              </a:rPr>
              <a:t> to the video.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62487D-C2EB-4B64-9728-C1C07C2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25/02/2020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F89062-7FA4-4183-A917-C279D45D7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Pisano et al., “Strike Line Characterization from IR Images at W7-X”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0FFE9E-CAD3-44DA-B0E1-B2C6473A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ECBBE-FABD-4B02-A799-33FF04E3A6C6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pic>
        <p:nvPicPr>
          <p:cNvPr id="13" name="Immagine 12" descr="Immagine che contiene animale&#10;&#10;Descrizione generata automaticamente">
            <a:extLst>
              <a:ext uri="{FF2B5EF4-FFF2-40B4-BE49-F238E27FC236}">
                <a16:creationId xmlns:a16="http://schemas.microsoft.com/office/drawing/2014/main" id="{2825D51B-39F3-4F39-8C67-95C947A90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481806"/>
            <a:ext cx="3960000" cy="991749"/>
          </a:xfrm>
          <a:prstGeom prst="rect">
            <a:avLst/>
          </a:prstGeom>
          <a:scene3d>
            <a:camera prst="orthographicFront"/>
            <a:lightRig rig="threePt" dir="t"/>
          </a:scene3d>
          <a:sp3d extrusionH="254000"/>
        </p:spPr>
      </p:pic>
      <p:pic>
        <p:nvPicPr>
          <p:cNvPr id="27" name="Immagine 26" descr="Immagine che contiene animale&#10;&#10;Descrizione generata automaticamente">
            <a:extLst>
              <a:ext uri="{FF2B5EF4-FFF2-40B4-BE49-F238E27FC236}">
                <a16:creationId xmlns:a16="http://schemas.microsoft.com/office/drawing/2014/main" id="{1FA4E3EC-0407-42AE-9E81-3C8E184D44E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98" y="3518288"/>
            <a:ext cx="3960000" cy="100800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54000"/>
        </p:spPr>
      </p:pic>
      <p:grpSp>
        <p:nvGrpSpPr>
          <p:cNvPr id="38" name="Gruppo 37">
            <a:extLst>
              <a:ext uri="{FF2B5EF4-FFF2-40B4-BE49-F238E27FC236}">
                <a16:creationId xmlns:a16="http://schemas.microsoft.com/office/drawing/2014/main" id="{3DD7AE49-2D16-41F2-97A0-025982899BDA}"/>
              </a:ext>
            </a:extLst>
          </p:cNvPr>
          <p:cNvGrpSpPr/>
          <p:nvPr/>
        </p:nvGrpSpPr>
        <p:grpSpPr>
          <a:xfrm>
            <a:off x="360001" y="4281805"/>
            <a:ext cx="3959999" cy="1296000"/>
            <a:chOff x="360000" y="4824015"/>
            <a:chExt cx="4320000" cy="1296000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8C0A1B0C-4B5F-4FC0-827F-521570804780}"/>
                </a:ext>
              </a:extLst>
            </p:cNvPr>
            <p:cNvGrpSpPr/>
            <p:nvPr/>
          </p:nvGrpSpPr>
          <p:grpSpPr>
            <a:xfrm>
              <a:off x="360002" y="4824015"/>
              <a:ext cx="2205677" cy="1296000"/>
              <a:chOff x="3277299" y="3075299"/>
              <a:chExt cx="2697551" cy="1850435"/>
            </a:xfrm>
            <a:scene3d>
              <a:camera prst="perspectiveContrastingLeftFacing" fov="2700000">
                <a:rot lat="0" lon="0" rev="0"/>
              </a:camera>
              <a:lightRig rig="threePt" dir="t"/>
            </a:scene3d>
          </p:grpSpPr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4595AA22-60D3-4993-B5D4-E64B2A510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7299" y="3485734"/>
                <a:ext cx="2641690" cy="1440000"/>
              </a:xfrm>
              <a:prstGeom prst="rect">
                <a:avLst/>
              </a:prstGeom>
            </p:spPr>
          </p:pic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30480D8-A842-4894-BC4E-F2C160AEED17}"/>
                  </a:ext>
                </a:extLst>
              </p:cNvPr>
              <p:cNvSpPr txBox="1"/>
              <p:nvPr/>
            </p:nvSpPr>
            <p:spPr>
              <a:xfrm>
                <a:off x="3350488" y="3075299"/>
                <a:ext cx="2624362" cy="834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 err="1">
                    <a:latin typeface="+mj-lt"/>
                  </a:rPr>
                  <a:t>Gaussian</a:t>
                </a:r>
                <a:r>
                  <a:rPr lang="it-IT" sz="1600" dirty="0">
                    <a:latin typeface="+mj-lt"/>
                  </a:rPr>
                  <a:t> </a:t>
                </a:r>
                <a:r>
                  <a:rPr lang="it-IT" sz="1600" dirty="0" err="1">
                    <a:latin typeface="+mj-lt"/>
                  </a:rPr>
                  <a:t>spatial</a:t>
                </a:r>
                <a:r>
                  <a:rPr lang="it-IT" sz="1600" dirty="0">
                    <a:latin typeface="+mj-lt"/>
                  </a:rPr>
                  <a:t> filter</a:t>
                </a:r>
              </a:p>
              <a:p>
                <a:pPr algn="ctr"/>
                <a:r>
                  <a:rPr lang="it-IT" sz="1600" dirty="0">
                    <a:latin typeface="+mj-lt"/>
                  </a:rPr>
                  <a:t>size 31x31, </a:t>
                </a:r>
                <a:r>
                  <a:rPr lang="el-GR" sz="1600" dirty="0">
                    <a:latin typeface="+mj-lt"/>
                  </a:rPr>
                  <a:t>σ</a:t>
                </a:r>
                <a:r>
                  <a:rPr lang="it-IT" sz="1600" dirty="0">
                    <a:latin typeface="+mj-lt"/>
                  </a:rPr>
                  <a:t> ≈ 15mm</a:t>
                </a:r>
              </a:p>
            </p:txBody>
          </p:sp>
        </p:grpSp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89B468D5-315F-4AEE-87F7-937D37394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0000" y="5363299"/>
              <a:ext cx="2122864" cy="756716"/>
            </a:xfrm>
            <a:prstGeom prst="rect">
              <a:avLst/>
            </a:prstGeom>
            <a:scene3d>
              <a:camera prst="perspectiveContrastingLeftFacing" fov="2700000">
                <a:rot lat="0" lon="0" rev="0"/>
              </a:camera>
              <a:lightRig rig="threePt" dir="t"/>
            </a:scene3d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9A8CE5C-E368-4454-AFCE-FF70ABCA2133}"/>
                </a:ext>
              </a:extLst>
            </p:cNvPr>
            <p:cNvSpPr txBox="1"/>
            <p:nvPr/>
          </p:nvSpPr>
          <p:spPr>
            <a:xfrm>
              <a:off x="2588891" y="4824015"/>
              <a:ext cx="2091109" cy="584775"/>
            </a:xfrm>
            <a:prstGeom prst="rect">
              <a:avLst/>
            </a:prstGeom>
            <a:noFill/>
            <a:scene3d>
              <a:camera prst="perspectiveContrastingLeftFacing" fov="2700000">
                <a:rot lat="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latin typeface="+mj-lt"/>
                </a:rPr>
                <a:t>moving</a:t>
              </a:r>
              <a:r>
                <a:rPr lang="it-IT" sz="1600" dirty="0">
                  <a:latin typeface="+mj-lt"/>
                </a:rPr>
                <a:t> </a:t>
              </a:r>
              <a:r>
                <a:rPr lang="it-IT" sz="1600" dirty="0" err="1">
                  <a:latin typeface="+mj-lt"/>
                </a:rPr>
                <a:t>average</a:t>
              </a:r>
              <a:endParaRPr lang="it-IT" sz="1600" dirty="0">
                <a:latin typeface="+mj-lt"/>
              </a:endParaRPr>
            </a:p>
            <a:p>
              <a:pPr algn="ctr"/>
              <a:r>
                <a:rPr lang="it-IT" sz="1600" dirty="0">
                  <a:latin typeface="+mj-lt"/>
                </a:rPr>
                <a:t>time filter, w = 0.03s</a:t>
              </a: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A4EB6EC1-8D22-4341-9F05-39EB6A1FE9C1}"/>
                </a:ext>
              </a:extLst>
            </p:cNvPr>
            <p:cNvSpPr/>
            <p:nvPr/>
          </p:nvSpPr>
          <p:spPr>
            <a:xfrm>
              <a:off x="360000" y="4824015"/>
              <a:ext cx="2160000" cy="1296000"/>
            </a:xfrm>
            <a:prstGeom prst="rect">
              <a:avLst/>
            </a:prstGeom>
            <a:noFill/>
            <a:scene3d>
              <a:camera prst="perspectiveContrastingLeftFacing" fov="2700000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3AFDDCB3-CB4E-4C7A-B81F-14F73701E138}"/>
                </a:ext>
              </a:extLst>
            </p:cNvPr>
            <p:cNvSpPr/>
            <p:nvPr/>
          </p:nvSpPr>
          <p:spPr>
            <a:xfrm>
              <a:off x="2520000" y="4824015"/>
              <a:ext cx="2160000" cy="1296000"/>
            </a:xfrm>
            <a:prstGeom prst="rect">
              <a:avLst/>
            </a:prstGeom>
            <a:noFill/>
            <a:scene3d>
              <a:camera prst="perspectiveContrastingLeftFacing" fov="2700000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D2C19E2-D43E-4FD3-AF90-A48106B8B8F5}"/>
              </a:ext>
            </a:extLst>
          </p:cNvPr>
          <p:cNvSpPr txBox="1"/>
          <p:nvPr/>
        </p:nvSpPr>
        <p:spPr>
          <a:xfrm>
            <a:off x="2119073" y="365822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*</a:t>
            </a:r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BD33B4C2-2A9F-4A7D-91A2-8EE213AD9CE2}"/>
              </a:ext>
            </a:extLst>
          </p:cNvPr>
          <p:cNvCxnSpPr/>
          <p:nvPr/>
        </p:nvCxnSpPr>
        <p:spPr>
          <a:xfrm>
            <a:off x="4613355" y="2503767"/>
            <a:ext cx="0" cy="30740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13744C-1955-44FB-9BA0-6BC7D248DD0D}"/>
              </a:ext>
            </a:extLst>
          </p:cNvPr>
          <p:cNvSpPr txBox="1"/>
          <p:nvPr/>
        </p:nvSpPr>
        <p:spPr>
          <a:xfrm>
            <a:off x="4860398" y="2536426"/>
            <a:ext cx="39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+mj-lt"/>
              </a:rPr>
              <a:t>Prefiltering</a:t>
            </a:r>
            <a:r>
              <a:rPr lang="it-IT" dirty="0">
                <a:latin typeface="+mj-lt"/>
              </a:rPr>
              <a:t> helps </a:t>
            </a:r>
            <a:r>
              <a:rPr lang="it-IT" dirty="0" err="1">
                <a:latin typeface="+mj-lt"/>
              </a:rPr>
              <a:t>avoiding</a:t>
            </a:r>
            <a:r>
              <a:rPr lang="it-IT" dirty="0">
                <a:latin typeface="+mj-lt"/>
              </a:rPr>
              <a:t> </a:t>
            </a:r>
            <a:r>
              <a:rPr lang="it-IT" b="1" dirty="0" err="1">
                <a:latin typeface="+mn-lt"/>
              </a:rPr>
              <a:t>fragmentation</a:t>
            </a:r>
            <a:endParaRPr lang="it-IT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39449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4623</TotalTime>
  <Words>1456</Words>
  <Application>Microsoft Office PowerPoint</Application>
  <PresentationFormat>Presentazione su schermo (4:3)</PresentationFormat>
  <Paragraphs>261</Paragraphs>
  <Slides>21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</vt:lpstr>
      <vt:lpstr>Calibri Light</vt:lpstr>
      <vt:lpstr>Palatino Linotype</vt:lpstr>
      <vt:lpstr>Times New Roman</vt:lpstr>
      <vt:lpstr>Tema di Office</vt:lpstr>
      <vt:lpstr>1_Tema di Office</vt:lpstr>
      <vt:lpstr>Equation</vt:lpstr>
      <vt:lpstr>Strike Line Characterization from IR Images at W7-X</vt:lpstr>
      <vt:lpstr>Wendelstein 7-X Stellarator</vt:lpstr>
      <vt:lpstr>Wendelstein 7-X Stellarator</vt:lpstr>
      <vt:lpstr>Divertor Strike-Lines</vt:lpstr>
      <vt:lpstr>IR System</vt:lpstr>
      <vt:lpstr>Heat-Flux Image</vt:lpstr>
      <vt:lpstr>Strike-Line Segmentation</vt:lpstr>
      <vt:lpstr>Strike-Line Segmentation</vt:lpstr>
      <vt:lpstr>Strike-line Segmentation</vt:lpstr>
      <vt:lpstr>Strike-line Segmentation</vt:lpstr>
      <vt:lpstr>Strike-line Segmentation</vt:lpstr>
      <vt:lpstr>Strike-line Segmentation</vt:lpstr>
      <vt:lpstr>Strike-line Segmentation</vt:lpstr>
      <vt:lpstr>Strike-Line Segmentation</vt:lpstr>
      <vt:lpstr>Strike-Line Characterization</vt:lpstr>
      <vt:lpstr>Strike Line Characterization</vt:lpstr>
      <vt:lpstr>Strike Line Characterization</vt:lpstr>
      <vt:lpstr>Thanks for Your Attention!</vt:lpstr>
      <vt:lpstr>Case Study</vt:lpstr>
      <vt:lpstr>Case Study</vt:lpstr>
      <vt:lpstr>Case Study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Prediction of Control Coil Currents from Infrared Images with NNs</dc:title>
  <dc:creator>Fabio Pisano</dc:creator>
  <cp:lastModifiedBy>Fabio Pisano</cp:lastModifiedBy>
  <cp:revision>103</cp:revision>
  <dcterms:created xsi:type="dcterms:W3CDTF">2020-02-18T09:26:18Z</dcterms:created>
  <dcterms:modified xsi:type="dcterms:W3CDTF">2020-02-22T16:55:42Z</dcterms:modified>
</cp:coreProperties>
</file>