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"/>
  </p:notesMasterIdLst>
  <p:sldIdLst>
    <p:sldId id="268" r:id="rId2"/>
    <p:sldId id="269" r:id="rId3"/>
    <p:sldId id="273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EC1"/>
    <a:srgbClr val="007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9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3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716D5-ACEA-43FB-9282-292FC8262548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6895-DAEF-47E5-8529-7A3EBD8431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3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o mach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10463920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F7EC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4FA7662A-24D7-4E9E-B0FA-65DFB45FDC54}" type="datetime1">
              <a:rPr lang="de-DE" smtClean="0"/>
              <a:t>26.02.2020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4523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876" y="188913"/>
            <a:ext cx="602698" cy="538451"/>
          </a:xfrm>
          <a:prstGeom prst="rect">
            <a:avLst/>
          </a:prstGeom>
        </p:spPr>
      </p:pic>
      <p:sp>
        <p:nvSpPr>
          <p:cNvPr id="23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92173"/>
            <a:ext cx="11233150" cy="51092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0168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UG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42" y="190800"/>
            <a:ext cx="566540" cy="504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4C7A1650-3199-4665-A6B8-9ACC3109D333}" type="datetime1">
              <a:rPr lang="de-DE" smtClean="0"/>
              <a:t>26.02.2020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43282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4523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4" y="190969"/>
            <a:ext cx="2356541" cy="504000"/>
          </a:xfrm>
          <a:prstGeom prst="rect">
            <a:avLst/>
          </a:prstGeom>
        </p:spPr>
      </p:pic>
      <p:grpSp>
        <p:nvGrpSpPr>
          <p:cNvPr id="14" name="Gruppierung 13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15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16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17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8" name="Untertitel 2"/>
          <p:cNvSpPr>
            <a:spLocks noGrp="1"/>
          </p:cNvSpPr>
          <p:nvPr>
            <p:ph type="subTitle" idx="1"/>
          </p:nvPr>
        </p:nvSpPr>
        <p:spPr>
          <a:xfrm>
            <a:off x="1524000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9" name="Titel 7"/>
          <p:cNvSpPr>
            <a:spLocks noGrp="1"/>
          </p:cNvSpPr>
          <p:nvPr>
            <p:ph type="title"/>
          </p:nvPr>
        </p:nvSpPr>
        <p:spPr>
          <a:xfrm>
            <a:off x="1524000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4257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UG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AE1D3E18-B852-4919-8345-0670EF5F45BD}" type="datetime1">
              <a:rPr lang="de-DE" smtClean="0"/>
              <a:t>26.02.2020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4523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4" y="190969"/>
            <a:ext cx="2356541" cy="504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42" y="190800"/>
            <a:ext cx="566540" cy="504000"/>
          </a:xfrm>
          <a:prstGeom prst="rect">
            <a:avLst/>
          </a:prstGeom>
        </p:spPr>
      </p:pic>
      <p:sp>
        <p:nvSpPr>
          <p:cNvPr id="32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33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34" name="Gruppierung 33"/>
          <p:cNvGrpSpPr/>
          <p:nvPr userDrawn="1"/>
        </p:nvGrpSpPr>
        <p:grpSpPr>
          <a:xfrm>
            <a:off x="2556095" y="4821379"/>
            <a:ext cx="7353189" cy="743526"/>
            <a:chOff x="2556095" y="5284515"/>
            <a:chExt cx="7353189" cy="743526"/>
          </a:xfrm>
        </p:grpSpPr>
        <p:pic>
          <p:nvPicPr>
            <p:cNvPr id="35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36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37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6" name="Subtitle 2"/>
          <p:cNvSpPr txBox="1">
            <a:spLocks/>
          </p:cNvSpPr>
          <p:nvPr userDrawn="1"/>
        </p:nvSpPr>
        <p:spPr>
          <a:xfrm>
            <a:off x="2428743" y="5882488"/>
            <a:ext cx="7716207" cy="5667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latin typeface="Arial Narrow" panose="020B0606020202030204" pitchFamily="34" charset="0"/>
              </a:rPr>
              <a:t>This work has been carried out within the framework of the EUROfusion Consortium and has received funding from the </a:t>
            </a:r>
            <a:r>
              <a:rPr lang="en-US" sz="1000" dirty="0" err="1" smtClean="0">
                <a:latin typeface="Arial Narrow" panose="020B0606020202030204" pitchFamily="34" charset="0"/>
              </a:rPr>
              <a:t>Euratom</a:t>
            </a:r>
            <a:r>
              <a:rPr lang="en-US" sz="1000" dirty="0" smtClean="0">
                <a:latin typeface="Arial Narrow" panose="020B0606020202030204" pitchFamily="34" charset="0"/>
              </a:rPr>
              <a:t> research and training </a:t>
            </a:r>
            <a:r>
              <a:rPr lang="en-US" sz="1000" dirty="0" err="1" smtClean="0">
                <a:latin typeface="Arial Narrow" panose="020B0606020202030204" pitchFamily="34" charset="0"/>
              </a:rPr>
              <a:t>programme</a:t>
            </a:r>
            <a:r>
              <a:rPr lang="en-US" sz="1000" dirty="0" smtClean="0">
                <a:latin typeface="Arial Narrow" panose="020B0606020202030204" pitchFamily="34" charset="0"/>
              </a:rPr>
              <a:t> 2014-2018 under grant agreement No 633053. The views and opinions expressed herein do not necessarily reflect those of the European Commission.</a:t>
            </a:r>
            <a:endParaRPr lang="en-US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304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386E-C920-41F1-BC25-06F02C42E461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37DE-4867-4C95-89FE-1EA831DDDC8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977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386E-C920-41F1-BC25-06F02C42E461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37DE-4867-4C95-89FE-1EA831DDDC8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73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7-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F7EC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C9219D76-3995-4C27-855A-F85A2341E3FD}" type="datetime1">
              <a:rPr lang="de-DE" smtClean="0"/>
              <a:t>26.02.2020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6995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101383"/>
            <a:ext cx="11233150" cy="508289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876" y="188913"/>
            <a:ext cx="602698" cy="538451"/>
          </a:xfrm>
          <a:prstGeom prst="rect">
            <a:avLst/>
          </a:prstGeom>
        </p:spPr>
      </p:pic>
      <p:pic>
        <p:nvPicPr>
          <p:cNvPr id="1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00" y="190800"/>
            <a:ext cx="603145" cy="536564"/>
          </a:xfrm>
          <a:prstGeom prst="rect">
            <a:avLst/>
          </a:prstGeom>
        </p:spPr>
      </p:pic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30800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00" y="190800"/>
            <a:ext cx="603145" cy="536564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F7EC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5635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EAEB81C4-D098-4BCD-83C2-A5E9AEB826BB}" type="datetime1">
              <a:rPr lang="de-DE" smtClean="0"/>
              <a:t>26.02.2020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89025"/>
            <a:ext cx="11233150" cy="51117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876" y="188913"/>
            <a:ext cx="602698" cy="538451"/>
          </a:xfrm>
          <a:prstGeom prst="rect">
            <a:avLst/>
          </a:prstGeom>
        </p:spPr>
      </p:pic>
      <p:cxnSp>
        <p:nvCxnSpPr>
          <p:cNvPr id="12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280166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6466" y="147362"/>
            <a:ext cx="600317" cy="612000"/>
          </a:xfrm>
          <a:prstGeom prst="rect">
            <a:avLst/>
          </a:prstGeom>
          <a:noFill/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F7EC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sz="1000" b="1">
                <a:latin typeface="Arial Narrow" panose="020B0606020202030204" pitchFamily="34" charset="0"/>
              </a:defRPr>
            </a:lvl1pPr>
          </a:lstStyle>
          <a:p>
            <a:fld id="{3F9678D7-A246-40CF-9FA2-7DB4ECA1CCCD}" type="datetime1">
              <a:rPr lang="de-DE" smtClean="0"/>
              <a:t>26.02.2020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de-DE" sz="1000" b="1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69957"/>
            <a:ext cx="1080000" cy="365125"/>
          </a:xfrm>
        </p:spPr>
        <p:txBody>
          <a:bodyPr/>
          <a:lstStyle>
            <a:lvl1pPr>
              <a:defRPr lang="de-DE" sz="1000" b="1" kern="120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89026"/>
            <a:ext cx="11233150" cy="51117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876" y="188913"/>
            <a:ext cx="602698" cy="538451"/>
          </a:xfrm>
          <a:prstGeom prst="rect">
            <a:avLst/>
          </a:prstGeom>
        </p:spPr>
      </p:pic>
      <p:cxnSp>
        <p:nvCxnSpPr>
          <p:cNvPr id="12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090391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371" y="277807"/>
            <a:ext cx="1110547" cy="333491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4" y="188639"/>
            <a:ext cx="8334933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F7EC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4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C18108AF-5841-422D-B635-956D611C3DF6}" type="datetime1">
              <a:rPr lang="de-DE" smtClean="0"/>
              <a:t>26.02.2020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45237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6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4" y="1089025"/>
            <a:ext cx="11233151" cy="51117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876" y="188913"/>
            <a:ext cx="602698" cy="538451"/>
          </a:xfrm>
          <a:prstGeom prst="rect">
            <a:avLst/>
          </a:prstGeom>
        </p:spPr>
      </p:pic>
      <p:cxnSp>
        <p:nvCxnSpPr>
          <p:cNvPr id="12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909746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/o machine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11817626-2DC1-4B8D-9D85-14BFC31A2715}" type="datetime1">
              <a:rPr lang="de-DE" smtClean="0"/>
              <a:t>26.02.2020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07983" y="6345237"/>
            <a:ext cx="8564310" cy="365125"/>
          </a:xfrm>
        </p:spPr>
        <p:txBody>
          <a:bodyPr/>
          <a:lstStyle>
            <a:lvl1pPr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20852" y="6311341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2" name="Gruppierung 1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20" name="Picture 1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88913"/>
            <a:ext cx="2356540" cy="504000"/>
          </a:xfrm>
          <a:prstGeom prst="rect">
            <a:avLst/>
          </a:prstGeom>
        </p:spPr>
      </p:pic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8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61048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/o machine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45236"/>
            <a:ext cx="8564310" cy="365125"/>
          </a:xfrm>
        </p:spPr>
        <p:txBody>
          <a:bodyPr/>
          <a:lstStyle>
            <a:lvl1pPr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4523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2428743" y="5882488"/>
            <a:ext cx="7716207" cy="5667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latin typeface="Arial Narrow" panose="020B0606020202030204" pitchFamily="34" charset="0"/>
              </a:rPr>
              <a:t>This work has been carried out within the framework of the EUROfusion Consortium and has received funding from the </a:t>
            </a:r>
            <a:r>
              <a:rPr lang="en-US" sz="1000" dirty="0" err="1" smtClean="0">
                <a:latin typeface="Arial Narrow" panose="020B0606020202030204" pitchFamily="34" charset="0"/>
              </a:rPr>
              <a:t>Euratom</a:t>
            </a:r>
            <a:r>
              <a:rPr lang="en-US" sz="1000" dirty="0" smtClean="0">
                <a:latin typeface="Arial Narrow" panose="020B0606020202030204" pitchFamily="34" charset="0"/>
              </a:rPr>
              <a:t> research and training </a:t>
            </a:r>
            <a:r>
              <a:rPr lang="en-US" sz="1000" dirty="0" err="1" smtClean="0">
                <a:latin typeface="Arial Narrow" panose="020B0606020202030204" pitchFamily="34" charset="0"/>
              </a:rPr>
              <a:t>programme</a:t>
            </a:r>
            <a:r>
              <a:rPr lang="en-US" sz="1000" dirty="0" smtClean="0">
                <a:latin typeface="Arial Narrow" panose="020B0606020202030204" pitchFamily="34" charset="0"/>
              </a:rPr>
              <a:t> 2014-2018 under grant agreement No 633053. The views and opinions expressed herein do not necessarily reflect those of the European Commission.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p:sp>
        <p:nvSpPr>
          <p:cNvPr id="26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33144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7" name="Titel 7"/>
          <p:cNvSpPr>
            <a:spLocks noGrp="1"/>
          </p:cNvSpPr>
          <p:nvPr userDrawn="1">
            <p:ph type="title"/>
          </p:nvPr>
        </p:nvSpPr>
        <p:spPr>
          <a:xfrm>
            <a:off x="1533144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88913"/>
            <a:ext cx="2356540" cy="504000"/>
          </a:xfrm>
          <a:prstGeom prst="rect">
            <a:avLst/>
          </a:prstGeom>
        </p:spPr>
      </p:pic>
      <p:grpSp>
        <p:nvGrpSpPr>
          <p:cNvPr id="15" name="Gruppierung 14"/>
          <p:cNvGrpSpPr/>
          <p:nvPr userDrawn="1"/>
        </p:nvGrpSpPr>
        <p:grpSpPr>
          <a:xfrm>
            <a:off x="2556095" y="4821379"/>
            <a:ext cx="7353189" cy="743526"/>
            <a:chOff x="2556095" y="5284515"/>
            <a:chExt cx="7353189" cy="743526"/>
          </a:xfrm>
        </p:grpSpPr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17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18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FC87BE8F-D7AB-4BD7-95D8-C4FCB6CA5668}" type="datetime1">
              <a:rPr lang="de-DE" smtClean="0"/>
              <a:t>26.02.2020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509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7-X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42" y="188913"/>
            <a:ext cx="566540" cy="504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BB77DE97-E775-4712-9300-9881880DB793}" type="datetime1">
              <a:rPr lang="de-DE" smtClean="0"/>
              <a:t>26.02.2020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28376" y="634523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4" y="190969"/>
            <a:ext cx="2356541" cy="504000"/>
          </a:xfrm>
          <a:prstGeom prst="rect">
            <a:avLst/>
          </a:prstGeom>
        </p:spPr>
      </p:pic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18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4261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7-X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A95A8E66-A61C-442E-BEC8-26529E5B6C21}" type="datetime1">
              <a:rPr lang="de-DE" smtClean="0"/>
              <a:t>26.02.2020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45237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46804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4" y="190969"/>
            <a:ext cx="2356541" cy="504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42" y="188913"/>
            <a:ext cx="566540" cy="504000"/>
          </a:xfrm>
          <a:prstGeom prst="rect">
            <a:avLst/>
          </a:prstGeom>
        </p:spPr>
      </p:pic>
      <p:sp>
        <p:nvSpPr>
          <p:cNvPr id="3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5077493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34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35" name="Gruppierung 34"/>
          <p:cNvGrpSpPr/>
          <p:nvPr userDrawn="1"/>
        </p:nvGrpSpPr>
        <p:grpSpPr>
          <a:xfrm>
            <a:off x="2556095" y="5129664"/>
            <a:ext cx="7353189" cy="743526"/>
            <a:chOff x="2556095" y="5284515"/>
            <a:chExt cx="7353189" cy="743526"/>
          </a:xfrm>
        </p:grpSpPr>
        <p:pic>
          <p:nvPicPr>
            <p:cNvPr id="36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37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38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6" name="Subtitle 2"/>
          <p:cNvSpPr txBox="1">
            <a:spLocks/>
          </p:cNvSpPr>
          <p:nvPr userDrawn="1"/>
        </p:nvSpPr>
        <p:spPr>
          <a:xfrm>
            <a:off x="2428743" y="5905023"/>
            <a:ext cx="7716207" cy="5667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latin typeface="Arial Narrow" panose="020B0606020202030204" pitchFamily="34" charset="0"/>
              </a:rPr>
              <a:t>This work has been carried out within the framework of the EUROfusion Consortium and has received funding from the </a:t>
            </a:r>
            <a:r>
              <a:rPr lang="en-US" sz="1000" dirty="0" err="1" smtClean="0">
                <a:latin typeface="Arial Narrow" panose="020B0606020202030204" pitchFamily="34" charset="0"/>
              </a:rPr>
              <a:t>Euratom</a:t>
            </a:r>
            <a:r>
              <a:rPr lang="en-US" sz="1000" dirty="0" smtClean="0">
                <a:latin typeface="Arial Narrow" panose="020B0606020202030204" pitchFamily="34" charset="0"/>
              </a:rPr>
              <a:t> research and training </a:t>
            </a:r>
            <a:r>
              <a:rPr lang="en-US" sz="1000" dirty="0" err="1" smtClean="0">
                <a:latin typeface="Arial Narrow" panose="020B0606020202030204" pitchFamily="34" charset="0"/>
              </a:rPr>
              <a:t>programme</a:t>
            </a:r>
            <a:r>
              <a:rPr lang="en-US" sz="1000" dirty="0" smtClean="0">
                <a:latin typeface="Arial Narrow" panose="020B0606020202030204" pitchFamily="34" charset="0"/>
              </a:rPr>
              <a:t> 2014-2018 under grant agreement No 633053. The views and opinions expressed herein do not necessarily reflect those of the European Commission.</a:t>
            </a:r>
            <a:endParaRPr lang="en-US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701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50686472-67BF-4CE8-8EF0-F0652899B9FB}" type="datetime1">
              <a:rPr lang="de-DE" smtClean="0"/>
              <a:t>26.02.2020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717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1" r:id="rId2"/>
    <p:sldLayoutId id="2147483662" r:id="rId3"/>
    <p:sldLayoutId id="2147483663" r:id="rId4"/>
    <p:sldLayoutId id="2147483664" r:id="rId5"/>
    <p:sldLayoutId id="2147483655" r:id="rId6"/>
    <p:sldLayoutId id="2147483656" r:id="rId7"/>
    <p:sldLayoutId id="2147483657" r:id="rId8"/>
    <p:sldLayoutId id="2147483659" r:id="rId9"/>
    <p:sldLayoutId id="2147483658" r:id="rId10"/>
    <p:sldLayoutId id="2147483660" r:id="rId11"/>
    <p:sldLayoutId id="2147483665" r:id="rId12"/>
    <p:sldLayoutId id="2147483666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119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  <p15:guide id="8" orient="horz" pos="22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2C10-34BE-4C50-96D0-7CBCF87098AF}" type="datetime1">
              <a:rPr lang="de-DE" smtClean="0"/>
              <a:t>26.02.2020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578455" y="1582370"/>
            <a:ext cx="9144000" cy="2055378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Discussion on AI for machine safety</a:t>
            </a:r>
            <a:endParaRPr lang="de-DE" sz="3600" dirty="0"/>
          </a:p>
        </p:txBody>
      </p:sp>
      <p:sp>
        <p:nvSpPr>
          <p:cNvPr id="8" name="Textfeld 7"/>
          <p:cNvSpPr txBox="1"/>
          <p:nvPr/>
        </p:nvSpPr>
        <p:spPr>
          <a:xfrm>
            <a:off x="3726858" y="3920611"/>
            <a:ext cx="4624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Workshop 25-26.02.2020</a:t>
            </a:r>
            <a:endParaRPr lang="de-DE" sz="22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AI in this workshop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8E66-A61C-442E-BEC8-26529E5B6C21}" type="datetime1">
              <a:rPr lang="de-DE" smtClean="0"/>
              <a:t>26.02.2020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Pattern recognition</a:t>
            </a:r>
          </a:p>
          <a:p>
            <a:pPr lvl="1"/>
            <a:r>
              <a:rPr lang="en-US" dirty="0"/>
              <a:t>Thermal event detection and classification</a:t>
            </a:r>
          </a:p>
          <a:p>
            <a:r>
              <a:rPr lang="en-US" dirty="0"/>
              <a:t>Direct and inverse NN</a:t>
            </a:r>
          </a:p>
          <a:p>
            <a:pPr lvl="1"/>
            <a:r>
              <a:rPr lang="en-US" dirty="0"/>
              <a:t>Direct: Simulation software replacement by fast </a:t>
            </a:r>
            <a:r>
              <a:rPr lang="en-US" dirty="0" smtClean="0"/>
              <a:t>NN (VMEC, Theodor)</a:t>
            </a:r>
            <a:endParaRPr lang="en-US" dirty="0"/>
          </a:p>
          <a:p>
            <a:pPr lvl="1"/>
            <a:r>
              <a:rPr lang="en-US" dirty="0"/>
              <a:t>Indirect: plasma feature reconstruction from images (CC, iota,…)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572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</a:t>
            </a:r>
            <a:r>
              <a:rPr lang="en-US" dirty="0"/>
              <a:t>applications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26.02.2020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Evaluation of criticality of hot spots by their size and magnitude</a:t>
            </a:r>
          </a:p>
          <a:p>
            <a:pPr lvl="1"/>
            <a:r>
              <a:rPr lang="en-US" dirty="0"/>
              <a:t>Considering thermo-mechanical response of </a:t>
            </a:r>
            <a:r>
              <a:rPr lang="en-US" dirty="0" smtClean="0"/>
              <a:t>KIP</a:t>
            </a:r>
          </a:p>
          <a:p>
            <a:pPr lvl="2"/>
            <a:r>
              <a:rPr lang="en-US" dirty="0" smtClean="0"/>
              <a:t>NN replacing Theodor or FEM</a:t>
            </a:r>
            <a:endParaRPr lang="en-US" dirty="0"/>
          </a:p>
          <a:p>
            <a:pPr lvl="1"/>
            <a:r>
              <a:rPr lang="en-US" dirty="0"/>
              <a:t>Considering resolution of sensor and optics projected onto </a:t>
            </a:r>
            <a:r>
              <a:rPr lang="en-US" dirty="0" smtClean="0"/>
              <a:t>KIP</a:t>
            </a:r>
          </a:p>
          <a:p>
            <a:pPr lvl="1"/>
            <a:r>
              <a:rPr lang="en-US" dirty="0" smtClean="0"/>
              <a:t>Considering reflections</a:t>
            </a:r>
            <a:endParaRPr lang="en-US" dirty="0"/>
          </a:p>
          <a:p>
            <a:r>
              <a:rPr lang="en-US" dirty="0"/>
              <a:t>Acceptance of thermal events</a:t>
            </a:r>
          </a:p>
          <a:p>
            <a:pPr lvl="1"/>
            <a:r>
              <a:rPr lang="en-US" dirty="0"/>
              <a:t>Turn off experiment </a:t>
            </a:r>
          </a:p>
          <a:p>
            <a:pPr lvl="1"/>
            <a:r>
              <a:rPr lang="en-US" dirty="0"/>
              <a:t>Adaptation of </a:t>
            </a:r>
            <a:r>
              <a:rPr lang="en-US" dirty="0" smtClean="0"/>
              <a:t>actuators</a:t>
            </a:r>
          </a:p>
          <a:p>
            <a:pPr lvl="2"/>
            <a:r>
              <a:rPr lang="en-US" dirty="0" smtClean="0"/>
              <a:t>NN replacing models in simulation framework</a:t>
            </a:r>
          </a:p>
          <a:p>
            <a:pPr lvl="2"/>
            <a:endParaRPr lang="en-US" dirty="0" smtClean="0">
              <a:sym typeface="Wingdings" panose="05000000000000000000" pitchFamily="2" charset="2"/>
            </a:endParaRP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de-DE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498" y="4227967"/>
            <a:ext cx="3627741" cy="25633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140" y="1620570"/>
            <a:ext cx="4425542" cy="24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06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Wingdings</vt:lpstr>
      <vt:lpstr>Office</vt:lpstr>
      <vt:lpstr>Discussion on AI for machine safety</vt:lpstr>
      <vt:lpstr>Applications of AI in this workshop</vt:lpstr>
      <vt:lpstr>Potential applications</vt:lpstr>
    </vt:vector>
  </TitlesOfParts>
  <Company>Max-Planck-Institut f. Plasmaphysik, Greifswald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Kurz</dc:creator>
  <cp:lastModifiedBy>Joris Fellinger</cp:lastModifiedBy>
  <cp:revision>378</cp:revision>
  <dcterms:created xsi:type="dcterms:W3CDTF">2018-08-24T10:28:29Z</dcterms:created>
  <dcterms:modified xsi:type="dcterms:W3CDTF">2020-02-26T07:43:48Z</dcterms:modified>
</cp:coreProperties>
</file>