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0" r:id="rId6"/>
    <p:sldId id="264" r:id="rId7"/>
    <p:sldId id="261" r:id="rId8"/>
    <p:sldId id="262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9"/>
    <p:restoredTop sz="95118"/>
  </p:normalViewPr>
  <p:slideViewPr>
    <p:cSldViewPr snapToGrid="0" snapToObjects="1">
      <p:cViewPr>
        <p:scale>
          <a:sx n="83" d="100"/>
          <a:sy n="83" d="100"/>
        </p:scale>
        <p:origin x="1256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89AD9-17B7-074D-8E93-292B360C9F73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DABC9-5422-1741-A123-7F3BCD8FB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2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9"/>
            <a:ext cx="12192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4" y="-457200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056107" y="5805264"/>
            <a:ext cx="4813579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sp>
        <p:nvSpPr>
          <p:cNvPr id="2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023659" y="5759500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8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04BC-E937-6A40-92E8-DA7CC46EC3C6}" type="datetime1">
              <a:rPr lang="sv-SE" smtClean="0"/>
              <a:t>2020-09-22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5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EE35-6D45-7F4C-9BB3-382A6A103E2E}" type="datetime1">
              <a:rPr lang="sv-SE" smtClean="0"/>
              <a:t>2020-09-22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95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9EB0-6708-1F4B-AF1F-031DF046E1BC}" type="datetime1">
              <a:rPr lang="sv-SE" smtClean="0"/>
              <a:t>2020-09-22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25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2B43-98E1-3F4F-89AA-78E3079AC08D}" type="datetime1">
              <a:rPr lang="sv-SE" smtClean="0"/>
              <a:t>2020-09-22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2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pic>
        <p:nvPicPr>
          <p:cNvPr id="8" name="Picture 7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6" y="116632"/>
            <a:ext cx="554930" cy="465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116633"/>
            <a:ext cx="10550770" cy="446075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sv-SE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1280160"/>
            <a:ext cx="11167376" cy="4896803"/>
          </a:xfr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098" y="6356350"/>
            <a:ext cx="2743200" cy="365125"/>
          </a:xfrm>
        </p:spPr>
        <p:txBody>
          <a:bodyPr/>
          <a:lstStyle/>
          <a:p>
            <a:fld id="{C46435F6-DE02-964D-A7CE-08B93192980B}" type="datetime1">
              <a:rPr lang="sv-SE" smtClean="0"/>
              <a:t>2020-09-22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86" y="6356350"/>
            <a:ext cx="4114800" cy="365125"/>
          </a:xfrm>
        </p:spPr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0274" y="6356350"/>
            <a:ext cx="2743200" cy="365125"/>
          </a:xfrm>
        </p:spPr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7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8"/>
            <a:ext cx="10986971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smtClean="0"/>
              <a:t>Jonsson</a:t>
            </a:r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116632"/>
            <a:ext cx="610929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9F8-EE78-1248-85D7-7DEF5CE24348}" type="datetime1">
              <a:rPr lang="sv-SE" smtClean="0"/>
              <a:t>2020-09-22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7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EF82-F614-9C41-BED2-DEF0198C83B9}" type="datetime1">
              <a:rPr lang="sv-SE" smtClean="0"/>
              <a:t>2020-09-22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3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4A4A-6F6D-9B4A-82CC-2C9F653CAF6B}" type="datetime1">
              <a:rPr lang="sv-SE" smtClean="0"/>
              <a:t>2020-09-22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F860-C881-2E4F-BA28-2DE243A637B8}" type="datetime1">
              <a:rPr lang="sv-SE" smtClean="0"/>
              <a:t>2020-09-22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09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5EFE-D4DF-6B4D-A0D2-F084BF98F511}" type="datetime1">
              <a:rPr lang="sv-SE" smtClean="0"/>
              <a:t>2020-09-22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0DE2-07BC-B445-BF95-5B89B523FF74}" type="datetime1">
              <a:rPr lang="sv-SE" smtClean="0"/>
              <a:t>2020-09-22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08AFB-6572-4D46-8E19-A00F4DF2A6E3}" type="datetime1">
              <a:rPr lang="sv-SE" smtClean="0"/>
              <a:t>2020-09-22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97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49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Sprint-1 on </a:t>
            </a:r>
            <a:r>
              <a:rPr lang="en-GB" dirty="0"/>
              <a:t>i</a:t>
            </a:r>
            <a:r>
              <a:rPr lang="en-GB" dirty="0" smtClean="0"/>
              <a:t>nternal boundaries </a:t>
            </a:r>
            <a:r>
              <a:rPr lang="en-GB" dirty="0" smtClean="0"/>
              <a:t>and </a:t>
            </a:r>
            <a:r>
              <a:rPr lang="en-GB" dirty="0" err="1" smtClean="0"/>
              <a:t>hyperdiffusion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5760" y="4140926"/>
            <a:ext cx="11625943" cy="1149532"/>
          </a:xfrm>
        </p:spPr>
        <p:txBody>
          <a:bodyPr>
            <a:normAutofit/>
          </a:bodyPr>
          <a:lstStyle/>
          <a:p>
            <a:r>
              <a:rPr lang="en-GB" b="0" dirty="0" smtClean="0"/>
              <a:t>Thomas Jonsson</a:t>
            </a:r>
          </a:p>
          <a:p>
            <a:r>
              <a:rPr lang="en-GB" b="0" dirty="0" smtClean="0"/>
              <a:t>WIMAS-2 Weekly meeting, 23 </a:t>
            </a:r>
            <a:r>
              <a:rPr lang="en-GB" b="0" dirty="0" smtClean="0"/>
              <a:t>September 2020</a:t>
            </a:r>
            <a:endParaRPr lang="en-GB" b="0" dirty="0"/>
          </a:p>
        </p:txBody>
      </p:sp>
      <p:pic>
        <p:nvPicPr>
          <p:cNvPr id="8" name="Picture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9" b="10639"/>
          <a:stretch>
            <a:fillRect/>
          </a:stretch>
        </p:blipFill>
        <p:spPr>
          <a:xfrm>
            <a:off x="864613" y="5733256"/>
            <a:ext cx="1727167" cy="9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How to set internal BCs for impurities?</a:t>
                </a:r>
              </a:p>
              <a:p>
                <a:r>
                  <a:rPr lang="en-GB" dirty="0"/>
                  <a:t>How to set </a:t>
                </a:r>
                <a:r>
                  <a:rPr lang="en-GB" dirty="0" err="1" smtClean="0"/>
                  <a:t>hyperdiffusion</a:t>
                </a:r>
                <a:r>
                  <a:rPr lang="en-GB" dirty="0" smtClean="0"/>
                  <a:t> for </a:t>
                </a:r>
                <a:r>
                  <a:rPr lang="en-GB" dirty="0"/>
                  <a:t>impurities?</a:t>
                </a:r>
              </a:p>
              <a:p>
                <a:r>
                  <a:rPr lang="en-GB" dirty="0" smtClean="0"/>
                  <a:t>How </a:t>
                </a:r>
                <a:r>
                  <a:rPr lang="en-GB" dirty="0" smtClean="0"/>
                  <a:t>to store hyper-diffusion</a:t>
                </a:r>
                <a:r>
                  <a:rPr lang="en-GB" dirty="0" smtClean="0"/>
                  <a:t>?</a:t>
                </a:r>
              </a:p>
              <a:p>
                <a:pPr lvl="1"/>
                <a:r>
                  <a:rPr lang="en-GB" dirty="0" smtClean="0"/>
                  <a:t>Plan: Add hyper-diffusion to total diffusion from transport solver.</a:t>
                </a:r>
              </a:p>
              <a:p>
                <a:pPr lvl="2"/>
                <a:r>
                  <a:rPr lang="en-GB" b="1" i="1" dirty="0" smtClean="0"/>
                  <a:t>Accepted</a:t>
                </a:r>
              </a:p>
              <a:p>
                <a:pPr lvl="1"/>
                <a:r>
                  <a:rPr lang="en-GB" dirty="0" smtClean="0"/>
                  <a:t>Plan: Add hyper-diffusion as a separate transport model in </a:t>
                </a:r>
                <a:r>
                  <a:rPr lang="en-GB" dirty="0" err="1" smtClean="0"/>
                  <a:t>core_transport</a:t>
                </a:r>
                <a:endParaRPr lang="en-GB" dirty="0" smtClean="0"/>
              </a:p>
              <a:p>
                <a:pPr lvl="2"/>
                <a:r>
                  <a:rPr lang="en-GB" b="1" i="1" dirty="0" smtClean="0"/>
                  <a:t>Accepted</a:t>
                </a:r>
                <a:endParaRPr lang="en-GB" b="1" i="1" dirty="0" smtClean="0"/>
              </a:p>
              <a:p>
                <a:r>
                  <a:rPr lang="en-GB" dirty="0" smtClean="0"/>
                  <a:t>How to calculate the energy flux </a:t>
                </a:r>
                <a:r>
                  <a:rPr lang="en-GB" dirty="0"/>
                  <a:t>from </a:t>
                </a:r>
                <a:r>
                  <a:rPr lang="en-GB" dirty="0" smtClean="0"/>
                  <a:t>hyper-diffusion? </a:t>
                </a:r>
              </a:p>
              <a:p>
                <a:pPr lvl="1"/>
                <a:r>
                  <a:rPr lang="en-GB" dirty="0" smtClean="0"/>
                  <a:t>Do I include the particle flux,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charset="0"/>
                      </a:rPr>
                      <m:t>𝑇</m:t>
                    </m:r>
                    <m:r>
                      <a:rPr lang="en-US" b="0" i="0" dirty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Γ</m:t>
                    </m:r>
                  </m:oMath>
                </a14:m>
                <a:r>
                  <a:rPr lang="en-GB" dirty="0" smtClean="0"/>
                  <a:t> ?</a:t>
                </a:r>
              </a:p>
              <a:p>
                <a:pPr lvl="1"/>
                <a:r>
                  <a:rPr lang="en-GB" dirty="0" smtClean="0"/>
                  <a:t>What </a:t>
                </a:r>
                <a:r>
                  <a:rPr lang="en-GB" dirty="0" smtClean="0"/>
                  <a:t>flux multiplier should be applied for hyper-diffusion</a:t>
                </a:r>
                <a:r>
                  <a:rPr lang="en-GB" dirty="0" smtClean="0"/>
                  <a:t>?</a:t>
                </a:r>
              </a:p>
              <a:p>
                <a:pPr lvl="2"/>
                <a:r>
                  <a:rPr lang="en-GB" b="1" i="1" dirty="0" smtClean="0"/>
                  <a:t>David</a:t>
                </a:r>
                <a:r>
                  <a:rPr lang="en-GB" i="1" dirty="0" smtClean="0"/>
                  <a:t>: Use a zero flux multiplier</a:t>
                </a:r>
              </a:p>
              <a:p>
                <a:pPr lvl="2"/>
                <a:r>
                  <a:rPr lang="en-GB" b="1" i="1" dirty="0" smtClean="0"/>
                  <a:t>Alexei</a:t>
                </a:r>
                <a:r>
                  <a:rPr lang="en-GB" i="1" dirty="0" smtClean="0"/>
                  <a:t>: A zero flux multiplier may make it difficult to study energy conservation.</a:t>
                </a:r>
                <a:endParaRPr lang="en-GB" i="1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74" t="-2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2020-09-23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Brief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Goal</a:t>
            </a:r>
            <a:r>
              <a:rPr lang="en-GB" dirty="0" smtClean="0"/>
              <a:t>: Implement internal boundary condition and </a:t>
            </a:r>
            <a:r>
              <a:rPr lang="en-GB" dirty="0" err="1" smtClean="0"/>
              <a:t>hyperdiffusion</a:t>
            </a:r>
            <a:endParaRPr lang="en-GB" dirty="0" smtClean="0"/>
          </a:p>
          <a:p>
            <a:r>
              <a:rPr lang="en-GB" b="1" dirty="0" smtClean="0"/>
              <a:t>Main result</a:t>
            </a:r>
            <a:r>
              <a:rPr lang="en-GB" dirty="0" smtClean="0"/>
              <a:t>: Both </a:t>
            </a:r>
            <a:r>
              <a:rPr lang="en-GB" dirty="0" smtClean="0"/>
              <a:t>implemented; the </a:t>
            </a:r>
            <a:r>
              <a:rPr lang="en-GB" dirty="0"/>
              <a:t>internal boundary </a:t>
            </a:r>
            <a:r>
              <a:rPr lang="en-GB" dirty="0" smtClean="0"/>
              <a:t>is well tested, while </a:t>
            </a:r>
            <a:r>
              <a:rPr lang="en-GB" dirty="0" err="1" smtClean="0"/>
              <a:t>hyperdiffusion</a:t>
            </a:r>
            <a:r>
              <a:rPr lang="en-GB" dirty="0" smtClean="0"/>
              <a:t> need more testing.</a:t>
            </a:r>
          </a:p>
          <a:p>
            <a:endParaRPr lang="en-GB" dirty="0" smtClean="0"/>
          </a:p>
          <a:p>
            <a:r>
              <a:rPr lang="en-GB" dirty="0" smtClean="0"/>
              <a:t>Test </a:t>
            </a:r>
            <a:r>
              <a:rPr lang="en-GB" dirty="0" smtClean="0"/>
              <a:t>case added to the regressions test </a:t>
            </a:r>
            <a:r>
              <a:rPr lang="en-GB" dirty="0" smtClean="0"/>
              <a:t>suite.</a:t>
            </a:r>
          </a:p>
          <a:p>
            <a:r>
              <a:rPr lang="en-GB" dirty="0" smtClean="0"/>
              <a:t>Started preparing for core-edge coupling with finite edge region.</a:t>
            </a:r>
          </a:p>
          <a:p>
            <a:pPr lvl="1"/>
            <a:r>
              <a:rPr lang="en-GB" b="1" dirty="0" smtClean="0"/>
              <a:t>Note</a:t>
            </a:r>
            <a:r>
              <a:rPr lang="en-GB" dirty="0" smtClean="0"/>
              <a:t>: solpsz1 sets BCs at rho=1, while PENN fill a finite edge e.g. rho in (0.95 , 1]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2020-09-22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0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Internal </a:t>
            </a:r>
            <a:r>
              <a:rPr lang="en-GB" dirty="0" smtClean="0"/>
              <a:t>boundary or core-edge boundary?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Interpretation: </a:t>
            </a:r>
            <a:br>
              <a:rPr lang="en-GB" b="1" dirty="0" smtClean="0"/>
            </a:br>
            <a:r>
              <a:rPr lang="en-GB" i="1" dirty="0" smtClean="0"/>
              <a:t>The internal boundary is really a boundary between the core and the edge.</a:t>
            </a:r>
          </a:p>
          <a:p>
            <a:endParaRPr lang="en-GB" dirty="0" smtClean="0"/>
          </a:p>
          <a:p>
            <a:r>
              <a:rPr lang="en-GB" dirty="0" smtClean="0"/>
              <a:t>What should we call this boundary?</a:t>
            </a:r>
          </a:p>
          <a:p>
            <a:pPr lvl="1"/>
            <a:r>
              <a:rPr lang="en-GB" dirty="0" smtClean="0"/>
              <a:t>“internal boundary”</a:t>
            </a:r>
          </a:p>
          <a:p>
            <a:pPr lvl="1"/>
            <a:r>
              <a:rPr lang="en-GB" dirty="0" smtClean="0"/>
              <a:t>“core-edge boundary”</a:t>
            </a:r>
          </a:p>
          <a:p>
            <a:pPr lvl="1"/>
            <a:endParaRPr lang="en-GB" dirty="0"/>
          </a:p>
          <a:p>
            <a:pPr lvl="1"/>
            <a:r>
              <a:rPr lang="en-GB" b="1" i="1" dirty="0" smtClean="0"/>
              <a:t>DECISION: </a:t>
            </a:r>
            <a:r>
              <a:rPr lang="en-GB" i="1" dirty="0" smtClean="0"/>
              <a:t>Use </a:t>
            </a:r>
            <a:r>
              <a:rPr lang="en-GB" i="1" dirty="0"/>
              <a:t>“core-edge boundary</a:t>
            </a:r>
            <a:r>
              <a:rPr lang="en-GB" i="1" dirty="0" smtClean="0"/>
              <a:t>”, but Alexei warned that we may need to have a separate point for the boundary condition and the core-edge boundary.</a:t>
            </a:r>
            <a:endParaRPr lang="en-GB" i="1" dirty="0"/>
          </a:p>
          <a:p>
            <a:pPr lvl="1"/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2020-09-23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choices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8" y="1119354"/>
            <a:ext cx="11939752" cy="5268528"/>
          </a:xfrm>
        </p:spPr>
        <p:txBody>
          <a:bodyPr>
            <a:normAutofit/>
          </a:bodyPr>
          <a:lstStyle/>
          <a:p>
            <a:r>
              <a:rPr lang="en-GB" dirty="0" smtClean="0"/>
              <a:t>Decision to redesign </a:t>
            </a:r>
            <a:r>
              <a:rPr lang="en-GB" dirty="0"/>
              <a:t>the use of </a:t>
            </a:r>
            <a:r>
              <a:rPr lang="en-GB" dirty="0" err="1"/>
              <a:t>transport_solver_numerics</a:t>
            </a:r>
            <a:endParaRPr lang="en-GB" dirty="0"/>
          </a:p>
          <a:p>
            <a:pPr lvl="1"/>
            <a:r>
              <a:rPr lang="en-GB" dirty="0"/>
              <a:t>Fill both BCs at axis and edge </a:t>
            </a:r>
            <a:r>
              <a:rPr lang="mr-IN" dirty="0"/>
              <a:t>–</a:t>
            </a:r>
            <a:r>
              <a:rPr lang="en-GB" dirty="0"/>
              <a:t> implemented</a:t>
            </a:r>
            <a:r>
              <a:rPr lang="en-GB" dirty="0" smtClean="0"/>
              <a:t>!</a:t>
            </a:r>
          </a:p>
          <a:p>
            <a:pPr lvl="2"/>
            <a:r>
              <a:rPr lang="en-GB" dirty="0" smtClean="0"/>
              <a:t>Previously we only filled the edge BC. </a:t>
            </a:r>
          </a:p>
          <a:p>
            <a:pPr lvl="2"/>
            <a:r>
              <a:rPr lang="en-GB" dirty="0" smtClean="0"/>
              <a:t>Now, </a:t>
            </a:r>
            <a:r>
              <a:rPr lang="en-GB" dirty="0"/>
              <a:t>each equation is given a </a:t>
            </a:r>
            <a:r>
              <a:rPr lang="en-GB" dirty="0" smtClean="0"/>
              <a:t>domain; we could set different BCs at axis e.g. zero gradient or zero flux.</a:t>
            </a:r>
            <a:endParaRPr lang="en-GB" dirty="0"/>
          </a:p>
          <a:p>
            <a:pPr lvl="1"/>
            <a:r>
              <a:rPr lang="en-GB" dirty="0" smtClean="0"/>
              <a:t>Fill </a:t>
            </a:r>
            <a:r>
              <a:rPr lang="en-GB" dirty="0"/>
              <a:t>both core and edge equation </a:t>
            </a:r>
            <a:r>
              <a:rPr lang="mr-IN" dirty="0"/>
              <a:t>–</a:t>
            </a:r>
            <a:r>
              <a:rPr lang="en-GB" dirty="0"/>
              <a:t> not implemented.</a:t>
            </a:r>
          </a:p>
          <a:p>
            <a:endParaRPr lang="en-GB" dirty="0" smtClean="0"/>
          </a:p>
          <a:p>
            <a:r>
              <a:rPr lang="en-GB" dirty="0" smtClean="0"/>
              <a:t>What does </a:t>
            </a:r>
            <a:r>
              <a:rPr lang="en-GB" dirty="0" err="1"/>
              <a:t>d</a:t>
            </a:r>
            <a:r>
              <a:rPr lang="en-GB" dirty="0" err="1" smtClean="0"/>
              <a:t>atabase_profiles</a:t>
            </a:r>
            <a:r>
              <a:rPr lang="en-GB" dirty="0" smtClean="0"/>
              <a:t> fill?</a:t>
            </a:r>
          </a:p>
          <a:p>
            <a:pPr lvl="1"/>
            <a:r>
              <a:rPr lang="en-GB" sz="2000" dirty="0" err="1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</a:t>
            </a:r>
            <a:r>
              <a:rPr lang="en-GB" sz="2000" dirty="0" err="1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omputation_mode</a:t>
            </a:r>
            <a:r>
              <a:rPr lang="en-GB" sz="20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=interpretative</a:t>
            </a:r>
            <a:r>
              <a:rPr lang="en-GB" dirty="0" smtClean="0"/>
              <a:t>, then fill profiles in [0, </a:t>
            </a:r>
            <a:r>
              <a:rPr lang="en-GB" dirty="0" err="1" smtClean="0"/>
              <a:t>rho_bnd</a:t>
            </a:r>
            <a:r>
              <a:rPr lang="en-GB" dirty="0" smtClean="0"/>
              <a:t>] from database</a:t>
            </a:r>
          </a:p>
          <a:p>
            <a:pPr lvl="2"/>
            <a:r>
              <a:rPr lang="en-GB" dirty="0" smtClean="0"/>
              <a:t>Here </a:t>
            </a:r>
            <a:r>
              <a:rPr lang="en-GB" dirty="0" err="1" smtClean="0"/>
              <a:t>rho_bnd</a:t>
            </a:r>
            <a:r>
              <a:rPr lang="en-GB" dirty="0" smtClean="0"/>
              <a:t> is the location of the internal boundary.</a:t>
            </a:r>
          </a:p>
          <a:p>
            <a:pPr lvl="1"/>
            <a:r>
              <a:rPr lang="en-GB" sz="2000" dirty="0" err="1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boundary_conditions</a:t>
            </a:r>
            <a:r>
              <a:rPr lang="en-GB" sz="20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=interpretative</a:t>
            </a:r>
            <a:r>
              <a:rPr lang="en-GB" dirty="0" smtClean="0"/>
              <a:t>, then </a:t>
            </a:r>
            <a:r>
              <a:rPr lang="mr-IN" dirty="0" smtClean="0"/>
              <a:t>…</a:t>
            </a:r>
            <a:endParaRPr lang="en-GB" dirty="0" smtClean="0"/>
          </a:p>
          <a:p>
            <a:pPr lvl="2"/>
            <a:r>
              <a:rPr lang="en-GB" dirty="0" smtClean="0"/>
              <a:t>fill boundary conditions from database (as before), </a:t>
            </a:r>
          </a:p>
          <a:p>
            <a:pPr lvl="2"/>
            <a:r>
              <a:rPr lang="en-GB" dirty="0" smtClean="0"/>
              <a:t>fill profiles from database outside the internal boundary</a:t>
            </a:r>
            <a:r>
              <a:rPr lang="en-GB" dirty="0"/>
              <a:t> in </a:t>
            </a:r>
            <a:r>
              <a:rPr lang="en-GB" dirty="0" smtClean="0"/>
              <a:t>[</a:t>
            </a:r>
            <a:r>
              <a:rPr lang="en-GB" dirty="0" err="1" smtClean="0"/>
              <a:t>rho_bnd</a:t>
            </a:r>
            <a:r>
              <a:rPr lang="en-GB" dirty="0" smtClean="0"/>
              <a:t>, 1]  </a:t>
            </a:r>
            <a:r>
              <a:rPr lang="mr-IN" dirty="0" smtClean="0"/>
              <a:t>–</a:t>
            </a:r>
            <a:r>
              <a:rPr lang="en-GB" dirty="0" smtClean="0"/>
              <a:t> NEW FEATURE!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2020-09-22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7505" r="2559" b="5598"/>
          <a:stretch/>
        </p:blipFill>
        <p:spPr>
          <a:xfrm>
            <a:off x="4367048" y="60152"/>
            <a:ext cx="7803935" cy="679784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2020-09-22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58" y="-122811"/>
            <a:ext cx="6858001" cy="1019197"/>
          </a:xfrm>
        </p:spPr>
        <p:txBody>
          <a:bodyPr/>
          <a:lstStyle/>
          <a:p>
            <a:r>
              <a:rPr lang="en-GB" dirty="0" err="1" smtClean="0"/>
              <a:t>Codeparams</a:t>
            </a:r>
            <a:r>
              <a:rPr lang="en-GB" dirty="0" smtClean="0"/>
              <a:t> ETS-</a:t>
            </a:r>
            <a:r>
              <a:rPr lang="en-GB" dirty="0" err="1" smtClean="0"/>
              <a:t>Init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49925" y="2983032"/>
            <a:ext cx="249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/>
              <a:t>Internal boundary</a:t>
            </a:r>
            <a:endParaRPr lang="en-GB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90642" y="4203432"/>
            <a:ext cx="2955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/>
              <a:t>Hyper-diffusion </a:t>
            </a:r>
            <a:r>
              <a:rPr lang="sv-SE" sz="2400" i="1" dirty="0" smtClean="0"/>
              <a:t>= </a:t>
            </a:r>
            <a:r>
              <a:rPr lang="en-GB" sz="2400" i="1" dirty="0" smtClean="0"/>
              <a:t>OFF</a:t>
            </a:r>
            <a:endParaRPr lang="en-GB" sz="2400" i="1" dirty="0"/>
          </a:p>
        </p:txBody>
      </p:sp>
      <p:sp>
        <p:nvSpPr>
          <p:cNvPr id="14" name="Rounded Rectangle 13"/>
          <p:cNvSpPr/>
          <p:nvPr/>
        </p:nvSpPr>
        <p:spPr>
          <a:xfrm>
            <a:off x="4445876" y="4146379"/>
            <a:ext cx="7598979" cy="646338"/>
          </a:xfrm>
          <a:prstGeom prst="roundRect">
            <a:avLst>
              <a:gd name="adj" fmla="val 11516"/>
            </a:avLst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4445875" y="2445156"/>
            <a:ext cx="7598979" cy="1590815"/>
          </a:xfrm>
          <a:prstGeom prst="roundRect">
            <a:avLst>
              <a:gd name="adj" fmla="val 11516"/>
            </a:avLst>
          </a:prstGeom>
          <a:solidFill>
            <a:schemeClr val="accent6">
              <a:lumMod val="75000"/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with internal boundary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97" y="791298"/>
            <a:ext cx="5699948" cy="58738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2020-09-22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6</a:t>
            </a:fld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465564" y="2117391"/>
            <a:ext cx="1149176" cy="3936567"/>
          </a:xfrm>
          <a:prstGeom prst="roundRect">
            <a:avLst>
              <a:gd name="adj" fmla="val 0"/>
            </a:avLst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984119" y="3677027"/>
            <a:ext cx="1396611" cy="3116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448606" y="3396865"/>
                <a:ext cx="29546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Interpretative profile;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sv-SE" sz="2400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2400" i="1" dirty="0" err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sv-SE" sz="2400" i="1" dirty="0">
                            <a:latin typeface="Cambria Math" charset="0"/>
                          </a:rPr>
                          <m:t>(</m:t>
                        </m:r>
                        <m:r>
                          <a:rPr lang="sv-SE" sz="2400" b="0" i="1" dirty="0" smtClean="0">
                            <a:latin typeface="Cambria Math" charset="0"/>
                          </a:rPr>
                          <m:t>𝑟</m:t>
                        </m:r>
                        <m:r>
                          <a:rPr lang="sv-SE" sz="2400" b="0" i="1" dirty="0" smtClean="0">
                            <a:latin typeface="Cambria Math" charset="0"/>
                          </a:rPr>
                          <m:t>&gt;</m:t>
                        </m:r>
                        <m:r>
                          <a:rPr lang="sv-SE" sz="2400" i="1" dirty="0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GB" sz="2400" i="1" dirty="0" err="1">
                            <a:latin typeface="Cambria Math" charset="0"/>
                          </a:rPr>
                          <m:t>𝐵𝐶</m:t>
                        </m:r>
                      </m:sub>
                    </m:sSub>
                    <m:r>
                      <a:rPr lang="sv-SE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 is raising</a:t>
                </a:r>
                <a:endParaRPr lang="en-GB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606" y="3396865"/>
                <a:ext cx="2954677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299" t="-5839" r="-164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180076" y="1516851"/>
            <a:ext cx="153920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Time = 49.02 s</a:t>
            </a:r>
          </a:p>
          <a:p>
            <a:r>
              <a:rPr lang="en-GB" dirty="0" smtClean="0"/>
              <a:t>Time</a:t>
            </a:r>
            <a:r>
              <a:rPr lang="sv-SE" dirty="0"/>
              <a:t> </a:t>
            </a:r>
            <a:r>
              <a:rPr lang="sv-SE" dirty="0" smtClean="0"/>
              <a:t>= 49.04 s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05467" y="3111675"/>
            <a:ext cx="198680" cy="83931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4366" y="3927639"/>
            <a:ext cx="3914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Predictive profile, no sources; temperature is going down</a:t>
            </a:r>
            <a:endParaRPr lang="en-GB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465564" y="2168963"/>
            <a:ext cx="1847290" cy="122790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8380729" y="1888801"/>
                <a:ext cx="29546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Interpretative BC;</a:t>
                </a:r>
                <a:br>
                  <a:rPr lang="en-GB" sz="2400" dirty="0" smtClean="0"/>
                </a:b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sv-SE" sz="2400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2400" i="1" dirty="0" err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sv-SE" sz="2400" b="0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sv-SE" sz="2400" b="0" i="1" dirty="0" smtClean="0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GB" sz="2400" i="1" dirty="0" err="1" smtClean="0">
                            <a:latin typeface="Cambria Math" charset="0"/>
                          </a:rPr>
                          <m:t>𝐵𝐶</m:t>
                        </m:r>
                      </m:sub>
                    </m:sSub>
                    <m:r>
                      <a:rPr lang="sv-SE" sz="2400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 is raising </a:t>
                </a:r>
                <a:endParaRPr lang="en-GB" sz="2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729" y="1888801"/>
                <a:ext cx="2954677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306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>
            <a:off x="6495393" y="3137339"/>
            <a:ext cx="362607" cy="75674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096235">
            <a:off x="4113293" y="2552081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49.02 s</a:t>
            </a:r>
            <a:endParaRPr lang="en-GB" sz="2400" dirty="0"/>
          </a:p>
        </p:txBody>
      </p:sp>
      <p:sp>
        <p:nvSpPr>
          <p:cNvPr id="32" name="TextBox 31"/>
          <p:cNvSpPr txBox="1"/>
          <p:nvPr/>
        </p:nvSpPr>
        <p:spPr>
          <a:xfrm rot="313120">
            <a:off x="4186514" y="3145427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49.04 s</a:t>
            </a:r>
            <a:endParaRPr lang="en-GB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047365" y="801411"/>
            <a:ext cx="4961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Data source:g2tjohns/</a:t>
            </a:r>
            <a:r>
              <a:rPr lang="en-GB" dirty="0" err="1" smtClean="0"/>
              <a:t>jet_reference</a:t>
            </a:r>
            <a:r>
              <a:rPr lang="en-GB" dirty="0" smtClean="0"/>
              <a:t>/92436/84929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0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4" y="163929"/>
            <a:ext cx="10550770" cy="446075"/>
          </a:xfrm>
        </p:spPr>
        <p:txBody>
          <a:bodyPr/>
          <a:lstStyle/>
          <a:p>
            <a:r>
              <a:rPr lang="en-GB" dirty="0" err="1" smtClean="0"/>
              <a:t>Codeparams</a:t>
            </a:r>
            <a:r>
              <a:rPr lang="en-GB" dirty="0" smtClean="0"/>
              <a:t> ETS-</a:t>
            </a:r>
            <a:r>
              <a:rPr lang="en-GB" dirty="0" err="1" smtClean="0"/>
              <a:t>Init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t="8147" r="2166" b="5244"/>
          <a:stretch/>
        </p:blipFill>
        <p:spPr>
          <a:xfrm>
            <a:off x="4351283" y="47299"/>
            <a:ext cx="7840717" cy="63377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2020-09-22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7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483986" y="2381497"/>
            <a:ext cx="2814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/>
              <a:t>Hyper-diffusion</a:t>
            </a:r>
            <a:r>
              <a:rPr lang="en-GB" sz="2400" i="1" dirty="0"/>
              <a:t> </a:t>
            </a:r>
            <a:r>
              <a:rPr lang="sv-SE" sz="2400" i="1" dirty="0" smtClean="0"/>
              <a:t>= </a:t>
            </a:r>
            <a:r>
              <a:rPr lang="en-GB" sz="2400" i="1" dirty="0" smtClean="0"/>
              <a:t>ON</a:t>
            </a:r>
            <a:endParaRPr lang="en-GB" sz="2400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4445876" y="211227"/>
            <a:ext cx="7598979" cy="4896802"/>
          </a:xfrm>
          <a:prstGeom prst="roundRect">
            <a:avLst>
              <a:gd name="adj" fmla="val 11516"/>
            </a:avLst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8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Codeparams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edge profiles for electrons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"/>
          <a:stretch/>
        </p:blipFill>
        <p:spPr>
          <a:xfrm>
            <a:off x="710818" y="1109346"/>
            <a:ext cx="10617935" cy="41894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2020-09-22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8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36098" y="5596759"/>
            <a:ext cx="11052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These choice will be implemented as separate equations in </a:t>
            </a:r>
            <a:r>
              <a:rPr lang="en-GB" sz="2400" dirty="0" err="1" smtClean="0"/>
              <a:t>transport_solver_numerics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308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Codeparams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edge profiles for 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2020-09-22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41" y="691037"/>
            <a:ext cx="9296468" cy="61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0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2" id="{CE628BF3-5CA6-8540-8EC9-6D0FA2D704D8}" vid="{0EC03963-31F5-A24D-BFE2-DF88D81840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WPCD</Template>
  <TotalTime>2318</TotalTime>
  <Words>403</Words>
  <Application>Microsoft Macintosh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American Typewriter</vt:lpstr>
      <vt:lpstr>Calibri</vt:lpstr>
      <vt:lpstr>Calibri Light</vt:lpstr>
      <vt:lpstr>Cambria Math</vt:lpstr>
      <vt:lpstr>Mangal</vt:lpstr>
      <vt:lpstr>Arial</vt:lpstr>
      <vt:lpstr>Office Theme</vt:lpstr>
      <vt:lpstr>Sprint-1 on internal boundaries and hyperdiffusion</vt:lpstr>
      <vt:lpstr>Brief summary</vt:lpstr>
      <vt:lpstr>Internal boundary or core-edge boundary?</vt:lpstr>
      <vt:lpstr>Design choices</vt:lpstr>
      <vt:lpstr>Codeparams ETS-Init</vt:lpstr>
      <vt:lpstr>Example with internal boundary</vt:lpstr>
      <vt:lpstr>Codeparams ETS-Init</vt:lpstr>
      <vt:lpstr>Codeparams – edge profiles for electrons</vt:lpstr>
      <vt:lpstr>Codeparams – edge profiles for ions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Sprint-1, Internal boundary and hyperdiffusion</dc:title>
  <dc:creator>Thomas Johnson</dc:creator>
  <cp:lastModifiedBy>Thomas Johnson</cp:lastModifiedBy>
  <cp:revision>28</cp:revision>
  <dcterms:created xsi:type="dcterms:W3CDTF">2020-09-21T19:18:54Z</dcterms:created>
  <dcterms:modified xsi:type="dcterms:W3CDTF">2020-09-23T10:44:34Z</dcterms:modified>
</cp:coreProperties>
</file>