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sldIdLst>
    <p:sldId id="256" r:id="rId2"/>
    <p:sldId id="259" r:id="rId3"/>
    <p:sldId id="260" r:id="rId4"/>
    <p:sldId id="261" r:id="rId5"/>
    <p:sldId id="263" r:id="rId6"/>
    <p:sldId id="264" r:id="rId7"/>
    <p:sldId id="265" r:id="rId8"/>
    <p:sldId id="266" r:id="rId9"/>
    <p:sldId id="267" r:id="rId10"/>
    <p:sldId id="262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8298"/>
    <p:restoredTop sz="94670"/>
  </p:normalViewPr>
  <p:slideViewPr>
    <p:cSldViewPr snapToGrid="0" snapToObjects="1">
      <p:cViewPr>
        <p:scale>
          <a:sx n="81" d="100"/>
          <a:sy n="81" d="100"/>
        </p:scale>
        <p:origin x="552" y="8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D89AD9-17B7-074D-8E93-292B360C9F73}" type="datetimeFigureOut">
              <a:rPr lang="en-GB" smtClean="0"/>
              <a:t>29/09/2020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3DABC9-5422-1741-A123-7F3BCD8FB1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1216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e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emf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emf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image1.png" descr="EUROFUSION PowerPoint MASTER DECKBLATT.png"/>
          <p:cNvPicPr/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260649"/>
            <a:ext cx="12192000" cy="6419089"/>
          </a:xfrm>
          <a:prstGeom prst="rect">
            <a:avLst/>
          </a:prstGeom>
          <a:ln w="12700">
            <a:miter lim="400000"/>
          </a:ln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27381" y="2348880"/>
            <a:ext cx="11329259" cy="1296144"/>
          </a:xfrm>
        </p:spPr>
        <p:txBody>
          <a:bodyPr>
            <a:noAutofit/>
          </a:bodyPr>
          <a:lstStyle>
            <a:lvl1pPr algn="l">
              <a:defRPr sz="3500" b="1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Presentation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27381" y="4293096"/>
            <a:ext cx="5856651" cy="432048"/>
          </a:xfrm>
        </p:spPr>
        <p:txBody>
          <a:bodyPr>
            <a:normAutofit/>
          </a:bodyPr>
          <a:lstStyle>
            <a:lvl1pPr marL="0" indent="0" algn="l">
              <a:buNone/>
              <a:defRPr sz="2200" b="1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Name </a:t>
            </a:r>
            <a:r>
              <a:rPr lang="en-US"/>
              <a:t>of presenter</a:t>
            </a:r>
            <a:endParaRPr lang="en-US" dirty="0"/>
          </a:p>
        </p:txBody>
      </p:sp>
      <p:sp>
        <p:nvSpPr>
          <p:cNvPr id="5" name="AutoShape 2" descr="https://idw-online.de/pages/de/institutionlogo921"/>
          <p:cNvSpPr>
            <a:spLocks noChangeAspect="1" noChangeArrowheads="1"/>
          </p:cNvSpPr>
          <p:nvPr userDrawn="1"/>
        </p:nvSpPr>
        <p:spPr bwMode="auto">
          <a:xfrm>
            <a:off x="207434" y="-457200"/>
            <a:ext cx="1435100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800"/>
          </a:p>
        </p:txBody>
      </p:sp>
      <p:sp>
        <p:nvSpPr>
          <p:cNvPr id="11" name="Rectangle 10"/>
          <p:cNvSpPr/>
          <p:nvPr userDrawn="1"/>
        </p:nvSpPr>
        <p:spPr>
          <a:xfrm>
            <a:off x="7632172" y="5661248"/>
            <a:ext cx="4224469" cy="93610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800" dirty="0"/>
          </a:p>
        </p:txBody>
      </p:sp>
      <p:grpSp>
        <p:nvGrpSpPr>
          <p:cNvPr id="9" name="Group 8"/>
          <p:cNvGrpSpPr/>
          <p:nvPr userDrawn="1"/>
        </p:nvGrpSpPr>
        <p:grpSpPr>
          <a:xfrm>
            <a:off x="24307044" y="40252897"/>
            <a:ext cx="13233195" cy="1781641"/>
            <a:chOff x="18230283" y="40396912"/>
            <a:chExt cx="9924896" cy="1781641"/>
          </a:xfrm>
        </p:grpSpPr>
        <p:sp>
          <p:nvSpPr>
            <p:cNvPr id="10" name="Rectangle 9"/>
            <p:cNvSpPr/>
            <p:nvPr userDrawn="1"/>
          </p:nvSpPr>
          <p:spPr bwMode="auto">
            <a:xfrm>
              <a:off x="18230283" y="40400268"/>
              <a:ext cx="2575295" cy="1778285"/>
            </a:xfrm>
            <a:prstGeom prst="rect">
              <a:avLst/>
            </a:prstGeom>
            <a:solidFill>
              <a:srgbClr val="05399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171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13" name="Picture 12" descr="EuropeanFlag-stars.eps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801564" y="40396912"/>
              <a:ext cx="9353615" cy="1781641"/>
            </a:xfrm>
            <a:prstGeom prst="rect">
              <a:avLst/>
            </a:prstGeom>
          </p:spPr>
        </p:pic>
      </p:grpSp>
      <p:grpSp>
        <p:nvGrpSpPr>
          <p:cNvPr id="14" name="Group 13"/>
          <p:cNvGrpSpPr/>
          <p:nvPr userDrawn="1"/>
        </p:nvGrpSpPr>
        <p:grpSpPr>
          <a:xfrm>
            <a:off x="24510244" y="40405297"/>
            <a:ext cx="13233195" cy="1781641"/>
            <a:chOff x="18230283" y="40396912"/>
            <a:chExt cx="9924896" cy="1781641"/>
          </a:xfrm>
        </p:grpSpPr>
        <p:sp>
          <p:nvSpPr>
            <p:cNvPr id="15" name="Rectangle 14"/>
            <p:cNvSpPr/>
            <p:nvPr userDrawn="1"/>
          </p:nvSpPr>
          <p:spPr bwMode="auto">
            <a:xfrm>
              <a:off x="18230283" y="40400268"/>
              <a:ext cx="2575295" cy="1778285"/>
            </a:xfrm>
            <a:prstGeom prst="rect">
              <a:avLst/>
            </a:prstGeom>
            <a:solidFill>
              <a:srgbClr val="05399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171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16" name="Picture 15" descr="EuropeanFlag-stars.eps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801564" y="40396912"/>
              <a:ext cx="9353615" cy="1781641"/>
            </a:xfrm>
            <a:prstGeom prst="rect">
              <a:avLst/>
            </a:prstGeom>
          </p:spPr>
        </p:pic>
      </p:grpSp>
      <p:grpSp>
        <p:nvGrpSpPr>
          <p:cNvPr id="17" name="Group 16"/>
          <p:cNvGrpSpPr/>
          <p:nvPr userDrawn="1"/>
        </p:nvGrpSpPr>
        <p:grpSpPr>
          <a:xfrm>
            <a:off x="24713444" y="40557697"/>
            <a:ext cx="13233195" cy="1781641"/>
            <a:chOff x="18230283" y="40396912"/>
            <a:chExt cx="9924896" cy="1781641"/>
          </a:xfrm>
        </p:grpSpPr>
        <p:sp>
          <p:nvSpPr>
            <p:cNvPr id="18" name="Rectangle 17"/>
            <p:cNvSpPr/>
            <p:nvPr userDrawn="1"/>
          </p:nvSpPr>
          <p:spPr bwMode="auto">
            <a:xfrm>
              <a:off x="18230283" y="40400268"/>
              <a:ext cx="2575295" cy="1778285"/>
            </a:xfrm>
            <a:prstGeom prst="rect">
              <a:avLst/>
            </a:prstGeom>
            <a:solidFill>
              <a:srgbClr val="05399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171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19" name="Picture 18" descr="EuropeanFlag-stars.eps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801564" y="40396912"/>
              <a:ext cx="9353615" cy="1781641"/>
            </a:xfrm>
            <a:prstGeom prst="rect">
              <a:avLst/>
            </a:prstGeom>
          </p:spPr>
        </p:pic>
      </p:grpSp>
      <p:grpSp>
        <p:nvGrpSpPr>
          <p:cNvPr id="20" name="Group 19"/>
          <p:cNvGrpSpPr/>
          <p:nvPr userDrawn="1"/>
        </p:nvGrpSpPr>
        <p:grpSpPr>
          <a:xfrm>
            <a:off x="24916644" y="40710097"/>
            <a:ext cx="13233195" cy="1781641"/>
            <a:chOff x="18230283" y="40396912"/>
            <a:chExt cx="9924896" cy="1781641"/>
          </a:xfrm>
        </p:grpSpPr>
        <p:sp>
          <p:nvSpPr>
            <p:cNvPr id="21" name="Rectangle 20"/>
            <p:cNvSpPr/>
            <p:nvPr userDrawn="1"/>
          </p:nvSpPr>
          <p:spPr bwMode="auto">
            <a:xfrm>
              <a:off x="18230283" y="40400268"/>
              <a:ext cx="2575295" cy="1778285"/>
            </a:xfrm>
            <a:prstGeom prst="rect">
              <a:avLst/>
            </a:prstGeom>
            <a:solidFill>
              <a:srgbClr val="05399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171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22" name="Picture 21" descr="EuropeanFlag-stars.eps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801564" y="40396912"/>
              <a:ext cx="9353615" cy="1781641"/>
            </a:xfrm>
            <a:prstGeom prst="rect">
              <a:avLst/>
            </a:prstGeom>
          </p:spPr>
        </p:pic>
      </p:grpSp>
      <p:grpSp>
        <p:nvGrpSpPr>
          <p:cNvPr id="23" name="Group 22"/>
          <p:cNvGrpSpPr/>
          <p:nvPr/>
        </p:nvGrpSpPr>
        <p:grpSpPr>
          <a:xfrm>
            <a:off x="7056107" y="5805264"/>
            <a:ext cx="4813579" cy="648072"/>
            <a:chOff x="18230283" y="40396912"/>
            <a:chExt cx="9924896" cy="1781641"/>
          </a:xfrm>
        </p:grpSpPr>
        <p:sp>
          <p:nvSpPr>
            <p:cNvPr id="24" name="Rectangle 23"/>
            <p:cNvSpPr/>
            <p:nvPr/>
          </p:nvSpPr>
          <p:spPr bwMode="auto">
            <a:xfrm>
              <a:off x="18230283" y="40400268"/>
              <a:ext cx="2575295" cy="1778285"/>
            </a:xfrm>
            <a:prstGeom prst="rect">
              <a:avLst/>
            </a:prstGeom>
            <a:solidFill>
              <a:srgbClr val="05399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4171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200" b="0" i="0" u="none" strike="noStrike" kern="1200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25" name="Picture 24" descr="EuropeanFlag-stars.eps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801564" y="40396912"/>
              <a:ext cx="9353615" cy="1781641"/>
            </a:xfrm>
            <a:prstGeom prst="rect">
              <a:avLst/>
            </a:prstGeom>
          </p:spPr>
        </p:pic>
      </p:grpSp>
      <p:sp>
        <p:nvSpPr>
          <p:cNvPr id="27" name="Picture Placeholder 10"/>
          <p:cNvSpPr>
            <a:spLocks noGrp="1"/>
          </p:cNvSpPr>
          <p:nvPr>
            <p:ph type="pic" sz="quarter" idx="10" hasCustomPrompt="1"/>
          </p:nvPr>
        </p:nvSpPr>
        <p:spPr>
          <a:xfrm>
            <a:off x="3023659" y="5759500"/>
            <a:ext cx="1727167" cy="905669"/>
          </a:xfrm>
        </p:spPr>
        <p:txBody>
          <a:bodyPr>
            <a:normAutofit/>
          </a:bodyPr>
          <a:lstStyle>
            <a:lvl1pPr marL="0" indent="0" algn="ctr">
              <a:buFontTx/>
              <a:buNone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Logo of presenter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39829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804BC-E937-6A40-92E8-DA7CC46EC3C6}" type="datetime1">
              <a:rPr lang="sv-SE" smtClean="0"/>
              <a:t>2020-09-29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Jonsson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20E0F-EF6C-A547-9B31-51BCDFCAA5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5058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smtClean="0"/>
              <a:t>Drag picture to placeholder or click icon to add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2EE35-6D45-7F4C-9BB3-382A6A103E2E}" type="datetime1">
              <a:rPr lang="sv-SE" smtClean="0"/>
              <a:t>2020-09-29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Jonsson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20E0F-EF6C-A547-9B31-51BCDFCAA5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59515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19EB0-6708-1F4B-AF1F-031DF046E1BC}" type="datetime1">
              <a:rPr lang="sv-SE" smtClean="0"/>
              <a:t>2020-09-29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Jonsson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20E0F-EF6C-A547-9B31-51BCDFCAA5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99255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72B43-98E1-3F4F-89AA-78E3079AC08D}" type="datetime1">
              <a:rPr lang="sv-SE" smtClean="0"/>
              <a:t>2020-09-29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Jonsson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20E0F-EF6C-A547-9B31-51BCDFCAA5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39293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12192000" cy="685800"/>
          </a:xfrm>
          <a:prstGeom prst="rect">
            <a:avLst/>
          </a:prstGeom>
          <a:solidFill>
            <a:srgbClr val="E3E3E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ln>
                <a:noFill/>
              </a:ln>
              <a:effectLst/>
            </a:endParaRPr>
          </a:p>
        </p:txBody>
      </p:sp>
      <p:pic>
        <p:nvPicPr>
          <p:cNvPr id="8" name="Picture 7" descr="EurofusionDisc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92546" y="116632"/>
            <a:ext cx="554930" cy="46570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6098" y="116633"/>
            <a:ext cx="10550770" cy="446075"/>
          </a:xfrm>
        </p:spPr>
        <p:txBody>
          <a:bodyPr>
            <a:noAutofit/>
          </a:bodyPr>
          <a:lstStyle>
            <a:lvl1pPr>
              <a:defRPr sz="3200" b="1"/>
            </a:lvl1pPr>
          </a:lstStyle>
          <a:p>
            <a:r>
              <a:rPr lang="sv-SE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6098" y="1280160"/>
            <a:ext cx="11167376" cy="4896803"/>
          </a:xfrm>
        </p:spPr>
        <p:txBody>
          <a:bodyPr/>
          <a:lstStyle>
            <a:lvl1pPr>
              <a:defRPr sz="2600"/>
            </a:lvl1pPr>
            <a:lvl3pPr>
              <a:defRPr sz="2200"/>
            </a:lvl3pPr>
            <a:lvl4pPr>
              <a:defRPr sz="2200"/>
            </a:lvl4pPr>
            <a:lvl5pPr>
              <a:defRPr sz="2200"/>
            </a:lvl5pPr>
          </a:lstStyle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36098" y="6356350"/>
            <a:ext cx="2743200" cy="365125"/>
          </a:xfrm>
        </p:spPr>
        <p:txBody>
          <a:bodyPr/>
          <a:lstStyle/>
          <a:p>
            <a:fld id="{C46435F6-DE02-964D-A7CE-08B93192980B}" type="datetime1">
              <a:rPr lang="sv-SE" smtClean="0"/>
              <a:t>2020-09-29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86" y="6356350"/>
            <a:ext cx="4114800" cy="365125"/>
          </a:xfrm>
        </p:spPr>
        <p:txBody>
          <a:bodyPr/>
          <a:lstStyle/>
          <a:p>
            <a:r>
              <a:rPr lang="en-GB" smtClean="0"/>
              <a:t>Jonsson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860274" y="6356350"/>
            <a:ext cx="2743200" cy="365125"/>
          </a:xfrm>
        </p:spPr>
        <p:txBody>
          <a:bodyPr/>
          <a:lstStyle/>
          <a:p>
            <a:fld id="{E7820E0F-EF6C-A547-9B31-51BCDFCAA5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90754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12192000" cy="685800"/>
          </a:xfrm>
          <a:prstGeom prst="rect">
            <a:avLst/>
          </a:prstGeom>
          <a:solidFill>
            <a:srgbClr val="E3E3E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ln>
                <a:noFill/>
              </a:ln>
              <a:effectLst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6200"/>
            <a:ext cx="10058400" cy="457200"/>
          </a:xfrm>
        </p:spPr>
        <p:txBody>
          <a:bodyPr>
            <a:noAutofit/>
          </a:bodyPr>
          <a:lstStyle>
            <a:lvl1pPr algn="l">
              <a:lnSpc>
                <a:spcPts val="3200"/>
              </a:lnSpc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12776"/>
            <a:ext cx="10972800" cy="4896544"/>
          </a:xfrm>
        </p:spPr>
        <p:txBody>
          <a:bodyPr/>
          <a:lstStyle>
            <a:lvl1pPr marL="342900" indent="-342900">
              <a:buFont typeface="Arial" panose="020B0604020202020204" pitchFamily="34" charset="0"/>
              <a:buChar char="•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buChar char="•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buChar char="•"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3392" y="6545238"/>
            <a:ext cx="10986971" cy="268139"/>
          </a:xfrm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r"/>
            <a:r>
              <a:rPr lang="en-GB" smtClean="0"/>
              <a:t>Jonsson</a:t>
            </a:r>
            <a:endParaRPr lang="en-GB" dirty="0"/>
          </a:p>
        </p:txBody>
      </p:sp>
      <p:pic>
        <p:nvPicPr>
          <p:cNvPr id="4" name="Picture 3" descr="EurofusionDisc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92545" y="116632"/>
            <a:ext cx="610929" cy="4657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9372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4D9F8-EE78-1248-85D7-7DEF5CE24348}" type="datetime1">
              <a:rPr lang="sv-SE" smtClean="0"/>
              <a:t>2020-09-29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Jonsson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20E0F-EF6C-A547-9B31-51BCDFCAA5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17750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5EF82-F614-9C41-BED2-DEF0198C83B9}" type="datetime1">
              <a:rPr lang="sv-SE" smtClean="0"/>
              <a:t>2020-09-29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Jonsson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20E0F-EF6C-A547-9B31-51BCDFCAA5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20389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64A4A-6F6D-9B4A-82CC-2C9F653CAF6B}" type="datetime1">
              <a:rPr lang="sv-SE" smtClean="0"/>
              <a:t>2020-09-29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Jonsson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20E0F-EF6C-A547-9B31-51BCDFCAA5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3808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8F860-C881-2E4F-BA28-2DE243A637B8}" type="datetime1">
              <a:rPr lang="sv-SE" smtClean="0"/>
              <a:t>2020-09-29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Jonsson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20E0F-EF6C-A547-9B31-51BCDFCAA5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50972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35EFE-D4DF-6B4D-A0D2-F084BF98F511}" type="datetime1">
              <a:rPr lang="sv-SE" smtClean="0"/>
              <a:t>2020-09-29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Jonsson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20E0F-EF6C-A547-9B31-51BCDFCAA5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3239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C0DE2-07BC-B445-BF95-5B89B523FF74}" type="datetime1">
              <a:rPr lang="sv-SE" smtClean="0"/>
              <a:t>2020-09-29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Jonsson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20E0F-EF6C-A547-9B31-51BCDFCAA5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65134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808AFB-6572-4D46-8E19-A00F4DF2A6E3}" type="datetime1">
              <a:rPr lang="sv-SE" smtClean="0"/>
              <a:t>2020-09-29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smtClean="0"/>
              <a:t>Jonsson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820E0F-EF6C-A547-9B31-51BCDFCAA5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9716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0" r:id="rId2"/>
    <p:sldLayoutId id="2147483661" r:id="rId3"/>
    <p:sldLayoutId id="2147483649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4.png"/><Relationship Id="rId3" Type="http://schemas.openxmlformats.org/officeDocument/2006/relationships/image" Target="../media/image2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Relationship Id="rId3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Relationship Id="rId3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4" Type="http://schemas.openxmlformats.org/officeDocument/2006/relationships/image" Target="../media/image15.png"/><Relationship Id="rId5" Type="http://schemas.openxmlformats.org/officeDocument/2006/relationships/image" Target="../media/image16.png"/><Relationship Id="rId6" Type="http://schemas.openxmlformats.org/officeDocument/2006/relationships/image" Target="../media/image17.png"/><Relationship Id="rId7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9.png"/><Relationship Id="rId3" Type="http://schemas.openxmlformats.org/officeDocument/2006/relationships/image" Target="../media/image2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4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ETS-6 Updates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365760" y="4140926"/>
            <a:ext cx="11625943" cy="1149532"/>
          </a:xfrm>
        </p:spPr>
        <p:txBody>
          <a:bodyPr>
            <a:normAutofit/>
          </a:bodyPr>
          <a:lstStyle/>
          <a:p>
            <a:r>
              <a:rPr lang="en-GB" b="0" dirty="0" smtClean="0"/>
              <a:t>Thomas Jonsson</a:t>
            </a:r>
          </a:p>
          <a:p>
            <a:r>
              <a:rPr lang="en-GB" b="0" dirty="0" smtClean="0"/>
              <a:t>WIMAS-2 meeting, 30 September</a:t>
            </a:r>
            <a:endParaRPr lang="en-GB" b="0" dirty="0"/>
          </a:p>
        </p:txBody>
      </p:sp>
      <p:pic>
        <p:nvPicPr>
          <p:cNvPr id="8" name="Picture Placeholder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639" b="10639"/>
          <a:stretch>
            <a:fillRect/>
          </a:stretch>
        </p:blipFill>
        <p:spPr>
          <a:xfrm>
            <a:off x="864613" y="5733256"/>
            <a:ext cx="1727167" cy="905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252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EQInput</a:t>
            </a:r>
            <a:r>
              <a:rPr lang="en-GB" dirty="0" smtClean="0"/>
              <a:t>: Select pressure-source</a:t>
            </a:r>
            <a:endParaRPr lang="en-GB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7183" y="1321543"/>
            <a:ext cx="7848600" cy="1828800"/>
          </a:xfr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435F6-DE02-964D-A7CE-08B93192980B}" type="datetime1">
              <a:rPr lang="sv-SE" smtClean="0"/>
              <a:t>2020-09-29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Jonsson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20E0F-EF6C-A547-9B31-51BCDFCAA598}" type="slidenum">
              <a:rPr lang="en-GB" smtClean="0"/>
              <a:t>10</a:t>
            </a:fld>
            <a:endParaRPr lang="en-GB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909178"/>
            <a:ext cx="12192000" cy="1852818"/>
          </a:xfrm>
          <a:prstGeom prst="rect">
            <a:avLst/>
          </a:prstGeom>
        </p:spPr>
      </p:pic>
      <p:sp>
        <p:nvSpPr>
          <p:cNvPr id="9" name="Oval 8"/>
          <p:cNvSpPr/>
          <p:nvPr/>
        </p:nvSpPr>
        <p:spPr>
          <a:xfrm>
            <a:off x="1676821" y="1841806"/>
            <a:ext cx="2206735" cy="441435"/>
          </a:xfrm>
          <a:prstGeom prst="ellipse">
            <a:avLst/>
          </a:prstGeom>
          <a:solidFill>
            <a:schemeClr val="accent1">
              <a:alpha val="2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TextBox 9"/>
          <p:cNvSpPr txBox="1"/>
          <p:nvPr/>
        </p:nvSpPr>
        <p:spPr>
          <a:xfrm>
            <a:off x="567559" y="1781502"/>
            <a:ext cx="102624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b="1" i="1" dirty="0" smtClean="0"/>
              <a:t>NEW</a:t>
            </a:r>
            <a:endParaRPr lang="en-GB" sz="3200" b="1" i="1" dirty="0"/>
          </a:p>
        </p:txBody>
      </p:sp>
      <p:sp>
        <p:nvSpPr>
          <p:cNvPr id="11" name="TextBox 10"/>
          <p:cNvSpPr txBox="1"/>
          <p:nvPr/>
        </p:nvSpPr>
        <p:spPr>
          <a:xfrm>
            <a:off x="6774703" y="5890273"/>
            <a:ext cx="20855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i="1" dirty="0" smtClean="0"/>
              <a:t>User documentation</a:t>
            </a:r>
            <a:endParaRPr lang="en-GB" i="1" dirty="0"/>
          </a:p>
        </p:txBody>
      </p:sp>
      <p:cxnSp>
        <p:nvCxnSpPr>
          <p:cNvPr id="13" name="Straight Arrow Connector 12"/>
          <p:cNvCxnSpPr>
            <a:stCxn id="11" idx="0"/>
          </p:cNvCxnSpPr>
          <p:nvPr/>
        </p:nvCxnSpPr>
        <p:spPr>
          <a:xfrm flipV="1">
            <a:off x="7817489" y="5186856"/>
            <a:ext cx="259697" cy="70341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31258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New </a:t>
            </a:r>
            <a:r>
              <a:rPr lang="en-GB" dirty="0" smtClean="0"/>
              <a:t>code parameters</a:t>
            </a:r>
            <a:r>
              <a:rPr lang="en-GB" dirty="0" smtClean="0"/>
              <a:t> </a:t>
            </a:r>
            <a:r>
              <a:rPr lang="en-GB" dirty="0" smtClean="0"/>
              <a:t>in ETS-</a:t>
            </a:r>
            <a:r>
              <a:rPr lang="en-GB" dirty="0" err="1" smtClean="0"/>
              <a:t>Init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6098" y="882870"/>
            <a:ext cx="11167376" cy="5294094"/>
          </a:xfrm>
        </p:spPr>
        <p:txBody>
          <a:bodyPr>
            <a:normAutofit/>
          </a:bodyPr>
          <a:lstStyle/>
          <a:p>
            <a:r>
              <a:rPr lang="en-GB" dirty="0" smtClean="0"/>
              <a:t>Background:</a:t>
            </a:r>
          </a:p>
          <a:p>
            <a:pPr lvl="1"/>
            <a:r>
              <a:rPr lang="en-GB" dirty="0" smtClean="0"/>
              <a:t>New code parameters </a:t>
            </a:r>
            <a:r>
              <a:rPr lang="en-GB" dirty="0"/>
              <a:t>for ETS-</a:t>
            </a:r>
            <a:r>
              <a:rPr lang="en-GB" dirty="0" err="1"/>
              <a:t>Init</a:t>
            </a:r>
            <a:r>
              <a:rPr lang="en-GB" dirty="0"/>
              <a:t> were suggested </a:t>
            </a:r>
            <a:r>
              <a:rPr lang="en-GB" dirty="0" smtClean="0"/>
              <a:t>23/9</a:t>
            </a:r>
          </a:p>
          <a:p>
            <a:pPr lvl="1"/>
            <a:r>
              <a:rPr lang="en-GB" dirty="0" smtClean="0"/>
              <a:t>There are natural extensions to the new CPs</a:t>
            </a:r>
          </a:p>
          <a:p>
            <a:endParaRPr lang="en-GB" dirty="0"/>
          </a:p>
          <a:p>
            <a:r>
              <a:rPr lang="en-GB" dirty="0" smtClean="0"/>
              <a:t>What’s new:</a:t>
            </a:r>
          </a:p>
          <a:p>
            <a:pPr lvl="1"/>
            <a:r>
              <a:rPr lang="en-GB" dirty="0" smtClean="0"/>
              <a:t>Implement two interpretative modes</a:t>
            </a:r>
          </a:p>
          <a:p>
            <a:pPr lvl="2"/>
            <a:r>
              <a:rPr lang="en-GB" dirty="0"/>
              <a:t>A</a:t>
            </a:r>
            <a:r>
              <a:rPr lang="en-GB" dirty="0" smtClean="0"/>
              <a:t>ll states interpretative</a:t>
            </a:r>
          </a:p>
          <a:p>
            <a:pPr lvl="2"/>
            <a:r>
              <a:rPr lang="en-GB" dirty="0" smtClean="0"/>
              <a:t>Total density is interpretative, while the states a given by a coronal distribution</a:t>
            </a:r>
          </a:p>
          <a:p>
            <a:pPr lvl="1"/>
            <a:r>
              <a:rPr lang="en-GB" dirty="0" smtClean="0"/>
              <a:t>Concentrations</a:t>
            </a:r>
          </a:p>
          <a:p>
            <a:pPr lvl="2"/>
            <a:r>
              <a:rPr lang="en-GB" dirty="0" smtClean="0"/>
              <a:t>Versus both electrons and ions</a:t>
            </a:r>
          </a:p>
          <a:p>
            <a:pPr lvl="2"/>
            <a:r>
              <a:rPr lang="en-GB" dirty="0" smtClean="0"/>
              <a:t>Concentrations can be used both as an initial condition, an equation, a boundary </a:t>
            </a:r>
            <a:r>
              <a:rPr lang="en-GB" dirty="0" smtClean="0"/>
              <a:t>condition</a:t>
            </a:r>
          </a:p>
          <a:p>
            <a:pPr lvl="1"/>
            <a:r>
              <a:rPr lang="en-GB" dirty="0" smtClean="0"/>
              <a:t>Options for starting profiles depend on the selected computation-mode</a:t>
            </a:r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435F6-DE02-964D-A7CE-08B93192980B}" type="datetime1">
              <a:rPr lang="sv-SE" smtClean="0"/>
              <a:t>2020-09-29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Jonsson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20E0F-EF6C-A547-9B31-51BCDFCAA598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4519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ETS-</a:t>
            </a:r>
            <a:r>
              <a:rPr lang="en-GB" dirty="0" err="1" smtClean="0"/>
              <a:t>Init</a:t>
            </a:r>
            <a:r>
              <a:rPr lang="en-GB" dirty="0" smtClean="0"/>
              <a:t>: Ion settings</a:t>
            </a:r>
            <a:endParaRPr lang="en-GB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931" y="752475"/>
            <a:ext cx="9906000" cy="2921000"/>
          </a:xfr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435F6-DE02-964D-A7CE-08B93192980B}" type="datetime1">
              <a:rPr lang="sv-SE" smtClean="0"/>
              <a:t>2020-09-29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Jonsson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20E0F-EF6C-A547-9B31-51BCDFCAA598}" type="slidenum">
              <a:rPr lang="en-GB" smtClean="0"/>
              <a:t>3</a:t>
            </a:fld>
            <a:endParaRPr lang="en-GB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8536" y="3893740"/>
            <a:ext cx="9842500" cy="9652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5860" y="5079205"/>
            <a:ext cx="9829800" cy="1270000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7425478" y="2675612"/>
            <a:ext cx="4482743" cy="1107996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en-GB" sz="2200" b="1" dirty="0" smtClean="0"/>
              <a:t>Note</a:t>
            </a:r>
            <a:r>
              <a:rPr lang="en-GB" sz="2200" dirty="0" smtClean="0"/>
              <a:t>: Specifying the concentration can be very useful for modelling e.g. ICRH with minority species.</a:t>
            </a:r>
            <a:endParaRPr lang="en-GB" sz="2200" dirty="0"/>
          </a:p>
        </p:txBody>
      </p:sp>
    </p:spTree>
    <p:extLst>
      <p:ext uri="{BB962C8B-B14F-4D97-AF65-F5344CB8AC3E}">
        <p14:creationId xmlns:p14="http://schemas.microsoft.com/office/powerpoint/2010/main" val="405548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ETS-</a:t>
            </a:r>
            <a:r>
              <a:rPr lang="en-GB" dirty="0" err="1"/>
              <a:t>Init</a:t>
            </a:r>
            <a:r>
              <a:rPr lang="en-GB" dirty="0"/>
              <a:t>: </a:t>
            </a:r>
            <a:r>
              <a:rPr lang="en-GB" dirty="0" smtClean="0"/>
              <a:t>Impurity settings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435F6-DE02-964D-A7CE-08B93192980B}" type="datetime1">
              <a:rPr lang="sv-SE" smtClean="0"/>
              <a:t>2020-09-29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Jonsson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20E0F-EF6C-A547-9B31-51BCDFCAA598}" type="slidenum">
              <a:rPr lang="en-GB" smtClean="0"/>
              <a:t>4</a:t>
            </a:fld>
            <a:endParaRPr lang="en-GB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999359"/>
            <a:ext cx="12197999" cy="48338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5628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ETS-</a:t>
            </a:r>
            <a:r>
              <a:rPr lang="en-GB" dirty="0" err="1"/>
              <a:t>Init</a:t>
            </a:r>
            <a:r>
              <a:rPr lang="en-GB" dirty="0"/>
              <a:t>: Impurity </a:t>
            </a:r>
            <a:r>
              <a:rPr lang="en-GB" dirty="0" smtClean="0"/>
              <a:t>settings, concentration-equations</a:t>
            </a:r>
            <a:endParaRPr lang="en-GB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098" y="2995979"/>
            <a:ext cx="10083800" cy="927100"/>
          </a:xfr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435F6-DE02-964D-A7CE-08B93192980B}" type="datetime1">
              <a:rPr lang="sv-SE" smtClean="0"/>
              <a:t>2020-09-30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Jonsson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20E0F-EF6C-A547-9B31-51BCDFCAA598}" type="slidenum">
              <a:rPr lang="en-GB" smtClean="0"/>
              <a:t>5</a:t>
            </a:fld>
            <a:endParaRPr lang="en-GB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098" y="1457264"/>
            <a:ext cx="10058400" cy="127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9940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ETS-</a:t>
            </a:r>
            <a:r>
              <a:rPr lang="en-GB" dirty="0" err="1"/>
              <a:t>Init</a:t>
            </a:r>
            <a:r>
              <a:rPr lang="en-GB" dirty="0"/>
              <a:t>: Impurity settings, </a:t>
            </a:r>
            <a:r>
              <a:rPr lang="en-GB" dirty="0" smtClean="0"/>
              <a:t>interpretative-equations</a:t>
            </a:r>
            <a:endParaRPr lang="en-GB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098" y="1410494"/>
            <a:ext cx="10058400" cy="977900"/>
          </a:xfr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435F6-DE02-964D-A7CE-08B93192980B}" type="datetime1">
              <a:rPr lang="sv-SE" smtClean="0"/>
              <a:t>2020-09-30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Jonsson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20E0F-EF6C-A547-9B31-51BCDFCAA598}" type="slidenum">
              <a:rPr lang="en-GB" smtClean="0"/>
              <a:t>6</a:t>
            </a:fld>
            <a:endParaRPr lang="en-GB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098" y="2886472"/>
            <a:ext cx="10058400" cy="99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0894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ETS-</a:t>
            </a:r>
            <a:r>
              <a:rPr lang="en-GB" dirty="0" err="1"/>
              <a:t>Init</a:t>
            </a:r>
            <a:r>
              <a:rPr lang="en-GB" dirty="0"/>
              <a:t>: Impurity settings, </a:t>
            </a:r>
            <a:r>
              <a:rPr lang="en-GB" dirty="0" smtClean="0"/>
              <a:t>static-equations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435F6-DE02-964D-A7CE-08B93192980B}" type="datetime1">
              <a:rPr lang="sv-SE" smtClean="0"/>
              <a:t>2020-09-30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Jonsson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20E0F-EF6C-A547-9B31-51BCDFCAA598}" type="slidenum">
              <a:rPr lang="en-GB" smtClean="0"/>
              <a:t>7</a:t>
            </a:fld>
            <a:endParaRPr lang="en-GB"/>
          </a:p>
        </p:txBody>
      </p:sp>
      <p:pic>
        <p:nvPicPr>
          <p:cNvPr id="10" name="Content Placeholder 9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374" y="763232"/>
            <a:ext cx="10096500" cy="3060700"/>
          </a:xfr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300" y="3182644"/>
            <a:ext cx="8039100" cy="181610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024" y="3589842"/>
            <a:ext cx="8064500" cy="185420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2468" y="4026587"/>
            <a:ext cx="8051800" cy="208280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1299" y="4451727"/>
            <a:ext cx="8026400" cy="1866900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4778" y="4851200"/>
            <a:ext cx="8064500" cy="182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953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ETS-</a:t>
            </a:r>
            <a:r>
              <a:rPr lang="en-GB" dirty="0" err="1"/>
              <a:t>Init</a:t>
            </a:r>
            <a:r>
              <a:rPr lang="en-GB" dirty="0"/>
              <a:t>: Impurity settings, </a:t>
            </a:r>
            <a:r>
              <a:rPr lang="en-GB" dirty="0" smtClean="0"/>
              <a:t>Predictive-equations 1 (2)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435F6-DE02-964D-A7CE-08B93192980B}" type="datetime1">
              <a:rPr lang="sv-SE" smtClean="0"/>
              <a:t>2020-09-30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Jonsson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20E0F-EF6C-A547-9B31-51BCDFCAA598}" type="slidenum">
              <a:rPr lang="en-GB" smtClean="0"/>
              <a:t>8</a:t>
            </a:fld>
            <a:endParaRPr lang="en-GB"/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3956" y="3358602"/>
            <a:ext cx="8026400" cy="3441700"/>
          </a:xfr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903" y="752475"/>
            <a:ext cx="8115300" cy="2527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5790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ETS-</a:t>
            </a:r>
            <a:r>
              <a:rPr lang="en-GB" dirty="0" err="1"/>
              <a:t>Init</a:t>
            </a:r>
            <a:r>
              <a:rPr lang="en-GB" dirty="0"/>
              <a:t>: Impurity settings, </a:t>
            </a:r>
            <a:r>
              <a:rPr lang="en-GB" dirty="0" smtClean="0"/>
              <a:t>Predictive-equations 2 (2)</a:t>
            </a:r>
            <a:endParaRPr lang="en-GB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665" y="721937"/>
            <a:ext cx="8064500" cy="2755900"/>
          </a:xfr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435F6-DE02-964D-A7CE-08B93192980B}" type="datetime1">
              <a:rPr lang="sv-SE" smtClean="0"/>
              <a:t>2020-09-30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Jonsson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20E0F-EF6C-A547-9B31-51BCDFCAA598}" type="slidenum">
              <a:rPr lang="en-GB" smtClean="0"/>
              <a:t>9</a:t>
            </a:fld>
            <a:endParaRPr lang="en-GB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648" y="2556226"/>
            <a:ext cx="8051800" cy="24130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3065" y="4047615"/>
            <a:ext cx="8039100" cy="2527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0377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plate2" id="{CE628BF3-5CA6-8540-8EC9-6D0FA2D704D8}" vid="{0EC03963-31F5-A24D-BFE2-DF88D81840F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WPCD</Template>
  <TotalTime>5434</TotalTime>
  <Words>185</Words>
  <Application>Microsoft Macintosh PowerPoint</Application>
  <PresentationFormat>Widescreen</PresentationFormat>
  <Paragraphs>54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Calibri</vt:lpstr>
      <vt:lpstr>Calibri Light</vt:lpstr>
      <vt:lpstr>Arial</vt:lpstr>
      <vt:lpstr>Office Theme</vt:lpstr>
      <vt:lpstr>ETS-6 Updates</vt:lpstr>
      <vt:lpstr>New code parameters in ETS-Init</vt:lpstr>
      <vt:lpstr>ETS-Init: Ion settings</vt:lpstr>
      <vt:lpstr>ETS-Init: Impurity settings</vt:lpstr>
      <vt:lpstr>ETS-Init: Impurity settings, concentration-equations</vt:lpstr>
      <vt:lpstr>ETS-Init: Impurity settings, interpretative-equations</vt:lpstr>
      <vt:lpstr>ETS-Init: Impurity settings, static-equations</vt:lpstr>
      <vt:lpstr>ETS-Init: Impurity settings, Predictive-equations 1 (2)</vt:lpstr>
      <vt:lpstr>ETS-Init: Impurity settings, Predictive-equations 2 (2)</vt:lpstr>
      <vt:lpstr>EQInput: Select pressure-source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ETS-6 Updates</dc:title>
  <dc:creator>Thomas Johnson</dc:creator>
  <cp:lastModifiedBy>Thomas Johnson</cp:lastModifiedBy>
  <cp:revision>16</cp:revision>
  <dcterms:created xsi:type="dcterms:W3CDTF">2020-09-23T14:13:42Z</dcterms:created>
  <dcterms:modified xsi:type="dcterms:W3CDTF">2020-09-30T00:04:34Z</dcterms:modified>
</cp:coreProperties>
</file>