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98"/>
    <p:restoredTop sz="94670"/>
  </p:normalViewPr>
  <p:slideViewPr>
    <p:cSldViewPr snapToGrid="0" snapToObjects="1">
      <p:cViewPr>
        <p:scale>
          <a:sx n="81" d="100"/>
          <a:sy n="81" d="100"/>
        </p:scale>
        <p:origin x="55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2020-09-29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2020-09-29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2020-09-29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2020-09-29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2020-09-29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2020-09-29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</a:t>
            </a:r>
            <a:r>
              <a:rPr lang="en-GB" dirty="0" smtClean="0"/>
              <a:t>equation in the IDSs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6098" y="835572"/>
                <a:ext cx="11356509" cy="5341391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200"/>
                  </a:spcBef>
                  <a:spcAft>
                    <a:spcPts val="900"/>
                  </a:spcAft>
                </a:pPr>
                <a:r>
                  <a:rPr lang="en-GB" sz="2800" dirty="0" smtClean="0"/>
                  <a:t>Present transport equation, according to the definitions in the </a:t>
                </a:r>
                <a:r>
                  <a:rPr lang="en-GB" sz="2800" b="1" i="1" dirty="0" err="1" smtClean="0"/>
                  <a:t>core_transport</a:t>
                </a:r>
                <a:r>
                  <a:rPr lang="en-GB" sz="2800" dirty="0" smtClean="0"/>
                  <a:t> IDS:</a:t>
                </a:r>
                <a:br>
                  <a:rPr lang="en-GB" sz="2800" dirty="0" smtClean="0"/>
                </a:br>
                <a:r>
                  <a:rPr lang="en-GB" sz="2800" dirty="0" smtClean="0"/>
                  <a:t/>
                </a:r>
                <a:br>
                  <a:rPr lang="en-GB" sz="2800" dirty="0" smtClean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charset="0"/>
                          </a:rPr>
                          <m:t>𝑛</m:t>
                        </m:r>
                      </m:num>
                      <m:den>
                        <m:r>
                          <a:rPr lang="en-US" sz="2800" i="1">
                            <a:latin typeface="Cambria Math" charset="0"/>
                          </a:rPr>
                          <m:t>𝜕</m:t>
                        </m:r>
                        <m:r>
                          <a:rPr lang="en-US" sz="2800" i="1">
                            <a:latin typeface="Cambria Math" charset="0"/>
                          </a:rPr>
                          <m:t>𝑡</m:t>
                        </m:r>
                      </m:den>
                    </m:f>
                    <m:r>
                      <a:rPr lang="en-US" sz="2800" i="1">
                        <a:latin typeface="Cambria Math" charset="0"/>
                      </a:rPr>
                      <m:t>+</m:t>
                    </m:r>
                    <m:r>
                      <a:rPr lang="en-US" sz="2800">
                        <a:latin typeface="Cambria Math" charset="0"/>
                      </a:rPr>
                      <m:t>𝛻</m:t>
                    </m:r>
                    <m:r>
                      <a:rPr lang="en-US" sz="2800" i="1">
                        <a:latin typeface="Cambria Math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charset="0"/>
                      </a:rPr>
                      <m:t>Γ</m:t>
                    </m:r>
                    <m:r>
                      <a:rPr lang="en-US" sz="2800" i="1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charset="0"/>
                      </a:rPr>
                      <m:t>  ,  </m:t>
                    </m:r>
                    <m:f>
                      <m:f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charset="0"/>
                          </a:rPr>
                          <m:t>𝑊</m:t>
                        </m:r>
                      </m:num>
                      <m:den>
                        <m:r>
                          <a:rPr lang="en-US" sz="2800" b="0" i="1" smtClean="0">
                            <a:latin typeface="Cambria Math" charset="0"/>
                          </a:rPr>
                          <m:t>𝜕</m:t>
                        </m:r>
                        <m:r>
                          <a:rPr lang="en-US" sz="2800" b="0" i="1" smtClean="0">
                            <a:latin typeface="Cambria Math" charset="0"/>
                          </a:rPr>
                          <m:t>𝑡</m:t>
                        </m:r>
                      </m:den>
                    </m:f>
                    <m:r>
                      <a:rPr lang="en-US" sz="2800" b="0" i="1" smtClean="0">
                        <a:latin typeface="Cambria Math" charset="0"/>
                      </a:rPr>
                      <m:t>+</m:t>
                    </m:r>
                    <m:r>
                      <a:rPr lang="en-US" sz="2800" b="0" i="0" smtClean="0">
                        <a:latin typeface="Cambria Math" charset="0"/>
                      </a:rPr>
                      <m:t>∇</m:t>
                    </m:r>
                    <m:r>
                      <a:rPr lang="en-US" sz="2800" b="0" i="1" smtClean="0">
                        <a:latin typeface="Cambria Math" charset="0"/>
                      </a:rPr>
                      <m:t>⋅</m:t>
                    </m:r>
                    <m:r>
                      <a:rPr lang="en-US" sz="2800" b="0" i="1" smtClean="0">
                        <a:latin typeface="Cambria Math" charset="0"/>
                      </a:rPr>
                      <m:t>𝑞</m:t>
                    </m:r>
                    <m:r>
                      <a:rPr lang="en-US" sz="2800" b="0" i="1" smtClean="0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charset="0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</a:rPr>
                          <m:t>𝑊</m:t>
                        </m:r>
                      </m:sub>
                    </m:sSub>
                    <m:r>
                      <a:rPr lang="en-US" sz="2800" b="0" i="0" smtClean="0">
                        <a:latin typeface="Cambria Math" charset="0"/>
                      </a:rPr>
                      <m:t> ,  </m:t>
                    </m:r>
                    <m:r>
                      <a:rPr lang="en-US" sz="2800" b="0" i="1" smtClean="0">
                        <a:latin typeface="Cambria Math" charset="0"/>
                      </a:rPr>
                      <m:t>𝑞</m:t>
                    </m:r>
                    <m:r>
                      <a:rPr lang="en-US" sz="2800" b="0" i="1" smtClean="0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charset="0"/>
                          </a:rPr>
                          <m:t>𝐷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</a:rPr>
                          <m:t>𝑊</m:t>
                        </m:r>
                      </m:sub>
                    </m:sSub>
                    <m:r>
                      <a:rPr lang="en-US" sz="2800" b="0" i="0" smtClean="0">
                        <a:latin typeface="Cambria Math" charset="0"/>
                      </a:rPr>
                      <m:t>∇</m:t>
                    </m:r>
                    <m:r>
                      <a:rPr lang="en-US" sz="2800" b="0" i="1" smtClean="0">
                        <a:latin typeface="Cambria Math" charset="0"/>
                      </a:rPr>
                      <m:t>𝑊</m:t>
                    </m:r>
                    <m:r>
                      <a:rPr lang="en-US" sz="2800" b="0" i="1" smtClean="0">
                        <a:latin typeface="Cambria Math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</a:rPr>
                          <m:t>𝑊</m:t>
                        </m:r>
                      </m:sub>
                    </m:sSub>
                    <m:r>
                      <a:rPr lang="en-US" sz="2800" b="0" i="1" smtClean="0">
                        <a:latin typeface="Cambria Math" charset="0"/>
                      </a:rPr>
                      <m:t>𝑊</m:t>
                    </m:r>
                  </m:oMath>
                </a14:m>
                <a:endParaRPr lang="en-US" sz="2800" b="0" dirty="0" smtClean="0"/>
              </a:p>
              <a:p>
                <a:pPr lvl="1">
                  <a:spcBef>
                    <a:spcPts val="1200"/>
                  </a:spcBef>
                  <a:spcAft>
                    <a:spcPts val="900"/>
                  </a:spcAft>
                </a:pPr>
                <a:r>
                  <a:rPr lang="en-US" sz="2800" b="0" dirty="0" smtClean="0"/>
                  <a:t>Here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</a:rPr>
                      <m:t>𝑛</m:t>
                    </m:r>
                  </m:oMath>
                </a14:m>
                <a:r>
                  <a:rPr lang="en-US" sz="2800" b="0" dirty="0" smtClean="0"/>
                  <a:t> is the density and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charset="0"/>
                      </a:rPr>
                      <m:t>𝑊</m:t>
                    </m:r>
                  </m:oMath>
                </a14:m>
                <a:r>
                  <a:rPr lang="en-US" sz="2800" b="0" dirty="0" smtClean="0"/>
                  <a:t> the energy density.</a:t>
                </a:r>
              </a:p>
              <a:p>
                <a:pPr>
                  <a:spcBef>
                    <a:spcPts val="1200"/>
                  </a:spcBef>
                  <a:spcAft>
                    <a:spcPts val="900"/>
                  </a:spcAft>
                </a:pPr>
                <a:r>
                  <a:rPr lang="en-US" sz="2800" b="0" dirty="0" smtClean="0"/>
                  <a:t>The equation presently implement in the ETS-6</a:t>
                </a:r>
                <a:br>
                  <a:rPr lang="en-US" sz="2800" b="0" dirty="0" smtClean="0"/>
                </a:br>
                <a:r>
                  <a:rPr lang="en-US" sz="2800" b="0" dirty="0" smtClean="0"/>
                  <a:t/>
                </a:r>
                <a:br>
                  <a:rPr lang="en-US" sz="2800" b="0" dirty="0" smtClean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charset="0"/>
                          </a:rPr>
                          <m:t>𝜕</m:t>
                        </m:r>
                        <m:r>
                          <a:rPr lang="en-US" sz="2800" i="1">
                            <a:latin typeface="Cambria Math" charset="0"/>
                          </a:rPr>
                          <m:t>𝑊</m:t>
                        </m:r>
                      </m:num>
                      <m:den>
                        <m:r>
                          <a:rPr lang="en-US" sz="2800" i="1">
                            <a:latin typeface="Cambria Math" charset="0"/>
                          </a:rPr>
                          <m:t>𝜕</m:t>
                        </m:r>
                        <m:r>
                          <a:rPr lang="en-US" sz="2800" i="1">
                            <a:latin typeface="Cambria Math" charset="0"/>
                          </a:rPr>
                          <m:t>𝑡</m:t>
                        </m:r>
                      </m:den>
                    </m:f>
                    <m:r>
                      <a:rPr lang="en-US" sz="2800" i="1">
                        <a:latin typeface="Cambria Math" charset="0"/>
                      </a:rPr>
                      <m:t>+</m:t>
                    </m:r>
                    <m:r>
                      <a:rPr lang="en-US" sz="2800">
                        <a:latin typeface="Cambria Math" charset="0"/>
                      </a:rPr>
                      <m:t>𝛻</m:t>
                    </m:r>
                    <m:r>
                      <a:rPr lang="en-US" sz="2800" i="1">
                        <a:latin typeface="Cambria Math" charset="0"/>
                      </a:rPr>
                      <m:t>⋅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charset="0"/>
                          </a:rPr>
                          <m:t>𝑇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charset="0"/>
                          </a:rPr>
                          <m:t>Γ</m:t>
                        </m:r>
                      </m:e>
                    </m:d>
                    <m:r>
                      <a:rPr lang="en-US" sz="2800" i="1">
                        <a:latin typeface="Cambria Math" charset="0"/>
                      </a:rPr>
                      <m:t>=</m:t>
                    </m:r>
                    <m:r>
                      <a:rPr lang="en-US" sz="2800" i="1">
                        <a:latin typeface="Cambria Math" charset="0"/>
                      </a:rPr>
                      <m:t>𝑆</m:t>
                    </m:r>
                    <m:r>
                      <a:rPr lang="en-US" sz="2800" b="0" i="0" smtClean="0">
                        <a:latin typeface="Cambria Math" charset="0"/>
                      </a:rPr>
                      <m:t>  ,  </m:t>
                    </m:r>
                    <m:sSup>
                      <m:sSup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charset="0"/>
                          </a:rPr>
                          <m:t>𝑞</m:t>
                        </m:r>
                      </m:e>
                      <m:sup>
                        <m:r>
                          <a:rPr lang="en-US" sz="2800" b="0" i="1" smtClean="0">
                            <a:latin typeface="Cambria Math" charset="0"/>
                          </a:rPr>
                          <m:t>∗</m:t>
                        </m:r>
                      </m:sup>
                    </m:sSup>
                    <m:r>
                      <a:rPr lang="en-US" sz="2800" i="1">
                        <a:latin typeface="Cambria Math" charset="0"/>
                      </a:rPr>
                      <m:t>=</m:t>
                    </m:r>
                    <m:r>
                      <a:rPr lang="en-US" sz="2800" b="0" i="1" smtClean="0">
                        <a:latin typeface="Cambria Math" charset="0"/>
                      </a:rPr>
                      <m:t>𝑒𝑛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800" i="1">
                                <a:latin typeface="Cambria Math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2800">
                            <a:latin typeface="Cambria Math" charset="0"/>
                          </a:rPr>
                          <m:t>𝛻</m:t>
                        </m:r>
                        <m:r>
                          <a:rPr lang="en-US" sz="2800" i="1">
                            <a:latin typeface="Cambria Math" charset="0"/>
                          </a:rPr>
                          <m:t>𝑇</m:t>
                        </m:r>
                        <m:r>
                          <a:rPr lang="en-US" sz="2800" i="1">
                            <a:latin typeface="Cambria Math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latin typeface="Cambria Math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2800" i="1">
                            <a:latin typeface="Cambria Math" charset="0"/>
                          </a:rPr>
                          <m:t>𝑇</m:t>
                        </m:r>
                      </m:e>
                    </m:d>
                  </m:oMath>
                </a14:m>
                <a:endParaRPr lang="en-US" sz="2800" dirty="0" smtClean="0"/>
              </a:p>
              <a:p>
                <a:pPr>
                  <a:spcBef>
                    <a:spcPts val="1200"/>
                  </a:spcBef>
                  <a:spcAft>
                    <a:spcPts val="900"/>
                  </a:spcAft>
                </a:pPr>
                <a:r>
                  <a:rPr lang="en-US" sz="2800" dirty="0" smtClean="0"/>
                  <a:t>Shall we change the IDS definitions to match this formulation?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6098" y="835572"/>
                <a:ext cx="11356509" cy="5341391"/>
              </a:xfrm>
              <a:blipFill rotWithShape="0">
                <a:blip r:embed="rId2"/>
                <a:stretch>
                  <a:fillRect l="-967" t="-1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2020-09-29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54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145</TotalTime>
  <Words>24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Cambria Math</vt:lpstr>
      <vt:lpstr>Arial</vt:lpstr>
      <vt:lpstr>Office Theme</vt:lpstr>
      <vt:lpstr>Energy equation in the IDSs</vt:lpstr>
      <vt:lpstr>Alternatives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ETS-6: Energy equation</dc:title>
  <dc:creator>Thomas Johnson</dc:creator>
  <cp:lastModifiedBy>Thomas Johnson</cp:lastModifiedBy>
  <cp:revision>5</cp:revision>
  <dcterms:created xsi:type="dcterms:W3CDTF">2020-09-29T21:12:23Z</dcterms:created>
  <dcterms:modified xsi:type="dcterms:W3CDTF">2020-09-29T23:37:26Z</dcterms:modified>
</cp:coreProperties>
</file>