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2" r:id="rId2"/>
    <p:sldId id="574" r:id="rId3"/>
    <p:sldId id="595" r:id="rId4"/>
    <p:sldId id="535" r:id="rId5"/>
    <p:sldId id="533" r:id="rId6"/>
    <p:sldId id="585" r:id="rId7"/>
    <p:sldId id="625" r:id="rId8"/>
    <p:sldId id="577" r:id="rId9"/>
    <p:sldId id="579" r:id="rId10"/>
    <p:sldId id="592" r:id="rId11"/>
    <p:sldId id="611" r:id="rId12"/>
    <p:sldId id="551" r:id="rId13"/>
    <p:sldId id="554" r:id="rId14"/>
    <p:sldId id="597" r:id="rId15"/>
    <p:sldId id="600" r:id="rId16"/>
    <p:sldId id="613" r:id="rId17"/>
    <p:sldId id="537" r:id="rId18"/>
    <p:sldId id="560" r:id="rId19"/>
    <p:sldId id="538" r:id="rId20"/>
    <p:sldId id="561" r:id="rId21"/>
    <p:sldId id="624" r:id="rId22"/>
    <p:sldId id="622" r:id="rId23"/>
    <p:sldId id="626" r:id="rId24"/>
    <p:sldId id="609" r:id="rId25"/>
    <p:sldId id="604" r:id="rId26"/>
    <p:sldId id="605" r:id="rId27"/>
    <p:sldId id="606" r:id="rId28"/>
    <p:sldId id="607" r:id="rId29"/>
    <p:sldId id="615" r:id="rId30"/>
    <p:sldId id="616" r:id="rId31"/>
    <p:sldId id="617" r:id="rId32"/>
    <p:sldId id="618" r:id="rId33"/>
    <p:sldId id="619" r:id="rId34"/>
    <p:sldId id="620" r:id="rId35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54061"/>
    <a:srgbClr val="95B3D7"/>
    <a:srgbClr val="D7E4BD"/>
    <a:srgbClr val="79B470"/>
    <a:srgbClr val="4F81BD"/>
    <a:srgbClr val="C3D69B"/>
    <a:srgbClr val="5B9BD5"/>
    <a:srgbClr val="77933C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6" autoAdjust="0"/>
    <p:restoredTop sz="94675" autoAdjust="0"/>
  </p:normalViewPr>
  <p:slideViewPr>
    <p:cSldViewPr showGuide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022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EUROfusion\00%20PPPT%20Project%20control\4%20IMPLEMENTATION\FP9\facilities\Pilot%20plant%20bubble%20graph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Pilot plant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cat>
            <c:strRef>
              <c:f>Sheet1!$B$14:$B$17</c:f>
              <c:strCache>
                <c:ptCount val="4"/>
                <c:pt idx="0">
                  <c:v>BB</c:v>
                </c:pt>
                <c:pt idx="1">
                  <c:v>TFV</c:v>
                </c:pt>
                <c:pt idx="2">
                  <c:v>BOP</c:v>
                </c:pt>
                <c:pt idx="3">
                  <c:v>RM</c:v>
                </c:pt>
              </c:strCache>
            </c:strRef>
          </c:cat>
          <c:val>
            <c:numRef>
              <c:f>Sheet1!$C$14:$C$17</c:f>
              <c:numCache>
                <c:formatCode>General</c:formatCode>
                <c:ptCount val="4"/>
                <c:pt idx="0">
                  <c:v>7950</c:v>
                </c:pt>
                <c:pt idx="1">
                  <c:v>7800</c:v>
                </c:pt>
                <c:pt idx="2">
                  <c:v>8450</c:v>
                </c:pt>
                <c:pt idx="3">
                  <c:v>26300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A-40A2-8F7F-3DD08B270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6789039"/>
        <c:axId val="586787791"/>
      </c:barChart>
      <c:catAx>
        <c:axId val="58678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6787791"/>
        <c:crosses val="autoZero"/>
        <c:auto val="1"/>
        <c:lblAlgn val="ctr"/>
        <c:lblOffset val="100"/>
        <c:noMultiLvlLbl val="0"/>
      </c:catAx>
      <c:valAx>
        <c:axId val="58678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8678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B3B1A-EDC7-48CC-A48A-DB40D187EED7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48D7CE-A099-4045-B5D9-06C041608194}">
      <dgm:prSet phldrT="[Text]"/>
      <dgm:spPr/>
      <dgm:t>
        <a:bodyPr/>
        <a:lstStyle/>
        <a:p>
          <a:r>
            <a:rPr lang="en-GB" b="1" dirty="0" smtClean="0"/>
            <a:t>What are the Issues?</a:t>
          </a:r>
          <a:endParaRPr lang="en-US" dirty="0"/>
        </a:p>
      </dgm:t>
    </dgm:pt>
    <dgm:pt modelId="{F1180756-48F6-45A5-95BE-D59D53202952}" type="parTrans" cxnId="{700A0C28-38F1-464B-8483-54DA0C4469E0}">
      <dgm:prSet/>
      <dgm:spPr/>
      <dgm:t>
        <a:bodyPr/>
        <a:lstStyle/>
        <a:p>
          <a:endParaRPr lang="en-US"/>
        </a:p>
      </dgm:t>
    </dgm:pt>
    <dgm:pt modelId="{E81DA20F-D24F-4501-9668-B9F458A32397}" type="sibTrans" cxnId="{700A0C28-38F1-464B-8483-54DA0C4469E0}">
      <dgm:prSet/>
      <dgm:spPr/>
      <dgm:t>
        <a:bodyPr/>
        <a:lstStyle/>
        <a:p>
          <a:endParaRPr lang="en-US"/>
        </a:p>
      </dgm:t>
    </dgm:pt>
    <dgm:pt modelId="{5990F476-DCCD-45F5-9CFA-7E920EA370DD}">
      <dgm:prSet phldrT="[Text]"/>
      <dgm:spPr/>
      <dgm:t>
        <a:bodyPr/>
        <a:lstStyle/>
        <a:p>
          <a:pPr rtl="0"/>
          <a:r>
            <a:rPr lang="en-GB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High degree of complex system interdependencies </a:t>
          </a:r>
          <a:endParaRPr lang="en-US" dirty="0"/>
        </a:p>
      </dgm:t>
    </dgm:pt>
    <dgm:pt modelId="{49ABC9FC-AA98-4114-8C34-823E22DDF602}" type="parTrans" cxnId="{39DFFF66-2728-4D79-94B8-B64521D15747}">
      <dgm:prSet/>
      <dgm:spPr/>
      <dgm:t>
        <a:bodyPr/>
        <a:lstStyle/>
        <a:p>
          <a:endParaRPr lang="en-US"/>
        </a:p>
      </dgm:t>
    </dgm:pt>
    <dgm:pt modelId="{B737F5AE-0F72-431A-A84C-7B33F7383497}" type="sibTrans" cxnId="{39DFFF66-2728-4D79-94B8-B64521D15747}">
      <dgm:prSet/>
      <dgm:spPr/>
      <dgm:t>
        <a:bodyPr/>
        <a:lstStyle/>
        <a:p>
          <a:endParaRPr lang="en-US"/>
        </a:p>
      </dgm:t>
    </dgm:pt>
    <dgm:pt modelId="{725BC60E-13A4-4C8D-B16E-B0D685B60118}">
      <dgm:prSet phldrT="[Text]"/>
      <dgm:spPr/>
      <dgm:t>
        <a:bodyPr/>
        <a:lstStyle/>
        <a:p>
          <a:r>
            <a:rPr lang="en-GB" b="1" dirty="0" smtClean="0"/>
            <a:t>What is needed ?</a:t>
          </a:r>
          <a:endParaRPr lang="en-US" dirty="0"/>
        </a:p>
      </dgm:t>
    </dgm:pt>
    <dgm:pt modelId="{204F5EEB-AC3D-49F9-9C9B-C7B83501D359}" type="parTrans" cxnId="{FF7D4593-AD55-4928-9041-9C5841B90207}">
      <dgm:prSet/>
      <dgm:spPr/>
      <dgm:t>
        <a:bodyPr/>
        <a:lstStyle/>
        <a:p>
          <a:endParaRPr lang="en-US"/>
        </a:p>
      </dgm:t>
    </dgm:pt>
    <dgm:pt modelId="{02A00F29-D470-4DC1-B0A7-88833D4933CB}" type="sibTrans" cxnId="{FF7D4593-AD55-4928-9041-9C5841B90207}">
      <dgm:prSet/>
      <dgm:spPr/>
      <dgm:t>
        <a:bodyPr/>
        <a:lstStyle/>
        <a:p>
          <a:endParaRPr lang="en-US"/>
        </a:p>
      </dgm:t>
    </dgm:pt>
    <dgm:pt modelId="{6A54F23D-6874-459A-B494-BB1838B587E6}">
      <dgm:prSet phldrT="[Text]"/>
      <dgm:spPr/>
      <dgm:t>
        <a:bodyPr/>
        <a:lstStyle/>
        <a:p>
          <a:r>
            <a:rPr lang="en-US" b="1" dirty="0" smtClean="0"/>
            <a:t>What is proposed?</a:t>
          </a:r>
          <a:endParaRPr lang="en-US" b="1" dirty="0"/>
        </a:p>
      </dgm:t>
    </dgm:pt>
    <dgm:pt modelId="{3FD075E5-B922-4E48-BF24-B5515B9E4F73}" type="parTrans" cxnId="{153645BD-9F26-4854-BBF7-4C57DF11D793}">
      <dgm:prSet/>
      <dgm:spPr/>
      <dgm:t>
        <a:bodyPr/>
        <a:lstStyle/>
        <a:p>
          <a:endParaRPr lang="en-US"/>
        </a:p>
      </dgm:t>
    </dgm:pt>
    <dgm:pt modelId="{7802A346-D492-4652-8D9F-2E7C869193CC}" type="sibTrans" cxnId="{153645BD-9F26-4854-BBF7-4C57DF11D793}">
      <dgm:prSet/>
      <dgm:spPr/>
      <dgm:t>
        <a:bodyPr/>
        <a:lstStyle/>
        <a:p>
          <a:endParaRPr lang="en-US"/>
        </a:p>
      </dgm:t>
    </dgm:pt>
    <dgm:pt modelId="{8D0B1850-D777-4BCB-B7A8-9C5DBF4E7F95}">
      <dgm:prSet phldrT="[Text]"/>
      <dgm:spPr/>
      <dgm:t>
        <a:bodyPr/>
        <a:lstStyle/>
        <a:p>
          <a:r>
            <a:rPr lang="en-US" dirty="0" smtClean="0"/>
            <a:t>For 1, 2, 3 and 4: new WP (WPDES) including a central team composed of senior engineers in charge of the plant architecture and of </a:t>
          </a:r>
          <a:r>
            <a:rPr lang="en-US" b="1" dirty="0" smtClean="0"/>
            <a:t>the system design of critical systems </a:t>
          </a:r>
          <a:r>
            <a:rPr lang="en-US" b="0" dirty="0" smtClean="0"/>
            <a:t>working </a:t>
          </a:r>
          <a:r>
            <a:rPr lang="en-US" b="1" dirty="0" smtClean="0"/>
            <a:t>in a agile manner</a:t>
          </a:r>
          <a:endParaRPr lang="en-US" dirty="0" smtClean="0"/>
        </a:p>
        <a:p>
          <a:r>
            <a:rPr lang="en-US" dirty="0" smtClean="0"/>
            <a:t>For 5: slight modification of the governance with CCB1 core (see governance)</a:t>
          </a:r>
        </a:p>
        <a:p>
          <a:r>
            <a:rPr lang="en-US" dirty="0" smtClean="0"/>
            <a:t>For 6: a very strong DEMO Physic Lead</a:t>
          </a:r>
        </a:p>
        <a:p>
          <a:r>
            <a:rPr lang="en-US" dirty="0" smtClean="0"/>
            <a:t>For 6 and 7: organization of the whole project </a:t>
          </a:r>
          <a:r>
            <a:rPr lang="en-US" b="1" dirty="0" smtClean="0"/>
            <a:t>in 2 legs (System Design and Technology R&amp;D) </a:t>
          </a:r>
          <a:r>
            <a:rPr lang="en-US" dirty="0" smtClean="0"/>
            <a:t>and considering </a:t>
          </a:r>
          <a:r>
            <a:rPr lang="en-US" b="1" dirty="0" smtClean="0"/>
            <a:t>plasma as a system</a:t>
          </a:r>
          <a:endParaRPr lang="en-US" dirty="0" smtClean="0"/>
        </a:p>
      </dgm:t>
    </dgm:pt>
    <dgm:pt modelId="{D6449781-0029-4150-A230-5DDA2446B4A7}" type="parTrans" cxnId="{2DC732FF-089A-472E-B4E6-62184FC47E20}">
      <dgm:prSet/>
      <dgm:spPr/>
      <dgm:t>
        <a:bodyPr/>
        <a:lstStyle/>
        <a:p>
          <a:endParaRPr lang="en-US"/>
        </a:p>
      </dgm:t>
    </dgm:pt>
    <dgm:pt modelId="{5C4C35C6-336B-4F2E-8C73-E522891F9552}" type="sibTrans" cxnId="{2DC732FF-089A-472E-B4E6-62184FC47E20}">
      <dgm:prSet/>
      <dgm:spPr/>
      <dgm:t>
        <a:bodyPr/>
        <a:lstStyle/>
        <a:p>
          <a:endParaRPr lang="en-US"/>
        </a:p>
      </dgm:t>
    </dgm:pt>
    <dgm:pt modelId="{2535944F-AD6F-40E7-AC87-FD23721C014A}">
      <dgm:prSet/>
      <dgm:spPr/>
      <dgm:t>
        <a:bodyPr/>
        <a:lstStyle/>
        <a:p>
          <a:pPr rtl="0"/>
          <a:r>
            <a:rPr lang="en-GB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Multiple design drivers across different systems</a:t>
          </a:r>
        </a:p>
      </dgm:t>
    </dgm:pt>
    <dgm:pt modelId="{CFBBA8E8-921A-4E27-9303-6CD40B25E4B1}" type="parTrans" cxnId="{A7919587-C466-410E-BB91-1AEC2E36519F}">
      <dgm:prSet/>
      <dgm:spPr/>
      <dgm:t>
        <a:bodyPr/>
        <a:lstStyle/>
        <a:p>
          <a:endParaRPr lang="en-US"/>
        </a:p>
      </dgm:t>
    </dgm:pt>
    <dgm:pt modelId="{886023FB-CECA-4C9A-B7EC-66AE637B93ED}" type="sibTrans" cxnId="{A7919587-C466-410E-BB91-1AEC2E36519F}">
      <dgm:prSet/>
      <dgm:spPr/>
      <dgm:t>
        <a:bodyPr/>
        <a:lstStyle/>
        <a:p>
          <a:endParaRPr lang="en-US"/>
        </a:p>
      </dgm:t>
    </dgm:pt>
    <dgm:pt modelId="{53A7B82C-7C3D-4885-99C6-737ECB037DE7}">
      <dgm:prSet/>
      <dgm:spPr/>
      <dgm:t>
        <a:bodyPr/>
        <a:lstStyle/>
        <a:p>
          <a:pPr rtl="0"/>
          <a:r>
            <a:rPr lang="en-GB" b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Design dealing with large uncertainties (physics/ technology)</a:t>
          </a:r>
          <a:endParaRPr lang="en-GB" b="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A029C87-1CE6-45BD-894E-E616E09BF941}" type="parTrans" cxnId="{624812E0-A243-4548-91C0-A9B78A2E1A97}">
      <dgm:prSet/>
      <dgm:spPr/>
      <dgm:t>
        <a:bodyPr/>
        <a:lstStyle/>
        <a:p>
          <a:endParaRPr lang="en-US"/>
        </a:p>
      </dgm:t>
    </dgm:pt>
    <dgm:pt modelId="{CBA4F8E2-17F5-4397-A094-CF9DADB0E485}" type="sibTrans" cxnId="{624812E0-A243-4548-91C0-A9B78A2E1A97}">
      <dgm:prSet/>
      <dgm:spPr/>
      <dgm:t>
        <a:bodyPr/>
        <a:lstStyle/>
        <a:p>
          <a:endParaRPr lang="en-US"/>
        </a:p>
      </dgm:t>
    </dgm:pt>
    <dgm:pt modelId="{A109A7ED-BF3D-4879-BD70-2E3C29249626}">
      <dgm:prSet/>
      <dgm:spPr/>
      <dgm:t>
        <a:bodyPr/>
        <a:lstStyle/>
        <a:p>
          <a:pPr rtl="0"/>
          <a:r>
            <a:rPr lang="en-GB" b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Inefficient</a:t>
          </a:r>
          <a:r>
            <a:rPr lang="en-GB" b="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 design iterations</a:t>
          </a:r>
          <a:endParaRPr lang="en-GB" b="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420DC7F5-D676-4F5F-9308-ACB315E66014}" type="parTrans" cxnId="{7F1F8F64-702F-4B3C-A8CA-175A28AA4D83}">
      <dgm:prSet/>
      <dgm:spPr/>
      <dgm:t>
        <a:bodyPr/>
        <a:lstStyle/>
        <a:p>
          <a:endParaRPr lang="en-US"/>
        </a:p>
      </dgm:t>
    </dgm:pt>
    <dgm:pt modelId="{FE95CBCA-2858-402F-94B3-957C83B782BB}" type="sibTrans" cxnId="{7F1F8F64-702F-4B3C-A8CA-175A28AA4D83}">
      <dgm:prSet/>
      <dgm:spPr/>
      <dgm:t>
        <a:bodyPr/>
        <a:lstStyle/>
        <a:p>
          <a:endParaRPr lang="en-US"/>
        </a:p>
      </dgm:t>
    </dgm:pt>
    <dgm:pt modelId="{9193FE5F-EEA4-4BA3-8FE5-31BAF783DBEC}">
      <dgm:prSet/>
      <dgm:spPr/>
      <dgm:t>
        <a:bodyPr/>
        <a:lstStyle/>
        <a:p>
          <a:pPr rtl="0"/>
          <a:r>
            <a:rPr lang="en-GB" b="0" smtClean="0">
              <a:solidFill>
                <a:schemeClr val="tx1"/>
              </a:solidFill>
              <a:latin typeface="+mn-lt"/>
              <a:ea typeface="+mn-ea"/>
              <a:cs typeface="+mn-cs"/>
            </a:rPr>
            <a:t>Shortage of skills in system design,</a:t>
          </a:r>
          <a:r>
            <a:rPr lang="en-GB" b="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GB" b="0" smtClean="0">
              <a:solidFill>
                <a:schemeClr val="tx1"/>
              </a:solidFill>
              <a:latin typeface="+mn-lt"/>
              <a:ea typeface="+mn-ea"/>
              <a:cs typeface="+mn-cs"/>
            </a:rPr>
            <a:t>plant architecture and nuclear design integration</a:t>
          </a:r>
          <a:endParaRPr lang="en-GB" b="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938904F-6277-498B-B50B-DF124DE18B60}" type="parTrans" cxnId="{C7834D92-556A-4535-874F-E891F7D828F6}">
      <dgm:prSet/>
      <dgm:spPr/>
      <dgm:t>
        <a:bodyPr/>
        <a:lstStyle/>
        <a:p>
          <a:endParaRPr lang="en-US"/>
        </a:p>
      </dgm:t>
    </dgm:pt>
    <dgm:pt modelId="{433D744A-4924-4376-B8B0-A9072379240C}" type="sibTrans" cxnId="{C7834D92-556A-4535-874F-E891F7D828F6}">
      <dgm:prSet/>
      <dgm:spPr/>
      <dgm:t>
        <a:bodyPr/>
        <a:lstStyle/>
        <a:p>
          <a:endParaRPr lang="en-US"/>
        </a:p>
      </dgm:t>
    </dgm:pt>
    <dgm:pt modelId="{956F0540-AE79-4A9F-94D4-1B200487F8E5}">
      <dgm:prSet/>
      <dgm:spPr/>
      <dgm:t>
        <a:bodyPr/>
        <a:lstStyle/>
        <a:p>
          <a:pPr rtl="0"/>
          <a:r>
            <a:rPr lang="en-US" b="0" smtClean="0">
              <a:solidFill>
                <a:schemeClr val="tx1"/>
              </a:solidFill>
              <a:latin typeface="+mn-lt"/>
              <a:ea typeface="+mn-ea"/>
              <a:cs typeface="+mn-cs"/>
            </a:rPr>
            <a:t>Lack of central management and design authority</a:t>
          </a:r>
          <a:endParaRPr lang="de-DE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0D53DAC-C2F1-49BE-82EE-93AE99D21AD5}" type="parTrans" cxnId="{BCDD9167-49CD-481E-AADD-9C7DC14E093A}">
      <dgm:prSet/>
      <dgm:spPr/>
      <dgm:t>
        <a:bodyPr/>
        <a:lstStyle/>
        <a:p>
          <a:endParaRPr lang="en-US"/>
        </a:p>
      </dgm:t>
    </dgm:pt>
    <dgm:pt modelId="{73B4C892-1541-46A7-9FF4-0E9AA9797BCF}" type="sibTrans" cxnId="{BCDD9167-49CD-481E-AADD-9C7DC14E093A}">
      <dgm:prSet/>
      <dgm:spPr/>
      <dgm:t>
        <a:bodyPr/>
        <a:lstStyle/>
        <a:p>
          <a:endParaRPr lang="en-US"/>
        </a:p>
      </dgm:t>
    </dgm:pt>
    <dgm:pt modelId="{22D507C5-97FA-41CE-B9BC-3AFC3857AF98}">
      <dgm:prSet/>
      <dgm:spPr/>
      <dgm:t>
        <a:bodyPr/>
        <a:lstStyle/>
        <a:p>
          <a:pPr rtl="0"/>
          <a:r>
            <a:rPr lang="en-GB" b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Design teams work together, but no overarching guide</a:t>
          </a:r>
          <a:endParaRPr lang="en-GB" b="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BE151F87-2E7F-4E6F-8B7B-B7DF60ADC79F}" type="parTrans" cxnId="{CA8049AA-A681-4B89-AE93-CE3833048CCF}">
      <dgm:prSet/>
      <dgm:spPr/>
      <dgm:t>
        <a:bodyPr/>
        <a:lstStyle/>
        <a:p>
          <a:endParaRPr lang="en-US"/>
        </a:p>
      </dgm:t>
    </dgm:pt>
    <dgm:pt modelId="{32C5F90C-3AA2-45DD-85DC-1030D9BDF4CE}" type="sibTrans" cxnId="{CA8049AA-A681-4B89-AE93-CE3833048CCF}">
      <dgm:prSet/>
      <dgm:spPr/>
      <dgm:t>
        <a:bodyPr/>
        <a:lstStyle/>
        <a:p>
          <a:endParaRPr lang="en-US"/>
        </a:p>
      </dgm:t>
    </dgm:pt>
    <dgm:pt modelId="{49129D76-076A-4005-9D42-0E0087D17420}">
      <dgm:prSet/>
      <dgm:spPr/>
      <dgm:t>
        <a:bodyPr/>
        <a:lstStyle/>
        <a:p>
          <a:pPr rtl="0"/>
          <a:r>
            <a:rPr lang="en-US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1. Very experienced individuals with </a:t>
          </a:r>
          <a:r>
            <a:rPr lang="en-GB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technical skills and competence </a:t>
          </a:r>
          <a:endParaRPr lang="de-DE" b="1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9814481B-ED29-4413-8E82-BDC0477C68E8}" type="parTrans" cxnId="{2AE25508-F9B1-4FA4-ABA5-79041CB9C861}">
      <dgm:prSet/>
      <dgm:spPr/>
      <dgm:t>
        <a:bodyPr/>
        <a:lstStyle/>
        <a:p>
          <a:endParaRPr lang="en-US"/>
        </a:p>
      </dgm:t>
    </dgm:pt>
    <dgm:pt modelId="{934094FB-9555-4D98-9C40-BE421945E29B}" type="sibTrans" cxnId="{2AE25508-F9B1-4FA4-ABA5-79041CB9C861}">
      <dgm:prSet/>
      <dgm:spPr/>
      <dgm:t>
        <a:bodyPr/>
        <a:lstStyle/>
        <a:p>
          <a:endParaRPr lang="en-US"/>
        </a:p>
      </dgm:t>
    </dgm:pt>
    <dgm:pt modelId="{7C3D008D-D9A2-44CF-BD6B-4886AC488790}">
      <dgm:prSet/>
      <dgm:spPr/>
      <dgm:t>
        <a:bodyPr/>
        <a:lstStyle/>
        <a:p>
          <a:pPr rtl="0"/>
          <a:r>
            <a:rPr lang="en-GB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2. Operational flexibility</a:t>
          </a:r>
        </a:p>
      </dgm:t>
    </dgm:pt>
    <dgm:pt modelId="{A723F3EE-26FE-4474-A0CD-B0122C4CBEF6}" type="parTrans" cxnId="{1B4BE8A8-97CC-4B63-8297-9FA3FEB76F2C}">
      <dgm:prSet/>
      <dgm:spPr/>
      <dgm:t>
        <a:bodyPr/>
        <a:lstStyle/>
        <a:p>
          <a:endParaRPr lang="en-US"/>
        </a:p>
      </dgm:t>
    </dgm:pt>
    <dgm:pt modelId="{EF7B4320-0013-4E4A-B2E0-AF67F4697AA5}" type="sibTrans" cxnId="{1B4BE8A8-97CC-4B63-8297-9FA3FEB76F2C}">
      <dgm:prSet/>
      <dgm:spPr/>
      <dgm:t>
        <a:bodyPr/>
        <a:lstStyle/>
        <a:p>
          <a:endParaRPr lang="en-US"/>
        </a:p>
      </dgm:t>
    </dgm:pt>
    <dgm:pt modelId="{130FBABA-4FBF-4F30-8E07-5850FA527206}">
      <dgm:prSet/>
      <dgm:spPr/>
      <dgm:t>
        <a:bodyPr/>
        <a:lstStyle/>
        <a:p>
          <a:pPr rtl="0"/>
          <a:r>
            <a:rPr lang="en-GB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3. Evolutionary characters</a:t>
          </a:r>
          <a:endParaRPr lang="de-DE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62AF17C2-9735-4C2B-92DE-76DBBFF37EAF}" type="parTrans" cxnId="{164D1922-CD1E-464E-B283-5785AB24D046}">
      <dgm:prSet/>
      <dgm:spPr/>
      <dgm:t>
        <a:bodyPr/>
        <a:lstStyle/>
        <a:p>
          <a:endParaRPr lang="en-US"/>
        </a:p>
      </dgm:t>
    </dgm:pt>
    <dgm:pt modelId="{C2E46A95-00B0-45D1-9230-E274A29C221C}" type="sibTrans" cxnId="{164D1922-CD1E-464E-B283-5785AB24D046}">
      <dgm:prSet/>
      <dgm:spPr/>
      <dgm:t>
        <a:bodyPr/>
        <a:lstStyle/>
        <a:p>
          <a:endParaRPr lang="en-US"/>
        </a:p>
      </dgm:t>
    </dgm:pt>
    <dgm:pt modelId="{48E71D38-9496-46A3-804F-0D2DA1FA8279}">
      <dgm:prSet/>
      <dgm:spPr/>
      <dgm:t>
        <a:bodyPr/>
        <a:lstStyle/>
        <a:p>
          <a:pPr rtl="0"/>
          <a:r>
            <a:rPr lang="en-GB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4. </a:t>
          </a:r>
          <a:r>
            <a:rPr lang="en-US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Rapid design cycle that would allow evaluation of different options for down-selection.</a:t>
          </a:r>
        </a:p>
        <a:p>
          <a:pPr rtl="0"/>
          <a:r>
            <a:rPr lang="en-US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5. Design Authority</a:t>
          </a:r>
          <a:endParaRPr lang="de-DE" b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180C4A1-F245-47C0-A71D-49CCC5B2DDE5}" type="parTrans" cxnId="{944000C5-D3CC-4763-9AE6-CF3FEE66E4F7}">
      <dgm:prSet/>
      <dgm:spPr/>
      <dgm:t>
        <a:bodyPr/>
        <a:lstStyle/>
        <a:p>
          <a:endParaRPr lang="en-US"/>
        </a:p>
      </dgm:t>
    </dgm:pt>
    <dgm:pt modelId="{A376710C-5C40-4E6A-863D-34A75D6FB8FD}" type="sibTrans" cxnId="{944000C5-D3CC-4763-9AE6-CF3FEE66E4F7}">
      <dgm:prSet/>
      <dgm:spPr/>
      <dgm:t>
        <a:bodyPr/>
        <a:lstStyle/>
        <a:p>
          <a:endParaRPr lang="en-US"/>
        </a:p>
      </dgm:t>
    </dgm:pt>
    <dgm:pt modelId="{271859AD-C9FB-4F19-A459-26523A095E7F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6. Strong</a:t>
          </a:r>
          <a:r>
            <a:rPr lang="en-GB" b="1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link with physics</a:t>
          </a:r>
        </a:p>
      </dgm:t>
    </dgm:pt>
    <dgm:pt modelId="{F1AD37A0-C172-499A-A5A1-AB43EF437BA8}" type="parTrans" cxnId="{B65A3FAB-C77B-45BA-856F-E583279A0628}">
      <dgm:prSet/>
      <dgm:spPr/>
      <dgm:t>
        <a:bodyPr/>
        <a:lstStyle/>
        <a:p>
          <a:endParaRPr lang="en-US"/>
        </a:p>
      </dgm:t>
    </dgm:pt>
    <dgm:pt modelId="{DEFC01B6-7A51-4B3F-ADAF-D8CEE9E92536}" type="sibTrans" cxnId="{B65A3FAB-C77B-45BA-856F-E583279A0628}">
      <dgm:prSet/>
      <dgm:spPr/>
      <dgm:t>
        <a:bodyPr/>
        <a:lstStyle/>
        <a:p>
          <a:endParaRPr lang="en-US"/>
        </a:p>
      </dgm:t>
    </dgm:pt>
    <dgm:pt modelId="{65705660-8D07-44B7-A00F-343D180CE172}">
      <dgm:prSet/>
      <dgm:spPr/>
      <dgm:t>
        <a:bodyPr/>
        <a:lstStyle/>
        <a:p>
          <a:pPr rtl="0"/>
          <a:r>
            <a:rPr lang="en-GB" b="1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7. Better coordination and steer of the R&amp;D</a:t>
          </a:r>
        </a:p>
      </dgm:t>
    </dgm:pt>
    <dgm:pt modelId="{99C5D84A-4699-4D7D-8DD7-DC20D36CDBCE}" type="parTrans" cxnId="{B883037C-9F0E-4404-A452-5C447BCAD93A}">
      <dgm:prSet/>
      <dgm:spPr/>
      <dgm:t>
        <a:bodyPr/>
        <a:lstStyle/>
        <a:p>
          <a:endParaRPr lang="en-US"/>
        </a:p>
      </dgm:t>
    </dgm:pt>
    <dgm:pt modelId="{BEEBB21F-3D98-4618-9ED7-A1EB9927168D}" type="sibTrans" cxnId="{B883037C-9F0E-4404-A452-5C447BCAD93A}">
      <dgm:prSet/>
      <dgm:spPr/>
      <dgm:t>
        <a:bodyPr/>
        <a:lstStyle/>
        <a:p>
          <a:endParaRPr lang="en-US"/>
        </a:p>
      </dgm:t>
    </dgm:pt>
    <dgm:pt modelId="{67F771A8-1F4A-444F-8621-F343F4282CA1}" type="pres">
      <dgm:prSet presAssocID="{F66B3B1A-EDC7-48CC-A48A-DB40D187EED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506818-AC8E-4784-BA28-961831C1B815}" type="pres">
      <dgm:prSet presAssocID="{6A54F23D-6874-459A-B494-BB1838B587E6}" presName="ChildAccent3" presStyleCnt="0"/>
      <dgm:spPr/>
    </dgm:pt>
    <dgm:pt modelId="{9A1D26CA-446A-40E7-8C46-312A6975BCE1}" type="pres">
      <dgm:prSet presAssocID="{6A54F23D-6874-459A-B494-BB1838B587E6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FED16325-EB3B-4B48-B7AD-E9154BEE4E01}" type="pres">
      <dgm:prSet presAssocID="{6A54F23D-6874-459A-B494-BB1838B587E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90D21-F220-470A-99CD-2026E21FD19F}" type="pres">
      <dgm:prSet presAssocID="{6A54F23D-6874-459A-B494-BB1838B587E6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D4359-3866-4F37-A944-EC61DF5C887E}" type="pres">
      <dgm:prSet presAssocID="{725BC60E-13A4-4C8D-B16E-B0D685B60118}" presName="ChildAccent2" presStyleCnt="0"/>
      <dgm:spPr/>
    </dgm:pt>
    <dgm:pt modelId="{7CCDB4F8-7F07-4939-B302-7FEDA2CF90B5}" type="pres">
      <dgm:prSet presAssocID="{725BC60E-13A4-4C8D-B16E-B0D685B60118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948C4AE2-D8F6-48D9-8C70-7398D376C90F}" type="pres">
      <dgm:prSet presAssocID="{725BC60E-13A4-4C8D-B16E-B0D685B60118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D0ABE-B908-4366-9E1B-84BE55AE176D}" type="pres">
      <dgm:prSet presAssocID="{725BC60E-13A4-4C8D-B16E-B0D685B60118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00FC9-9725-4FEB-B523-3146A4ADF451}" type="pres">
      <dgm:prSet presAssocID="{B048D7CE-A099-4045-B5D9-06C041608194}" presName="ChildAccent1" presStyleCnt="0"/>
      <dgm:spPr/>
    </dgm:pt>
    <dgm:pt modelId="{DD40577A-19B4-46F1-99A0-910C6FB89A93}" type="pres">
      <dgm:prSet presAssocID="{B048D7CE-A099-4045-B5D9-06C041608194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0B72F5B9-3363-4F06-8549-D62EEC736D0E}" type="pres">
      <dgm:prSet presAssocID="{B048D7CE-A099-4045-B5D9-06C041608194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59F87-8C2E-49FD-ABB5-C7A57D0F1BE4}" type="pres">
      <dgm:prSet presAssocID="{B048D7CE-A099-4045-B5D9-06C041608194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8049AA-A681-4B89-AE93-CE3833048CCF}" srcId="{B048D7CE-A099-4045-B5D9-06C041608194}" destId="{22D507C5-97FA-41CE-B9BC-3AFC3857AF98}" srcOrd="6" destOrd="0" parTransId="{BE151F87-2E7F-4E6F-8B7B-B7DF60ADC79F}" sibTransId="{32C5F90C-3AA2-45DD-85DC-1030D9BDF4CE}"/>
    <dgm:cxn modelId="{BF5F3E20-A1F0-4090-83F3-B0B745E59968}" type="presOf" srcId="{A109A7ED-BF3D-4879-BD70-2E3C29249626}" destId="{DD40577A-19B4-46F1-99A0-910C6FB89A93}" srcOrd="0" destOrd="3" presId="urn:microsoft.com/office/officeart/2011/layout/InterconnectedBlockProcess"/>
    <dgm:cxn modelId="{2DC732FF-089A-472E-B4E6-62184FC47E20}" srcId="{6A54F23D-6874-459A-B494-BB1838B587E6}" destId="{8D0B1850-D777-4BCB-B7A8-9C5DBF4E7F95}" srcOrd="0" destOrd="0" parTransId="{D6449781-0029-4150-A230-5DDA2446B4A7}" sibTransId="{5C4C35C6-336B-4F2E-8C73-E522891F9552}"/>
    <dgm:cxn modelId="{B65A3FAB-C77B-45BA-856F-E583279A0628}" srcId="{725BC60E-13A4-4C8D-B16E-B0D685B60118}" destId="{271859AD-C9FB-4F19-A459-26523A095E7F}" srcOrd="4" destOrd="0" parTransId="{F1AD37A0-C172-499A-A5A1-AB43EF437BA8}" sibTransId="{DEFC01B6-7A51-4B3F-ADAF-D8CEE9E92536}"/>
    <dgm:cxn modelId="{7F1F8F64-702F-4B3C-A8CA-175A28AA4D83}" srcId="{B048D7CE-A099-4045-B5D9-06C041608194}" destId="{A109A7ED-BF3D-4879-BD70-2E3C29249626}" srcOrd="3" destOrd="0" parTransId="{420DC7F5-D676-4F5F-9308-ACB315E66014}" sibTransId="{FE95CBCA-2858-402F-94B3-957C83B782BB}"/>
    <dgm:cxn modelId="{1B4BE8A8-97CC-4B63-8297-9FA3FEB76F2C}" srcId="{725BC60E-13A4-4C8D-B16E-B0D685B60118}" destId="{7C3D008D-D9A2-44CF-BD6B-4886AC488790}" srcOrd="1" destOrd="0" parTransId="{A723F3EE-26FE-4474-A0CD-B0122C4CBEF6}" sibTransId="{EF7B4320-0013-4E4A-B2E0-AF67F4697AA5}"/>
    <dgm:cxn modelId="{FD27D391-9EA9-43ED-8C7E-2AC6728AF936}" type="presOf" srcId="{8D0B1850-D777-4BCB-B7A8-9C5DBF4E7F95}" destId="{9A1D26CA-446A-40E7-8C46-312A6975BCE1}" srcOrd="0" destOrd="0" presId="urn:microsoft.com/office/officeart/2011/layout/InterconnectedBlockProcess"/>
    <dgm:cxn modelId="{624812E0-A243-4548-91C0-A9B78A2E1A97}" srcId="{B048D7CE-A099-4045-B5D9-06C041608194}" destId="{53A7B82C-7C3D-4885-99C6-737ECB037DE7}" srcOrd="2" destOrd="0" parTransId="{0A029C87-1CE6-45BD-894E-E616E09BF941}" sibTransId="{CBA4F8E2-17F5-4397-A094-CF9DADB0E485}"/>
    <dgm:cxn modelId="{974E839B-ED5A-483A-9BA8-E3FAA51A17D9}" type="presOf" srcId="{956F0540-AE79-4A9F-94D4-1B200487F8E5}" destId="{DD40577A-19B4-46F1-99A0-910C6FB89A93}" srcOrd="0" destOrd="5" presId="urn:microsoft.com/office/officeart/2011/layout/InterconnectedBlockProcess"/>
    <dgm:cxn modelId="{BCDD9167-49CD-481E-AADD-9C7DC14E093A}" srcId="{B048D7CE-A099-4045-B5D9-06C041608194}" destId="{956F0540-AE79-4A9F-94D4-1B200487F8E5}" srcOrd="5" destOrd="0" parTransId="{70D53DAC-C2F1-49BE-82EE-93AE99D21AD5}" sibTransId="{73B4C892-1541-46A7-9FF4-0E9AA9797BCF}"/>
    <dgm:cxn modelId="{33185009-660D-411A-A2C0-C60A9FE20F24}" type="presOf" srcId="{F66B3B1A-EDC7-48CC-A48A-DB40D187EED7}" destId="{67F771A8-1F4A-444F-8621-F343F4282CA1}" srcOrd="0" destOrd="0" presId="urn:microsoft.com/office/officeart/2011/layout/InterconnectedBlockProcess"/>
    <dgm:cxn modelId="{3F930A25-D19E-4B6E-AB6F-741BA8CC888A}" type="presOf" srcId="{2535944F-AD6F-40E7-AC87-FD23721C014A}" destId="{0B72F5B9-3363-4F06-8549-D62EEC736D0E}" srcOrd="1" destOrd="1" presId="urn:microsoft.com/office/officeart/2011/layout/InterconnectedBlockProcess"/>
    <dgm:cxn modelId="{35B64C12-87CD-4409-8484-20F251B5E8F4}" type="presOf" srcId="{2535944F-AD6F-40E7-AC87-FD23721C014A}" destId="{DD40577A-19B4-46F1-99A0-910C6FB89A93}" srcOrd="0" destOrd="1" presId="urn:microsoft.com/office/officeart/2011/layout/InterconnectedBlockProcess"/>
    <dgm:cxn modelId="{2EAD4B8E-BE4A-4A93-93C8-0E5AC94E11CE}" type="presOf" srcId="{130FBABA-4FBF-4F30-8E07-5850FA527206}" destId="{948C4AE2-D8F6-48D9-8C70-7398D376C90F}" srcOrd="1" destOrd="2" presId="urn:microsoft.com/office/officeart/2011/layout/InterconnectedBlockProcess"/>
    <dgm:cxn modelId="{435115F6-3530-41A7-AC2E-0AAA5D8C3DD2}" type="presOf" srcId="{725BC60E-13A4-4C8D-B16E-B0D685B60118}" destId="{227D0ABE-B908-4366-9E1B-84BE55AE176D}" srcOrd="0" destOrd="0" presId="urn:microsoft.com/office/officeart/2011/layout/InterconnectedBlockProcess"/>
    <dgm:cxn modelId="{A026DF00-2BD7-4E71-B7E6-1B3C8B0916E1}" type="presOf" srcId="{22D507C5-97FA-41CE-B9BC-3AFC3857AF98}" destId="{DD40577A-19B4-46F1-99A0-910C6FB89A93}" srcOrd="0" destOrd="6" presId="urn:microsoft.com/office/officeart/2011/layout/InterconnectedBlockProcess"/>
    <dgm:cxn modelId="{944000C5-D3CC-4763-9AE6-CF3FEE66E4F7}" srcId="{725BC60E-13A4-4C8D-B16E-B0D685B60118}" destId="{48E71D38-9496-46A3-804F-0D2DA1FA8279}" srcOrd="3" destOrd="0" parTransId="{F180C4A1-F245-47C0-A71D-49CCC5B2DDE5}" sibTransId="{A376710C-5C40-4E6A-863D-34A75D6FB8FD}"/>
    <dgm:cxn modelId="{E9F880D8-F3B1-42A6-9776-D4919BCD1FCC}" type="presOf" srcId="{7C3D008D-D9A2-44CF-BD6B-4886AC488790}" destId="{948C4AE2-D8F6-48D9-8C70-7398D376C90F}" srcOrd="1" destOrd="1" presId="urn:microsoft.com/office/officeart/2011/layout/InterconnectedBlockProcess"/>
    <dgm:cxn modelId="{B883037C-9F0E-4404-A452-5C447BCAD93A}" srcId="{725BC60E-13A4-4C8D-B16E-B0D685B60118}" destId="{65705660-8D07-44B7-A00F-343D180CE172}" srcOrd="5" destOrd="0" parTransId="{99C5D84A-4699-4D7D-8DD7-DC20D36CDBCE}" sibTransId="{BEEBB21F-3D98-4618-9ED7-A1EB9927168D}"/>
    <dgm:cxn modelId="{9F1AF92D-446B-44DB-898C-D8E1986D7A1B}" type="presOf" srcId="{5990F476-DCCD-45F5-9CFA-7E920EA370DD}" destId="{0B72F5B9-3363-4F06-8549-D62EEC736D0E}" srcOrd="1" destOrd="0" presId="urn:microsoft.com/office/officeart/2011/layout/InterconnectedBlockProcess"/>
    <dgm:cxn modelId="{FF7D4593-AD55-4928-9041-9C5841B90207}" srcId="{F66B3B1A-EDC7-48CC-A48A-DB40D187EED7}" destId="{725BC60E-13A4-4C8D-B16E-B0D685B60118}" srcOrd="1" destOrd="0" parTransId="{204F5EEB-AC3D-49F9-9C9B-C7B83501D359}" sibTransId="{02A00F29-D470-4DC1-B0A7-88833D4933CB}"/>
    <dgm:cxn modelId="{2AE25508-F9B1-4FA4-ABA5-79041CB9C861}" srcId="{725BC60E-13A4-4C8D-B16E-B0D685B60118}" destId="{49129D76-076A-4005-9D42-0E0087D17420}" srcOrd="0" destOrd="0" parTransId="{9814481B-ED29-4413-8E82-BDC0477C68E8}" sibTransId="{934094FB-9555-4D98-9C40-BE421945E29B}"/>
    <dgm:cxn modelId="{EFEA4909-BCCF-40C8-AF45-BEF232E0BE77}" type="presOf" srcId="{9193FE5F-EEA4-4BA3-8FE5-31BAF783DBEC}" destId="{0B72F5B9-3363-4F06-8549-D62EEC736D0E}" srcOrd="1" destOrd="4" presId="urn:microsoft.com/office/officeart/2011/layout/InterconnectedBlockProcess"/>
    <dgm:cxn modelId="{6B319844-84EF-4660-9F65-1A18A7F43D10}" type="presOf" srcId="{22D507C5-97FA-41CE-B9BC-3AFC3857AF98}" destId="{0B72F5B9-3363-4F06-8549-D62EEC736D0E}" srcOrd="1" destOrd="6" presId="urn:microsoft.com/office/officeart/2011/layout/InterconnectedBlockProcess"/>
    <dgm:cxn modelId="{AC991E19-E754-478D-993F-0636585F3A90}" type="presOf" srcId="{65705660-8D07-44B7-A00F-343D180CE172}" destId="{948C4AE2-D8F6-48D9-8C70-7398D376C90F}" srcOrd="1" destOrd="5" presId="urn:microsoft.com/office/officeart/2011/layout/InterconnectedBlockProcess"/>
    <dgm:cxn modelId="{69854633-4BA3-41EA-A181-3FB7ECB4B4A0}" type="presOf" srcId="{130FBABA-4FBF-4F30-8E07-5850FA527206}" destId="{7CCDB4F8-7F07-4939-B302-7FEDA2CF90B5}" srcOrd="0" destOrd="2" presId="urn:microsoft.com/office/officeart/2011/layout/InterconnectedBlockProcess"/>
    <dgm:cxn modelId="{F281D8FC-EBF3-4A6B-AF7B-B5DD4BE69001}" type="presOf" srcId="{65705660-8D07-44B7-A00F-343D180CE172}" destId="{7CCDB4F8-7F07-4939-B302-7FEDA2CF90B5}" srcOrd="0" destOrd="5" presId="urn:microsoft.com/office/officeart/2011/layout/InterconnectedBlockProcess"/>
    <dgm:cxn modelId="{54F51275-97EB-4A55-B6BC-DF3711EDF265}" type="presOf" srcId="{53A7B82C-7C3D-4885-99C6-737ECB037DE7}" destId="{DD40577A-19B4-46F1-99A0-910C6FB89A93}" srcOrd="0" destOrd="2" presId="urn:microsoft.com/office/officeart/2011/layout/InterconnectedBlockProcess"/>
    <dgm:cxn modelId="{889E010D-964B-42D0-AAB1-582AF3209E8E}" type="presOf" srcId="{956F0540-AE79-4A9F-94D4-1B200487F8E5}" destId="{0B72F5B9-3363-4F06-8549-D62EEC736D0E}" srcOrd="1" destOrd="5" presId="urn:microsoft.com/office/officeart/2011/layout/InterconnectedBlockProcess"/>
    <dgm:cxn modelId="{9D1B8268-EA80-4E55-AAB0-7AC2F2B61AB5}" type="presOf" srcId="{53A7B82C-7C3D-4885-99C6-737ECB037DE7}" destId="{0B72F5B9-3363-4F06-8549-D62EEC736D0E}" srcOrd="1" destOrd="2" presId="urn:microsoft.com/office/officeart/2011/layout/InterconnectedBlockProcess"/>
    <dgm:cxn modelId="{CE9E7272-84BC-417D-BA1F-91F9E67113BF}" type="presOf" srcId="{49129D76-076A-4005-9D42-0E0087D17420}" destId="{948C4AE2-D8F6-48D9-8C70-7398D376C90F}" srcOrd="1" destOrd="0" presId="urn:microsoft.com/office/officeart/2011/layout/InterconnectedBlockProcess"/>
    <dgm:cxn modelId="{AD4F33D9-8B9E-4FA9-A726-3EF182807562}" type="presOf" srcId="{B048D7CE-A099-4045-B5D9-06C041608194}" destId="{FBB59F87-8C2E-49FD-ABB5-C7A57D0F1BE4}" srcOrd="0" destOrd="0" presId="urn:microsoft.com/office/officeart/2011/layout/InterconnectedBlockProcess"/>
    <dgm:cxn modelId="{81C57CC9-5CA6-4625-ACE9-0F268BAE1239}" type="presOf" srcId="{48E71D38-9496-46A3-804F-0D2DA1FA8279}" destId="{948C4AE2-D8F6-48D9-8C70-7398D376C90F}" srcOrd="1" destOrd="3" presId="urn:microsoft.com/office/officeart/2011/layout/InterconnectedBlockProcess"/>
    <dgm:cxn modelId="{4BDBE13D-C8CF-48B4-B452-2ED8E7C4AA86}" type="presOf" srcId="{48E71D38-9496-46A3-804F-0D2DA1FA8279}" destId="{7CCDB4F8-7F07-4939-B302-7FEDA2CF90B5}" srcOrd="0" destOrd="3" presId="urn:microsoft.com/office/officeart/2011/layout/InterconnectedBlockProcess"/>
    <dgm:cxn modelId="{B068F7D0-24A3-4C6A-9446-B950EE7ED88E}" type="presOf" srcId="{6A54F23D-6874-459A-B494-BB1838B587E6}" destId="{7EC90D21-F220-470A-99CD-2026E21FD19F}" srcOrd="0" destOrd="0" presId="urn:microsoft.com/office/officeart/2011/layout/InterconnectedBlockProcess"/>
    <dgm:cxn modelId="{A7919587-C466-410E-BB91-1AEC2E36519F}" srcId="{B048D7CE-A099-4045-B5D9-06C041608194}" destId="{2535944F-AD6F-40E7-AC87-FD23721C014A}" srcOrd="1" destOrd="0" parTransId="{CFBBA8E8-921A-4E27-9303-6CD40B25E4B1}" sibTransId="{886023FB-CECA-4C9A-B7EC-66AE637B93ED}"/>
    <dgm:cxn modelId="{E931AECF-DCA6-4374-96E7-A3183028D032}" type="presOf" srcId="{7C3D008D-D9A2-44CF-BD6B-4886AC488790}" destId="{7CCDB4F8-7F07-4939-B302-7FEDA2CF90B5}" srcOrd="0" destOrd="1" presId="urn:microsoft.com/office/officeart/2011/layout/InterconnectedBlockProcess"/>
    <dgm:cxn modelId="{700A0C28-38F1-464B-8483-54DA0C4469E0}" srcId="{F66B3B1A-EDC7-48CC-A48A-DB40D187EED7}" destId="{B048D7CE-A099-4045-B5D9-06C041608194}" srcOrd="0" destOrd="0" parTransId="{F1180756-48F6-45A5-95BE-D59D53202952}" sibTransId="{E81DA20F-D24F-4501-9668-B9F458A32397}"/>
    <dgm:cxn modelId="{95FE725A-80F5-4599-B566-6440FD4E2F5E}" type="presOf" srcId="{9193FE5F-EEA4-4BA3-8FE5-31BAF783DBEC}" destId="{DD40577A-19B4-46F1-99A0-910C6FB89A93}" srcOrd="0" destOrd="4" presId="urn:microsoft.com/office/officeart/2011/layout/InterconnectedBlockProcess"/>
    <dgm:cxn modelId="{C7834D92-556A-4535-874F-E891F7D828F6}" srcId="{B048D7CE-A099-4045-B5D9-06C041608194}" destId="{9193FE5F-EEA4-4BA3-8FE5-31BAF783DBEC}" srcOrd="4" destOrd="0" parTransId="{0938904F-6277-498B-B50B-DF124DE18B60}" sibTransId="{433D744A-4924-4376-B8B0-A9072379240C}"/>
    <dgm:cxn modelId="{E95F2FD4-A978-46AC-B022-58940A2C5CAA}" type="presOf" srcId="{5990F476-DCCD-45F5-9CFA-7E920EA370DD}" destId="{DD40577A-19B4-46F1-99A0-910C6FB89A93}" srcOrd="0" destOrd="0" presId="urn:microsoft.com/office/officeart/2011/layout/InterconnectedBlockProcess"/>
    <dgm:cxn modelId="{36347E55-0DEA-4213-B216-D9C1D40B9D72}" type="presOf" srcId="{271859AD-C9FB-4F19-A459-26523A095E7F}" destId="{7CCDB4F8-7F07-4939-B302-7FEDA2CF90B5}" srcOrd="0" destOrd="4" presId="urn:microsoft.com/office/officeart/2011/layout/InterconnectedBlockProcess"/>
    <dgm:cxn modelId="{FE0A109E-E64C-494D-9E2C-ACCA1434ECDF}" type="presOf" srcId="{8D0B1850-D777-4BCB-B7A8-9C5DBF4E7F95}" destId="{FED16325-EB3B-4B48-B7AD-E9154BEE4E01}" srcOrd="1" destOrd="0" presId="urn:microsoft.com/office/officeart/2011/layout/InterconnectedBlockProcess"/>
    <dgm:cxn modelId="{164D1922-CD1E-464E-B283-5785AB24D046}" srcId="{725BC60E-13A4-4C8D-B16E-B0D685B60118}" destId="{130FBABA-4FBF-4F30-8E07-5850FA527206}" srcOrd="2" destOrd="0" parTransId="{62AF17C2-9735-4C2B-92DE-76DBBFF37EAF}" sibTransId="{C2E46A95-00B0-45D1-9230-E274A29C221C}"/>
    <dgm:cxn modelId="{39DFFF66-2728-4D79-94B8-B64521D15747}" srcId="{B048D7CE-A099-4045-B5D9-06C041608194}" destId="{5990F476-DCCD-45F5-9CFA-7E920EA370DD}" srcOrd="0" destOrd="0" parTransId="{49ABC9FC-AA98-4114-8C34-823E22DDF602}" sibTransId="{B737F5AE-0F72-431A-A84C-7B33F7383497}"/>
    <dgm:cxn modelId="{153645BD-9F26-4854-BBF7-4C57DF11D793}" srcId="{F66B3B1A-EDC7-48CC-A48A-DB40D187EED7}" destId="{6A54F23D-6874-459A-B494-BB1838B587E6}" srcOrd="2" destOrd="0" parTransId="{3FD075E5-B922-4E48-BF24-B5515B9E4F73}" sibTransId="{7802A346-D492-4652-8D9F-2E7C869193CC}"/>
    <dgm:cxn modelId="{DACA7491-B8AF-4513-B52C-1FD4EFE96F72}" type="presOf" srcId="{271859AD-C9FB-4F19-A459-26523A095E7F}" destId="{948C4AE2-D8F6-48D9-8C70-7398D376C90F}" srcOrd="1" destOrd="4" presId="urn:microsoft.com/office/officeart/2011/layout/InterconnectedBlockProcess"/>
    <dgm:cxn modelId="{79083386-6A70-4E32-B963-7E43F1891EC6}" type="presOf" srcId="{A109A7ED-BF3D-4879-BD70-2E3C29249626}" destId="{0B72F5B9-3363-4F06-8549-D62EEC736D0E}" srcOrd="1" destOrd="3" presId="urn:microsoft.com/office/officeart/2011/layout/InterconnectedBlockProcess"/>
    <dgm:cxn modelId="{56FFAC7E-A4D2-4301-A073-BDD84BD273BE}" type="presOf" srcId="{49129D76-076A-4005-9D42-0E0087D17420}" destId="{7CCDB4F8-7F07-4939-B302-7FEDA2CF90B5}" srcOrd="0" destOrd="0" presId="urn:microsoft.com/office/officeart/2011/layout/InterconnectedBlockProcess"/>
    <dgm:cxn modelId="{2EC03E48-7354-4D38-88FA-0C3F9E14EF9C}" type="presParOf" srcId="{67F771A8-1F4A-444F-8621-F343F4282CA1}" destId="{39506818-AC8E-4784-BA28-961831C1B815}" srcOrd="0" destOrd="0" presId="urn:microsoft.com/office/officeart/2011/layout/InterconnectedBlockProcess"/>
    <dgm:cxn modelId="{D8CBAE6B-6815-4770-A320-D23BE991E753}" type="presParOf" srcId="{39506818-AC8E-4784-BA28-961831C1B815}" destId="{9A1D26CA-446A-40E7-8C46-312A6975BCE1}" srcOrd="0" destOrd="0" presId="urn:microsoft.com/office/officeart/2011/layout/InterconnectedBlockProcess"/>
    <dgm:cxn modelId="{A5A2605B-83F0-498B-ACFD-395C43578A20}" type="presParOf" srcId="{67F771A8-1F4A-444F-8621-F343F4282CA1}" destId="{FED16325-EB3B-4B48-B7AD-E9154BEE4E01}" srcOrd="1" destOrd="0" presId="urn:microsoft.com/office/officeart/2011/layout/InterconnectedBlockProcess"/>
    <dgm:cxn modelId="{FD7AECA6-9069-4134-A907-2BD550EB5F5E}" type="presParOf" srcId="{67F771A8-1F4A-444F-8621-F343F4282CA1}" destId="{7EC90D21-F220-470A-99CD-2026E21FD19F}" srcOrd="2" destOrd="0" presId="urn:microsoft.com/office/officeart/2011/layout/InterconnectedBlockProcess"/>
    <dgm:cxn modelId="{17B21A06-E9F0-4FF4-98D0-D5E750B8BAA0}" type="presParOf" srcId="{67F771A8-1F4A-444F-8621-F343F4282CA1}" destId="{9DCD4359-3866-4F37-A944-EC61DF5C887E}" srcOrd="3" destOrd="0" presId="urn:microsoft.com/office/officeart/2011/layout/InterconnectedBlockProcess"/>
    <dgm:cxn modelId="{15EC8839-0712-424F-9531-D66D0FA1771F}" type="presParOf" srcId="{9DCD4359-3866-4F37-A944-EC61DF5C887E}" destId="{7CCDB4F8-7F07-4939-B302-7FEDA2CF90B5}" srcOrd="0" destOrd="0" presId="urn:microsoft.com/office/officeart/2011/layout/InterconnectedBlockProcess"/>
    <dgm:cxn modelId="{963BEED7-9C56-4533-8FBE-C53094DCBA39}" type="presParOf" srcId="{67F771A8-1F4A-444F-8621-F343F4282CA1}" destId="{948C4AE2-D8F6-48D9-8C70-7398D376C90F}" srcOrd="4" destOrd="0" presId="urn:microsoft.com/office/officeart/2011/layout/InterconnectedBlockProcess"/>
    <dgm:cxn modelId="{239581F8-09D2-4773-8486-5AA242C66899}" type="presParOf" srcId="{67F771A8-1F4A-444F-8621-F343F4282CA1}" destId="{227D0ABE-B908-4366-9E1B-84BE55AE176D}" srcOrd="5" destOrd="0" presId="urn:microsoft.com/office/officeart/2011/layout/InterconnectedBlockProcess"/>
    <dgm:cxn modelId="{71334FA2-C64A-47F4-9BC4-DC1097403A51}" type="presParOf" srcId="{67F771A8-1F4A-444F-8621-F343F4282CA1}" destId="{95400FC9-9725-4FEB-B523-3146A4ADF451}" srcOrd="6" destOrd="0" presId="urn:microsoft.com/office/officeart/2011/layout/InterconnectedBlockProcess"/>
    <dgm:cxn modelId="{6C29DCFD-E6CC-478A-B9FC-A38ECBB91457}" type="presParOf" srcId="{95400FC9-9725-4FEB-B523-3146A4ADF451}" destId="{DD40577A-19B4-46F1-99A0-910C6FB89A93}" srcOrd="0" destOrd="0" presId="urn:microsoft.com/office/officeart/2011/layout/InterconnectedBlockProcess"/>
    <dgm:cxn modelId="{FFE3BCD0-29C3-4A2B-B0AC-A89B7304CF99}" type="presParOf" srcId="{67F771A8-1F4A-444F-8621-F343F4282CA1}" destId="{0B72F5B9-3363-4F06-8549-D62EEC736D0E}" srcOrd="7" destOrd="0" presId="urn:microsoft.com/office/officeart/2011/layout/InterconnectedBlockProcess"/>
    <dgm:cxn modelId="{40D68F70-4ECC-4047-B2A0-73C62531E421}" type="presParOf" srcId="{67F771A8-1F4A-444F-8621-F343F4282CA1}" destId="{FBB59F87-8C2E-49FD-ABB5-C7A57D0F1BE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D26CA-446A-40E7-8C46-312A6975BCE1}">
      <dsp:nvSpPr>
        <dsp:cNvPr id="0" name=""/>
        <dsp:cNvSpPr/>
      </dsp:nvSpPr>
      <dsp:spPr>
        <a:xfrm>
          <a:off x="5324669" y="985130"/>
          <a:ext cx="2079762" cy="4621761"/>
        </a:xfrm>
        <a:prstGeom prst="wedgeRectCallout">
          <a:avLst>
            <a:gd name="adj1" fmla="val 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 1, 2, 3 and 4: new WP (WPDES) including a central team composed of senior engineers in charge of the plant architecture and of </a:t>
          </a:r>
          <a:r>
            <a:rPr lang="en-US" sz="1200" b="1" kern="1200" dirty="0" smtClean="0"/>
            <a:t>the system design of critical systems </a:t>
          </a:r>
          <a:r>
            <a:rPr lang="en-US" sz="1200" b="0" kern="1200" dirty="0" smtClean="0"/>
            <a:t>working </a:t>
          </a:r>
          <a:r>
            <a:rPr lang="en-US" sz="1200" b="1" kern="1200" dirty="0" smtClean="0"/>
            <a:t>in a agile manner</a:t>
          </a:r>
          <a:endParaRPr lang="en-US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 5: slight modification of the governance with CCB1 core (see governance)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 6: a very strong DEMO Physic Lead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 6 and 7: organization of the whole project </a:t>
          </a:r>
          <a:r>
            <a:rPr lang="en-US" sz="1200" b="1" kern="1200" dirty="0" smtClean="0"/>
            <a:t>in 2 legs (System Design and Technology R&amp;D) </a:t>
          </a:r>
          <a:r>
            <a:rPr lang="en-US" sz="1200" kern="1200" dirty="0" smtClean="0"/>
            <a:t>and considering </a:t>
          </a:r>
          <a:r>
            <a:rPr lang="en-US" sz="1200" b="1" kern="1200" dirty="0" smtClean="0"/>
            <a:t>plasma as a system</a:t>
          </a:r>
          <a:endParaRPr lang="en-US" sz="1200" kern="1200" dirty="0" smtClean="0"/>
        </a:p>
      </dsp:txBody>
      <dsp:txXfrm>
        <a:off x="5588617" y="985130"/>
        <a:ext cx="1815813" cy="4621761"/>
      </dsp:txXfrm>
    </dsp:sp>
    <dsp:sp modelId="{7EC90D21-F220-470A-99CD-2026E21FD19F}">
      <dsp:nvSpPr>
        <dsp:cNvPr id="0" name=""/>
        <dsp:cNvSpPr/>
      </dsp:nvSpPr>
      <dsp:spPr>
        <a:xfrm>
          <a:off x="5324669" y="0"/>
          <a:ext cx="2079762" cy="986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What is proposed?</a:t>
          </a:r>
          <a:endParaRPr lang="en-US" sz="1900" b="1" kern="1200" dirty="0"/>
        </a:p>
      </dsp:txBody>
      <dsp:txXfrm>
        <a:off x="5324669" y="0"/>
        <a:ext cx="2079762" cy="986812"/>
      </dsp:txXfrm>
    </dsp:sp>
    <dsp:sp modelId="{7CCDB4F8-7F07-4939-B302-7FEDA2CF90B5}">
      <dsp:nvSpPr>
        <dsp:cNvPr id="0" name=""/>
        <dsp:cNvSpPr/>
      </dsp:nvSpPr>
      <dsp:spPr>
        <a:xfrm>
          <a:off x="3244282" y="985130"/>
          <a:ext cx="2079762" cy="429207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3">
            <a:tint val="50000"/>
            <a:hueOff val="5359334"/>
            <a:satOff val="-7864"/>
            <a:lumOff val="5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1. Very experienced individuals with </a:t>
          </a:r>
          <a:r>
            <a:rPr lang="en-GB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technical skills and competence </a:t>
          </a:r>
          <a:endParaRPr lang="de-DE" sz="1200" b="1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2. Operational flexibility</a:t>
          </a: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3. Evolutionary characters</a:t>
          </a:r>
          <a:endParaRPr lang="de-DE" sz="1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4. </a:t>
          </a:r>
          <a:r>
            <a:rPr lang="en-US" sz="12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Rapid design cycle that would allow evaluation of different options for down-selection.</a:t>
          </a: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5. Design Authority</a:t>
          </a:r>
          <a:endParaRPr lang="de-DE" sz="12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6. Strong</a:t>
          </a:r>
          <a:r>
            <a: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link with physics</a:t>
          </a: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7. Better coordination and steer of the R&amp;D</a:t>
          </a:r>
        </a:p>
      </dsp:txBody>
      <dsp:txXfrm>
        <a:off x="3508231" y="985130"/>
        <a:ext cx="1815813" cy="4292075"/>
      </dsp:txXfrm>
    </dsp:sp>
    <dsp:sp modelId="{227D0ABE-B908-4366-9E1B-84BE55AE176D}">
      <dsp:nvSpPr>
        <dsp:cNvPr id="0" name=""/>
        <dsp:cNvSpPr/>
      </dsp:nvSpPr>
      <dsp:spPr>
        <a:xfrm>
          <a:off x="3244282" y="159796"/>
          <a:ext cx="2079762" cy="825334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What is needed ?</a:t>
          </a:r>
          <a:endParaRPr lang="en-US" sz="1900" kern="1200" dirty="0"/>
        </a:p>
      </dsp:txBody>
      <dsp:txXfrm>
        <a:off x="3244282" y="159796"/>
        <a:ext cx="2079762" cy="825334"/>
      </dsp:txXfrm>
    </dsp:sp>
    <dsp:sp modelId="{DD40577A-19B4-46F1-99A0-910C6FB89A93}">
      <dsp:nvSpPr>
        <dsp:cNvPr id="0" name=""/>
        <dsp:cNvSpPr/>
      </dsp:nvSpPr>
      <dsp:spPr>
        <a:xfrm>
          <a:off x="1164520" y="985130"/>
          <a:ext cx="2079762" cy="3961829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High degree of complex system interdependencies </a:t>
          </a:r>
          <a:endParaRPr lang="en-US" sz="1200" kern="1200" dirty="0"/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Multiple design drivers across different systems</a:t>
          </a: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Design dealing with large uncertainties (physics/ technology)</a:t>
          </a:r>
          <a:endParaRPr lang="en-GB" sz="1200" b="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Inefficient</a:t>
          </a:r>
          <a:r>
            <a:rPr lang="en-GB" sz="1200" b="0" kern="120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 design iterations</a:t>
          </a:r>
          <a:endParaRPr lang="en-GB" sz="1200" b="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Shortage of skills in system design,</a:t>
          </a:r>
          <a:r>
            <a:rPr lang="en-GB" sz="1200" b="0" kern="1200" baseline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GB" sz="1200" b="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plant architecture and nuclear design integration</a:t>
          </a:r>
          <a:endParaRPr lang="en-GB" sz="1200" b="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Lack of central management and design authority</a:t>
          </a:r>
          <a:endParaRPr lang="de-DE" sz="12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Design teams work together, but no overarching guide</a:t>
          </a:r>
          <a:endParaRPr lang="en-GB" sz="1200" b="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1428469" y="985130"/>
        <a:ext cx="1815813" cy="3961829"/>
      </dsp:txXfrm>
    </dsp:sp>
    <dsp:sp modelId="{FBB59F87-8C2E-49FD-ABB5-C7A57D0F1BE4}">
      <dsp:nvSpPr>
        <dsp:cNvPr id="0" name=""/>
        <dsp:cNvSpPr/>
      </dsp:nvSpPr>
      <dsp:spPr>
        <a:xfrm>
          <a:off x="1164520" y="324639"/>
          <a:ext cx="2079762" cy="66049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25" tIns="60325" rIns="60325" bIns="6032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What are the Issues?</a:t>
          </a:r>
          <a:endParaRPr lang="en-US" sz="1900" kern="1200" dirty="0"/>
        </a:p>
      </dsp:txBody>
      <dsp:txXfrm>
        <a:off x="1164520" y="324639"/>
        <a:ext cx="2079762" cy="660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80" y="1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20/10/2020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80" y="9283830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1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9" tIns="47135" rIns="94269" bIns="4713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4269" tIns="47135" rIns="94269" bIns="4713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283830"/>
            <a:ext cx="2914015" cy="488712"/>
          </a:xfrm>
          <a:prstGeom prst="rect">
            <a:avLst/>
          </a:prstGeom>
        </p:spPr>
        <p:txBody>
          <a:bodyPr vert="horz" lIns="94269" tIns="47135" rIns="94269" bIns="47135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9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9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94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21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488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11560" y="6586948"/>
            <a:ext cx="8240228" cy="226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G. Federici </a:t>
            </a:r>
            <a:r>
              <a:rPr lang="en-GB" sz="1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|</a:t>
            </a:r>
            <a:r>
              <a:rPr lang="en-GB" sz="10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FTD</a:t>
            </a:r>
            <a:r>
              <a:rPr lang="en-GB" sz="1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FP9 – VM with Beneficiaries</a:t>
            </a:r>
            <a:r>
              <a:rPr lang="en-GB" sz="10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20.10.2020</a:t>
            </a:r>
            <a:r>
              <a:rPr lang="en-GB" sz="1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lang="en-GB" sz="1000" b="0" smtClean="0">
                <a:solidFill>
                  <a:schemeClr val="tx1"/>
                </a:solidFill>
                <a:latin typeface="+mj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B1851A-CFBC-47C7-80F8-04FF84B1759D}" type="datetimeFigureOut">
              <a:rPr lang="en-GB" smtClean="0"/>
              <a:pPr/>
              <a:t>20/10/2020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dm.euro-fusion.org/?uid=2P7SFG" TargetMode="External"/><Relationship Id="rId13" Type="http://schemas.openxmlformats.org/officeDocument/2006/relationships/hyperlink" Target="https://idm.euro-fusion.org/?uid=2PDADJ" TargetMode="External"/><Relationship Id="rId3" Type="http://schemas.openxmlformats.org/officeDocument/2006/relationships/hyperlink" Target="https://idm.euro-fusion.org/?uid=2NT7TU" TargetMode="External"/><Relationship Id="rId7" Type="http://schemas.openxmlformats.org/officeDocument/2006/relationships/hyperlink" Target="https://idm.euro-fusion.org/?uid=2P7LW6" TargetMode="External"/><Relationship Id="rId12" Type="http://schemas.openxmlformats.org/officeDocument/2006/relationships/hyperlink" Target="https://idm.euro-fusion.org/?uid=2NR5AC" TargetMode="External"/><Relationship Id="rId17" Type="http://schemas.openxmlformats.org/officeDocument/2006/relationships/hyperlink" Target="https://idm.euro-fusion.org/?uid=2NVZ2S" TargetMode="External"/><Relationship Id="rId2" Type="http://schemas.openxmlformats.org/officeDocument/2006/relationships/hyperlink" Target="https://idm.euro-fusion.org/?uid=2PCBCE" TargetMode="External"/><Relationship Id="rId16" Type="http://schemas.openxmlformats.org/officeDocument/2006/relationships/hyperlink" Target="https://idm.euro-fusion.org/?uid=2P46U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m.euro-fusion.org/?uid=2PD458" TargetMode="External"/><Relationship Id="rId11" Type="http://schemas.openxmlformats.org/officeDocument/2006/relationships/hyperlink" Target="https://idm.euro-fusion.org/?uid=2NVHZ3" TargetMode="External"/><Relationship Id="rId5" Type="http://schemas.openxmlformats.org/officeDocument/2006/relationships/hyperlink" Target="https://idm.euro-fusion.org/?uid=2P6PFZ" TargetMode="External"/><Relationship Id="rId15" Type="http://schemas.openxmlformats.org/officeDocument/2006/relationships/hyperlink" Target="https://idm.euro-fusion.org/?uid=2PE45U" TargetMode="External"/><Relationship Id="rId10" Type="http://schemas.openxmlformats.org/officeDocument/2006/relationships/hyperlink" Target="https://idm.euro-fusion.org/?uid=2NXYRK" TargetMode="External"/><Relationship Id="rId4" Type="http://schemas.openxmlformats.org/officeDocument/2006/relationships/hyperlink" Target="https://idm.euro-fusion.org/?uid=2NSAFX" TargetMode="External"/><Relationship Id="rId9" Type="http://schemas.openxmlformats.org/officeDocument/2006/relationships/hyperlink" Target="https://idm.euro-fusion.org/?uid=2PBZQT" TargetMode="External"/><Relationship Id="rId14" Type="http://schemas.openxmlformats.org/officeDocument/2006/relationships/hyperlink" Target="https://idm.euro-fusion.org/?uid=2NSNE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RkMyAorbdAhUD-aQKHfewDqAQjRx6BAgBEAU&amp;url=https://johnrknotts.wordpress.com/2014/02/07/new-project-begin-with-the-end-in-mind/&amp;psig=AOvVaw3JOckSTyY-XgqiP_rx2fYI&amp;ust=153686916556864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jp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idm.euro-fusion.org/?uid=2PC9Z5" TargetMode="External"/><Relationship Id="rId18" Type="http://schemas.openxmlformats.org/officeDocument/2006/relationships/hyperlink" Target="https://idm.euro-fusion.org/?uid=2PDSZY" TargetMode="External"/><Relationship Id="rId26" Type="http://schemas.openxmlformats.org/officeDocument/2006/relationships/hyperlink" Target="https://idm.euro-fusion.org/?uid=2PDB5W" TargetMode="External"/><Relationship Id="rId39" Type="http://schemas.openxmlformats.org/officeDocument/2006/relationships/hyperlink" Target="https://idm.euro-fusion.org/?uid=2N6GBX" TargetMode="External"/><Relationship Id="rId21" Type="http://schemas.openxmlformats.org/officeDocument/2006/relationships/hyperlink" Target="https://idm.euro-fusion.org/?uid=2PCC73" TargetMode="External"/><Relationship Id="rId34" Type="http://schemas.openxmlformats.org/officeDocument/2006/relationships/hyperlink" Target="https://idm.euro-fusion.org/?uid=2P5SJA" TargetMode="External"/><Relationship Id="rId42" Type="http://schemas.openxmlformats.org/officeDocument/2006/relationships/hyperlink" Target="https://idm.euro-fusion.org/?uid=2P4F4A" TargetMode="External"/><Relationship Id="rId7" Type="http://schemas.openxmlformats.org/officeDocument/2006/relationships/hyperlink" Target="https://idm.euro-fusion.org/?uid=2NMWE7" TargetMode="External"/><Relationship Id="rId2" Type="http://schemas.openxmlformats.org/officeDocument/2006/relationships/hyperlink" Target="https://idm.euro-fusion.org/?uid=2NQX8Y" TargetMode="External"/><Relationship Id="rId16" Type="http://schemas.openxmlformats.org/officeDocument/2006/relationships/hyperlink" Target="https://idm.euro-fusion.org/?uid=2NEB92" TargetMode="External"/><Relationship Id="rId29" Type="http://schemas.openxmlformats.org/officeDocument/2006/relationships/hyperlink" Target="https://idm.euro-fusion.org/?uid=2P672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m.euro-fusion.org/?uid=2P8Z6F" TargetMode="External"/><Relationship Id="rId11" Type="http://schemas.openxmlformats.org/officeDocument/2006/relationships/hyperlink" Target="https://idm.euro-fusion.org/?uid=2PBUT5" TargetMode="External"/><Relationship Id="rId24" Type="http://schemas.openxmlformats.org/officeDocument/2006/relationships/hyperlink" Target="https://idm.euro-fusion.org/?uid=2NTVQU" TargetMode="External"/><Relationship Id="rId32" Type="http://schemas.openxmlformats.org/officeDocument/2006/relationships/hyperlink" Target="https://idm.euro-fusion.org/?uid=2NV5NM" TargetMode="External"/><Relationship Id="rId37" Type="http://schemas.openxmlformats.org/officeDocument/2006/relationships/hyperlink" Target="https://idm.euro-fusion.org/?uid=2MT2BM" TargetMode="External"/><Relationship Id="rId40" Type="http://schemas.openxmlformats.org/officeDocument/2006/relationships/hyperlink" Target="https://idm.euro-fusion.org/?uid=2NYXSJ" TargetMode="External"/><Relationship Id="rId45" Type="http://schemas.openxmlformats.org/officeDocument/2006/relationships/hyperlink" Target="https://idm.euro-fusion.org/?uid=2PBLHE" TargetMode="External"/><Relationship Id="rId5" Type="http://schemas.openxmlformats.org/officeDocument/2006/relationships/hyperlink" Target="https://idm.euro-fusion.org/?uid=2NT5TB" TargetMode="External"/><Relationship Id="rId15" Type="http://schemas.openxmlformats.org/officeDocument/2006/relationships/hyperlink" Target="https://idm.euro-fusion.org/?uid=2N26N3" TargetMode="External"/><Relationship Id="rId23" Type="http://schemas.openxmlformats.org/officeDocument/2006/relationships/hyperlink" Target="https://idm.euro-fusion.org/?uid=2P7TEQ" TargetMode="External"/><Relationship Id="rId28" Type="http://schemas.openxmlformats.org/officeDocument/2006/relationships/hyperlink" Target="https://idm.euro-fusion.org/?uid=2NPQTP" TargetMode="External"/><Relationship Id="rId36" Type="http://schemas.openxmlformats.org/officeDocument/2006/relationships/hyperlink" Target="https://idm.euro-fusion.org/?uid=2MN7X3" TargetMode="External"/><Relationship Id="rId10" Type="http://schemas.openxmlformats.org/officeDocument/2006/relationships/hyperlink" Target="https://idm.euro-fusion.org/?uid=2PDDSH" TargetMode="External"/><Relationship Id="rId19" Type="http://schemas.openxmlformats.org/officeDocument/2006/relationships/hyperlink" Target="https://idm.euro-fusion.org/?uid=2PD2LG" TargetMode="External"/><Relationship Id="rId31" Type="http://schemas.openxmlformats.org/officeDocument/2006/relationships/hyperlink" Target="https://idm.euro-fusion.org/?uid=2PBEUZ" TargetMode="External"/><Relationship Id="rId44" Type="http://schemas.openxmlformats.org/officeDocument/2006/relationships/hyperlink" Target="https://idm.euro-fusion.org/?uid=2NYW97" TargetMode="External"/><Relationship Id="rId4" Type="http://schemas.openxmlformats.org/officeDocument/2006/relationships/hyperlink" Target="https://idm.euro-fusion.org/?uid=2P6W3D" TargetMode="External"/><Relationship Id="rId9" Type="http://schemas.openxmlformats.org/officeDocument/2006/relationships/hyperlink" Target="https://idm.euro-fusion.org/?uid=2NVQ34" TargetMode="External"/><Relationship Id="rId14" Type="http://schemas.openxmlformats.org/officeDocument/2006/relationships/hyperlink" Target="https://idm.euro-fusion.org/?uid=2P32U3" TargetMode="External"/><Relationship Id="rId22" Type="http://schemas.openxmlformats.org/officeDocument/2006/relationships/hyperlink" Target="https://idm.euro-fusion.org/?uid=2PBC2V" TargetMode="External"/><Relationship Id="rId27" Type="http://schemas.openxmlformats.org/officeDocument/2006/relationships/hyperlink" Target="https://idm.euro-fusion.org/?uid=2NX8W2" TargetMode="External"/><Relationship Id="rId30" Type="http://schemas.openxmlformats.org/officeDocument/2006/relationships/hyperlink" Target="https://idm.euro-fusion.org/?uid=2NVPMK" TargetMode="External"/><Relationship Id="rId35" Type="http://schemas.openxmlformats.org/officeDocument/2006/relationships/hyperlink" Target="https://idm.euro-fusion.org/?uid=2NJK7N" TargetMode="External"/><Relationship Id="rId43" Type="http://schemas.openxmlformats.org/officeDocument/2006/relationships/hyperlink" Target="https://idm.euro-fusion.org/?uid=2MM8DE" TargetMode="External"/><Relationship Id="rId8" Type="http://schemas.openxmlformats.org/officeDocument/2006/relationships/hyperlink" Target="https://idm.euro-fusion.org/?uid=2N8TGR" TargetMode="External"/><Relationship Id="rId3" Type="http://schemas.openxmlformats.org/officeDocument/2006/relationships/hyperlink" Target="https://idm.euro-fusion.org/?uid=2NM59D" TargetMode="External"/><Relationship Id="rId12" Type="http://schemas.openxmlformats.org/officeDocument/2006/relationships/hyperlink" Target="https://idm.euro-fusion.org/?uid=2P97Z2" TargetMode="External"/><Relationship Id="rId17" Type="http://schemas.openxmlformats.org/officeDocument/2006/relationships/hyperlink" Target="https://idm.euro-fusion.org/?uid=2PBB46" TargetMode="External"/><Relationship Id="rId25" Type="http://schemas.openxmlformats.org/officeDocument/2006/relationships/hyperlink" Target="https://idm.euro-fusion.org/?uid=2NRXEX" TargetMode="External"/><Relationship Id="rId33" Type="http://schemas.openxmlformats.org/officeDocument/2006/relationships/hyperlink" Target="https://idm.euro-fusion.org/?uid=2NJFE7" TargetMode="External"/><Relationship Id="rId38" Type="http://schemas.openxmlformats.org/officeDocument/2006/relationships/hyperlink" Target="https://idm.euro-fusion.org/?uid=2P9ERG" TargetMode="External"/><Relationship Id="rId20" Type="http://schemas.openxmlformats.org/officeDocument/2006/relationships/hyperlink" Target="https://idm.euro-fusion.org/?uid=2PCTZL" TargetMode="External"/><Relationship Id="rId41" Type="http://schemas.openxmlformats.org/officeDocument/2006/relationships/hyperlink" Target="https://idm.euro-fusion.org/?uid=2P49P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96" y="2618685"/>
            <a:ext cx="9002312" cy="1296144"/>
          </a:xfrm>
        </p:spPr>
        <p:txBody>
          <a:bodyPr/>
          <a:lstStyle/>
          <a:p>
            <a:r>
              <a:rPr lang="en-GB" dirty="0" smtClean="0"/>
              <a:t>FTD Work Plan in FP9</a:t>
            </a:r>
            <a:br>
              <a:rPr lang="en-GB" dirty="0" smtClean="0"/>
            </a:br>
            <a:r>
              <a:rPr lang="en-GB" sz="2800" b="0" dirty="0" smtClean="0">
                <a:latin typeface="+mn-lt"/>
              </a:rPr>
              <a:t>Information Meeting with the Beneficiaries</a:t>
            </a:r>
            <a:r>
              <a:rPr lang="en-GB" sz="2800" b="0" i="1" dirty="0" smtClean="0">
                <a:latin typeface="+mn-lt"/>
              </a:rPr>
              <a:t/>
            </a:r>
            <a:br>
              <a:rPr lang="en-GB" sz="2800" b="0" i="1" dirty="0" smtClean="0">
                <a:latin typeface="+mn-lt"/>
              </a:rPr>
            </a:br>
            <a:endParaRPr lang="en-GB" sz="28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5192" y="4215190"/>
            <a:ext cx="835292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 smtClean="0">
                <a:solidFill>
                  <a:schemeClr val="bg1"/>
                </a:solidFill>
                <a:latin typeface="+mj-lt"/>
              </a:rPr>
              <a:t>G. Federici</a:t>
            </a:r>
          </a:p>
        </p:txBody>
      </p:sp>
      <p:pic>
        <p:nvPicPr>
          <p:cNvPr id="5" name="Picture 4" descr="POWER-PLANT-PHYSICS-TECH_DE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" y="5686933"/>
            <a:ext cx="2213384" cy="79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632" y="5833272"/>
            <a:ext cx="1314736" cy="6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24972"/>
            <a:ext cx="9144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rgbClr val="003399"/>
                </a:solidFill>
              </a:rPr>
              <a:t>The contents of </a:t>
            </a:r>
            <a:r>
              <a:rPr lang="en-GB" sz="1100" dirty="0" smtClean="0">
                <a:solidFill>
                  <a:srgbClr val="003399"/>
                </a:solidFill>
              </a:rPr>
              <a:t>this document </a:t>
            </a:r>
            <a:r>
              <a:rPr lang="en-GB" sz="1100" dirty="0">
                <a:solidFill>
                  <a:srgbClr val="003399"/>
                </a:solidFill>
              </a:rPr>
              <a:t>cannot </a:t>
            </a:r>
            <a:r>
              <a:rPr lang="en-GB" sz="1100" dirty="0" smtClean="0">
                <a:solidFill>
                  <a:srgbClr val="003399"/>
                </a:solidFill>
              </a:rPr>
              <a:t>be reproduced </a:t>
            </a:r>
            <a:r>
              <a:rPr lang="en-GB" sz="1100" dirty="0">
                <a:solidFill>
                  <a:srgbClr val="003399"/>
                </a:solidFill>
              </a:rPr>
              <a:t>without </a:t>
            </a:r>
            <a:r>
              <a:rPr lang="en-GB" sz="1100" dirty="0" smtClean="0">
                <a:solidFill>
                  <a:srgbClr val="003399"/>
                </a:solidFill>
              </a:rPr>
              <a:t>prior permission </a:t>
            </a:r>
            <a:r>
              <a:rPr lang="en-GB" sz="1100" dirty="0">
                <a:solidFill>
                  <a:srgbClr val="003399"/>
                </a:solidFill>
              </a:rPr>
              <a:t>of </a:t>
            </a:r>
            <a:r>
              <a:rPr lang="en-GB" sz="1100" dirty="0" smtClean="0">
                <a:solidFill>
                  <a:srgbClr val="003399"/>
                </a:solidFill>
              </a:rPr>
              <a:t>the authors</a:t>
            </a:r>
            <a:r>
              <a:rPr lang="en-GB" sz="11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508" y="4778589"/>
            <a:ext cx="3719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Contributions of the FTD Team is acknowledged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KDIIs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73518"/>
              </p:ext>
            </p:extLst>
          </p:nvPr>
        </p:nvGraphicFramePr>
        <p:xfrm>
          <a:off x="107504" y="727928"/>
          <a:ext cx="8856984" cy="5682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98948781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52071795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928402237"/>
                    </a:ext>
                  </a:extLst>
                </a:gridCol>
              </a:tblGrid>
              <a:tr h="34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KDII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KDII Review Panel Report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KDII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</a:rPr>
                        <a:t>Recommendation 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Register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25594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KDII #1 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wall 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2"/>
                        </a:rPr>
                        <a:t>https://idm.euro-fusion.org/?uid=2PCBCE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3"/>
                        </a:rPr>
                        <a:t>https://idm.euro-fusion.org/?uid=2NT7TU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144430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KDII #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de-DE" sz="18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Blanket</a:t>
                      </a:r>
                      <a:r>
                        <a:rPr lang="de-DE" sz="1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Auxiliary</a:t>
                      </a:r>
                      <a:r>
                        <a:rPr lang="de-DE" sz="1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4"/>
                        </a:rPr>
                        <a:t>https://idm.euro-fusion.org/?uid=2NSAFX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5"/>
                        </a:rPr>
                        <a:t>https://idm.euro-fusion.org/?uid=2P6PFZ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31405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buNone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KDII #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integration risks arising from advanced magnetic </a:t>
                      </a:r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divertor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configurations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6"/>
                        </a:rPr>
                        <a:t>https://idm.euro-fusion.org/?uid=2PD458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7"/>
                        </a:rPr>
                        <a:t>https://idm.euro-fusion.org/?uid=2P7LW6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770732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KDII #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 –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Blanket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RH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8"/>
                        </a:rPr>
                        <a:t>https://idm.euro-fusion.org/?uid=2P7SFG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9"/>
                        </a:rPr>
                        <a:t>https://idm.euro-fusion.org/?uid=2PBZQT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60364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KDII #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 – PCS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1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options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10"/>
                        </a:rPr>
                        <a:t>https://idm.euro-fusion.org/?uid=2NXYRK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11"/>
                        </a:rPr>
                        <a:t>https://idm.euro-fusion.org/?uid=2NVHZ3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397358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KDII #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6 - </a:t>
                      </a:r>
                      <a:r>
                        <a:rPr lang="en-GB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 design of tokamak building concepts incl. ex-vessel </a:t>
                      </a:r>
                      <a:r>
                        <a:rPr lang="de-DE" sz="1800" b="1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maintenance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>
                          <a:effectLst/>
                          <a:hlinkClick r:id="rId12"/>
                        </a:rPr>
                        <a:t>https://idm.euro-fusion.org/?uid=2NR5AC</a:t>
                      </a:r>
                      <a:r>
                        <a:rPr lang="de-DE" sz="1400">
                          <a:effectLst/>
                        </a:rPr>
                        <a:t>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13"/>
                        </a:rPr>
                        <a:t>https://idm.euro-fusion.org/?uid=2PDADJ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265335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KDII #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7 - </a:t>
                      </a:r>
                      <a:r>
                        <a:rPr lang="en-GB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Pumping concepts based on tritium direct recirculation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>
                          <a:effectLst/>
                          <a:hlinkClick r:id="rId14"/>
                        </a:rPr>
                        <a:t>https://idm.euro-fusion.org/?uid=2NSNEA</a:t>
                      </a:r>
                      <a:r>
                        <a:rPr lang="de-DE" sz="1400">
                          <a:effectLst/>
                        </a:rPr>
                        <a:t>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15"/>
                        </a:rPr>
                        <a:t>https://idm.euro-fusion.org/?uid=2PE45U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422217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KDII #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8 – DEMO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plasma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scenario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16"/>
                        </a:rPr>
                        <a:t>https://idm.euro-fusion.org/?uid=2P46UG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sng" dirty="0">
                          <a:effectLst/>
                          <a:hlinkClick r:id="rId17"/>
                        </a:rPr>
                        <a:t>https://idm.euro-fusion.org/?uid=2NVZ2S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87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1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79511" y="-51891"/>
            <a:ext cx="8183735" cy="891216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4657" y="865037"/>
            <a:ext cx="8496944" cy="545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</a:rPr>
              <a:t>Context: 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DEMO in the EU Fusion Roadmap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Lessons learnt during the DEMO pre-CD phase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Main Achievements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G1 Process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b="1" i="1" dirty="0">
              <a:solidFill>
                <a:srgbClr val="FF0000"/>
              </a:solidFill>
            </a:endParaRP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Status: </a:t>
            </a:r>
            <a:r>
              <a:rPr lang="en-US" sz="2000" b="1" dirty="0">
                <a:solidFill>
                  <a:srgbClr val="143FF8"/>
                </a:solidFill>
              </a:rPr>
              <a:t>DEMO Charter Proposal in FP9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Changes and Improvements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/>
              <a:t>An Agile Design Methodology: DCT/ WPDES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/>
              <a:t>Implementation of a focussed technology maturation plan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Organization/governance aspects (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/>
              <a:t>Christophe Baylard</a:t>
            </a:r>
            <a:r>
              <a:rPr lang="en-US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b="1" dirty="0">
              <a:solidFill>
                <a:srgbClr val="143FF8"/>
              </a:solidFill>
            </a:endParaRPr>
          </a:p>
          <a:p>
            <a:pPr marL="400050" lvl="1" indent="-342900">
              <a:spcBef>
                <a:spcPts val="0"/>
              </a:spcBef>
              <a:spcAft>
                <a:spcPts val="1200"/>
              </a:spcAft>
            </a:pP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Plan: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Plan beyond 2020 and 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input to the beneficiaries to help prepare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</a:rPr>
              <a:t>CfP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 DEMO see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Alice Beaumont: PEP WPs; WBS WPDES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PRD, ENS, non-DEMO DIV. </a:t>
            </a:r>
          </a:p>
          <a:p>
            <a:pPr marL="57150" lvl="1" indent="0">
              <a:spcBef>
                <a:spcPts val="0"/>
              </a:spcBef>
              <a:buNone/>
            </a:pP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59228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-828600" y="790278"/>
          <a:ext cx="8568952" cy="5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020272" y="2132856"/>
            <a:ext cx="20162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See Slides </a:t>
            </a:r>
            <a:r>
              <a:rPr lang="en-GB" sz="1400" dirty="0" smtClean="0"/>
              <a:t>about DCT + WPDES </a:t>
            </a:r>
            <a:r>
              <a:rPr lang="en-GB" sz="1400" b="1" u="sng" dirty="0" smtClean="0"/>
              <a:t>(A. Beaumont)</a:t>
            </a:r>
            <a:endParaRPr lang="en-GB" sz="1400" b="1" u="sng" dirty="0"/>
          </a:p>
        </p:txBody>
      </p:sp>
      <p:cxnSp>
        <p:nvCxnSpPr>
          <p:cNvPr id="27" name="Straight Arrow Connector 26"/>
          <p:cNvCxnSpPr>
            <a:endCxn id="26" idx="1"/>
          </p:cNvCxnSpPr>
          <p:nvPr/>
        </p:nvCxnSpPr>
        <p:spPr>
          <a:xfrm flipV="1">
            <a:off x="6588224" y="2394466"/>
            <a:ext cx="43204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0272" y="3273248"/>
            <a:ext cx="19442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See </a:t>
            </a:r>
            <a:r>
              <a:rPr lang="en-GB" sz="1400" b="1" dirty="0"/>
              <a:t>Slides </a:t>
            </a:r>
            <a:r>
              <a:rPr lang="en-GB" sz="1400" dirty="0" smtClean="0"/>
              <a:t>DEMO governance in FP9 </a:t>
            </a:r>
            <a:r>
              <a:rPr lang="en-GB" sz="1400" b="1" u="sng" dirty="0" smtClean="0"/>
              <a:t>(C. Baylard)</a:t>
            </a:r>
            <a:endParaRPr lang="en-GB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88224" y="359047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96552" y="132219"/>
            <a:ext cx="7543800" cy="4572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b="1" dirty="0" smtClean="0">
                <a:latin typeface="+mj-lt"/>
              </a:rPr>
              <a:t>Lesson learned from the </a:t>
            </a:r>
            <a:r>
              <a:rPr lang="en-US" sz="2700" dirty="0" smtClean="0"/>
              <a:t>Previous Phase</a:t>
            </a:r>
            <a:endParaRPr lang="de-DE" sz="2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3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Summary of Change and improvements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2952328" cy="3528392"/>
          </a:xfrm>
        </p:spPr>
        <p:txBody>
          <a:bodyPr>
            <a:noAutofit/>
          </a:bodyPr>
          <a:lstStyle/>
          <a:p>
            <a:pPr marL="360000" lv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A reinforced DEMO Central Team assisted by a dedicated work-package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Extend the Scope of Work of the DEMO Central team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Setup an agile project organization with an incremental design approach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Strengthen the DEMO governance and introduce a DEMO Design Authority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A revised articulation between R&amp;D and system design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Plasma is now considered as a system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Strengthen SE and PM culture and enforce procedures</a:t>
            </a:r>
            <a:endParaRPr lang="de-DE" sz="1800" dirty="0"/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836" y="1772816"/>
            <a:ext cx="5959283" cy="43204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83768" y="5282271"/>
            <a:ext cx="3183137" cy="1248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 smtClean="0">
                <a:solidFill>
                  <a:schemeClr val="accent1"/>
                </a:solidFill>
                <a:latin typeface="+mn-lt"/>
              </a:rPr>
              <a:t>DCT+WPDES: in charge of the plant architecture and the architecture of the critical systems</a:t>
            </a:r>
            <a:endParaRPr lang="en-GB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463" y="84822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FF0000"/>
                </a:solidFill>
              </a:rPr>
              <a:t>See presentation Christophe Baylard: organisation and governance aspects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sz="2800" dirty="0"/>
              <a:t>dedicated</a:t>
            </a:r>
            <a:r>
              <a:rPr lang="en-GB" dirty="0"/>
              <a:t> design assist Work Package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1775574"/>
            <a:ext cx="7357731" cy="4533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92462"/>
            <a:ext cx="757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b="1" dirty="0" smtClean="0">
                <a:solidFill>
                  <a:srgbClr val="FF0000"/>
                </a:solidFill>
              </a:rPr>
              <a:t>See presentation Christophe Baylard: organisation and governance aspects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 dedicated design assist Work Package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C</a:t>
            </a:r>
            <a:r>
              <a:rPr lang="en-GB" sz="1800" dirty="0" smtClean="0"/>
              <a:t>rucial support to the DCT will be provided by a </a:t>
            </a:r>
            <a:r>
              <a:rPr lang="en-GB" sz="1800" dirty="0"/>
              <a:t>dedicated work package, WPDES.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WPDES consists of a set of activities, in support to and directed by the DCT, to be executed in the appropriate EU fusion laboratories, universities and </a:t>
            </a:r>
            <a:r>
              <a:rPr lang="en-GB" sz="1800" dirty="0" smtClean="0"/>
              <a:t>industry (FWC).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Mainly </a:t>
            </a:r>
            <a:r>
              <a:rPr lang="en-GB" sz="1800" dirty="0" smtClean="0"/>
              <a:t>conceptual </a:t>
            </a:r>
            <a:r>
              <a:rPr lang="en-GB" sz="1800" dirty="0"/>
              <a:t>design tasks such as (non-exhaustive list):</a:t>
            </a:r>
            <a:endParaRPr lang="de-DE" sz="1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600" dirty="0"/>
              <a:t>Plant Architecture: </a:t>
            </a:r>
            <a:r>
              <a:rPr lang="en-GB" sz="1600" dirty="0" smtClean="0"/>
              <a:t>cross-functional </a:t>
            </a:r>
            <a:r>
              <a:rPr lang="en-GB" sz="1600" dirty="0"/>
              <a:t>integration, </a:t>
            </a:r>
            <a:r>
              <a:rPr lang="en-GB" sz="1600" dirty="0" smtClean="0"/>
              <a:t>maintenance</a:t>
            </a:r>
            <a:r>
              <a:rPr lang="en-GB" sz="1600" dirty="0"/>
              <a:t>, nuclear integration and safety </a:t>
            </a:r>
            <a:r>
              <a:rPr lang="en-GB" sz="1600" dirty="0" smtClean="0"/>
              <a:t>functional </a:t>
            </a:r>
            <a:r>
              <a:rPr lang="en-GB" sz="1600" dirty="0"/>
              <a:t>architecture and plant layout</a:t>
            </a:r>
            <a:endParaRPr lang="de-DE" sz="16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600" dirty="0"/>
              <a:t>System design of critical fusions systems: includes the plasma </a:t>
            </a:r>
            <a:r>
              <a:rPr lang="en-GB" sz="1600" dirty="0" smtClean="0"/>
              <a:t>system, containment </a:t>
            </a:r>
            <a:r>
              <a:rPr lang="en-GB" sz="1600" dirty="0"/>
              <a:t>structures and others (architecture driving systems such as Magnet, Breeding Blanket, </a:t>
            </a:r>
            <a:r>
              <a:rPr lang="en-GB" sz="1600" dirty="0" err="1"/>
              <a:t>Divertor</a:t>
            </a:r>
            <a:r>
              <a:rPr lang="en-GB" sz="1600" dirty="0"/>
              <a:t>)</a:t>
            </a:r>
            <a:endParaRPr lang="de-DE" sz="16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600" dirty="0"/>
              <a:t>Maintenance strategy inside the bio shield including the remote maintenance concept design</a:t>
            </a:r>
            <a:endParaRPr lang="de-DE" sz="1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/>
              <a:t>The </a:t>
            </a:r>
            <a:r>
              <a:rPr lang="en-GB" sz="1800" dirty="0"/>
              <a:t>DCT will also need support from the EU fusion laboratories and industry in project management and system engineering, and potentially other disciplines</a:t>
            </a:r>
            <a:r>
              <a:rPr lang="en-GB" sz="1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/>
              <a:t>Incentive: 80% funding rate + Overheads.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/>
              <a:t>Short execution cycles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b="1" dirty="0">
                <a:solidFill>
                  <a:srgbClr val="FF0000"/>
                </a:solidFill>
              </a:rPr>
              <a:t>C</a:t>
            </a:r>
            <a:r>
              <a:rPr lang="en-GB" sz="1800" b="1" dirty="0" smtClean="0">
                <a:solidFill>
                  <a:srgbClr val="FF0000"/>
                </a:solidFill>
              </a:rPr>
              <a:t>alls for specific profiles (</a:t>
            </a: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Alice Beaumont)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165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WPDES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58133"/>
              </p:ext>
            </p:extLst>
          </p:nvPr>
        </p:nvGraphicFramePr>
        <p:xfrm>
          <a:off x="179512" y="692696"/>
          <a:ext cx="8784976" cy="601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072">
                  <a:extLst>
                    <a:ext uri="{9D8B030D-6E8A-4147-A177-3AD203B41FA5}">
                      <a16:colId xmlns:a16="http://schemas.microsoft.com/office/drawing/2014/main" val="2755334374"/>
                    </a:ext>
                  </a:extLst>
                </a:gridCol>
                <a:gridCol w="1714821">
                  <a:extLst>
                    <a:ext uri="{9D8B030D-6E8A-4147-A177-3AD203B41FA5}">
                      <a16:colId xmlns:a16="http://schemas.microsoft.com/office/drawing/2014/main" val="3334957446"/>
                    </a:ext>
                  </a:extLst>
                </a:gridCol>
                <a:gridCol w="5334083">
                  <a:extLst>
                    <a:ext uri="{9D8B030D-6E8A-4147-A177-3AD203B41FA5}">
                      <a16:colId xmlns:a16="http://schemas.microsoft.com/office/drawing/2014/main" val="190027497"/>
                    </a:ext>
                  </a:extLst>
                </a:gridCol>
              </a:tblGrid>
              <a:tr h="3722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 category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Budget 2021-25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Examples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0715031"/>
                  </a:ext>
                </a:extLst>
              </a:tr>
              <a:tr h="124703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Manpower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~70%/30%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&gt;200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ppy</a:t>
                      </a:r>
                      <a:r>
                        <a:rPr lang="en-US" sz="1600" dirty="0" smtClean="0"/>
                        <a:t>@ higher reimbursement (+15ppy –</a:t>
                      </a:r>
                      <a:r>
                        <a:rPr lang="en-US" sz="1600" baseline="0" dirty="0" smtClean="0"/>
                        <a:t> 3 </a:t>
                      </a:r>
                      <a:r>
                        <a:rPr lang="en-US" sz="1600" baseline="0" dirty="0" err="1" smtClean="0"/>
                        <a:t>ppy</a:t>
                      </a:r>
                      <a:r>
                        <a:rPr lang="en-US" sz="1600" baseline="0" dirty="0" smtClean="0"/>
                        <a:t>/y Task ADC </a:t>
                      </a:r>
                      <a:r>
                        <a:rPr lang="en-US" sz="1600" baseline="0" dirty="0" err="1" smtClean="0"/>
                        <a:t>eng</a:t>
                      </a:r>
                      <a:r>
                        <a:rPr lang="en-US" sz="1600" baseline="0" dirty="0" smtClean="0"/>
                        <a:t>)</a:t>
                      </a:r>
                      <a:r>
                        <a:rPr lang="en-US" sz="1600" dirty="0" smtClean="0"/>
                        <a:t>)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Physics studies and simulations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Engineering</a:t>
                      </a:r>
                      <a:r>
                        <a:rPr lang="en-US" sz="1600" baseline="0" dirty="0" smtClean="0"/>
                        <a:t> analyses (</a:t>
                      </a:r>
                      <a:r>
                        <a:rPr lang="en-US" sz="1600" baseline="0" dirty="0" err="1" smtClean="0"/>
                        <a:t>struct</a:t>
                      </a:r>
                      <a:r>
                        <a:rPr lang="en-US" sz="1600" baseline="0" dirty="0" smtClean="0"/>
                        <a:t>./ EM / CFD / </a:t>
                      </a:r>
                      <a:r>
                        <a:rPr lang="en-US" sz="1600" baseline="0" dirty="0" err="1" smtClean="0"/>
                        <a:t>neutronics</a:t>
                      </a:r>
                      <a:r>
                        <a:rPr lang="en-US" sz="16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System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Remote maintenance integration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Systems engineering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5969675"/>
                  </a:ext>
                </a:extLst>
              </a:tr>
              <a:tr h="124703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Equipment and other G&amp;S</a:t>
                      </a:r>
                      <a:endParaRPr lang="en-GB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2M€ (tbc)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(&gt;2021)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/>
                        <a:t>Stiction</a:t>
                      </a:r>
                      <a:r>
                        <a:rPr lang="en-US" sz="1600" dirty="0" smtClean="0"/>
                        <a:t>/ bonding experiments in vacuum under electric current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Concrete with Boron </a:t>
                      </a:r>
                      <a:r>
                        <a:rPr lang="en-US" sz="1600" dirty="0" err="1" smtClean="0"/>
                        <a:t>fibre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BB segment mechanical attachment mock-up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others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7037185"/>
                  </a:ext>
                </a:extLst>
              </a:tr>
              <a:tr h="14831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Industry (LTP + subcontracting)</a:t>
                      </a:r>
                      <a:endParaRPr lang="en-GB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~5M€ (tbc)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(&gt;2021)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Support engineering analyses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Development of port closure plate sealing concept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Conceptual design of the Vacuum Vessel including</a:t>
                      </a:r>
                      <a:r>
                        <a:rPr lang="en-GB" sz="1600" baseline="0" dirty="0" smtClean="0"/>
                        <a:t> small scale </a:t>
                      </a:r>
                      <a:r>
                        <a:rPr lang="en-GB" sz="1600" baseline="0" dirty="0" err="1" smtClean="0"/>
                        <a:t>mockup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Design office services to support the central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Cryogenic plant and </a:t>
                      </a:r>
                      <a:r>
                        <a:rPr lang="en-GB" sz="1600" dirty="0" err="1" smtClean="0"/>
                        <a:t>cryo</a:t>
                      </a:r>
                      <a:r>
                        <a:rPr lang="en-GB" sz="1600" dirty="0" smtClean="0"/>
                        <a:t>-distribution systems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0961403"/>
                  </a:ext>
                </a:extLst>
              </a:tr>
              <a:tr h="14831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EC Industry Framework</a:t>
                      </a:r>
                      <a:endParaRPr lang="en-GB" sz="1600" b="1" dirty="0"/>
                    </a:p>
                  </a:txBody>
                  <a:tcPr marL="68580" marR="68580" marT="34290" marB="3429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7,5M€</a:t>
                      </a:r>
                      <a:endParaRPr lang="en-GB" sz="1600" dirty="0"/>
                    </a:p>
                  </a:txBody>
                  <a:tcPr marL="68580" marR="68580" marT="34290" marB="3429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DEMO complex civil design &amp; SSC layout, selected buildings &amp;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Plant systems &amp; geometrical integration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Cost estimation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Safety &amp; licensing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Maintenance strategy concept inside </a:t>
                      </a:r>
                      <a:r>
                        <a:rPr lang="en-GB" sz="1600" dirty="0" err="1" smtClean="0"/>
                        <a:t>bioshield</a:t>
                      </a:r>
                      <a:endParaRPr lang="en-GB" sz="1600" dirty="0" smtClean="0"/>
                    </a:p>
                  </a:txBody>
                  <a:tcPr marL="68580" marR="68580" marT="34290" marB="34290"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7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43" y="-84049"/>
            <a:ext cx="8818130" cy="659811"/>
          </a:xfrm>
        </p:spPr>
        <p:txBody>
          <a:bodyPr/>
          <a:lstStyle/>
          <a:p>
            <a:r>
              <a:rPr lang="en-GB" sz="2400" dirty="0"/>
              <a:t>Implementation of a focussed technology maturation plan</a:t>
            </a:r>
            <a:endParaRPr lang="en-GB" sz="1100" b="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0" name="Content Placeholder 2"/>
          <p:cNvSpPr txBox="1">
            <a:spLocks/>
          </p:cNvSpPr>
          <p:nvPr/>
        </p:nvSpPr>
        <p:spPr>
          <a:xfrm>
            <a:off x="611560" y="608965"/>
            <a:ext cx="8028384" cy="13078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/>
              <a:t>Prioritize R&amp;D within </a:t>
            </a:r>
            <a:r>
              <a:rPr lang="en-GB" sz="1600" dirty="0" smtClean="0"/>
              <a:t>a multi-year </a:t>
            </a:r>
            <a:r>
              <a:rPr lang="en-US" sz="1600" b="1" dirty="0" smtClean="0"/>
              <a:t>Technology </a:t>
            </a:r>
            <a:r>
              <a:rPr lang="en-US" sz="1600" b="1" dirty="0"/>
              <a:t>Maturation Plan (</a:t>
            </a:r>
            <a:r>
              <a:rPr lang="en-US" sz="1600" b="1" dirty="0" smtClean="0"/>
              <a:t>TMP)</a:t>
            </a:r>
          </a:p>
          <a:p>
            <a:pPr>
              <a:spcBef>
                <a:spcPts val="0"/>
              </a:spcBef>
            </a:pPr>
            <a:r>
              <a:rPr lang="en-GB" sz="1600" b="1" dirty="0" smtClean="0"/>
              <a:t>Critical technology elements (CTEs) </a:t>
            </a:r>
            <a:r>
              <a:rPr lang="en-GB" sz="1600" dirty="0" smtClean="0"/>
              <a:t>have been identified for all systems</a:t>
            </a:r>
            <a:endParaRPr lang="en-US" sz="1600" dirty="0" smtClean="0"/>
          </a:p>
          <a:p>
            <a:r>
              <a:rPr lang="en-GB" sz="1600" b="1" dirty="0" smtClean="0"/>
              <a:t>TRAs </a:t>
            </a:r>
            <a:r>
              <a:rPr lang="en-GB" sz="1600" dirty="0"/>
              <a:t>by Independent Expert Panels, including IO, F4E experts and </a:t>
            </a:r>
            <a:r>
              <a:rPr lang="en-GB" sz="1600" dirty="0" smtClean="0"/>
              <a:t>industry</a:t>
            </a:r>
            <a:endParaRPr lang="en-GB" sz="1600" dirty="0"/>
          </a:p>
          <a:p>
            <a:endParaRPr lang="en-GB" sz="1600" dirty="0" smtClean="0"/>
          </a:p>
          <a:p>
            <a:pPr>
              <a:spcBef>
                <a:spcPts val="0"/>
              </a:spcBef>
            </a:pPr>
            <a:endParaRPr lang="en-GB" sz="1600" dirty="0"/>
          </a:p>
        </p:txBody>
      </p:sp>
      <p:pic>
        <p:nvPicPr>
          <p:cNvPr id="281" name="Picture 2" descr="Image result for start from the end project manage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4816"/>
            <a:ext cx="834265" cy="8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66918" cy="5081914"/>
          </a:xfrm>
        </p:spPr>
      </p:pic>
      <p:pic>
        <p:nvPicPr>
          <p:cNvPr id="283" name="Picture 2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3" b="-1"/>
          <a:stretch/>
        </p:blipFill>
        <p:spPr>
          <a:xfrm>
            <a:off x="1619672" y="1442736"/>
            <a:ext cx="971600" cy="695880"/>
          </a:xfrm>
          <a:prstGeom prst="rect">
            <a:avLst/>
          </a:prstGeom>
          <a:solidFill>
            <a:schemeClr val="bg1">
              <a:alpha val="1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55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488"/>
            <a:ext cx="8229600" cy="457200"/>
          </a:xfrm>
        </p:spPr>
        <p:txBody>
          <a:bodyPr/>
          <a:lstStyle/>
          <a:p>
            <a:r>
              <a:rPr lang="en-GB" sz="2400" dirty="0"/>
              <a:t>Technology Readiness Assessment </a:t>
            </a:r>
            <a:r>
              <a:rPr lang="en-GB" sz="2400" b="0" dirty="0"/>
              <a:t>(by independent experts</a:t>
            </a:r>
            <a:r>
              <a:rPr lang="en-GB" sz="2400" b="0" dirty="0" smtClean="0"/>
              <a:t>)</a:t>
            </a:r>
            <a:endParaRPr lang="de-DE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136815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In FP9 we </a:t>
            </a:r>
            <a:r>
              <a:rPr lang="en-GB" sz="1800" dirty="0"/>
              <a:t>plan to conduct systematic technology readiness assessments (TRAs) with regular frequency throughout the next phase. </a:t>
            </a:r>
            <a:r>
              <a:rPr lang="en-GB" sz="1800" dirty="0" smtClean="0"/>
              <a:t>It </a:t>
            </a:r>
            <a:r>
              <a:rPr lang="en-GB" sz="1800" dirty="0"/>
              <a:t>is a normal element of the system engineering process and relies on data generated during the course of technology or system development</a:t>
            </a:r>
            <a:endParaRPr lang="de-DE" sz="1800" dirty="0"/>
          </a:p>
        </p:txBody>
      </p:sp>
      <p:pic>
        <p:nvPicPr>
          <p:cNvPr id="6" name="Imag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36" y="4882587"/>
            <a:ext cx="6473190" cy="145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81627"/>
            <a:ext cx="5414645" cy="2108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8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 Technology Hubs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28809"/>
            <a:ext cx="6624736" cy="430113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029945"/>
            <a:ext cx="8568952" cy="1495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enable best use of relevant existing and new technology facilities.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foster collaboration, integration among the laboratories, and training.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offset the risk of concentration of specific technological skills in only one lab in favour of more distributed knowledge and capabilities.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increase the visibility of the involved laboratories.</a:t>
            </a:r>
          </a:p>
          <a:p>
            <a:pPr>
              <a:spcAft>
                <a:spcPts val="600"/>
              </a:spcAft>
            </a:pP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79511" y="-51891"/>
            <a:ext cx="8183735" cy="891216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4657" y="865037"/>
            <a:ext cx="8496944" cy="545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Context</a:t>
            </a:r>
            <a:r>
              <a:rPr lang="en-US" sz="2000" b="1" i="1" dirty="0">
                <a:solidFill>
                  <a:srgbClr val="FF0000"/>
                </a:solidFill>
              </a:rPr>
              <a:t>: </a:t>
            </a:r>
            <a:r>
              <a:rPr lang="en-GB" sz="2000" b="1" dirty="0" smtClean="0">
                <a:solidFill>
                  <a:srgbClr val="143FF8"/>
                </a:solidFill>
              </a:rPr>
              <a:t>DEMO in the EU Fusion Roadmap</a:t>
            </a:r>
            <a:endParaRPr lang="en-GB" sz="2000" b="1" dirty="0">
              <a:solidFill>
                <a:srgbClr val="143FF8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Lessons </a:t>
            </a:r>
            <a:r>
              <a:rPr lang="en-GB" dirty="0"/>
              <a:t>learnt during the DEMO pre-CD phase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Main Achievements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G1 Process</a:t>
            </a:r>
            <a:endParaRPr lang="en-GB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b="1" i="1" dirty="0">
              <a:solidFill>
                <a:srgbClr val="FF0000"/>
              </a:solidFill>
            </a:endParaRP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Status: </a:t>
            </a:r>
            <a:r>
              <a:rPr lang="en-US" sz="2000" b="1" dirty="0">
                <a:solidFill>
                  <a:srgbClr val="143FF8"/>
                </a:solidFill>
              </a:rPr>
              <a:t>DEMO </a:t>
            </a:r>
            <a:r>
              <a:rPr lang="en-US" sz="2000" b="1" dirty="0" smtClean="0">
                <a:solidFill>
                  <a:srgbClr val="143FF8"/>
                </a:solidFill>
              </a:rPr>
              <a:t>Charter Proposal in FP9</a:t>
            </a:r>
            <a:endParaRPr lang="en-US" sz="2000" b="1" dirty="0">
              <a:solidFill>
                <a:srgbClr val="143FF8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Changes and Improvements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An Agile Design Methodology: DCT/ WPDES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Implementation </a:t>
            </a:r>
            <a:r>
              <a:rPr lang="en-GB" dirty="0"/>
              <a:t>of a focussed technology maturation plan</a:t>
            </a:r>
            <a:endParaRPr lang="en-US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Organization/governance aspects (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/>
              <a:t>Christophe Baylard</a:t>
            </a:r>
            <a:r>
              <a:rPr lang="en-US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b="1" dirty="0" smtClean="0">
              <a:solidFill>
                <a:srgbClr val="143FF8"/>
              </a:solidFill>
            </a:endParaRPr>
          </a:p>
          <a:p>
            <a:pPr marL="400050" lvl="1" indent="-342900">
              <a:spcBef>
                <a:spcPts val="0"/>
              </a:spcBef>
              <a:spcAft>
                <a:spcPts val="1200"/>
              </a:spcAft>
            </a:pPr>
            <a:r>
              <a:rPr lang="en-US" b="1" i="1" dirty="0" smtClean="0">
                <a:solidFill>
                  <a:srgbClr val="FF0000"/>
                </a:solidFill>
              </a:rPr>
              <a:t>Plan: </a:t>
            </a:r>
            <a:r>
              <a:rPr lang="en-US" b="1" dirty="0">
                <a:solidFill>
                  <a:srgbClr val="143FF8"/>
                </a:solidFill>
              </a:rPr>
              <a:t>Plan beyond 2020 and </a:t>
            </a:r>
            <a:r>
              <a:rPr lang="en-GB" b="1" dirty="0" smtClean="0">
                <a:solidFill>
                  <a:srgbClr val="143FF8"/>
                </a:solidFill>
              </a:rPr>
              <a:t>input to the beneficiaries to help prepare </a:t>
            </a:r>
            <a:r>
              <a:rPr lang="en-GB" b="1" dirty="0" err="1" smtClean="0">
                <a:solidFill>
                  <a:srgbClr val="143FF8"/>
                </a:solidFill>
              </a:rPr>
              <a:t>CfP</a:t>
            </a:r>
            <a:r>
              <a:rPr lang="en-GB" b="1" dirty="0" smtClean="0">
                <a:solidFill>
                  <a:srgbClr val="143FF8"/>
                </a:solidFill>
              </a:rPr>
              <a:t>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For DEMO see </a:t>
            </a:r>
            <a:r>
              <a:rPr lang="en-US" b="1" dirty="0" smtClean="0"/>
              <a:t>(</a:t>
            </a:r>
            <a:r>
              <a:rPr lang="en-US" b="1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/>
              <a:t>Alice Beaumont: PEP WPs; WBS WPDES</a:t>
            </a:r>
            <a:r>
              <a:rPr lang="en-US" dirty="0" smtClean="0"/>
              <a:t>).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PRD, ENS, non-DEMO DIV. 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57150" lvl="1" indent="0">
              <a:spcBef>
                <a:spcPts val="0"/>
              </a:spcBef>
              <a:buNone/>
            </a:pP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59228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01" y="130256"/>
            <a:ext cx="7543800" cy="457200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Three </a:t>
            </a:r>
            <a:r>
              <a:rPr lang="en-GB" sz="2400" dirty="0">
                <a:latin typeface="+mn-lt"/>
              </a:rPr>
              <a:t>categories </a:t>
            </a:r>
            <a:r>
              <a:rPr lang="en-GB" sz="2400" dirty="0" smtClean="0">
                <a:latin typeface="+mn-lt"/>
              </a:rPr>
              <a:t>of facilities are </a:t>
            </a:r>
            <a:r>
              <a:rPr lang="en-GB" sz="2400" dirty="0">
                <a:latin typeface="+mn-lt"/>
              </a:rPr>
              <a:t>proposed: </a:t>
            </a:r>
            <a:endParaRPr lang="de-DE" sz="2400" dirty="0">
              <a:latin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39531" y="3499572"/>
            <a:ext cx="647700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9531" y="6119868"/>
            <a:ext cx="647700" cy="215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4408" y="2564904"/>
            <a:ext cx="647700" cy="215900"/>
          </a:xfrm>
          <a:prstGeom prst="rect">
            <a:avLst/>
          </a:prstGeom>
          <a:solidFill>
            <a:srgbClr val="00B05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64602" y="3535848"/>
            <a:ext cx="7999886" cy="116955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de-DE" b="1" dirty="0" smtClean="0">
                <a:solidFill>
                  <a:srgbClr val="FF0000"/>
                </a:solidFill>
              </a:rPr>
              <a:t>New facilities to be build or substantial upgrade of existing 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FF0000"/>
                </a:solidFill>
              </a:rPr>
              <a:t>DEMO specific; very limited/ no applications in other fields.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e-DE" dirty="0" smtClean="0">
                <a:solidFill>
                  <a:srgbClr val="FF0000"/>
                </a:solidFill>
              </a:rPr>
              <a:t>E.g., BB WL, </a:t>
            </a:r>
            <a:r>
              <a:rPr lang="en-US" altLang="de-DE" dirty="0" err="1" smtClean="0">
                <a:solidFill>
                  <a:srgbClr val="FF0000"/>
                </a:solidFill>
              </a:rPr>
              <a:t>Heloka</a:t>
            </a:r>
            <a:r>
              <a:rPr lang="en-US" altLang="de-DE" dirty="0" smtClean="0">
                <a:solidFill>
                  <a:srgbClr val="FF0000"/>
                </a:solidFill>
              </a:rPr>
              <a:t> Upgrade; RM test rigs.</a:t>
            </a:r>
          </a:p>
          <a:p>
            <a:r>
              <a:rPr lang="en-US" alt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de-DE" sz="1600" dirty="0" smtClean="0">
                <a:solidFill>
                  <a:srgbClr val="FF0000"/>
                </a:solidFill>
              </a:rPr>
              <a:t>Concept of Pilot Plant applies</a:t>
            </a:r>
            <a:r>
              <a:rPr lang="en-US" altLang="de-DE" sz="1600" dirty="0">
                <a:solidFill>
                  <a:srgbClr val="FF0000"/>
                </a:solidFill>
              </a:rPr>
              <a:t>. Reimbursement (</a:t>
            </a:r>
            <a:r>
              <a:rPr lang="en-US" altLang="de-DE" sz="1600" dirty="0" err="1">
                <a:solidFill>
                  <a:srgbClr val="FF0000"/>
                </a:solidFill>
              </a:rPr>
              <a:t>tbd</a:t>
            </a:r>
            <a:r>
              <a:rPr lang="en-US" altLang="de-DE" sz="1600" dirty="0">
                <a:solidFill>
                  <a:srgbClr val="FF0000"/>
                </a:solidFill>
              </a:rPr>
              <a:t>) % investment rather </a:t>
            </a:r>
            <a:r>
              <a:rPr lang="en-US" altLang="de-DE" sz="1600" dirty="0" smtClean="0">
                <a:solidFill>
                  <a:srgbClr val="FF0000"/>
                </a:solidFill>
              </a:rPr>
              <a:t>than depreciation</a:t>
            </a:r>
            <a:endParaRPr lang="en-US" altLang="de-DE" sz="1600" dirty="0">
              <a:solidFill>
                <a:srgbClr val="FF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8331" y="5684474"/>
            <a:ext cx="61295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de-DE" sz="2200" b="1" dirty="0" smtClean="0"/>
              <a:t>3) </a:t>
            </a:r>
            <a:r>
              <a:rPr lang="en-US" altLang="de-DE" sz="2200" b="1" u="sng" dirty="0" smtClean="0"/>
              <a:t>Baseline </a:t>
            </a:r>
            <a:r>
              <a:rPr lang="en-US" altLang="de-DE" sz="2200" b="1" u="sng" dirty="0"/>
              <a:t>facilities</a:t>
            </a:r>
          </a:p>
          <a:p>
            <a:pPr marL="912813" indent="-285750">
              <a:buFont typeface="Arial" panose="020B0604020202020204" pitchFamily="34" charset="0"/>
              <a:buChar char="•"/>
            </a:pPr>
            <a:r>
              <a:rPr lang="en-US" altLang="de-DE" sz="1800" dirty="0" smtClean="0"/>
              <a:t>Other facilities that do not meet the criteri</a:t>
            </a:r>
            <a:r>
              <a:rPr lang="en-US" altLang="de-DE" dirty="0" smtClean="0"/>
              <a:t>a above</a:t>
            </a:r>
          </a:p>
          <a:p>
            <a:pPr marL="627063"/>
            <a:r>
              <a:rPr lang="en-US" altLang="de-DE" dirty="0" smtClean="0">
                <a:sym typeface="Wingdings" panose="05000000000000000000" pitchFamily="2" charset="2"/>
              </a:rPr>
              <a:t> </a:t>
            </a:r>
            <a:r>
              <a:rPr lang="en-US" altLang="de-DE" dirty="0" smtClean="0"/>
              <a:t>Standard funding rates</a:t>
            </a:r>
            <a:endParaRPr lang="en-US" altLang="de-DE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8331" y="750117"/>
            <a:ext cx="87129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2200" b="1" dirty="0" smtClean="0"/>
              <a:t>1) </a:t>
            </a:r>
            <a:r>
              <a:rPr lang="en-US" altLang="de-DE" sz="2200" b="1" u="sng" dirty="0" smtClean="0"/>
              <a:t>Technology Hub facilities</a:t>
            </a:r>
            <a:endParaRPr lang="en-US" altLang="de-DE" sz="2200" b="1" u="sng" dirty="0"/>
          </a:p>
          <a:p>
            <a:pPr marL="539750" lvl="2" indent="-187325" defTabSz="450850">
              <a:buFont typeface="Arial" panose="020B0604020202020204" pitchFamily="34" charset="0"/>
              <a:buChar char="•"/>
            </a:pPr>
            <a:r>
              <a:rPr lang="en-GB" dirty="0"/>
              <a:t>Facilities </a:t>
            </a:r>
            <a:r>
              <a:rPr lang="en-GB" dirty="0" smtClean="0"/>
              <a:t>essential </a:t>
            </a:r>
            <a:r>
              <a:rPr lang="en-GB" dirty="0"/>
              <a:t>for design </a:t>
            </a:r>
            <a:r>
              <a:rPr lang="en-GB" dirty="0" smtClean="0"/>
              <a:t>maturation and validation, enabling timely </a:t>
            </a:r>
            <a:r>
              <a:rPr lang="en-GB" dirty="0"/>
              <a:t>down-selection, </a:t>
            </a:r>
            <a:r>
              <a:rPr lang="en-GB" dirty="0" smtClean="0"/>
              <a:t>and </a:t>
            </a:r>
            <a:r>
              <a:rPr lang="en-GB" dirty="0"/>
              <a:t>decision making </a:t>
            </a:r>
            <a:r>
              <a:rPr lang="en-GB" dirty="0" smtClean="0"/>
              <a:t>for a sound DEMO </a:t>
            </a:r>
            <a:r>
              <a:rPr lang="en-GB" dirty="0"/>
              <a:t>conceptual design</a:t>
            </a:r>
            <a:r>
              <a:rPr lang="en-US" altLang="de-DE" dirty="0"/>
              <a:t>.</a:t>
            </a:r>
          </a:p>
          <a:p>
            <a:pPr marL="539750" lvl="2" indent="-187325" defTabSz="450850">
              <a:buFont typeface="Arial" panose="020B0604020202020204" pitchFamily="34" charset="0"/>
              <a:buChar char="•"/>
            </a:pPr>
            <a:r>
              <a:rPr lang="en-US" altLang="de-DE" dirty="0" smtClean="0"/>
              <a:t>Facility open to the community</a:t>
            </a:r>
          </a:p>
          <a:p>
            <a:pPr marL="539750" lvl="2" indent="-187325" defTabSz="450850">
              <a:buFont typeface="Arial" panose="020B0604020202020204" pitchFamily="34" charset="0"/>
              <a:buChar char="•"/>
            </a:pPr>
            <a:r>
              <a:rPr lang="en-US" altLang="de-DE" dirty="0" smtClean="0"/>
              <a:t>Intensive use by </a:t>
            </a:r>
            <a:r>
              <a:rPr lang="en-US" altLang="de-DE" dirty="0" err="1"/>
              <a:t>EUROfusion</a:t>
            </a:r>
            <a:r>
              <a:rPr lang="en-US" altLang="de-DE" dirty="0"/>
              <a:t> &gt; 30% of total available </a:t>
            </a:r>
            <a:r>
              <a:rPr lang="en-US" altLang="de-DE" dirty="0" smtClean="0"/>
              <a:t>time</a:t>
            </a:r>
          </a:p>
          <a:p>
            <a:pPr marL="352425"/>
            <a:r>
              <a:rPr lang="en-US" altLang="de-DE" dirty="0" smtClean="0">
                <a:sym typeface="Wingdings" panose="05000000000000000000" pitchFamily="2" charset="2"/>
              </a:rPr>
              <a:t></a:t>
            </a:r>
            <a:r>
              <a:rPr lang="en-US" altLang="de-DE" dirty="0" smtClean="0"/>
              <a:t>Higher funding rate (</a:t>
            </a:r>
            <a:r>
              <a:rPr lang="en-US" altLang="de-DE" dirty="0" err="1" smtClean="0"/>
              <a:t>tbd</a:t>
            </a:r>
            <a:r>
              <a:rPr lang="en-US" altLang="de-DE" dirty="0" smtClean="0"/>
              <a:t>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701" y="5392320"/>
            <a:ext cx="6477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8331" y="4942160"/>
            <a:ext cx="61295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de-DE" sz="2200" b="1" dirty="0" smtClean="0"/>
              <a:t>2) </a:t>
            </a:r>
            <a:r>
              <a:rPr lang="en-US" altLang="de-DE" sz="2200" b="1" u="sng" dirty="0" smtClean="0"/>
              <a:t>Neutron Irradiation  facilities</a:t>
            </a:r>
            <a:endParaRPr lang="en-US" altLang="de-DE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14375">
              <a:spcBef>
                <a:spcPts val="600"/>
              </a:spcBef>
            </a:pPr>
            <a:r>
              <a:rPr lang="en-US" altLang="de-DE" dirty="0" smtClean="0">
                <a:sym typeface="Wingdings" panose="05000000000000000000" pitchFamily="2" charset="2"/>
              </a:rPr>
              <a:t> </a:t>
            </a:r>
            <a:r>
              <a:rPr lang="en-US" altLang="de-DE" dirty="0" smtClean="0"/>
              <a:t>Same funding rates as Technology Hubs Facilities </a:t>
            </a:r>
            <a:endParaRPr lang="en-US" altLang="de-DE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57845" y="2564904"/>
            <a:ext cx="8006643" cy="584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de-DE" sz="1600" b="1" dirty="0">
                <a:solidFill>
                  <a:srgbClr val="00B050"/>
                </a:solidFill>
              </a:rPr>
              <a:t>Existing </a:t>
            </a:r>
            <a:r>
              <a:rPr lang="en-US" altLang="de-DE" sz="1600" b="1" dirty="0" smtClean="0">
                <a:solidFill>
                  <a:srgbClr val="00B050"/>
                </a:solidFill>
              </a:rPr>
              <a:t>facilities: e.g., MAG</a:t>
            </a:r>
            <a:r>
              <a:rPr lang="en-US" altLang="de-DE" sz="1600" b="1" dirty="0">
                <a:solidFill>
                  <a:srgbClr val="00B050"/>
                </a:solidFill>
              </a:rPr>
              <a:t>: Sultan, EDIPO</a:t>
            </a:r>
            <a:r>
              <a:rPr lang="en-GB" altLang="de-DE" sz="1600" b="1" dirty="0">
                <a:solidFill>
                  <a:srgbClr val="00B050"/>
                </a:solidFill>
              </a:rPr>
              <a:t>; BB: </a:t>
            </a:r>
            <a:r>
              <a:rPr lang="en-GB" altLang="de-DE" sz="1600" b="1" dirty="0" err="1">
                <a:solidFill>
                  <a:srgbClr val="00B050"/>
                </a:solidFill>
              </a:rPr>
              <a:t>Heloka</a:t>
            </a:r>
            <a:r>
              <a:rPr lang="en-GB" altLang="de-DE" sz="1600" b="1" dirty="0">
                <a:solidFill>
                  <a:srgbClr val="00B050"/>
                </a:solidFill>
              </a:rPr>
              <a:t>, Maple-U, Chimera; DIV: </a:t>
            </a:r>
            <a:r>
              <a:rPr lang="en-GB" altLang="de-DE" sz="1600" b="1" dirty="0" err="1">
                <a:solidFill>
                  <a:srgbClr val="00B050"/>
                </a:solidFill>
              </a:rPr>
              <a:t>Gladis</a:t>
            </a:r>
            <a:r>
              <a:rPr lang="en-GB" altLang="de-DE" sz="1600" b="1" dirty="0">
                <a:solidFill>
                  <a:srgbClr val="00B050"/>
                </a:solidFill>
              </a:rPr>
              <a:t>, Hades, TFV: DIPAK, H3AT; HCD: Falcon and </a:t>
            </a:r>
            <a:r>
              <a:rPr lang="en-GB" altLang="de-DE" sz="1600" b="1" dirty="0" err="1">
                <a:solidFill>
                  <a:srgbClr val="00B050"/>
                </a:solidFill>
              </a:rPr>
              <a:t>Fulgor</a:t>
            </a:r>
            <a:r>
              <a:rPr lang="en-GB" altLang="de-DE" sz="1600" b="1" dirty="0">
                <a:solidFill>
                  <a:srgbClr val="00B050"/>
                </a:solidFill>
              </a:rPr>
              <a:t>.; MAT: PIE.</a:t>
            </a:r>
          </a:p>
        </p:txBody>
      </p:sp>
    </p:spTree>
    <p:extLst>
      <p:ext uri="{BB962C8B-B14F-4D97-AF65-F5344CB8AC3E}">
        <p14:creationId xmlns:p14="http://schemas.microsoft.com/office/powerpoint/2010/main" val="7131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FTD Pilot Plants</a:t>
            </a:r>
            <a:endParaRPr lang="de-DE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07569"/>
              </p:ext>
            </p:extLst>
          </p:nvPr>
        </p:nvGraphicFramePr>
        <p:xfrm>
          <a:off x="1531966" y="1019460"/>
          <a:ext cx="50405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3251708"/>
            <a:ext cx="5400600" cy="3231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7744" y="684572"/>
            <a:ext cx="37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Pilot plants </a:t>
            </a:r>
            <a:r>
              <a:rPr lang="en-GB" b="1" dirty="0" smtClean="0"/>
              <a:t>(k€)– </a:t>
            </a:r>
            <a:r>
              <a:rPr lang="en-GB" b="1" dirty="0"/>
              <a:t>per WP (2021-2027)</a:t>
            </a:r>
            <a:endParaRPr lang="de-DE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4085" y="3129396"/>
            <a:ext cx="75438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 smtClean="0">
                <a:latin typeface="+mn-lt"/>
              </a:rPr>
              <a:t>Pilot plants </a:t>
            </a:r>
            <a:r>
              <a:rPr lang="en-DE" sz="1800" dirty="0" smtClean="0">
                <a:latin typeface="+mn-lt"/>
              </a:rPr>
              <a:t>–</a:t>
            </a:r>
            <a:r>
              <a:rPr lang="en-US" sz="1800" dirty="0" smtClean="0">
                <a:latin typeface="+mn-lt"/>
              </a:rPr>
              <a:t> scheduled start of operation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1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45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/>
              <a:t/>
            </a:r>
            <a:br>
              <a:rPr lang="de-DE" sz="2400" dirty="0"/>
            </a:br>
            <a:r>
              <a:rPr lang="en-GB" sz="2400" dirty="0"/>
              <a:t>Assessment of the schedule of devices/facilities to be constructed in FP9 with financial implications on FTD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+mn-lt"/>
              </a:rPr>
              <a:t>As part of the effort to identify areas of potential budget savings in FP9, an assessment is being undertaken by </a:t>
            </a:r>
            <a:r>
              <a:rPr lang="en-GB" sz="1800" dirty="0" err="1">
                <a:latin typeface="+mn-lt"/>
              </a:rPr>
              <a:t>EUROfusion</a:t>
            </a:r>
            <a:r>
              <a:rPr lang="en-GB" sz="1800" dirty="0">
                <a:latin typeface="+mn-lt"/>
              </a:rPr>
              <a:t> to review the schedule of a number of devices/facilities to be constructed in FP9 with financial implications on FTD (i.e., DONES, IDTT, new technology facilities). </a:t>
            </a:r>
          </a:p>
          <a:p>
            <a:r>
              <a:rPr lang="en-GB" sz="1800" b="1" dirty="0">
                <a:latin typeface="+mn-lt"/>
              </a:rPr>
              <a:t>DONES*: </a:t>
            </a:r>
            <a:r>
              <a:rPr lang="en-GB" sz="1800" u="sng" dirty="0">
                <a:latin typeface="+mn-lt"/>
              </a:rPr>
              <a:t>Panel:</a:t>
            </a:r>
            <a:r>
              <a:rPr lang="en-GB" sz="1800" dirty="0">
                <a:latin typeface="+mn-lt"/>
              </a:rPr>
              <a:t> Chair - Derek Stork (external expert), Ulrich Fischer (external expert), Paola Batistoni, Richard Kamendje (PMU representative)</a:t>
            </a:r>
            <a:r>
              <a:rPr lang="de-DE" sz="1800" dirty="0">
                <a:latin typeface="+mn-lt"/>
              </a:rPr>
              <a:t> </a:t>
            </a:r>
            <a:r>
              <a:rPr lang="en-GB" sz="1800" u="sng" dirty="0">
                <a:latin typeface="+mn-lt"/>
              </a:rPr>
              <a:t>Proponents</a:t>
            </a:r>
            <a:r>
              <a:rPr lang="en-GB" sz="1800" dirty="0">
                <a:latin typeface="+mn-lt"/>
              </a:rPr>
              <a:t>: A. Ibarra and DONES Team </a:t>
            </a:r>
            <a:endParaRPr lang="de-DE" sz="1800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I-DTT**: </a:t>
            </a:r>
            <a:r>
              <a:rPr lang="en-GB" sz="1800" u="sng" dirty="0">
                <a:latin typeface="+mn-lt"/>
              </a:rPr>
              <a:t>Panel</a:t>
            </a:r>
            <a:r>
              <a:rPr lang="en-GB" sz="1800" dirty="0">
                <a:latin typeface="+mn-lt"/>
              </a:rPr>
              <a:t>: Chair - Maurizio </a:t>
            </a:r>
            <a:r>
              <a:rPr lang="en-GB" sz="1800" dirty="0" err="1">
                <a:latin typeface="+mn-lt"/>
              </a:rPr>
              <a:t>Gasparotto</a:t>
            </a:r>
            <a:r>
              <a:rPr lang="en-GB" sz="1800" dirty="0">
                <a:latin typeface="+mn-lt"/>
              </a:rPr>
              <a:t> (external expert), Guenter Janeschitz (external expert), Rudi Neu, Francesco Maviglia (PMU representative)</a:t>
            </a:r>
            <a:r>
              <a:rPr lang="de-DE" sz="1800" dirty="0">
                <a:latin typeface="+mn-lt"/>
              </a:rPr>
              <a:t>.</a:t>
            </a:r>
            <a:r>
              <a:rPr lang="it-IT" sz="1800" u="sng" dirty="0" err="1">
                <a:latin typeface="+mn-lt"/>
              </a:rPr>
              <a:t>Proponents</a:t>
            </a:r>
            <a:r>
              <a:rPr lang="it-IT" sz="1800" dirty="0">
                <a:latin typeface="+mn-lt"/>
              </a:rPr>
              <a:t>: DTT Team (Paola Batistoni, Gianmario Polli, Raffaele Albanese</a:t>
            </a:r>
            <a:r>
              <a:rPr lang="it-IT" sz="1800" dirty="0" smtClean="0">
                <a:latin typeface="+mn-lt"/>
              </a:rPr>
              <a:t>)</a:t>
            </a:r>
            <a:endParaRPr lang="de-DE" sz="1800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New Technology Facilities: </a:t>
            </a:r>
            <a:r>
              <a:rPr lang="en-GB" sz="1800" u="sng" dirty="0">
                <a:latin typeface="+mn-lt"/>
              </a:rPr>
              <a:t>Panel</a:t>
            </a:r>
            <a:r>
              <a:rPr lang="en-GB" sz="1800" dirty="0">
                <a:latin typeface="+mn-lt"/>
              </a:rPr>
              <a:t>: Chair - Maurizio </a:t>
            </a:r>
            <a:r>
              <a:rPr lang="en-GB" sz="1800" dirty="0" err="1">
                <a:latin typeface="+mn-lt"/>
              </a:rPr>
              <a:t>Gasparotto</a:t>
            </a:r>
            <a:r>
              <a:rPr lang="en-GB" sz="1800" dirty="0">
                <a:latin typeface="+mn-lt"/>
              </a:rPr>
              <a:t> (external expert), Guenter Janeschitz (external expert), Milan Zmitko (F4E), Jean Pierre </a:t>
            </a:r>
            <a:r>
              <a:rPr lang="en-GB" sz="1800" dirty="0" err="1">
                <a:latin typeface="+mn-lt"/>
              </a:rPr>
              <a:t>Friconneau</a:t>
            </a:r>
            <a:r>
              <a:rPr lang="en-GB" sz="1800" dirty="0">
                <a:latin typeface="+mn-lt"/>
              </a:rPr>
              <a:t> (CEA), + </a:t>
            </a:r>
            <a:r>
              <a:rPr lang="en-GB" sz="1800" dirty="0" err="1">
                <a:latin typeface="+mn-lt"/>
              </a:rPr>
              <a:t>Botond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Meszaros</a:t>
            </a:r>
            <a:r>
              <a:rPr lang="en-GB" sz="1800" dirty="0">
                <a:latin typeface="+mn-lt"/>
              </a:rPr>
              <a:t> and Alessandro Spagnuolo (PMU representatives)</a:t>
            </a:r>
            <a:r>
              <a:rPr lang="de-DE" sz="1800" dirty="0">
                <a:latin typeface="+mn-lt"/>
              </a:rPr>
              <a:t>. </a:t>
            </a:r>
            <a:r>
              <a:rPr lang="en-GB" sz="1800" u="sng" dirty="0">
                <a:latin typeface="+mn-lt"/>
              </a:rPr>
              <a:t>Proponents</a:t>
            </a:r>
            <a:r>
              <a:rPr lang="en-GB" sz="1800" dirty="0">
                <a:latin typeface="+mn-lt"/>
              </a:rPr>
              <a:t>: L. </a:t>
            </a:r>
            <a:r>
              <a:rPr lang="en-GB" sz="1800" dirty="0" err="1">
                <a:latin typeface="+mn-lt"/>
              </a:rPr>
              <a:t>Boccaccini</a:t>
            </a:r>
            <a:r>
              <a:rPr lang="en-GB" sz="1800" dirty="0">
                <a:latin typeface="+mn-lt"/>
              </a:rPr>
              <a:t>, L. </a:t>
            </a:r>
            <a:r>
              <a:rPr lang="en-GB" sz="1800" dirty="0" err="1">
                <a:latin typeface="+mn-lt"/>
              </a:rPr>
              <a:t>Barucca</a:t>
            </a:r>
            <a:r>
              <a:rPr lang="en-GB" sz="1800" dirty="0">
                <a:latin typeface="+mn-lt"/>
              </a:rPr>
              <a:t>, C. Day, A. Loving and representatives of involved labs (</a:t>
            </a:r>
            <a:r>
              <a:rPr lang="en-GB" sz="1800" dirty="0" err="1">
                <a:latin typeface="+mn-lt"/>
              </a:rPr>
              <a:t>i.e</a:t>
            </a:r>
            <a:r>
              <a:rPr lang="en-GB" sz="1800" dirty="0">
                <a:latin typeface="+mn-lt"/>
              </a:rPr>
              <a:t>, Paola Batistoni, Pietro </a:t>
            </a:r>
            <a:r>
              <a:rPr lang="en-GB" sz="1800" dirty="0" err="1">
                <a:latin typeface="+mn-lt"/>
              </a:rPr>
              <a:t>Agostini</a:t>
            </a:r>
            <a:r>
              <a:rPr lang="en-GB" sz="1800" dirty="0">
                <a:latin typeface="+mn-lt"/>
              </a:rPr>
              <a:t>, Klaus </a:t>
            </a:r>
            <a:r>
              <a:rPr lang="en-GB" sz="1800" dirty="0" err="1">
                <a:latin typeface="+mn-lt"/>
              </a:rPr>
              <a:t>Hesch</a:t>
            </a:r>
            <a:r>
              <a:rPr lang="en-GB" sz="1800" dirty="0">
                <a:latin typeface="+mn-lt"/>
              </a:rPr>
              <a:t>, E. Surrey,  Rob Buckingham ) </a:t>
            </a:r>
          </a:p>
          <a:p>
            <a:pPr marL="0" indent="0">
              <a:buNone/>
            </a:pPr>
            <a:r>
              <a:rPr lang="en-GB" sz="1800" b="1" dirty="0">
                <a:latin typeface="+mn-lt"/>
              </a:rPr>
              <a:t>These assessments are foreseen to be completed by end of October in time to finalise the Work Plan proposal.  </a:t>
            </a:r>
            <a:endParaRPr lang="de-DE" sz="1800" b="1" dirty="0">
              <a:latin typeface="+mn-lt"/>
            </a:endParaRPr>
          </a:p>
          <a:p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7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79511" y="-51891"/>
            <a:ext cx="8183735" cy="891216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4657" y="865037"/>
            <a:ext cx="8496944" cy="545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Context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</a:rPr>
              <a:t>DEMO in the EU Fusion Roadmap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Lessons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learnt during the DEMO pre-CD phase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Main Achievements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G1 Process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b="1" i="1" dirty="0">
              <a:solidFill>
                <a:schemeClr val="bg1">
                  <a:lumMod val="95000"/>
                </a:schemeClr>
              </a:solidFill>
            </a:endParaRP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Status: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DEMO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Charter Proposal in FP9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Changes and Improvements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An Agile Design Methodology: DCT/ WPDES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Implementation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of a focussed technology maturation plan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Organization/governance aspects (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Christophe Baylard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b="1" dirty="0" smtClean="0">
              <a:solidFill>
                <a:srgbClr val="143FF8"/>
              </a:solidFill>
            </a:endParaRPr>
          </a:p>
          <a:p>
            <a:pPr marL="400050" lvl="1" indent="-342900">
              <a:spcBef>
                <a:spcPts val="0"/>
              </a:spcBef>
              <a:spcAft>
                <a:spcPts val="1200"/>
              </a:spcAft>
            </a:pPr>
            <a:r>
              <a:rPr lang="en-US" b="1" i="1" dirty="0" smtClean="0">
                <a:solidFill>
                  <a:srgbClr val="FF0000"/>
                </a:solidFill>
              </a:rPr>
              <a:t>Plan: </a:t>
            </a:r>
            <a:r>
              <a:rPr lang="en-US" b="1" dirty="0">
                <a:solidFill>
                  <a:srgbClr val="143FF8"/>
                </a:solidFill>
              </a:rPr>
              <a:t>Plan beyond 2020 and </a:t>
            </a:r>
            <a:r>
              <a:rPr lang="en-GB" b="1" dirty="0" smtClean="0">
                <a:solidFill>
                  <a:srgbClr val="143FF8"/>
                </a:solidFill>
              </a:rPr>
              <a:t>input to the beneficiaries to help prepare </a:t>
            </a:r>
            <a:r>
              <a:rPr lang="en-GB" b="1" dirty="0" err="1" smtClean="0">
                <a:solidFill>
                  <a:srgbClr val="143FF8"/>
                </a:solidFill>
              </a:rPr>
              <a:t>CfP</a:t>
            </a:r>
            <a:r>
              <a:rPr lang="en-GB" b="1" dirty="0" smtClean="0">
                <a:solidFill>
                  <a:srgbClr val="143FF8"/>
                </a:solidFill>
              </a:rPr>
              <a:t>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For DEMO see </a:t>
            </a:r>
            <a:r>
              <a:rPr lang="en-US" b="1" dirty="0" smtClean="0"/>
              <a:t>(</a:t>
            </a:r>
            <a:r>
              <a:rPr lang="en-US" b="1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/>
              <a:t>Alice Beaumont: PEP WPs; WBS WPDES</a:t>
            </a:r>
            <a:r>
              <a:rPr lang="en-US" dirty="0" smtClean="0"/>
              <a:t>).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PRD, ENS, non-DEMO DIV. 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57150" lvl="1" indent="0">
              <a:spcBef>
                <a:spcPts val="0"/>
              </a:spcBef>
              <a:buNone/>
            </a:pP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59228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WPPRD: Framework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764704"/>
            <a:ext cx="1532801" cy="31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4320" y="820482"/>
            <a:ext cx="2032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Helium-cooled </a:t>
            </a:r>
            <a:r>
              <a:rPr lang="en-GB" sz="1100" dirty="0" err="1" smtClean="0"/>
              <a:t>divertor</a:t>
            </a:r>
            <a:endParaRPr lang="en-GB" sz="1100" dirty="0" smtClean="0"/>
          </a:p>
          <a:p>
            <a:r>
              <a:rPr lang="en-GB" sz="1100" dirty="0" smtClean="0"/>
              <a:t>Heat-pipe concept development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784320" y="1264754"/>
            <a:ext cx="22477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PSA isotope separation experiments</a:t>
            </a:r>
          </a:p>
          <a:p>
            <a:r>
              <a:rPr lang="en-GB" sz="1100" dirty="0" smtClean="0"/>
              <a:t>Li enrichment</a:t>
            </a:r>
          </a:p>
          <a:p>
            <a:r>
              <a:rPr lang="en-GB" sz="1100" dirty="0" smtClean="0"/>
              <a:t>Support for PRD-NBI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784320" y="1865119"/>
            <a:ext cx="3023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HTS characterisation</a:t>
            </a:r>
          </a:p>
          <a:p>
            <a:r>
              <a:rPr lang="en-GB" sz="1100" dirty="0" smtClean="0"/>
              <a:t>HTS winding pack development / magnet concept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784320" y="2383194"/>
            <a:ext cx="48013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DCLL/HCLL	MHD of liquid materials, T extraction,</a:t>
            </a:r>
          </a:p>
          <a:p>
            <a:r>
              <a:rPr lang="en-GB" sz="1100" dirty="0" smtClean="0"/>
              <a:t>		permeation barriers, FCIs</a:t>
            </a:r>
          </a:p>
          <a:p>
            <a:r>
              <a:rPr lang="en-GB" sz="1100" dirty="0"/>
              <a:t>	</a:t>
            </a:r>
            <a:r>
              <a:rPr lang="en-GB" sz="1100" dirty="0" smtClean="0"/>
              <a:t>	Concept development, interface </a:t>
            </a:r>
            <a:r>
              <a:rPr lang="en-GB" sz="1100" dirty="0" err="1" smtClean="0"/>
              <a:t>reqs</a:t>
            </a:r>
            <a:r>
              <a:rPr lang="en-GB" sz="1100" dirty="0" smtClean="0"/>
              <a:t>	</a:t>
            </a:r>
            <a:endParaRPr lang="en-GB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784320" y="2822083"/>
            <a:ext cx="60133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Development of materials in support of e.g. </a:t>
            </a:r>
            <a:r>
              <a:rPr lang="en-GB" sz="1100" dirty="0" err="1" smtClean="0"/>
              <a:t>divertor</a:t>
            </a:r>
            <a:r>
              <a:rPr lang="en-GB" sz="1100" dirty="0" smtClean="0"/>
              <a:t> concepts</a:t>
            </a:r>
          </a:p>
          <a:p>
            <a:r>
              <a:rPr lang="en-GB" sz="1100" dirty="0" smtClean="0"/>
              <a:t>Manufacturing, </a:t>
            </a:r>
            <a:r>
              <a:rPr lang="en-GB" sz="1100" dirty="0"/>
              <a:t>c</a:t>
            </a:r>
            <a:r>
              <a:rPr lang="en-GB" sz="1100" dirty="0" smtClean="0"/>
              <a:t>haracterisation and HHF testing</a:t>
            </a:r>
          </a:p>
          <a:p>
            <a:r>
              <a:rPr lang="en-GB" sz="1100" dirty="0" smtClean="0"/>
              <a:t>Routes to scale-up of production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784320" y="3348392"/>
            <a:ext cx="6013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ODS fabrication and manufacturing optimisation</a:t>
            </a:r>
          </a:p>
          <a:p>
            <a:r>
              <a:rPr lang="en-GB" sz="1100" dirty="0" smtClean="0"/>
              <a:t>Testing and characterisation</a:t>
            </a:r>
            <a:endParaRPr lang="en-GB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069227"/>
            <a:ext cx="1474244" cy="26122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2666" y="4553249"/>
            <a:ext cx="350288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Post-DEMO: high efficiency EC, NBI, long-pulse support, IC</a:t>
            </a:r>
          </a:p>
          <a:p>
            <a:r>
              <a:rPr lang="en-GB" sz="1100" dirty="0" smtClean="0"/>
              <a:t>NBI for DEMO (risk-mitigation </a:t>
            </a:r>
            <a:r>
              <a:rPr lang="en-DE" sz="1100" dirty="0" smtClean="0"/>
              <a:t>→</a:t>
            </a:r>
            <a:r>
              <a:rPr lang="en-GB" sz="1100" dirty="0" smtClean="0"/>
              <a:t> review at G2)</a:t>
            </a:r>
          </a:p>
          <a:p>
            <a:r>
              <a:rPr lang="en-GB" sz="1100" dirty="0" smtClean="0"/>
              <a:t>IC </a:t>
            </a:r>
            <a:r>
              <a:rPr lang="en-GB" sz="1100" dirty="0"/>
              <a:t>for DEMO (risk-mitigation </a:t>
            </a:r>
            <a:r>
              <a:rPr lang="en-DE" sz="1100" dirty="0"/>
              <a:t>→</a:t>
            </a:r>
            <a:r>
              <a:rPr lang="en-GB" sz="1100" dirty="0"/>
              <a:t> review at G2</a:t>
            </a:r>
            <a:r>
              <a:rPr lang="en-GB" sz="1100" dirty="0" smtClean="0"/>
              <a:t>)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0616" y="5104092"/>
            <a:ext cx="26500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Speed-up of conceptual development cycle</a:t>
            </a:r>
          </a:p>
          <a:p>
            <a:r>
              <a:rPr lang="en-GB" sz="1100" dirty="0" smtClean="0"/>
              <a:t>Systems failure modelling</a:t>
            </a:r>
          </a:p>
          <a:p>
            <a:r>
              <a:rPr lang="en-GB" sz="1100" dirty="0" smtClean="0"/>
              <a:t>FPP design space exploration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0616" y="5637025"/>
            <a:ext cx="31694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Parameterised model development for e.g. magnets</a:t>
            </a:r>
          </a:p>
          <a:p>
            <a:r>
              <a:rPr lang="en-GB" sz="1100" dirty="0" smtClean="0"/>
              <a:t>Remote maintenance and </a:t>
            </a:r>
            <a:r>
              <a:rPr lang="en-GB" sz="1100" dirty="0" err="1" smtClean="0"/>
              <a:t>divertor</a:t>
            </a:r>
            <a:r>
              <a:rPr lang="en-GB" sz="1100" dirty="0" smtClean="0"/>
              <a:t> concepts</a:t>
            </a:r>
          </a:p>
          <a:p>
            <a:r>
              <a:rPr lang="en-GB" sz="1100" dirty="0" smtClean="0"/>
              <a:t>Integrated FPP design space exploration</a:t>
            </a:r>
            <a:endParaRPr lang="en-GB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0616" y="6097618"/>
            <a:ext cx="31566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PFC development, characterisation, and HHF testing</a:t>
            </a:r>
          </a:p>
          <a:p>
            <a:r>
              <a:rPr lang="en-GB" sz="1100" dirty="0" smtClean="0"/>
              <a:t>Module development for COMPASS-U</a:t>
            </a:r>
          </a:p>
          <a:p>
            <a:r>
              <a:rPr lang="en-GB" sz="1100" dirty="0" smtClean="0"/>
              <a:t>Prototype module development for DTT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1784320" y="3819468"/>
            <a:ext cx="33522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Ab initio radiation damage modelling</a:t>
            </a:r>
          </a:p>
          <a:p>
            <a:r>
              <a:rPr lang="en-GB" sz="1100" dirty="0" smtClean="0"/>
              <a:t>Dislocation dynamics</a:t>
            </a:r>
          </a:p>
          <a:p>
            <a:r>
              <a:rPr lang="en-GB" sz="1100" dirty="0" smtClean="0"/>
              <a:t>Multi-scale modelling </a:t>
            </a:r>
            <a:r>
              <a:rPr lang="en-DE" sz="1100" dirty="0" smtClean="0"/>
              <a:t>→</a:t>
            </a:r>
            <a:r>
              <a:rPr lang="en-GB" sz="1100" dirty="0" smtClean="0"/>
              <a:t> macroscopic property changes</a:t>
            </a:r>
            <a:endParaRPr lang="en-GB" sz="1100" dirty="0"/>
          </a:p>
        </p:txBody>
      </p:sp>
      <p:sp>
        <p:nvSpPr>
          <p:cNvPr id="24" name="Rectangle 23"/>
          <p:cNvSpPr/>
          <p:nvPr/>
        </p:nvSpPr>
        <p:spPr>
          <a:xfrm rot="282976">
            <a:off x="5452368" y="5752441"/>
            <a:ext cx="253774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 coordinator needed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282976">
            <a:off x="5410819" y="6177285"/>
            <a:ext cx="253774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 coordinator needed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9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WPENS: </a:t>
            </a:r>
            <a:r>
              <a:rPr lang="en-GB" dirty="0" smtClean="0"/>
              <a:t>Framework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836713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It is assumed that DONES Construction phase is started in the early 20s in Granada (Spain)</a:t>
            </a:r>
          </a:p>
        </p:txBody>
      </p:sp>
      <p:sp>
        <p:nvSpPr>
          <p:cNvPr id="13" name="Rectangle 1"/>
          <p:cNvSpPr/>
          <p:nvPr/>
        </p:nvSpPr>
        <p:spPr>
          <a:xfrm>
            <a:off x="4499992" y="1507718"/>
            <a:ext cx="446449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There will be a Project Team in charge of the</a:t>
            </a:r>
            <a:r>
              <a:rPr lang="pl-PL" sz="1600" dirty="0" smtClean="0"/>
              <a:t> C</a:t>
            </a:r>
            <a:r>
              <a:rPr lang="en-US" sz="1600" dirty="0" err="1" smtClean="0"/>
              <a:t>onstruction</a:t>
            </a:r>
            <a:r>
              <a:rPr lang="en-US" sz="1600" dirty="0" smtClean="0"/>
              <a:t> Phase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err="1" smtClean="0">
                <a:solidFill>
                  <a:srgbClr val="FF0000"/>
                </a:solidFill>
              </a:rPr>
              <a:t>EUROfusion</a:t>
            </a:r>
            <a:r>
              <a:rPr lang="en-US" sz="1600" b="1" dirty="0" smtClean="0">
                <a:solidFill>
                  <a:srgbClr val="FF0000"/>
                </a:solidFill>
              </a:rPr>
              <a:t> role is focused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completing </a:t>
            </a:r>
            <a:r>
              <a:rPr lang="en-US" sz="1600" dirty="0">
                <a:solidFill>
                  <a:srgbClr val="FF0000"/>
                </a:solidFill>
              </a:rPr>
              <a:t>the engineering design of the different systems of the </a:t>
            </a:r>
            <a:r>
              <a:rPr lang="en-US" sz="1600" dirty="0" smtClean="0">
                <a:solidFill>
                  <a:srgbClr val="FF0000"/>
                </a:solidFill>
              </a:rPr>
              <a:t>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dirty="0">
                <a:solidFill>
                  <a:srgbClr val="FF0000"/>
                </a:solidFill>
              </a:rPr>
              <a:t>providing support to the Project Team </a:t>
            </a:r>
            <a:r>
              <a:rPr lang="en-US" sz="1600" dirty="0" smtClean="0">
                <a:solidFill>
                  <a:srgbClr val="FF0000"/>
                </a:solidFill>
              </a:rPr>
              <a:t>in transversal </a:t>
            </a:r>
            <a:r>
              <a:rPr lang="en-US" sz="1600" dirty="0">
                <a:solidFill>
                  <a:srgbClr val="FF0000"/>
                </a:solidFill>
              </a:rPr>
              <a:t>activities with a long-term </a:t>
            </a:r>
            <a:r>
              <a:rPr lang="en-US" sz="1600" dirty="0" smtClean="0">
                <a:solidFill>
                  <a:srgbClr val="FF0000"/>
                </a:solidFill>
              </a:rPr>
              <a:t>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preparation </a:t>
            </a:r>
            <a:r>
              <a:rPr lang="en-US" sz="1600" dirty="0">
                <a:solidFill>
                  <a:srgbClr val="FF0000"/>
                </a:solidFill>
              </a:rPr>
              <a:t>of the operation phase including developing operational </a:t>
            </a:r>
            <a:r>
              <a:rPr lang="en-US" sz="1600" dirty="0" smtClean="0">
                <a:solidFill>
                  <a:srgbClr val="FF0000"/>
                </a:solidFill>
              </a:rPr>
              <a:t>expertise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46431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6 Marcador de contenido"/>
          <p:cNvSpPr>
            <a:spLocks noGrp="1"/>
          </p:cNvSpPr>
          <p:nvPr>
            <p:ph idx="1"/>
          </p:nvPr>
        </p:nvSpPr>
        <p:spPr>
          <a:xfrm>
            <a:off x="844081" y="4742017"/>
            <a:ext cx="3384376" cy="3552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800" i="1" u="sng" dirty="0" smtClean="0">
                <a:latin typeface="+mn-lt"/>
              </a:rPr>
              <a:t>Key </a:t>
            </a:r>
            <a:r>
              <a:rPr lang="es-ES" sz="1800" i="1" u="sng" dirty="0" err="1" smtClean="0">
                <a:latin typeface="+mn-lt"/>
              </a:rPr>
              <a:t>external</a:t>
            </a:r>
            <a:r>
              <a:rPr lang="es-ES" sz="1800" i="1" u="sng" dirty="0" smtClean="0">
                <a:latin typeface="+mn-lt"/>
              </a:rPr>
              <a:t> </a:t>
            </a:r>
            <a:r>
              <a:rPr lang="es-ES" sz="1800" i="1" u="sng" dirty="0" err="1" smtClean="0">
                <a:latin typeface="+mn-lt"/>
              </a:rPr>
              <a:t>milestones</a:t>
            </a:r>
            <a:endParaRPr lang="es-ES" sz="1800" i="1" u="sng" dirty="0">
              <a:latin typeface="+mn-lt"/>
            </a:endParaRPr>
          </a:p>
        </p:txBody>
      </p:sp>
      <p:graphicFrame>
        <p:nvGraphicFramePr>
          <p:cNvPr id="16" name="9 Tabla"/>
          <p:cNvGraphicFramePr>
            <a:graphicFrameLocks noGrp="1"/>
          </p:cNvGraphicFramePr>
          <p:nvPr>
            <p:extLst/>
          </p:nvPr>
        </p:nvGraphicFramePr>
        <p:xfrm>
          <a:off x="844258" y="5121496"/>
          <a:ext cx="3511718" cy="96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99">
                <a:tc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Title (short description)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Date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02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200" dirty="0">
                          <a:effectLst/>
                        </a:rPr>
                        <a:t>DONES Construction Phase Start</a:t>
                      </a:r>
                      <a:endParaRPr lang="es-E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31/12/2021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23"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Positive results from LIPAc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31/12/2022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Environmental Permit Granted</a:t>
                      </a:r>
                      <a:endParaRPr lang="es-E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31/12/2022</a:t>
                      </a:r>
                      <a:endParaRPr lang="es-E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200"/>
            <a:ext cx="936104" cy="5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WPENS: </a:t>
            </a:r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836712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To complete the engineering design of DONES</a:t>
            </a:r>
            <a:r>
              <a:rPr lang="en-GB" dirty="0"/>
              <a:t>, to be </a:t>
            </a:r>
            <a:r>
              <a:rPr lang="pl-PL" dirty="0" smtClean="0"/>
              <a:t>t</a:t>
            </a:r>
            <a:r>
              <a:rPr lang="en-GB" dirty="0" err="1" smtClean="0"/>
              <a:t>ransferred</a:t>
            </a:r>
            <a:r>
              <a:rPr lang="en-GB" dirty="0" smtClean="0"/>
              <a:t> </a:t>
            </a:r>
            <a:r>
              <a:rPr lang="pl-PL" i="1" dirty="0" smtClean="0"/>
              <a:t>(system-by-system) </a:t>
            </a:r>
            <a:r>
              <a:rPr lang="en-GB" dirty="0" smtClean="0"/>
              <a:t>to </a:t>
            </a:r>
            <a:r>
              <a:rPr lang="en-GB" dirty="0"/>
              <a:t>the </a:t>
            </a:r>
            <a:r>
              <a:rPr lang="en-GB" dirty="0" smtClean="0"/>
              <a:t>Project </a:t>
            </a:r>
            <a:r>
              <a:rPr lang="en-GB" dirty="0"/>
              <a:t>Team in charge of the construction of the </a:t>
            </a:r>
            <a:r>
              <a:rPr lang="en-GB" dirty="0" smtClean="0"/>
              <a:t>facility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Prototyping and qualification of systems and components </a:t>
            </a:r>
            <a:r>
              <a:rPr lang="en-US" dirty="0"/>
              <a:t>required for the DONES </a:t>
            </a:r>
            <a:r>
              <a:rPr lang="en-US" dirty="0" smtClean="0"/>
              <a:t>construction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Support to LIPAc operation </a:t>
            </a:r>
            <a:r>
              <a:rPr lang="en-US" dirty="0"/>
              <a:t>in order to get operation feedback and develop </a:t>
            </a:r>
            <a:r>
              <a:rPr lang="en-US" dirty="0" smtClean="0"/>
              <a:t>(and </a:t>
            </a:r>
            <a:r>
              <a:rPr lang="en-US" dirty="0"/>
              <a:t>integrate in the </a:t>
            </a:r>
            <a:r>
              <a:rPr lang="en-US" dirty="0" smtClean="0"/>
              <a:t>design) operational </a:t>
            </a:r>
            <a:r>
              <a:rPr lang="en-US" dirty="0"/>
              <a:t>expertise for </a:t>
            </a:r>
            <a:r>
              <a:rPr lang="en-US" dirty="0" smtClean="0"/>
              <a:t>DONES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Develop engineering activities with focus on transversal activities </a:t>
            </a:r>
            <a:r>
              <a:rPr lang="en-US" dirty="0"/>
              <a:t>with impact on long-term aspects of DONES including operation (</a:t>
            </a:r>
            <a:r>
              <a:rPr lang="en-US" u="sng" dirty="0"/>
              <a:t>safety, neutronics, maintenance, remote handling, RAMI </a:t>
            </a:r>
            <a:r>
              <a:rPr lang="en-US" dirty="0"/>
              <a:t>-reliability, availability, maintainability and inspectability- </a:t>
            </a:r>
            <a:r>
              <a:rPr lang="en-US" u="sng" dirty="0"/>
              <a:t>analysis, control</a:t>
            </a:r>
            <a:r>
              <a:rPr lang="en-US" u="sng" dirty="0" smtClean="0"/>
              <a:t>,</a:t>
            </a:r>
            <a:r>
              <a:rPr lang="pl-PL" u="sng" dirty="0" smtClean="0"/>
              <a:t> </a:t>
            </a:r>
            <a:r>
              <a:rPr lang="en-US" u="sng" dirty="0" smtClean="0"/>
              <a:t>….</a:t>
            </a:r>
            <a:r>
              <a:rPr lang="en-US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Project Integration </a:t>
            </a:r>
            <a:r>
              <a:rPr lang="en-US" dirty="0"/>
              <a:t>(including complete requirements identification and management,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complete </a:t>
            </a:r>
            <a:r>
              <a:rPr lang="en-US" dirty="0"/>
              <a:t>interfaces definition and management, CAD integration,…) as well as definition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and </a:t>
            </a:r>
            <a:r>
              <a:rPr lang="en-US" dirty="0"/>
              <a:t>implementation of a proper quality </a:t>
            </a:r>
            <a:r>
              <a:rPr lang="en-US" dirty="0" smtClean="0"/>
              <a:t>system </a:t>
            </a:r>
            <a:r>
              <a:rPr lang="en-US" sz="1400" i="1" dirty="0" smtClean="0"/>
              <a:t>(if this activity is not taken by PT or others)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Support to licensing and permitting processes and CODA </a:t>
            </a:r>
            <a:r>
              <a:rPr lang="en-US" b="1" dirty="0" smtClean="0"/>
              <a:t>planning </a:t>
            </a:r>
            <a:r>
              <a:rPr lang="en-US" sz="1400" i="1" dirty="0"/>
              <a:t>(if this activity is not taken by PT </a:t>
            </a:r>
            <a:r>
              <a:rPr lang="en-US" sz="1400" i="1" dirty="0" smtClean="0"/>
              <a:t>or</a:t>
            </a:r>
            <a:r>
              <a:rPr lang="pl-PL" sz="1400" i="1" dirty="0" smtClean="0"/>
              <a:t> </a:t>
            </a:r>
            <a:r>
              <a:rPr lang="en-US" sz="1400" i="1" dirty="0" smtClean="0"/>
              <a:t>others)</a:t>
            </a:r>
            <a:endParaRPr lang="en-US" i="1" dirty="0"/>
          </a:p>
        </p:txBody>
      </p:sp>
      <p:pic>
        <p:nvPicPr>
          <p:cNvPr id="11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200"/>
            <a:ext cx="936104" cy="5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WPENS: </a:t>
            </a:r>
            <a:r>
              <a:rPr lang="en-GB" dirty="0" smtClean="0"/>
              <a:t>Activities &amp; Milestones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sp>
        <p:nvSpPr>
          <p:cNvPr id="5" name="2 CuadroTexto"/>
          <p:cNvSpPr txBox="1"/>
          <p:nvPr/>
        </p:nvSpPr>
        <p:spPr>
          <a:xfrm>
            <a:off x="755576" y="4869160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Planned</a:t>
            </a:r>
            <a:r>
              <a:rPr lang="es-ES" sz="1400" dirty="0" smtClean="0"/>
              <a:t> </a:t>
            </a:r>
            <a:r>
              <a:rPr lang="es-ES" sz="1400" dirty="0" err="1" smtClean="0"/>
              <a:t>Grant</a:t>
            </a:r>
            <a:r>
              <a:rPr lang="es-ES" sz="1400" dirty="0" smtClean="0"/>
              <a:t> </a:t>
            </a:r>
            <a:r>
              <a:rPr lang="es-ES" sz="1400" dirty="0" err="1" smtClean="0"/>
              <a:t>Milestone</a:t>
            </a:r>
            <a:r>
              <a:rPr lang="es-ES" sz="1400" dirty="0" smtClean="0"/>
              <a:t>                              </a:t>
            </a:r>
            <a:r>
              <a:rPr lang="es-ES" sz="1400" dirty="0" err="1" smtClean="0"/>
              <a:t>Planned</a:t>
            </a:r>
            <a:r>
              <a:rPr lang="es-ES" sz="1400" dirty="0" smtClean="0"/>
              <a:t> </a:t>
            </a:r>
            <a:r>
              <a:rPr lang="es-ES" sz="1400" dirty="0" err="1" smtClean="0"/>
              <a:t>Grant</a:t>
            </a:r>
            <a:r>
              <a:rPr lang="es-ES" sz="1400" dirty="0" smtClean="0"/>
              <a:t> </a:t>
            </a:r>
            <a:r>
              <a:rPr lang="es-ES" sz="1400" dirty="0" err="1" smtClean="0"/>
              <a:t>Deliverable</a:t>
            </a:r>
            <a:endParaRPr lang="es-ES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4777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chemat blokowy: decyzja 4"/>
          <p:cNvSpPr/>
          <p:nvPr/>
        </p:nvSpPr>
        <p:spPr>
          <a:xfrm>
            <a:off x="2611882" y="4373055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Schemat blokowy: decyzja 7"/>
          <p:cNvSpPr/>
          <p:nvPr/>
        </p:nvSpPr>
        <p:spPr>
          <a:xfrm>
            <a:off x="4211960" y="4149080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Schemat blokowy: decyzja 8"/>
          <p:cNvSpPr/>
          <p:nvPr/>
        </p:nvSpPr>
        <p:spPr>
          <a:xfrm>
            <a:off x="5780234" y="1700808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Schemat blokowy: decyzja 10"/>
          <p:cNvSpPr/>
          <p:nvPr/>
        </p:nvSpPr>
        <p:spPr>
          <a:xfrm>
            <a:off x="5796136" y="3300886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Schemat blokowy: decyzja 11"/>
          <p:cNvSpPr/>
          <p:nvPr/>
        </p:nvSpPr>
        <p:spPr>
          <a:xfrm>
            <a:off x="6300192" y="3933056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Schemat blokowy: decyzja 12"/>
          <p:cNvSpPr/>
          <p:nvPr/>
        </p:nvSpPr>
        <p:spPr>
          <a:xfrm>
            <a:off x="6884207" y="3125066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Schemat blokowy: decyzja 15"/>
          <p:cNvSpPr/>
          <p:nvPr/>
        </p:nvSpPr>
        <p:spPr>
          <a:xfrm>
            <a:off x="8388424" y="2132856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FF0000"/>
                </a:solidFill>
              </a:rPr>
              <a:t>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Schemat blokowy: decyzja 17"/>
          <p:cNvSpPr/>
          <p:nvPr/>
        </p:nvSpPr>
        <p:spPr>
          <a:xfrm>
            <a:off x="4644008" y="4581128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D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Schemat blokowy: decyzja 18"/>
          <p:cNvSpPr/>
          <p:nvPr/>
        </p:nvSpPr>
        <p:spPr>
          <a:xfrm>
            <a:off x="3131840" y="1724661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D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7" name="Schemat blokowy: decyzja 21"/>
          <p:cNvSpPr/>
          <p:nvPr/>
        </p:nvSpPr>
        <p:spPr>
          <a:xfrm>
            <a:off x="5220072" y="3277468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D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Schemat blokowy: decyzja 27"/>
          <p:cNvSpPr/>
          <p:nvPr/>
        </p:nvSpPr>
        <p:spPr>
          <a:xfrm>
            <a:off x="8390872" y="4373055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D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9" name="Schemat blokowy: decyzja 19"/>
          <p:cNvSpPr/>
          <p:nvPr/>
        </p:nvSpPr>
        <p:spPr>
          <a:xfrm>
            <a:off x="6300192" y="2492896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D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0" name="Schemat blokowy: decyzja 4"/>
          <p:cNvSpPr/>
          <p:nvPr/>
        </p:nvSpPr>
        <p:spPr>
          <a:xfrm>
            <a:off x="539552" y="4869160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Schemat blokowy: decyzja 17"/>
          <p:cNvSpPr/>
          <p:nvPr/>
        </p:nvSpPr>
        <p:spPr>
          <a:xfrm>
            <a:off x="3563888" y="4869160"/>
            <a:ext cx="216024" cy="288032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rgbClr val="002060"/>
                </a:solidFill>
              </a:rPr>
              <a:t>D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22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200"/>
            <a:ext cx="936104" cy="50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I-DTT: </a:t>
            </a:r>
            <a:r>
              <a:rPr lang="en-GB" dirty="0"/>
              <a:t>Expenditure &amp; </a:t>
            </a:r>
            <a:r>
              <a:rPr lang="en-GB" dirty="0" smtClean="0"/>
              <a:t>EF contribution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sp>
        <p:nvSpPr>
          <p:cNvPr id="24" name="Rettangolo 4">
            <a:extLst>
              <a:ext uri="{FF2B5EF4-FFF2-40B4-BE49-F238E27FC236}">
                <a16:creationId xmlns:a16="http://schemas.microsoft.com/office/drawing/2014/main" id="{5F3B58AA-A63F-4BFF-AE4D-69E01FE49126}"/>
              </a:ext>
            </a:extLst>
          </p:cNvPr>
          <p:cNvSpPr/>
          <p:nvPr/>
        </p:nvSpPr>
        <p:spPr>
          <a:xfrm>
            <a:off x="863588" y="4703073"/>
            <a:ext cx="741682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en-GB" sz="1600" b="1" dirty="0" smtClean="0"/>
              <a:t>1</a:t>
            </a:r>
            <a:r>
              <a:rPr lang="en-GB" sz="1600" b="1" dirty="0"/>
              <a:t>) Proper divertor prototype: </a:t>
            </a:r>
            <a:r>
              <a:rPr lang="en-GB" sz="1600" dirty="0"/>
              <a:t>PFC + Cassette 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en-GB" sz="1600" b="1" dirty="0"/>
              <a:t>2) Other components: </a:t>
            </a:r>
            <a:r>
              <a:rPr lang="en-GB" sz="1600" dirty="0"/>
              <a:t>Pumping, RH of divertor system, Cooling, Divertor Diagnostics, In-vessel coils + power supplies, </a:t>
            </a:r>
            <a:r>
              <a:rPr lang="en-GB" sz="1600" dirty="0" err="1"/>
              <a:t>Codac</a:t>
            </a:r>
            <a:r>
              <a:rPr lang="en-GB" sz="1600" dirty="0"/>
              <a:t>, First Wall, Vacuum </a:t>
            </a:r>
            <a:r>
              <a:rPr lang="en-GB" sz="1600" dirty="0" smtClean="0"/>
              <a:t>Vessel</a:t>
            </a:r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en-GB" sz="1600" b="1" dirty="0" smtClean="0"/>
              <a:t>3) Manpower: </a:t>
            </a:r>
            <a:r>
              <a:rPr lang="en-GB" sz="1600" dirty="0"/>
              <a:t> </a:t>
            </a:r>
            <a:r>
              <a:rPr lang="en-GB" sz="1600" dirty="0" smtClean="0"/>
              <a:t>Design </a:t>
            </a:r>
            <a:r>
              <a:rPr lang="en-GB" sz="1600" dirty="0"/>
              <a:t>and </a:t>
            </a:r>
            <a:r>
              <a:rPr lang="en-GB" sz="1600" dirty="0" smtClean="0"/>
              <a:t>analysis, R&amp;D </a:t>
            </a:r>
            <a:r>
              <a:rPr lang="en-GB" sz="1600" dirty="0"/>
              <a:t>qualification &amp; </a:t>
            </a:r>
            <a:r>
              <a:rPr lang="en-GB" sz="1600" dirty="0" smtClean="0"/>
              <a:t>testing, assembly </a:t>
            </a:r>
            <a:r>
              <a:rPr lang="en-GB" sz="1600" dirty="0"/>
              <a:t>+ </a:t>
            </a:r>
            <a:r>
              <a:rPr lang="en-GB" sz="1600" dirty="0" smtClean="0"/>
              <a:t>installation</a:t>
            </a:r>
            <a:r>
              <a:rPr lang="en-GB" sz="1600" dirty="0"/>
              <a:t>	</a:t>
            </a:r>
            <a:endParaRPr lang="en-GB" sz="1600" dirty="0" smtClean="0"/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endParaRPr lang="en-GB" sz="1600" dirty="0"/>
          </a:p>
          <a:p>
            <a:pPr algn="just">
              <a:lnSpc>
                <a:spcPts val="1800"/>
              </a:lnSpc>
              <a:spcBef>
                <a:spcPts val="600"/>
              </a:spcBef>
            </a:pPr>
            <a:r>
              <a:rPr lang="en-GB" sz="1600" dirty="0" smtClean="0"/>
              <a:t>Approved by General Assembly</a:t>
            </a:r>
            <a:r>
              <a:rPr lang="en-GB" sz="1600" dirty="0"/>
              <a:t>	</a:t>
            </a:r>
          </a:p>
        </p:txBody>
      </p:sp>
      <p:graphicFrame>
        <p:nvGraphicFramePr>
          <p:cNvPr id="25" name="Tabella 9">
            <a:extLst>
              <a:ext uri="{FF2B5EF4-FFF2-40B4-BE49-F238E27FC236}">
                <a16:creationId xmlns:a16="http://schemas.microsoft.com/office/drawing/2014/main" id="{8F757CB7-9308-4831-9FD3-E62FB19B7A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2" y="764704"/>
          <a:ext cx="8229596" cy="3866361"/>
        </p:xfrm>
        <a:graphic>
          <a:graphicData uri="http://schemas.openxmlformats.org/drawingml/2006/table">
            <a:tbl>
              <a:tblPr/>
              <a:tblGrid>
                <a:gridCol w="2217557">
                  <a:extLst>
                    <a:ext uri="{9D8B030D-6E8A-4147-A177-3AD203B41FA5}">
                      <a16:colId xmlns:a16="http://schemas.microsoft.com/office/drawing/2014/main" val="2304542689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1080040830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2365640745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1568034647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1357618090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481329106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2352131405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2242708563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3334788313"/>
                    </a:ext>
                  </a:extLst>
                </a:gridCol>
                <a:gridCol w="591348">
                  <a:extLst>
                    <a:ext uri="{9D8B030D-6E8A-4147-A177-3AD203B41FA5}">
                      <a16:colId xmlns:a16="http://schemas.microsoft.com/office/drawing/2014/main" val="1870945891"/>
                    </a:ext>
                  </a:extLst>
                </a:gridCol>
                <a:gridCol w="689907">
                  <a:extLst>
                    <a:ext uri="{9D8B030D-6E8A-4147-A177-3AD203B41FA5}">
                      <a16:colId xmlns:a16="http://schemas.microsoft.com/office/drawing/2014/main" val="1419740821"/>
                    </a:ext>
                  </a:extLst>
                </a:gridCol>
              </a:tblGrid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RESOURCES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039567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 divertor prototype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084796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components 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353670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manpower (ppy)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15106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067237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TOTAL+OH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60436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 divertor prototype +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714026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components +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371996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manpower + OH (ppy)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922553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(including OH)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107.9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98385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722029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ELIGIBLE COSTS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TOTAL+OH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045027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 divertor prototype +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933522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components +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97304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manpower + OH (ppy)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412182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including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39411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7954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EF CONTRIBUTION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TOTAL+OH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157632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 divertor prototype +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97665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components +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3929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manpower + OH (ppy)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270258"/>
                  </a:ext>
                </a:extLst>
              </a:tr>
              <a:tr h="1774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including OH (M€)</a:t>
                      </a:r>
                    </a:p>
                  </a:txBody>
                  <a:tcPr marL="3696" marR="3696" marT="36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96" marR="3696" marT="3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</a:t>
                      </a:r>
                    </a:p>
                  </a:txBody>
                  <a:tcPr marL="3696" marR="3696" marT="3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82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W7-X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7" y="1052736"/>
            <a:ext cx="921709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5"/>
          <p:cNvSpPr/>
          <p:nvPr/>
        </p:nvSpPr>
        <p:spPr>
          <a:xfrm>
            <a:off x="189083" y="3247816"/>
            <a:ext cx="7839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W7-X Milestones</a:t>
            </a:r>
            <a:br>
              <a:rPr lang="en-GB" b="1" dirty="0" smtClean="0"/>
            </a:br>
            <a:r>
              <a:rPr lang="en-GB" dirty="0" smtClean="0"/>
              <a:t>2023 DIV.W-M01 W7-X Release W Target Element Design</a:t>
            </a:r>
          </a:p>
          <a:p>
            <a:r>
              <a:rPr lang="en-GB" dirty="0" smtClean="0"/>
              <a:t>2024 DIV.W-M02 W7-X W-Divertor concept complete</a:t>
            </a:r>
          </a:p>
          <a:p>
            <a:r>
              <a:rPr lang="en-GB" dirty="0" smtClean="0"/>
              <a:t>2026 DIV.W-M03 W7-X W-Divertor PFC prototype complete </a:t>
            </a:r>
          </a:p>
          <a:p>
            <a:r>
              <a:rPr lang="en-GB" dirty="0" smtClean="0"/>
              <a:t>2027 DIV.W-M04 Final report on W7-X W-Divertor PFC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4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48063" y="1052736"/>
            <a:ext cx="34626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4F81BD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altLang="de-DE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MS Mincho"/>
                <a:cs typeface="Calibri" panose="020F0502020204030204" pitchFamily="34" charset="0"/>
              </a:rPr>
              <a:t>DEMO conceptual design</a:t>
            </a:r>
            <a:endParaRPr kumimoji="0" lang="de-DE" altLang="de-DE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93805" y="37208"/>
            <a:ext cx="7543800" cy="621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+mj-lt"/>
              </a:rPr>
              <a:t>FTD – 4 Programmatic Areas in FP9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9" y="1237402"/>
            <a:ext cx="4787221" cy="504459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48063" y="1889738"/>
            <a:ext cx="3458074" cy="646331"/>
          </a:xfrm>
          <a:prstGeom prst="rect">
            <a:avLst/>
          </a:prstGeom>
          <a:solidFill>
            <a:srgbClr val="D7E4BD"/>
          </a:solidFill>
          <a:ln w="38100">
            <a:solidFill>
              <a:srgbClr val="79B47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Aft>
                <a:spcPts val="2400"/>
              </a:spcAft>
              <a:buFont typeface="+mj-lt"/>
              <a:buAutoNum type="arabicPeriod" startAt="2"/>
            </a:pPr>
            <a:r>
              <a:rPr lang="en-GB" altLang="de-DE" dirty="0">
                <a:latin typeface="+mj-lt"/>
                <a:ea typeface="MS Mincho"/>
                <a:cs typeface="Calibri" panose="020F0502020204030204" pitchFamily="34" charset="0"/>
              </a:rPr>
              <a:t>Support to the realisation of </a:t>
            </a: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IFMIF-DONES </a:t>
            </a:r>
            <a:endParaRPr lang="de-DE" altLang="de-DE" dirty="0">
              <a:latin typeface="+mj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5767" y="2922430"/>
            <a:ext cx="346266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Aft>
                <a:spcPts val="2400"/>
              </a:spcAft>
              <a:buFont typeface="+mj-lt"/>
              <a:buAutoNum type="arabicPeriod" startAt="3"/>
            </a:pP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Support the </a:t>
            </a:r>
            <a:r>
              <a:rPr lang="en-GB" altLang="de-DE" dirty="0">
                <a:latin typeface="+mj-lt"/>
                <a:ea typeface="MS Mincho"/>
                <a:cs typeface="Calibri" panose="020F0502020204030204" pitchFamily="34" charset="0"/>
              </a:rPr>
              <a:t>development of the </a:t>
            </a: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W-</a:t>
            </a:r>
            <a:r>
              <a:rPr lang="en-GB" altLang="de-DE" dirty="0" err="1" smtClean="0">
                <a:latin typeface="+mj-lt"/>
                <a:ea typeface="MS Mincho"/>
                <a:cs typeface="Calibri" panose="020F0502020204030204" pitchFamily="34" charset="0"/>
              </a:rPr>
              <a:t>divertor</a:t>
            </a: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 </a:t>
            </a:r>
            <a:r>
              <a:rPr lang="en-GB" altLang="de-DE" dirty="0">
                <a:latin typeface="+mj-lt"/>
                <a:ea typeface="MS Mincho"/>
                <a:cs typeface="Calibri" panose="020F0502020204030204" pitchFamily="34" charset="0"/>
              </a:rPr>
              <a:t> for the Italian DTT </a:t>
            </a: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Tokamak as </a:t>
            </a:r>
            <a:r>
              <a:rPr lang="en-GB" altLang="de-DE" dirty="0">
                <a:latin typeface="+mj-lt"/>
                <a:ea typeface="MS Mincho"/>
                <a:cs typeface="Calibri" panose="020F0502020204030204" pitchFamily="34" charset="0"/>
              </a:rPr>
              <a:t>well as </a:t>
            </a: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for JT-60SA </a:t>
            </a:r>
            <a:r>
              <a:rPr lang="en-GB" altLang="de-DE" dirty="0">
                <a:latin typeface="+mj-lt"/>
                <a:ea typeface="MS Mincho"/>
                <a:cs typeface="Calibri" panose="020F0502020204030204" pitchFamily="34" charset="0"/>
              </a:rPr>
              <a:t>and </a:t>
            </a: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W7-X</a:t>
            </a:r>
            <a:endParaRPr lang="en-GB" altLang="de-DE" dirty="0">
              <a:latin typeface="+mj-lt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45767" y="4509120"/>
            <a:ext cx="346266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Aft>
                <a:spcPts val="2400"/>
              </a:spcAft>
              <a:buFont typeface="+mj-lt"/>
              <a:buAutoNum type="arabicPeriod" startAt="4"/>
            </a:pP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Coordination </a:t>
            </a:r>
            <a:r>
              <a:rPr lang="en-GB" altLang="de-DE" dirty="0">
                <a:latin typeface="+mj-lt"/>
                <a:ea typeface="MS Mincho"/>
                <a:cs typeface="Calibri" panose="020F0502020204030204" pitchFamily="34" charset="0"/>
              </a:rPr>
              <a:t>of longer-term, prospective R&amp;D, aimed at developing viable advanced technologies, physics scenarios and materials for future fusion power plants</a:t>
            </a:r>
            <a:r>
              <a:rPr lang="en-GB" altLang="de-DE" dirty="0" smtClean="0">
                <a:latin typeface="+mj-lt"/>
                <a:ea typeface="MS Mincho"/>
                <a:cs typeface="Calibri" panose="020F0502020204030204" pitchFamily="34" charset="0"/>
              </a:rPr>
              <a:t>.</a:t>
            </a:r>
            <a:endParaRPr lang="en-GB" altLang="de-DE" dirty="0">
              <a:latin typeface="+mj-lt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7188" y="1543714"/>
            <a:ext cx="1470476" cy="1597254"/>
          </a:xfrm>
          <a:prstGeom prst="ellipse">
            <a:avLst/>
          </a:prstGeom>
          <a:noFill/>
          <a:ln w="3810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1486953" y="1575615"/>
            <a:ext cx="3646207" cy="1597254"/>
          </a:xfrm>
          <a:prstGeom prst="ellipse">
            <a:avLst/>
          </a:prstGeom>
          <a:noFill/>
          <a:ln w="38100"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5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JT60-SA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148"/>
            <a:ext cx="9115564" cy="27328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3"/>
          <p:cNvSpPr/>
          <p:nvPr/>
        </p:nvSpPr>
        <p:spPr>
          <a:xfrm>
            <a:off x="181324" y="3618039"/>
            <a:ext cx="8964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JT-60SA </a:t>
            </a:r>
            <a:r>
              <a:rPr lang="en-GB" b="1" dirty="0"/>
              <a:t>Milestones</a:t>
            </a:r>
            <a:endParaRPr lang="en-GB" dirty="0" smtClean="0"/>
          </a:p>
          <a:p>
            <a:r>
              <a:rPr lang="en-GB" dirty="0" smtClean="0"/>
              <a:t>2021 DIV.J-M01 JT-60SA C-target concept complete </a:t>
            </a:r>
          </a:p>
          <a:p>
            <a:r>
              <a:rPr lang="en-GB" dirty="0" smtClean="0"/>
              <a:t>2023 DIV.J-M02 JT-60SA W-target element complete</a:t>
            </a:r>
          </a:p>
          <a:p>
            <a:r>
              <a:rPr lang="en-GB" dirty="0" smtClean="0"/>
              <a:t>2024 DIV.J-M03 JT-60SA C-divertor PFC fabrication / HHF testing complete </a:t>
            </a:r>
          </a:p>
          <a:p>
            <a:r>
              <a:rPr lang="en-GB" dirty="0" smtClean="0"/>
              <a:t>2025 DIV.J-M04 JT-60SA W-Divertor cassette development finalized </a:t>
            </a:r>
          </a:p>
          <a:p>
            <a:r>
              <a:rPr lang="en-GB" dirty="0" smtClean="0"/>
              <a:t>2025 DIV.J-M05 JT-60SA W-PFC and cassette prototype development and testing complete </a:t>
            </a:r>
          </a:p>
          <a:p>
            <a:r>
              <a:rPr lang="en-GB" dirty="0" smtClean="0"/>
              <a:t>2027 DIV.J-M06 JT-60SA C-divertor PFC fabrication / HHF testing complete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FTD PLs</a:t>
            </a:r>
            <a:endParaRPr lang="de-D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03037"/>
              </p:ext>
            </p:extLst>
          </p:nvPr>
        </p:nvGraphicFramePr>
        <p:xfrm>
          <a:off x="457200" y="1484784"/>
          <a:ext cx="8208914" cy="410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2">
                  <a:extLst>
                    <a:ext uri="{9D8B030D-6E8A-4147-A177-3AD203B41FA5}">
                      <a16:colId xmlns:a16="http://schemas.microsoft.com/office/drawing/2014/main" val="1254046771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116017728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1266281803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490184197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482862365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815935191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1602686521"/>
                    </a:ext>
                  </a:extLst>
                </a:gridCol>
              </a:tblGrid>
              <a:tr h="2091488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WPBB</a:t>
                      </a:r>
                      <a:endParaRPr lang="de-DE" dirty="0"/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WPBOP</a:t>
                      </a:r>
                      <a:endParaRPr lang="de-DE" dirty="0"/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WPDC</a:t>
                      </a:r>
                      <a:endParaRPr lang="de-DE" dirty="0"/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WPDIV</a:t>
                      </a:r>
                      <a:endParaRPr lang="de-DE" dirty="0"/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WPHCD</a:t>
                      </a:r>
                      <a:endParaRPr lang="de-DE" dirty="0"/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WPMAG</a:t>
                      </a:r>
                      <a:endParaRPr lang="de-DE" dirty="0"/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WPMAT</a:t>
                      </a:r>
                      <a:endParaRPr lang="de-DE" dirty="0" smtClean="0"/>
                    </a:p>
                  </a:txBody>
                  <a:tcP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36870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WPES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WPRM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WPSAE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WPTFV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WPENS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WPPRD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 smtClean="0"/>
                    </a:p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WPSES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3646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61" y="1700808"/>
            <a:ext cx="1125792" cy="1359188"/>
          </a:xfrm>
          <a:prstGeom prst="rect">
            <a:avLst/>
          </a:prstGeom>
        </p:spPr>
      </p:pic>
      <p:pic>
        <p:nvPicPr>
          <p:cNvPr id="8" name="Picture 80" descr="C:\DOCUMENTS\GENERAL\PPPT Project leader\Boccacc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905311" cy="13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C:\DOCUMENTS\GENERAL\Organigram-PPPT-PL\PPPT Project leader\Cora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7557"/>
            <a:ext cx="1123718" cy="13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59" y="1711393"/>
            <a:ext cx="1112304" cy="136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065" y="1732913"/>
            <a:ext cx="1140049" cy="1301009"/>
          </a:xfrm>
          <a:prstGeom prst="rect">
            <a:avLst/>
          </a:prstGeom>
        </p:spPr>
      </p:pic>
      <p:pic>
        <p:nvPicPr>
          <p:cNvPr id="12" name="Picture 7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12" y="3803400"/>
            <a:ext cx="1148441" cy="12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4" descr="D:\Biel_Wolfgang_2014_09_17_web_he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29" y="1696068"/>
            <a:ext cx="1056085" cy="14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81981"/>
            <a:ext cx="989380" cy="13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6D60970-782E-4E39-A760-7E4B15D67626" descr="8975A5B9-AAFB-4B24-B391-EB978318765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4" y="3755550"/>
            <a:ext cx="1061335" cy="13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echnical Advisory Panel - Fusion for Energ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1" y="3755550"/>
            <a:ext cx="1196237" cy="13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r="24740"/>
          <a:stretch/>
        </p:blipFill>
        <p:spPr>
          <a:xfrm>
            <a:off x="5161998" y="1707557"/>
            <a:ext cx="1095306" cy="1459979"/>
          </a:xfrm>
          <a:prstGeom prst="rect">
            <a:avLst/>
          </a:prstGeom>
        </p:spPr>
      </p:pic>
      <p:pic>
        <p:nvPicPr>
          <p:cNvPr id="3" name="Picture 7" descr="A person standing in a room&#10;&#10;Description automatically generated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r="37219"/>
          <a:stretch/>
        </p:blipFill>
        <p:spPr bwMode="auto">
          <a:xfrm>
            <a:off x="1625142" y="3755550"/>
            <a:ext cx="1142033" cy="13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1" y="1447800"/>
            <a:ext cx="9108623" cy="3781624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12816"/>
            <a:ext cx="7543800" cy="621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+mn-lt"/>
              </a:rPr>
              <a:t>DCT </a:t>
            </a:r>
            <a:r>
              <a:rPr lang="en-US" sz="2400" dirty="0">
                <a:latin typeface="+mn-lt"/>
              </a:rPr>
              <a:t>High Level Structure (Draft)</a:t>
            </a:r>
            <a:endParaRPr lang="en-GB" sz="24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80" y="5229424"/>
            <a:ext cx="2962275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31" y="5643662"/>
            <a:ext cx="2962275" cy="6858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1331640" y="4690120"/>
            <a:ext cx="452829" cy="95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97272" y="4690120"/>
            <a:ext cx="926856" cy="47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987824" y="3386626"/>
            <a:ext cx="4218094" cy="35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3696642"/>
            <a:ext cx="2376264" cy="790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96" y="3795806"/>
            <a:ext cx="1281282" cy="1484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62" y="820052"/>
            <a:ext cx="1621466" cy="1621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230065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?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13954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FTD PLs Coordinates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087777"/>
              </p:ext>
            </p:extLst>
          </p:nvPr>
        </p:nvGraphicFramePr>
        <p:xfrm>
          <a:off x="1425" y="623392"/>
          <a:ext cx="9142575" cy="627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535">
                  <a:extLst>
                    <a:ext uri="{9D8B030D-6E8A-4147-A177-3AD203B41FA5}">
                      <a16:colId xmlns:a16="http://schemas.microsoft.com/office/drawing/2014/main" val="2525500739"/>
                    </a:ext>
                  </a:extLst>
                </a:gridCol>
                <a:gridCol w="1088969">
                  <a:extLst>
                    <a:ext uri="{9D8B030D-6E8A-4147-A177-3AD203B41FA5}">
                      <a16:colId xmlns:a16="http://schemas.microsoft.com/office/drawing/2014/main" val="2290830940"/>
                    </a:ext>
                  </a:extLst>
                </a:gridCol>
                <a:gridCol w="5229071">
                  <a:extLst>
                    <a:ext uri="{9D8B030D-6E8A-4147-A177-3AD203B41FA5}">
                      <a16:colId xmlns:a16="http://schemas.microsoft.com/office/drawing/2014/main" val="32167000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Breeding Blanket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WPBB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lorenzo.boccaccini@kit.edu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445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Balance of Plant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WPBOP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Luciana.Barucca@ann.ansaldoenergia.com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753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Diagnostic &amp; Control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WPDC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w.biel@fz-juelich.de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671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Divertor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WPDIV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Rudolf.Neu@ipp.mpg.de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7682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Heating &amp; Current drive systems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WPHCD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jean-philippe.hogge@epfl.ch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352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Magnet systems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WPMAG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valentina.corato@enea.it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526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Materials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WPMAT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g.pintsuk@fz-juelich.de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369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Plant Electrical Systems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WPPES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elena.gaio@igi.cnr.itES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951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Remote Maintenance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WPRM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Oliver.Crofts@ukaea.uk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838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Safety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WPSAE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mariateresa.porfiri@enea.it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194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Tritium, Fuelling &amp; Vacuum systems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WPTFV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christian.day@kit.edu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69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Early Neutron Sources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WPENS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angel.ibarra@ciemat.es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44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Prospective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R&amp;D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WPPRD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Richard.Kembleton@euro-fusion.org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2329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Socio-Economic Studies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WPSES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chiara.bustreo@igi.cnr.it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062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DCT design Assist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WPDES</a:t>
                      </a:r>
                      <a:endParaRPr lang="de-DE" sz="20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gianfranco.federici@euro-fusion.org; hartmut.zohm@ipp.mpg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0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7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771800" y="-51891"/>
            <a:ext cx="5591446" cy="891216"/>
          </a:xfrm>
        </p:spPr>
        <p:txBody>
          <a:bodyPr/>
          <a:lstStyle/>
          <a:p>
            <a:r>
              <a:rPr lang="en-GB" sz="3200" dirty="0"/>
              <a:t>P</a:t>
            </a:r>
            <a:r>
              <a:rPr lang="en-GB" sz="3200" dirty="0" smtClean="0"/>
              <a:t>riorities beyond 2020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0055"/>
          <a:stretch/>
        </p:blipFill>
        <p:spPr>
          <a:xfrm>
            <a:off x="-2865" y="0"/>
            <a:ext cx="2537958" cy="6465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9110" y="807372"/>
            <a:ext cx="8856984" cy="4669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800" b="1" dirty="0"/>
              <a:t>Establish a </a:t>
            </a:r>
            <a:r>
              <a:rPr lang="en-GB" sz="1800" b="1" dirty="0" smtClean="0"/>
              <a:t>DEMO Central </a:t>
            </a:r>
            <a:r>
              <a:rPr lang="en-GB" sz="1800" b="1" dirty="0"/>
              <a:t>Team </a:t>
            </a:r>
            <a:r>
              <a:rPr lang="en-US" sz="1800" dirty="0"/>
              <a:t>capable of more rapid design cycles for evaluation of design </a:t>
            </a:r>
            <a:r>
              <a:rPr lang="en-US" sz="1800" dirty="0" smtClean="0"/>
              <a:t>directions.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800" b="1" dirty="0"/>
              <a:t>Strengthen nuclear design integration and a nuclear safety culture </a:t>
            </a:r>
            <a:r>
              <a:rPr lang="en-GB" sz="1800" dirty="0"/>
              <a:t>during </a:t>
            </a:r>
            <a:r>
              <a:rPr lang="en-GB" sz="1800" dirty="0" smtClean="0"/>
              <a:t>design </a:t>
            </a:r>
            <a:r>
              <a:rPr lang="en-GB" sz="1800" dirty="0"/>
              <a:t>phases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b="1" dirty="0"/>
              <a:t>Refocus the physics R&amp;D for DEMO </a:t>
            </a:r>
            <a:r>
              <a:rPr lang="en-US" sz="1800" dirty="0"/>
              <a:t>towards developing an attractive and robust reference plasma scenario (no-ELMs, low </a:t>
            </a:r>
            <a:r>
              <a:rPr lang="en-US" sz="1800" dirty="0" err="1"/>
              <a:t>disruptivity</a:t>
            </a:r>
            <a:r>
              <a:rPr lang="en-US" sz="1800" dirty="0"/>
              <a:t>, etc</a:t>
            </a:r>
            <a:r>
              <a:rPr lang="en-US" sz="1800" dirty="0" smtClean="0"/>
              <a:t>.)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1800" b="1" dirty="0"/>
              <a:t>Develop improved modelling tools to address critical physics and engineering issues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1800" dirty="0" smtClean="0"/>
              <a:t>A focussed multi-year </a:t>
            </a:r>
            <a:r>
              <a:rPr lang="en-US" sz="1800" b="1" dirty="0"/>
              <a:t>Technology </a:t>
            </a:r>
            <a:r>
              <a:rPr lang="en-US" sz="1800" b="1" dirty="0" smtClean="0"/>
              <a:t>R&amp;D Maturation </a:t>
            </a:r>
            <a:r>
              <a:rPr lang="en-US" sz="1800" b="1" dirty="0"/>
              <a:t>Plan (</a:t>
            </a:r>
            <a:r>
              <a:rPr lang="en-US" sz="1800" b="1" dirty="0" smtClean="0"/>
              <a:t>TMP) </a:t>
            </a:r>
            <a:r>
              <a:rPr lang="en-GB" sz="1800" dirty="0" smtClean="0"/>
              <a:t>to address major risks: breeding blanket, material R&amp;D and qualification; Remote Maintenance, etc.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Continue </a:t>
            </a:r>
            <a:r>
              <a:rPr lang="en-US" sz="1800" b="1" dirty="0" smtClean="0"/>
              <a:t>TRAs </a:t>
            </a:r>
            <a:r>
              <a:rPr lang="en-US" sz="1800" dirty="0"/>
              <a:t>by embedding </a:t>
            </a:r>
            <a:r>
              <a:rPr lang="en-US" sz="1800" b="1" dirty="0" smtClean="0"/>
              <a:t>external independent experts (</a:t>
            </a:r>
            <a:r>
              <a:rPr lang="en-US" sz="1800" b="1" dirty="0" err="1" smtClean="0"/>
              <a:t>incl</a:t>
            </a:r>
            <a:r>
              <a:rPr lang="en-US" sz="1800" b="1" dirty="0" smtClean="0"/>
              <a:t> IO and F4E</a:t>
            </a:r>
            <a:r>
              <a:rPr lang="en-US" sz="1800" dirty="0" smtClean="0"/>
              <a:t>) </a:t>
            </a:r>
            <a:r>
              <a:rPr lang="en-US" sz="1800" b="1" dirty="0" smtClean="0"/>
              <a:t>+ industry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1800" dirty="0" smtClean="0"/>
              <a:t>Improve </a:t>
            </a:r>
            <a:r>
              <a:rPr lang="en-GB" sz="1800" b="1" dirty="0"/>
              <a:t>project management </a:t>
            </a:r>
            <a:r>
              <a:rPr lang="en-GB" sz="1800" b="1" dirty="0" smtClean="0"/>
              <a:t>culture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1800" dirty="0" smtClean="0"/>
              <a:t>Bring </a:t>
            </a:r>
            <a:r>
              <a:rPr lang="en-GB" sz="1800" b="1" dirty="0"/>
              <a:t>Industry into the design </a:t>
            </a:r>
            <a:r>
              <a:rPr lang="en-GB" sz="1800" b="1" dirty="0" smtClean="0"/>
              <a:t>process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1800" dirty="0" smtClean="0"/>
              <a:t>Expand </a:t>
            </a:r>
            <a:r>
              <a:rPr lang="en-GB" sz="1800" b="1" dirty="0" smtClean="0"/>
              <a:t>training of young engineers from Universities</a:t>
            </a:r>
            <a:endParaRPr lang="en-GB" sz="1800" b="1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1800" dirty="0" smtClean="0"/>
              <a:t>Consolidate </a:t>
            </a:r>
            <a:r>
              <a:rPr lang="en-GB" sz="1800" dirty="0"/>
              <a:t>international </a:t>
            </a:r>
            <a:r>
              <a:rPr lang="en-GB" sz="1800" dirty="0" smtClean="0"/>
              <a:t>collaborations </a:t>
            </a:r>
            <a:r>
              <a:rPr lang="en-GB" sz="1800" dirty="0"/>
              <a:t>to fill critical </a:t>
            </a:r>
            <a:r>
              <a:rPr lang="en-GB" sz="1800" dirty="0" smtClean="0"/>
              <a:t>gaps</a:t>
            </a:r>
          </a:p>
        </p:txBody>
      </p:sp>
    </p:spTree>
    <p:extLst>
      <p:ext uri="{BB962C8B-B14F-4D97-AF65-F5344CB8AC3E}">
        <p14:creationId xmlns:p14="http://schemas.microsoft.com/office/powerpoint/2010/main" val="36057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488"/>
            <a:ext cx="7931224" cy="457200"/>
          </a:xfrm>
        </p:spPr>
        <p:txBody>
          <a:bodyPr/>
          <a:lstStyle/>
          <a:p>
            <a:r>
              <a:rPr lang="en-GB" sz="2800" dirty="0"/>
              <a:t>Main lessons learnt during the DEMO pre-CD phase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48" y="980729"/>
            <a:ext cx="8355245" cy="3096344"/>
          </a:xfrm>
          <a:ln w="38100">
            <a:solidFill>
              <a:srgbClr val="79B470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Still large plasma physics uncertainties that impact the design - </a:t>
            </a:r>
            <a:r>
              <a:rPr lang="en-US" sz="2000" b="1" dirty="0">
                <a:solidFill>
                  <a:srgbClr val="143FF8"/>
                </a:solidFill>
              </a:rPr>
              <a:t>Off-normal transients are design drivers </a:t>
            </a:r>
            <a:endParaRPr lang="en-US" sz="2000" b="1" dirty="0" smtClean="0">
              <a:solidFill>
                <a:srgbClr val="143FF8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of multiple design drivers across different systems,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i.e. </a:t>
            </a:r>
            <a:r>
              <a:rPr lang="en-GB" sz="2000" b="1" dirty="0" smtClean="0"/>
              <a:t>understand </a:t>
            </a:r>
            <a:r>
              <a:rPr lang="en-GB" sz="2000" b="1" dirty="0"/>
              <a:t>the spatial/physical integration aspects </a:t>
            </a:r>
            <a:r>
              <a:rPr lang="en-GB" sz="2000" b="1" dirty="0" smtClean="0">
                <a:solidFill>
                  <a:srgbClr val="143FF8"/>
                </a:solidFill>
              </a:rPr>
              <a:t>Blanket </a:t>
            </a:r>
            <a:r>
              <a:rPr lang="en-GB" sz="2000" b="1" dirty="0">
                <a:solidFill>
                  <a:srgbClr val="143FF8"/>
                </a:solidFill>
              </a:rPr>
              <a:t>remote </a:t>
            </a:r>
            <a:r>
              <a:rPr lang="en-GB" sz="2000" b="1" dirty="0" smtClean="0">
                <a:solidFill>
                  <a:srgbClr val="143FF8"/>
                </a:solidFill>
              </a:rPr>
              <a:t>maintenance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/>
              <a:t>Many systems interdependencies and interfaces with key nuclear systems: </a:t>
            </a:r>
            <a:r>
              <a:rPr lang="en-GB" sz="2000" b="1" dirty="0" smtClean="0">
                <a:solidFill>
                  <a:srgbClr val="143FF8"/>
                </a:solidFill>
              </a:rPr>
              <a:t>e.g., PHTS/PCS</a:t>
            </a:r>
            <a:endParaRPr lang="en-GB" sz="2000" b="1" dirty="0">
              <a:solidFill>
                <a:srgbClr val="143FF8"/>
              </a:solidFill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b="1" dirty="0" smtClean="0">
              <a:solidFill>
                <a:srgbClr val="143FF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903" y="4221088"/>
            <a:ext cx="8343591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44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Shortage of engineering skills. Inefficient design iterations. Lack of central management and design authority</a:t>
            </a:r>
            <a:r>
              <a:rPr lang="en-GB" sz="2000" b="1" dirty="0">
                <a:solidFill>
                  <a:schemeClr val="tx1"/>
                </a:solidFill>
              </a:rPr>
              <a:t>. Design teams work together, but no overarching guide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Transitions </a:t>
            </a:r>
            <a:r>
              <a:rPr lang="en-GB" sz="2000" b="1" dirty="0">
                <a:solidFill>
                  <a:schemeClr val="tx1"/>
                </a:solidFill>
              </a:rPr>
              <a:t>from a traditional R&amp;D mind-set to a more-system thinking </a:t>
            </a:r>
            <a:r>
              <a:rPr lang="en-GB" sz="2000" b="1" dirty="0" smtClean="0">
                <a:solidFill>
                  <a:schemeClr val="tx1"/>
                </a:solidFill>
              </a:rPr>
              <a:t>approach.</a:t>
            </a:r>
          </a:p>
          <a:p>
            <a:pPr marL="285750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</a:rPr>
              <a:t>Commitment of the EU Fusion Labs is essential to succeed.</a:t>
            </a:r>
            <a:endParaRPr lang="de-D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Main Achievements</a:t>
            </a:r>
            <a:endParaRPr lang="de-DE" sz="2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439896"/>
            <a:ext cx="2108191" cy="20611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1000"/>
              </a:spcAft>
            </a:pPr>
            <a:r>
              <a:rPr lang="en-GB" sz="1600" dirty="0">
                <a:solidFill>
                  <a:schemeClr val="bg1"/>
                </a:solidFill>
              </a:rPr>
              <a:t>A </a:t>
            </a:r>
            <a:r>
              <a:rPr lang="en-GB" sz="1600" b="1" dirty="0">
                <a:solidFill>
                  <a:schemeClr val="bg1"/>
                </a:solidFill>
              </a:rPr>
              <a:t>more systems oriented </a:t>
            </a:r>
            <a:r>
              <a:rPr lang="en-GB" sz="1600" b="1" dirty="0" smtClean="0">
                <a:solidFill>
                  <a:schemeClr val="bg1"/>
                </a:solidFill>
              </a:rPr>
              <a:t>approach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0611" y="1439896"/>
            <a:ext cx="2034928" cy="2061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GB" sz="1600" b="1" dirty="0">
                <a:solidFill>
                  <a:schemeClr val="tx1"/>
                </a:solidFill>
              </a:rPr>
              <a:t>Rationalization of blanket design and R&amp;D and change </a:t>
            </a:r>
            <a:r>
              <a:rPr lang="en-GB" sz="1600" b="1" dirty="0" smtClean="0">
                <a:solidFill>
                  <a:schemeClr val="tx1"/>
                </a:solidFill>
              </a:rPr>
              <a:t>EU </a:t>
            </a:r>
            <a:r>
              <a:rPr lang="en-GB" sz="1600" b="1" dirty="0">
                <a:solidFill>
                  <a:schemeClr val="tx1"/>
                </a:solidFill>
              </a:rPr>
              <a:t>TBM/TBS options </a:t>
            </a:r>
            <a:r>
              <a:rPr lang="en-GB" sz="1600" b="1" dirty="0" smtClean="0">
                <a:solidFill>
                  <a:schemeClr val="tx1"/>
                </a:solidFill>
              </a:rPr>
              <a:t>(+ </a:t>
            </a:r>
            <a:r>
              <a:rPr lang="en-GB" sz="1600" b="1" dirty="0">
                <a:solidFill>
                  <a:schemeClr val="tx1"/>
                </a:solidFill>
              </a:rPr>
              <a:t>WCLL)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7269" y="1439896"/>
            <a:ext cx="2156419" cy="2061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GB" sz="1600" b="1" dirty="0">
                <a:solidFill>
                  <a:schemeClr val="bg1"/>
                </a:solidFill>
              </a:rPr>
              <a:t>Early attention </a:t>
            </a:r>
            <a:r>
              <a:rPr lang="en-GB" sz="1600" b="1" dirty="0" smtClean="0">
                <a:solidFill>
                  <a:schemeClr val="bg1"/>
                </a:solidFill>
              </a:rPr>
              <a:t>to </a:t>
            </a:r>
            <a:r>
              <a:rPr lang="en-GB" sz="1600" b="1" dirty="0">
                <a:solidFill>
                  <a:schemeClr val="bg1"/>
                </a:solidFill>
              </a:rPr>
              <a:t>industrial feasibility, costs, nuclear safety and </a:t>
            </a:r>
            <a:r>
              <a:rPr lang="en-GB" sz="1600" b="1" dirty="0" smtClean="0">
                <a:solidFill>
                  <a:schemeClr val="bg1"/>
                </a:solidFill>
              </a:rPr>
              <a:t>licensing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8853" y="1439896"/>
            <a:ext cx="2165636" cy="2061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chemeClr val="tx1"/>
                </a:solidFill>
              </a:rPr>
              <a:t>A technology maturation plan by embedding </a:t>
            </a:r>
            <a:r>
              <a:rPr lang="en-US" sz="1600" b="1" dirty="0" smtClean="0">
                <a:solidFill>
                  <a:schemeClr val="tx1"/>
                </a:solidFill>
              </a:rPr>
              <a:t>ITER / F4E and industry experience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3645024"/>
            <a:ext cx="2086409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GB" sz="1600" b="1" dirty="0">
                <a:solidFill>
                  <a:schemeClr val="tx1"/>
                </a:solidFill>
              </a:rPr>
              <a:t>Embed more industry and expand international collaboration to fill critical </a:t>
            </a:r>
            <a:r>
              <a:rPr lang="en-GB" sz="1600" b="1" dirty="0" smtClean="0">
                <a:solidFill>
                  <a:schemeClr val="tx1"/>
                </a:solidFill>
              </a:rPr>
              <a:t>gaps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50610" y="3645025"/>
            <a:ext cx="2005801" cy="2154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</a:rPr>
              <a:t>Refocus the physics R&amp;D for DEMO </a:t>
            </a:r>
            <a:r>
              <a:rPr lang="en-US" sz="1600" b="1" dirty="0" smtClean="0">
                <a:solidFill>
                  <a:schemeClr val="bg1"/>
                </a:solidFill>
              </a:rPr>
              <a:t>(ELMs-free </a:t>
            </a:r>
            <a:r>
              <a:rPr lang="en-US" sz="1600" b="1" dirty="0">
                <a:solidFill>
                  <a:schemeClr val="bg1"/>
                </a:solidFill>
              </a:rPr>
              <a:t>plasma </a:t>
            </a:r>
            <a:r>
              <a:rPr lang="en-US" sz="1600" b="1" dirty="0" smtClean="0">
                <a:solidFill>
                  <a:schemeClr val="bg1"/>
                </a:solidFill>
              </a:rPr>
              <a:t>scenario, </a:t>
            </a:r>
            <a:r>
              <a:rPr lang="en-US" sz="1600" b="1" dirty="0">
                <a:solidFill>
                  <a:schemeClr val="bg1"/>
                </a:solidFill>
              </a:rPr>
              <a:t>low </a:t>
            </a:r>
            <a:r>
              <a:rPr lang="en-US" sz="1600" b="1" dirty="0" err="1">
                <a:solidFill>
                  <a:schemeClr val="bg1"/>
                </a:solidFill>
              </a:rPr>
              <a:t>disruptivity</a:t>
            </a:r>
            <a:r>
              <a:rPr lang="en-US" sz="1600" b="1" dirty="0">
                <a:solidFill>
                  <a:schemeClr val="bg1"/>
                </a:solidFill>
              </a:rPr>
              <a:t>, etc.)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7270" y="3645024"/>
            <a:ext cx="2156418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GB" sz="1600" b="1" dirty="0" smtClean="0">
                <a:solidFill>
                  <a:schemeClr val="tx1"/>
                </a:solidFill>
              </a:rPr>
              <a:t>Training of </a:t>
            </a:r>
            <a:r>
              <a:rPr lang="en-GB" sz="1600" b="1" dirty="0">
                <a:solidFill>
                  <a:schemeClr val="tx1"/>
                </a:solidFill>
              </a:rPr>
              <a:t>young engineers in critical </a:t>
            </a:r>
            <a:r>
              <a:rPr lang="en-GB" sz="1600" b="1" dirty="0" smtClean="0">
                <a:solidFill>
                  <a:schemeClr val="tx1"/>
                </a:solidFill>
              </a:rPr>
              <a:t>areas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t</a:t>
            </a:r>
            <a:r>
              <a:rPr lang="en-GB" sz="1600" b="1" dirty="0" smtClean="0">
                <a:solidFill>
                  <a:schemeClr val="tx1"/>
                </a:solidFill>
              </a:rPr>
              <a:t>o </a:t>
            </a:r>
            <a:r>
              <a:rPr lang="en-GB" sz="1600" b="1" dirty="0">
                <a:solidFill>
                  <a:schemeClr val="tx1"/>
                </a:solidFill>
              </a:rPr>
              <a:t>overcome lack of </a:t>
            </a:r>
            <a:r>
              <a:rPr lang="en-GB" sz="1600" b="1" dirty="0" smtClean="0">
                <a:solidFill>
                  <a:schemeClr val="tx1"/>
                </a:solidFill>
              </a:rPr>
              <a:t>skills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8853" y="3645024"/>
            <a:ext cx="2165636" cy="21520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Implement a </a:t>
            </a:r>
            <a:r>
              <a:rPr lang="en-GB" b="1" dirty="0">
                <a:solidFill>
                  <a:schemeClr val="bg1"/>
                </a:solidFill>
              </a:rPr>
              <a:t>process to assess/ validate progress through Gate Reviews </a:t>
            </a:r>
          </a:p>
          <a:p>
            <a:pPr algn="ctr">
              <a:spcAft>
                <a:spcPts val="1000"/>
              </a:spcAft>
            </a:pP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Gate : Project Oversight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60932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Measure progress from different perspectives and recommend future directions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Specifically</a:t>
            </a:r>
            <a:r>
              <a:rPr lang="en-US" sz="2000" dirty="0"/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Ensure </a:t>
            </a:r>
            <a:r>
              <a:rPr lang="en-US" sz="2000" dirty="0"/>
              <a:t>the </a:t>
            </a:r>
            <a:r>
              <a:rPr lang="en-US" sz="2000" b="1" dirty="0"/>
              <a:t>project is aligned with the strategic objectives </a:t>
            </a:r>
            <a:r>
              <a:rPr lang="en-US" sz="2000" dirty="0"/>
              <a:t>of the </a:t>
            </a:r>
            <a:r>
              <a:rPr lang="en-US" sz="2000" dirty="0" smtClean="0"/>
              <a:t>roadmap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/>
              <a:t>Bring all stakeholders on board </a:t>
            </a:r>
            <a:r>
              <a:rPr lang="en-US" sz="2000" dirty="0"/>
              <a:t>and get them updated on the </a:t>
            </a:r>
            <a:r>
              <a:rPr lang="en-US" sz="2000" dirty="0" smtClean="0"/>
              <a:t>program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Review </a:t>
            </a:r>
            <a:r>
              <a:rPr lang="en-US" sz="2000" b="1" dirty="0"/>
              <a:t>the progress and provide feedback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Ensure that the activities ate performed utilizing reasonable procedures and practices.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Review resource utilization and validate commitment for future needs.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Review risks and issues </a:t>
            </a:r>
            <a:r>
              <a:rPr lang="en-US" sz="2000" dirty="0" smtClean="0"/>
              <a:t>and ensure that the overall risk exposure is within acceptable range or provide support in terms of risk response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Decide </a:t>
            </a:r>
            <a:r>
              <a:rPr lang="en-US" sz="2000" b="1" dirty="0"/>
              <a:t>on the continuation of the project  </a:t>
            </a:r>
            <a:r>
              <a:rPr lang="en-US" sz="2000" dirty="0"/>
              <a:t>to the next phase, based on current progress, and the organization’s current </a:t>
            </a:r>
            <a:r>
              <a:rPr lang="en-US" sz="2000" dirty="0" smtClean="0"/>
              <a:t>strategy</a:t>
            </a:r>
            <a:endParaRPr lang="en-US" sz="2000" dirty="0"/>
          </a:p>
          <a:p>
            <a:pPr>
              <a:spcAft>
                <a:spcPts val="1800"/>
              </a:spcAft>
            </a:pPr>
            <a:endParaRPr lang="en-GB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-21637" y="0"/>
            <a:ext cx="9164216" cy="6901396"/>
            <a:chOff x="4227750" y="142909"/>
            <a:chExt cx="9164216" cy="69013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7750" y="142909"/>
              <a:ext cx="9164216" cy="69013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13514" y="1123605"/>
              <a:ext cx="3312368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Gate Process 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Staged-design approach for DEMO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86160"/>
            <a:ext cx="6529732" cy="35129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644" y="726120"/>
            <a:ext cx="8208912" cy="360040"/>
          </a:xfrm>
        </p:spPr>
        <p:txBody>
          <a:bodyPr>
            <a:noAutofit/>
          </a:bodyPr>
          <a:lstStyle/>
          <a:p>
            <a:r>
              <a:rPr lang="en-GB" sz="1800" dirty="0"/>
              <a:t>The implementation relies on a number of </a:t>
            </a:r>
            <a:r>
              <a:rPr lang="en-GB" sz="1800" b="1" dirty="0">
                <a:solidFill>
                  <a:sysClr val="windowText" lastClr="000000"/>
                </a:solidFill>
              </a:rPr>
              <a:t>Gate Reviews </a:t>
            </a:r>
          </a:p>
          <a:p>
            <a:endParaRPr lang="de-DE" sz="1800" dirty="0"/>
          </a:p>
        </p:txBody>
      </p:sp>
      <p:sp>
        <p:nvSpPr>
          <p:cNvPr id="5" name="Rectangle 4"/>
          <p:cNvSpPr/>
          <p:nvPr/>
        </p:nvSpPr>
        <p:spPr>
          <a:xfrm>
            <a:off x="251520" y="4579656"/>
            <a:ext cx="8566933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T</a:t>
            </a:r>
            <a:r>
              <a:rPr lang="en-GB" b="1" dirty="0" smtClean="0"/>
              <a:t>ransition </a:t>
            </a:r>
            <a:r>
              <a:rPr lang="en-GB" b="1" dirty="0"/>
              <a:t>from the pre-Concept Design to the Concept Design </a:t>
            </a:r>
            <a:r>
              <a:rPr lang="en-GB" b="1" dirty="0" smtClean="0"/>
              <a:t>Phase is </a:t>
            </a:r>
            <a:r>
              <a:rPr lang="en-GB" b="1" dirty="0"/>
              <a:t>marked by a Gate (G1) in </a:t>
            </a:r>
            <a:r>
              <a:rPr lang="en-GB" b="1" dirty="0" smtClean="0"/>
              <a:t>Nov. 2020. </a:t>
            </a:r>
            <a:endParaRPr lang="en-GB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Currently</a:t>
            </a:r>
            <a:r>
              <a:rPr lang="en-GB" b="1" dirty="0"/>
              <a:t>, it is assumed that the CDP is divided in two parts: a concept selection phase, followed by a concept verification phase. </a:t>
            </a:r>
            <a:endParaRPr lang="en-GB" b="1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An </a:t>
            </a:r>
            <a:r>
              <a:rPr lang="en-GB" b="1" dirty="0"/>
              <a:t>intermediate gate (G2), in the middle of the concept design phase, is presently planned for </a:t>
            </a:r>
            <a:r>
              <a:rPr lang="en-GB" b="1" dirty="0" smtClean="0"/>
              <a:t>2024.</a:t>
            </a:r>
            <a:endParaRPr lang="de-D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45853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G1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4849" y="162312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G3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145853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G2 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1316" y="2746455"/>
            <a:ext cx="3747137" cy="60016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</a:rPr>
              <a:t>G. Federici et al., “Overview of the DEMO design-staged approach in Europe”, (2019) </a:t>
            </a:r>
            <a:r>
              <a:rPr lang="en-GB" sz="1100" dirty="0" err="1">
                <a:solidFill>
                  <a:srgbClr val="00B050"/>
                </a:solidFill>
              </a:rPr>
              <a:t>Nucl</a:t>
            </a:r>
            <a:r>
              <a:rPr lang="en-GB" sz="1100" dirty="0">
                <a:solidFill>
                  <a:srgbClr val="00B050"/>
                </a:solidFill>
              </a:rPr>
              <a:t>. Fusion 59 066013. https://doi.org/10.1088/1741-4326/ab1178.</a:t>
            </a:r>
          </a:p>
        </p:txBody>
      </p:sp>
    </p:spTree>
    <p:extLst>
      <p:ext uri="{BB962C8B-B14F-4D97-AF65-F5344CB8AC3E}">
        <p14:creationId xmlns:p14="http://schemas.microsoft.com/office/powerpoint/2010/main" val="58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741276"/>
            <a:ext cx="9036496" cy="30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323528" y="153437"/>
            <a:ext cx="7543800" cy="375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>
                <a:latin typeface="+mn-lt"/>
              </a:rPr>
              <a:t>G1 Gate </a:t>
            </a:r>
            <a:r>
              <a:rPr lang="en-US" sz="2800" dirty="0">
                <a:latin typeface="+mn-lt"/>
              </a:rPr>
              <a:t>Steps</a:t>
            </a:r>
            <a:endParaRPr lang="en-GB" sz="2800" dirty="0">
              <a:latin typeface="+mn-lt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3528" y="3645024"/>
            <a:ext cx="33843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9B470"/>
                </a:solidFill>
              </a:rPr>
              <a:t>Step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9B470"/>
                </a:solidFill>
              </a:rPr>
              <a:t>Reviews held 4/5/20 – 17/6/20 according to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9B470"/>
                </a:solidFill>
              </a:rPr>
              <a:t>Panel reports have been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9B470"/>
                </a:solidFill>
              </a:rPr>
              <a:t>WPs developed a recommendation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9B470"/>
                </a:solidFill>
              </a:rPr>
              <a:t>Minor amendments are made to the dossiers according to the recommendations.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3722634"/>
            <a:ext cx="23762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Step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Reviews held 7 – 16/9/20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Second review of CS &amp; PC held alongside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Panel </a:t>
            </a:r>
            <a:r>
              <a:rPr lang="en-US" sz="1600" b="1" dirty="0" smtClean="0">
                <a:solidFill>
                  <a:schemeClr val="tx2"/>
                </a:solidFill>
              </a:rPr>
              <a:t>reports have been received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3722633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Step 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Gate held 19 – 25/11/20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Dossier submission to the Gate Panel: 16/10/20.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7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82891"/>
              </p:ext>
            </p:extLst>
          </p:nvPr>
        </p:nvGraphicFramePr>
        <p:xfrm>
          <a:off x="534380" y="999706"/>
          <a:ext cx="8075240" cy="5079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365589396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266388974"/>
                    </a:ext>
                  </a:extLst>
                </a:gridCol>
                <a:gridCol w="1836224">
                  <a:extLst>
                    <a:ext uri="{9D8B030D-6E8A-4147-A177-3AD203B41FA5}">
                      <a16:colId xmlns:a16="http://schemas.microsoft.com/office/drawing/2014/main" val="3617150032"/>
                    </a:ext>
                  </a:extLst>
                </a:gridCol>
                <a:gridCol w="1926204">
                  <a:extLst>
                    <a:ext uri="{9D8B030D-6E8A-4147-A177-3AD203B41FA5}">
                      <a16:colId xmlns:a16="http://schemas.microsoft.com/office/drawing/2014/main" val="1696126627"/>
                    </a:ext>
                  </a:extLst>
                </a:gridCol>
                <a:gridCol w="1926204">
                  <a:extLst>
                    <a:ext uri="{9D8B030D-6E8A-4147-A177-3AD203B41FA5}">
                      <a16:colId xmlns:a16="http://schemas.microsoft.com/office/drawing/2014/main" val="3526625407"/>
                    </a:ext>
                  </a:extLst>
                </a:gridCol>
              </a:tblGrid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Panel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reports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Recommendation Register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Execution Plan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ERICA Register</a:t>
                      </a:r>
                      <a:endParaRPr lang="en-GB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0981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BB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2"/>
                        </a:rPr>
                        <a:t>https://idm.euro-fusion.org/?uid=2NQX8Y 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https://idm.euro-fusion.org/?uid=2NM59D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https://idm.euro-fusion.org/?uid=2P6W3D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https://idm.euro-fusion.org/?uid=2NT5TB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254846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BOP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6"/>
                        </a:rPr>
                        <a:t>https://idm.euro-fusion.org/?uid=2P8Z6F 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https://idm.euro-fusion.org/?uid=2NMWE7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https://idm.euro-fusion.org/?uid=2N8TGR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https://idm.euro-fusion.org/?uid=2NVQ34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extLst>
                  <a:ext uri="{0D108BD9-81ED-4DB2-BD59-A6C34878D82A}">
                    <a16:rowId xmlns:a16="http://schemas.microsoft.com/office/drawing/2014/main" val="3952266011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DC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>
                          <a:effectLst/>
                          <a:hlinkClick r:id="rId10"/>
                        </a:rPr>
                        <a:t>https://idm.euro-fusion.org/?uid=2PDDSH </a:t>
                      </a:r>
                      <a:endParaRPr lang="en-GB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https://idm.euro-fusion.org/?uid=2PBUT5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https://idm.euro-fusion.org/?uid=2P97Z2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https://idm.euro-fusion.org/?uid=2PC9Z5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642940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DIV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14"/>
                        </a:rPr>
                        <a:t>https://idm.euro-fusion.org/?uid=2P32U3 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https://idm.euro-fusion.org/?uid=2N26N3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https://idm.euro-fusion.org/?uid=2NEB92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https://idm.euro-fusion.org/?uid=2PBB46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extLst>
                  <a:ext uri="{0D108BD9-81ED-4DB2-BD59-A6C34878D82A}">
                    <a16:rowId xmlns:a16="http://schemas.microsoft.com/office/drawing/2014/main" val="2214765155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HCD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>
                          <a:effectLst/>
                          <a:hlinkClick r:id="rId18"/>
                        </a:rPr>
                        <a:t>https://idm.euro-fusion.org/?uid=2PDSZY </a:t>
                      </a:r>
                      <a:endParaRPr lang="en-GB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https://idm.euro-fusion.org/?uid=2PD2LG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https://idm.euro-fusion.org/?uid=2PCTZL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https://idm.euro-fusion.org/?uid=2PCC73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03111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MAG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>
                          <a:effectLst/>
                          <a:hlinkClick r:id="rId22"/>
                        </a:rPr>
                        <a:t>https://idm.euro-fusion.org/?uid=2PBC2V </a:t>
                      </a:r>
                      <a:endParaRPr lang="en-GB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https://idm.euro-fusion.org/?uid=2P7TEQ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https://idm.euro-fusion.org/?uid=2NTVQU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https://idm.euro-fusion.org/?uid=2NRXEX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extLst>
                  <a:ext uri="{0D108BD9-81ED-4DB2-BD59-A6C34878D82A}">
                    <a16:rowId xmlns:a16="http://schemas.microsoft.com/office/drawing/2014/main" val="265049434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MAT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26"/>
                        </a:rPr>
                        <a:t>https://idm.euro-fusion.org/?uid=2PDB5W 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/>
                        </a:rPr>
                        <a:t>https://idm.euro-fusion.org/?uid=2NX8W2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8"/>
                        </a:rPr>
                        <a:t>https://idm.euro-fusion.org/?uid=2NPQTP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9"/>
                        </a:rPr>
                        <a:t>https://idm.euro-fusion.org/?uid=2P672K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256877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PES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30"/>
                        </a:rPr>
                        <a:t>https://idm.euro-fusion.org/?uid=2NVPMK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1"/>
                        </a:rPr>
                        <a:t>https://idm.euro-fusion.org/?uid=2PBEUZ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2"/>
                        </a:rPr>
                        <a:t>https://idm.euro-fusion.org/?uid=2NV5NM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/>
                        </a:rPr>
                        <a:t>https://idm.euro-fusion.org/?uid=2NJFE7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extLst>
                  <a:ext uri="{0D108BD9-81ED-4DB2-BD59-A6C34878D82A}">
                    <a16:rowId xmlns:a16="http://schemas.microsoft.com/office/drawing/2014/main" val="4260035773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RM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34"/>
                        </a:rPr>
                        <a:t>https://idm.euro-fusion.org/?uid=2P5SJA 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5"/>
                        </a:rPr>
                        <a:t>https://idm.euro-fusion.org/?uid=2NJK7N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6"/>
                        </a:rPr>
                        <a:t>https://idm.euro-fusion.org/?uid=2MN7X3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7"/>
                        </a:rPr>
                        <a:t>https://idm.euro-fusion.org/?uid=2MT2BM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17749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SAE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38"/>
                        </a:rPr>
                        <a:t>https://idm.euro-fusion.org/?uid=2P9ERG 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9"/>
                        </a:rPr>
                        <a:t>https://idm.euro-fusion.org/?uid=2N6GBX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0"/>
                        </a:rPr>
                        <a:t>https://idm.euro-fusion.org/?uid=2NYXSJ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1"/>
                        </a:rPr>
                        <a:t>https://idm.euro-fusion.org/?uid=2P49PZ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/>
                </a:tc>
                <a:extLst>
                  <a:ext uri="{0D108BD9-81ED-4DB2-BD59-A6C34878D82A}">
                    <a16:rowId xmlns:a16="http://schemas.microsoft.com/office/drawing/2014/main" val="3072889913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TFV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sng" strike="noStrike" dirty="0">
                          <a:effectLst/>
                          <a:hlinkClick r:id="rId42"/>
                        </a:rPr>
                        <a:t>https://idm.euro-fusion.org/?uid=2P4F4A </a:t>
                      </a:r>
                      <a:endParaRPr lang="en-GB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3"/>
                        </a:rPr>
                        <a:t>https://idm.euro-fusion.org/?uid=2MM8DE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4"/>
                        </a:rPr>
                        <a:t>https://idm.euro-fusion.org/?uid=2NYW97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5"/>
                        </a:rPr>
                        <a:t>https://idm.euro-fusion.org/?uid=2PBLHE</a:t>
                      </a:r>
                      <a:r>
                        <a:rPr lang="en-GB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3" marR="4623" marT="462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096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8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TEMPLATE_for_EUROfusion_presentation_2NL5NJ_v1_0</Template>
  <TotalTime>0</TotalTime>
  <Words>3698</Words>
  <Application>Microsoft Office PowerPoint</Application>
  <PresentationFormat>On-screen Show (4:3)</PresentationFormat>
  <Paragraphs>766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Monotype Sorts</vt:lpstr>
      <vt:lpstr>MS Mincho</vt:lpstr>
      <vt:lpstr>Symbol</vt:lpstr>
      <vt:lpstr>Times New Roman</vt:lpstr>
      <vt:lpstr>Wingdings</vt:lpstr>
      <vt:lpstr>Office Theme</vt:lpstr>
      <vt:lpstr>FTD Work Plan in FP9 Information Meeting with the Beneficiaries </vt:lpstr>
      <vt:lpstr>Outline</vt:lpstr>
      <vt:lpstr>PowerPoint Presentation</vt:lpstr>
      <vt:lpstr>Main lessons learnt during the DEMO pre-CD phase</vt:lpstr>
      <vt:lpstr>Main Achievements</vt:lpstr>
      <vt:lpstr>Gate : Project Oversight</vt:lpstr>
      <vt:lpstr>Staged-design approach for DEMO</vt:lpstr>
      <vt:lpstr>PowerPoint Presentation</vt:lpstr>
      <vt:lpstr>Work Packages</vt:lpstr>
      <vt:lpstr>KDIIs</vt:lpstr>
      <vt:lpstr>Outline</vt:lpstr>
      <vt:lpstr>Lesson learned from the Previous Phase</vt:lpstr>
      <vt:lpstr>Summary of Change and improvements</vt:lpstr>
      <vt:lpstr>A dedicated design assist Work Package</vt:lpstr>
      <vt:lpstr>A dedicated design assist Work Package</vt:lpstr>
      <vt:lpstr>WPDES</vt:lpstr>
      <vt:lpstr>Implementation of a focussed technology maturation plan</vt:lpstr>
      <vt:lpstr>Technology Readiness Assessment (by independent experts)</vt:lpstr>
      <vt:lpstr>Establish Technology Hubs</vt:lpstr>
      <vt:lpstr>Three categories of facilities are proposed: </vt:lpstr>
      <vt:lpstr>FTD Pilot Plants</vt:lpstr>
      <vt:lpstr> Assessment of the schedule of devices/facilities to be constructed in FP9 with financial implications on FTD </vt:lpstr>
      <vt:lpstr>Outline</vt:lpstr>
      <vt:lpstr>WPPRD: Framework</vt:lpstr>
      <vt:lpstr>WPENS: Framework</vt:lpstr>
      <vt:lpstr>WPENS: Objectives</vt:lpstr>
      <vt:lpstr>WPENS: Activities &amp; Milestones</vt:lpstr>
      <vt:lpstr>I-DTT: Expenditure &amp; EF contribution</vt:lpstr>
      <vt:lpstr>W7-X</vt:lpstr>
      <vt:lpstr>JT60-SA</vt:lpstr>
      <vt:lpstr>FTD PLs</vt:lpstr>
      <vt:lpstr>PowerPoint Presentation</vt:lpstr>
      <vt:lpstr>FTD PLs Coordinates</vt:lpstr>
      <vt:lpstr>Priorities beyond 2020</vt:lpstr>
    </vt:vector>
  </TitlesOfParts>
  <Company>EUROfusion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Holden John</dc:creator>
  <cp:lastModifiedBy>Federici Gianfranco</cp:lastModifiedBy>
  <cp:revision>481</cp:revision>
  <cp:lastPrinted>2020-10-09T11:59:22Z</cp:lastPrinted>
  <dcterms:created xsi:type="dcterms:W3CDTF">2019-10-23T08:45:06Z</dcterms:created>
  <dcterms:modified xsi:type="dcterms:W3CDTF">2020-10-20T08:10:36Z</dcterms:modified>
</cp:coreProperties>
</file>