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07" r:id="rId2"/>
    <p:sldId id="543" r:id="rId3"/>
    <p:sldId id="567" r:id="rId4"/>
    <p:sldId id="544" r:id="rId5"/>
    <p:sldId id="546" r:id="rId6"/>
    <p:sldId id="547" r:id="rId7"/>
    <p:sldId id="548" r:id="rId8"/>
    <p:sldId id="563" r:id="rId9"/>
    <p:sldId id="565" r:id="rId10"/>
    <p:sldId id="561" r:id="rId11"/>
    <p:sldId id="564" r:id="rId12"/>
    <p:sldId id="549" r:id="rId13"/>
    <p:sldId id="568" r:id="rId14"/>
    <p:sldId id="558" r:id="rId15"/>
    <p:sldId id="566" r:id="rId16"/>
    <p:sldId id="550" r:id="rId17"/>
    <p:sldId id="551" r:id="rId18"/>
    <p:sldId id="552" r:id="rId19"/>
    <p:sldId id="553" r:id="rId20"/>
    <p:sldId id="554" r:id="rId21"/>
    <p:sldId id="555" r:id="rId22"/>
    <p:sldId id="556" r:id="rId23"/>
    <p:sldId id="557" r:id="rId24"/>
    <p:sldId id="56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3E3E3"/>
    <a:srgbClr val="FE08C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90" autoAdjust="0"/>
    <p:restoredTop sz="91787" autoAdjust="0"/>
  </p:normalViewPr>
  <p:slideViewPr>
    <p:cSldViewPr showGuides="1">
      <p:cViewPr>
        <p:scale>
          <a:sx n="90" d="100"/>
          <a:sy n="90" d="100"/>
        </p:scale>
        <p:origin x="834" y="6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75" d="100"/>
          <a:sy n="75" d="100"/>
        </p:scale>
        <p:origin x="-2238" y="-114"/>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5566" tIns="47784" rIns="95566" bIns="4778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970938" y="2"/>
            <a:ext cx="3037840" cy="464820"/>
          </a:xfrm>
          <a:prstGeom prst="rect">
            <a:avLst/>
          </a:prstGeom>
        </p:spPr>
        <p:txBody>
          <a:bodyPr vert="horz" lIns="95566" tIns="47784" rIns="95566" bIns="47784" rtlCol="0"/>
          <a:lstStyle>
            <a:lvl1pPr algn="r">
              <a:defRPr sz="1300"/>
            </a:lvl1pPr>
          </a:lstStyle>
          <a:p>
            <a:fld id="{15B2C45A-E869-45FE-B529-AF49C0F3C669}" type="datetimeFigureOut">
              <a:rPr lang="en-GB" smtClean="0">
                <a:latin typeface="Arial" panose="020B0604020202020204" pitchFamily="34" charset="0"/>
              </a:rPr>
              <a:pPr/>
              <a:t>14/10/2020</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5566" tIns="47784" rIns="95566" bIns="4778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5566" tIns="47784" rIns="95566" bIns="47784" rtlCol="0" anchor="b"/>
          <a:lstStyle>
            <a:lvl1pPr algn="r">
              <a:defRPr sz="1300"/>
            </a:lvl1pPr>
          </a:lstStyle>
          <a:p>
            <a:fld id="{A1166760-0E69-430F-A97F-08802152DB5E}" type="slidenum">
              <a:rPr lang="en-GB" smtClean="0">
                <a:latin typeface="Arial" panose="020B0604020202020204" pitchFamily="34" charset="0"/>
              </a:rPr>
              <a:pPr/>
              <a:t>‹Nr.›</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5566" tIns="47784" rIns="95566" bIns="4778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970938" y="2"/>
            <a:ext cx="3037840" cy="464820"/>
          </a:xfrm>
          <a:prstGeom prst="rect">
            <a:avLst/>
          </a:prstGeom>
        </p:spPr>
        <p:txBody>
          <a:bodyPr vert="horz" lIns="95566" tIns="47784" rIns="95566" bIns="47784" rtlCol="0"/>
          <a:lstStyle>
            <a:lvl1pPr algn="r">
              <a:defRPr sz="1300">
                <a:latin typeface="Arial" panose="020B0604020202020204" pitchFamily="34" charset="0"/>
              </a:defRPr>
            </a:lvl1pPr>
          </a:lstStyle>
          <a:p>
            <a:fld id="{F93E6C17-F35F-4654-8DE9-B693AC206066}" type="datetimeFigureOut">
              <a:rPr lang="en-GB" smtClean="0"/>
              <a:pPr/>
              <a:t>14/10/2020</a:t>
            </a:fld>
            <a:endParaRPr lang="en-GB"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5566" tIns="47784" rIns="95566" bIns="47784" rtlCol="0" anchor="ctr"/>
          <a:lstStyle/>
          <a:p>
            <a:endParaRPr lang="en-GB" dirty="0"/>
          </a:p>
        </p:txBody>
      </p:sp>
      <p:sp>
        <p:nvSpPr>
          <p:cNvPr id="5" name="Notes Placeholder 4"/>
          <p:cNvSpPr>
            <a:spLocks noGrp="1"/>
          </p:cNvSpPr>
          <p:nvPr>
            <p:ph type="body" sz="quarter" idx="3"/>
          </p:nvPr>
        </p:nvSpPr>
        <p:spPr>
          <a:xfrm>
            <a:off x="701041" y="4415791"/>
            <a:ext cx="5608319" cy="4183380"/>
          </a:xfrm>
          <a:prstGeom prst="rect">
            <a:avLst/>
          </a:prstGeom>
        </p:spPr>
        <p:txBody>
          <a:bodyPr vert="horz" lIns="95566" tIns="47784" rIns="95566" bIns="477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5566" tIns="47784" rIns="95566" bIns="4778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5566" tIns="47784" rIns="95566" bIns="47784" rtlCol="0" anchor="b"/>
          <a:lstStyle>
            <a:lvl1pPr algn="r">
              <a:defRPr sz="1300">
                <a:latin typeface="Arial" panose="020B0604020202020204" pitchFamily="34" charset="0"/>
              </a:defRPr>
            </a:lvl1pPr>
          </a:lstStyle>
          <a:p>
            <a:fld id="{49027E0A-1465-4A40-B1D5-9126D49509FC}" type="slidenum">
              <a:rPr lang="en-GB" smtClean="0"/>
              <a:pPr/>
              <a:t>‹Nr.›</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a:t>
            </a:fld>
            <a:endParaRPr lang="en-GB" dirty="0"/>
          </a:p>
        </p:txBody>
      </p:sp>
    </p:spTree>
    <p:extLst>
      <p:ext uri="{BB962C8B-B14F-4D97-AF65-F5344CB8AC3E}">
        <p14:creationId xmlns:p14="http://schemas.microsoft.com/office/powerpoint/2010/main" val="90608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17</a:t>
            </a:fld>
            <a:endParaRPr lang="en-GB" dirty="0"/>
          </a:p>
        </p:txBody>
      </p:sp>
    </p:spTree>
    <p:extLst>
      <p:ext uri="{BB962C8B-B14F-4D97-AF65-F5344CB8AC3E}">
        <p14:creationId xmlns:p14="http://schemas.microsoft.com/office/powerpoint/2010/main" val="67563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18</a:t>
            </a:fld>
            <a:endParaRPr lang="en-GB" dirty="0"/>
          </a:p>
        </p:txBody>
      </p:sp>
    </p:spTree>
    <p:extLst>
      <p:ext uri="{BB962C8B-B14F-4D97-AF65-F5344CB8AC3E}">
        <p14:creationId xmlns:p14="http://schemas.microsoft.com/office/powerpoint/2010/main" val="1024773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19</a:t>
            </a:fld>
            <a:endParaRPr lang="en-GB" dirty="0"/>
          </a:p>
        </p:txBody>
      </p:sp>
    </p:spTree>
    <p:extLst>
      <p:ext uri="{BB962C8B-B14F-4D97-AF65-F5344CB8AC3E}">
        <p14:creationId xmlns:p14="http://schemas.microsoft.com/office/powerpoint/2010/main" val="312566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21</a:t>
            </a:fld>
            <a:endParaRPr lang="en-GB" dirty="0"/>
          </a:p>
        </p:txBody>
      </p:sp>
    </p:spTree>
    <p:extLst>
      <p:ext uri="{BB962C8B-B14F-4D97-AF65-F5344CB8AC3E}">
        <p14:creationId xmlns:p14="http://schemas.microsoft.com/office/powerpoint/2010/main" val="1276934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22</a:t>
            </a:fld>
            <a:endParaRPr lang="en-GB" dirty="0"/>
          </a:p>
        </p:txBody>
      </p:sp>
    </p:spTree>
    <p:extLst>
      <p:ext uri="{BB962C8B-B14F-4D97-AF65-F5344CB8AC3E}">
        <p14:creationId xmlns:p14="http://schemas.microsoft.com/office/powerpoint/2010/main" val="38608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a:t>
            </a:fld>
            <a:endParaRPr lang="en-GB" dirty="0"/>
          </a:p>
        </p:txBody>
      </p:sp>
    </p:spTree>
    <p:extLst>
      <p:ext uri="{BB962C8B-B14F-4D97-AF65-F5344CB8AC3E}">
        <p14:creationId xmlns:p14="http://schemas.microsoft.com/office/powerpoint/2010/main" val="40447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3</a:t>
            </a:fld>
            <a:endParaRPr lang="en-GB" dirty="0"/>
          </a:p>
        </p:txBody>
      </p:sp>
    </p:spTree>
    <p:extLst>
      <p:ext uri="{BB962C8B-B14F-4D97-AF65-F5344CB8AC3E}">
        <p14:creationId xmlns:p14="http://schemas.microsoft.com/office/powerpoint/2010/main" val="313953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4</a:t>
            </a:fld>
            <a:endParaRPr lang="en-GB" dirty="0"/>
          </a:p>
        </p:txBody>
      </p:sp>
    </p:spTree>
    <p:extLst>
      <p:ext uri="{BB962C8B-B14F-4D97-AF65-F5344CB8AC3E}">
        <p14:creationId xmlns:p14="http://schemas.microsoft.com/office/powerpoint/2010/main" val="16243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x, y Kikuchi)</a:t>
            </a:r>
          </a:p>
          <a:p>
            <a:endParaRPr lang="en-US" dirty="0" smtClean="0"/>
          </a:p>
          <a:p>
            <a:r>
              <a:rPr lang="en-US" baseline="0" dirty="0" smtClean="0"/>
              <a:t>W7-X is sufficient large to operate reactor like at relevant </a:t>
            </a:r>
            <a:r>
              <a:rPr lang="en-US" baseline="0" dirty="0" err="1" smtClean="0"/>
              <a:t>collisionalities</a:t>
            </a:r>
            <a:r>
              <a:rPr lang="en-US" baseline="0" dirty="0" smtClean="0"/>
              <a:t> and beta …</a:t>
            </a:r>
          </a:p>
          <a:p>
            <a:endParaRPr lang="en-US" baseline="0" dirty="0" smtClean="0"/>
          </a:p>
          <a:p>
            <a:r>
              <a:rPr lang="en-US" baseline="0" dirty="0" smtClean="0"/>
              <a:t>The scientific plot is: way from day zero to were we hope to go</a:t>
            </a:r>
          </a:p>
          <a:p>
            <a:endParaRPr lang="en-US" baseline="0" dirty="0" smtClean="0"/>
          </a:p>
          <a:p>
            <a:r>
              <a:rPr lang="en-US" baseline="0" dirty="0" smtClean="0"/>
              <a:t>The </a:t>
            </a:r>
            <a:r>
              <a:rPr lang="en-US" baseline="0" dirty="0" err="1" smtClean="0"/>
              <a:t>outstaning</a:t>
            </a:r>
            <a:r>
              <a:rPr lang="en-US" baseline="0" dirty="0" smtClean="0"/>
              <a:t> relevance for Horizon Europe is to  </a:t>
            </a:r>
          </a:p>
          <a:p>
            <a:endParaRPr lang="en-US" baseline="0" dirty="0" smtClean="0"/>
          </a:p>
          <a:p>
            <a:pPr defTabSz="914350"/>
            <a:r>
              <a:rPr lang="en-US" b="1" dirty="0" smtClean="0">
                <a:latin typeface="Arial" panose="020B0604020202020204" pitchFamily="34" charset="0"/>
                <a:cs typeface="Arial" panose="020B0604020202020204" pitchFamily="34" charset="0"/>
              </a:rPr>
              <a:t>high-performance, steady-state operation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to qualify key elements of </a:t>
            </a:r>
            <a:r>
              <a:rPr lang="en-US" b="1" dirty="0" err="1" smtClean="0">
                <a:latin typeface="Arial" panose="020B0604020202020204" pitchFamily="34" charset="0"/>
                <a:cs typeface="Arial" panose="020B0604020202020204" pitchFamily="34" charset="0"/>
              </a:rPr>
              <a:t>stellarators</a:t>
            </a:r>
            <a:r>
              <a:rPr lang="en-US" b="1" dirty="0" smtClean="0">
                <a:latin typeface="Arial" panose="020B0604020202020204" pitchFamily="34" charset="0"/>
                <a:cs typeface="Arial" panose="020B0604020202020204" pitchFamily="34" charset="0"/>
              </a:rPr>
              <a:t> as a viable option for fusion electricity.</a:t>
            </a:r>
            <a:endParaRPr lang="en-US" b="1" dirty="0" smtClean="0">
              <a:latin typeface="Symbol" panose="05050102010706020507" pitchFamily="18" charset="2"/>
              <a:cs typeface="Arial" panose="020B0604020202020204" pitchFamily="34" charset="0"/>
            </a:endParaRPr>
          </a:p>
          <a:p>
            <a:endParaRPr lang="en-US" baseline="0" dirty="0" smtClean="0"/>
          </a:p>
          <a:p>
            <a:r>
              <a:rPr lang="en-US" baseline="0" dirty="0" smtClean="0"/>
              <a:t>What did we achieve in Horizon 2020?</a:t>
            </a:r>
          </a:p>
          <a:p>
            <a:endParaRPr lang="en-US" baseline="0" dirty="0" smtClean="0"/>
          </a:p>
          <a:p>
            <a:endParaRPr lang="en-US" baseline="0" dirty="0" smtClean="0"/>
          </a:p>
          <a:p>
            <a:r>
              <a:rPr lang="en-US" baseline="0" dirty="0" smtClean="0"/>
              <a:t>Where did it start?</a:t>
            </a:r>
            <a:endParaRPr lang="en-US" dirty="0" smtClean="0"/>
          </a:p>
          <a:p>
            <a:r>
              <a:rPr lang="en-US" dirty="0" smtClean="0"/>
              <a:t>The Kikuchi plot shows the progress in OP1.2w/ uncooled PFCs on a glimpse: High-performance,</a:t>
            </a:r>
            <a:r>
              <a:rPr lang="en-US" baseline="0" dirty="0" smtClean="0"/>
              <a:t> but transient discharges were achieved getting close to conditions relevant to test optimization of neoclassical energy confinement. Long pulse up to 100s were conducted (limited by technical safety limits). And 30s detached discharges provided a potential route to long pulse operation at high heating power and high density. All these achievements were conducted in order to prepare the phase with an actively cooled device in OP2.</a:t>
            </a:r>
          </a:p>
          <a:p>
            <a:endParaRPr lang="en-US" baseline="0" dirty="0" smtClean="0"/>
          </a:p>
          <a:p>
            <a:r>
              <a:rPr lang="en-US" baseline="0" dirty="0" smtClean="0"/>
              <a:t>The scientific reception of earlier results provided a good reflection of achieved results in many publications.</a:t>
            </a:r>
            <a:endParaRPr lang="en-US"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5</a:t>
            </a:fld>
            <a:endParaRPr lang="en-GB" dirty="0"/>
          </a:p>
        </p:txBody>
      </p:sp>
    </p:spTree>
    <p:extLst>
      <p:ext uri="{BB962C8B-B14F-4D97-AF65-F5344CB8AC3E}">
        <p14:creationId xmlns:p14="http://schemas.microsoft.com/office/powerpoint/2010/main" val="192822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Kikuchi plot shows the progress in OP1.2w/ uncooled PFCs on a glimpse: High-performance,</a:t>
            </a:r>
            <a:r>
              <a:rPr lang="en-US" baseline="0" dirty="0" smtClean="0"/>
              <a:t> but transient discharges were achieved getting close to conditions relevant to test optimization of neoclassical energy confinement. Long pulse up to 100s were conducted (limited by technical safety limits). And 30s detached discharges provided a potential route to long pulse operation at high heating power and high density. All these achievements were conducted in order to prepare the phase with an actively cooled device in OP2.</a:t>
            </a:r>
          </a:p>
          <a:p>
            <a:endParaRPr lang="en-US" baseline="0" dirty="0" smtClean="0"/>
          </a:p>
          <a:p>
            <a:r>
              <a:rPr lang="en-US" baseline="0" dirty="0" smtClean="0"/>
              <a:t>The scientific reception of earlier results provided a good reflection of achieved results in many publications.</a:t>
            </a:r>
            <a:endParaRPr lang="en-US"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6</a:t>
            </a:fld>
            <a:endParaRPr lang="en-GB" dirty="0"/>
          </a:p>
        </p:txBody>
      </p:sp>
    </p:spTree>
    <p:extLst>
      <p:ext uri="{BB962C8B-B14F-4D97-AF65-F5344CB8AC3E}">
        <p14:creationId xmlns:p14="http://schemas.microsoft.com/office/powerpoint/2010/main" val="146331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t>
            </a:r>
          </a:p>
          <a:p>
            <a:r>
              <a:rPr lang="de-DE" dirty="0" err="1" smtClean="0"/>
              <a:t>How</a:t>
            </a:r>
            <a:r>
              <a:rPr lang="de-DE" dirty="0" smtClean="0"/>
              <a:t> </a:t>
            </a:r>
            <a:r>
              <a:rPr lang="de-DE" dirty="0" err="1" smtClean="0"/>
              <a:t>to</a:t>
            </a:r>
            <a:r>
              <a:rPr lang="de-DE" dirty="0" smtClean="0"/>
              <a:t> </a:t>
            </a:r>
            <a:r>
              <a:rPr lang="de-DE" dirty="0" err="1" smtClean="0"/>
              <a:t>get</a:t>
            </a:r>
            <a:r>
              <a:rPr lang="de-DE" dirty="0" smtClean="0"/>
              <a:t> </a:t>
            </a:r>
            <a:r>
              <a:rPr lang="de-DE" dirty="0" err="1" smtClean="0"/>
              <a:t>from</a:t>
            </a:r>
            <a:r>
              <a:rPr lang="de-DE" dirty="0" smtClean="0"/>
              <a:t> </a:t>
            </a:r>
            <a:r>
              <a:rPr lang="de-DE" dirty="0" err="1" smtClean="0"/>
              <a:t>the</a:t>
            </a:r>
            <a:r>
              <a:rPr lang="de-DE" dirty="0" smtClean="0"/>
              <a:t> </a:t>
            </a:r>
            <a:r>
              <a:rPr lang="de-DE" dirty="0" err="1" smtClean="0"/>
              <a:t>technical</a:t>
            </a:r>
            <a:r>
              <a:rPr lang="de-DE" dirty="0" smtClean="0"/>
              <a:t> </a:t>
            </a:r>
            <a:r>
              <a:rPr lang="de-DE" dirty="0" err="1" smtClean="0"/>
              <a:t>pre-conditions</a:t>
            </a:r>
            <a:r>
              <a:rPr lang="de-DE" dirty="0" smtClean="0"/>
              <a:t> </a:t>
            </a:r>
            <a:r>
              <a:rPr lang="de-DE" dirty="0" err="1" smtClean="0"/>
              <a:t>to</a:t>
            </a:r>
            <a:r>
              <a:rPr lang="de-DE" dirty="0" smtClean="0"/>
              <a:t> </a:t>
            </a:r>
            <a:r>
              <a:rPr lang="de-DE" dirty="0" err="1" smtClean="0"/>
              <a:t>the</a:t>
            </a:r>
            <a:r>
              <a:rPr lang="de-DE" dirty="0" smtClean="0"/>
              <a:t> </a:t>
            </a:r>
            <a:r>
              <a:rPr lang="de-DE" dirty="0" err="1" smtClean="0"/>
              <a:t>required</a:t>
            </a:r>
            <a:r>
              <a:rPr lang="de-DE" dirty="0" smtClean="0"/>
              <a:t> </a:t>
            </a:r>
            <a:r>
              <a:rPr lang="de-DE" dirty="0" err="1" smtClean="0"/>
              <a:t>progress</a:t>
            </a:r>
            <a:r>
              <a:rPr lang="de-DE" baseline="0" dirty="0" smtClean="0"/>
              <a:t> in </a:t>
            </a:r>
            <a:r>
              <a:rPr lang="de-DE" baseline="0" dirty="0" err="1" smtClean="0"/>
              <a:t>the</a:t>
            </a:r>
            <a:r>
              <a:rPr lang="de-DE" baseline="0" dirty="0" smtClean="0"/>
              <a:t> </a:t>
            </a:r>
            <a:r>
              <a:rPr lang="de-DE" dirty="0" err="1" smtClean="0"/>
              <a:t>scientifc</a:t>
            </a:r>
            <a:r>
              <a:rPr lang="de-DE" dirty="0" smtClean="0"/>
              <a:t> </a:t>
            </a:r>
            <a:r>
              <a:rPr lang="de-DE" dirty="0" err="1" smtClean="0"/>
              <a:t>readiness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stellaratro</a:t>
            </a:r>
            <a:r>
              <a:rPr lang="de-DE" baseline="0" dirty="0" smtClean="0"/>
              <a:t> </a:t>
            </a:r>
            <a:r>
              <a:rPr lang="de-DE" baseline="0" dirty="0" err="1" smtClean="0"/>
              <a:t>assessement</a:t>
            </a:r>
            <a:r>
              <a:rPr lang="de-DE" baseline="0" dirty="0" smtClean="0"/>
              <a:t>?</a:t>
            </a:r>
          </a:p>
          <a:p>
            <a:endParaRPr lang="de-DE" baseline="0" dirty="0" smtClean="0"/>
          </a:p>
          <a:p>
            <a:endParaRPr lang="de-DE" baseline="0" dirty="0" smtClean="0"/>
          </a:p>
          <a:p>
            <a:r>
              <a:rPr lang="de-DE" baseline="0" dirty="0" smtClean="0"/>
              <a:t>….</a:t>
            </a:r>
          </a:p>
          <a:p>
            <a:r>
              <a:rPr lang="de-DE" baseline="0" dirty="0" err="1" smtClean="0"/>
              <a:t>What</a:t>
            </a:r>
            <a:r>
              <a:rPr lang="de-DE" baseline="0" dirty="0" smtClean="0"/>
              <a:t> </a:t>
            </a:r>
            <a:r>
              <a:rPr lang="de-DE" baseline="0" dirty="0" err="1" smtClean="0"/>
              <a:t>is</a:t>
            </a:r>
            <a:r>
              <a:rPr lang="de-DE" baseline="0" dirty="0" smtClean="0"/>
              <a:t> </a:t>
            </a:r>
            <a:r>
              <a:rPr lang="de-DE" baseline="0" dirty="0" err="1" smtClean="0"/>
              <a:t>EUROfusions</a:t>
            </a:r>
            <a:r>
              <a:rPr lang="de-DE" baseline="0" dirty="0" smtClean="0"/>
              <a:t> </a:t>
            </a:r>
            <a:r>
              <a:rPr lang="de-DE" baseline="0" dirty="0" err="1" smtClean="0"/>
              <a:t>specifc</a:t>
            </a:r>
            <a:r>
              <a:rPr lang="de-DE" baseline="0" dirty="0" smtClean="0"/>
              <a:t> </a:t>
            </a:r>
            <a:r>
              <a:rPr lang="de-DE" baseline="0" dirty="0" err="1" smtClean="0"/>
              <a:t>role</a:t>
            </a:r>
            <a:r>
              <a:rPr lang="de-DE" baseline="0" dirty="0" smtClean="0"/>
              <a:t> in </a:t>
            </a:r>
            <a:r>
              <a:rPr lang="de-DE" baseline="0" dirty="0" err="1" smtClean="0"/>
              <a:t>this</a:t>
            </a:r>
            <a:r>
              <a:rPr lang="de-DE" baseline="0" dirty="0" smtClean="0"/>
              <a:t> </a:t>
            </a:r>
            <a:r>
              <a:rPr lang="de-DE" baseline="0" dirty="0" err="1" smtClean="0"/>
              <a:t>set</a:t>
            </a:r>
            <a:r>
              <a:rPr lang="de-DE" baseline="0" dirty="0" smtClean="0"/>
              <a:t> </a:t>
            </a:r>
            <a:r>
              <a:rPr lang="de-DE" baseline="0" dirty="0" err="1" smtClean="0"/>
              <a:t>of</a:t>
            </a:r>
            <a:r>
              <a:rPr lang="de-DE" baseline="0" dirty="0" smtClean="0"/>
              <a:t> </a:t>
            </a:r>
            <a:r>
              <a:rPr lang="de-DE" baseline="0" dirty="0" err="1" smtClean="0"/>
              <a:t>actions</a:t>
            </a:r>
            <a:r>
              <a:rPr lang="de-DE" baseline="0" dirty="0" smtClean="0"/>
              <a:t>? A </a:t>
            </a:r>
            <a:r>
              <a:rPr lang="de-DE" baseline="0" dirty="0" err="1" smtClean="0"/>
              <a:t>general</a:t>
            </a:r>
            <a:r>
              <a:rPr lang="de-DE" baseline="0" dirty="0" smtClean="0"/>
              <a:t> </a:t>
            </a:r>
            <a:r>
              <a:rPr lang="de-DE" baseline="0" dirty="0" err="1" smtClean="0"/>
              <a:t>answer</a:t>
            </a:r>
            <a:r>
              <a:rPr lang="de-DE" baseline="0" dirty="0" smtClean="0"/>
              <a:t> </a:t>
            </a:r>
            <a:r>
              <a:rPr lang="de-DE" baseline="0" dirty="0" err="1" smtClean="0"/>
              <a:t>is</a:t>
            </a:r>
            <a:r>
              <a:rPr lang="de-DE" baseline="0" dirty="0" smtClean="0"/>
              <a:t> </a:t>
            </a:r>
            <a:r>
              <a:rPr lang="de-DE" baseline="0" dirty="0" err="1" smtClean="0"/>
              <a:t>to</a:t>
            </a:r>
            <a:r>
              <a:rPr lang="de-DE" baseline="0" dirty="0" smtClean="0"/>
              <a:t> </a:t>
            </a:r>
            <a:r>
              <a:rPr lang="de-DE" baseline="0" dirty="0" err="1" smtClean="0"/>
              <a:t>take</a:t>
            </a:r>
            <a:r>
              <a:rPr lang="de-DE" baseline="0" dirty="0" smtClean="0"/>
              <a:t> </a:t>
            </a:r>
            <a:r>
              <a:rPr lang="de-DE" baseline="0" dirty="0" err="1" smtClean="0"/>
              <a:t>leadership</a:t>
            </a:r>
            <a:r>
              <a:rPr lang="de-DE" baseline="0" dirty="0" smtClean="0"/>
              <a:t> in </a:t>
            </a:r>
            <a:r>
              <a:rPr lang="de-DE" baseline="0" dirty="0" err="1" smtClean="0"/>
              <a:t>key</a:t>
            </a:r>
            <a:r>
              <a:rPr lang="de-DE" baseline="0" dirty="0" smtClean="0"/>
              <a:t> </a:t>
            </a:r>
            <a:r>
              <a:rPr lang="de-DE" baseline="0" dirty="0" err="1" smtClean="0"/>
              <a:t>questions</a:t>
            </a:r>
            <a:r>
              <a:rPr lang="de-DE" baseline="0" dirty="0" smtClean="0"/>
              <a:t> </a:t>
            </a:r>
            <a:r>
              <a:rPr lang="de-DE" baseline="0" dirty="0" err="1" smtClean="0"/>
              <a:t>and</a:t>
            </a:r>
            <a:r>
              <a:rPr lang="de-DE" baseline="0" dirty="0" smtClean="0"/>
              <a:t> </a:t>
            </a:r>
            <a:r>
              <a:rPr lang="de-DE" baseline="0" dirty="0" err="1" smtClean="0"/>
              <a:t>to</a:t>
            </a:r>
            <a:r>
              <a:rPr lang="de-DE" baseline="0" dirty="0" smtClean="0"/>
              <a:t> </a:t>
            </a:r>
            <a:r>
              <a:rPr lang="de-DE" baseline="0" dirty="0" err="1" smtClean="0"/>
              <a:t>use</a:t>
            </a:r>
            <a:r>
              <a:rPr lang="de-DE" baseline="0" dirty="0" smtClean="0"/>
              <a:t> </a:t>
            </a:r>
            <a:r>
              <a:rPr lang="de-DE" baseline="0" dirty="0" err="1" smtClean="0"/>
              <a:t>the</a:t>
            </a:r>
            <a:r>
              <a:rPr lang="de-DE" baseline="0" dirty="0" smtClean="0"/>
              <a:t> </a:t>
            </a:r>
            <a:r>
              <a:rPr lang="de-DE" baseline="0" dirty="0" err="1" smtClean="0"/>
              <a:t>strenghts</a:t>
            </a:r>
            <a:r>
              <a:rPr lang="de-DE" baseline="0" dirty="0" smtClean="0"/>
              <a:t> </a:t>
            </a:r>
            <a:r>
              <a:rPr lang="de-DE" baseline="0" dirty="0" err="1" smtClean="0"/>
              <a:t>of</a:t>
            </a:r>
            <a:r>
              <a:rPr lang="de-DE" baseline="0" dirty="0" smtClean="0"/>
              <a:t> </a:t>
            </a:r>
            <a:r>
              <a:rPr lang="de-DE" baseline="0" dirty="0" err="1" smtClean="0"/>
              <a:t>distributed</a:t>
            </a:r>
            <a:r>
              <a:rPr lang="de-DE" baseline="0" dirty="0" smtClean="0"/>
              <a:t> </a:t>
            </a:r>
            <a:r>
              <a:rPr lang="de-DE" baseline="0" dirty="0" err="1" smtClean="0"/>
              <a:t>expertise</a:t>
            </a:r>
            <a:r>
              <a:rPr lang="de-DE" baseline="0" dirty="0" smtClean="0"/>
              <a:t> in Europe</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7</a:t>
            </a:fld>
            <a:endParaRPr lang="en-GB" dirty="0"/>
          </a:p>
        </p:txBody>
      </p:sp>
    </p:spTree>
    <p:extLst>
      <p:ext uri="{BB962C8B-B14F-4D97-AF65-F5344CB8AC3E}">
        <p14:creationId xmlns:p14="http://schemas.microsoft.com/office/powerpoint/2010/main" val="3865037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endParaRPr/>
          </a:p>
        </p:txBody>
      </p:sp>
      <p:sp>
        <p:nvSpPr>
          <p:cNvPr id="92" name="Shape 92"/>
          <p:cNvSpPr>
            <a:spLocks noGrp="1"/>
          </p:cNvSpPr>
          <p:nvPr>
            <p:ph type="body" sz="quarter" idx="1"/>
          </p:nvPr>
        </p:nvSpPr>
        <p:spPr>
          <a:prstGeom prst="rect">
            <a:avLst/>
          </a:prstGeom>
        </p:spPr>
        <p:txBody>
          <a:bodyPr/>
          <a:lstStyle/>
          <a:p>
            <a:r>
              <a:t>Check wording with Felix ( Conceptual solutions?) and Andreas</a:t>
            </a:r>
          </a:p>
          <a:p>
            <a:r>
              <a:t>Points:</a:t>
            </a:r>
          </a:p>
          <a:p>
            <a:pPr marL="165415" indent="-165415">
              <a:buSzPct val="100000"/>
              <a:buChar char="-"/>
            </a:pPr>
            <a:r>
              <a:t>Decision point – what needs to be on the table? What are the possible outcomes of the decision?</a:t>
            </a:r>
          </a:p>
          <a:p>
            <a:pPr marL="165415" indent="-165415">
              <a:buSzPct val="100000"/>
              <a:buChar char="-"/>
            </a:pPr>
            <a:r>
              <a:t>From FP8 to FP9</a:t>
            </a:r>
          </a:p>
        </p:txBody>
      </p:sp>
    </p:spTree>
    <p:extLst>
      <p:ext uri="{BB962C8B-B14F-4D97-AF65-F5344CB8AC3E}">
        <p14:creationId xmlns:p14="http://schemas.microsoft.com/office/powerpoint/2010/main" val="151060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It</a:t>
            </a:r>
            <a:r>
              <a:rPr lang="de-DE" dirty="0" smtClean="0"/>
              <a:t> </a:t>
            </a:r>
            <a:r>
              <a:rPr lang="de-DE" dirty="0" err="1" smtClean="0"/>
              <a:t>is</a:t>
            </a:r>
            <a:r>
              <a:rPr lang="de-DE" dirty="0" smtClean="0"/>
              <a:t> </a:t>
            </a:r>
            <a:r>
              <a:rPr lang="de-DE" dirty="0" err="1" smtClean="0"/>
              <a:t>clearly</a:t>
            </a:r>
            <a:r>
              <a:rPr lang="de-DE" dirty="0" smtClean="0"/>
              <a:t> </a:t>
            </a:r>
            <a:r>
              <a:rPr lang="de-DE" dirty="0" err="1" smtClean="0"/>
              <a:t>unique</a:t>
            </a:r>
            <a:r>
              <a:rPr lang="de-DE" dirty="0" smtClean="0"/>
              <a:t> </a:t>
            </a:r>
            <a:r>
              <a:rPr lang="de-DE" dirty="0" err="1" smtClean="0"/>
              <a:t>that</a:t>
            </a:r>
            <a:r>
              <a:rPr lang="de-DE" dirty="0" smtClean="0"/>
              <a:t> </a:t>
            </a:r>
            <a:r>
              <a:rPr lang="de-DE" dirty="0" err="1" smtClean="0"/>
              <a:t>EUROfusion</a:t>
            </a:r>
            <a:r>
              <a:rPr lang="de-DE" baseline="0" dirty="0" smtClean="0"/>
              <a:t> </a:t>
            </a:r>
            <a:r>
              <a:rPr lang="de-DE" baseline="0" dirty="0" err="1" smtClean="0"/>
              <a:t>as</a:t>
            </a:r>
            <a:r>
              <a:rPr lang="de-DE" baseline="0" dirty="0" smtClean="0"/>
              <a:t> a </a:t>
            </a:r>
            <a:r>
              <a:rPr lang="de-DE" baseline="0" dirty="0" err="1" smtClean="0"/>
              <a:t>consortium</a:t>
            </a:r>
            <a:r>
              <a:rPr lang="de-DE" baseline="0" dirty="0" smtClean="0"/>
              <a:t> </a:t>
            </a:r>
            <a:r>
              <a:rPr lang="de-DE" baseline="0" dirty="0" err="1" smtClean="0"/>
              <a:t>has</a:t>
            </a:r>
            <a:r>
              <a:rPr lang="de-DE" baseline="0" dirty="0" smtClean="0"/>
              <a:t> all </a:t>
            </a:r>
            <a:r>
              <a:rPr lang="de-DE" baseline="0" dirty="0" err="1" smtClean="0"/>
              <a:t>elements</a:t>
            </a:r>
            <a:r>
              <a:rPr lang="de-DE" baseline="0" dirty="0" smtClean="0"/>
              <a:t> </a:t>
            </a:r>
            <a:r>
              <a:rPr lang="de-DE" baseline="0" dirty="0" err="1" smtClean="0"/>
              <a:t>to</a:t>
            </a:r>
            <a:r>
              <a:rPr lang="de-DE" baseline="0" dirty="0" smtClean="0"/>
              <a:t> </a:t>
            </a:r>
            <a:r>
              <a:rPr lang="de-DE" baseline="0" dirty="0" err="1" smtClean="0"/>
              <a:t>from</a:t>
            </a:r>
            <a:r>
              <a:rPr lang="de-DE" baseline="0" dirty="0" smtClean="0"/>
              <a:t> </a:t>
            </a:r>
            <a:r>
              <a:rPr lang="de-DE" baseline="0" dirty="0" err="1" smtClean="0"/>
              <a:t>teams</a:t>
            </a:r>
            <a:r>
              <a:rPr lang="de-DE" baseline="0" dirty="0" smtClean="0"/>
              <a:t> </a:t>
            </a:r>
            <a:r>
              <a:rPr lang="de-DE" baseline="0" dirty="0" err="1" smtClean="0"/>
              <a:t>of</a:t>
            </a:r>
            <a:r>
              <a:rPr lang="de-DE" baseline="0" dirty="0" smtClean="0"/>
              <a:t> </a:t>
            </a:r>
            <a:r>
              <a:rPr lang="de-DE" baseline="0" dirty="0" err="1" smtClean="0"/>
              <a:t>leading</a:t>
            </a:r>
            <a:r>
              <a:rPr lang="de-DE" baseline="0" dirty="0" smtClean="0"/>
              <a:t> </a:t>
            </a:r>
            <a:r>
              <a:rPr lang="de-DE" baseline="0" dirty="0" err="1" smtClean="0"/>
              <a:t>expertise</a:t>
            </a:r>
            <a:r>
              <a:rPr lang="de-DE" baseline="0" dirty="0" smtClean="0"/>
              <a:t>.</a:t>
            </a:r>
          </a:p>
          <a:p>
            <a:endParaRPr lang="de-DE" baseline="0" dirty="0" smtClean="0"/>
          </a:p>
          <a:p>
            <a:r>
              <a:rPr lang="de-DE" baseline="0" dirty="0" smtClean="0"/>
              <a:t>I </a:t>
            </a:r>
            <a:r>
              <a:rPr lang="de-DE" baseline="0" dirty="0" err="1" smtClean="0"/>
              <a:t>hope</a:t>
            </a:r>
            <a:r>
              <a:rPr lang="de-DE" baseline="0" dirty="0" smtClean="0"/>
              <a:t> </a:t>
            </a:r>
            <a:r>
              <a:rPr lang="de-DE" baseline="0" dirty="0" err="1" smtClean="0"/>
              <a:t>that</a:t>
            </a:r>
            <a:r>
              <a:rPr lang="de-DE" baseline="0" dirty="0" smtClean="0"/>
              <a:t> </a:t>
            </a:r>
            <a:r>
              <a:rPr lang="de-DE" baseline="0" dirty="0" err="1" smtClean="0"/>
              <a:t>you</a:t>
            </a:r>
            <a:r>
              <a:rPr lang="de-DE" baseline="0" dirty="0" smtClean="0"/>
              <a:t> </a:t>
            </a:r>
            <a:r>
              <a:rPr lang="de-DE" baseline="0" dirty="0" err="1" smtClean="0"/>
              <a:t>found</a:t>
            </a:r>
            <a:r>
              <a:rPr lang="de-DE" baseline="0" dirty="0" smtClean="0"/>
              <a:t> </a:t>
            </a:r>
            <a:r>
              <a:rPr lang="de-DE" baseline="0" dirty="0" err="1" smtClean="0"/>
              <a:t>this</a:t>
            </a:r>
            <a:r>
              <a:rPr lang="de-DE" baseline="0" dirty="0" smtClean="0"/>
              <a:t> </a:t>
            </a:r>
            <a:r>
              <a:rPr lang="de-DE" baseline="0" dirty="0" err="1" smtClean="0"/>
              <a:t>example</a:t>
            </a:r>
            <a:r>
              <a:rPr lang="de-DE" baseline="0" dirty="0" smtClean="0"/>
              <a:t> </a:t>
            </a:r>
            <a:r>
              <a:rPr lang="de-DE" baseline="0" dirty="0" err="1" smtClean="0"/>
              <a:t>convincing</a:t>
            </a:r>
            <a:r>
              <a:rPr lang="de-DE" baseline="0" dirty="0" smtClean="0"/>
              <a:t> </a:t>
            </a:r>
            <a:r>
              <a:rPr lang="de-DE" baseline="0" dirty="0" err="1" smtClean="0"/>
              <a:t>and</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had</a:t>
            </a:r>
            <a:r>
              <a:rPr lang="de-DE" baseline="0" dirty="0" smtClean="0"/>
              <a:t> </a:t>
            </a:r>
            <a:r>
              <a:rPr lang="de-DE" baseline="0" dirty="0" err="1" smtClean="0"/>
              <a:t>more</a:t>
            </a:r>
            <a:r>
              <a:rPr lang="de-DE" baseline="0" dirty="0" smtClean="0"/>
              <a:t> </a:t>
            </a:r>
            <a:r>
              <a:rPr lang="de-DE" baseline="0" dirty="0" err="1" smtClean="0"/>
              <a:t>examples</a:t>
            </a:r>
            <a:r>
              <a:rPr lang="de-DE" baseline="0" dirty="0" smtClean="0"/>
              <a:t> in WPS1.</a:t>
            </a:r>
          </a:p>
          <a:p>
            <a:endParaRPr lang="de-DE" baseline="0" dirty="0" smtClean="0"/>
          </a:p>
          <a:p>
            <a:endParaRPr lang="de-DE" baseline="0" dirty="0" smtClean="0"/>
          </a:p>
          <a:p>
            <a:r>
              <a:rPr lang="de-DE" baseline="0" dirty="0" smtClean="0"/>
              <a:t>But </a:t>
            </a:r>
            <a:r>
              <a:rPr lang="de-DE" baseline="0" dirty="0" err="1" smtClean="0"/>
              <a:t>the</a:t>
            </a:r>
            <a:r>
              <a:rPr lang="de-DE" baseline="0" dirty="0" smtClean="0"/>
              <a:t> relevant </a:t>
            </a:r>
            <a:r>
              <a:rPr lang="de-DE" baseline="0" dirty="0" err="1" smtClean="0"/>
              <a:t>qeustion</a:t>
            </a:r>
            <a:r>
              <a:rPr lang="de-DE" baseline="0" dirty="0" smtClean="0"/>
              <a:t> at </a:t>
            </a:r>
            <a:r>
              <a:rPr lang="de-DE" baseline="0" dirty="0" err="1" smtClean="0"/>
              <a:t>the</a:t>
            </a:r>
            <a:r>
              <a:rPr lang="de-DE" baseline="0" dirty="0" smtClean="0"/>
              <a:t> end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day</a:t>
            </a:r>
            <a:r>
              <a:rPr lang="de-DE" baseline="0" dirty="0" smtClean="0"/>
              <a:t> </a:t>
            </a:r>
            <a:r>
              <a:rPr lang="de-DE" baseline="0" dirty="0" err="1" smtClean="0"/>
              <a:t>is</a:t>
            </a:r>
            <a:r>
              <a:rPr lang="de-DE" baseline="0" dirty="0" smtClean="0"/>
              <a:t> – </a:t>
            </a:r>
            <a:r>
              <a:rPr lang="de-DE" baseline="0" dirty="0" err="1" smtClean="0"/>
              <a:t>does</a:t>
            </a:r>
            <a:r>
              <a:rPr lang="de-DE" baseline="0" dirty="0" smtClean="0"/>
              <a:t> </a:t>
            </a:r>
            <a:r>
              <a:rPr lang="de-DE" baseline="0" dirty="0" err="1" smtClean="0"/>
              <a:t>it</a:t>
            </a:r>
            <a:r>
              <a:rPr lang="de-DE" baseline="0" dirty="0" smtClean="0"/>
              <a:t> </a:t>
            </a:r>
            <a:r>
              <a:rPr lang="de-DE" baseline="0" dirty="0" err="1" smtClean="0"/>
              <a:t>pay</a:t>
            </a:r>
            <a:r>
              <a:rPr lang="de-DE" baseline="0" dirty="0" smtClean="0"/>
              <a:t> off </a:t>
            </a:r>
            <a:r>
              <a:rPr lang="de-DE" baseline="0" dirty="0" err="1" smtClean="0"/>
              <a:t>and</a:t>
            </a:r>
            <a:r>
              <a:rPr lang="de-DE" baseline="0" dirty="0" smtClean="0"/>
              <a:t> </a:t>
            </a:r>
            <a:r>
              <a:rPr lang="de-DE" baseline="0" dirty="0" err="1" smtClean="0"/>
              <a:t>how</a:t>
            </a:r>
            <a:r>
              <a:rPr lang="de-DE" baseline="0" dirty="0" smtClean="0"/>
              <a:t> </a:t>
            </a:r>
            <a:r>
              <a:rPr lang="de-DE" baseline="0" dirty="0" err="1" smtClean="0"/>
              <a:t>can</a:t>
            </a:r>
            <a:r>
              <a:rPr lang="de-DE" baseline="0" dirty="0" smtClean="0"/>
              <a:t> </a:t>
            </a:r>
            <a:r>
              <a:rPr lang="de-DE" baseline="0" dirty="0" err="1" smtClean="0"/>
              <a:t>we</a:t>
            </a:r>
            <a:r>
              <a:rPr lang="de-DE" baseline="0" dirty="0" smtClean="0"/>
              <a:t> </a:t>
            </a:r>
            <a:r>
              <a:rPr lang="de-DE" baseline="0" dirty="0" err="1" smtClean="0"/>
              <a:t>ensure</a:t>
            </a:r>
            <a:r>
              <a:rPr lang="de-DE" baseline="0" dirty="0" smtClean="0"/>
              <a:t> </a:t>
            </a:r>
            <a:r>
              <a:rPr lang="de-DE" baseline="0" dirty="0" err="1" smtClean="0"/>
              <a:t>that</a:t>
            </a:r>
            <a:r>
              <a:rPr lang="de-DE" baseline="0" dirty="0" smtClean="0"/>
              <a:t> Roadmap relevant </a:t>
            </a:r>
            <a:r>
              <a:rPr lang="de-DE" baseline="0" dirty="0" err="1" smtClean="0"/>
              <a:t>work</a:t>
            </a:r>
            <a:r>
              <a:rPr lang="de-DE" baseline="0" dirty="0" smtClean="0"/>
              <a:t> </a:t>
            </a:r>
            <a:r>
              <a:rPr lang="de-DE" baseline="0" dirty="0" err="1" smtClean="0"/>
              <a:t>is</a:t>
            </a:r>
            <a:r>
              <a:rPr lang="de-DE" baseline="0" dirty="0" smtClean="0"/>
              <a:t> </a:t>
            </a:r>
            <a:r>
              <a:rPr lang="de-DE" baseline="0" dirty="0" err="1" smtClean="0"/>
              <a:t>conducted</a:t>
            </a:r>
            <a:r>
              <a:rPr lang="de-DE" baseline="0" dirty="0" smtClean="0"/>
              <a:t> at a </a:t>
            </a:r>
            <a:r>
              <a:rPr lang="de-DE" baseline="0" dirty="0" err="1" smtClean="0"/>
              <a:t>level</a:t>
            </a:r>
            <a:r>
              <a:rPr lang="de-DE" baseline="0" dirty="0" smtClean="0"/>
              <a:t> </a:t>
            </a:r>
            <a:r>
              <a:rPr lang="de-DE" baseline="0" dirty="0" err="1" smtClean="0"/>
              <a:t>sufficient</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goals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Europena</a:t>
            </a:r>
            <a:r>
              <a:rPr lang="de-DE" baseline="0" dirty="0" smtClean="0"/>
              <a:t> </a:t>
            </a:r>
            <a:r>
              <a:rPr lang="de-DE" baseline="0" dirty="0" err="1" smtClean="0"/>
              <a:t>programm</a:t>
            </a:r>
            <a:r>
              <a:rPr lang="de-DE" baseline="0" dirty="0" smtClean="0"/>
              <a:t>?</a:t>
            </a:r>
          </a:p>
          <a:p>
            <a:endParaRPr lang="de-DE" baseline="0" dirty="0" smtClean="0"/>
          </a:p>
          <a:p>
            <a:r>
              <a:rPr lang="de-DE" baseline="0" dirty="0" smtClean="0"/>
              <a:t>This </a:t>
            </a:r>
            <a:r>
              <a:rPr lang="de-DE" baseline="0" dirty="0" err="1" smtClean="0"/>
              <a:t>brings</a:t>
            </a:r>
            <a:r>
              <a:rPr lang="de-DE" baseline="0" dirty="0" smtClean="0"/>
              <a:t> </a:t>
            </a:r>
            <a:r>
              <a:rPr lang="de-DE" baseline="0" dirty="0" err="1" smtClean="0"/>
              <a:t>me</a:t>
            </a:r>
            <a:r>
              <a:rPr lang="de-DE" baseline="0" dirty="0" smtClean="0"/>
              <a:t> </a:t>
            </a:r>
            <a:r>
              <a:rPr lang="de-DE" baseline="0" dirty="0" err="1" smtClean="0"/>
              <a:t>to</a:t>
            </a:r>
            <a:r>
              <a:rPr lang="de-DE" baseline="0" dirty="0" smtClean="0"/>
              <a:t> </a:t>
            </a:r>
            <a:r>
              <a:rPr lang="de-DE" baseline="0" dirty="0" err="1" smtClean="0"/>
              <a:t>aspects</a:t>
            </a:r>
            <a:r>
              <a:rPr lang="de-DE" baseline="0" dirty="0" smtClean="0"/>
              <a:t> I </a:t>
            </a:r>
            <a:r>
              <a:rPr lang="de-DE" baseline="0" dirty="0" err="1" smtClean="0"/>
              <a:t>feel</a:t>
            </a:r>
            <a:r>
              <a:rPr lang="de-DE" baseline="0" dirty="0" smtClean="0"/>
              <a:t> </a:t>
            </a:r>
            <a:r>
              <a:rPr lang="de-DE" baseline="0" dirty="0" err="1" smtClean="0"/>
              <a:t>relevnat</a:t>
            </a:r>
            <a:r>
              <a:rPr lang="de-DE" baseline="0" dirty="0" smtClean="0"/>
              <a:t> on </a:t>
            </a:r>
            <a:r>
              <a:rPr lang="de-DE" baseline="0" dirty="0" err="1" smtClean="0"/>
              <a:t>the</a:t>
            </a:r>
            <a:r>
              <a:rPr lang="de-DE" baseline="0" dirty="0" smtClean="0"/>
              <a:t> </a:t>
            </a:r>
            <a:r>
              <a:rPr lang="de-DE" baseline="0" dirty="0" err="1" smtClean="0"/>
              <a:t>implmentation</a:t>
            </a:r>
            <a:r>
              <a:rPr lang="de-DE" baseline="0" dirty="0" smtClean="0"/>
              <a:t> </a:t>
            </a:r>
            <a:r>
              <a:rPr lang="de-DE" baseline="0" dirty="0" err="1" smtClean="0"/>
              <a:t>leve</a:t>
            </a:r>
            <a:r>
              <a:rPr lang="de-DE" baseline="0" dirty="0" smtClean="0"/>
              <a:t> AND THAT GOES BEYOND </a:t>
            </a:r>
            <a:r>
              <a:rPr lang="de-DE" baseline="0" dirty="0" err="1" smtClean="0"/>
              <a:t>the</a:t>
            </a:r>
            <a:r>
              <a:rPr lang="de-DE" baseline="0" dirty="0" smtClean="0"/>
              <a:t> </a:t>
            </a:r>
            <a:r>
              <a:rPr lang="de-DE" baseline="0" dirty="0" err="1" smtClean="0"/>
              <a:t>core</a:t>
            </a:r>
            <a:r>
              <a:rPr lang="de-DE" baseline="0" dirty="0" smtClean="0"/>
              <a:t> </a:t>
            </a:r>
            <a:r>
              <a:rPr lang="de-DE" baseline="0" dirty="0" err="1" smtClean="0"/>
              <a:t>business</a:t>
            </a:r>
            <a:r>
              <a:rPr lang="de-DE" baseline="0" dirty="0" smtClean="0"/>
              <a:t> </a:t>
            </a:r>
            <a:r>
              <a:rPr lang="de-DE" baseline="0" dirty="0" err="1" smtClean="0"/>
              <a:t>of</a:t>
            </a:r>
            <a:r>
              <a:rPr lang="de-DE" baseline="0" dirty="0" smtClean="0"/>
              <a:t> </a:t>
            </a:r>
            <a:r>
              <a:rPr lang="de-DE" baseline="0" dirty="0" err="1" smtClean="0"/>
              <a:t>the</a:t>
            </a:r>
            <a:r>
              <a:rPr lang="de-DE" baseline="0" dirty="0" smtClean="0"/>
              <a:t> WP –</a:t>
            </a:r>
            <a:r>
              <a:rPr lang="de-DE" baseline="0" dirty="0" err="1" smtClean="0"/>
              <a:t>brings</a:t>
            </a:r>
            <a:r>
              <a:rPr lang="de-DE" baseline="0" dirty="0" smtClean="0"/>
              <a:t> </a:t>
            </a:r>
            <a:r>
              <a:rPr lang="de-DE" baseline="0" dirty="0" err="1" smtClean="0"/>
              <a:t>me</a:t>
            </a:r>
            <a:r>
              <a:rPr lang="de-DE" baseline="0" dirty="0" smtClean="0"/>
              <a:t> </a:t>
            </a:r>
            <a:r>
              <a:rPr lang="de-DE" baseline="0" dirty="0" err="1" smtClean="0"/>
              <a:t>to</a:t>
            </a:r>
            <a:r>
              <a:rPr lang="de-DE" baseline="0" dirty="0" smtClean="0"/>
              <a:t> </a:t>
            </a:r>
            <a:r>
              <a:rPr lang="de-DE" baseline="0" dirty="0" err="1" smtClean="0"/>
              <a:t>cooperation</a:t>
            </a:r>
            <a:endParaRPr lang="de-DE" baseline="0" dirty="0" smtClean="0"/>
          </a:p>
        </p:txBody>
      </p:sp>
      <p:sp>
        <p:nvSpPr>
          <p:cNvPr id="4" name="Foliennummernplatzhalter 3"/>
          <p:cNvSpPr>
            <a:spLocks noGrp="1"/>
          </p:cNvSpPr>
          <p:nvPr>
            <p:ph type="sldNum" sz="quarter" idx="10"/>
          </p:nvPr>
        </p:nvSpPr>
        <p:spPr/>
        <p:txBody>
          <a:bodyPr/>
          <a:lstStyle/>
          <a:p>
            <a:fld id="{49027E0A-1465-4A40-B1D5-9126D49509FC}" type="slidenum">
              <a:rPr lang="en-GB" smtClean="0"/>
              <a:pPr/>
              <a:t>15</a:t>
            </a:fld>
            <a:endParaRPr lang="en-GB" dirty="0"/>
          </a:p>
        </p:txBody>
      </p:sp>
    </p:spTree>
    <p:extLst>
      <p:ext uri="{BB962C8B-B14F-4D97-AF65-F5344CB8AC3E}">
        <p14:creationId xmlns:p14="http://schemas.microsoft.com/office/powerpoint/2010/main" val="3187530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image1.png" descr="EUROFUSION PowerPoint MASTER DECKBLATT.png"/>
          <p:cNvPicPr/>
          <p:nvPr userDrawn="1"/>
        </p:nvPicPr>
        <p:blipFill>
          <a:blip r:embed="rId2" cstate="email">
            <a:extLst>
              <a:ext uri="{28A0092B-C50C-407E-A947-70E740481C1C}">
                <a14:useLocalDpi xmlns:a14="http://schemas.microsoft.com/office/drawing/2010/main"/>
              </a:ext>
            </a:extLst>
          </a:blip>
          <a:srcRect b="16347"/>
          <a:stretch>
            <a:fillRect/>
          </a:stretch>
        </p:blipFill>
        <p:spPr>
          <a:xfrm>
            <a:off x="0" y="219456"/>
            <a:ext cx="9144000" cy="5369784"/>
          </a:xfrm>
          <a:prstGeom prst="rect">
            <a:avLst/>
          </a:prstGeom>
          <a:ln w="12700">
            <a:miter lim="400000"/>
          </a:ln>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t>
            </a:r>
            <a:r>
              <a:rPr lang="en-US" smtClean="0"/>
              <a:t>of presenter</a:t>
            </a:r>
            <a:endParaRPr lang="en-US" dirty="0" smtClean="0"/>
          </a:p>
        </p:txBody>
      </p:sp>
      <p:sp>
        <p:nvSpPr>
          <p:cNvPr id="5" name="AutoShape 2" descr="https://idw-online.de/pages/de/institutionlogo921"/>
          <p:cNvSpPr>
            <a:spLocks noChangeAspect="1" noChangeArrowheads="1"/>
          </p:cNvSpPr>
          <p:nvPr userDrawn="1"/>
        </p:nvSpPr>
        <p:spPr bwMode="auto">
          <a:xfrm>
            <a:off x="155576"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pic>
        <p:nvPicPr>
          <p:cNvPr id="7" name="Picture 9" descr="D:\dinklage\Eigene Dateien\Administration\EUROFUSION\Templates\EuropeanFlag.png"/>
          <p:cNvPicPr>
            <a:picLocks noChangeAspect="1" noChangeArrowheads="1"/>
          </p:cNvPicPr>
          <p:nvPr userDrawn="1"/>
        </p:nvPicPr>
        <p:blipFill>
          <a:blip r:embed="rId3" cstate="print"/>
          <a:srcRect l="2049" t="3055" r="2068" b="3625"/>
          <a:stretch>
            <a:fillRect/>
          </a:stretch>
        </p:blipFill>
        <p:spPr bwMode="auto">
          <a:xfrm>
            <a:off x="5859749" y="5967940"/>
            <a:ext cx="823027" cy="553486"/>
          </a:xfrm>
          <a:prstGeom prst="rect">
            <a:avLst/>
          </a:prstGeom>
          <a:noFill/>
        </p:spPr>
      </p:pic>
      <p:sp>
        <p:nvSpPr>
          <p:cNvPr id="9" name="Textfeld 8"/>
          <p:cNvSpPr txBox="1"/>
          <p:nvPr userDrawn="1"/>
        </p:nvSpPr>
        <p:spPr>
          <a:xfrm>
            <a:off x="6703094" y="5902228"/>
            <a:ext cx="1994457" cy="692497"/>
          </a:xfrm>
          <a:prstGeom prst="rect">
            <a:avLst/>
          </a:prstGeom>
          <a:noFill/>
        </p:spPr>
        <p:txBody>
          <a:bodyPr wrap="none" rtlCol="0">
            <a:spAutoFit/>
          </a:bodyPr>
          <a:lstStyle/>
          <a:p>
            <a:r>
              <a:rPr lang="en-US" sz="650" dirty="0" smtClean="0">
                <a:latin typeface="Arial Narrow" pitchFamily="34" charset="0"/>
              </a:rPr>
              <a:t>This work has been carried out within the framework of the</a:t>
            </a:r>
          </a:p>
          <a:p>
            <a:r>
              <a:rPr lang="en-US" sz="650" dirty="0" smtClean="0">
                <a:latin typeface="Arial Narrow" pitchFamily="34" charset="0"/>
              </a:rPr>
              <a:t>EUROfusion Consortium and has received funding from the</a:t>
            </a:r>
          </a:p>
          <a:p>
            <a:r>
              <a:rPr lang="en-US" sz="650" dirty="0" smtClean="0">
                <a:latin typeface="Arial Narrow" pitchFamily="34" charset="0"/>
              </a:rPr>
              <a:t>European Union‘s Horizon 2020 research and innovation</a:t>
            </a:r>
          </a:p>
          <a:p>
            <a:r>
              <a:rPr lang="en-US" sz="650" dirty="0" smtClean="0">
                <a:latin typeface="Arial Narrow" pitchFamily="34" charset="0"/>
              </a:rPr>
              <a:t>programme under grant agreement number 633053.</a:t>
            </a:r>
          </a:p>
          <a:p>
            <a:r>
              <a:rPr lang="en-US" sz="650" dirty="0" smtClean="0">
                <a:latin typeface="Arial Narrow" pitchFamily="34" charset="0"/>
              </a:rPr>
              <a:t>The views and opinions expressed herein do not</a:t>
            </a:r>
          </a:p>
          <a:p>
            <a:r>
              <a:rPr lang="en-US" sz="650" dirty="0" smtClean="0">
                <a:latin typeface="Arial Narrow" pitchFamily="34" charset="0"/>
              </a:rPr>
              <a:t>necessarily reflect those of the European Commission.</a:t>
            </a:r>
          </a:p>
        </p:txBody>
      </p:sp>
      <p:pic>
        <p:nvPicPr>
          <p:cNvPr id="10" name="image1.png" descr="EUROFUSION PowerPoint MASTER DECKBLATT.png"/>
          <p:cNvPicPr/>
          <p:nvPr userDrawn="1"/>
        </p:nvPicPr>
        <p:blipFill>
          <a:blip r:embed="rId2" cstate="email">
            <a:extLst>
              <a:ext uri="{28A0092B-C50C-407E-A947-70E740481C1C}">
                <a14:useLocalDpi xmlns:a14="http://schemas.microsoft.com/office/drawing/2010/main"/>
              </a:ext>
            </a:extLst>
          </a:blip>
          <a:srcRect t="32531" r="58274" b="55129"/>
          <a:stretch>
            <a:fillRect/>
          </a:stretch>
        </p:blipFill>
        <p:spPr>
          <a:xfrm>
            <a:off x="35497" y="1556792"/>
            <a:ext cx="3815408" cy="792088"/>
          </a:xfrm>
          <a:prstGeom prst="rect">
            <a:avLst/>
          </a:prstGeom>
          <a:ln w="12700">
            <a:miter lim="400000"/>
          </a:ln>
        </p:spPr>
      </p:pic>
      <p:pic>
        <p:nvPicPr>
          <p:cNvPr id="11" name="Grafik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9" y="5871531"/>
            <a:ext cx="822341" cy="731562"/>
          </a:xfrm>
          <a:prstGeom prst="rect">
            <a:avLst/>
          </a:prstGeom>
        </p:spPr>
      </p:pic>
    </p:spTree>
    <p:extLst>
      <p:ext uri="{BB962C8B-B14F-4D97-AF65-F5344CB8AC3E}">
        <p14:creationId xmlns:p14="http://schemas.microsoft.com/office/powerpoint/2010/main" val="1694295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ffectLst/>
            </a:endParaRPr>
          </a:p>
        </p:txBody>
      </p:sp>
      <p:sp>
        <p:nvSpPr>
          <p:cNvPr id="3" name="Content Placeholder 2"/>
          <p:cNvSpPr>
            <a:spLocks noGrp="1"/>
          </p:cNvSpPr>
          <p:nvPr>
            <p:ph idx="1"/>
          </p:nvPr>
        </p:nvSpPr>
        <p:spPr>
          <a:xfrm>
            <a:off x="457200" y="1412776"/>
            <a:ext cx="82296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Wingdings" panose="05000000000000000000" pitchFamily="2" charset="2"/>
              <a:buChar char="Ø"/>
              <a:defRPr sz="2000">
                <a:latin typeface="Arial" panose="020B0604020202020204" pitchFamily="34" charset="0"/>
                <a:cs typeface="Arial" panose="020B0604020202020204" pitchFamily="34" charset="0"/>
              </a:defRPr>
            </a:lvl2pPr>
            <a:lvl3pPr marL="1200150" indent="-285750">
              <a:buFont typeface="Wingdings" panose="05000000000000000000" pitchFamily="2" charset="2"/>
              <a:buChar char="Ø"/>
              <a:defRPr sz="1800">
                <a:latin typeface="Arial" panose="020B0604020202020204" pitchFamily="34" charset="0"/>
                <a:cs typeface="Arial" panose="020B0604020202020204"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4" name="Picture 3" descr="EurofusionDisc.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8425" y="116632"/>
            <a:ext cx="458197" cy="465708"/>
          </a:xfrm>
          <a:prstGeom prst="rect">
            <a:avLst/>
          </a:prstGeom>
        </p:spPr>
      </p:pic>
      <p:sp>
        <p:nvSpPr>
          <p:cNvPr id="8" name="Footer Placeholder 4"/>
          <p:cNvSpPr>
            <a:spLocks noGrp="1"/>
          </p:cNvSpPr>
          <p:nvPr>
            <p:ph type="ftr" sz="quarter" idx="11"/>
          </p:nvPr>
        </p:nvSpPr>
        <p:spPr>
          <a:xfrm>
            <a:off x="899593" y="6617247"/>
            <a:ext cx="8240228" cy="268139"/>
          </a:xfrm>
        </p:spPr>
        <p:txBody>
          <a:bodyPr/>
          <a:lstStyle>
            <a:lvl1pPr>
              <a:defRPr sz="1050">
                <a:solidFill>
                  <a:schemeClr val="tx1"/>
                </a:solidFill>
                <a:latin typeface="Arial" panose="020B0604020202020204" pitchFamily="34" charset="0"/>
                <a:cs typeface="Arial" panose="020B0604020202020204" pitchFamily="34" charset="0"/>
              </a:defRPr>
            </a:lvl1pPr>
          </a:lstStyle>
          <a:p>
            <a:pPr algn="r"/>
            <a:r>
              <a:rPr lang="en-GB" dirty="0" smtClean="0"/>
              <a:t>Andreas DINKLAGE |19</a:t>
            </a:r>
            <a:r>
              <a:rPr lang="en-GB" baseline="30000" dirty="0" smtClean="0"/>
              <a:t>th</a:t>
            </a:r>
            <a:r>
              <a:rPr lang="en-GB" dirty="0" smtClean="0"/>
              <a:t> </a:t>
            </a:r>
            <a:r>
              <a:rPr lang="de-DE" dirty="0" smtClean="0"/>
              <a:t>CWGM </a:t>
            </a:r>
            <a:r>
              <a:rPr lang="en-GB" dirty="0" smtClean="0"/>
              <a:t>| Berlin, Germany | 14. Mar. 2019 | Page </a:t>
            </a:r>
            <a:fld id="{6A6D9FA1-99C7-4910-8E32-B85D378B0060}" type="slidenum">
              <a:rPr lang="en-GB" smtClean="0"/>
              <a:pPr algn="r"/>
              <a:t>‹Nr.›</a:t>
            </a:fld>
            <a:endParaRPr lang="en-GB" dirty="0"/>
          </a:p>
        </p:txBody>
      </p:sp>
      <p:pic>
        <p:nvPicPr>
          <p:cNvPr id="10"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133" y="116632"/>
            <a:ext cx="525089" cy="467124"/>
          </a:xfrm>
          <a:prstGeom prst="rect">
            <a:avLst/>
          </a:prstGeom>
        </p:spPr>
      </p:pic>
    </p:spTree>
    <p:extLst>
      <p:ext uri="{BB962C8B-B14F-4D97-AF65-F5344CB8AC3E}">
        <p14:creationId xmlns:p14="http://schemas.microsoft.com/office/powerpoint/2010/main" val="1996975160"/>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ffectLst/>
            </a:endParaRPr>
          </a:p>
        </p:txBody>
      </p:sp>
      <p:sp>
        <p:nvSpPr>
          <p:cNvPr id="2" name="Title 1"/>
          <p:cNvSpPr>
            <a:spLocks noGrp="1"/>
          </p:cNvSpPr>
          <p:nvPr>
            <p:ph type="title"/>
          </p:nvPr>
        </p:nvSpPr>
        <p:spPr>
          <a:xfrm>
            <a:off x="755577" y="116632"/>
            <a:ext cx="7416824" cy="457200"/>
          </a:xfrm>
        </p:spPr>
        <p:txBody>
          <a:bodyPr>
            <a:noAutofit/>
          </a:bodyPr>
          <a:lstStyle>
            <a:lvl1pPr algn="ctr">
              <a:lnSpc>
                <a:spcPts val="3200"/>
              </a:lnSpc>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12776"/>
            <a:ext cx="82296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Ø"/>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800">
                <a:latin typeface="Arial" panose="020B0604020202020204" pitchFamily="34" charset="0"/>
                <a:cs typeface="Arial" panose="020B0604020202020204"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4"/>
          <p:cNvSpPr>
            <a:spLocks noGrp="1"/>
          </p:cNvSpPr>
          <p:nvPr>
            <p:ph type="ftr" sz="quarter" idx="11"/>
          </p:nvPr>
        </p:nvSpPr>
        <p:spPr>
          <a:xfrm>
            <a:off x="467545" y="6545239"/>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smtClean="0"/>
              <a:t>Xavier LITAUDON | Conference | Venue | Date | Page </a:t>
            </a:r>
            <a:fld id="{6A6D9FA1-99C7-4910-8E32-B85D378B0060}" type="slidenum">
              <a:rPr lang="en-GB" smtClean="0"/>
              <a:pPr algn="r"/>
              <a:t>‹Nr.›</a:t>
            </a:fld>
            <a:endParaRPr lang="en-GB" dirty="0"/>
          </a:p>
        </p:txBody>
      </p:sp>
      <p:pic>
        <p:nvPicPr>
          <p:cNvPr id="4" name="Picture 3" descr="EurofusionDisc.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9" y="116632"/>
            <a:ext cx="458197" cy="465708"/>
          </a:xfrm>
          <a:prstGeom prst="rect">
            <a:avLst/>
          </a:prstGeom>
        </p:spPr>
      </p:pic>
      <p:pic>
        <p:nvPicPr>
          <p:cNvPr id="10"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133" y="116632"/>
            <a:ext cx="525089" cy="467124"/>
          </a:xfrm>
          <a:prstGeom prst="rect">
            <a:avLst/>
          </a:prstGeom>
        </p:spPr>
      </p:pic>
    </p:spTree>
    <p:extLst>
      <p:ext uri="{BB962C8B-B14F-4D97-AF65-F5344CB8AC3E}">
        <p14:creationId xmlns:p14="http://schemas.microsoft.com/office/powerpoint/2010/main" val="2256371251"/>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ffectLst/>
            </a:endParaRPr>
          </a:p>
        </p:txBody>
      </p:sp>
      <p:sp>
        <p:nvSpPr>
          <p:cNvPr id="2" name="Title 1"/>
          <p:cNvSpPr>
            <a:spLocks noGrp="1"/>
          </p:cNvSpPr>
          <p:nvPr>
            <p:ph type="title"/>
          </p:nvPr>
        </p:nvSpPr>
        <p:spPr>
          <a:xfrm>
            <a:off x="107505" y="116632"/>
            <a:ext cx="8064896" cy="4572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0" y="1412776"/>
            <a:ext cx="41148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Ø"/>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800">
                <a:latin typeface="Arial" panose="020B0604020202020204" pitchFamily="34" charset="0"/>
                <a:cs typeface="Arial" panose="020B0604020202020204"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4"/>
          <p:cNvSpPr>
            <a:spLocks noGrp="1"/>
          </p:cNvSpPr>
          <p:nvPr>
            <p:ph type="ftr" sz="quarter" idx="11"/>
          </p:nvPr>
        </p:nvSpPr>
        <p:spPr>
          <a:xfrm>
            <a:off x="467545" y="6545239"/>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smtClean="0"/>
              <a:t>Xavier LITAUDON | Conference | Venue | Date | Page </a:t>
            </a:r>
            <a:fld id="{6A6D9FA1-99C7-4910-8E32-B85D378B0060}" type="slidenum">
              <a:rPr lang="en-GB" smtClean="0"/>
              <a:pPr algn="r"/>
              <a:t>‹Nr.›</a:t>
            </a:fld>
            <a:endParaRPr lang="en-GB" dirty="0"/>
          </a:p>
        </p:txBody>
      </p:sp>
      <p:pic>
        <p:nvPicPr>
          <p:cNvPr id="4" name="Picture 3" descr="EurofusionDisc.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9" y="116632"/>
            <a:ext cx="458197" cy="465708"/>
          </a:xfrm>
          <a:prstGeom prst="rect">
            <a:avLst/>
          </a:prstGeom>
        </p:spPr>
      </p:pic>
      <p:sp>
        <p:nvSpPr>
          <p:cNvPr id="7" name="Title 1"/>
          <p:cNvSpPr txBox="1">
            <a:spLocks/>
          </p:cNvSpPr>
          <p:nvPr userDrawn="1"/>
        </p:nvSpPr>
        <p:spPr>
          <a:xfrm>
            <a:off x="3364904" y="739552"/>
            <a:ext cx="5815608" cy="385192"/>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3200" dirty="0" smtClean="0"/>
              <a:t>Click to edit Master title style</a:t>
            </a:r>
            <a:endParaRPr lang="en-GB" sz="3200" dirty="0"/>
          </a:p>
        </p:txBody>
      </p:sp>
      <p:sp>
        <p:nvSpPr>
          <p:cNvPr id="9" name="Content Placeholder 2"/>
          <p:cNvSpPr>
            <a:spLocks noGrp="1"/>
          </p:cNvSpPr>
          <p:nvPr>
            <p:ph idx="12"/>
          </p:nvPr>
        </p:nvSpPr>
        <p:spPr>
          <a:xfrm>
            <a:off x="251520" y="1412776"/>
            <a:ext cx="41148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Ø"/>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800">
                <a:latin typeface="Arial" panose="020B0604020202020204" pitchFamily="34" charset="0"/>
                <a:cs typeface="Arial" panose="020B0604020202020204"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24964630"/>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ffectLst/>
            </a:endParaRPr>
          </a:p>
        </p:txBody>
      </p:sp>
      <p:sp>
        <p:nvSpPr>
          <p:cNvPr id="3" name="Content Placeholder 2"/>
          <p:cNvSpPr>
            <a:spLocks noGrp="1"/>
          </p:cNvSpPr>
          <p:nvPr>
            <p:ph idx="1"/>
          </p:nvPr>
        </p:nvSpPr>
        <p:spPr>
          <a:xfrm>
            <a:off x="467544" y="764704"/>
            <a:ext cx="82296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Wingdings" panose="05000000000000000000" pitchFamily="2" charset="2"/>
              <a:buChar char="Ø"/>
              <a:defRPr sz="2000">
                <a:latin typeface="Arial" panose="020B0604020202020204" pitchFamily="34" charset="0"/>
                <a:cs typeface="Arial" panose="020B0604020202020204" pitchFamily="34" charset="0"/>
              </a:defRPr>
            </a:lvl2pPr>
            <a:lvl3pPr marL="1200150" indent="-285750">
              <a:buFont typeface="Wingdings" panose="05000000000000000000" pitchFamily="2" charset="2"/>
              <a:buChar char="Ø"/>
              <a:defRPr sz="1800">
                <a:latin typeface="Arial" panose="020B0604020202020204" pitchFamily="34" charset="0"/>
                <a:cs typeface="Arial" panose="020B0604020202020204"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4"/>
          <p:cNvSpPr>
            <a:spLocks noGrp="1"/>
          </p:cNvSpPr>
          <p:nvPr>
            <p:ph type="ftr" sz="quarter" idx="11"/>
          </p:nvPr>
        </p:nvSpPr>
        <p:spPr>
          <a:xfrm>
            <a:off x="467545" y="6545239"/>
            <a:ext cx="8240228" cy="268139"/>
          </a:xfrm>
        </p:spPr>
        <p:txBody>
          <a:bodyPr/>
          <a:lstStyle>
            <a:lvl1pPr>
              <a:defRPr sz="1050">
                <a:solidFill>
                  <a:schemeClr val="tx1"/>
                </a:solidFill>
                <a:latin typeface="Arial" panose="020B0604020202020204" pitchFamily="34" charset="0"/>
                <a:cs typeface="Arial" panose="020B0604020202020204" pitchFamily="34" charset="0"/>
              </a:defRPr>
            </a:lvl1pPr>
          </a:lstStyle>
          <a:p>
            <a:pPr algn="r"/>
            <a:r>
              <a:rPr lang="en-GB" dirty="0" smtClean="0"/>
              <a:t>Andreas DINKLAGE |19</a:t>
            </a:r>
            <a:r>
              <a:rPr lang="en-GB" baseline="30000" dirty="0" smtClean="0"/>
              <a:t>th</a:t>
            </a:r>
            <a:r>
              <a:rPr lang="en-GB" dirty="0" smtClean="0"/>
              <a:t> </a:t>
            </a:r>
            <a:r>
              <a:rPr lang="de-DE" dirty="0" smtClean="0"/>
              <a:t>CWGM </a:t>
            </a:r>
            <a:r>
              <a:rPr lang="en-GB" dirty="0" smtClean="0"/>
              <a:t>| Berlin, Germany | 14. Mar. 2019 | Page </a:t>
            </a:r>
            <a:fld id="{6A6D9FA1-99C7-4910-8E32-B85D378B0060}" type="slidenum">
              <a:rPr lang="en-GB" smtClean="0"/>
              <a:pPr algn="r"/>
              <a:t>‹Nr.›</a:t>
            </a:fld>
            <a:endParaRPr lang="en-GB" dirty="0"/>
          </a:p>
        </p:txBody>
      </p:sp>
      <p:pic>
        <p:nvPicPr>
          <p:cNvPr id="4" name="Picture 3" descr="EurofusionDisc.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1" y="110046"/>
            <a:ext cx="458197" cy="465708"/>
          </a:xfrm>
          <a:prstGeom prst="rect">
            <a:avLst/>
          </a:prstGeom>
        </p:spPr>
      </p:pic>
      <p:sp>
        <p:nvSpPr>
          <p:cNvPr id="7" name="Title 1"/>
          <p:cNvSpPr>
            <a:spLocks noGrp="1"/>
          </p:cNvSpPr>
          <p:nvPr>
            <p:ph type="title"/>
          </p:nvPr>
        </p:nvSpPr>
        <p:spPr>
          <a:xfrm>
            <a:off x="827584" y="116632"/>
            <a:ext cx="7632848" cy="457200"/>
          </a:xfrm>
        </p:spPr>
        <p:txBody>
          <a:bodyPr>
            <a:noAutofit/>
          </a:bodyPr>
          <a:lstStyle>
            <a:lvl1pPr algn="ctr">
              <a:lnSpc>
                <a:spcPts val="3200"/>
              </a:lnSpc>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pic>
        <p:nvPicPr>
          <p:cNvPr id="9"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133" y="116632"/>
            <a:ext cx="525089" cy="467124"/>
          </a:xfrm>
          <a:prstGeom prst="rect">
            <a:avLst/>
          </a:prstGeom>
        </p:spPr>
      </p:pic>
    </p:spTree>
    <p:extLst>
      <p:ext uri="{BB962C8B-B14F-4D97-AF65-F5344CB8AC3E}">
        <p14:creationId xmlns:p14="http://schemas.microsoft.com/office/powerpoint/2010/main" val="1381198760"/>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219458"/>
            <a:ext cx="9144000" cy="6419089"/>
          </a:xfrm>
          <a:prstGeom prst="rect">
            <a:avLst/>
          </a:prstGeom>
          <a:ln w="12700">
            <a:miter lim="400000"/>
          </a:ln>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t>
            </a:r>
            <a:r>
              <a:rPr lang="en-US" smtClean="0"/>
              <a:t>of presenter</a:t>
            </a:r>
            <a:endParaRPr lang="en-US" dirty="0" smtClean="0"/>
          </a:p>
        </p:txBody>
      </p:sp>
      <p:sp>
        <p:nvSpPr>
          <p:cNvPr id="5" name="AutoShape 2" descr="https://idw-online.de/pages/de/institutionlogo921"/>
          <p:cNvSpPr>
            <a:spLocks noChangeAspect="1" noChangeArrowheads="1"/>
          </p:cNvSpPr>
          <p:nvPr userDrawn="1"/>
        </p:nvSpPr>
        <p:spPr bwMode="auto">
          <a:xfrm>
            <a:off x="155576" y="-457200"/>
            <a:ext cx="1076325" cy="952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6" name="Picture Placeholder 10"/>
          <p:cNvSpPr>
            <a:spLocks noGrp="1"/>
          </p:cNvSpPr>
          <p:nvPr>
            <p:ph type="pic" sz="quarter" idx="10" hasCustomPrompt="1"/>
          </p:nvPr>
        </p:nvSpPr>
        <p:spPr>
          <a:xfrm>
            <a:off x="395537" y="5691685"/>
            <a:ext cx="1295375"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smtClean="0"/>
              <a:t>Logo of presenter</a:t>
            </a:r>
            <a:endParaRPr lang="en-GB" dirty="0"/>
          </a:p>
        </p:txBody>
      </p:sp>
      <p:sp>
        <p:nvSpPr>
          <p:cNvPr id="11" name="Rectangle 10"/>
          <p:cNvSpPr/>
          <p:nvPr userDrawn="1"/>
        </p:nvSpPr>
        <p:spPr>
          <a:xfrm>
            <a:off x="5724129" y="5661248"/>
            <a:ext cx="31683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grpSp>
        <p:nvGrpSpPr>
          <p:cNvPr id="9" name="Group 8"/>
          <p:cNvGrpSpPr/>
          <p:nvPr/>
        </p:nvGrpSpPr>
        <p:grpSpPr>
          <a:xfrm>
            <a:off x="5220073" y="5733256"/>
            <a:ext cx="3610183" cy="648072"/>
            <a:chOff x="18230283" y="40396912"/>
            <a:chExt cx="9924896" cy="1781641"/>
          </a:xfrm>
        </p:grpSpPr>
        <p:sp>
          <p:nvSpPr>
            <p:cNvPr id="10" name="Rectangle 9"/>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kern="1200" cap="none" normalizeH="0" baseline="0" smtClean="0">
                <a:ln>
                  <a:noFill/>
                </a:ln>
                <a:solidFill>
                  <a:schemeClr val="tx1"/>
                </a:solidFill>
                <a:effectLst/>
                <a:latin typeface="Arial" charset="0"/>
              </a:endParaRPr>
            </a:p>
          </p:txBody>
        </p:sp>
        <p:pic>
          <p:nvPicPr>
            <p:cNvPr id="13" name="Picture 12" descr="EuropeanFlag-star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spTree>
    <p:extLst>
      <p:ext uri="{BB962C8B-B14F-4D97-AF65-F5344CB8AC3E}">
        <p14:creationId xmlns:p14="http://schemas.microsoft.com/office/powerpoint/2010/main" val="911676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38" name="Texto del título"/>
          <p:cNvSpPr txBox="1">
            <a:spLocks noGrp="1"/>
          </p:cNvSpPr>
          <p:nvPr>
            <p:ph type="title"/>
          </p:nvPr>
        </p:nvSpPr>
        <p:spPr>
          <a:prstGeom prst="rect">
            <a:avLst/>
          </a:prstGeom>
        </p:spPr>
        <p:txBody>
          <a:bodyPr/>
          <a:lstStyle/>
          <a:p>
            <a:r>
              <a:t>Texto del título</a:t>
            </a:r>
          </a:p>
        </p:txBody>
      </p:sp>
      <p:sp>
        <p:nvSpPr>
          <p:cNvPr id="39"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71141223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F2527B8E-6188-C542-BE55-DC72D495614F}" type="datetime1">
              <a:rPr lang="es-ES" smtClean="0"/>
              <a:t>16/10/2020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9ECB16-8A41-384B-8777-B771AC749FAF}" type="slidenum">
              <a:rPr lang="es-ES" smtClean="0"/>
              <a:t>‹Nr.›</a:t>
            </a:fld>
            <a:endParaRPr lang="es-ES"/>
          </a:p>
        </p:txBody>
      </p:sp>
    </p:spTree>
    <p:extLst>
      <p:ext uri="{BB962C8B-B14F-4D97-AF65-F5344CB8AC3E}">
        <p14:creationId xmlns:p14="http://schemas.microsoft.com/office/powerpoint/2010/main" val="34173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14/10/2020</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indico.euro-fusion.org/category/111/" TargetMode="External"/><Relationship Id="rId5" Type="http://schemas.openxmlformats.org/officeDocument/2006/relationships/hyperlink" Target="mailto:eurofusion-wpw7x@ipp.mpg.de"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emf"/><Relationship Id="rId5" Type="http://schemas.openxmlformats.org/officeDocument/2006/relationships/image" Target="../media/image16.png"/><Relationship Id="rId10" Type="http://schemas.openxmlformats.org/officeDocument/2006/relationships/image" Target="../media/image21.gif"/><Relationship Id="rId4" Type="http://schemas.openxmlformats.org/officeDocument/2006/relationships/image" Target="../media/image15.png"/><Relationship Id="rId9" Type="http://schemas.openxmlformats.org/officeDocument/2006/relationships/image" Target="../media/image20.emf"/><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96" y="2420888"/>
            <a:ext cx="8496944" cy="1296144"/>
          </a:xfrm>
        </p:spPr>
        <p:txBody>
          <a:bodyPr/>
          <a:lstStyle/>
          <a:p>
            <a:r>
              <a:rPr lang="en-US" sz="3200" i="1" dirty="0" smtClean="0"/>
              <a:t>WPW7-X in Horizon Europe</a:t>
            </a:r>
            <a:br>
              <a:rPr lang="en-US" sz="3200" i="1" dirty="0" smtClean="0"/>
            </a:br>
            <a:r>
              <a:rPr lang="en-US" sz="3200" i="1" dirty="0" smtClean="0"/>
              <a:t>Goals, Opportunities and </a:t>
            </a:r>
            <a:br>
              <a:rPr lang="en-US" sz="3200" i="1" dirty="0" smtClean="0"/>
            </a:br>
            <a:r>
              <a:rPr lang="en-US" sz="3200" i="1" dirty="0" smtClean="0"/>
              <a:t>Required Competences </a:t>
            </a:r>
            <a:endParaRPr lang="en-US" sz="3200" i="1" dirty="0"/>
          </a:p>
        </p:txBody>
      </p:sp>
      <p:sp>
        <p:nvSpPr>
          <p:cNvPr id="3" name="Subtitle 2"/>
          <p:cNvSpPr>
            <a:spLocks noGrp="1"/>
          </p:cNvSpPr>
          <p:nvPr>
            <p:ph type="subTitle" idx="1"/>
          </p:nvPr>
        </p:nvSpPr>
        <p:spPr>
          <a:xfrm>
            <a:off x="35496" y="4077072"/>
            <a:ext cx="8712968" cy="1224136"/>
          </a:xfrm>
        </p:spPr>
        <p:txBody>
          <a:bodyPr>
            <a:noAutofit/>
          </a:bodyPr>
          <a:lstStyle/>
          <a:p>
            <a:pPr>
              <a:lnSpc>
                <a:spcPct val="120000"/>
              </a:lnSpc>
              <a:spcBef>
                <a:spcPts val="0"/>
              </a:spcBef>
            </a:pPr>
            <a:r>
              <a:rPr lang="en-US" sz="1600" dirty="0" smtClean="0"/>
              <a:t>A. Dinklage (TFL) </a:t>
            </a:r>
            <a:br>
              <a:rPr lang="en-US" sz="1600" dirty="0" smtClean="0"/>
            </a:br>
            <a:r>
              <a:rPr lang="en-US" sz="1600" dirty="0" smtClean="0"/>
              <a:t>A. Alonso (DTFL) </a:t>
            </a:r>
            <a:br>
              <a:rPr lang="en-US" sz="1600" dirty="0" smtClean="0"/>
            </a:br>
            <a:r>
              <a:rPr lang="en-US" sz="1600" dirty="0" smtClean="0"/>
              <a:t>I. Calvo (DTFL)</a:t>
            </a:r>
          </a:p>
          <a:p>
            <a:pPr>
              <a:lnSpc>
                <a:spcPct val="120000"/>
              </a:lnSpc>
              <a:spcBef>
                <a:spcPts val="0"/>
              </a:spcBef>
            </a:pPr>
            <a:r>
              <a:rPr lang="en-US" sz="1600" dirty="0" smtClean="0"/>
              <a:t>S. Moseev (Host Coordinator)</a:t>
            </a:r>
            <a:endParaRPr lang="en-US" sz="1600" i="1" dirty="0">
              <a:solidFill>
                <a:srgbClr val="E3E3E3"/>
              </a:solidFill>
            </a:endParaRPr>
          </a:p>
        </p:txBody>
      </p:sp>
      <p:pic>
        <p:nvPicPr>
          <p:cNvPr id="4"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513" y="5770188"/>
            <a:ext cx="525089" cy="467124"/>
          </a:xfrm>
          <a:prstGeom prst="rect">
            <a:avLst/>
          </a:prstGeom>
        </p:spPr>
      </p:pic>
      <p:pic>
        <p:nvPicPr>
          <p:cNvPr id="5" name="Content Placeholder 3"/>
          <p:cNvPicPr>
            <a:picLocks noChangeAspect="1"/>
          </p:cNvPicPr>
          <p:nvPr/>
        </p:nvPicPr>
        <p:blipFill>
          <a:blip r:embed="rId4"/>
          <a:stretch>
            <a:fillRect/>
          </a:stretch>
        </p:blipFill>
        <p:spPr>
          <a:xfrm>
            <a:off x="6264523" y="1196752"/>
            <a:ext cx="2483941" cy="3443120"/>
          </a:xfrm>
          <a:prstGeom prst="rect">
            <a:avLst/>
          </a:prstGeom>
          <a:ln>
            <a:noFill/>
          </a:ln>
          <a:effectLst>
            <a:outerShdw blurRad="292100" dist="139700" dir="2700000" algn="tl" rotWithShape="0">
              <a:srgbClr val="333333">
                <a:alpha val="65000"/>
              </a:srgbClr>
            </a:outerShdw>
          </a:effectLst>
        </p:spPr>
      </p:pic>
      <p:sp>
        <p:nvSpPr>
          <p:cNvPr id="6" name="Textfeld 5"/>
          <p:cNvSpPr txBox="1"/>
          <p:nvPr/>
        </p:nvSpPr>
        <p:spPr>
          <a:xfrm>
            <a:off x="35496" y="6381328"/>
            <a:ext cx="4777911" cy="461665"/>
          </a:xfrm>
          <a:prstGeom prst="rect">
            <a:avLst/>
          </a:prstGeom>
          <a:noFill/>
        </p:spPr>
        <p:txBody>
          <a:bodyPr wrap="none" rtlCol="0">
            <a:spAutoFit/>
          </a:bodyPr>
          <a:lstStyle/>
          <a:p>
            <a:r>
              <a:rPr lang="de-DE" sz="1200" dirty="0" err="1" smtClean="0">
                <a:latin typeface="Arial" panose="020B0604020202020204" pitchFamily="34" charset="0"/>
                <a:cs typeface="Arial" panose="020B0604020202020204" pitchFamily="34" charset="0"/>
              </a:rPr>
              <a:t>Contact</a:t>
            </a:r>
            <a:r>
              <a:rPr lang="de-DE" sz="1200" dirty="0" smtClean="0">
                <a:latin typeface="Arial" panose="020B0604020202020204" pitchFamily="34" charset="0"/>
                <a:cs typeface="Arial" panose="020B0604020202020204" pitchFamily="34" charset="0"/>
              </a:rPr>
              <a:t>: </a:t>
            </a:r>
            <a:r>
              <a:rPr lang="de-DE" sz="1200" i="1" dirty="0" err="1" smtClean="0">
                <a:latin typeface="Arial" panose="020B0604020202020204" pitchFamily="34" charset="0"/>
                <a:cs typeface="Arial" panose="020B0604020202020204" pitchFamily="34" charset="0"/>
                <a:hlinkClick r:id="rId5"/>
              </a:rPr>
              <a:t>eurof</a:t>
            </a:r>
            <a:r>
              <a:rPr lang="en-US" sz="1200" i="1" dirty="0" smtClean="0">
                <a:latin typeface="Arial" panose="020B0604020202020204" pitchFamily="34" charset="0"/>
                <a:cs typeface="Arial" panose="020B0604020202020204" pitchFamily="34" charset="0"/>
                <a:hlinkClick r:id="rId5"/>
              </a:rPr>
              <a:t>usion-wpw7x@ipp.mpg.de</a:t>
            </a:r>
            <a:r>
              <a:rPr lang="en-US" sz="1200" i="1" dirty="0" smtClean="0">
                <a:latin typeface="Arial" panose="020B0604020202020204" pitchFamily="34" charset="0"/>
                <a:cs typeface="Arial" panose="020B0604020202020204" pitchFamily="34" charset="0"/>
              </a:rPr>
              <a:t> </a:t>
            </a:r>
            <a:endParaRPr lang="de-DE" sz="1200" i="1" dirty="0" smtClean="0">
              <a:latin typeface="Arial" panose="020B0604020202020204" pitchFamily="34" charset="0"/>
              <a:cs typeface="Arial" panose="020B0604020202020204" pitchFamily="34" charset="0"/>
            </a:endParaRPr>
          </a:p>
          <a:p>
            <a:r>
              <a:rPr lang="de-DE" sz="1200" dirty="0" smtClean="0">
                <a:latin typeface="Arial" panose="020B0604020202020204" pitchFamily="34" charset="0"/>
                <a:cs typeface="Arial" panose="020B0604020202020204" pitchFamily="34" charset="0"/>
              </a:rPr>
              <a:t>W7-X </a:t>
            </a:r>
            <a:r>
              <a:rPr lang="de-DE" sz="1200" dirty="0">
                <a:latin typeface="Arial" panose="020B0604020202020204" pitchFamily="34" charset="0"/>
                <a:cs typeface="Arial" panose="020B0604020202020204" pitchFamily="34" charset="0"/>
              </a:rPr>
              <a:t>Team Repository: </a:t>
            </a:r>
            <a:r>
              <a:rPr lang="de-DE" sz="1200" i="1" dirty="0">
                <a:latin typeface="Arial" panose="020B0604020202020204" pitchFamily="34" charset="0"/>
                <a:cs typeface="Arial" panose="020B0604020202020204" pitchFamily="34" charset="0"/>
                <a:hlinkClick r:id="rId6"/>
              </a:rPr>
              <a:t>https://indico.euro-fusion.org/category/111</a:t>
            </a:r>
            <a:r>
              <a:rPr lang="de-DE" sz="1200" i="1" dirty="0" smtClean="0">
                <a:latin typeface="Arial" panose="020B0604020202020204" pitchFamily="34" charset="0"/>
                <a:cs typeface="Arial" panose="020B0604020202020204" pitchFamily="34" charset="0"/>
                <a:hlinkClick r:id="rId6"/>
              </a:rPr>
              <a:t>/</a:t>
            </a:r>
            <a:r>
              <a:rPr lang="de-DE" sz="1200" i="1" dirty="0" smtClean="0">
                <a:latin typeface="Arial" panose="020B0604020202020204" pitchFamily="34" charset="0"/>
                <a:cs typeface="Arial" panose="020B0604020202020204" pitchFamily="34" charset="0"/>
              </a:rPr>
              <a:t> </a:t>
            </a:r>
            <a:endParaRPr lang="de-DE"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956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5171" y="976220"/>
            <a:ext cx="8784976" cy="5708527"/>
          </a:xfrm>
        </p:spPr>
        <p:txBody>
          <a:bodyPr>
            <a:normAutofit/>
          </a:bodyPr>
          <a:lstStyle/>
          <a:p>
            <a:r>
              <a:rPr lang="de-DE" dirty="0" smtClean="0"/>
              <a:t>Clear </a:t>
            </a:r>
            <a:r>
              <a:rPr lang="de-DE" dirty="0" err="1" smtClean="0"/>
              <a:t>and</a:t>
            </a:r>
            <a:r>
              <a:rPr lang="de-DE" dirty="0" smtClean="0"/>
              <a:t> </a:t>
            </a:r>
            <a:r>
              <a:rPr lang="de-DE" dirty="0" err="1" smtClean="0"/>
              <a:t>straightforward</a:t>
            </a:r>
            <a:r>
              <a:rPr lang="de-DE" dirty="0" smtClean="0"/>
              <a:t> plan </a:t>
            </a:r>
            <a:r>
              <a:rPr lang="de-DE" dirty="0" err="1" smtClean="0"/>
              <a:t>to</a:t>
            </a:r>
            <a:r>
              <a:rPr lang="de-DE" dirty="0" smtClean="0"/>
              <a:t> </a:t>
            </a:r>
            <a:r>
              <a:rPr lang="de-DE" dirty="0" err="1" smtClean="0"/>
              <a:t>address</a:t>
            </a:r>
            <a:r>
              <a:rPr lang="de-DE" dirty="0" smtClean="0"/>
              <a:t> </a:t>
            </a:r>
            <a:r>
              <a:rPr lang="de-DE" dirty="0" err="1" smtClean="0"/>
              <a:t>the</a:t>
            </a:r>
            <a:r>
              <a:rPr lang="de-DE" dirty="0" smtClean="0"/>
              <a:t> Mission 8 </a:t>
            </a:r>
            <a:r>
              <a:rPr lang="de-DE" dirty="0" err="1" smtClean="0"/>
              <a:t>objectives</a:t>
            </a:r>
            <a:r>
              <a:rPr lang="de-DE" dirty="0" smtClean="0"/>
              <a:t> </a:t>
            </a:r>
            <a:r>
              <a:rPr lang="de-DE" dirty="0" err="1" smtClean="0"/>
              <a:t>to</a:t>
            </a:r>
            <a:r>
              <a:rPr lang="de-DE" dirty="0" smtClean="0"/>
              <a:t> </a:t>
            </a:r>
            <a:r>
              <a:rPr lang="de-DE" dirty="0" err="1" smtClean="0"/>
              <a:t>reach</a:t>
            </a:r>
            <a:r>
              <a:rPr lang="de-DE" dirty="0" smtClean="0"/>
              <a:t> </a:t>
            </a:r>
            <a:r>
              <a:rPr lang="de-DE" dirty="0" err="1" smtClean="0"/>
              <a:t>the</a:t>
            </a:r>
            <a:r>
              <a:rPr lang="de-DE" dirty="0" smtClean="0"/>
              <a:t> Roadmap </a:t>
            </a:r>
            <a:r>
              <a:rPr lang="de-DE" dirty="0" err="1" smtClean="0"/>
              <a:t>goals</a:t>
            </a:r>
            <a:r>
              <a:rPr lang="de-DE" dirty="0" smtClean="0"/>
              <a:t>: </a:t>
            </a:r>
            <a:r>
              <a:rPr lang="de-DE" dirty="0" err="1" smtClean="0"/>
              <a:t>timeline</a:t>
            </a:r>
            <a:r>
              <a:rPr lang="de-DE" dirty="0" smtClean="0"/>
              <a:t> </a:t>
            </a:r>
            <a:r>
              <a:rPr lang="de-DE" dirty="0" err="1" smtClean="0"/>
              <a:t>is</a:t>
            </a:r>
            <a:r>
              <a:rPr lang="de-DE" dirty="0" smtClean="0"/>
              <a:t> </a:t>
            </a:r>
            <a:r>
              <a:rPr lang="de-DE" dirty="0" err="1" smtClean="0"/>
              <a:t>success</a:t>
            </a:r>
            <a:r>
              <a:rPr lang="de-DE" dirty="0" smtClean="0"/>
              <a:t> </a:t>
            </a:r>
            <a:r>
              <a:rPr lang="de-DE" dirty="0" err="1" smtClean="0"/>
              <a:t>oriented</a:t>
            </a:r>
            <a:r>
              <a:rPr lang="de-DE" dirty="0" smtClean="0"/>
              <a:t> </a:t>
            </a:r>
            <a:r>
              <a:rPr lang="de-DE" dirty="0" err="1" smtClean="0"/>
              <a:t>to</a:t>
            </a:r>
            <a:r>
              <a:rPr lang="de-DE" dirty="0" smtClean="0"/>
              <a:t> </a:t>
            </a:r>
            <a:r>
              <a:rPr lang="de-DE" dirty="0" err="1" smtClean="0"/>
              <a:t>make</a:t>
            </a:r>
            <a:r>
              <a:rPr lang="de-DE" dirty="0" smtClean="0"/>
              <a:t> </a:t>
            </a:r>
            <a:r>
              <a:rPr lang="de-DE" dirty="0" err="1" smtClean="0"/>
              <a:t>the</a:t>
            </a:r>
            <a:r>
              <a:rPr lang="de-DE" dirty="0" smtClean="0"/>
              <a:t> stellarator a </a:t>
            </a:r>
            <a:r>
              <a:rPr lang="de-DE" dirty="0" err="1" smtClean="0"/>
              <a:t>serious</a:t>
            </a:r>
            <a:r>
              <a:rPr lang="de-DE" dirty="0" smtClean="0"/>
              <a:t> alternative </a:t>
            </a:r>
            <a:r>
              <a:rPr lang="de-DE" dirty="0" err="1" smtClean="0"/>
              <a:t>option</a:t>
            </a:r>
            <a:r>
              <a:rPr lang="de-DE" dirty="0" smtClean="0"/>
              <a:t> </a:t>
            </a:r>
            <a:r>
              <a:rPr lang="de-DE" dirty="0" err="1" smtClean="0"/>
              <a:t>to</a:t>
            </a:r>
            <a:r>
              <a:rPr lang="de-DE" dirty="0" smtClean="0"/>
              <a:t> </a:t>
            </a:r>
            <a:r>
              <a:rPr lang="de-DE" dirty="0" err="1" smtClean="0"/>
              <a:t>fusion</a:t>
            </a:r>
            <a:r>
              <a:rPr lang="de-DE" dirty="0" smtClean="0"/>
              <a:t> </a:t>
            </a:r>
            <a:r>
              <a:rPr lang="de-DE" dirty="0" err="1" smtClean="0"/>
              <a:t>electricity</a:t>
            </a:r>
            <a:r>
              <a:rPr lang="de-DE" dirty="0" smtClean="0"/>
              <a:t>.</a:t>
            </a:r>
          </a:p>
          <a:p>
            <a:r>
              <a:rPr lang="de-DE" dirty="0" smtClean="0"/>
              <a:t>COVID </a:t>
            </a:r>
            <a:r>
              <a:rPr lang="de-DE" dirty="0" err="1" smtClean="0"/>
              <a:t>led</a:t>
            </a:r>
            <a:r>
              <a:rPr lang="de-DE" dirty="0" smtClean="0"/>
              <a:t> </a:t>
            </a:r>
            <a:r>
              <a:rPr lang="de-DE" dirty="0" err="1" smtClean="0"/>
              <a:t>to</a:t>
            </a:r>
            <a:r>
              <a:rPr lang="de-DE" dirty="0" smtClean="0"/>
              <a:t> </a:t>
            </a:r>
            <a:r>
              <a:rPr lang="de-DE" dirty="0" err="1" smtClean="0"/>
              <a:t>shifts</a:t>
            </a:r>
            <a:r>
              <a:rPr lang="de-DE" dirty="0" smtClean="0"/>
              <a:t>: </a:t>
            </a:r>
            <a:r>
              <a:rPr lang="de-DE" dirty="0" err="1" smtClean="0"/>
              <a:t>preparatory</a:t>
            </a:r>
            <a:r>
              <a:rPr lang="de-DE" dirty="0" smtClean="0"/>
              <a:t> </a:t>
            </a:r>
            <a:r>
              <a:rPr lang="de-DE" dirty="0" err="1" smtClean="0"/>
              <a:t>work</a:t>
            </a:r>
            <a:r>
              <a:rPr lang="de-DE" dirty="0" smtClean="0"/>
              <a:t> </a:t>
            </a:r>
            <a:r>
              <a:rPr lang="de-DE" dirty="0" err="1" smtClean="0"/>
              <a:t>brought</a:t>
            </a:r>
            <a:r>
              <a:rPr lang="de-DE" dirty="0" smtClean="0"/>
              <a:t> </a:t>
            </a:r>
            <a:r>
              <a:rPr lang="de-DE" dirty="0" err="1" smtClean="0"/>
              <a:t>forward</a:t>
            </a:r>
            <a:r>
              <a:rPr lang="de-DE" dirty="0" smtClean="0"/>
              <a:t>, </a:t>
            </a:r>
            <a:r>
              <a:rPr lang="de-DE" dirty="0" err="1" smtClean="0"/>
              <a:t>campaigns</a:t>
            </a:r>
            <a:r>
              <a:rPr lang="de-DE" dirty="0" smtClean="0"/>
              <a:t> </a:t>
            </a:r>
            <a:r>
              <a:rPr lang="de-DE" dirty="0" err="1" smtClean="0"/>
              <a:t>shifted</a:t>
            </a:r>
            <a:r>
              <a:rPr lang="de-DE" dirty="0" smtClean="0"/>
              <a:t> (~1 </a:t>
            </a:r>
            <a:r>
              <a:rPr lang="de-DE" dirty="0" err="1" smtClean="0"/>
              <a:t>yr</a:t>
            </a:r>
            <a:r>
              <a:rPr lang="de-DE" dirty="0" smtClean="0"/>
              <a:t>) but </a:t>
            </a:r>
            <a:r>
              <a:rPr lang="de-DE" dirty="0" err="1" smtClean="0"/>
              <a:t>with</a:t>
            </a:r>
            <a:r>
              <a:rPr lang="de-DE" dirty="0" smtClean="0"/>
              <a:t> </a:t>
            </a:r>
            <a:r>
              <a:rPr lang="de-DE" dirty="0" err="1" smtClean="0"/>
              <a:t>successively</a:t>
            </a:r>
            <a:r>
              <a:rPr lang="de-DE" dirty="0" smtClean="0"/>
              <a:t> </a:t>
            </a:r>
            <a:r>
              <a:rPr lang="de-DE" dirty="0" err="1" smtClean="0"/>
              <a:t>increasing</a:t>
            </a:r>
            <a:r>
              <a:rPr lang="de-DE" dirty="0" smtClean="0"/>
              <a:t> </a:t>
            </a:r>
            <a:r>
              <a:rPr lang="de-DE" dirty="0" err="1" smtClean="0"/>
              <a:t>fraction</a:t>
            </a:r>
            <a:r>
              <a:rPr lang="de-DE" dirty="0" smtClean="0"/>
              <a:t> </a:t>
            </a:r>
            <a:r>
              <a:rPr lang="de-DE" dirty="0" err="1" smtClean="0"/>
              <a:t>of</a:t>
            </a:r>
            <a:r>
              <a:rPr lang="de-DE" dirty="0" smtClean="0"/>
              <a:t> </a:t>
            </a:r>
            <a:r>
              <a:rPr lang="de-DE" dirty="0" err="1" smtClean="0"/>
              <a:t>EUROfusion</a:t>
            </a:r>
            <a:r>
              <a:rPr lang="de-DE" dirty="0" smtClean="0"/>
              <a:t> </a:t>
            </a:r>
            <a:r>
              <a:rPr lang="de-DE" dirty="0" err="1" smtClean="0"/>
              <a:t>machine</a:t>
            </a:r>
            <a:r>
              <a:rPr lang="de-DE" dirty="0" smtClean="0"/>
              <a:t> time </a:t>
            </a:r>
            <a:r>
              <a:rPr lang="de-DE" dirty="0" err="1" smtClean="0"/>
              <a:t>to</a:t>
            </a:r>
            <a:r>
              <a:rPr lang="de-DE" dirty="0" smtClean="0"/>
              <a:t> </a:t>
            </a:r>
            <a:r>
              <a:rPr lang="de-DE" dirty="0" err="1" smtClean="0"/>
              <a:t>keep</a:t>
            </a:r>
            <a:r>
              <a:rPr lang="de-DE" dirty="0" smtClean="0"/>
              <a:t> </a:t>
            </a:r>
            <a:r>
              <a:rPr lang="de-DE" dirty="0" err="1" smtClean="0"/>
              <a:t>the</a:t>
            </a:r>
            <a:r>
              <a:rPr lang="de-DE" dirty="0" smtClean="0"/>
              <a:t> </a:t>
            </a:r>
            <a:r>
              <a:rPr lang="de-DE" dirty="0" err="1" smtClean="0"/>
              <a:t>required</a:t>
            </a:r>
            <a:r>
              <a:rPr lang="de-DE" dirty="0" smtClean="0"/>
              <a:t> </a:t>
            </a:r>
            <a:r>
              <a:rPr lang="de-DE" dirty="0" err="1" smtClean="0"/>
              <a:t>pace</a:t>
            </a:r>
            <a:r>
              <a:rPr lang="de-DE" dirty="0" smtClean="0"/>
              <a:t>.</a:t>
            </a:r>
          </a:p>
          <a:p>
            <a:r>
              <a:rPr lang="de-DE" dirty="0" smtClean="0"/>
              <a:t>W7-X will </a:t>
            </a:r>
            <a:r>
              <a:rPr lang="de-DE" dirty="0" err="1" smtClean="0"/>
              <a:t>be</a:t>
            </a:r>
            <a:r>
              <a:rPr lang="de-DE" dirty="0" smtClean="0"/>
              <a:t> </a:t>
            </a:r>
            <a:r>
              <a:rPr lang="de-DE" dirty="0" err="1" smtClean="0"/>
              <a:t>exploited</a:t>
            </a:r>
            <a:r>
              <a:rPr lang="de-DE" dirty="0" smtClean="0"/>
              <a:t> in </a:t>
            </a:r>
            <a:r>
              <a:rPr lang="de-DE" dirty="0" err="1" smtClean="0"/>
              <a:t>the</a:t>
            </a:r>
            <a:r>
              <a:rPr lang="de-DE" dirty="0" smtClean="0"/>
              <a:t> </a:t>
            </a:r>
            <a:r>
              <a:rPr lang="de-DE" dirty="0" err="1" smtClean="0"/>
              <a:t>one</a:t>
            </a:r>
            <a:r>
              <a:rPr lang="de-DE" dirty="0" smtClean="0"/>
              <a:t>-team/</a:t>
            </a:r>
            <a:r>
              <a:rPr lang="de-DE" dirty="0" err="1" smtClean="0"/>
              <a:t>one-program</a:t>
            </a:r>
            <a:r>
              <a:rPr lang="de-DE" dirty="0" smtClean="0"/>
              <a:t> </a:t>
            </a:r>
            <a:r>
              <a:rPr lang="de-DE" dirty="0" err="1" smtClean="0"/>
              <a:t>approach</a:t>
            </a:r>
            <a:r>
              <a:rPr lang="de-DE" dirty="0" smtClean="0"/>
              <a:t>.</a:t>
            </a:r>
          </a:p>
          <a:p>
            <a:r>
              <a:rPr lang="de-DE" dirty="0" smtClean="0"/>
              <a:t>2021 will </a:t>
            </a:r>
            <a:r>
              <a:rPr lang="de-DE" dirty="0" err="1" smtClean="0"/>
              <a:t>focus</a:t>
            </a:r>
            <a:r>
              <a:rPr lang="de-DE" dirty="0" smtClean="0"/>
              <a:t> on </a:t>
            </a:r>
            <a:r>
              <a:rPr lang="de-DE" dirty="0" err="1" smtClean="0"/>
              <a:t>campaign</a:t>
            </a:r>
            <a:r>
              <a:rPr lang="de-DE" dirty="0" smtClean="0"/>
              <a:t> </a:t>
            </a:r>
            <a:r>
              <a:rPr lang="de-DE" dirty="0" err="1" smtClean="0"/>
              <a:t>preparation</a:t>
            </a:r>
            <a:r>
              <a:rPr lang="de-DE" dirty="0" smtClean="0"/>
              <a:t> </a:t>
            </a:r>
            <a:r>
              <a:rPr lang="de-DE" dirty="0" err="1" smtClean="0"/>
              <a:t>prioritized</a:t>
            </a:r>
            <a:r>
              <a:rPr lang="de-DE" dirty="0" smtClean="0"/>
              <a:t> </a:t>
            </a:r>
            <a:r>
              <a:rPr lang="de-DE" dirty="0" err="1" smtClean="0"/>
              <a:t>along</a:t>
            </a:r>
            <a:r>
              <a:rPr lang="de-DE" dirty="0" smtClean="0"/>
              <a:t> </a:t>
            </a:r>
            <a:r>
              <a:rPr lang="de-DE" dirty="0" err="1" smtClean="0"/>
              <a:t>the</a:t>
            </a:r>
            <a:r>
              <a:rPr lang="de-DE" dirty="0" smtClean="0"/>
              <a:t> </a:t>
            </a:r>
            <a:r>
              <a:rPr lang="de-DE" dirty="0" err="1" smtClean="0"/>
              <a:t>scientific</a:t>
            </a:r>
            <a:r>
              <a:rPr lang="de-DE" dirty="0" smtClean="0"/>
              <a:t> </a:t>
            </a:r>
            <a:r>
              <a:rPr lang="de-DE" dirty="0" err="1" smtClean="0"/>
              <a:t>objectives</a:t>
            </a:r>
            <a:r>
              <a:rPr lang="de-DE" dirty="0" smtClean="0"/>
              <a:t> </a:t>
            </a:r>
            <a:r>
              <a:rPr lang="de-DE" dirty="0" err="1" smtClean="0"/>
              <a:t>of</a:t>
            </a:r>
            <a:r>
              <a:rPr lang="de-DE" dirty="0" smtClean="0"/>
              <a:t> </a:t>
            </a:r>
            <a:r>
              <a:rPr lang="de-DE" dirty="0" err="1" smtClean="0"/>
              <a:t>the</a:t>
            </a:r>
            <a:r>
              <a:rPr lang="de-DE" dirty="0" smtClean="0"/>
              <a:t> </a:t>
            </a:r>
            <a:r>
              <a:rPr lang="de-DE" dirty="0" err="1" smtClean="0"/>
              <a:t>campaigns</a:t>
            </a:r>
            <a:r>
              <a:rPr lang="de-DE" dirty="0" smtClean="0"/>
              <a:t> in </a:t>
            </a:r>
            <a:r>
              <a:rPr lang="de-DE" dirty="0" err="1" smtClean="0"/>
              <a:t>Horizon</a:t>
            </a:r>
            <a:r>
              <a:rPr lang="de-DE" dirty="0" smtClean="0"/>
              <a:t> Europe</a:t>
            </a:r>
            <a:endParaRPr lang="de-DE" dirty="0"/>
          </a:p>
        </p:txBody>
      </p:sp>
      <p:sp>
        <p:nvSpPr>
          <p:cNvPr id="4" name="Titel 3"/>
          <p:cNvSpPr>
            <a:spLocks noGrp="1"/>
          </p:cNvSpPr>
          <p:nvPr>
            <p:ph type="title"/>
          </p:nvPr>
        </p:nvSpPr>
        <p:spPr/>
        <p:txBody>
          <a:bodyPr/>
          <a:lstStyle/>
          <a:p>
            <a:r>
              <a:rPr lang="de-DE" b="0" dirty="0" smtClean="0">
                <a:solidFill>
                  <a:srgbClr val="0000FF"/>
                </a:solidFill>
              </a:rPr>
              <a:t>Implementation </a:t>
            </a:r>
            <a:r>
              <a:rPr lang="de-DE" b="0" dirty="0" err="1" smtClean="0">
                <a:solidFill>
                  <a:srgbClr val="0000FF"/>
                </a:solidFill>
              </a:rPr>
              <a:t>and</a:t>
            </a:r>
            <a:r>
              <a:rPr lang="de-DE" b="0" dirty="0" smtClean="0">
                <a:solidFill>
                  <a:srgbClr val="0000FF"/>
                </a:solidFill>
              </a:rPr>
              <a:t> </a:t>
            </a:r>
            <a:r>
              <a:rPr lang="de-DE" b="0" dirty="0" err="1" smtClean="0">
                <a:solidFill>
                  <a:srgbClr val="0000FF"/>
                </a:solidFill>
              </a:rPr>
              <a:t>the</a:t>
            </a:r>
            <a:r>
              <a:rPr lang="de-DE" b="0" dirty="0" smtClean="0">
                <a:solidFill>
                  <a:srgbClr val="0000FF"/>
                </a:solidFill>
              </a:rPr>
              <a:t> </a:t>
            </a:r>
            <a:r>
              <a:rPr lang="de-DE" b="0" dirty="0" err="1" smtClean="0">
                <a:solidFill>
                  <a:srgbClr val="0000FF"/>
                </a:solidFill>
              </a:rPr>
              <a:t>way</a:t>
            </a:r>
            <a:r>
              <a:rPr lang="de-DE" b="0" dirty="0" smtClean="0">
                <a:solidFill>
                  <a:srgbClr val="0000FF"/>
                </a:solidFill>
              </a:rPr>
              <a:t> </a:t>
            </a:r>
            <a:r>
              <a:rPr lang="de-DE" b="0" dirty="0" err="1" smtClean="0">
                <a:solidFill>
                  <a:srgbClr val="0000FF"/>
                </a:solidFill>
              </a:rPr>
              <a:t>forward</a:t>
            </a:r>
            <a:endParaRPr lang="de-DE" b="0" dirty="0">
              <a:solidFill>
                <a:srgbClr val="0000FF"/>
              </a:solidFill>
            </a:endParaRPr>
          </a:p>
        </p:txBody>
      </p:sp>
      <p:sp>
        <p:nvSpPr>
          <p:cNvPr id="8" name="Footer Placeholder 2"/>
          <p:cNvSpPr>
            <a:spLocks noGrp="1"/>
          </p:cNvSpPr>
          <p:nvPr>
            <p:ph type="ftr" sz="quarter" idx="11"/>
          </p:nvPr>
        </p:nvSpPr>
        <p:spPr>
          <a:xfrm>
            <a:off x="0" y="6608648"/>
            <a:ext cx="9144000" cy="268139"/>
          </a:xfrm>
        </p:spPr>
        <p:txBody>
          <a:bodyPr/>
          <a:lstStyle/>
          <a:p>
            <a:pPr algn="r"/>
            <a:r>
              <a:rPr lang="en-GB" dirty="0" smtClean="0"/>
              <a:t>DINKLAGE, ALONSO, CALVO, MOSEEV </a:t>
            </a:r>
            <a:r>
              <a:rPr lang="en-GB" dirty="0" smtClean="0"/>
              <a:t>| </a:t>
            </a:r>
            <a:r>
              <a:rPr lang="en-GB" dirty="0" smtClean="0"/>
              <a:t>WP</a:t>
            </a:r>
            <a:r>
              <a:rPr lang="de-DE" dirty="0" smtClean="0"/>
              <a:t>W7X in FP9 </a:t>
            </a:r>
            <a:r>
              <a:rPr lang="en-GB" dirty="0" smtClean="0"/>
              <a:t>| </a:t>
            </a:r>
            <a:r>
              <a:rPr lang="en-GB" dirty="0" err="1" smtClean="0"/>
              <a:t>EUROfusion</a:t>
            </a:r>
            <a:r>
              <a:rPr lang="en-GB" dirty="0" smtClean="0"/>
              <a:t> Info Meeting to the Beneficiaries | VC - 19. </a:t>
            </a:r>
            <a:r>
              <a:rPr lang="en-GB" dirty="0" smtClean="0"/>
              <a:t>Oct. 2020| Page </a:t>
            </a:r>
            <a:fld id="{6A6D9FA1-99C7-4910-8E32-B85D378B0060}" type="slidenum">
              <a:rPr lang="en-GB" smtClean="0"/>
              <a:pPr algn="r"/>
              <a:t>10</a:t>
            </a:fld>
            <a:r>
              <a:rPr lang="en-GB" dirty="0" smtClean="0"/>
              <a:t>/10</a:t>
            </a:r>
            <a:endParaRPr lang="en-GB" dirty="0"/>
          </a:p>
        </p:txBody>
      </p:sp>
    </p:spTree>
    <p:extLst>
      <p:ext uri="{BB962C8B-B14F-4D97-AF65-F5344CB8AC3E}">
        <p14:creationId xmlns:p14="http://schemas.microsoft.com/office/powerpoint/2010/main" val="3639535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29208" y="980728"/>
            <a:ext cx="8229600" cy="4896544"/>
          </a:xfrm>
        </p:spPr>
        <p:txBody>
          <a:bodyPr>
            <a:normAutofit/>
          </a:bodyPr>
          <a:lstStyle/>
          <a:p>
            <a:pPr marL="0" indent="0">
              <a:buNone/>
            </a:pPr>
            <a:endParaRPr lang="de-DE" dirty="0"/>
          </a:p>
        </p:txBody>
      </p:sp>
      <p:sp>
        <p:nvSpPr>
          <p:cNvPr id="4" name="Titel 3"/>
          <p:cNvSpPr>
            <a:spLocks noGrp="1"/>
          </p:cNvSpPr>
          <p:nvPr>
            <p:ph type="title"/>
          </p:nvPr>
        </p:nvSpPr>
        <p:spPr/>
        <p:txBody>
          <a:bodyPr/>
          <a:lstStyle/>
          <a:p>
            <a:r>
              <a:rPr lang="de-DE" b="0" dirty="0" smtClean="0"/>
              <a:t>Appendix</a:t>
            </a:r>
            <a:endParaRPr lang="de-DE" b="0" dirty="0"/>
          </a:p>
        </p:txBody>
      </p:sp>
    </p:spTree>
    <p:extLst>
      <p:ext uri="{BB962C8B-B14F-4D97-AF65-F5344CB8AC3E}">
        <p14:creationId xmlns:p14="http://schemas.microsoft.com/office/powerpoint/2010/main" val="2190618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2800" b="0" dirty="0"/>
              <a:t>Mission 8: a coarse timeline of FP8 and FP9</a:t>
            </a:r>
            <a:endParaRPr lang="de-DE" sz="2800" b="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8146"/>
            <a:ext cx="9144000" cy="3801708"/>
          </a:xfrm>
          <a:prstGeom prst="rect">
            <a:avLst/>
          </a:prstGeom>
        </p:spPr>
      </p:pic>
      <p:sp>
        <p:nvSpPr>
          <p:cNvPr id="6" name="Footer Placeholder 2"/>
          <p:cNvSpPr txBox="1">
            <a:spLocks/>
          </p:cNvSpPr>
          <p:nvPr/>
        </p:nvSpPr>
        <p:spPr>
          <a:xfrm>
            <a:off x="0" y="6608648"/>
            <a:ext cx="9144000" cy="2681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dirty="0" smtClean="0">
                <a:latin typeface="Arial" panose="020B0604020202020204" pitchFamily="34" charset="0"/>
                <a:cs typeface="Arial" panose="020B0604020202020204" pitchFamily="34" charset="0"/>
              </a:rPr>
              <a:t>DINKLAGE, ALONSO, CALVO, MOSEEV | WP</a:t>
            </a:r>
            <a:r>
              <a:rPr lang="de-DE" sz="1100" dirty="0" smtClean="0">
                <a:latin typeface="Arial" panose="020B0604020202020204" pitchFamily="34" charset="0"/>
                <a:cs typeface="Arial" panose="020B0604020202020204" pitchFamily="34" charset="0"/>
              </a:rPr>
              <a:t>W7X in FP9 </a:t>
            </a:r>
            <a:r>
              <a:rPr lang="en-GB" sz="1100" dirty="0" smtClean="0">
                <a:latin typeface="Arial" panose="020B0604020202020204" pitchFamily="34" charset="0"/>
                <a:cs typeface="Arial" panose="020B0604020202020204" pitchFamily="34" charset="0"/>
              </a:rPr>
              <a:t>| </a:t>
            </a:r>
            <a:r>
              <a:rPr lang="en-GB" sz="1100" dirty="0" err="1" smtClean="0">
                <a:latin typeface="Arial" panose="020B0604020202020204" pitchFamily="34" charset="0"/>
                <a:cs typeface="Arial" panose="020B0604020202020204" pitchFamily="34" charset="0"/>
              </a:rPr>
              <a:t>EUROfusion</a:t>
            </a:r>
            <a:r>
              <a:rPr lang="en-GB" sz="1100" dirty="0" smtClean="0">
                <a:latin typeface="Arial" panose="020B0604020202020204" pitchFamily="34" charset="0"/>
                <a:cs typeface="Arial" panose="020B0604020202020204" pitchFamily="34" charset="0"/>
              </a:rPr>
              <a:t> Info Meeting to the Beneficiaries | VC - 19. Oct. 2020| Page </a:t>
            </a:r>
            <a:fld id="{6A6D9FA1-99C7-4910-8E32-B85D378B0060}" type="slidenum">
              <a:rPr lang="en-GB" sz="1100" smtClean="0">
                <a:latin typeface="Arial" panose="020B0604020202020204" pitchFamily="34" charset="0"/>
                <a:cs typeface="Arial" panose="020B0604020202020204" pitchFamily="34" charset="0"/>
              </a:rPr>
              <a:pPr algn="r"/>
              <a:t>12</a:t>
            </a:fld>
            <a:r>
              <a:rPr lang="en-GB" sz="1100" dirty="0" smtClean="0">
                <a:latin typeface="Arial" panose="020B0604020202020204" pitchFamily="34" charset="0"/>
                <a:cs typeface="Arial" panose="020B0604020202020204" pitchFamily="34" charset="0"/>
              </a:rPr>
              <a:t>/11</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069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29208" y="980728"/>
            <a:ext cx="8229600" cy="4896544"/>
          </a:xfrm>
        </p:spPr>
        <p:txBody>
          <a:bodyPr>
            <a:normAutofit/>
          </a:bodyPr>
          <a:lstStyle/>
          <a:p>
            <a:pPr marL="0" indent="0">
              <a:buNone/>
            </a:pPr>
            <a:endParaRPr lang="de-DE" dirty="0" smtClean="0"/>
          </a:p>
          <a:p>
            <a:pPr>
              <a:buFont typeface="Wingdings" panose="05000000000000000000" pitchFamily="2" charset="2"/>
              <a:buChar char="Ø"/>
            </a:pPr>
            <a:r>
              <a:rPr lang="de-DE" dirty="0" smtClean="0"/>
              <a:t>Fast </a:t>
            </a:r>
            <a:r>
              <a:rPr lang="de-DE" dirty="0" smtClean="0"/>
              <a:t>Ion Scenarios</a:t>
            </a:r>
          </a:p>
          <a:p>
            <a:pPr>
              <a:buFont typeface="Wingdings" panose="05000000000000000000" pitchFamily="2" charset="2"/>
              <a:buChar char="Ø"/>
            </a:pPr>
            <a:r>
              <a:rPr lang="de-DE" dirty="0" err="1" smtClean="0"/>
              <a:t>Steady</a:t>
            </a:r>
            <a:r>
              <a:rPr lang="de-DE" dirty="0" smtClean="0"/>
              <a:t>-State </a:t>
            </a:r>
            <a:r>
              <a:rPr lang="de-DE" dirty="0" err="1" smtClean="0"/>
              <a:t>Fuelling</a:t>
            </a:r>
            <a:r>
              <a:rPr lang="de-DE" dirty="0" smtClean="0"/>
              <a:t>/Wall </a:t>
            </a:r>
            <a:r>
              <a:rPr lang="de-DE" dirty="0" err="1" smtClean="0"/>
              <a:t>Conditioning</a:t>
            </a:r>
            <a:endParaRPr lang="de-DE" dirty="0" smtClean="0"/>
          </a:p>
          <a:p>
            <a:pPr>
              <a:buFont typeface="Wingdings" panose="05000000000000000000" pitchFamily="2" charset="2"/>
              <a:buChar char="Ø"/>
            </a:pPr>
            <a:r>
              <a:rPr lang="de-DE" dirty="0" smtClean="0"/>
              <a:t>Strike-Line Control </a:t>
            </a:r>
            <a:r>
              <a:rPr lang="de-DE" dirty="0" err="1" smtClean="0"/>
              <a:t>by</a:t>
            </a:r>
            <a:r>
              <a:rPr lang="de-DE" dirty="0" smtClean="0"/>
              <a:t> ECCD</a:t>
            </a:r>
          </a:p>
          <a:p>
            <a:pPr>
              <a:buFont typeface="Wingdings" panose="05000000000000000000" pitchFamily="2" charset="2"/>
              <a:buChar char="Ø"/>
            </a:pPr>
            <a:r>
              <a:rPr lang="de-DE" dirty="0" smtClean="0"/>
              <a:t>High-</a:t>
            </a:r>
            <a:r>
              <a:rPr lang="de-DE" dirty="0" err="1" smtClean="0"/>
              <a:t>Density</a:t>
            </a:r>
            <a:r>
              <a:rPr lang="de-DE" dirty="0" smtClean="0"/>
              <a:t> ECH </a:t>
            </a:r>
            <a:r>
              <a:rPr lang="de-DE" dirty="0" err="1" smtClean="0"/>
              <a:t>Heating</a:t>
            </a:r>
            <a:endParaRPr lang="de-DE" dirty="0" smtClean="0"/>
          </a:p>
          <a:p>
            <a:pPr>
              <a:buFont typeface="Wingdings" panose="05000000000000000000" pitchFamily="2" charset="2"/>
              <a:buChar char="Ø"/>
            </a:pPr>
            <a:r>
              <a:rPr lang="de-DE" dirty="0" err="1" smtClean="0"/>
              <a:t>Turbulence</a:t>
            </a:r>
            <a:r>
              <a:rPr lang="de-DE" dirty="0" smtClean="0"/>
              <a:t> </a:t>
            </a:r>
            <a:r>
              <a:rPr lang="de-DE" dirty="0" err="1" smtClean="0"/>
              <a:t>and</a:t>
            </a:r>
            <a:r>
              <a:rPr lang="de-DE" dirty="0"/>
              <a:t> </a:t>
            </a:r>
            <a:r>
              <a:rPr lang="de-DE" dirty="0" err="1" smtClean="0"/>
              <a:t>Mitigation</a:t>
            </a:r>
            <a:r>
              <a:rPr lang="de-DE" dirty="0" smtClean="0"/>
              <a:t> Scenarios</a:t>
            </a:r>
          </a:p>
          <a:p>
            <a:pPr>
              <a:buFont typeface="Wingdings" panose="05000000000000000000" pitchFamily="2" charset="2"/>
              <a:buChar char="Ø"/>
            </a:pPr>
            <a:r>
              <a:rPr lang="de-DE" dirty="0" err="1" smtClean="0"/>
              <a:t>Divertor</a:t>
            </a:r>
            <a:r>
              <a:rPr lang="de-DE" dirty="0" smtClean="0"/>
              <a:t> </a:t>
            </a:r>
            <a:r>
              <a:rPr lang="de-DE" dirty="0" err="1" smtClean="0"/>
              <a:t>Detachment</a:t>
            </a:r>
            <a:endParaRPr lang="de-DE" dirty="0" smtClean="0"/>
          </a:p>
          <a:p>
            <a:pPr>
              <a:buFont typeface="Wingdings" panose="05000000000000000000" pitchFamily="2" charset="2"/>
              <a:buChar char="Ø"/>
            </a:pPr>
            <a:r>
              <a:rPr lang="de-DE" dirty="0" err="1" smtClean="0"/>
              <a:t>Divertor</a:t>
            </a:r>
            <a:r>
              <a:rPr lang="de-DE" dirty="0" smtClean="0"/>
              <a:t> </a:t>
            </a:r>
            <a:r>
              <a:rPr lang="de-DE" dirty="0" err="1" smtClean="0"/>
              <a:t>Pumping</a:t>
            </a:r>
            <a:endParaRPr lang="de-DE" dirty="0" smtClean="0"/>
          </a:p>
          <a:p>
            <a:pPr>
              <a:buFont typeface="Wingdings" panose="05000000000000000000" pitchFamily="2" charset="2"/>
              <a:buChar char="Ø"/>
            </a:pPr>
            <a:r>
              <a:rPr lang="de-DE" dirty="0" smtClean="0"/>
              <a:t>Performance </a:t>
            </a:r>
            <a:r>
              <a:rPr lang="de-DE" dirty="0" err="1" smtClean="0"/>
              <a:t>Limitations</a:t>
            </a:r>
            <a:endParaRPr lang="de-DE" dirty="0" smtClean="0"/>
          </a:p>
          <a:p>
            <a:pPr>
              <a:buFont typeface="Wingdings" panose="05000000000000000000" pitchFamily="2" charset="2"/>
              <a:buChar char="Ø"/>
            </a:pPr>
            <a:r>
              <a:rPr lang="de-DE" dirty="0" smtClean="0"/>
              <a:t>Enhanced </a:t>
            </a:r>
            <a:r>
              <a:rPr lang="de-DE" dirty="0" err="1" smtClean="0"/>
              <a:t>confinement</a:t>
            </a:r>
            <a:r>
              <a:rPr lang="de-DE" dirty="0" smtClean="0"/>
              <a:t> </a:t>
            </a:r>
            <a:r>
              <a:rPr lang="de-DE" dirty="0" err="1" smtClean="0"/>
              <a:t>modes</a:t>
            </a:r>
            <a:endParaRPr lang="de-DE" dirty="0" smtClean="0"/>
          </a:p>
          <a:p>
            <a:pPr>
              <a:buFont typeface="Wingdings" panose="05000000000000000000" pitchFamily="2" charset="2"/>
              <a:buChar char="Ø"/>
            </a:pPr>
            <a:r>
              <a:rPr lang="de-DE" dirty="0" err="1" smtClean="0"/>
              <a:t>Preparation</a:t>
            </a:r>
            <a:r>
              <a:rPr lang="de-DE" dirty="0" smtClean="0"/>
              <a:t> </a:t>
            </a:r>
            <a:r>
              <a:rPr lang="de-DE" dirty="0" err="1" smtClean="0"/>
              <a:t>of</a:t>
            </a:r>
            <a:r>
              <a:rPr lang="de-DE" dirty="0" smtClean="0"/>
              <a:t> metallic wall </a:t>
            </a:r>
            <a:r>
              <a:rPr lang="de-DE" dirty="0" err="1" smtClean="0"/>
              <a:t>operation</a:t>
            </a:r>
            <a:r>
              <a:rPr lang="de-DE" dirty="0" smtClean="0"/>
              <a:t> (w/ WPWIE)</a:t>
            </a:r>
            <a:endParaRPr lang="de-DE" dirty="0"/>
          </a:p>
        </p:txBody>
      </p:sp>
      <p:sp>
        <p:nvSpPr>
          <p:cNvPr id="4" name="Titel 3"/>
          <p:cNvSpPr>
            <a:spLocks noGrp="1"/>
          </p:cNvSpPr>
          <p:nvPr>
            <p:ph type="title"/>
          </p:nvPr>
        </p:nvSpPr>
        <p:spPr/>
        <p:txBody>
          <a:bodyPr/>
          <a:lstStyle/>
          <a:p>
            <a:r>
              <a:rPr lang="de-DE" b="0" dirty="0" smtClean="0"/>
              <a:t>Scientific </a:t>
            </a:r>
            <a:r>
              <a:rPr lang="de-DE" b="0" dirty="0" err="1" smtClean="0"/>
              <a:t>objectives</a:t>
            </a:r>
            <a:endParaRPr lang="de-DE" b="0" dirty="0"/>
          </a:p>
        </p:txBody>
      </p:sp>
      <p:sp>
        <p:nvSpPr>
          <p:cNvPr id="5" name="Footer Placeholder 2"/>
          <p:cNvSpPr txBox="1">
            <a:spLocks/>
          </p:cNvSpPr>
          <p:nvPr/>
        </p:nvSpPr>
        <p:spPr>
          <a:xfrm>
            <a:off x="0" y="6608648"/>
            <a:ext cx="9144000" cy="2681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dirty="0" smtClean="0">
                <a:latin typeface="Arial" panose="020B0604020202020204" pitchFamily="34" charset="0"/>
                <a:cs typeface="Arial" panose="020B0604020202020204" pitchFamily="34" charset="0"/>
              </a:rPr>
              <a:t>DINKLAGE, ALONSO, CALVO, MOSEEV | WP</a:t>
            </a:r>
            <a:r>
              <a:rPr lang="de-DE" sz="1100" dirty="0" smtClean="0">
                <a:latin typeface="Arial" panose="020B0604020202020204" pitchFamily="34" charset="0"/>
                <a:cs typeface="Arial" panose="020B0604020202020204" pitchFamily="34" charset="0"/>
              </a:rPr>
              <a:t>W7X in FP9 </a:t>
            </a:r>
            <a:r>
              <a:rPr lang="en-GB" sz="1100" dirty="0" smtClean="0">
                <a:latin typeface="Arial" panose="020B0604020202020204" pitchFamily="34" charset="0"/>
                <a:cs typeface="Arial" panose="020B0604020202020204" pitchFamily="34" charset="0"/>
              </a:rPr>
              <a:t>| </a:t>
            </a:r>
            <a:r>
              <a:rPr lang="en-GB" sz="1100" dirty="0" err="1" smtClean="0">
                <a:latin typeface="Arial" panose="020B0604020202020204" pitchFamily="34" charset="0"/>
                <a:cs typeface="Arial" panose="020B0604020202020204" pitchFamily="34" charset="0"/>
              </a:rPr>
              <a:t>EUROfusion</a:t>
            </a:r>
            <a:r>
              <a:rPr lang="en-GB" sz="1100" dirty="0" smtClean="0">
                <a:latin typeface="Arial" panose="020B0604020202020204" pitchFamily="34" charset="0"/>
                <a:cs typeface="Arial" panose="020B0604020202020204" pitchFamily="34" charset="0"/>
              </a:rPr>
              <a:t> Info Meeting to the Beneficiaries | VC - 19. Oct. 2020| Page </a:t>
            </a:r>
            <a:fld id="{6A6D9FA1-99C7-4910-8E32-B85D378B0060}" type="slidenum">
              <a:rPr lang="en-GB" sz="1100" smtClean="0">
                <a:latin typeface="Arial" panose="020B0604020202020204" pitchFamily="34" charset="0"/>
                <a:cs typeface="Arial" panose="020B0604020202020204" pitchFamily="34" charset="0"/>
              </a:rPr>
              <a:pPr algn="r"/>
              <a:t>13</a:t>
            </a:fld>
            <a:r>
              <a:rPr lang="en-GB" sz="1100" dirty="0" smtClean="0">
                <a:latin typeface="Arial" panose="020B0604020202020204" pitchFamily="34" charset="0"/>
                <a:cs typeface="Arial" panose="020B0604020202020204" pitchFamily="34" charset="0"/>
              </a:rPr>
              <a:t>/11</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238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ángulo"/>
          <p:cNvSpPr/>
          <p:nvPr/>
        </p:nvSpPr>
        <p:spPr>
          <a:xfrm>
            <a:off x="444500" y="2345098"/>
            <a:ext cx="8420398" cy="1270001"/>
          </a:xfrm>
          <a:prstGeom prst="rect">
            <a:avLst/>
          </a:prstGeom>
          <a:gradFill>
            <a:gsLst>
              <a:gs pos="0">
                <a:srgbClr val="FFFFFF"/>
              </a:gs>
              <a:gs pos="100000">
                <a:srgbClr val="ABABAB"/>
              </a:gs>
            </a:gsLst>
            <a:lin ang="16200000"/>
          </a:gradFill>
          <a:ln w="12700">
            <a:miter lim="400000"/>
          </a:ln>
        </p:spPr>
        <p:txBody>
          <a:bodyPr lIns="45719" rIns="45719" anchor="ctr"/>
          <a:lstStyle/>
          <a:p>
            <a:endParaRPr/>
          </a:p>
        </p:txBody>
      </p:sp>
      <p:sp>
        <p:nvSpPr>
          <p:cNvPr id="81" name="Title 1"/>
          <p:cNvSpPr txBox="1">
            <a:spLocks noGrp="1"/>
          </p:cNvSpPr>
          <p:nvPr>
            <p:ph type="title"/>
          </p:nvPr>
        </p:nvSpPr>
        <p:spPr>
          <a:prstGeom prst="rect">
            <a:avLst/>
          </a:prstGeom>
        </p:spPr>
        <p:txBody>
          <a:bodyPr/>
          <a:lstStyle/>
          <a:p>
            <a:r>
              <a:t>Roadmap Mission 8: Stellarator</a:t>
            </a:r>
          </a:p>
        </p:txBody>
      </p:sp>
      <p:sp>
        <p:nvSpPr>
          <p:cNvPr id="83" name="TextBox 8"/>
          <p:cNvSpPr txBox="1"/>
          <p:nvPr/>
        </p:nvSpPr>
        <p:spPr>
          <a:xfrm>
            <a:off x="4598859" y="2909843"/>
            <a:ext cx="3980066" cy="2031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buFont typeface="Wingdings"/>
              <a:defRPr b="1">
                <a:latin typeface="+mj-lt"/>
                <a:ea typeface="+mj-ea"/>
                <a:cs typeface="+mj-cs"/>
                <a:sym typeface="Arial"/>
              </a:defRPr>
            </a:pPr>
            <a:r>
              <a:t>Input required</a:t>
            </a:r>
          </a:p>
          <a:p>
            <a:pPr marL="742950" lvl="1" indent="-285750">
              <a:buSzPct val="100000"/>
              <a:buChar char="▪"/>
              <a:defRPr>
                <a:latin typeface="+mj-lt"/>
                <a:ea typeface="+mj-ea"/>
                <a:cs typeface="+mj-cs"/>
                <a:sym typeface="Arial"/>
              </a:defRPr>
            </a:pPr>
            <a:r>
              <a:t>HELIAS optimisation assessed in W7-X.</a:t>
            </a:r>
          </a:p>
          <a:p>
            <a:pPr marL="742950" lvl="1" indent="-285750">
              <a:buSzPct val="100000"/>
              <a:buChar char="▪"/>
              <a:defRPr>
                <a:latin typeface="+mj-lt"/>
                <a:ea typeface="+mj-ea"/>
                <a:cs typeface="+mj-cs"/>
                <a:sym typeface="Arial"/>
              </a:defRPr>
            </a:pPr>
            <a:r>
              <a:t>Physics models/codes for reliable extrapolations.</a:t>
            </a:r>
          </a:p>
          <a:p>
            <a:pPr marL="742950" lvl="1" indent="-285750">
              <a:buSzPct val="100000"/>
              <a:buChar char="▪"/>
              <a:defRPr>
                <a:latin typeface="+mj-lt"/>
                <a:ea typeface="+mj-ea"/>
                <a:cs typeface="+mj-cs"/>
                <a:sym typeface="Arial"/>
              </a:defRPr>
            </a:pPr>
            <a:r>
              <a:t>Pre-conceptual solutions for critical stellarator reactor tech.</a:t>
            </a:r>
          </a:p>
        </p:txBody>
      </p:sp>
      <p:sp>
        <p:nvSpPr>
          <p:cNvPr id="86" name="TextBox 8"/>
          <p:cNvSpPr txBox="1"/>
          <p:nvPr/>
        </p:nvSpPr>
        <p:spPr>
          <a:xfrm>
            <a:off x="492527" y="2909843"/>
            <a:ext cx="3980065" cy="2031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buFont typeface="Wingdings"/>
              <a:defRPr b="1">
                <a:latin typeface="+mj-lt"/>
                <a:ea typeface="+mj-ea"/>
                <a:cs typeface="+mj-cs"/>
                <a:sym typeface="Arial"/>
              </a:defRPr>
            </a:pPr>
            <a:r>
              <a:t>Scope</a:t>
            </a:r>
          </a:p>
          <a:p>
            <a:pPr marL="742950" lvl="1" indent="-285750">
              <a:buSzPct val="100000"/>
              <a:buChar char="▪"/>
              <a:defRPr>
                <a:latin typeface="+mj-lt"/>
                <a:ea typeface="+mj-ea"/>
                <a:cs typeface="+mj-cs"/>
                <a:sym typeface="Arial"/>
              </a:defRPr>
            </a:pPr>
            <a:r>
              <a:t>Assess the prospect of optimised stellarators as FPP (no show-stoppers).</a:t>
            </a:r>
          </a:p>
          <a:p>
            <a:pPr marL="742950" lvl="1" indent="-285750">
              <a:buSzPct val="100000"/>
              <a:buChar char="▪"/>
              <a:defRPr>
                <a:latin typeface="+mj-lt"/>
                <a:ea typeface="+mj-ea"/>
                <a:cs typeface="+mj-cs"/>
                <a:sym typeface="Arial"/>
              </a:defRPr>
            </a:pPr>
            <a:r>
              <a:t>Decision on next-step device (burning plasma stellarator?).</a:t>
            </a:r>
          </a:p>
          <a:p>
            <a:pPr>
              <a:defRPr>
                <a:latin typeface="+mj-lt"/>
                <a:ea typeface="+mj-ea"/>
                <a:cs typeface="+mj-cs"/>
                <a:sym typeface="Arial"/>
              </a:defRPr>
            </a:pPr>
            <a:endParaRPr/>
          </a:p>
        </p:txBody>
      </p:sp>
      <p:sp>
        <p:nvSpPr>
          <p:cNvPr id="87" name="Milestone: Decision point on the stellarator line"/>
          <p:cNvSpPr txBox="1"/>
          <p:nvPr/>
        </p:nvSpPr>
        <p:spPr>
          <a:xfrm>
            <a:off x="533931" y="2369346"/>
            <a:ext cx="6175343"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latin typeface="+mj-lt"/>
                <a:ea typeface="+mj-ea"/>
                <a:cs typeface="+mj-cs"/>
                <a:sym typeface="Arial"/>
              </a:defRPr>
            </a:lvl1pPr>
          </a:lstStyle>
          <a:p>
            <a:r>
              <a:t>Milestone: Decision point on the stellarator line</a:t>
            </a:r>
          </a:p>
        </p:txBody>
      </p:sp>
      <p:sp>
        <p:nvSpPr>
          <p:cNvPr id="88" name="Línea"/>
          <p:cNvSpPr/>
          <p:nvPr/>
        </p:nvSpPr>
        <p:spPr>
          <a:xfrm>
            <a:off x="447344" y="2865798"/>
            <a:ext cx="8414710" cy="1"/>
          </a:xfrm>
          <a:prstGeom prst="line">
            <a:avLst/>
          </a:prstGeom>
          <a:ln w="25400">
            <a:solidFill>
              <a:srgbClr val="000000"/>
            </a:solidFill>
          </a:ln>
        </p:spPr>
        <p:txBody>
          <a:bodyPr lIns="45719" rIns="45719"/>
          <a:lstStyle/>
          <a:p>
            <a:endParaRPr/>
          </a:p>
        </p:txBody>
      </p:sp>
      <p:sp>
        <p:nvSpPr>
          <p:cNvPr id="89" name="Línea"/>
          <p:cNvSpPr/>
          <p:nvPr/>
        </p:nvSpPr>
        <p:spPr>
          <a:xfrm>
            <a:off x="447344" y="2357798"/>
            <a:ext cx="8414710" cy="1"/>
          </a:xfrm>
          <a:prstGeom prst="line">
            <a:avLst/>
          </a:prstGeom>
          <a:ln w="25400">
            <a:solidFill>
              <a:srgbClr val="000000"/>
            </a:solidFill>
          </a:ln>
        </p:spPr>
        <p:txBody>
          <a:bodyPr lIns="45719" rIns="45719"/>
          <a:lstStyle/>
          <a:p>
            <a:endParaRPr/>
          </a:p>
        </p:txBody>
      </p:sp>
    </p:spTree>
    <p:extLst>
      <p:ext uri="{BB962C8B-B14F-4D97-AF65-F5344CB8AC3E}">
        <p14:creationId xmlns:p14="http://schemas.microsoft.com/office/powerpoint/2010/main" val="225161635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p:cNvSpPr>
          <p:nvPr/>
        </p:nvSpPr>
        <p:spPr>
          <a:xfrm>
            <a:off x="72008" y="19472"/>
            <a:ext cx="9144000" cy="4572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de-DE" sz="3200" dirty="0" err="1" smtClean="0"/>
              <a:t>Synergies</a:t>
            </a:r>
            <a:r>
              <a:rPr lang="de-DE" sz="3200" dirty="0" smtClean="0"/>
              <a:t>: </a:t>
            </a:r>
            <a:r>
              <a:rPr lang="de-DE" sz="3200" dirty="0" smtClean="0"/>
              <a:t>fast-</a:t>
            </a:r>
            <a:r>
              <a:rPr lang="de-DE" sz="3200" dirty="0" err="1" smtClean="0"/>
              <a:t>ion</a:t>
            </a:r>
            <a:r>
              <a:rPr lang="de-DE" sz="3200" dirty="0" smtClean="0"/>
              <a:t> </a:t>
            </a:r>
            <a:r>
              <a:rPr lang="de-DE" sz="3200" dirty="0" err="1" smtClean="0"/>
              <a:t>program</a:t>
            </a:r>
            <a:r>
              <a:rPr lang="de-DE" sz="3200" dirty="0" smtClean="0"/>
              <a:t> on W7-X</a:t>
            </a:r>
            <a:endParaRPr lang="de-DE" sz="3200" dirty="0"/>
          </a:p>
        </p:txBody>
      </p:sp>
      <p:pic>
        <p:nvPicPr>
          <p:cNvPr id="6" name="Picture 2"/>
          <p:cNvPicPr>
            <a:picLocks noChangeAspect="1" noChangeArrowheads="1"/>
          </p:cNvPicPr>
          <p:nvPr/>
        </p:nvPicPr>
        <p:blipFill>
          <a:blip r:embed="rId3" cstate="print"/>
          <a:srcRect/>
          <a:stretch>
            <a:fillRect/>
          </a:stretch>
        </p:blipFill>
        <p:spPr bwMode="auto">
          <a:xfrm>
            <a:off x="6444207" y="1873451"/>
            <a:ext cx="2431781" cy="1608853"/>
          </a:xfrm>
          <a:prstGeom prst="rect">
            <a:avLst/>
          </a:prstGeom>
          <a:noFill/>
          <a:ln w="9525">
            <a:noFill/>
            <a:miter lim="800000"/>
            <a:headEnd/>
            <a:tailEnd/>
          </a:ln>
        </p:spPr>
      </p:pic>
      <p:pic>
        <p:nvPicPr>
          <p:cNvPr id="7" name="Grafik 6"/>
          <p:cNvPicPr>
            <a:picLocks noChangeAspect="1"/>
          </p:cNvPicPr>
          <p:nvPr/>
        </p:nvPicPr>
        <p:blipFill rotWithShape="1">
          <a:blip r:embed="rId4"/>
          <a:srcRect l="50588" t="33201" r="9445" b="9293"/>
          <a:stretch/>
        </p:blipFill>
        <p:spPr>
          <a:xfrm>
            <a:off x="3899558" y="1701938"/>
            <a:ext cx="2544649" cy="2231118"/>
          </a:xfrm>
          <a:prstGeom prst="rect">
            <a:avLst/>
          </a:prstGeom>
        </p:spPr>
      </p:pic>
      <p:pic>
        <p:nvPicPr>
          <p:cNvPr id="8" name="Grafik 7"/>
          <p:cNvPicPr>
            <a:picLocks noChangeAspect="1"/>
          </p:cNvPicPr>
          <p:nvPr/>
        </p:nvPicPr>
        <p:blipFill rotWithShape="1">
          <a:blip r:embed="rId5"/>
          <a:srcRect l="57481" t="42892" r="14169" b="23509"/>
          <a:stretch/>
        </p:blipFill>
        <p:spPr>
          <a:xfrm>
            <a:off x="903772" y="4386873"/>
            <a:ext cx="2780019" cy="2007792"/>
          </a:xfrm>
          <a:prstGeom prst="rect">
            <a:avLst/>
          </a:prstGeom>
        </p:spPr>
      </p:pic>
      <p:pic>
        <p:nvPicPr>
          <p:cNvPr id="9" name="Grafik 8"/>
          <p:cNvPicPr>
            <a:picLocks noChangeAspect="1"/>
          </p:cNvPicPr>
          <p:nvPr/>
        </p:nvPicPr>
        <p:blipFill rotWithShape="1">
          <a:blip r:embed="rId6"/>
          <a:srcRect l="18894" t="17167" r="11806" b="13049"/>
          <a:stretch/>
        </p:blipFill>
        <p:spPr>
          <a:xfrm>
            <a:off x="323528" y="1715416"/>
            <a:ext cx="3433674" cy="2107027"/>
          </a:xfrm>
          <a:prstGeom prst="rect">
            <a:avLst/>
          </a:prstGeom>
        </p:spPr>
      </p:pic>
      <p:pic>
        <p:nvPicPr>
          <p:cNvPr id="37" name="Grafik 36"/>
          <p:cNvPicPr>
            <a:picLocks noChangeAspect="1"/>
          </p:cNvPicPr>
          <p:nvPr/>
        </p:nvPicPr>
        <p:blipFill rotWithShape="1">
          <a:blip r:embed="rId7" cstate="print">
            <a:extLst>
              <a:ext uri="{28A0092B-C50C-407E-A947-70E740481C1C}">
                <a14:useLocalDpi xmlns:a14="http://schemas.microsoft.com/office/drawing/2010/main" val="0"/>
              </a:ext>
            </a:extLst>
          </a:blip>
          <a:srcRect l="55512" t="32963" r="5901" b="32963"/>
          <a:stretch/>
        </p:blipFill>
        <p:spPr>
          <a:xfrm>
            <a:off x="3915063" y="1321539"/>
            <a:ext cx="959458" cy="352454"/>
          </a:xfrm>
          <a:prstGeom prst="rect">
            <a:avLst/>
          </a:prstGeom>
        </p:spPr>
      </p:pic>
      <p:pic>
        <p:nvPicPr>
          <p:cNvPr id="38" name="Picture 4" descr="http://math.aalto.fi/%7Ealex/logoClip.png"/>
          <p:cNvPicPr>
            <a:picLocks noChangeAspect="1" noChangeArrowheads="1"/>
          </p:cNvPicPr>
          <p:nvPr/>
        </p:nvPicPr>
        <p:blipFill>
          <a:blip r:embed="rId8" cstate="print"/>
          <a:srcRect/>
          <a:stretch>
            <a:fillRect/>
          </a:stretch>
        </p:blipFill>
        <p:spPr bwMode="auto">
          <a:xfrm>
            <a:off x="6444207" y="1353750"/>
            <a:ext cx="381300" cy="288032"/>
          </a:xfrm>
          <a:prstGeom prst="rect">
            <a:avLst/>
          </a:prstGeom>
          <a:noFill/>
        </p:spPr>
      </p:pic>
      <p:pic>
        <p:nvPicPr>
          <p:cNvPr id="39" name="Picture 49" descr="IPP.eps"/>
          <p:cNvPicPr>
            <a:picLocks noChangeAspect="1"/>
          </p:cNvPicPr>
          <p:nvPr/>
        </p:nvPicPr>
        <p:blipFill>
          <a:blip r:embed="rId9" cstate="print"/>
          <a:stretch>
            <a:fillRect/>
          </a:stretch>
        </p:blipFill>
        <p:spPr>
          <a:xfrm>
            <a:off x="1706622" y="4081449"/>
            <a:ext cx="343079" cy="305424"/>
          </a:xfrm>
          <a:prstGeom prst="rect">
            <a:avLst/>
          </a:prstGeom>
        </p:spPr>
      </p:pic>
      <p:pic>
        <p:nvPicPr>
          <p:cNvPr id="40" name="Picture 8" descr="https://www.estiem.org/GetFile.aspx?File=Images/Projects/StudentGuide/seville.gif"/>
          <p:cNvPicPr>
            <a:picLocks noChangeAspect="1" noChangeArrowheads="1"/>
          </p:cNvPicPr>
          <p:nvPr/>
        </p:nvPicPr>
        <p:blipFill>
          <a:blip r:embed="rId10" cstate="print"/>
          <a:srcRect/>
          <a:stretch>
            <a:fillRect/>
          </a:stretch>
        </p:blipFill>
        <p:spPr bwMode="auto">
          <a:xfrm>
            <a:off x="1206586" y="4015613"/>
            <a:ext cx="395590" cy="395590"/>
          </a:xfrm>
          <a:prstGeom prst="rect">
            <a:avLst/>
          </a:prstGeom>
          <a:noFill/>
        </p:spPr>
      </p:pic>
      <p:pic>
        <p:nvPicPr>
          <p:cNvPr id="41" name="Picture 47" descr="FZJ_logo.eps"/>
          <p:cNvPicPr>
            <a:picLocks noChangeAspect="1"/>
          </p:cNvPicPr>
          <p:nvPr/>
        </p:nvPicPr>
        <p:blipFill>
          <a:blip r:embed="rId11" cstate="print"/>
          <a:stretch>
            <a:fillRect/>
          </a:stretch>
        </p:blipFill>
        <p:spPr>
          <a:xfrm>
            <a:off x="915449" y="1295401"/>
            <a:ext cx="934694" cy="299464"/>
          </a:xfrm>
          <a:prstGeom prst="rect">
            <a:avLst/>
          </a:prstGeom>
        </p:spPr>
      </p:pic>
      <p:pic>
        <p:nvPicPr>
          <p:cNvPr id="42" name="Picture 39" descr="LPP.eps"/>
          <p:cNvPicPr>
            <a:picLocks noChangeAspect="1"/>
          </p:cNvPicPr>
          <p:nvPr/>
        </p:nvPicPr>
        <p:blipFill>
          <a:blip r:embed="rId12" cstate="print"/>
          <a:stretch>
            <a:fillRect/>
          </a:stretch>
        </p:blipFill>
        <p:spPr>
          <a:xfrm>
            <a:off x="323528" y="1224967"/>
            <a:ext cx="430174" cy="430174"/>
          </a:xfrm>
          <a:prstGeom prst="rect">
            <a:avLst/>
          </a:prstGeom>
        </p:spPr>
      </p:pic>
      <p:pic>
        <p:nvPicPr>
          <p:cNvPr id="43" name="Grafik 42"/>
          <p:cNvPicPr>
            <a:picLocks noChangeAspect="1"/>
          </p:cNvPicPr>
          <p:nvPr/>
        </p:nvPicPr>
        <p:blipFill rotWithShape="1">
          <a:blip r:embed="rId13"/>
          <a:srcRect l="45800" t="38168" r="33153" b="29323"/>
          <a:stretch/>
        </p:blipFill>
        <p:spPr>
          <a:xfrm>
            <a:off x="4902674" y="4131372"/>
            <a:ext cx="2501851" cy="2354794"/>
          </a:xfrm>
          <a:prstGeom prst="rect">
            <a:avLst/>
          </a:prstGeom>
        </p:spPr>
      </p:pic>
      <p:pic>
        <p:nvPicPr>
          <p:cNvPr id="44" name="Grafik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80846" y="3976974"/>
            <a:ext cx="936104" cy="826560"/>
          </a:xfrm>
          <a:prstGeom prst="rect">
            <a:avLst/>
          </a:prstGeom>
        </p:spPr>
      </p:pic>
      <p:sp>
        <p:nvSpPr>
          <p:cNvPr id="45" name="Textfeld 44"/>
          <p:cNvSpPr txBox="1"/>
          <p:nvPr/>
        </p:nvSpPr>
        <p:spPr>
          <a:xfrm>
            <a:off x="0" y="708208"/>
            <a:ext cx="9144000" cy="369332"/>
          </a:xfrm>
          <a:prstGeom prst="rect">
            <a:avLst/>
          </a:prstGeom>
          <a:noFill/>
        </p:spPr>
        <p:txBody>
          <a:bodyPr wrap="square" rtlCol="0">
            <a:spAutoFit/>
          </a:bodyPr>
          <a:lstStyle/>
          <a:p>
            <a:pPr algn="ctr"/>
            <a:r>
              <a:rPr lang="de-DE" dirty="0" err="1" smtClean="0">
                <a:latin typeface="Arial" panose="020B0604020202020204" pitchFamily="34" charset="0"/>
                <a:cs typeface="Arial" panose="020B0604020202020204" pitchFamily="34" charset="0"/>
              </a:rPr>
              <a:t>Reasons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for</a:t>
            </a:r>
            <a:r>
              <a:rPr lang="de-DE" dirty="0" smtClean="0">
                <a:latin typeface="Arial" panose="020B0604020202020204" pitchFamily="34" charset="0"/>
                <a:cs typeface="Arial" panose="020B0604020202020204" pitchFamily="34" charset="0"/>
              </a:rPr>
              <a:t> European </a:t>
            </a:r>
            <a:r>
              <a:rPr lang="de-DE" dirty="0" err="1" smtClean="0">
                <a:latin typeface="Arial" panose="020B0604020202020204" pitchFamily="34" charset="0"/>
                <a:cs typeface="Arial" panose="020B0604020202020204" pitchFamily="34" charset="0"/>
              </a:rPr>
              <a:t>leadership</a:t>
            </a:r>
            <a:endParaRPr lang="de-DE" dirty="0">
              <a:latin typeface="Arial" panose="020B0604020202020204" pitchFamily="34" charset="0"/>
              <a:cs typeface="Arial" panose="020B0604020202020204" pitchFamily="34" charset="0"/>
            </a:endParaRPr>
          </a:p>
        </p:txBody>
      </p:sp>
      <p:sp>
        <p:nvSpPr>
          <p:cNvPr id="17" name="Fußzeilenplatzhalter 2"/>
          <p:cNvSpPr>
            <a:spLocks noGrp="1"/>
          </p:cNvSpPr>
          <p:nvPr>
            <p:ph type="ftr" sz="quarter" idx="11"/>
          </p:nvPr>
        </p:nvSpPr>
        <p:spPr>
          <a:xfrm>
            <a:off x="903772" y="6589861"/>
            <a:ext cx="8240228" cy="268139"/>
          </a:xfrm>
        </p:spPr>
        <p:txBody>
          <a:bodyPr/>
          <a:lstStyle/>
          <a:p>
            <a:pPr algn="r"/>
            <a:r>
              <a:rPr lang="en-GB" sz="1100" dirty="0" smtClean="0"/>
              <a:t>Andreas DINKLAGE | WP W7-X: TFL Selection | PMU </a:t>
            </a:r>
            <a:r>
              <a:rPr lang="en-GB" sz="1100" dirty="0" err="1" smtClean="0"/>
              <a:t>Garching</a:t>
            </a:r>
            <a:r>
              <a:rPr lang="en-GB" sz="1100" dirty="0" smtClean="0"/>
              <a:t> (VC)  |  23. Jun. 2020 | Page </a:t>
            </a:r>
            <a:fld id="{6A6D9FA1-99C7-4910-8E32-B85D378B0060}" type="slidenum">
              <a:rPr lang="en-GB" sz="1100" smtClean="0"/>
              <a:pPr algn="r"/>
              <a:t>15</a:t>
            </a:fld>
            <a:r>
              <a:rPr lang="en-GB" sz="1100" dirty="0" smtClean="0"/>
              <a:t>/14</a:t>
            </a:r>
            <a:endParaRPr lang="en-GB" sz="1100" dirty="0"/>
          </a:p>
        </p:txBody>
      </p:sp>
    </p:spTree>
    <p:extLst>
      <p:ext uri="{BB962C8B-B14F-4D97-AF65-F5344CB8AC3E}">
        <p14:creationId xmlns:p14="http://schemas.microsoft.com/office/powerpoint/2010/main" val="1916636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84145" y="1484784"/>
            <a:ext cx="4180767" cy="3827640"/>
          </a:xfrm>
          <a:prstGeom prst="rect">
            <a:avLst/>
          </a:prstGeom>
        </p:spPr>
      </p:pic>
      <p:sp>
        <p:nvSpPr>
          <p:cNvPr id="4" name="Title 3"/>
          <p:cNvSpPr txBox="1">
            <a:spLocks/>
          </p:cNvSpPr>
          <p:nvPr/>
        </p:nvSpPr>
        <p:spPr>
          <a:xfrm>
            <a:off x="827584" y="116632"/>
            <a:ext cx="7632848" cy="4572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lvl="0">
              <a:defRPr/>
            </a:pPr>
            <a:r>
              <a:rPr lang="de-DE" sz="2800" dirty="0" smtClean="0"/>
              <a:t>Scenarios: </a:t>
            </a:r>
            <a:r>
              <a:rPr lang="de-DE" sz="2800" dirty="0" err="1" smtClean="0"/>
              <a:t>where</a:t>
            </a:r>
            <a:r>
              <a:rPr lang="de-DE" sz="2800" dirty="0" smtClean="0"/>
              <a:t> do fast </a:t>
            </a:r>
            <a:r>
              <a:rPr lang="de-DE" sz="2800" dirty="0" err="1" smtClean="0"/>
              <a:t>ions</a:t>
            </a:r>
            <a:r>
              <a:rPr lang="de-DE" sz="2800" dirty="0" smtClean="0"/>
              <a:t> </a:t>
            </a:r>
            <a:r>
              <a:rPr lang="de-DE" sz="2800" dirty="0" err="1" smtClean="0"/>
              <a:t>go</a:t>
            </a:r>
            <a:r>
              <a:rPr lang="de-DE" sz="2800" dirty="0" smtClean="0"/>
              <a:t>?</a:t>
            </a:r>
            <a:endParaRPr lang="de-DE" sz="2800" dirty="0"/>
          </a:p>
        </p:txBody>
      </p:sp>
      <p:pic>
        <p:nvPicPr>
          <p:cNvPr id="6" name="Picture 5"/>
          <p:cNvPicPr>
            <a:picLocks noChangeAspect="1"/>
          </p:cNvPicPr>
          <p:nvPr/>
        </p:nvPicPr>
        <p:blipFill>
          <a:blip r:embed="rId3"/>
          <a:stretch>
            <a:fillRect/>
          </a:stretch>
        </p:blipFill>
        <p:spPr>
          <a:xfrm>
            <a:off x="4664912" y="1403311"/>
            <a:ext cx="4149238" cy="3915922"/>
          </a:xfrm>
          <a:prstGeom prst="rect">
            <a:avLst/>
          </a:prstGeom>
        </p:spPr>
      </p:pic>
      <p:sp>
        <p:nvSpPr>
          <p:cNvPr id="7" name="Textfeld 7"/>
          <p:cNvSpPr txBox="1"/>
          <p:nvPr/>
        </p:nvSpPr>
        <p:spPr>
          <a:xfrm>
            <a:off x="187446" y="836712"/>
            <a:ext cx="8690199" cy="400110"/>
          </a:xfrm>
          <a:prstGeom prst="rect">
            <a:avLst/>
          </a:prstGeom>
          <a:noFill/>
        </p:spPr>
        <p:txBody>
          <a:bodyPr wrap="none" rtlCol="0">
            <a:spAutoFit/>
          </a:bodyPr>
          <a:lstStyle/>
          <a:p>
            <a:pPr algn="ctr"/>
            <a:r>
              <a:rPr lang="de-DE" sz="2000" dirty="0" smtClean="0">
                <a:solidFill>
                  <a:srgbClr val="0000FF"/>
                </a:solidFill>
                <a:latin typeface="Arial" panose="020B0604020202020204" pitchFamily="34" charset="0"/>
                <a:cs typeface="Arial" panose="020B0604020202020204" pitchFamily="34" charset="0"/>
              </a:rPr>
              <a:t>Fast </a:t>
            </a:r>
            <a:r>
              <a:rPr lang="de-DE" sz="2000" dirty="0" err="1" smtClean="0">
                <a:solidFill>
                  <a:srgbClr val="0000FF"/>
                </a:solidFill>
                <a:latin typeface="Arial" panose="020B0604020202020204" pitchFamily="34" charset="0"/>
                <a:cs typeface="Arial" panose="020B0604020202020204" pitchFamily="34" charset="0"/>
              </a:rPr>
              <a:t>particle</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loss</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needs</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to</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be</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understood</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to</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optimize</a:t>
            </a:r>
            <a:r>
              <a:rPr lang="de-DE" sz="2000" dirty="0" smtClean="0">
                <a:solidFill>
                  <a:srgbClr val="0000FF"/>
                </a:solidFill>
                <a:latin typeface="Arial" panose="020B0604020202020204" pitchFamily="34" charset="0"/>
                <a:cs typeface="Arial" panose="020B0604020202020204" pitchFamily="34" charset="0"/>
              </a:rPr>
              <a:t> </a:t>
            </a:r>
            <a:r>
              <a:rPr lang="de-DE" sz="2000" dirty="0" smtClean="0">
                <a:solidFill>
                  <a:srgbClr val="0000FF"/>
                </a:solidFill>
                <a:latin typeface="Symbol" panose="05050102010706020507" pitchFamily="18" charset="2"/>
                <a:cs typeface="Arial" panose="020B0604020202020204" pitchFamily="34" charset="0"/>
              </a:rPr>
              <a:t>a</a:t>
            </a:r>
            <a:r>
              <a:rPr lang="de-DE" sz="2000" dirty="0" smtClean="0">
                <a:solidFill>
                  <a:srgbClr val="0000FF"/>
                </a:solidFill>
                <a:latin typeface="Arial" panose="020B0604020202020204" pitchFamily="34" charset="0"/>
                <a:cs typeface="Arial" panose="020B0604020202020204" pitchFamily="34" charset="0"/>
              </a:rPr>
              <a:t>-</a:t>
            </a:r>
            <a:r>
              <a:rPr lang="de-DE" sz="2000" dirty="0" err="1" smtClean="0">
                <a:solidFill>
                  <a:srgbClr val="0000FF"/>
                </a:solidFill>
                <a:latin typeface="Arial" panose="020B0604020202020204" pitchFamily="34" charset="0"/>
                <a:cs typeface="Arial" panose="020B0604020202020204" pitchFamily="34" charset="0"/>
              </a:rPr>
              <a:t>heating</a:t>
            </a:r>
            <a:r>
              <a:rPr lang="de-DE" sz="2000" dirty="0" smtClean="0">
                <a:solidFill>
                  <a:srgbClr val="0000FF"/>
                </a:solidFill>
                <a:latin typeface="Arial" panose="020B0604020202020204" pitchFamily="34" charset="0"/>
                <a:cs typeface="Arial" panose="020B0604020202020204" pitchFamily="34" charset="0"/>
              </a:rPr>
              <a:t> in a </a:t>
            </a:r>
            <a:r>
              <a:rPr lang="de-DE" sz="2000" dirty="0" err="1" smtClean="0">
                <a:solidFill>
                  <a:srgbClr val="0000FF"/>
                </a:solidFill>
                <a:latin typeface="Arial" panose="020B0604020202020204" pitchFamily="34" charset="0"/>
                <a:cs typeface="Arial" panose="020B0604020202020204" pitchFamily="34" charset="0"/>
              </a:rPr>
              <a:t>reactor</a:t>
            </a:r>
            <a:endParaRPr lang="de-DE" sz="2000" dirty="0">
              <a:solidFill>
                <a:srgbClr val="0000FF"/>
              </a:solidFill>
              <a:latin typeface="Arial" panose="020B0604020202020204" pitchFamily="34" charset="0"/>
              <a:cs typeface="Arial" panose="020B0604020202020204" pitchFamily="34" charset="0"/>
            </a:endParaRPr>
          </a:p>
        </p:txBody>
      </p:sp>
      <p:sp>
        <p:nvSpPr>
          <p:cNvPr id="8" name="Textfeld 7"/>
          <p:cNvSpPr txBox="1"/>
          <p:nvPr/>
        </p:nvSpPr>
        <p:spPr>
          <a:xfrm>
            <a:off x="-163292" y="5229200"/>
            <a:ext cx="9384300" cy="1015663"/>
          </a:xfrm>
          <a:prstGeom prst="rect">
            <a:avLst/>
          </a:prstGeom>
          <a:noFill/>
        </p:spPr>
        <p:txBody>
          <a:bodyPr wrap="none" rtlCol="0">
            <a:spAutoFit/>
          </a:bodyPr>
          <a:lstStyle/>
          <a:p>
            <a:pPr algn="ctr"/>
            <a:endParaRPr lang="de-DE" sz="2000" dirty="0" smtClean="0">
              <a:solidFill>
                <a:srgbClr val="FF0000"/>
              </a:solidFill>
              <a:latin typeface="Arial" panose="020B0604020202020204" pitchFamily="34" charset="0"/>
              <a:cs typeface="Arial" panose="020B0604020202020204" pitchFamily="34" charset="0"/>
            </a:endParaRPr>
          </a:p>
          <a:p>
            <a:pPr algn="ctr"/>
            <a:r>
              <a:rPr lang="de-DE" sz="2000" dirty="0" smtClean="0">
                <a:solidFill>
                  <a:srgbClr val="FF0000"/>
                </a:solidFill>
                <a:latin typeface="Arial" panose="020B0604020202020204" pitchFamily="34" charset="0"/>
                <a:cs typeface="Arial" panose="020B0604020202020204" pitchFamily="34" charset="0"/>
              </a:rPr>
              <a:t>First </a:t>
            </a:r>
            <a:r>
              <a:rPr lang="de-DE" sz="2000" dirty="0" err="1" smtClean="0">
                <a:solidFill>
                  <a:srgbClr val="FF0000"/>
                </a:solidFill>
                <a:latin typeface="Arial" panose="020B0604020202020204" pitchFamily="34" charset="0"/>
                <a:cs typeface="Arial" panose="020B0604020202020204" pitchFamily="34" charset="0"/>
              </a:rPr>
              <a:t>assessments</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of</a:t>
            </a:r>
            <a:r>
              <a:rPr lang="de-DE" sz="2000" dirty="0" smtClean="0">
                <a:solidFill>
                  <a:srgbClr val="FF0000"/>
                </a:solidFill>
                <a:latin typeface="Arial" panose="020B0604020202020204" pitchFamily="34" charset="0"/>
                <a:cs typeface="Arial" panose="020B0604020202020204" pitchFamily="34" charset="0"/>
              </a:rPr>
              <a:t> NI </a:t>
            </a:r>
            <a:r>
              <a:rPr lang="de-DE" sz="2000" dirty="0" err="1" smtClean="0">
                <a:solidFill>
                  <a:srgbClr val="FF0000"/>
                </a:solidFill>
                <a:latin typeface="Arial" panose="020B0604020202020204" pitchFamily="34" charset="0"/>
                <a:cs typeface="Arial" panose="020B0604020202020204" pitchFamily="34" charset="0"/>
              </a:rPr>
              <a:t>produced</a:t>
            </a:r>
            <a:r>
              <a:rPr lang="de-DE" sz="2000" dirty="0" smtClean="0">
                <a:solidFill>
                  <a:srgbClr val="FF0000"/>
                </a:solidFill>
                <a:latin typeface="Arial" panose="020B0604020202020204" pitchFamily="34" charset="0"/>
                <a:cs typeface="Arial" panose="020B0604020202020204" pitchFamily="34" charset="0"/>
              </a:rPr>
              <a:t> fast </a:t>
            </a:r>
            <a:r>
              <a:rPr lang="de-DE" sz="2000" dirty="0" err="1" smtClean="0">
                <a:solidFill>
                  <a:srgbClr val="FF0000"/>
                </a:solidFill>
                <a:latin typeface="Arial" panose="020B0604020202020204" pitchFamily="34" charset="0"/>
                <a:cs typeface="Arial" panose="020B0604020202020204" pitchFamily="34" charset="0"/>
              </a:rPr>
              <a:t>ions</a:t>
            </a:r>
            <a:r>
              <a:rPr lang="de-DE" sz="2000" dirty="0" smtClean="0">
                <a:solidFill>
                  <a:srgbClr val="FF0000"/>
                </a:solidFill>
                <a:latin typeface="Arial" panose="020B0604020202020204" pitchFamily="34" charset="0"/>
                <a:cs typeface="Arial" panose="020B0604020202020204" pitchFamily="34" charset="0"/>
              </a:rPr>
              <a:t> in </a:t>
            </a:r>
            <a:r>
              <a:rPr lang="de-DE" sz="2000" dirty="0" err="1" smtClean="0">
                <a:solidFill>
                  <a:srgbClr val="FF0000"/>
                </a:solidFill>
                <a:latin typeface="Arial" panose="020B0604020202020204" pitchFamily="34" charset="0"/>
                <a:cs typeface="Arial" panose="020B0604020202020204" pitchFamily="34" charset="0"/>
              </a:rPr>
              <a:t>line</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with</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simulated</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loss</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patterns</a:t>
            </a:r>
            <a:r>
              <a:rPr lang="de-DE" sz="2000" dirty="0" smtClean="0">
                <a:solidFill>
                  <a:srgbClr val="FF0000"/>
                </a:solidFill>
                <a:latin typeface="Arial" panose="020B0604020202020204" pitchFamily="34" charset="0"/>
                <a:cs typeface="Arial" panose="020B0604020202020204" pitchFamily="34" charset="0"/>
              </a:rPr>
              <a:t>.</a:t>
            </a:r>
          </a:p>
          <a:p>
            <a:pPr algn="ctr"/>
            <a:r>
              <a:rPr lang="de-DE" sz="2000" dirty="0" err="1">
                <a:solidFill>
                  <a:srgbClr val="FF0000"/>
                </a:solidFill>
                <a:latin typeface="Arial" panose="020B0604020202020204" pitchFamily="34" charset="0"/>
                <a:cs typeface="Arial" panose="020B0604020202020204" pitchFamily="34" charset="0"/>
              </a:rPr>
              <a:t>T</a:t>
            </a:r>
            <a:r>
              <a:rPr lang="de-DE" sz="2000" dirty="0" err="1" smtClean="0">
                <a:solidFill>
                  <a:srgbClr val="FF0000"/>
                </a:solidFill>
                <a:latin typeface="Arial" panose="020B0604020202020204" pitchFamily="34" charset="0"/>
                <a:cs typeface="Arial" panose="020B0604020202020204" pitchFamily="34" charset="0"/>
              </a:rPr>
              <a:t>emperature</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rise</a:t>
            </a:r>
            <a:r>
              <a:rPr lang="de-DE" sz="2000" dirty="0" smtClean="0">
                <a:solidFill>
                  <a:srgbClr val="FF0000"/>
                </a:solidFill>
                <a:latin typeface="Arial" panose="020B0604020202020204" pitchFamily="34" charset="0"/>
                <a:cs typeface="Arial" panose="020B0604020202020204" pitchFamily="34" charset="0"/>
              </a:rPr>
              <a:t> in ‚</a:t>
            </a:r>
            <a:r>
              <a:rPr lang="de-DE" sz="2000" dirty="0" err="1" smtClean="0">
                <a:solidFill>
                  <a:srgbClr val="FF0000"/>
                </a:solidFill>
                <a:latin typeface="Arial" panose="020B0604020202020204" pitchFamily="34" charset="0"/>
                <a:cs typeface="Arial" panose="020B0604020202020204" pitchFamily="34" charset="0"/>
              </a:rPr>
              <a:t>hot</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spots</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fairly</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good</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reproduced</a:t>
            </a:r>
            <a:r>
              <a:rPr lang="de-DE" sz="2000" dirty="0" smtClean="0">
                <a:solidFill>
                  <a:srgbClr val="FF0000"/>
                </a:solidFill>
                <a:latin typeface="Arial" panose="020B0604020202020204" pitchFamily="34" charset="0"/>
                <a:cs typeface="Arial" panose="020B0604020202020204" pitchFamily="34" charset="0"/>
              </a:rPr>
              <a:t>. </a:t>
            </a:r>
            <a:endParaRPr lang="de-DE" sz="2000" dirty="0">
              <a:latin typeface="Arial" panose="020B0604020202020204" pitchFamily="34" charset="0"/>
              <a:cs typeface="Arial" panose="020B0604020202020204" pitchFamily="34" charset="0"/>
            </a:endParaRPr>
          </a:p>
        </p:txBody>
      </p:sp>
      <p:sp>
        <p:nvSpPr>
          <p:cNvPr id="9" name="TextBox 8"/>
          <p:cNvSpPr txBox="1"/>
          <p:nvPr/>
        </p:nvSpPr>
        <p:spPr>
          <a:xfrm>
            <a:off x="107504" y="6466750"/>
            <a:ext cx="2694969" cy="246221"/>
          </a:xfrm>
          <a:prstGeom prst="rect">
            <a:avLst/>
          </a:prstGeom>
          <a:noFill/>
        </p:spPr>
        <p:txBody>
          <a:bodyPr wrap="none" rtlCol="0">
            <a:spAutoFit/>
          </a:bodyPr>
          <a:lstStyle/>
          <a:p>
            <a:r>
              <a:rPr lang="en-US" sz="1000" dirty="0" smtClean="0"/>
              <a:t>S. </a:t>
            </a:r>
            <a:r>
              <a:rPr lang="en-US" sz="1000" dirty="0" err="1" smtClean="0"/>
              <a:t>Äköslompolo</a:t>
            </a:r>
            <a:r>
              <a:rPr lang="en-US" sz="1000" dirty="0" smtClean="0"/>
              <a:t> et al. (to be published, EPS2019)</a:t>
            </a:r>
          </a:p>
        </p:txBody>
      </p:sp>
    </p:spTree>
    <p:extLst>
      <p:ext uri="{BB962C8B-B14F-4D97-AF65-F5344CB8AC3E}">
        <p14:creationId xmlns:p14="http://schemas.microsoft.com/office/powerpoint/2010/main" val="4192152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27584" y="116632"/>
            <a:ext cx="7632848" cy="4572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lvl="0">
              <a:defRPr/>
            </a:pPr>
            <a:r>
              <a:rPr lang="de-DE" sz="2800" dirty="0" err="1" smtClean="0"/>
              <a:t>Towards</a:t>
            </a:r>
            <a:r>
              <a:rPr lang="de-DE" sz="2800" dirty="0" smtClean="0"/>
              <a:t> </a:t>
            </a:r>
            <a:r>
              <a:rPr lang="de-DE" sz="2800" dirty="0" err="1" smtClean="0"/>
              <a:t>steady-state</a:t>
            </a:r>
            <a:r>
              <a:rPr lang="de-DE" sz="2800" dirty="0" smtClean="0"/>
              <a:t> </a:t>
            </a:r>
            <a:r>
              <a:rPr lang="de-DE" sz="2800" dirty="0" err="1" smtClean="0"/>
              <a:t>operation</a:t>
            </a:r>
            <a:r>
              <a:rPr lang="de-DE" sz="2800" dirty="0" smtClean="0"/>
              <a:t>: </a:t>
            </a:r>
            <a:r>
              <a:rPr lang="de-DE" sz="2800" dirty="0" err="1" smtClean="0"/>
              <a:t>Fuelling</a:t>
            </a:r>
            <a:endParaRPr lang="de-DE" sz="2800" dirty="0"/>
          </a:p>
        </p:txBody>
      </p:sp>
      <p:sp>
        <p:nvSpPr>
          <p:cNvPr id="12" name="TextBox 11"/>
          <p:cNvSpPr txBox="1"/>
          <p:nvPr/>
        </p:nvSpPr>
        <p:spPr>
          <a:xfrm>
            <a:off x="107504" y="6309320"/>
            <a:ext cx="2178802" cy="430887"/>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Wauters, </a:t>
            </a:r>
            <a:r>
              <a:rPr lang="en-US" sz="1100" i="1" dirty="0" smtClean="0">
                <a:latin typeface="Arial" panose="020B0604020202020204" pitchFamily="34" charset="0"/>
                <a:cs typeface="Arial" panose="020B0604020202020204" pitchFamily="34" charset="0"/>
              </a:rPr>
              <a:t>et al.</a:t>
            </a:r>
            <a:r>
              <a:rPr lang="en-US" sz="1100" dirty="0" smtClean="0">
                <a:latin typeface="Arial" panose="020B0604020202020204" pitchFamily="34" charset="0"/>
                <a:cs typeface="Arial" panose="020B0604020202020204" pitchFamily="34" charset="0"/>
              </a:rPr>
              <a:t> (to be published)</a:t>
            </a:r>
          </a:p>
          <a:p>
            <a:r>
              <a:rPr lang="en-US" sz="1100" i="1" dirty="0" smtClean="0">
                <a:latin typeface="Arial" panose="020B0604020202020204" pitchFamily="34" charset="0"/>
                <a:cs typeface="Arial" panose="020B0604020202020204" pitchFamily="34" charset="0"/>
              </a:rPr>
              <a:t>Brakel et al., </a:t>
            </a:r>
            <a:r>
              <a:rPr lang="en-US" sz="1100" dirty="0" smtClean="0">
                <a:latin typeface="Arial" panose="020B0604020202020204" pitchFamily="34" charset="0"/>
                <a:cs typeface="Arial" panose="020B0604020202020204" pitchFamily="34" charset="0"/>
              </a:rPr>
              <a:t>IAEA 2018</a:t>
            </a:r>
          </a:p>
        </p:txBody>
      </p:sp>
      <p:sp>
        <p:nvSpPr>
          <p:cNvPr id="45" name="Textfeld 7"/>
          <p:cNvSpPr txBox="1"/>
          <p:nvPr/>
        </p:nvSpPr>
        <p:spPr>
          <a:xfrm>
            <a:off x="863845" y="940658"/>
            <a:ext cx="7337265" cy="400110"/>
          </a:xfrm>
          <a:prstGeom prst="rect">
            <a:avLst/>
          </a:prstGeom>
          <a:noFill/>
        </p:spPr>
        <p:txBody>
          <a:bodyPr wrap="none" rtlCol="0">
            <a:spAutoFit/>
          </a:bodyPr>
          <a:lstStyle/>
          <a:p>
            <a:pPr algn="ctr"/>
            <a:r>
              <a:rPr lang="de-DE" sz="2000" dirty="0" smtClean="0">
                <a:solidFill>
                  <a:srgbClr val="0000FF"/>
                </a:solidFill>
                <a:latin typeface="Arial" panose="020B0604020202020204" pitchFamily="34" charset="0"/>
                <a:cs typeface="Arial" panose="020B0604020202020204" pitchFamily="34" charset="0"/>
              </a:rPr>
              <a:t>Long-pulses at high </a:t>
            </a:r>
            <a:r>
              <a:rPr lang="de-DE" sz="2000" dirty="0" err="1" smtClean="0">
                <a:solidFill>
                  <a:srgbClr val="0000FF"/>
                </a:solidFill>
                <a:latin typeface="Arial" panose="020B0604020202020204" pitchFamily="34" charset="0"/>
                <a:cs typeface="Arial" panose="020B0604020202020204" pitchFamily="34" charset="0"/>
              </a:rPr>
              <a:t>performance</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require</a:t>
            </a:r>
            <a:r>
              <a:rPr lang="de-DE" sz="2000" dirty="0" smtClean="0">
                <a:solidFill>
                  <a:srgbClr val="0000FF"/>
                </a:solidFill>
                <a:latin typeface="Arial" panose="020B0604020202020204" pitchFamily="34" charset="0"/>
                <a:cs typeface="Arial" panose="020B0604020202020204" pitchFamily="34" charset="0"/>
              </a:rPr>
              <a:t> high </a:t>
            </a:r>
            <a:r>
              <a:rPr lang="de-DE" sz="2000" dirty="0" err="1" smtClean="0">
                <a:solidFill>
                  <a:srgbClr val="0000FF"/>
                </a:solidFill>
                <a:latin typeface="Arial" panose="020B0604020202020204" pitchFamily="34" charset="0"/>
                <a:cs typeface="Arial" panose="020B0604020202020204" pitchFamily="34" charset="0"/>
              </a:rPr>
              <a:t>plasma</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densities</a:t>
            </a:r>
            <a:endParaRPr lang="de-DE" sz="2000" dirty="0">
              <a:solidFill>
                <a:srgbClr val="0000FF"/>
              </a:solidFill>
              <a:latin typeface="Arial" panose="020B0604020202020204" pitchFamily="34" charset="0"/>
              <a:cs typeface="Arial" panose="020B0604020202020204" pitchFamily="34" charset="0"/>
            </a:endParaRPr>
          </a:p>
        </p:txBody>
      </p:sp>
      <p:sp>
        <p:nvSpPr>
          <p:cNvPr id="2" name="Rectangle 1"/>
          <p:cNvSpPr/>
          <p:nvPr/>
        </p:nvSpPr>
        <p:spPr>
          <a:xfrm>
            <a:off x="5292080" y="1844824"/>
            <a:ext cx="3024336" cy="3693319"/>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Steady-state operation (SSO): </a:t>
            </a: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good wall conditioning:</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boronization</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density control</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core fueling by pellets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(example in a minute)</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9" name="Textfeld 7"/>
          <p:cNvSpPr txBox="1"/>
          <p:nvPr/>
        </p:nvSpPr>
        <p:spPr>
          <a:xfrm>
            <a:off x="350823" y="5488509"/>
            <a:ext cx="8514062" cy="1015663"/>
          </a:xfrm>
          <a:prstGeom prst="rect">
            <a:avLst/>
          </a:prstGeom>
          <a:noFill/>
        </p:spPr>
        <p:txBody>
          <a:bodyPr wrap="none" rtlCol="0">
            <a:spAutoFit/>
          </a:bodyPr>
          <a:lstStyle/>
          <a:p>
            <a:pPr algn="ctr"/>
            <a:r>
              <a:rPr lang="de-DE" sz="2000" dirty="0" err="1" smtClean="0">
                <a:solidFill>
                  <a:srgbClr val="FF0000"/>
                </a:solidFill>
                <a:latin typeface="Arial" panose="020B0604020202020204" pitchFamily="34" charset="0"/>
                <a:cs typeface="Arial" panose="020B0604020202020204" pitchFamily="34" charset="0"/>
              </a:rPr>
              <a:t>Good</a:t>
            </a:r>
            <a:r>
              <a:rPr lang="de-DE" sz="2000" dirty="0" smtClean="0">
                <a:solidFill>
                  <a:srgbClr val="FF0000"/>
                </a:solidFill>
                <a:latin typeface="Arial" panose="020B0604020202020204" pitchFamily="34" charset="0"/>
                <a:cs typeface="Arial" panose="020B0604020202020204" pitchFamily="34" charset="0"/>
              </a:rPr>
              <a:t> wall </a:t>
            </a:r>
            <a:r>
              <a:rPr lang="de-DE" sz="2000" dirty="0" err="1" smtClean="0">
                <a:solidFill>
                  <a:srgbClr val="FF0000"/>
                </a:solidFill>
                <a:latin typeface="Arial" panose="020B0604020202020204" pitchFamily="34" charset="0"/>
                <a:cs typeface="Arial" panose="020B0604020202020204" pitchFamily="34" charset="0"/>
              </a:rPr>
              <a:t>conditions</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reduce</a:t>
            </a:r>
            <a:r>
              <a:rPr lang="de-DE" sz="2000" dirty="0" smtClean="0">
                <a:solidFill>
                  <a:srgbClr val="FF0000"/>
                </a:solidFill>
                <a:latin typeface="Arial" panose="020B0604020202020204" pitchFamily="34" charset="0"/>
                <a:cs typeface="Arial" panose="020B0604020202020204" pitchFamily="34" charset="0"/>
              </a:rPr>
              <a:t> O/C </a:t>
            </a:r>
            <a:r>
              <a:rPr lang="de-DE" sz="2000" dirty="0" err="1" smtClean="0">
                <a:solidFill>
                  <a:srgbClr val="FF0000"/>
                </a:solidFill>
                <a:latin typeface="Arial" panose="020B0604020202020204" pitchFamily="34" charset="0"/>
                <a:cs typeface="Arial" panose="020B0604020202020204" pitchFamily="34" charset="0"/>
              </a:rPr>
              <a:t>and</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recycling</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fluxes</a:t>
            </a:r>
            <a:r>
              <a:rPr lang="de-DE" sz="2000" dirty="0" smtClean="0">
                <a:solidFill>
                  <a:srgbClr val="FF0000"/>
                </a:solidFill>
                <a:latin typeface="Arial" panose="020B0604020202020204" pitchFamily="34" charset="0"/>
                <a:cs typeface="Arial" panose="020B0604020202020204" pitchFamily="34" charset="0"/>
              </a:rPr>
              <a:t>. </a:t>
            </a:r>
          </a:p>
          <a:p>
            <a:pPr algn="ctr"/>
            <a:r>
              <a:rPr lang="de-DE" sz="2000" dirty="0" err="1" smtClean="0">
                <a:solidFill>
                  <a:srgbClr val="FF0000"/>
                </a:solidFill>
                <a:latin typeface="Arial" panose="020B0604020202020204" pitchFamily="34" charset="0"/>
                <a:cs typeface="Arial" panose="020B0604020202020204" pitchFamily="34" charset="0"/>
              </a:rPr>
              <a:t>Fuelling</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works</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with</a:t>
            </a:r>
            <a:r>
              <a:rPr lang="de-DE" sz="2000" dirty="0" smtClean="0">
                <a:solidFill>
                  <a:srgbClr val="FF0000"/>
                </a:solidFill>
                <a:latin typeface="Arial" panose="020B0604020202020204" pitchFamily="34" charset="0"/>
                <a:cs typeface="Arial" panose="020B0604020202020204" pitchFamily="34" charset="0"/>
              </a:rPr>
              <a:t> gas puff </a:t>
            </a:r>
            <a:r>
              <a:rPr lang="de-DE" sz="2000" dirty="0" err="1" smtClean="0">
                <a:solidFill>
                  <a:srgbClr val="FF0000"/>
                </a:solidFill>
                <a:latin typeface="Arial" panose="020B0604020202020204" pitchFamily="34" charset="0"/>
                <a:cs typeface="Arial" panose="020B0604020202020204" pitchFamily="34" charset="0"/>
              </a:rPr>
              <a:t>and</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pellets</a:t>
            </a:r>
            <a:r>
              <a:rPr lang="de-DE" sz="2000" dirty="0" smtClean="0">
                <a:solidFill>
                  <a:srgbClr val="FF0000"/>
                </a:solidFill>
                <a:latin typeface="Arial" panose="020B0604020202020204" pitchFamily="34" charset="0"/>
                <a:cs typeface="Arial" panose="020B0604020202020204" pitchFamily="34" charset="0"/>
              </a:rPr>
              <a:t>, but </a:t>
            </a:r>
            <a:r>
              <a:rPr lang="de-DE" sz="2000" dirty="0" err="1" smtClean="0">
                <a:solidFill>
                  <a:srgbClr val="FF0000"/>
                </a:solidFill>
                <a:latin typeface="Arial" panose="020B0604020202020204" pitchFamily="34" charset="0"/>
                <a:cs typeface="Arial" panose="020B0604020202020204" pitchFamily="34" charset="0"/>
              </a:rPr>
              <a:t>pellets</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may</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shape</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the</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density</a:t>
            </a:r>
            <a:endParaRPr lang="de-DE" sz="2000" dirty="0" smtClean="0">
              <a:latin typeface="Arial" panose="020B0604020202020204" pitchFamily="34" charset="0"/>
              <a:cs typeface="Arial" panose="020B0604020202020204" pitchFamily="34" charset="0"/>
            </a:endParaRPr>
          </a:p>
          <a:p>
            <a:pPr algn="ctr"/>
            <a:endParaRPr lang="de-DE"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83568" y="1386008"/>
            <a:ext cx="3924285" cy="3924285"/>
          </a:xfrm>
          <a:prstGeom prst="rect">
            <a:avLst/>
          </a:prstGeom>
        </p:spPr>
      </p:pic>
      <p:cxnSp>
        <p:nvCxnSpPr>
          <p:cNvPr id="10" name="Gerader Verbinder 9"/>
          <p:cNvCxnSpPr/>
          <p:nvPr/>
        </p:nvCxnSpPr>
        <p:spPr>
          <a:xfrm flipH="1">
            <a:off x="64146" y="6305752"/>
            <a:ext cx="1368152" cy="35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125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27584" y="116632"/>
            <a:ext cx="7632848" cy="4572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lvl="0">
              <a:defRPr/>
            </a:pPr>
            <a:r>
              <a:rPr lang="de-DE" sz="2800" dirty="0" err="1" smtClean="0"/>
              <a:t>Towards</a:t>
            </a:r>
            <a:r>
              <a:rPr lang="de-DE" sz="2800" dirty="0" smtClean="0"/>
              <a:t> </a:t>
            </a:r>
            <a:r>
              <a:rPr lang="de-DE" sz="2800" dirty="0" err="1"/>
              <a:t>steady-state</a:t>
            </a:r>
            <a:r>
              <a:rPr lang="de-DE" sz="2800" dirty="0"/>
              <a:t> </a:t>
            </a:r>
            <a:r>
              <a:rPr lang="de-DE" sz="2800" dirty="0" err="1" smtClean="0"/>
              <a:t>operation</a:t>
            </a:r>
            <a:r>
              <a:rPr lang="de-DE" sz="2800" dirty="0" smtClean="0"/>
              <a:t>: (</a:t>
            </a:r>
            <a:r>
              <a:rPr lang="de-DE" sz="2800" dirty="0" err="1" smtClean="0"/>
              <a:t>small</a:t>
            </a:r>
            <a:r>
              <a:rPr lang="de-DE" sz="2800" dirty="0" smtClean="0"/>
              <a:t>) ECCD </a:t>
            </a:r>
            <a:endParaRPr lang="de-DE" sz="2800" dirty="0"/>
          </a:p>
        </p:txBody>
      </p:sp>
      <p:sp>
        <p:nvSpPr>
          <p:cNvPr id="12" name="TextBox 11"/>
          <p:cNvSpPr txBox="1"/>
          <p:nvPr/>
        </p:nvSpPr>
        <p:spPr>
          <a:xfrm>
            <a:off x="107504" y="6407750"/>
            <a:ext cx="2347117" cy="430887"/>
          </a:xfrm>
          <a:prstGeom prst="rect">
            <a:avLst/>
          </a:prstGeom>
          <a:noFill/>
        </p:spPr>
        <p:txBody>
          <a:bodyPr wrap="none" rtlCol="0">
            <a:spAutoFit/>
          </a:bodyPr>
          <a:lstStyle/>
          <a:p>
            <a:r>
              <a:rPr lang="en-US" sz="1100" i="1" dirty="0" err="1" smtClean="0">
                <a:latin typeface="Arial" panose="020B0604020202020204" pitchFamily="34" charset="0"/>
                <a:cs typeface="Arial" panose="020B0604020202020204" pitchFamily="34" charset="0"/>
              </a:rPr>
              <a:t>Turkin</a:t>
            </a:r>
            <a:r>
              <a:rPr lang="en-US" sz="1100" i="1" dirty="0" smtClean="0">
                <a:latin typeface="Arial" panose="020B0604020202020204" pitchFamily="34" charset="0"/>
                <a:cs typeface="Arial" panose="020B0604020202020204" pitchFamily="34" charset="0"/>
              </a:rPr>
              <a:t> et al.</a:t>
            </a:r>
            <a:r>
              <a:rPr lang="en-US" sz="1100" dirty="0" smtClean="0">
                <a:latin typeface="Arial" panose="020B0604020202020204" pitchFamily="34" charset="0"/>
                <a:cs typeface="Arial" panose="020B0604020202020204" pitchFamily="34" charset="0"/>
              </a:rPr>
              <a:t> (to be published)</a:t>
            </a:r>
          </a:p>
          <a:p>
            <a:r>
              <a:rPr lang="en-US" sz="1100" i="1" dirty="0" err="1" smtClean="0">
                <a:latin typeface="Arial" panose="020B0604020202020204" pitchFamily="34" charset="0"/>
                <a:cs typeface="Arial" panose="020B0604020202020204" pitchFamily="34" charset="0"/>
              </a:rPr>
              <a:t>Jakubowski</a:t>
            </a:r>
            <a:r>
              <a:rPr lang="en-US" sz="1100" i="1" dirty="0" smtClean="0">
                <a:latin typeface="Arial" panose="020B0604020202020204" pitchFamily="34" charset="0"/>
                <a:cs typeface="Arial" panose="020B0604020202020204" pitchFamily="34" charset="0"/>
              </a:rPr>
              <a:t> et al. </a:t>
            </a:r>
            <a:r>
              <a:rPr lang="en-US" sz="1100" dirty="0" smtClean="0">
                <a:latin typeface="Arial" panose="020B0604020202020204" pitchFamily="34" charset="0"/>
                <a:cs typeface="Arial" panose="020B0604020202020204" pitchFamily="34" charset="0"/>
              </a:rPr>
              <a:t>(to be published)</a:t>
            </a:r>
          </a:p>
        </p:txBody>
      </p:sp>
      <p:sp>
        <p:nvSpPr>
          <p:cNvPr id="45" name="Textfeld 7"/>
          <p:cNvSpPr txBox="1"/>
          <p:nvPr/>
        </p:nvSpPr>
        <p:spPr>
          <a:xfrm>
            <a:off x="778933" y="836712"/>
            <a:ext cx="7507183" cy="400110"/>
          </a:xfrm>
          <a:prstGeom prst="rect">
            <a:avLst/>
          </a:prstGeom>
          <a:noFill/>
        </p:spPr>
        <p:txBody>
          <a:bodyPr wrap="none" rtlCol="0">
            <a:spAutoFit/>
          </a:bodyPr>
          <a:lstStyle/>
          <a:p>
            <a:pPr algn="ctr"/>
            <a:r>
              <a:rPr lang="de-DE" sz="2000" dirty="0" smtClean="0">
                <a:solidFill>
                  <a:srgbClr val="0000FF"/>
                </a:solidFill>
                <a:latin typeface="Arial" panose="020B0604020202020204" pitchFamily="34" charset="0"/>
                <a:cs typeface="Arial" panose="020B0604020202020204" pitchFamily="34" charset="0"/>
              </a:rPr>
              <a:t>W7-X: </a:t>
            </a:r>
            <a:r>
              <a:rPr lang="de-DE" sz="2000" dirty="0" err="1" smtClean="0">
                <a:solidFill>
                  <a:srgbClr val="0000FF"/>
                </a:solidFill>
                <a:latin typeface="Arial" panose="020B0604020202020204" pitchFamily="34" charset="0"/>
                <a:cs typeface="Arial" panose="020B0604020202020204" pitchFamily="34" charset="0"/>
              </a:rPr>
              <a:t>low</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shear</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with</a:t>
            </a:r>
            <a:r>
              <a:rPr lang="de-DE" sz="2000" dirty="0" smtClean="0">
                <a:solidFill>
                  <a:srgbClr val="0000FF"/>
                </a:solidFill>
                <a:latin typeface="Arial" panose="020B0604020202020204" pitchFamily="34" charset="0"/>
                <a:cs typeface="Arial" panose="020B0604020202020204" pitchFamily="34" charset="0"/>
              </a:rPr>
              <a:t> an intentional </a:t>
            </a:r>
            <a:r>
              <a:rPr lang="de-DE" sz="2000" dirty="0" err="1" smtClean="0">
                <a:solidFill>
                  <a:srgbClr val="0000FF"/>
                </a:solidFill>
                <a:latin typeface="Arial" panose="020B0604020202020204" pitchFamily="34" charset="0"/>
                <a:cs typeface="Arial" panose="020B0604020202020204" pitchFamily="34" charset="0"/>
              </a:rPr>
              <a:t>island</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for</a:t>
            </a:r>
            <a:r>
              <a:rPr lang="de-DE" sz="2000" dirty="0" smtClean="0">
                <a:solidFill>
                  <a:srgbClr val="0000FF"/>
                </a:solidFill>
                <a:latin typeface="Arial" panose="020B0604020202020204" pitchFamily="34" charset="0"/>
                <a:cs typeface="Arial" panose="020B0604020202020204" pitchFamily="34" charset="0"/>
              </a:rPr>
              <a:t> divertor </a:t>
            </a:r>
            <a:r>
              <a:rPr lang="de-DE" sz="2000" dirty="0" err="1" smtClean="0">
                <a:solidFill>
                  <a:srgbClr val="0000FF"/>
                </a:solidFill>
                <a:latin typeface="Arial" panose="020B0604020202020204" pitchFamily="34" charset="0"/>
                <a:cs typeface="Arial" panose="020B0604020202020204" pitchFamily="34" charset="0"/>
              </a:rPr>
              <a:t>operation</a:t>
            </a:r>
            <a:r>
              <a:rPr lang="de-DE" sz="2000" dirty="0" smtClean="0">
                <a:solidFill>
                  <a:srgbClr val="0000FF"/>
                </a:solidFill>
                <a:latin typeface="Arial" panose="020B0604020202020204" pitchFamily="34" charset="0"/>
                <a:cs typeface="Arial" panose="020B0604020202020204" pitchFamily="34" charset="0"/>
              </a:rPr>
              <a:t> </a:t>
            </a:r>
            <a:endParaRPr lang="de-DE" sz="2000" dirty="0">
              <a:solidFill>
                <a:srgbClr val="0000FF"/>
              </a:solidFill>
              <a:latin typeface="Arial" panose="020B0604020202020204" pitchFamily="34" charset="0"/>
              <a:cs typeface="Arial" panose="020B0604020202020204" pitchFamily="34" charset="0"/>
            </a:endParaRPr>
          </a:p>
        </p:txBody>
      </p:sp>
      <p:sp>
        <p:nvSpPr>
          <p:cNvPr id="2" name="Rectangle 1"/>
          <p:cNvSpPr/>
          <p:nvPr/>
        </p:nvSpPr>
        <p:spPr>
          <a:xfrm>
            <a:off x="323528" y="3316292"/>
            <a:ext cx="3528392" cy="3693319"/>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Divertor operation: island position change when (small) currents evolve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co-ECCD applied at the </a:t>
            </a:r>
          </a:p>
          <a:p>
            <a:r>
              <a:rPr lang="en-US" dirty="0" smtClean="0">
                <a:latin typeface="Arial" panose="020B0604020202020204" pitchFamily="34" charset="0"/>
                <a:cs typeface="Arial" panose="020B0604020202020204" pitchFamily="34" charset="0"/>
              </a:rPr>
              <a:t>beginning of the discharge to overcome L/R time O(30s) with strike-line motions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10" name="Textfeld 7"/>
          <p:cNvSpPr txBox="1"/>
          <p:nvPr/>
        </p:nvSpPr>
        <p:spPr>
          <a:xfrm>
            <a:off x="1015365" y="5301208"/>
            <a:ext cx="7034298" cy="1323439"/>
          </a:xfrm>
          <a:prstGeom prst="rect">
            <a:avLst/>
          </a:prstGeom>
          <a:noFill/>
        </p:spPr>
        <p:txBody>
          <a:bodyPr wrap="none" rtlCol="0">
            <a:spAutoFit/>
          </a:bodyPr>
          <a:lstStyle/>
          <a:p>
            <a:pPr algn="ctr"/>
            <a:endParaRPr lang="de-DE" sz="2000" dirty="0" smtClean="0">
              <a:solidFill>
                <a:srgbClr val="FF0000"/>
              </a:solidFill>
              <a:latin typeface="Arial" panose="020B0604020202020204" pitchFamily="34" charset="0"/>
              <a:cs typeface="Arial" panose="020B0604020202020204" pitchFamily="34" charset="0"/>
            </a:endParaRPr>
          </a:p>
          <a:p>
            <a:pPr algn="ctr"/>
            <a:r>
              <a:rPr lang="de-DE" sz="2000" dirty="0" smtClean="0">
                <a:solidFill>
                  <a:srgbClr val="FF0000"/>
                </a:solidFill>
                <a:latin typeface="Arial" panose="020B0604020202020204" pitchFamily="34" charset="0"/>
                <a:cs typeface="Arial" panose="020B0604020202020204" pitchFamily="34" charset="0"/>
              </a:rPr>
              <a:t>ECCD </a:t>
            </a:r>
            <a:r>
              <a:rPr lang="de-DE" sz="2000" dirty="0" err="1" smtClean="0">
                <a:solidFill>
                  <a:srgbClr val="FF0000"/>
                </a:solidFill>
                <a:latin typeface="Arial" panose="020B0604020202020204" pitchFamily="34" charset="0"/>
                <a:cs typeface="Arial" panose="020B0604020202020204" pitchFamily="34" charset="0"/>
              </a:rPr>
              <a:t>used</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as</a:t>
            </a:r>
            <a:r>
              <a:rPr lang="de-DE" sz="2000" dirty="0" smtClean="0">
                <a:solidFill>
                  <a:srgbClr val="FF0000"/>
                </a:solidFill>
                <a:latin typeface="Arial" panose="020B0604020202020204" pitchFamily="34" charset="0"/>
                <a:cs typeface="Arial" panose="020B0604020202020204" pitchFamily="34" charset="0"/>
              </a:rPr>
              <a:t> a </a:t>
            </a:r>
            <a:r>
              <a:rPr lang="de-DE" sz="2000" dirty="0" err="1" smtClean="0">
                <a:solidFill>
                  <a:srgbClr val="FF0000"/>
                </a:solidFill>
                <a:latin typeface="Arial" panose="020B0604020202020204" pitchFamily="34" charset="0"/>
                <a:cs typeface="Arial" panose="020B0604020202020204" pitchFamily="34" charset="0"/>
              </a:rPr>
              <a:t>surgery</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tool</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to</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shape</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current</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profiles</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and</a:t>
            </a:r>
            <a:r>
              <a:rPr lang="de-DE" sz="2000" dirty="0" smtClean="0">
                <a:solidFill>
                  <a:srgbClr val="FF0000"/>
                </a:solidFill>
                <a:latin typeface="Arial" panose="020B0604020202020204" pitchFamily="34" charset="0"/>
                <a:cs typeface="Arial" panose="020B0604020202020204" pitchFamily="34" charset="0"/>
              </a:rPr>
              <a:t> </a:t>
            </a:r>
          </a:p>
          <a:p>
            <a:pPr algn="ctr"/>
            <a:r>
              <a:rPr lang="de-DE" sz="2000" dirty="0" err="1" smtClean="0">
                <a:solidFill>
                  <a:srgbClr val="FF0000"/>
                </a:solidFill>
                <a:latin typeface="Arial" panose="020B0604020202020204" pitchFamily="34" charset="0"/>
                <a:cs typeface="Arial" panose="020B0604020202020204" pitchFamily="34" charset="0"/>
              </a:rPr>
              <a:t>to</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actively</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control</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plasma</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effects</a:t>
            </a:r>
            <a:r>
              <a:rPr lang="de-DE" sz="2000" dirty="0" smtClean="0">
                <a:solidFill>
                  <a:srgbClr val="FF0000"/>
                </a:solidFill>
                <a:latin typeface="Arial" panose="020B0604020202020204" pitchFamily="34" charset="0"/>
                <a:cs typeface="Arial" panose="020B0604020202020204" pitchFamily="34" charset="0"/>
              </a:rPr>
              <a:t> on </a:t>
            </a:r>
            <a:r>
              <a:rPr lang="de-DE" sz="2000" dirty="0" err="1" smtClean="0">
                <a:solidFill>
                  <a:srgbClr val="FF0000"/>
                </a:solidFill>
                <a:latin typeface="Arial" panose="020B0604020202020204" pitchFamily="34" charset="0"/>
                <a:cs typeface="Arial" panose="020B0604020202020204" pitchFamily="34" charset="0"/>
              </a:rPr>
              <a:t>configuration</a:t>
            </a:r>
            <a:endParaRPr lang="de-DE" sz="2000" dirty="0" smtClean="0">
              <a:latin typeface="Arial" panose="020B0604020202020204" pitchFamily="34" charset="0"/>
              <a:cs typeface="Arial" panose="020B0604020202020204" pitchFamily="34" charset="0"/>
            </a:endParaRPr>
          </a:p>
          <a:p>
            <a:pPr algn="ctr"/>
            <a:endParaRPr lang="de-DE"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23528" y="1530687"/>
            <a:ext cx="3384376" cy="1522969"/>
          </a:xfrm>
          <a:prstGeom prst="rect">
            <a:avLst/>
          </a:prstGeom>
        </p:spPr>
      </p:pic>
      <p:pic>
        <p:nvPicPr>
          <p:cNvPr id="5" name="Picture 4"/>
          <p:cNvPicPr>
            <a:picLocks noChangeAspect="1"/>
          </p:cNvPicPr>
          <p:nvPr/>
        </p:nvPicPr>
        <p:blipFill>
          <a:blip r:embed="rId4"/>
          <a:stretch>
            <a:fillRect/>
          </a:stretch>
        </p:blipFill>
        <p:spPr>
          <a:xfrm>
            <a:off x="4679008" y="1386008"/>
            <a:ext cx="3515915" cy="4103351"/>
          </a:xfrm>
          <a:prstGeom prst="rect">
            <a:avLst/>
          </a:prstGeom>
        </p:spPr>
      </p:pic>
      <p:sp>
        <p:nvSpPr>
          <p:cNvPr id="11" name="TextBox 10"/>
          <p:cNvSpPr txBox="1"/>
          <p:nvPr/>
        </p:nvSpPr>
        <p:spPr>
          <a:xfrm>
            <a:off x="120898" y="3032991"/>
            <a:ext cx="1346844" cy="246221"/>
          </a:xfrm>
          <a:prstGeom prst="rect">
            <a:avLst/>
          </a:prstGeom>
          <a:noFill/>
        </p:spPr>
        <p:txBody>
          <a:bodyPr wrap="none" rtlCol="0">
            <a:spAutoFit/>
          </a:bodyPr>
          <a:lstStyle/>
          <a:p>
            <a:r>
              <a:rPr lang="en-US" sz="1000" dirty="0" smtClean="0"/>
              <a:t>H. Hölbe (Ph.D. thesis)</a:t>
            </a:r>
          </a:p>
        </p:txBody>
      </p:sp>
      <p:cxnSp>
        <p:nvCxnSpPr>
          <p:cNvPr id="14" name="Gerader Verbinder 13"/>
          <p:cNvCxnSpPr/>
          <p:nvPr/>
        </p:nvCxnSpPr>
        <p:spPr>
          <a:xfrm flipH="1">
            <a:off x="64146" y="6381328"/>
            <a:ext cx="1368152" cy="35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932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27584" y="116632"/>
            <a:ext cx="7632848" cy="4572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lvl="0">
              <a:defRPr/>
            </a:pPr>
            <a:r>
              <a:rPr lang="de-DE" sz="2800" dirty="0" err="1" smtClean="0"/>
              <a:t>Towards</a:t>
            </a:r>
            <a:r>
              <a:rPr lang="de-DE" sz="2800" dirty="0" smtClean="0"/>
              <a:t> SSO: </a:t>
            </a:r>
            <a:r>
              <a:rPr lang="de-DE" sz="2800" dirty="0" err="1" smtClean="0"/>
              <a:t>Heating</a:t>
            </a:r>
            <a:r>
              <a:rPr lang="de-DE" sz="2800" dirty="0" smtClean="0"/>
              <a:t> </a:t>
            </a:r>
            <a:endParaRPr lang="de-DE" sz="2800" dirty="0"/>
          </a:p>
        </p:txBody>
      </p:sp>
      <p:sp>
        <p:nvSpPr>
          <p:cNvPr id="12" name="TextBox 11"/>
          <p:cNvSpPr txBox="1"/>
          <p:nvPr/>
        </p:nvSpPr>
        <p:spPr>
          <a:xfrm>
            <a:off x="107504" y="6309320"/>
            <a:ext cx="3079689" cy="261610"/>
          </a:xfrm>
          <a:prstGeom prst="rect">
            <a:avLst/>
          </a:prstGeom>
          <a:noFill/>
        </p:spPr>
        <p:txBody>
          <a:bodyPr wrap="none" rtlCol="0">
            <a:spAutoFit/>
          </a:bodyPr>
          <a:lstStyle/>
          <a:p>
            <a:r>
              <a:rPr lang="en-US" sz="1100" i="1" dirty="0" smtClean="0">
                <a:latin typeface="Arial" panose="020B0604020202020204" pitchFamily="34" charset="0"/>
                <a:cs typeface="Arial" panose="020B0604020202020204" pitchFamily="34" charset="0"/>
              </a:rPr>
              <a:t>Laqua, Stange, Marsen et al. </a:t>
            </a:r>
            <a:r>
              <a:rPr lang="en-US" sz="1100" dirty="0" smtClean="0">
                <a:latin typeface="Arial" panose="020B0604020202020204" pitchFamily="34" charset="0"/>
                <a:cs typeface="Arial" panose="020B0604020202020204" pitchFamily="34" charset="0"/>
              </a:rPr>
              <a:t>(to be published)</a:t>
            </a:r>
          </a:p>
        </p:txBody>
      </p:sp>
      <p:sp>
        <p:nvSpPr>
          <p:cNvPr id="45" name="Textfeld 7"/>
          <p:cNvSpPr txBox="1"/>
          <p:nvPr/>
        </p:nvSpPr>
        <p:spPr>
          <a:xfrm>
            <a:off x="0" y="908720"/>
            <a:ext cx="9144000" cy="400110"/>
          </a:xfrm>
          <a:prstGeom prst="rect">
            <a:avLst/>
          </a:prstGeom>
          <a:noFill/>
        </p:spPr>
        <p:txBody>
          <a:bodyPr wrap="square" rtlCol="0">
            <a:spAutoFit/>
          </a:bodyPr>
          <a:lstStyle/>
          <a:p>
            <a:pPr algn="ctr"/>
            <a:r>
              <a:rPr lang="de-DE" sz="2000" dirty="0" err="1" smtClean="0">
                <a:solidFill>
                  <a:srgbClr val="0000FF"/>
                </a:solidFill>
                <a:latin typeface="Arial" panose="020B0604020202020204" pitchFamily="34" charset="0"/>
                <a:cs typeface="Arial" panose="020B0604020202020204" pitchFamily="34" charset="0"/>
              </a:rPr>
              <a:t>cw</a:t>
            </a:r>
            <a:r>
              <a:rPr lang="de-DE" sz="2000" dirty="0" smtClean="0">
                <a:solidFill>
                  <a:srgbClr val="0000FF"/>
                </a:solidFill>
                <a:latin typeface="Arial" panose="020B0604020202020204" pitchFamily="34" charset="0"/>
                <a:cs typeface="Arial" panose="020B0604020202020204" pitchFamily="34" charset="0"/>
              </a:rPr>
              <a:t> ECR </a:t>
            </a:r>
            <a:r>
              <a:rPr lang="de-DE" sz="2000" dirty="0" err="1" smtClean="0">
                <a:solidFill>
                  <a:srgbClr val="0000FF"/>
                </a:solidFill>
                <a:latin typeface="Arial" panose="020B0604020202020204" pitchFamily="34" charset="0"/>
                <a:cs typeface="Arial" panose="020B0604020202020204" pitchFamily="34" charset="0"/>
              </a:rPr>
              <a:t>heating</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restricted</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by</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cut</a:t>
            </a:r>
            <a:r>
              <a:rPr lang="de-DE" sz="2000" dirty="0" smtClean="0">
                <a:solidFill>
                  <a:srgbClr val="0000FF"/>
                </a:solidFill>
                <a:latin typeface="Arial" panose="020B0604020202020204" pitchFamily="34" charset="0"/>
                <a:cs typeface="Arial" panose="020B0604020202020204" pitchFamily="34" charset="0"/>
              </a:rPr>
              <a:t>-off (1.2x10</a:t>
            </a:r>
            <a:r>
              <a:rPr lang="de-DE" sz="2000" baseline="30000" dirty="0" smtClean="0">
                <a:solidFill>
                  <a:srgbClr val="0000FF"/>
                </a:solidFill>
                <a:latin typeface="Arial" panose="020B0604020202020204" pitchFamily="34" charset="0"/>
                <a:cs typeface="Arial" panose="020B0604020202020204" pitchFamily="34" charset="0"/>
              </a:rPr>
              <a:t>20</a:t>
            </a:r>
            <a:r>
              <a:rPr lang="de-DE" sz="2000" dirty="0" smtClean="0">
                <a:solidFill>
                  <a:srgbClr val="0000FF"/>
                </a:solidFill>
                <a:latin typeface="Arial" panose="020B0604020202020204" pitchFamily="34" charset="0"/>
                <a:cs typeface="Arial" panose="020B0604020202020204" pitchFamily="34" charset="0"/>
              </a:rPr>
              <a:t>m</a:t>
            </a:r>
            <a:r>
              <a:rPr lang="de-DE" sz="2000" baseline="30000" dirty="0" smtClean="0">
                <a:solidFill>
                  <a:srgbClr val="0000FF"/>
                </a:solidFill>
                <a:latin typeface="Arial" panose="020B0604020202020204" pitchFamily="34" charset="0"/>
                <a:cs typeface="Arial" panose="020B0604020202020204" pitchFamily="34" charset="0"/>
              </a:rPr>
              <a:t>-3</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for</a:t>
            </a:r>
            <a:r>
              <a:rPr lang="de-DE" sz="2000" dirty="0" smtClean="0">
                <a:solidFill>
                  <a:srgbClr val="0000FF"/>
                </a:solidFill>
                <a:latin typeface="Arial" panose="020B0604020202020204" pitchFamily="34" charset="0"/>
                <a:cs typeface="Arial" panose="020B0604020202020204" pitchFamily="34" charset="0"/>
              </a:rPr>
              <a:t> X2 @ 2.5T): O2 </a:t>
            </a:r>
            <a:r>
              <a:rPr lang="de-DE" sz="2000" dirty="0" err="1" smtClean="0">
                <a:solidFill>
                  <a:srgbClr val="0000FF"/>
                </a:solidFill>
                <a:latin typeface="Arial" panose="020B0604020202020204" pitchFamily="34" charset="0"/>
                <a:cs typeface="Arial" panose="020B0604020202020204" pitchFamily="34" charset="0"/>
              </a:rPr>
              <a:t>scenarios</a:t>
            </a:r>
            <a:endParaRPr lang="de-DE" sz="2000" dirty="0">
              <a:solidFill>
                <a:srgbClr val="0000FF"/>
              </a:solidFill>
              <a:latin typeface="Arial" panose="020B0604020202020204" pitchFamily="34" charset="0"/>
              <a:cs typeface="Arial" panose="020B0604020202020204" pitchFamily="34" charset="0"/>
            </a:endParaRPr>
          </a:p>
        </p:txBody>
      </p:sp>
      <p:sp>
        <p:nvSpPr>
          <p:cNvPr id="2" name="Rectangle 1"/>
          <p:cNvSpPr/>
          <p:nvPr/>
        </p:nvSpPr>
        <p:spPr>
          <a:xfrm>
            <a:off x="5292080" y="1844824"/>
            <a:ext cx="3528392" cy="4247317"/>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Steady-state operation (SSO) and high heating power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O2 heating</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High stray radiation reflect reduced O2 absorption (~n</a:t>
            </a:r>
            <a:r>
              <a:rPr lang="en-US" baseline="-25000" dirty="0" smtClean="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T</a:t>
            </a:r>
            <a:r>
              <a:rPr lang="en-US" baseline="-25000" dirty="0" smtClean="0">
                <a:latin typeface="Arial" panose="020B0604020202020204" pitchFamily="34" charset="0"/>
                <a:cs typeface="Arial" panose="020B0604020202020204" pitchFamily="34" charset="0"/>
              </a:rPr>
              <a:t>e</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at low </a:t>
            </a:r>
            <a:r>
              <a:rPr lang="en-US" dirty="0" err="1" smtClean="0">
                <a:latin typeface="Arial" panose="020B0604020202020204" pitchFamily="34" charset="0"/>
                <a:cs typeface="Arial" panose="020B0604020202020204" pitchFamily="34" charset="0"/>
              </a:rPr>
              <a:t>T</a:t>
            </a:r>
            <a:r>
              <a:rPr lang="en-US" baseline="-25000" dirty="0" err="1" smtClean="0">
                <a:latin typeface="Arial" panose="020B0604020202020204" pitchFamily="34" charset="0"/>
                <a:cs typeface="Arial" panose="020B0604020202020204" pitchFamily="34" charset="0"/>
              </a:rPr>
              <a:t>e</a:t>
            </a:r>
            <a:endParaRPr lang="en-US" baseline="-250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more heating power needed</a:t>
            </a:r>
          </a:p>
          <a:p>
            <a:r>
              <a:rPr lang="en-US" dirty="0" smtClean="0">
                <a:latin typeface="Arial" panose="020B0604020202020204" pitchFamily="34" charset="0"/>
                <a:cs typeface="Arial" panose="020B0604020202020204" pitchFamily="34" charset="0"/>
              </a:rPr>
              <a:t>(higher </a:t>
            </a:r>
            <a:r>
              <a:rPr lang="en-US" dirty="0" err="1" smtClean="0">
                <a:latin typeface="Arial" panose="020B0604020202020204" pitchFamily="34" charset="0"/>
                <a:cs typeface="Arial" panose="020B0604020202020204" pitchFamily="34" charset="0"/>
              </a:rPr>
              <a:t>T</a:t>
            </a:r>
            <a:r>
              <a:rPr lang="en-US" baseline="-25000" dirty="0" err="1" smtClean="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 at high density) </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pic>
        <p:nvPicPr>
          <p:cNvPr id="9" name="Grafik 5"/>
          <p:cNvPicPr>
            <a:picLocks noChangeAspect="1"/>
          </p:cNvPicPr>
          <p:nvPr/>
        </p:nvPicPr>
        <p:blipFill rotWithShape="1">
          <a:blip r:embed="rId3"/>
          <a:srcRect l="2205"/>
          <a:stretch/>
        </p:blipFill>
        <p:spPr>
          <a:xfrm>
            <a:off x="903772" y="1524854"/>
            <a:ext cx="3305215" cy="3914043"/>
          </a:xfrm>
          <a:prstGeom prst="rect">
            <a:avLst/>
          </a:prstGeom>
        </p:spPr>
      </p:pic>
      <p:sp>
        <p:nvSpPr>
          <p:cNvPr id="10" name="Textfeld 7"/>
          <p:cNvSpPr txBox="1"/>
          <p:nvPr/>
        </p:nvSpPr>
        <p:spPr>
          <a:xfrm>
            <a:off x="857443" y="5273913"/>
            <a:ext cx="7350089" cy="1323439"/>
          </a:xfrm>
          <a:prstGeom prst="rect">
            <a:avLst/>
          </a:prstGeom>
          <a:noFill/>
        </p:spPr>
        <p:txBody>
          <a:bodyPr wrap="none" rtlCol="0">
            <a:spAutoFit/>
          </a:bodyPr>
          <a:lstStyle/>
          <a:p>
            <a:pPr algn="ctr"/>
            <a:endParaRPr lang="de-DE" sz="2000" dirty="0" smtClean="0">
              <a:solidFill>
                <a:srgbClr val="FF0000"/>
              </a:solidFill>
              <a:latin typeface="Arial" panose="020B0604020202020204" pitchFamily="34" charset="0"/>
              <a:cs typeface="Arial" panose="020B0604020202020204" pitchFamily="34" charset="0"/>
            </a:endParaRPr>
          </a:p>
          <a:p>
            <a:pPr algn="ctr"/>
            <a:r>
              <a:rPr lang="de-DE" sz="2000" dirty="0" smtClean="0">
                <a:solidFill>
                  <a:srgbClr val="FF0000"/>
                </a:solidFill>
                <a:latin typeface="Arial" panose="020B0604020202020204" pitchFamily="34" charset="0"/>
                <a:cs typeface="Arial" panose="020B0604020202020204" pitchFamily="34" charset="0"/>
              </a:rPr>
              <a:t>Proof-</a:t>
            </a:r>
            <a:r>
              <a:rPr lang="de-DE" sz="2000" dirty="0" err="1" smtClean="0">
                <a:solidFill>
                  <a:srgbClr val="FF0000"/>
                </a:solidFill>
                <a:latin typeface="Arial" panose="020B0604020202020204" pitchFamily="34" charset="0"/>
                <a:cs typeface="Arial" panose="020B0604020202020204" pitchFamily="34" charset="0"/>
              </a:rPr>
              <a:t>of</a:t>
            </a:r>
            <a:r>
              <a:rPr lang="de-DE" sz="2000" dirty="0" smtClean="0">
                <a:solidFill>
                  <a:srgbClr val="FF0000"/>
                </a:solidFill>
                <a:latin typeface="Arial" panose="020B0604020202020204" pitchFamily="34" charset="0"/>
                <a:cs typeface="Arial" panose="020B0604020202020204" pitchFamily="34" charset="0"/>
              </a:rPr>
              <a:t>-</a:t>
            </a:r>
            <a:r>
              <a:rPr lang="de-DE" sz="2000" dirty="0" err="1" smtClean="0">
                <a:solidFill>
                  <a:srgbClr val="FF0000"/>
                </a:solidFill>
                <a:latin typeface="Arial" panose="020B0604020202020204" pitchFamily="34" charset="0"/>
                <a:cs typeface="Arial" panose="020B0604020202020204" pitchFamily="34" charset="0"/>
              </a:rPr>
              <a:t>principle</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demonstration</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for</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cw</a:t>
            </a:r>
            <a:r>
              <a:rPr lang="de-DE" sz="2000" dirty="0" smtClean="0">
                <a:solidFill>
                  <a:srgbClr val="FF0000"/>
                </a:solidFill>
                <a:latin typeface="Arial" panose="020B0604020202020204" pitchFamily="34" charset="0"/>
                <a:cs typeface="Arial" panose="020B0604020202020204" pitchFamily="34" charset="0"/>
              </a:rPr>
              <a:t> ECR </a:t>
            </a:r>
            <a:r>
              <a:rPr lang="de-DE" sz="2000" dirty="0" err="1" smtClean="0">
                <a:solidFill>
                  <a:srgbClr val="FF0000"/>
                </a:solidFill>
                <a:latin typeface="Arial" panose="020B0604020202020204" pitchFamily="34" charset="0"/>
                <a:cs typeface="Arial" panose="020B0604020202020204" pitchFamily="34" charset="0"/>
              </a:rPr>
              <a:t>heating</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scenarios</a:t>
            </a:r>
            <a:r>
              <a:rPr lang="de-DE" sz="2000" dirty="0" smtClean="0">
                <a:solidFill>
                  <a:srgbClr val="FF0000"/>
                </a:solidFill>
                <a:latin typeface="Arial" panose="020B0604020202020204" pitchFamily="34" charset="0"/>
                <a:cs typeface="Arial" panose="020B0604020202020204" pitchFamily="34" charset="0"/>
              </a:rPr>
              <a:t> </a:t>
            </a:r>
          </a:p>
          <a:p>
            <a:pPr algn="ctr"/>
            <a:r>
              <a:rPr lang="de-DE" sz="2000" dirty="0" smtClean="0">
                <a:solidFill>
                  <a:srgbClr val="FF0000"/>
                </a:solidFill>
                <a:latin typeface="Arial" panose="020B0604020202020204" pitchFamily="34" charset="0"/>
                <a:cs typeface="Arial" panose="020B0604020202020204" pitchFamily="34" charset="0"/>
              </a:rPr>
              <a:t>&amp; NBI </a:t>
            </a:r>
            <a:r>
              <a:rPr lang="de-DE" sz="2000" dirty="0" err="1" smtClean="0">
                <a:solidFill>
                  <a:srgbClr val="FF0000"/>
                </a:solidFill>
                <a:latin typeface="Arial" panose="020B0604020202020204" pitchFamily="34" charset="0"/>
                <a:cs typeface="Arial" panose="020B0604020202020204" pitchFamily="34" charset="0"/>
              </a:rPr>
              <a:t>alone</a:t>
            </a:r>
            <a:r>
              <a:rPr lang="de-DE" sz="2000" dirty="0" smtClean="0">
                <a:solidFill>
                  <a:srgbClr val="FF0000"/>
                </a:solidFill>
                <a:latin typeface="Arial" panose="020B0604020202020204" pitchFamily="34" charset="0"/>
                <a:cs typeface="Arial" panose="020B0604020202020204" pitchFamily="34" charset="0"/>
              </a:rPr>
              <a:t> (not </a:t>
            </a:r>
            <a:r>
              <a:rPr lang="de-DE" sz="2000" dirty="0" err="1" smtClean="0">
                <a:solidFill>
                  <a:srgbClr val="FF0000"/>
                </a:solidFill>
                <a:latin typeface="Arial" panose="020B0604020202020204" pitchFamily="34" charset="0"/>
                <a:cs typeface="Arial" panose="020B0604020202020204" pitchFamily="34" charset="0"/>
              </a:rPr>
              <a:t>shown</a:t>
            </a:r>
            <a:r>
              <a:rPr lang="de-DE" sz="2000" dirty="0" smtClean="0">
                <a:solidFill>
                  <a:srgbClr val="FF0000"/>
                </a:solidFill>
                <a:latin typeface="Arial" panose="020B0604020202020204" pitchFamily="34" charset="0"/>
                <a:cs typeface="Arial" panose="020B0604020202020204" pitchFamily="34" charset="0"/>
              </a:rPr>
              <a:t>)</a:t>
            </a:r>
            <a:endParaRPr lang="de-DE" sz="2000" dirty="0" smtClean="0">
              <a:latin typeface="Arial" panose="020B0604020202020204" pitchFamily="34" charset="0"/>
              <a:cs typeface="Arial" panose="020B0604020202020204" pitchFamily="34" charset="0"/>
            </a:endParaRPr>
          </a:p>
          <a:p>
            <a:pPr algn="ctr"/>
            <a:endParaRPr lang="de-DE" sz="2000" dirty="0">
              <a:latin typeface="Arial" panose="020B0604020202020204" pitchFamily="34" charset="0"/>
              <a:cs typeface="Arial" panose="020B0604020202020204" pitchFamily="34" charset="0"/>
            </a:endParaRPr>
          </a:p>
        </p:txBody>
      </p:sp>
      <p:sp>
        <p:nvSpPr>
          <p:cNvPr id="11" name="Rechteck 10"/>
          <p:cNvSpPr/>
          <p:nvPr/>
        </p:nvSpPr>
        <p:spPr>
          <a:xfrm>
            <a:off x="6721653" y="692696"/>
            <a:ext cx="2446504" cy="276999"/>
          </a:xfrm>
          <a:prstGeom prst="rect">
            <a:avLst/>
          </a:prstGeom>
        </p:spPr>
        <p:txBody>
          <a:bodyPr wrap="none">
            <a:spAutoFit/>
          </a:bodyPr>
          <a:lstStyle/>
          <a:p>
            <a:pPr lvl="0" algn="r"/>
            <a:r>
              <a:rPr lang="de-DE" sz="1200" i="1" dirty="0" err="1" smtClean="0">
                <a:solidFill>
                  <a:prstClr val="white">
                    <a:lumMod val="50000"/>
                  </a:prstClr>
                </a:solidFill>
                <a:latin typeface="Arial" panose="020B0604020202020204" pitchFamily="34" charset="0"/>
                <a:cs typeface="Arial" panose="020B0604020202020204" pitchFamily="34" charset="0"/>
              </a:rPr>
              <a:t>Findings</a:t>
            </a:r>
            <a:r>
              <a:rPr lang="de-DE" sz="1200" i="1" dirty="0" smtClean="0">
                <a:solidFill>
                  <a:prstClr val="white">
                    <a:lumMod val="50000"/>
                  </a:prstClr>
                </a:solidFill>
                <a:latin typeface="Arial" panose="020B0604020202020204" pitchFamily="34" charset="0"/>
                <a:cs typeface="Arial" panose="020B0604020202020204" pitchFamily="34" charset="0"/>
              </a:rPr>
              <a:t> </a:t>
            </a:r>
            <a:r>
              <a:rPr lang="de-DE" sz="1200" i="1" dirty="0" err="1" smtClean="0">
                <a:solidFill>
                  <a:prstClr val="white">
                    <a:lumMod val="50000"/>
                  </a:prstClr>
                </a:solidFill>
                <a:latin typeface="Arial" panose="020B0604020202020204" pitchFamily="34" charset="0"/>
                <a:cs typeface="Arial" panose="020B0604020202020204" pitchFamily="34" charset="0"/>
              </a:rPr>
              <a:t>from</a:t>
            </a:r>
            <a:r>
              <a:rPr lang="de-DE" sz="1200" i="1" dirty="0" smtClean="0">
                <a:solidFill>
                  <a:prstClr val="white">
                    <a:lumMod val="50000"/>
                  </a:prstClr>
                </a:solidFill>
                <a:latin typeface="Arial" panose="020B0604020202020204" pitchFamily="34" charset="0"/>
                <a:cs typeface="Arial" panose="020B0604020202020204" pitchFamily="34" charset="0"/>
              </a:rPr>
              <a:t> </a:t>
            </a:r>
            <a:r>
              <a:rPr lang="de-DE" sz="1200" i="1" dirty="0" err="1" smtClean="0">
                <a:solidFill>
                  <a:prstClr val="white">
                    <a:lumMod val="50000"/>
                  </a:prstClr>
                </a:solidFill>
                <a:latin typeface="Arial" panose="020B0604020202020204" pitchFamily="34" charset="0"/>
                <a:cs typeface="Arial" panose="020B0604020202020204" pitchFamily="34" charset="0"/>
              </a:rPr>
              <a:t>the</a:t>
            </a:r>
            <a:r>
              <a:rPr lang="de-DE" sz="1200" i="1" dirty="0" smtClean="0">
                <a:solidFill>
                  <a:prstClr val="white">
                    <a:lumMod val="50000"/>
                  </a:prstClr>
                </a:solidFill>
                <a:latin typeface="Arial" panose="020B0604020202020204" pitchFamily="34" charset="0"/>
                <a:cs typeface="Arial" panose="020B0604020202020204" pitchFamily="34" charset="0"/>
              </a:rPr>
              <a:t> </a:t>
            </a:r>
            <a:r>
              <a:rPr lang="de-DE" sz="1200" i="1" dirty="0" err="1" smtClean="0">
                <a:solidFill>
                  <a:prstClr val="white">
                    <a:lumMod val="50000"/>
                  </a:prstClr>
                </a:solidFill>
                <a:latin typeface="Arial" panose="020B0604020202020204" pitchFamily="34" charset="0"/>
                <a:cs typeface="Arial" panose="020B0604020202020204" pitchFamily="34" charset="0"/>
              </a:rPr>
              <a:t>first</a:t>
            </a:r>
            <a:r>
              <a:rPr lang="de-DE" sz="1200" i="1" dirty="0" smtClean="0">
                <a:solidFill>
                  <a:prstClr val="white">
                    <a:lumMod val="50000"/>
                  </a:prstClr>
                </a:solidFill>
                <a:latin typeface="Arial" panose="020B0604020202020204" pitchFamily="34" charset="0"/>
                <a:cs typeface="Arial" panose="020B0604020202020204" pitchFamily="34" charset="0"/>
              </a:rPr>
              <a:t> </a:t>
            </a:r>
            <a:r>
              <a:rPr lang="de-DE" sz="1200" i="1" dirty="0" err="1" smtClean="0">
                <a:solidFill>
                  <a:prstClr val="white">
                    <a:lumMod val="50000"/>
                  </a:prstClr>
                </a:solidFill>
                <a:latin typeface="Arial" panose="020B0604020202020204" pitchFamily="34" charset="0"/>
                <a:cs typeface="Arial" panose="020B0604020202020204" pitchFamily="34" charset="0"/>
              </a:rPr>
              <a:t>campaigns</a:t>
            </a:r>
            <a:endParaRPr lang="de-DE" sz="1200" i="1" dirty="0">
              <a:solidFill>
                <a:prstClr val="white">
                  <a:lumMod val="50000"/>
                </a:prstClr>
              </a:solidFill>
              <a:latin typeface="Arial" panose="020B0604020202020204" pitchFamily="34" charset="0"/>
              <a:cs typeface="Arial" panose="020B0604020202020204" pitchFamily="34" charset="0"/>
            </a:endParaRPr>
          </a:p>
        </p:txBody>
      </p:sp>
      <p:cxnSp>
        <p:nvCxnSpPr>
          <p:cNvPr id="13" name="Gerader Verbinder 12"/>
          <p:cNvCxnSpPr/>
          <p:nvPr/>
        </p:nvCxnSpPr>
        <p:spPr>
          <a:xfrm flipH="1">
            <a:off x="64146" y="6305752"/>
            <a:ext cx="1368152" cy="35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60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feld 89"/>
          <p:cNvSpPr txBox="1"/>
          <p:nvPr/>
        </p:nvSpPr>
        <p:spPr>
          <a:xfrm>
            <a:off x="1248324" y="-66293"/>
            <a:ext cx="6622326" cy="830997"/>
          </a:xfrm>
          <a:prstGeom prst="rect">
            <a:avLst/>
          </a:prstGeom>
          <a:noFill/>
        </p:spPr>
        <p:txBody>
          <a:bodyPr wrap="none" rtlCol="0">
            <a:spAutoFit/>
          </a:bodyPr>
          <a:lstStyle/>
          <a:p>
            <a:pPr algn="ctr"/>
            <a:r>
              <a:rPr lang="de-DE" sz="2400" dirty="0" err="1" smtClean="0">
                <a:solidFill>
                  <a:srgbClr val="0000FF"/>
                </a:solidFill>
                <a:latin typeface="Arial" panose="020B0604020202020204" pitchFamily="34" charset="0"/>
                <a:cs typeface="Arial" panose="020B0604020202020204" pitchFamily="34" charset="0"/>
              </a:rPr>
              <a:t>Latest</a:t>
            </a:r>
            <a:r>
              <a:rPr lang="de-DE" sz="2400" dirty="0" smtClean="0">
                <a:solidFill>
                  <a:srgbClr val="0000FF"/>
                </a:solidFill>
                <a:latin typeface="Arial" panose="020B0604020202020204" pitchFamily="34" charset="0"/>
                <a:cs typeface="Arial" panose="020B0604020202020204" pitchFamily="34" charset="0"/>
              </a:rPr>
              <a:t> news: W7-X </a:t>
            </a:r>
            <a:r>
              <a:rPr lang="de-DE" sz="2400" dirty="0" err="1" smtClean="0">
                <a:solidFill>
                  <a:srgbClr val="0000FF"/>
                </a:solidFill>
                <a:latin typeface="Arial" panose="020B0604020202020204" pitchFamily="34" charset="0"/>
                <a:cs typeface="Arial" panose="020B0604020202020204" pitchFamily="34" charset="0"/>
              </a:rPr>
              <a:t>completion</a:t>
            </a:r>
            <a:r>
              <a:rPr lang="de-DE" sz="2400" dirty="0" smtClean="0">
                <a:solidFill>
                  <a:srgbClr val="0000FF"/>
                </a:solidFill>
                <a:latin typeface="Arial" panose="020B0604020202020204" pitchFamily="34" charset="0"/>
                <a:cs typeface="Arial" panose="020B0604020202020204" pitchFamily="34" charset="0"/>
              </a:rPr>
              <a:t> </a:t>
            </a:r>
            <a:r>
              <a:rPr lang="de-DE" sz="2400" dirty="0" err="1" smtClean="0">
                <a:solidFill>
                  <a:srgbClr val="0000FF"/>
                </a:solidFill>
                <a:latin typeface="Arial" panose="020B0604020202020204" pitchFamily="34" charset="0"/>
                <a:cs typeface="Arial" panose="020B0604020202020204" pitchFamily="34" charset="0"/>
              </a:rPr>
              <a:t>is</a:t>
            </a:r>
            <a:r>
              <a:rPr lang="de-DE" sz="2400" dirty="0" smtClean="0">
                <a:solidFill>
                  <a:srgbClr val="0000FF"/>
                </a:solidFill>
                <a:latin typeface="Arial" panose="020B0604020202020204" pitchFamily="34" charset="0"/>
                <a:cs typeface="Arial" panose="020B0604020202020204" pitchFamily="34" charset="0"/>
              </a:rPr>
              <a:t> </a:t>
            </a:r>
            <a:r>
              <a:rPr lang="de-DE" sz="2400" dirty="0" err="1" smtClean="0">
                <a:solidFill>
                  <a:srgbClr val="0000FF"/>
                </a:solidFill>
                <a:latin typeface="Arial" panose="020B0604020202020204" pitchFamily="34" charset="0"/>
                <a:cs typeface="Arial" panose="020B0604020202020204" pitchFamily="34" charset="0"/>
              </a:rPr>
              <a:t>progressing</a:t>
            </a:r>
            <a:r>
              <a:rPr lang="de-DE" sz="2400" dirty="0" smtClean="0">
                <a:solidFill>
                  <a:srgbClr val="0000FF"/>
                </a:solidFill>
                <a:latin typeface="Arial" panose="020B0604020202020204" pitchFamily="34" charset="0"/>
                <a:cs typeface="Arial" panose="020B0604020202020204" pitchFamily="34" charset="0"/>
              </a:rPr>
              <a:t>.</a:t>
            </a:r>
            <a:br>
              <a:rPr lang="de-DE" sz="2400" dirty="0" smtClean="0">
                <a:solidFill>
                  <a:srgbClr val="0000FF"/>
                </a:solidFill>
                <a:latin typeface="Arial" panose="020B0604020202020204" pitchFamily="34" charset="0"/>
                <a:cs typeface="Arial" panose="020B0604020202020204" pitchFamily="34" charset="0"/>
              </a:rPr>
            </a:br>
            <a:r>
              <a:rPr lang="de-DE" sz="2400" dirty="0" smtClean="0">
                <a:solidFill>
                  <a:srgbClr val="0000FF"/>
                </a:solidFill>
                <a:latin typeface="Arial" panose="020B0604020202020204" pitchFamily="34" charset="0"/>
                <a:cs typeface="Arial" panose="020B0604020202020204" pitchFamily="34" charset="0"/>
              </a:rPr>
              <a:t>Plasma </a:t>
            </a:r>
            <a:r>
              <a:rPr lang="de-DE" sz="2400" dirty="0" err="1" smtClean="0">
                <a:solidFill>
                  <a:srgbClr val="0000FF"/>
                </a:solidFill>
                <a:latin typeface="Arial" panose="020B0604020202020204" pitchFamily="34" charset="0"/>
                <a:cs typeface="Arial" panose="020B0604020202020204" pitchFamily="34" charset="0"/>
              </a:rPr>
              <a:t>operation</a:t>
            </a:r>
            <a:r>
              <a:rPr lang="de-DE" sz="2400" dirty="0" smtClean="0">
                <a:solidFill>
                  <a:srgbClr val="0000FF"/>
                </a:solidFill>
                <a:latin typeface="Arial" panose="020B0604020202020204" pitchFamily="34" charset="0"/>
                <a:cs typeface="Arial" panose="020B0604020202020204" pitchFamily="34" charset="0"/>
              </a:rPr>
              <a:t> </a:t>
            </a:r>
            <a:r>
              <a:rPr lang="de-DE" sz="2400" dirty="0" err="1" smtClean="0">
                <a:solidFill>
                  <a:srgbClr val="0000FF"/>
                </a:solidFill>
                <a:latin typeface="Arial" panose="020B0604020202020204" pitchFamily="34" charset="0"/>
                <a:cs typeface="Arial" panose="020B0604020202020204" pitchFamily="34" charset="0"/>
              </a:rPr>
              <a:t>planned</a:t>
            </a:r>
            <a:r>
              <a:rPr lang="de-DE" sz="2400" dirty="0" smtClean="0">
                <a:solidFill>
                  <a:srgbClr val="0000FF"/>
                </a:solidFill>
                <a:latin typeface="Arial" panose="020B0604020202020204" pitchFamily="34" charset="0"/>
                <a:cs typeface="Arial" panose="020B0604020202020204" pitchFamily="34" charset="0"/>
              </a:rPr>
              <a:t> after </a:t>
            </a:r>
            <a:r>
              <a:rPr lang="de-DE" sz="2400" dirty="0" err="1" smtClean="0">
                <a:solidFill>
                  <a:srgbClr val="0000FF"/>
                </a:solidFill>
                <a:latin typeface="Arial" panose="020B0604020202020204" pitchFamily="34" charset="0"/>
                <a:cs typeface="Arial" panose="020B0604020202020204" pitchFamily="34" charset="0"/>
              </a:rPr>
              <a:t>summer</a:t>
            </a:r>
            <a:r>
              <a:rPr lang="de-DE" sz="2400" dirty="0" smtClean="0">
                <a:solidFill>
                  <a:srgbClr val="0000FF"/>
                </a:solidFill>
                <a:latin typeface="Arial" panose="020B0604020202020204" pitchFamily="34" charset="0"/>
                <a:cs typeface="Arial" panose="020B0604020202020204" pitchFamily="34" charset="0"/>
              </a:rPr>
              <a:t> 2022.</a:t>
            </a:r>
            <a:endParaRPr lang="de-DE" sz="2400" dirty="0">
              <a:solidFill>
                <a:srgbClr val="0000FF"/>
              </a:solidFill>
              <a:latin typeface="Arial" panose="020B0604020202020204" pitchFamily="34" charset="0"/>
              <a:cs typeface="Arial" panose="020B0604020202020204" pitchFamily="34" charset="0"/>
            </a:endParaRPr>
          </a:p>
        </p:txBody>
      </p:sp>
      <p:sp>
        <p:nvSpPr>
          <p:cNvPr id="28" name="Footer Placeholder 2"/>
          <p:cNvSpPr>
            <a:spLocks noGrp="1"/>
          </p:cNvSpPr>
          <p:nvPr>
            <p:ph type="ftr" sz="quarter" idx="11"/>
          </p:nvPr>
        </p:nvSpPr>
        <p:spPr>
          <a:xfrm>
            <a:off x="0" y="6608648"/>
            <a:ext cx="9144000" cy="268139"/>
          </a:xfrm>
        </p:spPr>
        <p:txBody>
          <a:bodyPr/>
          <a:lstStyle/>
          <a:p>
            <a:pPr algn="r"/>
            <a:r>
              <a:rPr lang="en-GB" dirty="0" smtClean="0"/>
              <a:t>DINKLAGE, ALONSO, CALVO, MOSEEV </a:t>
            </a:r>
            <a:r>
              <a:rPr lang="en-GB" dirty="0" smtClean="0"/>
              <a:t>| </a:t>
            </a:r>
            <a:r>
              <a:rPr lang="en-GB" dirty="0" smtClean="0"/>
              <a:t>WP</a:t>
            </a:r>
            <a:r>
              <a:rPr lang="de-DE" dirty="0" smtClean="0"/>
              <a:t>W7X in FP9 </a:t>
            </a:r>
            <a:r>
              <a:rPr lang="en-GB" dirty="0" smtClean="0"/>
              <a:t>| </a:t>
            </a:r>
            <a:r>
              <a:rPr lang="en-GB" dirty="0" err="1" smtClean="0"/>
              <a:t>EUROfusion</a:t>
            </a:r>
            <a:r>
              <a:rPr lang="en-GB" dirty="0" smtClean="0"/>
              <a:t> Info Meeting to the Beneficiaries | VC - 19. </a:t>
            </a:r>
            <a:r>
              <a:rPr lang="en-GB" dirty="0" smtClean="0"/>
              <a:t>Oct. 2020| Page </a:t>
            </a:r>
            <a:fld id="{6A6D9FA1-99C7-4910-8E32-B85D378B0060}" type="slidenum">
              <a:rPr lang="en-GB" smtClean="0"/>
              <a:pPr algn="r"/>
              <a:t>2</a:t>
            </a:fld>
            <a:r>
              <a:rPr lang="en-GB" dirty="0" smtClean="0"/>
              <a:t>/10</a:t>
            </a:r>
            <a:endParaRPr lang="en-GB" dirty="0"/>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16220"/>
          <a:stretch/>
        </p:blipFill>
        <p:spPr>
          <a:xfrm>
            <a:off x="5508104" y="1418993"/>
            <a:ext cx="3145322" cy="4684697"/>
          </a:xfrm>
          <a:prstGeom prst="rect">
            <a:avLst/>
          </a:prstGeom>
        </p:spPr>
      </p:pic>
      <p:pic>
        <p:nvPicPr>
          <p:cNvPr id="59" name="Picture 6"/>
          <p:cNvPicPr>
            <a:picLocks noChangeAspect="1"/>
          </p:cNvPicPr>
          <p:nvPr/>
        </p:nvPicPr>
        <p:blipFill>
          <a:blip r:embed="rId4"/>
          <a:stretch>
            <a:fillRect/>
          </a:stretch>
        </p:blipFill>
        <p:spPr>
          <a:xfrm>
            <a:off x="308213" y="2396572"/>
            <a:ext cx="4608512" cy="3508193"/>
          </a:xfrm>
          <a:prstGeom prst="rect">
            <a:avLst/>
          </a:prstGeom>
        </p:spPr>
      </p:pic>
      <p:sp>
        <p:nvSpPr>
          <p:cNvPr id="9" name="Rechteck 8"/>
          <p:cNvSpPr/>
          <p:nvPr/>
        </p:nvSpPr>
        <p:spPr>
          <a:xfrm>
            <a:off x="5292080" y="997153"/>
            <a:ext cx="3528392" cy="338554"/>
          </a:xfrm>
          <a:prstGeom prst="rect">
            <a:avLst/>
          </a:prstGeom>
        </p:spPr>
        <p:txBody>
          <a:bodyPr wrap="square">
            <a:spAutoFit/>
          </a:bodyPr>
          <a:lstStyle/>
          <a:p>
            <a:pPr algn="ctr"/>
            <a:r>
              <a:rPr lang="de-DE" sz="1600" dirty="0" smtClean="0">
                <a:latin typeface="Arial" panose="020B0604020202020204" pitchFamily="34" charset="0"/>
                <a:ea typeface="Calibri" panose="020F0502020204030204" pitchFamily="34" charset="0"/>
                <a:cs typeface="Arial" panose="020B0604020202020204" pitchFamily="34" charset="0"/>
              </a:rPr>
              <a:t>In </a:t>
            </a:r>
            <a:r>
              <a:rPr lang="de-DE" sz="1600" dirty="0" err="1" smtClean="0">
                <a:latin typeface="Arial" panose="020B0604020202020204" pitchFamily="34" charset="0"/>
                <a:ea typeface="Calibri" panose="020F0502020204030204" pitchFamily="34" charset="0"/>
                <a:cs typeface="Arial" panose="020B0604020202020204" pitchFamily="34" charset="0"/>
              </a:rPr>
              <a:t>vessel</a:t>
            </a:r>
            <a:r>
              <a:rPr lang="de-DE" sz="1600" dirty="0" smtClean="0">
                <a:latin typeface="Arial" panose="020B0604020202020204" pitchFamily="34" charset="0"/>
                <a:ea typeface="Calibri" panose="020F0502020204030204" pitchFamily="34" charset="0"/>
                <a:cs typeface="Arial" panose="020B0604020202020204" pitchFamily="34" charset="0"/>
              </a:rPr>
              <a:t> </a:t>
            </a:r>
            <a:r>
              <a:rPr lang="de-DE" sz="1600" dirty="0" err="1" smtClean="0">
                <a:latin typeface="Arial" panose="020B0604020202020204" pitchFamily="34" charset="0"/>
                <a:ea typeface="Calibri" panose="020F0502020204030204" pitchFamily="34" charset="0"/>
                <a:cs typeface="Arial" panose="020B0604020202020204" pitchFamily="34" charset="0"/>
              </a:rPr>
              <a:t>works</a:t>
            </a:r>
            <a:r>
              <a:rPr lang="de-DE" sz="1600" dirty="0" smtClean="0">
                <a:latin typeface="Arial" panose="020B0604020202020204" pitchFamily="34" charset="0"/>
                <a:ea typeface="Calibri" panose="020F0502020204030204" pitchFamily="34" charset="0"/>
                <a:cs typeface="Arial" panose="020B0604020202020204" pitchFamily="34" charset="0"/>
              </a:rPr>
              <a:t> in W7-X</a:t>
            </a:r>
            <a:endParaRPr lang="de-DE" sz="1600" dirty="0">
              <a:latin typeface="Arial" panose="020B0604020202020204" pitchFamily="34" charset="0"/>
              <a:cs typeface="Arial" panose="020B0604020202020204" pitchFamily="34" charset="0"/>
            </a:endParaRPr>
          </a:p>
        </p:txBody>
      </p:sp>
      <p:sp>
        <p:nvSpPr>
          <p:cNvPr id="10" name="Rechteck 9"/>
          <p:cNvSpPr/>
          <p:nvPr/>
        </p:nvSpPr>
        <p:spPr>
          <a:xfrm>
            <a:off x="5908429" y="6150247"/>
            <a:ext cx="2821606" cy="261610"/>
          </a:xfrm>
          <a:prstGeom prst="rect">
            <a:avLst/>
          </a:prstGeom>
        </p:spPr>
        <p:txBody>
          <a:bodyPr wrap="none">
            <a:spAutoFit/>
          </a:bodyPr>
          <a:lstStyle/>
          <a:p>
            <a:r>
              <a:rPr lang="de-DE" sz="1100" dirty="0">
                <a:latin typeface="Arial" panose="020B0604020202020204" pitchFamily="34" charset="0"/>
                <a:ea typeface="Calibri" panose="020F0502020204030204" pitchFamily="34" charset="0"/>
                <a:cs typeface="Arial" panose="020B0604020202020204" pitchFamily="34" charset="0"/>
              </a:rPr>
              <a:t>(9.10. 2020, © </a:t>
            </a:r>
            <a:r>
              <a:rPr lang="de-DE" sz="1100" dirty="0" smtClean="0">
                <a:latin typeface="Arial" panose="020B0604020202020204" pitchFamily="34" charset="0"/>
                <a:ea typeface="Calibri" panose="020F0502020204030204" pitchFamily="34" charset="0"/>
                <a:cs typeface="Arial" panose="020B0604020202020204" pitchFamily="34" charset="0"/>
              </a:rPr>
              <a:t>J. Liebich, B. Kemnitz, IPP)</a:t>
            </a:r>
            <a:endParaRPr lang="de-DE" sz="1100" dirty="0">
              <a:latin typeface="Arial" panose="020B0604020202020204" pitchFamily="34" charset="0"/>
              <a:cs typeface="Arial" panose="020B0604020202020204" pitchFamily="34" charset="0"/>
            </a:endParaRPr>
          </a:p>
        </p:txBody>
      </p:sp>
      <p:sp>
        <p:nvSpPr>
          <p:cNvPr id="60" name="Rechteck 59"/>
          <p:cNvSpPr/>
          <p:nvPr/>
        </p:nvSpPr>
        <p:spPr>
          <a:xfrm>
            <a:off x="524237" y="1368784"/>
            <a:ext cx="4176464" cy="830997"/>
          </a:xfrm>
          <a:prstGeom prst="rect">
            <a:avLst/>
          </a:prstGeom>
        </p:spPr>
        <p:txBody>
          <a:bodyPr wrap="square">
            <a:spAutoFit/>
          </a:bodyPr>
          <a:lstStyle/>
          <a:p>
            <a:pPr algn="ctr"/>
            <a:r>
              <a:rPr lang="de-DE" sz="1600" dirty="0" smtClean="0">
                <a:latin typeface="Arial" panose="020B0604020202020204" pitchFamily="34" charset="0"/>
                <a:ea typeface="Calibri" panose="020F0502020204030204" pitchFamily="34" charset="0"/>
                <a:cs typeface="Arial" panose="020B0604020202020204" pitchFamily="34" charset="0"/>
              </a:rPr>
              <a:t>CAD </a:t>
            </a:r>
            <a:r>
              <a:rPr lang="de-DE" sz="1600" dirty="0" err="1" smtClean="0">
                <a:latin typeface="Arial" panose="020B0604020202020204" pitchFamily="34" charset="0"/>
                <a:ea typeface="Calibri" panose="020F0502020204030204" pitchFamily="34" charset="0"/>
                <a:cs typeface="Arial" panose="020B0604020202020204" pitchFamily="34" charset="0"/>
              </a:rPr>
              <a:t>view</a:t>
            </a:r>
            <a:r>
              <a:rPr lang="de-DE" sz="1600" dirty="0" smtClean="0">
                <a:latin typeface="Arial" panose="020B0604020202020204" pitchFamily="34" charset="0"/>
                <a:ea typeface="Calibri" panose="020F0502020204030204" pitchFamily="34" charset="0"/>
                <a:cs typeface="Arial" panose="020B0604020202020204" pitchFamily="34" charset="0"/>
              </a:rPr>
              <a:t> </a:t>
            </a:r>
            <a:r>
              <a:rPr lang="de-DE" sz="1600" dirty="0" err="1" smtClean="0">
                <a:latin typeface="Arial" panose="020B0604020202020204" pitchFamily="34" charset="0"/>
                <a:ea typeface="Calibri" panose="020F0502020204030204" pitchFamily="34" charset="0"/>
                <a:cs typeface="Arial" panose="020B0604020202020204" pitchFamily="34" charset="0"/>
              </a:rPr>
              <a:t>of</a:t>
            </a:r>
            <a:r>
              <a:rPr lang="de-DE" sz="1600" dirty="0" smtClean="0">
                <a:latin typeface="Arial" panose="020B0604020202020204" pitchFamily="34" charset="0"/>
                <a:ea typeface="Calibri" panose="020F0502020204030204" pitchFamily="34" charset="0"/>
                <a:cs typeface="Arial" panose="020B0604020202020204" pitchFamily="34" charset="0"/>
              </a:rPr>
              <a:t> </a:t>
            </a:r>
            <a:r>
              <a:rPr lang="de-DE" sz="1600" dirty="0" err="1" smtClean="0">
                <a:latin typeface="Arial" panose="020B0604020202020204" pitchFamily="34" charset="0"/>
                <a:ea typeface="Calibri" panose="020F0502020204030204" pitchFamily="34" charset="0"/>
                <a:cs typeface="Arial" panose="020B0604020202020204" pitchFamily="34" charset="0"/>
              </a:rPr>
              <a:t>the</a:t>
            </a:r>
            <a:r>
              <a:rPr lang="de-DE" sz="1600" dirty="0" smtClean="0">
                <a:latin typeface="Arial" panose="020B0604020202020204" pitchFamily="34" charset="0"/>
                <a:ea typeface="Calibri" panose="020F0502020204030204" pitchFamily="34" charset="0"/>
                <a:cs typeface="Arial" panose="020B0604020202020204" pitchFamily="34" charset="0"/>
              </a:rPr>
              <a:t> W7-X </a:t>
            </a:r>
            <a:br>
              <a:rPr lang="de-DE" sz="1600" dirty="0" smtClean="0">
                <a:latin typeface="Arial" panose="020B0604020202020204" pitchFamily="34" charset="0"/>
                <a:ea typeface="Calibri" panose="020F0502020204030204" pitchFamily="34" charset="0"/>
                <a:cs typeface="Arial" panose="020B0604020202020204" pitchFamily="34" charset="0"/>
              </a:rPr>
            </a:br>
            <a:r>
              <a:rPr lang="de-DE" sz="1600" dirty="0" err="1" smtClean="0">
                <a:latin typeface="Arial" panose="020B0604020202020204" pitchFamily="34" charset="0"/>
                <a:ea typeface="Calibri" panose="020F0502020204030204" pitchFamily="34" charset="0"/>
                <a:cs typeface="Arial" panose="020B0604020202020204" pitchFamily="34" charset="0"/>
              </a:rPr>
              <a:t>water</a:t>
            </a:r>
            <a:r>
              <a:rPr lang="de-DE" sz="1600" dirty="0" smtClean="0">
                <a:latin typeface="Arial" panose="020B0604020202020204" pitchFamily="34" charset="0"/>
                <a:ea typeface="Calibri" panose="020F0502020204030204" pitchFamily="34" charset="0"/>
                <a:cs typeface="Arial" panose="020B0604020202020204" pitchFamily="34" charset="0"/>
              </a:rPr>
              <a:t> </a:t>
            </a:r>
            <a:r>
              <a:rPr lang="de-DE" sz="1600" dirty="0" err="1" smtClean="0">
                <a:latin typeface="Arial" panose="020B0604020202020204" pitchFamily="34" charset="0"/>
                <a:ea typeface="Calibri" panose="020F0502020204030204" pitchFamily="34" charset="0"/>
                <a:cs typeface="Arial" panose="020B0604020202020204" pitchFamily="34" charset="0"/>
              </a:rPr>
              <a:t>manifolds</a:t>
            </a:r>
            <a:r>
              <a:rPr lang="de-DE" sz="1600" dirty="0" smtClean="0">
                <a:latin typeface="Arial" panose="020B0604020202020204" pitchFamily="34" charset="0"/>
                <a:ea typeface="Calibri" panose="020F0502020204030204" pitchFamily="34" charset="0"/>
                <a:cs typeface="Arial" panose="020B0604020202020204" pitchFamily="34" charset="0"/>
              </a:rPr>
              <a:t> </a:t>
            </a:r>
            <a:r>
              <a:rPr lang="de-DE" sz="1600" dirty="0" err="1" smtClean="0">
                <a:latin typeface="Arial" panose="020B0604020202020204" pitchFamily="34" charset="0"/>
                <a:ea typeface="Calibri" panose="020F0502020204030204" pitchFamily="34" charset="0"/>
                <a:cs typeface="Arial" panose="020B0604020202020204" pitchFamily="34" charset="0"/>
              </a:rPr>
              <a:t>for</a:t>
            </a:r>
            <a:r>
              <a:rPr lang="de-DE" sz="1600" dirty="0" smtClean="0">
                <a:latin typeface="Arial" panose="020B0604020202020204" pitchFamily="34" charset="0"/>
                <a:ea typeface="Calibri" panose="020F0502020204030204" pitchFamily="34" charset="0"/>
                <a:cs typeface="Arial" panose="020B0604020202020204" pitchFamily="34" charset="0"/>
              </a:rPr>
              <a:t> </a:t>
            </a:r>
            <a:br>
              <a:rPr lang="de-DE" sz="1600" dirty="0" smtClean="0">
                <a:latin typeface="Arial" panose="020B0604020202020204" pitchFamily="34" charset="0"/>
                <a:ea typeface="Calibri" panose="020F0502020204030204" pitchFamily="34" charset="0"/>
                <a:cs typeface="Arial" panose="020B0604020202020204" pitchFamily="34" charset="0"/>
              </a:rPr>
            </a:br>
            <a:r>
              <a:rPr lang="de-DE" sz="1600" dirty="0" err="1" smtClean="0">
                <a:latin typeface="Arial" panose="020B0604020202020204" pitchFamily="34" charset="0"/>
                <a:ea typeface="Calibri" panose="020F0502020204030204" pitchFamily="34" charset="0"/>
                <a:cs typeface="Arial" panose="020B0604020202020204" pitchFamily="34" charset="0"/>
              </a:rPr>
              <a:t>actively</a:t>
            </a:r>
            <a:r>
              <a:rPr lang="de-DE" sz="1600" dirty="0" smtClean="0">
                <a:latin typeface="Arial" panose="020B0604020202020204" pitchFamily="34" charset="0"/>
                <a:ea typeface="Calibri" panose="020F0502020204030204" pitchFamily="34" charset="0"/>
                <a:cs typeface="Arial" panose="020B0604020202020204" pitchFamily="34" charset="0"/>
              </a:rPr>
              <a:t> </a:t>
            </a:r>
            <a:r>
              <a:rPr lang="de-DE" sz="1600" dirty="0" err="1" smtClean="0">
                <a:latin typeface="Arial" panose="020B0604020202020204" pitchFamily="34" charset="0"/>
                <a:ea typeface="Calibri" panose="020F0502020204030204" pitchFamily="34" charset="0"/>
                <a:cs typeface="Arial" panose="020B0604020202020204" pitchFamily="34" charset="0"/>
              </a:rPr>
              <a:t>cooled</a:t>
            </a:r>
            <a:r>
              <a:rPr lang="de-DE" sz="1600" dirty="0" smtClean="0">
                <a:latin typeface="Arial" panose="020B0604020202020204" pitchFamily="34" charset="0"/>
                <a:ea typeface="Calibri" panose="020F0502020204030204" pitchFamily="34" charset="0"/>
                <a:cs typeface="Arial" panose="020B0604020202020204" pitchFamily="34" charset="0"/>
              </a:rPr>
              <a:t> </a:t>
            </a:r>
            <a:r>
              <a:rPr lang="de-DE" sz="1600" dirty="0" err="1" smtClean="0">
                <a:latin typeface="Arial" panose="020B0604020202020204" pitchFamily="34" charset="0"/>
                <a:ea typeface="Calibri" panose="020F0502020204030204" pitchFamily="34" charset="0"/>
                <a:cs typeface="Arial" panose="020B0604020202020204" pitchFamily="34" charset="0"/>
              </a:rPr>
              <a:t>plasma</a:t>
            </a:r>
            <a:r>
              <a:rPr lang="de-DE" sz="1600" dirty="0" smtClean="0">
                <a:latin typeface="Arial" panose="020B0604020202020204" pitchFamily="34" charset="0"/>
                <a:ea typeface="Calibri" panose="020F0502020204030204" pitchFamily="34" charset="0"/>
                <a:cs typeface="Arial" panose="020B0604020202020204" pitchFamily="34" charset="0"/>
              </a:rPr>
              <a:t> </a:t>
            </a:r>
            <a:r>
              <a:rPr lang="de-DE" sz="1600" dirty="0" err="1" smtClean="0">
                <a:latin typeface="Arial" panose="020B0604020202020204" pitchFamily="34" charset="0"/>
                <a:ea typeface="Calibri" panose="020F0502020204030204" pitchFamily="34" charset="0"/>
                <a:cs typeface="Arial" panose="020B0604020202020204" pitchFamily="34" charset="0"/>
              </a:rPr>
              <a:t>facing</a:t>
            </a:r>
            <a:r>
              <a:rPr lang="de-DE" sz="1600" dirty="0" smtClean="0">
                <a:latin typeface="Arial" panose="020B0604020202020204" pitchFamily="34" charset="0"/>
                <a:ea typeface="Calibri" panose="020F0502020204030204" pitchFamily="34" charset="0"/>
                <a:cs typeface="Arial" panose="020B0604020202020204" pitchFamily="34" charset="0"/>
              </a:rPr>
              <a:t> </a:t>
            </a:r>
            <a:r>
              <a:rPr lang="de-DE" sz="1600" dirty="0" err="1" smtClean="0">
                <a:latin typeface="Arial" panose="020B0604020202020204" pitchFamily="34" charset="0"/>
                <a:ea typeface="Calibri" panose="020F0502020204030204" pitchFamily="34" charset="0"/>
                <a:cs typeface="Arial" panose="020B0604020202020204" pitchFamily="34" charset="0"/>
              </a:rPr>
              <a:t>components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88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27584" y="116632"/>
            <a:ext cx="7632848" cy="4572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lvl="0">
              <a:defRPr/>
            </a:pPr>
            <a:r>
              <a:rPr lang="de-DE" sz="2800" dirty="0" smtClean="0"/>
              <a:t>Scenarios: </a:t>
            </a:r>
            <a:r>
              <a:rPr lang="de-DE" sz="2800" dirty="0" err="1" smtClean="0"/>
              <a:t>turbulence</a:t>
            </a:r>
            <a:r>
              <a:rPr lang="de-DE" sz="2800" dirty="0" smtClean="0"/>
              <a:t> </a:t>
            </a:r>
            <a:r>
              <a:rPr lang="de-DE" sz="2800" dirty="0" err="1" smtClean="0"/>
              <a:t>and</a:t>
            </a:r>
            <a:r>
              <a:rPr lang="de-DE" sz="2800" dirty="0" smtClean="0"/>
              <a:t> </a:t>
            </a:r>
            <a:r>
              <a:rPr lang="de-DE" sz="2800" dirty="0" err="1" smtClean="0"/>
              <a:t>profile</a:t>
            </a:r>
            <a:r>
              <a:rPr lang="de-DE" sz="2800" dirty="0" smtClean="0"/>
              <a:t> </a:t>
            </a:r>
            <a:r>
              <a:rPr lang="de-DE" sz="2800" dirty="0" err="1" smtClean="0"/>
              <a:t>shaping</a:t>
            </a:r>
            <a:endParaRPr lang="de-DE" sz="2800" dirty="0"/>
          </a:p>
        </p:txBody>
      </p:sp>
      <p:pic>
        <p:nvPicPr>
          <p:cNvPr id="5" name="Picture 4"/>
          <p:cNvPicPr>
            <a:picLocks noChangeAspect="1"/>
          </p:cNvPicPr>
          <p:nvPr/>
        </p:nvPicPr>
        <p:blipFill>
          <a:blip r:embed="rId2"/>
          <a:stretch>
            <a:fillRect/>
          </a:stretch>
        </p:blipFill>
        <p:spPr>
          <a:xfrm>
            <a:off x="231887" y="1375705"/>
            <a:ext cx="3627040" cy="4814809"/>
          </a:xfrm>
          <a:prstGeom prst="rect">
            <a:avLst/>
          </a:prstGeom>
        </p:spPr>
      </p:pic>
      <p:grpSp>
        <p:nvGrpSpPr>
          <p:cNvPr id="6" name="Gruppierung 33"/>
          <p:cNvGrpSpPr/>
          <p:nvPr/>
        </p:nvGrpSpPr>
        <p:grpSpPr>
          <a:xfrm>
            <a:off x="4644008" y="1772816"/>
            <a:ext cx="4045389" cy="2696977"/>
            <a:chOff x="7708900" y="943562"/>
            <a:chExt cx="4045389" cy="3649431"/>
          </a:xfrm>
        </p:grpSpPr>
        <p:grpSp>
          <p:nvGrpSpPr>
            <p:cNvPr id="7" name="Gruppierung 26"/>
            <p:cNvGrpSpPr/>
            <p:nvPr/>
          </p:nvGrpSpPr>
          <p:grpSpPr>
            <a:xfrm>
              <a:off x="7708900" y="943562"/>
              <a:ext cx="4045389" cy="3649431"/>
              <a:chOff x="7708900" y="1078905"/>
              <a:chExt cx="4045389" cy="3649431"/>
            </a:xfrm>
          </p:grpSpPr>
          <p:pic>
            <p:nvPicPr>
              <p:cNvPr id="13" name="Bild 7"/>
              <p:cNvPicPr>
                <a:picLocks noChangeAspect="1"/>
              </p:cNvPicPr>
              <p:nvPr/>
            </p:nvPicPr>
            <p:blipFill>
              <a:blip r:embed="rId3"/>
              <a:stretch>
                <a:fillRect/>
              </a:stretch>
            </p:blipFill>
            <p:spPr>
              <a:xfrm>
                <a:off x="7708900" y="1128336"/>
                <a:ext cx="4045389" cy="3600000"/>
              </a:xfrm>
              <a:prstGeom prst="rect">
                <a:avLst/>
              </a:prstGeom>
            </p:spPr>
          </p:pic>
          <p:sp>
            <p:nvSpPr>
              <p:cNvPr id="14" name="TextBox 6"/>
              <p:cNvSpPr txBox="1"/>
              <p:nvPr/>
            </p:nvSpPr>
            <p:spPr>
              <a:xfrm>
                <a:off x="8948160" y="1078905"/>
                <a:ext cx="1426179" cy="369332"/>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accent5"/>
                    </a:solidFill>
                    <a:latin typeface="+mj-lt"/>
                  </a:rPr>
                  <a:t>W7-X high iota</a:t>
                </a:r>
                <a:endParaRPr lang="en-US" dirty="0">
                  <a:solidFill>
                    <a:schemeClr val="accent5"/>
                  </a:solidFill>
                  <a:latin typeface="+mj-lt"/>
                </a:endParaRPr>
              </a:p>
            </p:txBody>
          </p:sp>
        </p:grpSp>
        <p:sp>
          <p:nvSpPr>
            <p:cNvPr id="8" name="TextBox 18"/>
            <p:cNvSpPr txBox="1"/>
            <p:nvPr/>
          </p:nvSpPr>
          <p:spPr>
            <a:xfrm>
              <a:off x="10076268" y="3527306"/>
              <a:ext cx="583814" cy="369332"/>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FFFF"/>
                  </a:solidFill>
                  <a:latin typeface="+mj-lt"/>
                </a:rPr>
                <a:t>TEM</a:t>
              </a:r>
              <a:endParaRPr lang="en-US" b="1" dirty="0">
                <a:solidFill>
                  <a:srgbClr val="FFFFFF"/>
                </a:solidFill>
                <a:latin typeface="+mj-lt"/>
              </a:endParaRPr>
            </a:p>
          </p:txBody>
        </p:sp>
        <p:sp>
          <p:nvSpPr>
            <p:cNvPr id="9" name="TextBox 17"/>
            <p:cNvSpPr txBox="1"/>
            <p:nvPr/>
          </p:nvSpPr>
          <p:spPr>
            <a:xfrm>
              <a:off x="8685074" y="1491091"/>
              <a:ext cx="500458" cy="369332"/>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FFFF"/>
                  </a:solidFill>
                  <a:latin typeface="+mj-lt"/>
                </a:rPr>
                <a:t>ITG</a:t>
              </a:r>
              <a:endParaRPr lang="en-US" b="1" dirty="0">
                <a:solidFill>
                  <a:srgbClr val="FFFFFF"/>
                </a:solidFill>
                <a:latin typeface="+mj-lt"/>
              </a:endParaRPr>
            </a:p>
          </p:txBody>
        </p:sp>
        <p:sp>
          <p:nvSpPr>
            <p:cNvPr id="10" name="Pfeil nach links 9"/>
            <p:cNvSpPr/>
            <p:nvPr/>
          </p:nvSpPr>
          <p:spPr>
            <a:xfrm rot="5400000">
              <a:off x="8282731" y="2297092"/>
              <a:ext cx="1040063" cy="186128"/>
            </a:xfrm>
            <a:prstGeom prst="leftArrow">
              <a:avLst/>
            </a:prstGeom>
            <a:solidFill>
              <a:schemeClr val="bg1"/>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11" name="Pfeil nach links 10"/>
            <p:cNvSpPr/>
            <p:nvPr/>
          </p:nvSpPr>
          <p:spPr>
            <a:xfrm rot="10800000">
              <a:off x="9059697" y="3698771"/>
              <a:ext cx="1040063" cy="186128"/>
            </a:xfrm>
            <a:prstGeom prst="leftArrow">
              <a:avLst/>
            </a:prstGeom>
            <a:solidFill>
              <a:schemeClr val="bg1"/>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12" name="TextBox 30"/>
            <p:cNvSpPr txBox="1"/>
            <p:nvPr/>
          </p:nvSpPr>
          <p:spPr>
            <a:xfrm rot="19069166">
              <a:off x="8508296" y="2844948"/>
              <a:ext cx="1709992" cy="369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FF"/>
                  </a:solidFill>
                  <a:latin typeface="+mj-lt"/>
                </a:rPr>
                <a:t>stability valley</a:t>
              </a:r>
              <a:endParaRPr lang="en-US" dirty="0">
                <a:solidFill>
                  <a:srgbClr val="FFFFFF"/>
                </a:solidFill>
                <a:latin typeface="+mj-lt"/>
              </a:endParaRPr>
            </a:p>
          </p:txBody>
        </p:sp>
      </p:grpSp>
      <p:sp>
        <p:nvSpPr>
          <p:cNvPr id="15" name="TextBox 14"/>
          <p:cNvSpPr txBox="1"/>
          <p:nvPr/>
        </p:nvSpPr>
        <p:spPr>
          <a:xfrm>
            <a:off x="4644008" y="4391526"/>
            <a:ext cx="2081019" cy="261610"/>
          </a:xfrm>
          <a:prstGeom prst="rect">
            <a:avLst/>
          </a:prstGeom>
          <a:noFill/>
        </p:spPr>
        <p:txBody>
          <a:bodyPr wrap="none" rtlCol="0">
            <a:spAutoFit/>
          </a:bodyPr>
          <a:lstStyle/>
          <a:p>
            <a:r>
              <a:rPr lang="en-US" sz="1100" dirty="0" err="1" smtClean="0">
                <a:latin typeface="Arial" panose="020B0604020202020204" pitchFamily="34" charset="0"/>
                <a:cs typeface="Arial" panose="020B0604020202020204" pitchFamily="34" charset="0"/>
              </a:rPr>
              <a:t>Alcusson</a:t>
            </a:r>
            <a:r>
              <a:rPr lang="en-US" sz="1100" dirty="0" smtClean="0">
                <a:latin typeface="Arial" panose="020B0604020202020204" pitchFamily="34" charset="0"/>
                <a:cs typeface="Arial" panose="020B0604020202020204" pitchFamily="34" charset="0"/>
              </a:rPr>
              <a:t>, Xanthopoulos et al. </a:t>
            </a:r>
            <a:endParaRPr lang="en-US" sz="1100" dirty="0">
              <a:latin typeface="Arial" panose="020B0604020202020204" pitchFamily="34" charset="0"/>
              <a:cs typeface="Arial" panose="020B0604020202020204" pitchFamily="34" charset="0"/>
            </a:endParaRPr>
          </a:p>
        </p:txBody>
      </p:sp>
      <p:sp>
        <p:nvSpPr>
          <p:cNvPr id="16" name="TextBox 15"/>
          <p:cNvSpPr txBox="1"/>
          <p:nvPr/>
        </p:nvSpPr>
        <p:spPr>
          <a:xfrm>
            <a:off x="179512" y="6069196"/>
            <a:ext cx="2412840" cy="600164"/>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Bozhenkov et al., NF2020</a:t>
            </a:r>
          </a:p>
          <a:p>
            <a:r>
              <a:rPr lang="en-US" sz="1100" dirty="0" err="1" smtClean="0">
                <a:latin typeface="Arial" panose="020B0604020202020204" pitchFamily="34" charset="0"/>
                <a:cs typeface="Arial" panose="020B0604020202020204" pitchFamily="34" charset="0"/>
              </a:rPr>
              <a:t>Pablant</a:t>
            </a:r>
            <a:r>
              <a:rPr lang="en-US" sz="1100" dirty="0" smtClean="0">
                <a:latin typeface="Arial" panose="020B0604020202020204" pitchFamily="34" charset="0"/>
                <a:cs typeface="Arial" panose="020B0604020202020204" pitchFamily="34" charset="0"/>
              </a:rPr>
              <a:t> et al.</a:t>
            </a:r>
            <a:r>
              <a:rPr lang="en-US" sz="1100" dirty="0">
                <a:latin typeface="Arial" panose="020B0604020202020204" pitchFamily="34" charset="0"/>
                <a:cs typeface="Arial" panose="020B0604020202020204" pitchFamily="34" charset="0"/>
              </a:rPr>
              <a:t> , </a:t>
            </a:r>
            <a:r>
              <a:rPr lang="en-US" sz="1100" dirty="0" smtClean="0">
                <a:latin typeface="Arial" panose="020B0604020202020204" pitchFamily="34" charset="0"/>
                <a:cs typeface="Arial" panose="020B0604020202020204" pitchFamily="34" charset="0"/>
              </a:rPr>
              <a:t>NF2020</a:t>
            </a:r>
          </a:p>
          <a:p>
            <a:r>
              <a:rPr lang="en-US" sz="1100" dirty="0" smtClean="0">
                <a:latin typeface="Arial" panose="020B0604020202020204" pitchFamily="34" charset="0"/>
                <a:cs typeface="Arial" panose="020B0604020202020204" pitchFamily="34" charset="0"/>
              </a:rPr>
              <a:t>v. Stechow et al</a:t>
            </a:r>
            <a:r>
              <a:rPr lang="en-US" sz="1100" dirty="0">
                <a:latin typeface="Arial" panose="020B0604020202020204" pitchFamily="34" charset="0"/>
                <a:cs typeface="Arial" panose="020B0604020202020204" pitchFamily="34" charset="0"/>
              </a:rPr>
              <a:t>. , </a:t>
            </a:r>
            <a:r>
              <a:rPr lang="en-US" sz="1100" dirty="0" smtClean="0">
                <a:latin typeface="Arial" panose="020B0604020202020204" pitchFamily="34" charset="0"/>
                <a:cs typeface="Arial" panose="020B0604020202020204" pitchFamily="34" charset="0"/>
              </a:rPr>
              <a:t>submitted to PRL</a:t>
            </a:r>
            <a:endParaRPr lang="en-US" sz="1100" dirty="0">
              <a:latin typeface="Arial" panose="020B0604020202020204" pitchFamily="34" charset="0"/>
              <a:cs typeface="Arial" panose="020B0604020202020204" pitchFamily="34" charset="0"/>
            </a:endParaRPr>
          </a:p>
        </p:txBody>
      </p:sp>
      <p:sp>
        <p:nvSpPr>
          <p:cNvPr id="17" name="TextBox 16"/>
          <p:cNvSpPr txBox="1"/>
          <p:nvPr/>
        </p:nvSpPr>
        <p:spPr>
          <a:xfrm>
            <a:off x="4006142" y="4797152"/>
            <a:ext cx="4886338" cy="1754326"/>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linear growth rates may favorably depend</a:t>
            </a:r>
          </a:p>
          <a:p>
            <a:r>
              <a:rPr lang="en-US" dirty="0" smtClean="0">
                <a:latin typeface="Arial" panose="020B0604020202020204" pitchFamily="34" charset="0"/>
                <a:cs typeface="Arial" panose="020B0604020202020204" pitchFamily="34" charset="0"/>
              </a:rPr>
              <a:t>on gradient lengths of </a:t>
            </a:r>
            <a:r>
              <a:rPr lang="en-US" dirty="0" err="1" smtClean="0">
                <a:latin typeface="Arial" panose="020B0604020202020204" pitchFamily="34" charset="0"/>
                <a:cs typeface="Arial" panose="020B0604020202020204" pitchFamily="34" charset="0"/>
              </a:rPr>
              <a:t>T</a:t>
            </a:r>
            <a:r>
              <a:rPr lang="en-US" baseline="-25000" dirty="0" err="1"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 and n (and saturated </a:t>
            </a:r>
          </a:p>
          <a:p>
            <a:r>
              <a:rPr lang="en-US" dirty="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luxes – not shown)</a:t>
            </a:r>
          </a:p>
          <a:p>
            <a:endParaRPr lang="en-US" dirty="0">
              <a:solidFill>
                <a:srgbClr val="FF0000"/>
              </a:solidFill>
              <a:latin typeface="Arial" panose="020B0604020202020204" pitchFamily="34" charset="0"/>
              <a:cs typeface="Arial" panose="020B0604020202020204" pitchFamily="34" charset="0"/>
            </a:endParaRPr>
          </a:p>
          <a:p>
            <a:r>
              <a:rPr lang="en-US" dirty="0" smtClean="0">
                <a:solidFill>
                  <a:srgbClr val="FF0000"/>
                </a:solidFill>
                <a:latin typeface="Arial" panose="020B0604020202020204" pitchFamily="34" charset="0"/>
                <a:cs typeface="Arial" panose="020B0604020202020204" pitchFamily="34" charset="0"/>
              </a:rPr>
              <a:t>Profile shapes matter. And the configuration. </a:t>
            </a:r>
          </a:p>
          <a:p>
            <a:r>
              <a:rPr lang="en-US" dirty="0" smtClean="0">
                <a:solidFill>
                  <a:srgbClr val="FF0000"/>
                </a:solidFill>
                <a:latin typeface="Arial" panose="020B0604020202020204" pitchFamily="34" charset="0"/>
                <a:cs typeface="Arial" panose="020B0604020202020204" pitchFamily="34" charset="0"/>
              </a:rPr>
              <a:t>And b. And </a:t>
            </a:r>
            <a:r>
              <a:rPr lang="en-US" dirty="0" err="1" smtClean="0">
                <a:solidFill>
                  <a:srgbClr val="FF0000"/>
                </a:solidFill>
                <a:latin typeface="Arial" panose="020B0604020202020204" pitchFamily="34" charset="0"/>
                <a:cs typeface="Arial" panose="020B0604020202020204" pitchFamily="34" charset="0"/>
              </a:rPr>
              <a:t>T</a:t>
            </a:r>
            <a:r>
              <a:rPr lang="en-US" baseline="-25000" dirty="0" err="1" smtClean="0">
                <a:solidFill>
                  <a:srgbClr val="FF0000"/>
                </a:solidFill>
                <a:latin typeface="Arial" panose="020B0604020202020204" pitchFamily="34" charset="0"/>
                <a:cs typeface="Arial" panose="020B0604020202020204" pitchFamily="34" charset="0"/>
              </a:rPr>
              <a:t>e</a:t>
            </a:r>
            <a:r>
              <a:rPr lang="en-US" dirty="0" smtClean="0">
                <a:solidFill>
                  <a:srgbClr val="FF0000"/>
                </a:solidFill>
                <a:latin typeface="Arial" panose="020B0604020202020204" pitchFamily="34" charset="0"/>
                <a:cs typeface="Arial" panose="020B0604020202020204" pitchFamily="34" charset="0"/>
              </a:rPr>
              <a:t>/</a:t>
            </a:r>
            <a:r>
              <a:rPr lang="en-US" dirty="0" err="1" smtClean="0">
                <a:solidFill>
                  <a:srgbClr val="FF0000"/>
                </a:solidFill>
                <a:latin typeface="Arial" panose="020B0604020202020204" pitchFamily="34" charset="0"/>
                <a:cs typeface="Arial" panose="020B0604020202020204" pitchFamily="34" charset="0"/>
              </a:rPr>
              <a:t>T</a:t>
            </a:r>
            <a:r>
              <a:rPr lang="en-US" baseline="-25000" dirty="0" err="1" smtClean="0">
                <a:solidFill>
                  <a:srgbClr val="FF0000"/>
                </a:solidFill>
                <a:latin typeface="Arial" panose="020B0604020202020204" pitchFamily="34" charset="0"/>
                <a:cs typeface="Arial" panose="020B0604020202020204" pitchFamily="34" charset="0"/>
              </a:rPr>
              <a:t>i</a:t>
            </a:r>
            <a:r>
              <a:rPr lang="en-US" dirty="0" smtClean="0">
                <a:solidFill>
                  <a:srgbClr val="FF0000"/>
                </a:solidFill>
                <a:latin typeface="Arial" panose="020B0604020202020204" pitchFamily="34" charset="0"/>
                <a:cs typeface="Arial" panose="020B0604020202020204" pitchFamily="34" charset="0"/>
              </a:rPr>
              <a:t>, And …</a:t>
            </a:r>
            <a:endParaRPr lang="en-US" dirty="0">
              <a:solidFill>
                <a:srgbClr val="FF0000"/>
              </a:solidFill>
              <a:latin typeface="Arial" panose="020B0604020202020204" pitchFamily="34" charset="0"/>
              <a:cs typeface="Arial" panose="020B0604020202020204" pitchFamily="34" charset="0"/>
            </a:endParaRPr>
          </a:p>
        </p:txBody>
      </p:sp>
      <p:sp>
        <p:nvSpPr>
          <p:cNvPr id="18" name="Textfeld 17"/>
          <p:cNvSpPr txBox="1"/>
          <p:nvPr/>
        </p:nvSpPr>
        <p:spPr>
          <a:xfrm>
            <a:off x="678796" y="796642"/>
            <a:ext cx="7707559" cy="400110"/>
          </a:xfrm>
          <a:prstGeom prst="rect">
            <a:avLst/>
          </a:prstGeom>
          <a:noFill/>
        </p:spPr>
        <p:txBody>
          <a:bodyPr wrap="none" rtlCol="0">
            <a:spAutoFit/>
          </a:bodyPr>
          <a:lstStyle/>
          <a:p>
            <a:pPr algn="ctr"/>
            <a:r>
              <a:rPr lang="de-DE" sz="2000" dirty="0" smtClean="0">
                <a:solidFill>
                  <a:srgbClr val="0000FF"/>
                </a:solidFill>
                <a:latin typeface="Arial" panose="020B0604020202020204" pitchFamily="34" charset="0"/>
                <a:cs typeface="Arial" panose="020B0604020202020204" pitchFamily="34" charset="0"/>
              </a:rPr>
              <a:t>Pellet </a:t>
            </a:r>
            <a:r>
              <a:rPr lang="de-DE" sz="2000" dirty="0" err="1" smtClean="0">
                <a:solidFill>
                  <a:srgbClr val="0000FF"/>
                </a:solidFill>
                <a:latin typeface="Arial" panose="020B0604020202020204" pitchFamily="34" charset="0"/>
                <a:cs typeface="Arial" panose="020B0604020202020204" pitchFamily="34" charset="0"/>
              </a:rPr>
              <a:t>fuelling</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deposits</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particles</a:t>
            </a:r>
            <a:r>
              <a:rPr lang="de-DE" sz="2000" dirty="0" smtClean="0">
                <a:solidFill>
                  <a:srgbClr val="0000FF"/>
                </a:solidFill>
                <a:latin typeface="Arial" panose="020B0604020202020204" pitchFamily="34" charset="0"/>
                <a:cs typeface="Arial" panose="020B0604020202020204" pitchFamily="34" charset="0"/>
              </a:rPr>
              <a:t> in </a:t>
            </a:r>
            <a:r>
              <a:rPr lang="de-DE" sz="2000" dirty="0" err="1" smtClean="0">
                <a:solidFill>
                  <a:srgbClr val="0000FF"/>
                </a:solidFill>
                <a:latin typeface="Arial" panose="020B0604020202020204" pitchFamily="34" charset="0"/>
                <a:cs typeface="Arial" panose="020B0604020202020204" pitchFamily="34" charset="0"/>
              </a:rPr>
              <a:t>the</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plasma</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core</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density</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peaks</a:t>
            </a:r>
            <a:endParaRPr lang="de-DE" sz="2000" dirty="0">
              <a:solidFill>
                <a:srgbClr val="0000FF"/>
              </a:solidFill>
              <a:latin typeface="Arial" panose="020B0604020202020204" pitchFamily="34" charset="0"/>
              <a:cs typeface="Arial" panose="020B0604020202020204" pitchFamily="34" charset="0"/>
            </a:endParaRPr>
          </a:p>
        </p:txBody>
      </p:sp>
      <p:sp>
        <p:nvSpPr>
          <p:cNvPr id="2" name="Textfeld 1"/>
          <p:cNvSpPr txBox="1"/>
          <p:nvPr/>
        </p:nvSpPr>
        <p:spPr>
          <a:xfrm>
            <a:off x="5051609" y="1412776"/>
            <a:ext cx="3120791" cy="369332"/>
          </a:xfrm>
          <a:prstGeom prst="rect">
            <a:avLst/>
          </a:prstGeom>
          <a:noFill/>
        </p:spPr>
        <p:txBody>
          <a:bodyPr wrap="none" rtlCol="0">
            <a:spAutoFit/>
          </a:bodyPr>
          <a:lstStyle/>
          <a:p>
            <a:r>
              <a:rPr lang="de-DE" dirty="0" err="1" smtClean="0"/>
              <a:t>Turbulence</a:t>
            </a:r>
            <a:r>
              <a:rPr lang="de-DE" dirty="0" smtClean="0"/>
              <a:t>: linear </a:t>
            </a:r>
            <a:r>
              <a:rPr lang="de-DE" dirty="0" err="1" smtClean="0"/>
              <a:t>growth</a:t>
            </a:r>
            <a:r>
              <a:rPr lang="de-DE" dirty="0" smtClean="0"/>
              <a:t> </a:t>
            </a:r>
            <a:r>
              <a:rPr lang="de-DE" dirty="0" err="1" smtClean="0"/>
              <a:t>rates</a:t>
            </a:r>
            <a:endParaRPr lang="de-DE" dirty="0"/>
          </a:p>
        </p:txBody>
      </p:sp>
    </p:spTree>
    <p:extLst>
      <p:ext uri="{BB962C8B-B14F-4D97-AF65-F5344CB8AC3E}">
        <p14:creationId xmlns:p14="http://schemas.microsoft.com/office/powerpoint/2010/main" val="3218091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27584" y="116632"/>
            <a:ext cx="7632848" cy="4572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lvl="0">
              <a:defRPr/>
            </a:pPr>
            <a:r>
              <a:rPr lang="de-DE" sz="2800" dirty="0" err="1" smtClean="0"/>
              <a:t>Towards</a:t>
            </a:r>
            <a:r>
              <a:rPr lang="de-DE" sz="2800" dirty="0" smtClean="0"/>
              <a:t> </a:t>
            </a:r>
            <a:r>
              <a:rPr lang="de-DE" sz="2800" dirty="0" err="1"/>
              <a:t>steady-state</a:t>
            </a:r>
            <a:r>
              <a:rPr lang="de-DE" sz="2800" dirty="0"/>
              <a:t> </a:t>
            </a:r>
            <a:r>
              <a:rPr lang="de-DE" sz="2800" dirty="0" smtClean="0"/>
              <a:t>op.: divertor </a:t>
            </a:r>
            <a:r>
              <a:rPr lang="de-DE" sz="2800" dirty="0" err="1" smtClean="0"/>
              <a:t>detachment</a:t>
            </a:r>
            <a:endParaRPr lang="de-DE" sz="2800" dirty="0"/>
          </a:p>
        </p:txBody>
      </p:sp>
      <p:sp>
        <p:nvSpPr>
          <p:cNvPr id="12" name="TextBox 11"/>
          <p:cNvSpPr txBox="1"/>
          <p:nvPr/>
        </p:nvSpPr>
        <p:spPr>
          <a:xfrm>
            <a:off x="107504" y="6315414"/>
            <a:ext cx="1981633" cy="553998"/>
          </a:xfrm>
          <a:prstGeom prst="rect">
            <a:avLst/>
          </a:prstGeom>
          <a:noFill/>
        </p:spPr>
        <p:txBody>
          <a:bodyPr wrap="none" rtlCol="0">
            <a:spAutoFit/>
          </a:bodyPr>
          <a:lstStyle/>
          <a:p>
            <a:r>
              <a:rPr lang="en-US" sz="1000" dirty="0" err="1" smtClean="0"/>
              <a:t>Sunn</a:t>
            </a:r>
            <a:r>
              <a:rPr lang="en-US" sz="1000" dirty="0" smtClean="0"/>
              <a:t>-Pedersen  et al., (IAEA2018)</a:t>
            </a:r>
          </a:p>
          <a:p>
            <a:r>
              <a:rPr lang="en-US" sz="1000" dirty="0" err="1" smtClean="0"/>
              <a:t>Jakubowksi</a:t>
            </a:r>
            <a:r>
              <a:rPr lang="en-US" sz="1000" dirty="0" smtClean="0"/>
              <a:t> et al, submitted to PRL</a:t>
            </a:r>
          </a:p>
          <a:p>
            <a:r>
              <a:rPr lang="en-US" sz="1000" dirty="0" smtClean="0"/>
              <a:t>Schmitz et al. (EPS 2019)</a:t>
            </a:r>
          </a:p>
        </p:txBody>
      </p:sp>
      <p:sp>
        <p:nvSpPr>
          <p:cNvPr id="45" name="Textfeld 7"/>
          <p:cNvSpPr txBox="1"/>
          <p:nvPr/>
        </p:nvSpPr>
        <p:spPr>
          <a:xfrm>
            <a:off x="1015381" y="796642"/>
            <a:ext cx="7034298" cy="400110"/>
          </a:xfrm>
          <a:prstGeom prst="rect">
            <a:avLst/>
          </a:prstGeom>
          <a:noFill/>
        </p:spPr>
        <p:txBody>
          <a:bodyPr wrap="none" rtlCol="0">
            <a:spAutoFit/>
          </a:bodyPr>
          <a:lstStyle/>
          <a:p>
            <a:pPr algn="ctr"/>
            <a:r>
              <a:rPr lang="de-DE" sz="2000" dirty="0" smtClean="0">
                <a:solidFill>
                  <a:srgbClr val="0000FF"/>
                </a:solidFill>
                <a:latin typeface="Arial" panose="020B0604020202020204" pitchFamily="34" charset="0"/>
                <a:cs typeface="Arial" panose="020B0604020202020204" pitchFamily="34" charset="0"/>
              </a:rPr>
              <a:t>Key </a:t>
            </a:r>
            <a:r>
              <a:rPr lang="de-DE" sz="2000" dirty="0" err="1" smtClean="0">
                <a:solidFill>
                  <a:srgbClr val="0000FF"/>
                </a:solidFill>
                <a:latin typeface="Arial" panose="020B0604020202020204" pitchFamily="34" charset="0"/>
                <a:cs typeface="Arial" panose="020B0604020202020204" pitchFamily="34" charset="0"/>
              </a:rPr>
              <a:t>for</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steady-state</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operation</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is</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controlled</a:t>
            </a:r>
            <a:r>
              <a:rPr lang="de-DE" sz="2000" dirty="0" smtClean="0">
                <a:solidFill>
                  <a:srgbClr val="0000FF"/>
                </a:solidFill>
                <a:latin typeface="Arial" panose="020B0604020202020204" pitchFamily="34" charset="0"/>
                <a:cs typeface="Arial" panose="020B0604020202020204" pitchFamily="34" charset="0"/>
              </a:rPr>
              <a:t> power </a:t>
            </a:r>
            <a:r>
              <a:rPr lang="de-DE" sz="2000" dirty="0" err="1" smtClean="0">
                <a:solidFill>
                  <a:srgbClr val="0000FF"/>
                </a:solidFill>
                <a:latin typeface="Arial" panose="020B0604020202020204" pitchFamily="34" charset="0"/>
                <a:cs typeface="Arial" panose="020B0604020202020204" pitchFamily="34" charset="0"/>
              </a:rPr>
              <a:t>exhaust</a:t>
            </a:r>
            <a:endParaRPr lang="de-DE" sz="2000" dirty="0">
              <a:solidFill>
                <a:srgbClr val="0000FF"/>
              </a:solidFill>
              <a:latin typeface="Arial" panose="020B0604020202020204" pitchFamily="34" charset="0"/>
              <a:cs typeface="Arial" panose="020B0604020202020204" pitchFamily="34" charset="0"/>
            </a:endParaRPr>
          </a:p>
        </p:txBody>
      </p:sp>
      <p:sp>
        <p:nvSpPr>
          <p:cNvPr id="2" name="Rectangle 1"/>
          <p:cNvSpPr/>
          <p:nvPr/>
        </p:nvSpPr>
        <p:spPr>
          <a:xfrm>
            <a:off x="611560" y="1350958"/>
            <a:ext cx="4032448" cy="286232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5MW ECRH</a:t>
            </a:r>
          </a:p>
          <a:p>
            <a:r>
              <a:rPr lang="en-US" dirty="0">
                <a:latin typeface="Arial" panose="020B0604020202020204" pitchFamily="34" charset="0"/>
                <a:cs typeface="Arial" panose="020B0604020202020204" pitchFamily="34" charset="0"/>
              </a:rPr>
              <a:t>feed-back controlled </a:t>
            </a:r>
            <a:r>
              <a:rPr lang="en-US" dirty="0" smtClean="0">
                <a:latin typeface="Arial" panose="020B0604020202020204" pitchFamily="34" charset="0"/>
                <a:cs typeface="Arial" panose="020B0604020202020204" pitchFamily="34" charset="0"/>
              </a:rPr>
              <a:t>transition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plasma ends as programmed</a:t>
            </a:r>
          </a:p>
          <a:p>
            <a:r>
              <a:rPr lang="en-US" dirty="0" err="1" smtClean="0">
                <a:latin typeface="Symbol" panose="05050102010706020507" pitchFamily="18" charset="2"/>
                <a:cs typeface="Arial" panose="020B0604020202020204" pitchFamily="34" charset="0"/>
              </a:rPr>
              <a:t>t</a:t>
            </a:r>
            <a:r>
              <a:rPr lang="en-US" baseline="-25000" dirty="0" err="1" smtClean="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 ~120ms (w/ and w/o detachment)</a:t>
            </a:r>
          </a:p>
          <a:p>
            <a:r>
              <a:rPr lang="en-US" dirty="0" smtClean="0">
                <a:latin typeface="Arial" panose="020B0604020202020204" pitchFamily="34" charset="0"/>
                <a:cs typeface="Arial" panose="020B0604020202020204" pitchFamily="34" charset="0"/>
              </a:rPr>
              <a:t>at low impurity influx (</a:t>
            </a:r>
            <a:r>
              <a:rPr lang="en-US" dirty="0" err="1" smtClean="0">
                <a:latin typeface="Arial" panose="020B0604020202020204" pitchFamily="34" charset="0"/>
                <a:cs typeface="Arial" panose="020B0604020202020204" pitchFamily="34" charset="0"/>
              </a:rPr>
              <a:t>Z</a:t>
            </a:r>
            <a:r>
              <a:rPr lang="en-US" baseline="-25000" dirty="0" err="1" smtClean="0">
                <a:latin typeface="Arial" panose="020B0604020202020204" pitchFamily="34" charset="0"/>
                <a:cs typeface="Arial" panose="020B0604020202020204" pitchFamily="34" charset="0"/>
              </a:rPr>
              <a:t>eff</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860032" y="1248223"/>
            <a:ext cx="3384376" cy="4485033"/>
          </a:xfrm>
          <a:prstGeom prst="rect">
            <a:avLst/>
          </a:prstGeom>
        </p:spPr>
      </p:pic>
      <p:sp>
        <p:nvSpPr>
          <p:cNvPr id="10" name="Textfeld 7"/>
          <p:cNvSpPr txBox="1"/>
          <p:nvPr/>
        </p:nvSpPr>
        <p:spPr>
          <a:xfrm>
            <a:off x="35496" y="5301208"/>
            <a:ext cx="9098966" cy="1015663"/>
          </a:xfrm>
          <a:prstGeom prst="rect">
            <a:avLst/>
          </a:prstGeom>
          <a:noFill/>
        </p:spPr>
        <p:txBody>
          <a:bodyPr wrap="none" rtlCol="0">
            <a:spAutoFit/>
          </a:bodyPr>
          <a:lstStyle/>
          <a:p>
            <a:pPr algn="ctr"/>
            <a:endParaRPr lang="de-DE" sz="2000" dirty="0" smtClean="0">
              <a:solidFill>
                <a:srgbClr val="FF0000"/>
              </a:solidFill>
              <a:latin typeface="Arial" panose="020B0604020202020204" pitchFamily="34" charset="0"/>
              <a:cs typeface="Arial" panose="020B0604020202020204" pitchFamily="34" charset="0"/>
            </a:endParaRPr>
          </a:p>
          <a:p>
            <a:pPr algn="ctr"/>
            <a:r>
              <a:rPr lang="de-DE" sz="2000" dirty="0" smtClean="0">
                <a:solidFill>
                  <a:srgbClr val="FF0000"/>
                </a:solidFill>
                <a:latin typeface="Arial" panose="020B0604020202020204" pitchFamily="34" charset="0"/>
                <a:cs typeface="Arial" panose="020B0604020202020204" pitchFamily="34" charset="0"/>
              </a:rPr>
              <a:t>Plasma </a:t>
            </a:r>
            <a:r>
              <a:rPr lang="de-DE" sz="2000" dirty="0" err="1" smtClean="0">
                <a:solidFill>
                  <a:srgbClr val="FF0000"/>
                </a:solidFill>
                <a:latin typeface="Arial" panose="020B0604020202020204" pitchFamily="34" charset="0"/>
                <a:cs typeface="Arial" panose="020B0604020202020204" pitchFamily="34" charset="0"/>
              </a:rPr>
              <a:t>detached</a:t>
            </a:r>
            <a:r>
              <a:rPr lang="de-DE" sz="2000" dirty="0" smtClean="0">
                <a:solidFill>
                  <a:srgbClr val="FF0000"/>
                </a:solidFill>
                <a:latin typeface="Arial" panose="020B0604020202020204" pitchFamily="34" charset="0"/>
                <a:cs typeface="Arial" panose="020B0604020202020204" pitchFamily="34" charset="0"/>
              </a:rPr>
              <a:t>; power </a:t>
            </a:r>
            <a:r>
              <a:rPr lang="de-DE" sz="2000" dirty="0" err="1" smtClean="0">
                <a:solidFill>
                  <a:srgbClr val="FF0000"/>
                </a:solidFill>
                <a:latin typeface="Arial" panose="020B0604020202020204" pitchFamily="34" charset="0"/>
                <a:cs typeface="Arial" panose="020B0604020202020204" pitchFamily="34" charset="0"/>
              </a:rPr>
              <a:t>wideley</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dissipated</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by</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radiation</a:t>
            </a:r>
            <a:r>
              <a:rPr lang="de-DE" sz="2000" dirty="0" smtClean="0">
                <a:solidFill>
                  <a:srgbClr val="FF0000"/>
                </a:solidFill>
                <a:latin typeface="Arial" panose="020B0604020202020204" pitchFamily="34" charset="0"/>
                <a:cs typeface="Arial" panose="020B0604020202020204" pitchFamily="34" charset="0"/>
              </a:rPr>
              <a:t>. </a:t>
            </a:r>
          </a:p>
          <a:p>
            <a:pPr algn="ctr"/>
            <a:r>
              <a:rPr lang="de-DE" sz="2000" dirty="0" err="1" smtClean="0">
                <a:solidFill>
                  <a:srgbClr val="FF0000"/>
                </a:solidFill>
                <a:latin typeface="Arial" panose="020B0604020202020204" pitchFamily="34" charset="0"/>
                <a:cs typeface="Arial" panose="020B0604020202020204" pitchFamily="34" charset="0"/>
              </a:rPr>
              <a:t>good</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prospects</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for</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long</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pulses</a:t>
            </a:r>
            <a:r>
              <a:rPr lang="de-DE" sz="2000" dirty="0" smtClean="0">
                <a:solidFill>
                  <a:srgbClr val="FF0000"/>
                </a:solidFill>
                <a:latin typeface="Arial" panose="020B0604020202020204" pitchFamily="34" charset="0"/>
                <a:cs typeface="Arial" panose="020B0604020202020204" pitchFamily="34" charset="0"/>
              </a:rPr>
              <a:t> at high </a:t>
            </a:r>
            <a:r>
              <a:rPr lang="de-DE" sz="2000" dirty="0" err="1" smtClean="0">
                <a:solidFill>
                  <a:srgbClr val="FF0000"/>
                </a:solidFill>
                <a:latin typeface="Arial" panose="020B0604020202020204" pitchFamily="34" charset="0"/>
                <a:cs typeface="Arial" panose="020B0604020202020204" pitchFamily="34" charset="0"/>
              </a:rPr>
              <a:t>heating</a:t>
            </a:r>
            <a:r>
              <a:rPr lang="de-DE" sz="2000" dirty="0" smtClean="0">
                <a:solidFill>
                  <a:srgbClr val="FF0000"/>
                </a:solidFill>
                <a:latin typeface="Arial" panose="020B0604020202020204" pitchFamily="34" charset="0"/>
                <a:cs typeface="Arial" panose="020B0604020202020204" pitchFamily="34" charset="0"/>
              </a:rPr>
              <a:t> power but </a:t>
            </a:r>
            <a:r>
              <a:rPr lang="de-DE" sz="2000" dirty="0" err="1" smtClean="0">
                <a:solidFill>
                  <a:srgbClr val="FF0000"/>
                </a:solidFill>
                <a:latin typeface="Arial" panose="020B0604020202020204" pitchFamily="34" charset="0"/>
                <a:cs typeface="Arial" panose="020B0604020202020204" pitchFamily="34" charset="0"/>
              </a:rPr>
              <a:t>improve</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performance</a:t>
            </a:r>
            <a:endParaRPr lang="de-DE" sz="2000" dirty="0">
              <a:latin typeface="Arial" panose="020B0604020202020204" pitchFamily="34" charset="0"/>
              <a:cs typeface="Arial" panose="020B0604020202020204" pitchFamily="34" charset="0"/>
            </a:endParaRPr>
          </a:p>
        </p:txBody>
      </p:sp>
      <p:pic>
        <p:nvPicPr>
          <p:cNvPr id="13" name="Grafik 3"/>
          <p:cNvPicPr>
            <a:picLocks noChangeAspect="1"/>
          </p:cNvPicPr>
          <p:nvPr/>
        </p:nvPicPr>
        <p:blipFill rotWithShape="1">
          <a:blip r:embed="rId4"/>
          <a:srcRect l="-3262" t="70475" r="3262" b="2678"/>
          <a:stretch/>
        </p:blipFill>
        <p:spPr>
          <a:xfrm>
            <a:off x="94741" y="4356203"/>
            <a:ext cx="4164547" cy="1152128"/>
          </a:xfrm>
          <a:prstGeom prst="rect">
            <a:avLst/>
          </a:prstGeom>
        </p:spPr>
      </p:pic>
      <p:pic>
        <p:nvPicPr>
          <p:cNvPr id="14" name="Grafik 3"/>
          <p:cNvPicPr>
            <a:picLocks noChangeAspect="1"/>
          </p:cNvPicPr>
          <p:nvPr/>
        </p:nvPicPr>
        <p:blipFill rotWithShape="1">
          <a:blip r:embed="rId4"/>
          <a:srcRect l="-3262" t="3810" r="3262" b="72699"/>
          <a:stretch/>
        </p:blipFill>
        <p:spPr>
          <a:xfrm>
            <a:off x="107504" y="3356992"/>
            <a:ext cx="4164547" cy="1008112"/>
          </a:xfrm>
          <a:prstGeom prst="rect">
            <a:avLst/>
          </a:prstGeom>
        </p:spPr>
      </p:pic>
      <p:sp>
        <p:nvSpPr>
          <p:cNvPr id="3" name="Textfeld 2"/>
          <p:cNvSpPr txBox="1"/>
          <p:nvPr/>
        </p:nvSpPr>
        <p:spPr>
          <a:xfrm>
            <a:off x="1442438" y="4692692"/>
            <a:ext cx="2202847" cy="307777"/>
          </a:xfrm>
          <a:prstGeom prst="rect">
            <a:avLst/>
          </a:prstGeom>
          <a:noFill/>
        </p:spPr>
        <p:txBody>
          <a:bodyPr wrap="none" rtlCol="0">
            <a:spAutoFit/>
          </a:bodyPr>
          <a:lstStyle/>
          <a:p>
            <a:r>
              <a:rPr lang="de-DE" sz="1400" dirty="0" err="1" smtClean="0">
                <a:latin typeface="Arial" panose="020B0604020202020204" pitchFamily="34" charset="0"/>
                <a:cs typeface="Arial" panose="020B0604020202020204" pitchFamily="34" charset="0"/>
              </a:rPr>
              <a:t>fraction</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of</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radiated</a:t>
            </a:r>
            <a:r>
              <a:rPr lang="de-DE" sz="1400" dirty="0" smtClean="0">
                <a:latin typeface="Arial" panose="020B0604020202020204" pitchFamily="34" charset="0"/>
                <a:cs typeface="Arial" panose="020B0604020202020204" pitchFamily="34" charset="0"/>
              </a:rPr>
              <a:t> power</a:t>
            </a:r>
            <a:endParaRPr lang="de-DE" sz="1400" dirty="0">
              <a:latin typeface="Arial" panose="020B0604020202020204" pitchFamily="34" charset="0"/>
              <a:cs typeface="Arial" panose="020B0604020202020204" pitchFamily="34" charset="0"/>
            </a:endParaRPr>
          </a:p>
        </p:txBody>
      </p:sp>
      <p:sp>
        <p:nvSpPr>
          <p:cNvPr id="16" name="Fußzeilenplatzhalter 2"/>
          <p:cNvSpPr>
            <a:spLocks noGrp="1"/>
          </p:cNvSpPr>
          <p:nvPr>
            <p:ph type="ftr" sz="quarter" idx="11"/>
          </p:nvPr>
        </p:nvSpPr>
        <p:spPr>
          <a:xfrm>
            <a:off x="917078" y="6589861"/>
            <a:ext cx="8240228" cy="268139"/>
          </a:xfrm>
        </p:spPr>
        <p:txBody>
          <a:bodyPr/>
          <a:lstStyle/>
          <a:p>
            <a:pPr algn="r"/>
            <a:r>
              <a:rPr lang="en-GB" sz="1050" dirty="0" smtClean="0"/>
              <a:t>Andreas DINKLAGE | W7-X Results | </a:t>
            </a:r>
            <a:r>
              <a:rPr lang="en-GB" sz="1050" dirty="0" err="1" smtClean="0"/>
              <a:t>PLADyS</a:t>
            </a:r>
            <a:r>
              <a:rPr lang="en-GB" sz="1050" dirty="0" smtClean="0"/>
              <a:t> Summer School, </a:t>
            </a:r>
            <a:r>
              <a:rPr lang="en-GB" sz="1050" dirty="0" err="1" smtClean="0"/>
              <a:t>Hikone</a:t>
            </a:r>
            <a:r>
              <a:rPr lang="en-GB" sz="1050" dirty="0" smtClean="0"/>
              <a:t> (Japan) | 09 Aug 19 | Page </a:t>
            </a:r>
            <a:fld id="{6A6D9FA1-99C7-4910-8E32-B85D378B0060}" type="slidenum">
              <a:rPr lang="en-GB" sz="1050" smtClean="0"/>
              <a:pPr algn="r"/>
              <a:t>21</a:t>
            </a:fld>
            <a:r>
              <a:rPr lang="en-GB" sz="1050" dirty="0" smtClean="0"/>
              <a:t>/36</a:t>
            </a:r>
            <a:endParaRPr lang="en-GB" sz="1050" dirty="0"/>
          </a:p>
        </p:txBody>
      </p:sp>
    </p:spTree>
    <p:extLst>
      <p:ext uri="{BB962C8B-B14F-4D97-AF65-F5344CB8AC3E}">
        <p14:creationId xmlns:p14="http://schemas.microsoft.com/office/powerpoint/2010/main" val="2757636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27584" y="116632"/>
            <a:ext cx="7632848" cy="4572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lvl="0">
              <a:defRPr/>
            </a:pPr>
            <a:r>
              <a:rPr lang="de-DE" sz="2800" dirty="0" err="1" smtClean="0"/>
              <a:t>Towards</a:t>
            </a:r>
            <a:r>
              <a:rPr lang="de-DE" sz="2800" dirty="0" smtClean="0"/>
              <a:t> </a:t>
            </a:r>
            <a:r>
              <a:rPr lang="de-DE" sz="2800" dirty="0" err="1"/>
              <a:t>steady-state</a:t>
            </a:r>
            <a:r>
              <a:rPr lang="de-DE" sz="2800" dirty="0"/>
              <a:t> </a:t>
            </a:r>
            <a:r>
              <a:rPr lang="de-DE" sz="2800" dirty="0" smtClean="0"/>
              <a:t>op.: divertor </a:t>
            </a:r>
            <a:r>
              <a:rPr lang="de-DE" sz="2800" dirty="0" err="1" smtClean="0"/>
              <a:t>pumping</a:t>
            </a:r>
            <a:endParaRPr lang="de-DE" sz="2800" dirty="0"/>
          </a:p>
        </p:txBody>
      </p:sp>
      <p:grpSp>
        <p:nvGrpSpPr>
          <p:cNvPr id="41" name="Group 40"/>
          <p:cNvGrpSpPr/>
          <p:nvPr/>
        </p:nvGrpSpPr>
        <p:grpSpPr>
          <a:xfrm>
            <a:off x="196813" y="1510156"/>
            <a:ext cx="8501766" cy="3623329"/>
            <a:chOff x="196813" y="1510156"/>
            <a:chExt cx="8501766" cy="3623329"/>
          </a:xfrm>
        </p:grpSpPr>
        <p:sp>
          <p:nvSpPr>
            <p:cNvPr id="5" name="Rectangle 4">
              <a:extLst>
                <a:ext uri="{FF2B5EF4-FFF2-40B4-BE49-F238E27FC236}">
                  <a16:creationId xmlns:a16="http://schemas.microsoft.com/office/drawing/2014/main" id="{843D81FA-E590-024B-83B5-CC0D99E939EF}"/>
                </a:ext>
              </a:extLst>
            </p:cNvPr>
            <p:cNvSpPr/>
            <p:nvPr/>
          </p:nvSpPr>
          <p:spPr>
            <a:xfrm>
              <a:off x="4586770" y="4782390"/>
              <a:ext cx="412694" cy="3510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feld 7">
              <a:extLst>
                <a:ext uri="{FF2B5EF4-FFF2-40B4-BE49-F238E27FC236}">
                  <a16:creationId xmlns:a16="http://schemas.microsoft.com/office/drawing/2014/main" id="{A891AD0A-99E2-634E-A5DF-74B6E19EC90E}"/>
                </a:ext>
              </a:extLst>
            </p:cNvPr>
            <p:cNvSpPr txBox="1"/>
            <p:nvPr/>
          </p:nvSpPr>
          <p:spPr>
            <a:xfrm>
              <a:off x="4940297" y="1569837"/>
              <a:ext cx="3288839" cy="307777"/>
            </a:xfrm>
            <a:prstGeom prst="rect">
              <a:avLst/>
            </a:prstGeom>
            <a:noFill/>
          </p:spPr>
          <p:txBody>
            <a:bodyPr wrap="square" rtlCol="0">
              <a:spAutoFit/>
            </a:bodyPr>
            <a:lstStyle/>
            <a:p>
              <a:pPr algn="ctr"/>
              <a:r>
                <a:rPr lang="en-US" sz="1400" b="1" dirty="0">
                  <a:latin typeface="Arial"/>
                  <a:cs typeface="Arial"/>
                </a:rPr>
                <a:t>Structure of the magnetic island</a:t>
              </a:r>
              <a:endParaRPr lang="en-US" sz="1400" b="1" baseline="-25000" dirty="0">
                <a:latin typeface="Arial"/>
                <a:cs typeface="Arial"/>
              </a:endParaRPr>
            </a:p>
          </p:txBody>
        </p:sp>
        <p:pic>
          <p:nvPicPr>
            <p:cNvPr id="7" name="Grafik 17">
              <a:extLst>
                <a:ext uri="{FF2B5EF4-FFF2-40B4-BE49-F238E27FC236}">
                  <a16:creationId xmlns:a16="http://schemas.microsoft.com/office/drawing/2014/main" id="{72C7D882-5DE8-0B49-BB1E-B09C780475FD}"/>
                </a:ext>
              </a:extLst>
            </p:cNvPr>
            <p:cNvPicPr>
              <a:picLocks noChangeAspect="1"/>
            </p:cNvPicPr>
            <p:nvPr/>
          </p:nvPicPr>
          <p:blipFill>
            <a:blip r:embed="rId3"/>
            <a:stretch>
              <a:fillRect/>
            </a:stretch>
          </p:blipFill>
          <p:spPr>
            <a:xfrm>
              <a:off x="196813" y="1877614"/>
              <a:ext cx="4159358" cy="3119518"/>
            </a:xfrm>
            <a:prstGeom prst="rect">
              <a:avLst/>
            </a:prstGeom>
          </p:spPr>
        </p:pic>
        <p:sp>
          <p:nvSpPr>
            <p:cNvPr id="8" name="Text Box 3">
              <a:extLst>
                <a:ext uri="{FF2B5EF4-FFF2-40B4-BE49-F238E27FC236}">
                  <a16:creationId xmlns:a16="http://schemas.microsoft.com/office/drawing/2014/main" id="{30FB211F-2855-964D-93D0-ED2C0483048C}"/>
                </a:ext>
              </a:extLst>
            </p:cNvPr>
            <p:cNvSpPr txBox="1">
              <a:spLocks noChangeArrowheads="1"/>
            </p:cNvSpPr>
            <p:nvPr/>
          </p:nvSpPr>
          <p:spPr bwMode="auto">
            <a:xfrm>
              <a:off x="2887776" y="3568916"/>
              <a:ext cx="826462" cy="33855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800" b="1" dirty="0">
                  <a:solidFill>
                    <a:srgbClr val="7030A0"/>
                  </a:solidFill>
                  <a:latin typeface="Arial" panose="020B0604020202020204" pitchFamily="34" charset="0"/>
                  <a:cs typeface="Arial" panose="020B0604020202020204" pitchFamily="34" charset="0"/>
                </a:rPr>
                <a:t>3MW, post-</a:t>
              </a:r>
              <a:r>
                <a:rPr lang="en-US" sz="800" b="1" dirty="0" err="1">
                  <a:solidFill>
                    <a:srgbClr val="7030A0"/>
                  </a:solidFill>
                  <a:latin typeface="Arial" panose="020B0604020202020204" pitchFamily="34" charset="0"/>
                  <a:cs typeface="Arial" panose="020B0604020202020204" pitchFamily="34" charset="0"/>
                </a:rPr>
                <a:t>boronization</a:t>
              </a:r>
              <a:endParaRPr lang="en-US" sz="800" b="1" dirty="0">
                <a:solidFill>
                  <a:srgbClr val="7030A0"/>
                </a:solidFill>
                <a:latin typeface="Arial" panose="020B0604020202020204" pitchFamily="34" charset="0"/>
                <a:cs typeface="Arial" panose="020B0604020202020204" pitchFamily="34" charset="0"/>
              </a:endParaRPr>
            </a:p>
          </p:txBody>
        </p:sp>
        <p:sp>
          <p:nvSpPr>
            <p:cNvPr id="9" name="Text Box 3">
              <a:extLst>
                <a:ext uri="{FF2B5EF4-FFF2-40B4-BE49-F238E27FC236}">
                  <a16:creationId xmlns:a16="http://schemas.microsoft.com/office/drawing/2014/main" id="{5E8E2E1F-4B7C-6545-B5E1-D0FDE65643FD}"/>
                </a:ext>
              </a:extLst>
            </p:cNvPr>
            <p:cNvSpPr txBox="1">
              <a:spLocks noChangeArrowheads="1"/>
            </p:cNvSpPr>
            <p:nvPr/>
          </p:nvSpPr>
          <p:spPr bwMode="auto">
            <a:xfrm>
              <a:off x="1199145" y="3599694"/>
              <a:ext cx="798471" cy="33855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800" b="1" dirty="0">
                  <a:solidFill>
                    <a:srgbClr val="FFC000"/>
                  </a:solidFill>
                  <a:latin typeface="Arial" panose="020B0604020202020204" pitchFamily="34" charset="0"/>
                  <a:cs typeface="Arial" panose="020B0604020202020204" pitchFamily="34" charset="0"/>
                </a:rPr>
                <a:t>2MW, post-</a:t>
              </a:r>
              <a:r>
                <a:rPr lang="en-US" sz="800" b="1" dirty="0" err="1">
                  <a:solidFill>
                    <a:srgbClr val="FFC000"/>
                  </a:solidFill>
                  <a:latin typeface="Arial" panose="020B0604020202020204" pitchFamily="34" charset="0"/>
                  <a:cs typeface="Arial" panose="020B0604020202020204" pitchFamily="34" charset="0"/>
                </a:rPr>
                <a:t>boronization</a:t>
              </a:r>
              <a:endParaRPr lang="en-US" sz="800" b="1" dirty="0">
                <a:solidFill>
                  <a:srgbClr val="FFC000"/>
                </a:solidFill>
                <a:latin typeface="Arial" panose="020B0604020202020204" pitchFamily="34" charset="0"/>
                <a:cs typeface="Arial" panose="020B0604020202020204" pitchFamily="34" charset="0"/>
              </a:endParaRPr>
            </a:p>
          </p:txBody>
        </p:sp>
        <p:sp>
          <p:nvSpPr>
            <p:cNvPr id="10" name="Text Box 3">
              <a:extLst>
                <a:ext uri="{FF2B5EF4-FFF2-40B4-BE49-F238E27FC236}">
                  <a16:creationId xmlns:a16="http://schemas.microsoft.com/office/drawing/2014/main" id="{481D916D-F7EF-0646-9458-2A84324AED55}"/>
                </a:ext>
              </a:extLst>
            </p:cNvPr>
            <p:cNvSpPr txBox="1">
              <a:spLocks noChangeArrowheads="1"/>
            </p:cNvSpPr>
            <p:nvPr/>
          </p:nvSpPr>
          <p:spPr bwMode="auto">
            <a:xfrm>
              <a:off x="2125860" y="2689990"/>
              <a:ext cx="826462" cy="33855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800" b="1" dirty="0">
                  <a:solidFill>
                    <a:schemeClr val="accent3">
                      <a:lumMod val="75000"/>
                    </a:schemeClr>
                  </a:solidFill>
                  <a:latin typeface="Arial" panose="020B0604020202020204" pitchFamily="34" charset="0"/>
                  <a:cs typeface="Arial" panose="020B0604020202020204" pitchFamily="34" charset="0"/>
                </a:rPr>
                <a:t>6MW, post-</a:t>
              </a:r>
              <a:r>
                <a:rPr lang="en-US" sz="800" b="1" dirty="0" err="1">
                  <a:solidFill>
                    <a:schemeClr val="accent3">
                      <a:lumMod val="75000"/>
                    </a:schemeClr>
                  </a:solidFill>
                  <a:latin typeface="Arial" panose="020B0604020202020204" pitchFamily="34" charset="0"/>
                  <a:cs typeface="Arial" panose="020B0604020202020204" pitchFamily="34" charset="0"/>
                </a:rPr>
                <a:t>boronization</a:t>
              </a:r>
              <a:endParaRPr lang="en-US" sz="800" b="1" dirty="0">
                <a:solidFill>
                  <a:schemeClr val="accent3">
                    <a:lumMod val="75000"/>
                  </a:schemeClr>
                </a:solidFill>
                <a:latin typeface="Arial" panose="020B0604020202020204" pitchFamily="34" charset="0"/>
                <a:cs typeface="Arial" panose="020B0604020202020204" pitchFamily="34" charset="0"/>
              </a:endParaRPr>
            </a:p>
          </p:txBody>
        </p:sp>
        <p:sp>
          <p:nvSpPr>
            <p:cNvPr id="11" name="Rectangle 15">
              <a:extLst>
                <a:ext uri="{FF2B5EF4-FFF2-40B4-BE49-F238E27FC236}">
                  <a16:creationId xmlns:a16="http://schemas.microsoft.com/office/drawing/2014/main" id="{AFE6F43D-5D27-7047-99E7-8461ECFD141D}"/>
                </a:ext>
              </a:extLst>
            </p:cNvPr>
            <p:cNvSpPr/>
            <p:nvPr/>
          </p:nvSpPr>
          <p:spPr>
            <a:xfrm>
              <a:off x="1255040" y="1827186"/>
              <a:ext cx="2523744" cy="256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Grafik 11">
              <a:extLst>
                <a:ext uri="{FF2B5EF4-FFF2-40B4-BE49-F238E27FC236}">
                  <a16:creationId xmlns:a16="http://schemas.microsoft.com/office/drawing/2014/main" id="{4DF7BEC0-C7B0-884E-97DD-C89C03B0706B}"/>
                </a:ext>
              </a:extLst>
            </p:cNvPr>
            <p:cNvPicPr>
              <a:picLocks noChangeAspect="1"/>
            </p:cNvPicPr>
            <p:nvPr/>
          </p:nvPicPr>
          <p:blipFill>
            <a:blip r:embed="rId4"/>
            <a:stretch>
              <a:fillRect/>
            </a:stretch>
          </p:blipFill>
          <p:spPr>
            <a:xfrm>
              <a:off x="4716016" y="1916832"/>
              <a:ext cx="3951358" cy="2963519"/>
            </a:xfrm>
            <a:prstGeom prst="rect">
              <a:avLst/>
            </a:prstGeom>
          </p:spPr>
        </p:pic>
        <p:sp>
          <p:nvSpPr>
            <p:cNvPr id="13" name="Textfeld 7">
              <a:extLst>
                <a:ext uri="{FF2B5EF4-FFF2-40B4-BE49-F238E27FC236}">
                  <a16:creationId xmlns:a16="http://schemas.microsoft.com/office/drawing/2014/main" id="{53D41118-EC51-6F4A-B5FF-E6C94E7AEC2D}"/>
                </a:ext>
              </a:extLst>
            </p:cNvPr>
            <p:cNvSpPr txBox="1"/>
            <p:nvPr/>
          </p:nvSpPr>
          <p:spPr>
            <a:xfrm>
              <a:off x="6540558" y="3538138"/>
              <a:ext cx="1141132" cy="400110"/>
            </a:xfrm>
            <a:prstGeom prst="rect">
              <a:avLst/>
            </a:prstGeom>
            <a:noFill/>
          </p:spPr>
          <p:txBody>
            <a:bodyPr wrap="square" rtlCol="0">
              <a:spAutoFit/>
            </a:bodyPr>
            <a:lstStyle/>
            <a:p>
              <a:pPr algn="ctr"/>
              <a:r>
                <a:rPr lang="en-US" sz="1000" b="1" dirty="0">
                  <a:latin typeface="Arial"/>
                  <a:cs typeface="Arial"/>
                </a:rPr>
                <a:t>Plasma core domain</a:t>
              </a:r>
              <a:endParaRPr lang="en-US" sz="1000" b="1" baseline="-25000" dirty="0">
                <a:latin typeface="Arial"/>
                <a:cs typeface="Arial"/>
              </a:endParaRPr>
            </a:p>
          </p:txBody>
        </p:sp>
        <p:pic>
          <p:nvPicPr>
            <p:cNvPr id="14" name="Grafik 28">
              <a:extLst>
                <a:ext uri="{FF2B5EF4-FFF2-40B4-BE49-F238E27FC236}">
                  <a16:creationId xmlns:a16="http://schemas.microsoft.com/office/drawing/2014/main" id="{4BE3DFDA-8E46-5442-A521-4279B2B2DDEA}"/>
                </a:ext>
              </a:extLst>
            </p:cNvPr>
            <p:cNvPicPr>
              <a:picLocks noChangeAspect="1"/>
            </p:cNvPicPr>
            <p:nvPr/>
          </p:nvPicPr>
          <p:blipFill>
            <a:blip r:embed="rId5"/>
            <a:stretch>
              <a:fillRect/>
            </a:stretch>
          </p:blipFill>
          <p:spPr>
            <a:xfrm>
              <a:off x="6960227" y="3938248"/>
              <a:ext cx="417752" cy="107919"/>
            </a:xfrm>
            <a:prstGeom prst="rect">
              <a:avLst/>
            </a:prstGeom>
          </p:spPr>
        </p:pic>
        <p:sp>
          <p:nvSpPr>
            <p:cNvPr id="15" name="Textfeld 7">
              <a:extLst>
                <a:ext uri="{FF2B5EF4-FFF2-40B4-BE49-F238E27FC236}">
                  <a16:creationId xmlns:a16="http://schemas.microsoft.com/office/drawing/2014/main" id="{28B14A04-7FDD-DC46-A3FD-0CC7597C31B1}"/>
                </a:ext>
              </a:extLst>
            </p:cNvPr>
            <p:cNvSpPr txBox="1"/>
            <p:nvPr/>
          </p:nvSpPr>
          <p:spPr>
            <a:xfrm>
              <a:off x="5177215" y="2153320"/>
              <a:ext cx="1141132" cy="246221"/>
            </a:xfrm>
            <a:prstGeom prst="rect">
              <a:avLst/>
            </a:prstGeom>
            <a:noFill/>
          </p:spPr>
          <p:txBody>
            <a:bodyPr wrap="square" rtlCol="0">
              <a:spAutoFit/>
            </a:bodyPr>
            <a:lstStyle/>
            <a:p>
              <a:r>
                <a:rPr lang="en-US" sz="1000" b="1" dirty="0">
                  <a:latin typeface="Arial"/>
                  <a:cs typeface="Arial"/>
                </a:rPr>
                <a:t>Pumping gap</a:t>
              </a:r>
              <a:endParaRPr lang="en-US" sz="1000" b="1" baseline="-25000" dirty="0">
                <a:latin typeface="Arial"/>
                <a:cs typeface="Arial"/>
              </a:endParaRPr>
            </a:p>
          </p:txBody>
        </p:sp>
        <p:cxnSp>
          <p:nvCxnSpPr>
            <p:cNvPr id="16" name="Gerade Verbindung 31">
              <a:extLst>
                <a:ext uri="{FF2B5EF4-FFF2-40B4-BE49-F238E27FC236}">
                  <a16:creationId xmlns:a16="http://schemas.microsoft.com/office/drawing/2014/main" id="{36666C6C-A891-BE49-84DD-E6F993BEC6BF}"/>
                </a:ext>
              </a:extLst>
            </p:cNvPr>
            <p:cNvCxnSpPr>
              <a:cxnSpLocks/>
            </p:cNvCxnSpPr>
            <p:nvPr/>
          </p:nvCxnSpPr>
          <p:spPr>
            <a:xfrm>
              <a:off x="5320384" y="2368441"/>
              <a:ext cx="123713" cy="322729"/>
            </a:xfrm>
            <a:prstGeom prst="line">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pic>
          <p:nvPicPr>
            <p:cNvPr id="17" name="Grafik 40">
              <a:extLst>
                <a:ext uri="{FF2B5EF4-FFF2-40B4-BE49-F238E27FC236}">
                  <a16:creationId xmlns:a16="http://schemas.microsoft.com/office/drawing/2014/main" id="{01DB12AD-BF18-F54B-933F-81F5B3FD1891}"/>
                </a:ext>
              </a:extLst>
            </p:cNvPr>
            <p:cNvPicPr>
              <a:picLocks noChangeAspect="1"/>
            </p:cNvPicPr>
            <p:nvPr/>
          </p:nvPicPr>
          <p:blipFill>
            <a:blip r:embed="rId6"/>
            <a:stretch>
              <a:fillRect/>
            </a:stretch>
          </p:blipFill>
          <p:spPr>
            <a:xfrm>
              <a:off x="859464" y="2194058"/>
              <a:ext cx="1968724" cy="410966"/>
            </a:xfrm>
            <a:prstGeom prst="rect">
              <a:avLst/>
            </a:prstGeom>
          </p:spPr>
        </p:pic>
        <p:sp>
          <p:nvSpPr>
            <p:cNvPr id="18" name="Textfeld 7">
              <a:extLst>
                <a:ext uri="{FF2B5EF4-FFF2-40B4-BE49-F238E27FC236}">
                  <a16:creationId xmlns:a16="http://schemas.microsoft.com/office/drawing/2014/main" id="{816B1F75-1357-6D4A-8734-C91EF591D76A}"/>
                </a:ext>
              </a:extLst>
            </p:cNvPr>
            <p:cNvSpPr txBox="1"/>
            <p:nvPr/>
          </p:nvSpPr>
          <p:spPr>
            <a:xfrm rot="5400000">
              <a:off x="7253843" y="3392573"/>
              <a:ext cx="2643251" cy="246221"/>
            </a:xfrm>
            <a:prstGeom prst="rect">
              <a:avLst/>
            </a:prstGeom>
            <a:noFill/>
          </p:spPr>
          <p:txBody>
            <a:bodyPr wrap="square" rtlCol="0">
              <a:spAutoFit/>
            </a:bodyPr>
            <a:lstStyle/>
            <a:p>
              <a:r>
                <a:rPr lang="en-US" sz="1000" b="1" dirty="0">
                  <a:latin typeface="Arial"/>
                  <a:cs typeface="Arial"/>
                </a:rPr>
                <a:t>Wall to wall connection length </a:t>
              </a:r>
              <a:r>
                <a:rPr lang="en-US" sz="1000" b="1" dirty="0" err="1">
                  <a:latin typeface="Arial"/>
                  <a:cs typeface="Arial"/>
                </a:rPr>
                <a:t>L</a:t>
              </a:r>
              <a:r>
                <a:rPr lang="en-US" sz="1000" b="1" baseline="-25000" dirty="0" err="1">
                  <a:latin typeface="Arial"/>
                  <a:cs typeface="Arial"/>
                </a:rPr>
                <a:t>c</a:t>
              </a:r>
              <a:r>
                <a:rPr lang="en-US" sz="1000" b="1" dirty="0">
                  <a:latin typeface="Arial"/>
                  <a:cs typeface="Arial"/>
                </a:rPr>
                <a:t> [m]</a:t>
              </a:r>
              <a:endParaRPr lang="en-US" sz="1000" b="1" baseline="-25000" dirty="0">
                <a:latin typeface="Arial"/>
                <a:cs typeface="Arial"/>
              </a:endParaRPr>
            </a:p>
          </p:txBody>
        </p:sp>
        <p:sp>
          <p:nvSpPr>
            <p:cNvPr id="19" name="Textfeld 7">
              <a:extLst>
                <a:ext uri="{FF2B5EF4-FFF2-40B4-BE49-F238E27FC236}">
                  <a16:creationId xmlns:a16="http://schemas.microsoft.com/office/drawing/2014/main" id="{D034FC9C-4596-204D-9198-40F891DC7EF1}"/>
                </a:ext>
              </a:extLst>
            </p:cNvPr>
            <p:cNvSpPr txBox="1"/>
            <p:nvPr/>
          </p:nvSpPr>
          <p:spPr>
            <a:xfrm>
              <a:off x="695326" y="1510156"/>
              <a:ext cx="3162331" cy="523220"/>
            </a:xfrm>
            <a:prstGeom prst="rect">
              <a:avLst/>
            </a:prstGeom>
            <a:noFill/>
          </p:spPr>
          <p:txBody>
            <a:bodyPr wrap="square" rtlCol="0">
              <a:spAutoFit/>
            </a:bodyPr>
            <a:lstStyle/>
            <a:p>
              <a:pPr algn="ctr"/>
              <a:r>
                <a:rPr lang="en-US" sz="1400" b="1" dirty="0">
                  <a:latin typeface="Arial"/>
                  <a:cs typeface="Arial"/>
                </a:rPr>
                <a:t>Averaged neutral particle pressure at pumping gap</a:t>
              </a:r>
              <a:endParaRPr lang="en-US" sz="1400" b="1" baseline="-25000" dirty="0">
                <a:latin typeface="Arial"/>
                <a:cs typeface="Arial"/>
              </a:endParaRPr>
            </a:p>
          </p:txBody>
        </p:sp>
        <p:sp>
          <p:nvSpPr>
            <p:cNvPr id="20" name="Textfeld 7">
              <a:extLst>
                <a:ext uri="{FF2B5EF4-FFF2-40B4-BE49-F238E27FC236}">
                  <a16:creationId xmlns:a16="http://schemas.microsoft.com/office/drawing/2014/main" id="{1941AB37-EC19-A447-891C-9D59A724D238}"/>
                </a:ext>
              </a:extLst>
            </p:cNvPr>
            <p:cNvSpPr txBox="1"/>
            <p:nvPr/>
          </p:nvSpPr>
          <p:spPr>
            <a:xfrm>
              <a:off x="782670" y="4749546"/>
              <a:ext cx="2999855" cy="261610"/>
            </a:xfrm>
            <a:prstGeom prst="rect">
              <a:avLst/>
            </a:prstGeom>
            <a:solidFill>
              <a:schemeClr val="bg1"/>
            </a:solidFill>
          </p:spPr>
          <p:txBody>
            <a:bodyPr wrap="square" rtlCol="0">
              <a:spAutoFit/>
            </a:bodyPr>
            <a:lstStyle/>
            <a:p>
              <a:pPr algn="ctr"/>
              <a:r>
                <a:rPr lang="en-US" sz="1100" b="1" dirty="0">
                  <a:latin typeface="Arial"/>
                  <a:cs typeface="Arial"/>
                </a:rPr>
                <a:t>Line integrated density </a:t>
              </a:r>
              <a:r>
                <a:rPr lang="en-US" sz="1100" b="1" dirty="0" err="1">
                  <a:latin typeface="Arial"/>
                  <a:cs typeface="Arial"/>
                </a:rPr>
                <a:t>n</a:t>
              </a:r>
              <a:r>
                <a:rPr lang="en-US" sz="1100" b="1" baseline="-25000" dirty="0" err="1">
                  <a:latin typeface="Arial"/>
                  <a:cs typeface="Arial"/>
                </a:rPr>
                <a:t>e,l.i</a:t>
              </a:r>
              <a:r>
                <a:rPr lang="en-US" sz="1100" b="1" baseline="-25000" dirty="0">
                  <a:latin typeface="Arial"/>
                  <a:cs typeface="Arial"/>
                </a:rPr>
                <a:t>.</a:t>
              </a:r>
              <a:r>
                <a:rPr lang="en-US" sz="1100" b="1" dirty="0">
                  <a:latin typeface="Arial"/>
                  <a:cs typeface="Arial"/>
                </a:rPr>
                <a:t> [10</a:t>
              </a:r>
              <a:r>
                <a:rPr lang="en-US" sz="1100" b="1" baseline="30000" dirty="0">
                  <a:latin typeface="Arial"/>
                  <a:cs typeface="Arial"/>
                </a:rPr>
                <a:t>19</a:t>
              </a:r>
              <a:r>
                <a:rPr lang="en-US" sz="1100" b="1" dirty="0">
                  <a:latin typeface="Arial"/>
                  <a:cs typeface="Arial"/>
                </a:rPr>
                <a:t> m</a:t>
              </a:r>
              <a:r>
                <a:rPr lang="en-US" sz="1100" b="1" baseline="30000" dirty="0">
                  <a:latin typeface="Arial"/>
                  <a:cs typeface="Arial"/>
                </a:rPr>
                <a:t>-2</a:t>
              </a:r>
              <a:r>
                <a:rPr lang="en-US" sz="1100" b="1" dirty="0">
                  <a:latin typeface="Arial"/>
                  <a:cs typeface="Arial"/>
                </a:rPr>
                <a:t>]</a:t>
              </a:r>
              <a:endParaRPr lang="en-US" sz="1100" b="1" baseline="-25000" dirty="0">
                <a:latin typeface="Arial"/>
                <a:cs typeface="Arial"/>
              </a:endParaRPr>
            </a:p>
          </p:txBody>
        </p:sp>
      </p:grpSp>
      <p:grpSp>
        <p:nvGrpSpPr>
          <p:cNvPr id="44" name="Group 43"/>
          <p:cNvGrpSpPr/>
          <p:nvPr/>
        </p:nvGrpSpPr>
        <p:grpSpPr>
          <a:xfrm>
            <a:off x="188406" y="1412776"/>
            <a:ext cx="8667374" cy="3744031"/>
            <a:chOff x="0" y="5157577"/>
            <a:chExt cx="8667374" cy="3744031"/>
          </a:xfrm>
        </p:grpSpPr>
        <p:sp>
          <p:nvSpPr>
            <p:cNvPr id="43" name="Rectangle 42"/>
            <p:cNvSpPr/>
            <p:nvPr/>
          </p:nvSpPr>
          <p:spPr>
            <a:xfrm>
              <a:off x="0" y="5157577"/>
              <a:ext cx="8667374" cy="3744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102586" y="5265099"/>
              <a:ext cx="8501991" cy="3623329"/>
              <a:chOff x="246473" y="1484784"/>
              <a:chExt cx="8501991" cy="3623329"/>
            </a:xfrm>
            <a:solidFill>
              <a:schemeClr val="bg1"/>
            </a:solidFill>
          </p:grpSpPr>
          <p:pic>
            <p:nvPicPr>
              <p:cNvPr id="21" name="Grafik 32">
                <a:extLst>
                  <a:ext uri="{FF2B5EF4-FFF2-40B4-BE49-F238E27FC236}">
                    <a16:creationId xmlns:a16="http://schemas.microsoft.com/office/drawing/2014/main" id="{41B635DB-A345-694D-AC3E-964351984A83}"/>
                  </a:ext>
                </a:extLst>
              </p:cNvPr>
              <p:cNvPicPr>
                <a:picLocks noChangeAspect="1"/>
              </p:cNvPicPr>
              <p:nvPr/>
            </p:nvPicPr>
            <p:blipFill>
              <a:blip r:embed="rId7"/>
              <a:stretch>
                <a:fillRect/>
              </a:stretch>
            </p:blipFill>
            <p:spPr>
              <a:xfrm>
                <a:off x="246473" y="1852242"/>
                <a:ext cx="4165007" cy="3123756"/>
              </a:xfrm>
              <a:prstGeom prst="rect">
                <a:avLst/>
              </a:prstGeom>
              <a:grpFill/>
            </p:spPr>
          </p:pic>
          <p:sp>
            <p:nvSpPr>
              <p:cNvPr id="22" name="Text Box 3">
                <a:extLst>
                  <a:ext uri="{FF2B5EF4-FFF2-40B4-BE49-F238E27FC236}">
                    <a16:creationId xmlns:a16="http://schemas.microsoft.com/office/drawing/2014/main" id="{CC8F90CB-B2E6-1240-A9F2-71AA2D47BBAC}"/>
                  </a:ext>
                </a:extLst>
              </p:cNvPr>
              <p:cNvSpPr txBox="1">
                <a:spLocks noChangeArrowheads="1"/>
              </p:cNvSpPr>
              <p:nvPr/>
            </p:nvSpPr>
            <p:spPr bwMode="auto">
              <a:xfrm>
                <a:off x="1997385" y="2818372"/>
                <a:ext cx="614978" cy="338554"/>
              </a:xfrm>
              <a:prstGeom prst="rect">
                <a:avLst/>
              </a:prstGeom>
              <a:grp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800" b="1" dirty="0">
                    <a:solidFill>
                      <a:srgbClr val="C00000"/>
                    </a:solidFill>
                    <a:latin typeface="Arial" panose="020B0604020202020204" pitchFamily="34" charset="0"/>
                    <a:cs typeface="Arial" panose="020B0604020202020204" pitchFamily="34" charset="0"/>
                  </a:rPr>
                  <a:t>3MW, 2kA ICC</a:t>
                </a:r>
              </a:p>
            </p:txBody>
          </p:sp>
          <p:sp>
            <p:nvSpPr>
              <p:cNvPr id="23" name="Text Box 3">
                <a:extLst>
                  <a:ext uri="{FF2B5EF4-FFF2-40B4-BE49-F238E27FC236}">
                    <a16:creationId xmlns:a16="http://schemas.microsoft.com/office/drawing/2014/main" id="{CC8F90CB-B2E6-1240-A9F2-71AA2D47BBAC}"/>
                  </a:ext>
                </a:extLst>
              </p:cNvPr>
              <p:cNvSpPr txBox="1">
                <a:spLocks noChangeArrowheads="1"/>
              </p:cNvSpPr>
              <p:nvPr/>
            </p:nvSpPr>
            <p:spPr bwMode="auto">
              <a:xfrm>
                <a:off x="3151019" y="2191271"/>
                <a:ext cx="597169" cy="338554"/>
              </a:xfrm>
              <a:prstGeom prst="rect">
                <a:avLst/>
              </a:prstGeom>
              <a:grp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800" b="1" dirty="0">
                    <a:solidFill>
                      <a:srgbClr val="00B0F0"/>
                    </a:solidFill>
                    <a:latin typeface="Arial" panose="020B0604020202020204" pitchFamily="34" charset="0"/>
                    <a:cs typeface="Arial" panose="020B0604020202020204" pitchFamily="34" charset="0"/>
                  </a:rPr>
                  <a:t>6MW, 2kA ICC</a:t>
                </a:r>
              </a:p>
            </p:txBody>
          </p:sp>
          <p:sp>
            <p:nvSpPr>
              <p:cNvPr id="24" name="Rectangle 23">
                <a:extLst>
                  <a:ext uri="{FF2B5EF4-FFF2-40B4-BE49-F238E27FC236}">
                    <a16:creationId xmlns:a16="http://schemas.microsoft.com/office/drawing/2014/main" id="{F0949D56-F105-9542-A1E6-4BCF050B1493}"/>
                  </a:ext>
                </a:extLst>
              </p:cNvPr>
              <p:cNvSpPr/>
              <p:nvPr/>
            </p:nvSpPr>
            <p:spPr>
              <a:xfrm>
                <a:off x="1169946" y="1798280"/>
                <a:ext cx="2523744" cy="2560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3D81FA-E590-024B-83B5-CC0D99E939EF}"/>
                  </a:ext>
                </a:extLst>
              </p:cNvPr>
              <p:cNvSpPr/>
              <p:nvPr/>
            </p:nvSpPr>
            <p:spPr>
              <a:xfrm>
                <a:off x="4636655" y="4757018"/>
                <a:ext cx="412694" cy="35109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 Box 3">
                <a:extLst>
                  <a:ext uri="{FF2B5EF4-FFF2-40B4-BE49-F238E27FC236}">
                    <a16:creationId xmlns:a16="http://schemas.microsoft.com/office/drawing/2014/main" id="{83F3EFA9-7993-1E4A-8B14-C9898B35D7F3}"/>
                  </a:ext>
                </a:extLst>
              </p:cNvPr>
              <p:cNvSpPr txBox="1">
                <a:spLocks noChangeArrowheads="1"/>
              </p:cNvSpPr>
              <p:nvPr/>
            </p:nvSpPr>
            <p:spPr bwMode="auto">
              <a:xfrm>
                <a:off x="2623142" y="3617551"/>
                <a:ext cx="826462" cy="338554"/>
              </a:xfrm>
              <a:prstGeom prst="rect">
                <a:avLst/>
              </a:prstGeom>
              <a:grp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800" b="1" dirty="0">
                    <a:solidFill>
                      <a:srgbClr val="7030A0"/>
                    </a:solidFill>
                    <a:latin typeface="Arial" panose="020B0604020202020204" pitchFamily="34" charset="0"/>
                    <a:cs typeface="Arial" panose="020B0604020202020204" pitchFamily="34" charset="0"/>
                  </a:rPr>
                  <a:t>3MW, post-</a:t>
                </a:r>
                <a:r>
                  <a:rPr lang="en-US" sz="800" b="1" dirty="0" err="1">
                    <a:solidFill>
                      <a:srgbClr val="7030A0"/>
                    </a:solidFill>
                    <a:latin typeface="Arial" panose="020B0604020202020204" pitchFamily="34" charset="0"/>
                    <a:cs typeface="Arial" panose="020B0604020202020204" pitchFamily="34" charset="0"/>
                  </a:rPr>
                  <a:t>boronization</a:t>
                </a:r>
                <a:endParaRPr lang="en-US" sz="800" b="1" dirty="0">
                  <a:solidFill>
                    <a:srgbClr val="7030A0"/>
                  </a:solidFill>
                  <a:latin typeface="Arial" panose="020B0604020202020204" pitchFamily="34" charset="0"/>
                  <a:cs typeface="Arial" panose="020B0604020202020204" pitchFamily="34" charset="0"/>
                </a:endParaRPr>
              </a:p>
            </p:txBody>
          </p:sp>
          <p:sp>
            <p:nvSpPr>
              <p:cNvPr id="27" name="Text Box 3">
                <a:extLst>
                  <a:ext uri="{FF2B5EF4-FFF2-40B4-BE49-F238E27FC236}">
                    <a16:creationId xmlns:a16="http://schemas.microsoft.com/office/drawing/2014/main" id="{825C79A4-E81F-9542-BFEA-8C7F84B29D7F}"/>
                  </a:ext>
                </a:extLst>
              </p:cNvPr>
              <p:cNvSpPr txBox="1">
                <a:spLocks noChangeArrowheads="1"/>
              </p:cNvSpPr>
              <p:nvPr/>
            </p:nvSpPr>
            <p:spPr bwMode="auto">
              <a:xfrm>
                <a:off x="1172601" y="3712821"/>
                <a:ext cx="798471" cy="338554"/>
              </a:xfrm>
              <a:prstGeom prst="rect">
                <a:avLst/>
              </a:prstGeom>
              <a:grp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800" b="1" dirty="0">
                    <a:solidFill>
                      <a:srgbClr val="FFC000"/>
                    </a:solidFill>
                    <a:latin typeface="Arial" panose="020B0604020202020204" pitchFamily="34" charset="0"/>
                    <a:cs typeface="Arial" panose="020B0604020202020204" pitchFamily="34" charset="0"/>
                  </a:rPr>
                  <a:t>2MW, post-</a:t>
                </a:r>
                <a:r>
                  <a:rPr lang="en-US" sz="800" b="1" dirty="0" err="1">
                    <a:solidFill>
                      <a:srgbClr val="FFC000"/>
                    </a:solidFill>
                    <a:latin typeface="Arial" panose="020B0604020202020204" pitchFamily="34" charset="0"/>
                    <a:cs typeface="Arial" panose="020B0604020202020204" pitchFamily="34" charset="0"/>
                  </a:rPr>
                  <a:t>boronization</a:t>
                </a:r>
                <a:endParaRPr lang="en-US" sz="800" b="1" dirty="0">
                  <a:solidFill>
                    <a:srgbClr val="FFC000"/>
                  </a:solidFill>
                  <a:latin typeface="Arial" panose="020B0604020202020204" pitchFamily="34" charset="0"/>
                  <a:cs typeface="Arial" panose="020B0604020202020204" pitchFamily="34" charset="0"/>
                </a:endParaRPr>
              </a:p>
            </p:txBody>
          </p:sp>
          <p:sp>
            <p:nvSpPr>
              <p:cNvPr id="28" name="Text Box 3">
                <a:extLst>
                  <a:ext uri="{FF2B5EF4-FFF2-40B4-BE49-F238E27FC236}">
                    <a16:creationId xmlns:a16="http://schemas.microsoft.com/office/drawing/2014/main" id="{4971C63F-C7FE-6F4F-890D-735AE392DFD0}"/>
                  </a:ext>
                </a:extLst>
              </p:cNvPr>
              <p:cNvSpPr txBox="1">
                <a:spLocks noChangeArrowheads="1"/>
              </p:cNvSpPr>
              <p:nvPr/>
            </p:nvSpPr>
            <p:spPr bwMode="auto">
              <a:xfrm>
                <a:off x="3241839" y="3278997"/>
                <a:ext cx="826462" cy="338554"/>
              </a:xfrm>
              <a:prstGeom prst="rect">
                <a:avLst/>
              </a:prstGeom>
              <a:grp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800" b="1" dirty="0">
                    <a:solidFill>
                      <a:schemeClr val="accent3">
                        <a:lumMod val="75000"/>
                      </a:schemeClr>
                    </a:solidFill>
                    <a:latin typeface="Arial" panose="020B0604020202020204" pitchFamily="34" charset="0"/>
                    <a:cs typeface="Arial" panose="020B0604020202020204" pitchFamily="34" charset="0"/>
                  </a:rPr>
                  <a:t>6MW, post-</a:t>
                </a:r>
                <a:r>
                  <a:rPr lang="en-US" sz="800" b="1" dirty="0" err="1">
                    <a:solidFill>
                      <a:schemeClr val="accent3">
                        <a:lumMod val="75000"/>
                      </a:schemeClr>
                    </a:solidFill>
                    <a:latin typeface="Arial" panose="020B0604020202020204" pitchFamily="34" charset="0"/>
                    <a:cs typeface="Arial" panose="020B0604020202020204" pitchFamily="34" charset="0"/>
                  </a:rPr>
                  <a:t>boronization</a:t>
                </a:r>
                <a:endParaRPr lang="en-US" sz="800" b="1" dirty="0">
                  <a:solidFill>
                    <a:schemeClr val="accent3">
                      <a:lumMod val="75000"/>
                    </a:schemeClr>
                  </a:solidFill>
                  <a:latin typeface="Arial" panose="020B0604020202020204" pitchFamily="34" charset="0"/>
                  <a:cs typeface="Arial" panose="020B0604020202020204" pitchFamily="34" charset="0"/>
                </a:endParaRPr>
              </a:p>
            </p:txBody>
          </p:sp>
          <p:pic>
            <p:nvPicPr>
              <p:cNvPr id="29" name="Grafik 26">
                <a:extLst>
                  <a:ext uri="{FF2B5EF4-FFF2-40B4-BE49-F238E27FC236}">
                    <a16:creationId xmlns:a16="http://schemas.microsoft.com/office/drawing/2014/main" id="{FB0ACAAE-AC0C-E04A-8BE5-D21CB4001FB9}"/>
                  </a:ext>
                </a:extLst>
              </p:cNvPr>
              <p:cNvPicPr>
                <a:picLocks noChangeAspect="1"/>
              </p:cNvPicPr>
              <p:nvPr/>
            </p:nvPicPr>
            <p:blipFill>
              <a:blip r:embed="rId8"/>
              <a:stretch>
                <a:fillRect/>
              </a:stretch>
            </p:blipFill>
            <p:spPr>
              <a:xfrm>
                <a:off x="4768622" y="1891460"/>
                <a:ext cx="3951358" cy="2963519"/>
              </a:xfrm>
              <a:prstGeom prst="rect">
                <a:avLst/>
              </a:prstGeom>
              <a:grpFill/>
            </p:spPr>
          </p:pic>
          <p:sp>
            <p:nvSpPr>
              <p:cNvPr id="30" name="Textfeld 7">
                <a:extLst>
                  <a:ext uri="{FF2B5EF4-FFF2-40B4-BE49-F238E27FC236}">
                    <a16:creationId xmlns:a16="http://schemas.microsoft.com/office/drawing/2014/main" id="{FAC77F27-0BAF-7C4A-91A3-A51EE79C118B}"/>
                  </a:ext>
                </a:extLst>
              </p:cNvPr>
              <p:cNvSpPr txBox="1"/>
              <p:nvPr/>
            </p:nvSpPr>
            <p:spPr>
              <a:xfrm>
                <a:off x="6590443" y="3512766"/>
                <a:ext cx="1141132" cy="400110"/>
              </a:xfrm>
              <a:prstGeom prst="rect">
                <a:avLst/>
              </a:prstGeom>
              <a:grpFill/>
            </p:spPr>
            <p:txBody>
              <a:bodyPr wrap="square" rtlCol="0">
                <a:spAutoFit/>
              </a:bodyPr>
              <a:lstStyle/>
              <a:p>
                <a:pPr algn="ctr"/>
                <a:r>
                  <a:rPr lang="en-US" sz="1000" b="1" dirty="0">
                    <a:latin typeface="Arial"/>
                    <a:cs typeface="Arial"/>
                  </a:rPr>
                  <a:t>Plasma core domain</a:t>
                </a:r>
                <a:endParaRPr lang="en-US" sz="1000" b="1" baseline="-25000" dirty="0">
                  <a:latin typeface="Arial"/>
                  <a:cs typeface="Arial"/>
                </a:endParaRPr>
              </a:p>
            </p:txBody>
          </p:sp>
          <p:pic>
            <p:nvPicPr>
              <p:cNvPr id="31" name="Grafik 28">
                <a:extLst>
                  <a:ext uri="{FF2B5EF4-FFF2-40B4-BE49-F238E27FC236}">
                    <a16:creationId xmlns:a16="http://schemas.microsoft.com/office/drawing/2014/main" id="{0FB0DF5D-4770-D54A-A925-3C8832E15601}"/>
                  </a:ext>
                </a:extLst>
              </p:cNvPr>
              <p:cNvPicPr>
                <a:picLocks noChangeAspect="1"/>
              </p:cNvPicPr>
              <p:nvPr/>
            </p:nvPicPr>
            <p:blipFill>
              <a:blip r:embed="rId5"/>
              <a:stretch>
                <a:fillRect/>
              </a:stretch>
            </p:blipFill>
            <p:spPr>
              <a:xfrm>
                <a:off x="7010112" y="3912876"/>
                <a:ext cx="417752" cy="107919"/>
              </a:xfrm>
              <a:prstGeom prst="rect">
                <a:avLst/>
              </a:prstGeom>
              <a:grpFill/>
            </p:spPr>
          </p:pic>
          <p:sp>
            <p:nvSpPr>
              <p:cNvPr id="32" name="Textfeld 7">
                <a:extLst>
                  <a:ext uri="{FF2B5EF4-FFF2-40B4-BE49-F238E27FC236}">
                    <a16:creationId xmlns:a16="http://schemas.microsoft.com/office/drawing/2014/main" id="{DBBC1ABB-A66C-2541-9CE1-D1BF0760D743}"/>
                  </a:ext>
                </a:extLst>
              </p:cNvPr>
              <p:cNvSpPr txBox="1"/>
              <p:nvPr/>
            </p:nvSpPr>
            <p:spPr>
              <a:xfrm>
                <a:off x="5227100" y="2127948"/>
                <a:ext cx="1141132" cy="246221"/>
              </a:xfrm>
              <a:prstGeom prst="rect">
                <a:avLst/>
              </a:prstGeom>
              <a:noFill/>
            </p:spPr>
            <p:txBody>
              <a:bodyPr wrap="square" rtlCol="0">
                <a:spAutoFit/>
              </a:bodyPr>
              <a:lstStyle/>
              <a:p>
                <a:r>
                  <a:rPr lang="en-US" sz="1000" b="1" dirty="0">
                    <a:latin typeface="Arial"/>
                    <a:cs typeface="Arial"/>
                  </a:rPr>
                  <a:t>Pumping gap</a:t>
                </a:r>
                <a:endParaRPr lang="en-US" sz="1000" b="1" baseline="-25000" dirty="0">
                  <a:latin typeface="Arial"/>
                  <a:cs typeface="Arial"/>
                </a:endParaRPr>
              </a:p>
            </p:txBody>
          </p:sp>
          <p:cxnSp>
            <p:nvCxnSpPr>
              <p:cNvPr id="33" name="Gerade Verbindung 30">
                <a:extLst>
                  <a:ext uri="{FF2B5EF4-FFF2-40B4-BE49-F238E27FC236}">
                    <a16:creationId xmlns:a16="http://schemas.microsoft.com/office/drawing/2014/main" id="{A7E53DA7-5489-0D46-A83D-781EFFC7432E}"/>
                  </a:ext>
                </a:extLst>
              </p:cNvPr>
              <p:cNvCxnSpPr>
                <a:cxnSpLocks/>
              </p:cNvCxnSpPr>
              <p:nvPr/>
            </p:nvCxnSpPr>
            <p:spPr>
              <a:xfrm>
                <a:off x="5370269" y="2343069"/>
                <a:ext cx="123713" cy="322729"/>
              </a:xfrm>
              <a:prstGeom prst="line">
                <a:avLst/>
              </a:prstGeom>
              <a:grpFill/>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pic>
            <p:nvPicPr>
              <p:cNvPr id="34" name="Grafik 33">
                <a:extLst>
                  <a:ext uri="{FF2B5EF4-FFF2-40B4-BE49-F238E27FC236}">
                    <a16:creationId xmlns:a16="http://schemas.microsoft.com/office/drawing/2014/main" id="{20744453-686E-D343-99ED-4A05E542F1FC}"/>
                  </a:ext>
                </a:extLst>
              </p:cNvPr>
              <p:cNvPicPr>
                <a:picLocks noChangeAspect="1"/>
              </p:cNvPicPr>
              <p:nvPr/>
            </p:nvPicPr>
            <p:blipFill>
              <a:blip r:embed="rId6"/>
              <a:stretch>
                <a:fillRect/>
              </a:stretch>
            </p:blipFill>
            <p:spPr>
              <a:xfrm>
                <a:off x="909349" y="2168686"/>
                <a:ext cx="1968724" cy="410966"/>
              </a:xfrm>
              <a:prstGeom prst="rect">
                <a:avLst/>
              </a:prstGeom>
              <a:grpFill/>
            </p:spPr>
          </p:pic>
          <p:sp>
            <p:nvSpPr>
              <p:cNvPr id="35" name="Textfeld 7">
                <a:extLst>
                  <a:ext uri="{FF2B5EF4-FFF2-40B4-BE49-F238E27FC236}">
                    <a16:creationId xmlns:a16="http://schemas.microsoft.com/office/drawing/2014/main" id="{3C6DBBB8-671A-1E4D-868F-F851CCF9AF7C}"/>
                  </a:ext>
                </a:extLst>
              </p:cNvPr>
              <p:cNvSpPr txBox="1"/>
              <p:nvPr/>
            </p:nvSpPr>
            <p:spPr>
              <a:xfrm>
                <a:off x="7341350" y="4318588"/>
                <a:ext cx="683563" cy="215444"/>
              </a:xfrm>
              <a:prstGeom prst="rect">
                <a:avLst/>
              </a:prstGeom>
              <a:grpFill/>
            </p:spPr>
            <p:txBody>
              <a:bodyPr wrap="square" rtlCol="0">
                <a:spAutoFit/>
              </a:bodyPr>
              <a:lstStyle/>
              <a:p>
                <a:pPr algn="ctr"/>
                <a:r>
                  <a:rPr lang="en-US" sz="800" b="1" dirty="0" err="1">
                    <a:latin typeface="Arial"/>
                    <a:cs typeface="Arial"/>
                  </a:rPr>
                  <a:t>I</a:t>
                </a:r>
                <a:r>
                  <a:rPr lang="en-US" sz="800" b="1" baseline="-25000" dirty="0" err="1">
                    <a:latin typeface="Arial"/>
                    <a:cs typeface="Arial"/>
                  </a:rPr>
                  <a:t>cc</a:t>
                </a:r>
                <a:r>
                  <a:rPr lang="en-US" sz="800" b="1" dirty="0">
                    <a:latin typeface="Arial"/>
                    <a:cs typeface="Arial"/>
                  </a:rPr>
                  <a:t>=0.0kA</a:t>
                </a:r>
                <a:endParaRPr lang="en-US" sz="800" b="1" baseline="-25000" dirty="0">
                  <a:latin typeface="Arial"/>
                  <a:cs typeface="Arial"/>
                </a:endParaRPr>
              </a:p>
            </p:txBody>
          </p:sp>
          <p:sp>
            <p:nvSpPr>
              <p:cNvPr id="36" name="Textfeld 7">
                <a:extLst>
                  <a:ext uri="{FF2B5EF4-FFF2-40B4-BE49-F238E27FC236}">
                    <a16:creationId xmlns:a16="http://schemas.microsoft.com/office/drawing/2014/main" id="{A891AD0A-99E2-634E-A5DF-74B6E19EC90E}"/>
                  </a:ext>
                </a:extLst>
              </p:cNvPr>
              <p:cNvSpPr txBox="1"/>
              <p:nvPr/>
            </p:nvSpPr>
            <p:spPr>
              <a:xfrm>
                <a:off x="5000705" y="1486484"/>
                <a:ext cx="3288839" cy="523220"/>
              </a:xfrm>
              <a:prstGeom prst="rect">
                <a:avLst/>
              </a:prstGeom>
              <a:grpFill/>
            </p:spPr>
            <p:txBody>
              <a:bodyPr wrap="square" rtlCol="0">
                <a:spAutoFit/>
              </a:bodyPr>
              <a:lstStyle/>
              <a:p>
                <a:pPr algn="ctr"/>
                <a:r>
                  <a:rPr lang="en-US" sz="1400" b="1" dirty="0">
                    <a:latin typeface="Arial"/>
                    <a:cs typeface="Arial"/>
                  </a:rPr>
                  <a:t>Change of island structure with divertor control coil current </a:t>
                </a:r>
                <a:r>
                  <a:rPr lang="en-US" sz="1400" b="1" dirty="0" err="1">
                    <a:latin typeface="Arial"/>
                    <a:cs typeface="Arial"/>
                  </a:rPr>
                  <a:t>I</a:t>
                </a:r>
                <a:r>
                  <a:rPr lang="en-US" sz="1400" b="1" baseline="-25000" dirty="0" err="1">
                    <a:latin typeface="Arial"/>
                    <a:cs typeface="Arial"/>
                  </a:rPr>
                  <a:t>cc</a:t>
                </a:r>
                <a:endParaRPr lang="en-US" sz="1400" b="1" baseline="-25000" dirty="0">
                  <a:latin typeface="Arial"/>
                  <a:cs typeface="Arial"/>
                </a:endParaRPr>
              </a:p>
            </p:txBody>
          </p:sp>
          <p:sp>
            <p:nvSpPr>
              <p:cNvPr id="37" name="Textfeld 7">
                <a:extLst>
                  <a:ext uri="{FF2B5EF4-FFF2-40B4-BE49-F238E27FC236}">
                    <a16:creationId xmlns:a16="http://schemas.microsoft.com/office/drawing/2014/main" id="{7B95DE22-1997-2A43-86C9-8EFB8B15C3D0}"/>
                  </a:ext>
                </a:extLst>
              </p:cNvPr>
              <p:cNvSpPr txBox="1"/>
              <p:nvPr/>
            </p:nvSpPr>
            <p:spPr>
              <a:xfrm rot="5400000">
                <a:off x="7303728" y="3367201"/>
                <a:ext cx="2643251" cy="246221"/>
              </a:xfrm>
              <a:prstGeom prst="rect">
                <a:avLst/>
              </a:prstGeom>
              <a:grpFill/>
            </p:spPr>
            <p:txBody>
              <a:bodyPr wrap="square" rtlCol="0">
                <a:spAutoFit/>
              </a:bodyPr>
              <a:lstStyle/>
              <a:p>
                <a:r>
                  <a:rPr lang="en-US" sz="1000" b="1" dirty="0">
                    <a:latin typeface="Arial"/>
                    <a:cs typeface="Arial"/>
                  </a:rPr>
                  <a:t>Wall to wall connection length </a:t>
                </a:r>
                <a:r>
                  <a:rPr lang="en-US" sz="1000" b="1" dirty="0" err="1">
                    <a:latin typeface="Arial"/>
                    <a:cs typeface="Arial"/>
                  </a:rPr>
                  <a:t>L</a:t>
                </a:r>
                <a:r>
                  <a:rPr lang="en-US" sz="1000" b="1" baseline="-25000" dirty="0" err="1">
                    <a:latin typeface="Arial"/>
                    <a:cs typeface="Arial"/>
                  </a:rPr>
                  <a:t>c</a:t>
                </a:r>
                <a:r>
                  <a:rPr lang="en-US" sz="1000" b="1" dirty="0">
                    <a:latin typeface="Arial"/>
                    <a:cs typeface="Arial"/>
                  </a:rPr>
                  <a:t> [m]</a:t>
                </a:r>
                <a:endParaRPr lang="en-US" sz="1000" b="1" baseline="-25000" dirty="0">
                  <a:latin typeface="Arial"/>
                  <a:cs typeface="Arial"/>
                </a:endParaRPr>
              </a:p>
            </p:txBody>
          </p:sp>
          <p:sp>
            <p:nvSpPr>
              <p:cNvPr id="38" name="Textfeld 7">
                <a:extLst>
                  <a:ext uri="{FF2B5EF4-FFF2-40B4-BE49-F238E27FC236}">
                    <a16:creationId xmlns:a16="http://schemas.microsoft.com/office/drawing/2014/main" id="{BE51C40C-4C39-2B45-8A51-62643DD0E57D}"/>
                  </a:ext>
                </a:extLst>
              </p:cNvPr>
              <p:cNvSpPr txBox="1"/>
              <p:nvPr/>
            </p:nvSpPr>
            <p:spPr>
              <a:xfrm>
                <a:off x="745211" y="1484784"/>
                <a:ext cx="3162331" cy="523220"/>
              </a:xfrm>
              <a:prstGeom prst="rect">
                <a:avLst/>
              </a:prstGeom>
              <a:grpFill/>
            </p:spPr>
            <p:txBody>
              <a:bodyPr wrap="square" rtlCol="0">
                <a:spAutoFit/>
              </a:bodyPr>
              <a:lstStyle/>
              <a:p>
                <a:pPr algn="ctr"/>
                <a:r>
                  <a:rPr lang="en-US" sz="1400" b="1" dirty="0">
                    <a:latin typeface="Arial"/>
                    <a:cs typeface="Arial"/>
                  </a:rPr>
                  <a:t>Averaged neutral particle pressure at pumping gap</a:t>
                </a:r>
                <a:endParaRPr lang="en-US" sz="1400" b="1" baseline="-25000" dirty="0">
                  <a:latin typeface="Arial"/>
                  <a:cs typeface="Arial"/>
                </a:endParaRPr>
              </a:p>
            </p:txBody>
          </p:sp>
          <p:sp>
            <p:nvSpPr>
              <p:cNvPr id="39" name="Textfeld 7">
                <a:extLst>
                  <a:ext uri="{FF2B5EF4-FFF2-40B4-BE49-F238E27FC236}">
                    <a16:creationId xmlns:a16="http://schemas.microsoft.com/office/drawing/2014/main" id="{DA9149B8-CEDA-EE46-8D4E-A94A0B7C12C2}"/>
                  </a:ext>
                </a:extLst>
              </p:cNvPr>
              <p:cNvSpPr txBox="1"/>
              <p:nvPr/>
            </p:nvSpPr>
            <p:spPr>
              <a:xfrm>
                <a:off x="837721" y="4734506"/>
                <a:ext cx="2999855" cy="261610"/>
              </a:xfrm>
              <a:prstGeom prst="rect">
                <a:avLst/>
              </a:prstGeom>
              <a:grpFill/>
            </p:spPr>
            <p:txBody>
              <a:bodyPr wrap="square" rtlCol="0">
                <a:spAutoFit/>
              </a:bodyPr>
              <a:lstStyle/>
              <a:p>
                <a:pPr algn="ctr"/>
                <a:r>
                  <a:rPr lang="en-US" sz="1100" b="1" dirty="0">
                    <a:latin typeface="Arial"/>
                    <a:cs typeface="Arial"/>
                  </a:rPr>
                  <a:t>Line integrated density </a:t>
                </a:r>
                <a:r>
                  <a:rPr lang="en-US" sz="1100" b="1" dirty="0" err="1">
                    <a:latin typeface="Arial"/>
                    <a:cs typeface="Arial"/>
                  </a:rPr>
                  <a:t>n</a:t>
                </a:r>
                <a:r>
                  <a:rPr lang="en-US" sz="1100" b="1" baseline="-25000" dirty="0" err="1">
                    <a:latin typeface="Arial"/>
                    <a:cs typeface="Arial"/>
                  </a:rPr>
                  <a:t>e,l.i</a:t>
                </a:r>
                <a:r>
                  <a:rPr lang="en-US" sz="1100" b="1" baseline="-25000" dirty="0">
                    <a:latin typeface="Arial"/>
                    <a:cs typeface="Arial"/>
                  </a:rPr>
                  <a:t>.</a:t>
                </a:r>
                <a:r>
                  <a:rPr lang="en-US" sz="1100" b="1" dirty="0">
                    <a:latin typeface="Arial"/>
                    <a:cs typeface="Arial"/>
                  </a:rPr>
                  <a:t> [10</a:t>
                </a:r>
                <a:r>
                  <a:rPr lang="en-US" sz="1100" b="1" baseline="30000" dirty="0">
                    <a:latin typeface="Arial"/>
                    <a:cs typeface="Arial"/>
                  </a:rPr>
                  <a:t>19</a:t>
                </a:r>
                <a:r>
                  <a:rPr lang="en-US" sz="1100" b="1" dirty="0">
                    <a:latin typeface="Arial"/>
                    <a:cs typeface="Arial"/>
                  </a:rPr>
                  <a:t> m</a:t>
                </a:r>
                <a:r>
                  <a:rPr lang="en-US" sz="1100" b="1" baseline="30000" dirty="0">
                    <a:latin typeface="Arial"/>
                    <a:cs typeface="Arial"/>
                  </a:rPr>
                  <a:t>-2</a:t>
                </a:r>
                <a:r>
                  <a:rPr lang="en-US" sz="1100" b="1" dirty="0">
                    <a:latin typeface="Arial"/>
                    <a:cs typeface="Arial"/>
                  </a:rPr>
                  <a:t>]</a:t>
                </a:r>
                <a:endParaRPr lang="en-US" sz="1100" b="1" baseline="-25000" dirty="0">
                  <a:latin typeface="Arial"/>
                  <a:cs typeface="Arial"/>
                </a:endParaRPr>
              </a:p>
            </p:txBody>
          </p:sp>
        </p:grpSp>
      </p:grpSp>
      <p:sp>
        <p:nvSpPr>
          <p:cNvPr id="45" name="Textfeld 7"/>
          <p:cNvSpPr txBox="1"/>
          <p:nvPr/>
        </p:nvSpPr>
        <p:spPr>
          <a:xfrm>
            <a:off x="1079502" y="836712"/>
            <a:ext cx="6906058" cy="400110"/>
          </a:xfrm>
          <a:prstGeom prst="rect">
            <a:avLst/>
          </a:prstGeom>
          <a:noFill/>
        </p:spPr>
        <p:txBody>
          <a:bodyPr wrap="none" rtlCol="0">
            <a:spAutoFit/>
          </a:bodyPr>
          <a:lstStyle/>
          <a:p>
            <a:pPr algn="ctr"/>
            <a:r>
              <a:rPr lang="de-DE" sz="2000" dirty="0" smtClean="0">
                <a:solidFill>
                  <a:srgbClr val="0000FF"/>
                </a:solidFill>
                <a:latin typeface="Arial" panose="020B0604020202020204" pitchFamily="34" charset="0"/>
                <a:cs typeface="Arial" panose="020B0604020202020204" pitchFamily="34" charset="0"/>
              </a:rPr>
              <a:t>Key </a:t>
            </a:r>
            <a:r>
              <a:rPr lang="de-DE" sz="2000" dirty="0" err="1" smtClean="0">
                <a:solidFill>
                  <a:srgbClr val="0000FF"/>
                </a:solidFill>
                <a:latin typeface="Arial" panose="020B0604020202020204" pitchFamily="34" charset="0"/>
                <a:cs typeface="Arial" panose="020B0604020202020204" pitchFamily="34" charset="0"/>
              </a:rPr>
              <a:t>for</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steady-state</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operation</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is</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controlled</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particle</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exhaust</a:t>
            </a:r>
            <a:endParaRPr lang="de-DE" sz="2000" dirty="0">
              <a:solidFill>
                <a:srgbClr val="0000FF"/>
              </a:solidFill>
              <a:latin typeface="Arial" panose="020B0604020202020204" pitchFamily="34" charset="0"/>
              <a:cs typeface="Arial" panose="020B0604020202020204" pitchFamily="34" charset="0"/>
            </a:endParaRPr>
          </a:p>
        </p:txBody>
      </p:sp>
      <p:sp>
        <p:nvSpPr>
          <p:cNvPr id="46" name="Textfeld 7"/>
          <p:cNvSpPr txBox="1"/>
          <p:nvPr/>
        </p:nvSpPr>
        <p:spPr>
          <a:xfrm>
            <a:off x="0" y="5100448"/>
            <a:ext cx="9143999" cy="1323439"/>
          </a:xfrm>
          <a:prstGeom prst="rect">
            <a:avLst/>
          </a:prstGeom>
          <a:noFill/>
        </p:spPr>
        <p:txBody>
          <a:bodyPr wrap="square" rtlCol="0">
            <a:spAutoFit/>
          </a:bodyPr>
          <a:lstStyle/>
          <a:p>
            <a:pPr algn="ctr"/>
            <a:endParaRPr lang="de-DE" sz="2000" dirty="0" smtClean="0">
              <a:solidFill>
                <a:srgbClr val="FF0000"/>
              </a:solidFill>
              <a:latin typeface="Arial" panose="020B0604020202020204" pitchFamily="34" charset="0"/>
              <a:cs typeface="Arial" panose="020B0604020202020204" pitchFamily="34" charset="0"/>
            </a:endParaRPr>
          </a:p>
          <a:p>
            <a:pPr algn="ctr"/>
            <a:r>
              <a:rPr lang="de-DE" sz="2000" dirty="0" err="1" smtClean="0">
                <a:solidFill>
                  <a:srgbClr val="FF0000"/>
                </a:solidFill>
                <a:latin typeface="Arial" panose="020B0604020202020204" pitchFamily="34" charset="0"/>
                <a:cs typeface="Arial" panose="020B0604020202020204" pitchFamily="34" charset="0"/>
              </a:rPr>
              <a:t>Compression</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sufficient</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for</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pumping</a:t>
            </a:r>
            <a:r>
              <a:rPr lang="de-DE" sz="2000" dirty="0" smtClean="0">
                <a:solidFill>
                  <a:srgbClr val="FF0000"/>
                </a:solidFill>
                <a:latin typeface="Arial" panose="020B0604020202020204" pitchFamily="34" charset="0"/>
                <a:cs typeface="Arial" panose="020B0604020202020204" pitchFamily="34" charset="0"/>
              </a:rPr>
              <a:t> (global </a:t>
            </a:r>
            <a:r>
              <a:rPr lang="de-DE" sz="2000" dirty="0" err="1" smtClean="0">
                <a:solidFill>
                  <a:srgbClr val="FF0000"/>
                </a:solidFill>
                <a:latin typeface="Arial" panose="020B0604020202020204" pitchFamily="34" charset="0"/>
                <a:cs typeface="Arial" panose="020B0604020202020204" pitchFamily="34" charset="0"/>
              </a:rPr>
              <a:t>density</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control</a:t>
            </a:r>
            <a:r>
              <a:rPr lang="de-DE" sz="2000" dirty="0" smtClean="0">
                <a:solidFill>
                  <a:srgbClr val="FF0000"/>
                </a:solidFill>
                <a:latin typeface="Arial" panose="020B0604020202020204" pitchFamily="34" charset="0"/>
                <a:cs typeface="Arial" panose="020B0604020202020204" pitchFamily="34" charset="0"/>
              </a:rPr>
              <a:t>)</a:t>
            </a:r>
          </a:p>
          <a:p>
            <a:pPr algn="ctr"/>
            <a:r>
              <a:rPr lang="de-DE" sz="2000" dirty="0" smtClean="0">
                <a:solidFill>
                  <a:srgbClr val="FF0000"/>
                </a:solidFill>
                <a:latin typeface="Arial" panose="020B0604020202020204" pitchFamily="34" charset="0"/>
                <a:cs typeface="Arial" panose="020B0604020202020204" pitchFamily="34" charset="0"/>
              </a:rPr>
              <a:t>W7-X </a:t>
            </a:r>
            <a:r>
              <a:rPr lang="de-DE" sz="2000" dirty="0" err="1" smtClean="0">
                <a:solidFill>
                  <a:srgbClr val="FF0000"/>
                </a:solidFill>
                <a:latin typeface="Arial" panose="020B0604020202020204" pitchFamily="34" charset="0"/>
                <a:cs typeface="Arial" panose="020B0604020202020204" pitchFamily="34" charset="0"/>
              </a:rPr>
              <a:t>island</a:t>
            </a:r>
            <a:r>
              <a:rPr lang="de-DE" sz="2000" dirty="0" smtClean="0">
                <a:solidFill>
                  <a:srgbClr val="FF0000"/>
                </a:solidFill>
                <a:latin typeface="Arial" panose="020B0604020202020204" pitchFamily="34" charset="0"/>
                <a:cs typeface="Arial" panose="020B0604020202020204" pitchFamily="34" charset="0"/>
              </a:rPr>
              <a:t> divertor </a:t>
            </a:r>
            <a:r>
              <a:rPr lang="de-DE" sz="2000" dirty="0" err="1" smtClean="0">
                <a:solidFill>
                  <a:srgbClr val="FF0000"/>
                </a:solidFill>
                <a:latin typeface="Arial" panose="020B0604020202020204" pitchFamily="34" charset="0"/>
                <a:cs typeface="Arial" panose="020B0604020202020204" pitchFamily="34" charset="0"/>
              </a:rPr>
              <a:t>allows</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to</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optimize</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the</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effectiveness</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of</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particle</a:t>
            </a:r>
            <a:r>
              <a:rPr lang="de-DE" sz="2000" dirty="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exhaust</a:t>
            </a:r>
            <a:r>
              <a:rPr lang="de-DE" sz="2000" dirty="0" smtClean="0">
                <a:solidFill>
                  <a:srgbClr val="FF0000"/>
                </a:solidFill>
                <a:latin typeface="Arial" panose="020B0604020202020204" pitchFamily="34" charset="0"/>
                <a:cs typeface="Arial" panose="020B0604020202020204" pitchFamily="34" charset="0"/>
              </a:rPr>
              <a:t>.</a:t>
            </a:r>
            <a:endParaRPr lang="de-DE" sz="2000" dirty="0" smtClean="0">
              <a:latin typeface="Arial" panose="020B0604020202020204" pitchFamily="34" charset="0"/>
              <a:cs typeface="Arial" panose="020B0604020202020204" pitchFamily="34" charset="0"/>
            </a:endParaRPr>
          </a:p>
          <a:p>
            <a:pPr algn="ctr"/>
            <a:endParaRPr lang="de-DE" sz="2000" dirty="0">
              <a:latin typeface="Arial" panose="020B0604020202020204" pitchFamily="34" charset="0"/>
              <a:cs typeface="Arial" panose="020B0604020202020204" pitchFamily="34" charset="0"/>
            </a:endParaRPr>
          </a:p>
        </p:txBody>
      </p:sp>
      <p:sp>
        <p:nvSpPr>
          <p:cNvPr id="47" name="TextBox 46"/>
          <p:cNvSpPr txBox="1"/>
          <p:nvPr/>
        </p:nvSpPr>
        <p:spPr>
          <a:xfrm>
            <a:off x="215932" y="6332048"/>
            <a:ext cx="1814920"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O. Schmitz et al. (EPS 2019)</a:t>
            </a:r>
          </a:p>
          <a:p>
            <a:r>
              <a:rPr lang="en-US" sz="1000" dirty="0" smtClean="0">
                <a:latin typeface="Arial" panose="020B0604020202020204" pitchFamily="34" charset="0"/>
                <a:cs typeface="Arial" panose="020B0604020202020204" pitchFamily="34" charset="0"/>
              </a:rPr>
              <a:t>Feng et al.</a:t>
            </a:r>
          </a:p>
        </p:txBody>
      </p:sp>
    </p:spTree>
    <p:extLst>
      <p:ext uri="{BB962C8B-B14F-4D97-AF65-F5344CB8AC3E}">
        <p14:creationId xmlns:p14="http://schemas.microsoft.com/office/powerpoint/2010/main" val="3438144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27584" y="116632"/>
            <a:ext cx="7632848" cy="4572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lvl="0">
              <a:defRPr/>
            </a:pPr>
            <a:r>
              <a:rPr lang="de-DE" sz="2800" dirty="0" smtClean="0"/>
              <a:t>Scenarios: </a:t>
            </a:r>
            <a:r>
              <a:rPr lang="de-DE" sz="2800" dirty="0" err="1" smtClean="0"/>
              <a:t>performance</a:t>
            </a:r>
            <a:r>
              <a:rPr lang="de-DE" sz="2800" dirty="0" smtClean="0"/>
              <a:t> </a:t>
            </a:r>
            <a:r>
              <a:rPr lang="de-DE" sz="2800" dirty="0" err="1" smtClean="0"/>
              <a:t>limitations</a:t>
            </a:r>
            <a:r>
              <a:rPr lang="de-DE" sz="2800" dirty="0"/>
              <a:t>?</a:t>
            </a:r>
          </a:p>
        </p:txBody>
      </p:sp>
      <p:pic>
        <p:nvPicPr>
          <p:cNvPr id="5" name="Picture 4"/>
          <p:cNvPicPr>
            <a:picLocks noChangeAspect="1"/>
          </p:cNvPicPr>
          <p:nvPr/>
        </p:nvPicPr>
        <p:blipFill>
          <a:blip r:embed="rId2"/>
          <a:stretch>
            <a:fillRect/>
          </a:stretch>
        </p:blipFill>
        <p:spPr>
          <a:xfrm>
            <a:off x="1659566" y="1363183"/>
            <a:ext cx="6113489" cy="4387591"/>
          </a:xfrm>
          <a:prstGeom prst="rect">
            <a:avLst/>
          </a:prstGeom>
        </p:spPr>
      </p:pic>
      <p:sp>
        <p:nvSpPr>
          <p:cNvPr id="8" name="Textfeld 7"/>
          <p:cNvSpPr txBox="1"/>
          <p:nvPr/>
        </p:nvSpPr>
        <p:spPr>
          <a:xfrm>
            <a:off x="566567" y="779865"/>
            <a:ext cx="7931980" cy="400110"/>
          </a:xfrm>
          <a:prstGeom prst="rect">
            <a:avLst/>
          </a:prstGeom>
          <a:noFill/>
        </p:spPr>
        <p:txBody>
          <a:bodyPr wrap="none" rtlCol="0">
            <a:spAutoFit/>
          </a:bodyPr>
          <a:lstStyle/>
          <a:p>
            <a:pPr algn="ctr"/>
            <a:r>
              <a:rPr lang="de-DE" sz="2000" dirty="0" smtClean="0">
                <a:solidFill>
                  <a:srgbClr val="0000FF"/>
                </a:solidFill>
                <a:latin typeface="Arial" panose="020B0604020202020204" pitchFamily="34" charset="0"/>
                <a:cs typeface="Arial" panose="020B0604020202020204" pitchFamily="34" charset="0"/>
              </a:rPr>
              <a:t>Ion </a:t>
            </a:r>
            <a:r>
              <a:rPr lang="de-DE" sz="2000" dirty="0" err="1" smtClean="0">
                <a:solidFill>
                  <a:srgbClr val="0000FF"/>
                </a:solidFill>
                <a:latin typeface="Arial" panose="020B0604020202020204" pitchFamily="34" charset="0"/>
                <a:cs typeface="Arial" panose="020B0604020202020204" pitchFamily="34" charset="0"/>
              </a:rPr>
              <a:t>temperatures</a:t>
            </a:r>
            <a:r>
              <a:rPr lang="de-DE" sz="2000" dirty="0" smtClean="0">
                <a:solidFill>
                  <a:srgbClr val="0000FF"/>
                </a:solidFill>
                <a:latin typeface="Arial" panose="020B0604020202020204" pitchFamily="34" charset="0"/>
                <a:cs typeface="Arial" panose="020B0604020202020204" pitchFamily="34" charset="0"/>
              </a:rPr>
              <a:t> in </a:t>
            </a:r>
            <a:r>
              <a:rPr lang="de-DE" sz="2000" dirty="0" err="1" smtClean="0">
                <a:solidFill>
                  <a:srgbClr val="0000FF"/>
                </a:solidFill>
                <a:latin typeface="Arial" panose="020B0604020202020204" pitchFamily="34" charset="0"/>
                <a:cs typeface="Arial" panose="020B0604020202020204" pitchFamily="34" charset="0"/>
              </a:rPr>
              <a:t>stationary</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discharges</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were</a:t>
            </a:r>
            <a:r>
              <a:rPr lang="de-DE" sz="2000" dirty="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oberved</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to</a:t>
            </a:r>
            <a:r>
              <a:rPr lang="de-DE" sz="2000" dirty="0" smtClean="0">
                <a:solidFill>
                  <a:srgbClr val="0000FF"/>
                </a:solidFill>
                <a:latin typeface="Arial" panose="020B0604020202020204" pitchFamily="34" charset="0"/>
                <a:cs typeface="Arial" panose="020B0604020202020204" pitchFamily="34" charset="0"/>
              </a:rPr>
              <a:t> </a:t>
            </a:r>
            <a:r>
              <a:rPr lang="de-DE" sz="2000" dirty="0" err="1" smtClean="0">
                <a:solidFill>
                  <a:srgbClr val="0000FF"/>
                </a:solidFill>
                <a:latin typeface="Arial" panose="020B0604020202020204" pitchFamily="34" charset="0"/>
                <a:cs typeface="Arial" panose="020B0604020202020204" pitchFamily="34" charset="0"/>
              </a:rPr>
              <a:t>be</a:t>
            </a:r>
            <a:r>
              <a:rPr lang="de-DE" sz="2000" dirty="0" smtClean="0">
                <a:solidFill>
                  <a:srgbClr val="0000FF"/>
                </a:solidFill>
                <a:latin typeface="Arial" panose="020B0604020202020204" pitchFamily="34" charset="0"/>
                <a:cs typeface="Arial" panose="020B0604020202020204" pitchFamily="34" charset="0"/>
              </a:rPr>
              <a:t> limited</a:t>
            </a:r>
            <a:endParaRPr lang="de-DE" sz="2000" dirty="0">
              <a:solidFill>
                <a:srgbClr val="0000FF"/>
              </a:solidFill>
              <a:latin typeface="Arial" panose="020B0604020202020204" pitchFamily="34" charset="0"/>
              <a:cs typeface="Arial" panose="020B0604020202020204" pitchFamily="34" charset="0"/>
            </a:endParaRPr>
          </a:p>
        </p:txBody>
      </p:sp>
      <p:sp>
        <p:nvSpPr>
          <p:cNvPr id="9" name="Textfeld 8"/>
          <p:cNvSpPr txBox="1"/>
          <p:nvPr/>
        </p:nvSpPr>
        <p:spPr>
          <a:xfrm>
            <a:off x="541243" y="5229200"/>
            <a:ext cx="7975260" cy="707886"/>
          </a:xfrm>
          <a:prstGeom prst="rect">
            <a:avLst/>
          </a:prstGeom>
          <a:noFill/>
        </p:spPr>
        <p:txBody>
          <a:bodyPr wrap="none" rtlCol="0">
            <a:spAutoFit/>
          </a:bodyPr>
          <a:lstStyle/>
          <a:p>
            <a:pPr algn="ctr"/>
            <a:endParaRPr lang="de-DE" sz="2000" dirty="0" smtClean="0">
              <a:solidFill>
                <a:srgbClr val="FF0000"/>
              </a:solidFill>
              <a:latin typeface="Arial" panose="020B0604020202020204" pitchFamily="34" charset="0"/>
              <a:cs typeface="Arial" panose="020B0604020202020204" pitchFamily="34" charset="0"/>
            </a:endParaRPr>
          </a:p>
          <a:p>
            <a:pPr algn="ctr"/>
            <a:r>
              <a:rPr lang="de-DE" sz="2000" dirty="0" err="1" smtClean="0">
                <a:solidFill>
                  <a:srgbClr val="FF0000"/>
                </a:solidFill>
                <a:latin typeface="Arial" panose="020B0604020202020204" pitchFamily="34" charset="0"/>
                <a:cs typeface="Arial" panose="020B0604020202020204" pitchFamily="34" charset="0"/>
              </a:rPr>
              <a:t>Anomalous</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transport</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critical</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gradients</a:t>
            </a:r>
            <a:r>
              <a:rPr lang="de-DE" sz="2000" dirty="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assumed</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to</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cause</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limitations</a:t>
            </a:r>
            <a:r>
              <a:rPr lang="de-DE" sz="2000" dirty="0" smtClean="0">
                <a:solidFill>
                  <a:srgbClr val="FF0000"/>
                </a:solidFill>
                <a:latin typeface="Arial" panose="020B0604020202020204" pitchFamily="34" charset="0"/>
                <a:cs typeface="Arial" panose="020B0604020202020204" pitchFamily="34" charset="0"/>
              </a:rPr>
              <a:t> </a:t>
            </a:r>
            <a:endParaRPr lang="de-DE" sz="2000" dirty="0">
              <a:latin typeface="Arial" panose="020B0604020202020204" pitchFamily="34" charset="0"/>
              <a:cs typeface="Arial" panose="020B0604020202020204" pitchFamily="34" charset="0"/>
            </a:endParaRPr>
          </a:p>
        </p:txBody>
      </p:sp>
      <p:grpSp>
        <p:nvGrpSpPr>
          <p:cNvPr id="2" name="Gruppieren 1"/>
          <p:cNvGrpSpPr/>
          <p:nvPr/>
        </p:nvGrpSpPr>
        <p:grpSpPr>
          <a:xfrm>
            <a:off x="391932" y="1268760"/>
            <a:ext cx="8270534" cy="5112568"/>
            <a:chOff x="391932" y="1268760"/>
            <a:chExt cx="8270534" cy="5112568"/>
          </a:xfrm>
        </p:grpSpPr>
        <p:pic>
          <p:nvPicPr>
            <p:cNvPr id="7" name="Picture 5"/>
            <p:cNvPicPr>
              <a:picLocks noChangeAspect="1"/>
            </p:cNvPicPr>
            <p:nvPr/>
          </p:nvPicPr>
          <p:blipFill>
            <a:blip r:embed="rId3">
              <a:clrChange>
                <a:clrFrom>
                  <a:srgbClr val="FFFFFF"/>
                </a:clrFrom>
                <a:clrTo>
                  <a:srgbClr val="FFFFFF">
                    <a:alpha val="0"/>
                  </a:srgbClr>
                </a:clrTo>
              </a:clrChange>
            </a:blip>
            <a:stretch>
              <a:fillRect/>
            </a:stretch>
          </p:blipFill>
          <p:spPr>
            <a:xfrm>
              <a:off x="1403648" y="1268760"/>
              <a:ext cx="6360046" cy="4410005"/>
            </a:xfrm>
            <a:prstGeom prst="rect">
              <a:avLst/>
            </a:prstGeom>
          </p:spPr>
        </p:pic>
        <p:sp>
          <p:nvSpPr>
            <p:cNvPr id="10" name="Textfeld 9"/>
            <p:cNvSpPr txBox="1"/>
            <p:nvPr/>
          </p:nvSpPr>
          <p:spPr>
            <a:xfrm>
              <a:off x="391932" y="5673442"/>
              <a:ext cx="8270534" cy="707886"/>
            </a:xfrm>
            <a:prstGeom prst="rect">
              <a:avLst/>
            </a:prstGeom>
            <a:noFill/>
          </p:spPr>
          <p:txBody>
            <a:bodyPr wrap="none" rtlCol="0">
              <a:spAutoFit/>
            </a:bodyPr>
            <a:lstStyle/>
            <a:p>
              <a:pPr algn="ctr"/>
              <a:endParaRPr lang="de-DE" sz="2000" dirty="0" smtClean="0">
                <a:solidFill>
                  <a:srgbClr val="FF0000"/>
                </a:solidFill>
                <a:latin typeface="Arial" panose="020B0604020202020204" pitchFamily="34" charset="0"/>
                <a:cs typeface="Arial" panose="020B0604020202020204" pitchFamily="34" charset="0"/>
              </a:endParaRPr>
            </a:p>
            <a:p>
              <a:pPr algn="ctr"/>
              <a:r>
                <a:rPr lang="de-DE" sz="2000" dirty="0" err="1" smtClean="0">
                  <a:solidFill>
                    <a:srgbClr val="FF0000"/>
                  </a:solidFill>
                  <a:latin typeface="Arial" panose="020B0604020202020204" pitchFamily="34" charset="0"/>
                  <a:cs typeface="Arial" panose="020B0604020202020204" pitchFamily="34" charset="0"/>
                </a:rPr>
                <a:t>Equilibration</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and</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higher</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T</a:t>
              </a:r>
              <a:r>
                <a:rPr lang="de-DE" sz="2000" baseline="-25000" dirty="0" err="1" smtClean="0">
                  <a:solidFill>
                    <a:srgbClr val="FF0000"/>
                  </a:solidFill>
                  <a:latin typeface="Arial" panose="020B0604020202020204" pitchFamily="34" charset="0"/>
                  <a:cs typeface="Arial" panose="020B0604020202020204" pitchFamily="34" charset="0"/>
                </a:rPr>
                <a:t>i</a:t>
              </a:r>
              <a:r>
                <a:rPr lang="de-DE" sz="2000" dirty="0" smtClean="0">
                  <a:solidFill>
                    <a:srgbClr val="FF0000"/>
                  </a:solidFill>
                  <a:latin typeface="Arial" panose="020B0604020202020204" pitchFamily="34" charset="0"/>
                  <a:cs typeface="Arial" panose="020B0604020202020204" pitchFamily="34" charset="0"/>
                </a:rPr>
                <a:t>) was </a:t>
              </a:r>
              <a:r>
                <a:rPr lang="de-DE" sz="2000" dirty="0" err="1" smtClean="0">
                  <a:solidFill>
                    <a:srgbClr val="FF0000"/>
                  </a:solidFill>
                  <a:latin typeface="Arial" panose="020B0604020202020204" pitchFamily="34" charset="0"/>
                  <a:cs typeface="Arial" panose="020B0604020202020204" pitchFamily="34" charset="0"/>
                </a:rPr>
                <a:t>observed</a:t>
              </a:r>
              <a:r>
                <a:rPr lang="de-DE" sz="2000" dirty="0" smtClean="0">
                  <a:solidFill>
                    <a:srgbClr val="FF0000"/>
                  </a:solidFill>
                  <a:latin typeface="Arial" panose="020B0604020202020204" pitchFamily="34" charset="0"/>
                  <a:cs typeface="Arial" panose="020B0604020202020204" pitchFamily="34" charset="0"/>
                </a:rPr>
                <a:t> w/ L</a:t>
              </a:r>
              <a:r>
                <a:rPr lang="de-DE" sz="2000" baseline="-25000" dirty="0" smtClean="0">
                  <a:solidFill>
                    <a:srgbClr val="FF0000"/>
                  </a:solidFill>
                  <a:latin typeface="Arial" panose="020B0604020202020204" pitchFamily="34" charset="0"/>
                  <a:cs typeface="Arial" panose="020B0604020202020204" pitchFamily="34" charset="0"/>
                </a:rPr>
                <a:t>n</a:t>
              </a:r>
              <a:r>
                <a:rPr lang="de-DE" sz="2000" baseline="30000" dirty="0" smtClean="0">
                  <a:solidFill>
                    <a:srgbClr val="FF0000"/>
                  </a:solidFill>
                  <a:latin typeface="Arial" panose="020B0604020202020204" pitchFamily="34" charset="0"/>
                  <a:cs typeface="Arial" panose="020B0604020202020204" pitchFamily="34" charset="0"/>
                </a:rPr>
                <a:t>-1</a:t>
              </a:r>
              <a:r>
                <a:rPr lang="de-DE" sz="2000" dirty="0" smtClean="0">
                  <a:solidFill>
                    <a:srgbClr val="FF0000"/>
                  </a:solidFill>
                  <a:latin typeface="Arial" panose="020B0604020202020204" pitchFamily="34" charset="0"/>
                  <a:cs typeface="Arial" panose="020B0604020202020204" pitchFamily="34" charset="0"/>
                </a:rPr>
                <a:t> &lt; 0 (</a:t>
              </a:r>
              <a:r>
                <a:rPr lang="de-DE" sz="2000" dirty="0" err="1" smtClean="0">
                  <a:solidFill>
                    <a:srgbClr val="FF0000"/>
                  </a:solidFill>
                  <a:latin typeface="Arial" panose="020B0604020202020204" pitchFamily="34" charset="0"/>
                  <a:cs typeface="Arial" panose="020B0604020202020204" pitchFamily="34" charset="0"/>
                </a:rPr>
                <a:t>peaked</a:t>
              </a:r>
              <a:r>
                <a:rPr lang="de-DE" sz="2000" dirty="0" smtClean="0">
                  <a:solidFill>
                    <a:srgbClr val="FF0000"/>
                  </a:solidFill>
                  <a:latin typeface="Arial" panose="020B0604020202020204" pitchFamily="34" charset="0"/>
                  <a:cs typeface="Arial" panose="020B0604020202020204" pitchFamily="34" charset="0"/>
                </a:rPr>
                <a:t> </a:t>
              </a:r>
              <a:r>
                <a:rPr lang="de-DE" sz="2000" dirty="0" err="1" smtClean="0">
                  <a:solidFill>
                    <a:srgbClr val="FF0000"/>
                  </a:solidFill>
                  <a:latin typeface="Arial" panose="020B0604020202020204" pitchFamily="34" charset="0"/>
                  <a:cs typeface="Arial" panose="020B0604020202020204" pitchFamily="34" charset="0"/>
                </a:rPr>
                <a:t>densities</a:t>
              </a:r>
              <a:r>
                <a:rPr lang="de-DE" sz="2000" dirty="0" smtClean="0">
                  <a:solidFill>
                    <a:srgbClr val="FF0000"/>
                  </a:solidFill>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829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7814" y="-23094"/>
            <a:ext cx="8878914" cy="716051"/>
          </a:xfrm>
        </p:spPr>
        <p:txBody>
          <a:bodyPr>
            <a:normAutofit/>
          </a:bodyPr>
          <a:lstStyle/>
          <a:p>
            <a:r>
              <a:rPr lang="es-ES_tradnl" sz="2400" b="1" err="1">
                <a:solidFill>
                  <a:schemeClr val="accent1">
                    <a:lumMod val="75000"/>
                  </a:schemeClr>
                </a:solidFill>
              </a:rPr>
              <a:t>E-TASC TSVV tasks linked to WPW7X (2 out of 14)</a:t>
            </a:r>
            <a:endParaRPr lang="es-ES" sz="2400" b="1">
              <a:solidFill>
                <a:schemeClr val="accent1">
                  <a:lumMod val="75000"/>
                </a:schemeClr>
              </a:solidFill>
            </a:endParaRPr>
          </a:p>
        </p:txBody>
      </p:sp>
      <p:sp>
        <p:nvSpPr>
          <p:cNvPr id="8" name="Título 1">
            <a:extLst>
              <a:ext uri="{FF2B5EF4-FFF2-40B4-BE49-F238E27FC236}">
                <a16:creationId xmlns:a16="http://schemas.microsoft.com/office/drawing/2014/main" id="{C4DA78D3-57FE-2646-B9C1-15D447A4203F}"/>
              </a:ext>
            </a:extLst>
          </p:cNvPr>
          <p:cNvSpPr txBox="1">
            <a:spLocks/>
          </p:cNvSpPr>
          <p:nvPr/>
        </p:nvSpPr>
        <p:spPr>
          <a:xfrm>
            <a:off x="130470" y="596060"/>
            <a:ext cx="4757215" cy="5769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err="1">
                <a:solidFill>
                  <a:srgbClr val="376092"/>
                </a:solidFill>
              </a:rPr>
              <a:t>TSVV 12 – Stellarator Optimization</a:t>
            </a:r>
            <a:endParaRPr lang="es-ES" sz="2000" b="1">
              <a:solidFill>
                <a:srgbClr val="376092"/>
              </a:solidFill>
            </a:endParaRPr>
          </a:p>
        </p:txBody>
      </p:sp>
      <p:sp>
        <p:nvSpPr>
          <p:cNvPr id="9" name="Subtítulo 2">
            <a:extLst>
              <a:ext uri="{FF2B5EF4-FFF2-40B4-BE49-F238E27FC236}">
                <a16:creationId xmlns:a16="http://schemas.microsoft.com/office/drawing/2014/main" id="{C0648EBF-4089-AA44-92D6-06F40455228D}"/>
              </a:ext>
            </a:extLst>
          </p:cNvPr>
          <p:cNvSpPr>
            <a:spLocks noGrp="1"/>
          </p:cNvSpPr>
          <p:nvPr>
            <p:ph type="subTitle" idx="1"/>
          </p:nvPr>
        </p:nvSpPr>
        <p:spPr>
          <a:xfrm>
            <a:off x="480870" y="988406"/>
            <a:ext cx="8400992" cy="2168451"/>
          </a:xfrm>
        </p:spPr>
        <p:txBody>
          <a:bodyPr wrap="square">
            <a:noAutofit/>
          </a:bodyPr>
          <a:lstStyle/>
          <a:p>
            <a:pPr marL="800100" lvl="1" indent="-342900" algn="l">
              <a:spcBef>
                <a:spcPts val="0"/>
              </a:spcBef>
              <a:spcAft>
                <a:spcPts val="300"/>
              </a:spcAft>
              <a:buFont typeface="Wingdings" charset="2"/>
              <a:buChar char="§"/>
            </a:pPr>
            <a:r>
              <a:rPr lang="en-US" sz="1800" dirty="0" smtClean="0">
                <a:solidFill>
                  <a:schemeClr val="tx1"/>
                </a:solidFill>
              </a:rPr>
              <a:t>Develop </a:t>
            </a:r>
            <a:r>
              <a:rPr lang="en-US" sz="1800" dirty="0">
                <a:solidFill>
                  <a:schemeClr val="tx1"/>
                </a:solidFill>
              </a:rPr>
              <a:t>a new, advanced European stellarator optimization code, based on improved algorithms for enhanced speed and greater scope. </a:t>
            </a:r>
          </a:p>
          <a:p>
            <a:pPr marL="800100" lvl="1" indent="-342900" algn="l">
              <a:spcBef>
                <a:spcPts val="0"/>
              </a:spcBef>
              <a:spcAft>
                <a:spcPts val="300"/>
              </a:spcAft>
              <a:buFont typeface="Wingdings" charset="2"/>
              <a:buChar char="§"/>
            </a:pPr>
            <a:r>
              <a:rPr lang="en-US" sz="1800" dirty="0">
                <a:solidFill>
                  <a:schemeClr val="tx1"/>
                </a:solidFill>
              </a:rPr>
              <a:t>Generate a number of highly optimized stellarator configurations which could form the basis for future stellarator devices and support the </a:t>
            </a:r>
            <a:r>
              <a:rPr lang="en-US" sz="1800" dirty="0" err="1">
                <a:solidFill>
                  <a:schemeClr val="tx1"/>
                </a:solidFill>
              </a:rPr>
              <a:t>EUROfusion</a:t>
            </a:r>
            <a:r>
              <a:rPr lang="en-US" sz="1800" dirty="0">
                <a:solidFill>
                  <a:schemeClr val="tx1"/>
                </a:solidFill>
              </a:rPr>
              <a:t> Roadmap decision point on the future of the stellarator line.</a:t>
            </a:r>
          </a:p>
        </p:txBody>
      </p:sp>
      <p:sp>
        <p:nvSpPr>
          <p:cNvPr id="13" name="Título 1">
            <a:extLst>
              <a:ext uri="{FF2B5EF4-FFF2-40B4-BE49-F238E27FC236}">
                <a16:creationId xmlns:a16="http://schemas.microsoft.com/office/drawing/2014/main" id="{B3093AF0-70E3-6740-BB50-6DF081F23BF4}"/>
              </a:ext>
            </a:extLst>
          </p:cNvPr>
          <p:cNvSpPr txBox="1">
            <a:spLocks/>
          </p:cNvSpPr>
          <p:nvPr/>
        </p:nvSpPr>
        <p:spPr>
          <a:xfrm>
            <a:off x="130470" y="3143315"/>
            <a:ext cx="5388587" cy="63510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rgbClr val="376092"/>
                </a:solidFill>
              </a:rPr>
              <a:t>TSVV 13 – Stellarator </a:t>
            </a:r>
            <a:r>
              <a:rPr lang="es-ES" sz="2000" b="1" dirty="0" err="1">
                <a:solidFill>
                  <a:srgbClr val="376092"/>
                </a:solidFill>
              </a:rPr>
              <a:t>Turbulence</a:t>
            </a:r>
            <a:r>
              <a:rPr lang="es-ES" sz="2000" b="1" dirty="0">
                <a:solidFill>
                  <a:srgbClr val="376092"/>
                </a:solidFill>
              </a:rPr>
              <a:t> </a:t>
            </a:r>
            <a:r>
              <a:rPr lang="es-ES" sz="2000" b="1" dirty="0" err="1">
                <a:solidFill>
                  <a:srgbClr val="376092"/>
                </a:solidFill>
              </a:rPr>
              <a:t>Simulation</a:t>
            </a:r>
            <a:endParaRPr lang="es-ES" sz="2000" b="1" dirty="0">
              <a:solidFill>
                <a:srgbClr val="376092"/>
              </a:solidFill>
            </a:endParaRPr>
          </a:p>
        </p:txBody>
      </p:sp>
      <p:sp>
        <p:nvSpPr>
          <p:cNvPr id="14" name="Subtítulo 2">
            <a:extLst>
              <a:ext uri="{FF2B5EF4-FFF2-40B4-BE49-F238E27FC236}">
                <a16:creationId xmlns:a16="http://schemas.microsoft.com/office/drawing/2014/main" id="{ACC91760-0594-3C4B-B3EF-310CD9B16D1E}"/>
              </a:ext>
            </a:extLst>
          </p:cNvPr>
          <p:cNvSpPr txBox="1">
            <a:spLocks/>
          </p:cNvSpPr>
          <p:nvPr/>
        </p:nvSpPr>
        <p:spPr>
          <a:xfrm>
            <a:off x="480870" y="3571586"/>
            <a:ext cx="8495858" cy="2687698"/>
          </a:xfrm>
          <a:prstGeom prst="rect">
            <a:avLst/>
          </a:prstGeom>
        </p:spPr>
        <p:txBody>
          <a:bodyPr vert="horz" wrap="square"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800100" lvl="1" indent="-342900" algn="l">
              <a:spcBef>
                <a:spcPts val="0"/>
              </a:spcBef>
              <a:spcAft>
                <a:spcPts val="300"/>
              </a:spcAft>
              <a:buFont typeface="Wingdings" charset="2"/>
              <a:buChar char="§"/>
            </a:pPr>
            <a:r>
              <a:rPr lang="en-US" sz="1800" dirty="0" smtClean="0">
                <a:solidFill>
                  <a:schemeClr val="tx1"/>
                </a:solidFill>
              </a:rPr>
              <a:t>Develop</a:t>
            </a:r>
            <a:r>
              <a:rPr lang="en-US" sz="1800" dirty="0">
                <a:solidFill>
                  <a:schemeClr val="tx1"/>
                </a:solidFill>
              </a:rPr>
              <a:t>, verify, and validate a set of stellarator </a:t>
            </a:r>
            <a:r>
              <a:rPr lang="en-US" sz="1800" dirty="0" err="1">
                <a:solidFill>
                  <a:schemeClr val="tx1"/>
                </a:solidFill>
              </a:rPr>
              <a:t>gyrokinetic</a:t>
            </a:r>
            <a:r>
              <a:rPr lang="en-US" sz="1800" dirty="0">
                <a:solidFill>
                  <a:schemeClr val="tx1"/>
                </a:solidFill>
              </a:rPr>
              <a:t> codes going beyond the flux tube approach and consistently treating multiple species</a:t>
            </a:r>
            <a:r>
              <a:rPr lang="en-US" sz="1800" dirty="0" smtClean="0">
                <a:solidFill>
                  <a:schemeClr val="tx1"/>
                </a:solidFill>
              </a:rPr>
              <a:t>.</a:t>
            </a:r>
          </a:p>
          <a:p>
            <a:pPr marL="800100" lvl="1" indent="-342900" algn="l">
              <a:spcBef>
                <a:spcPts val="0"/>
              </a:spcBef>
              <a:spcAft>
                <a:spcPts val="300"/>
              </a:spcAft>
              <a:buFont typeface="Wingdings" charset="2"/>
              <a:buChar char="§"/>
            </a:pPr>
            <a:r>
              <a:rPr lang="en-US" sz="1800" dirty="0" smtClean="0">
                <a:solidFill>
                  <a:schemeClr val="tx1"/>
                </a:solidFill>
              </a:rPr>
              <a:t>Simulate W7-X plasmas to explore and optimize  the 3D ‘turbulent confinement’</a:t>
            </a:r>
            <a:endParaRPr lang="en-US" sz="1800" dirty="0">
              <a:solidFill>
                <a:schemeClr val="tx1"/>
              </a:solidFill>
            </a:endParaRPr>
          </a:p>
          <a:p>
            <a:pPr marL="800100" lvl="1" indent="-342900" algn="l">
              <a:spcBef>
                <a:spcPts val="0"/>
              </a:spcBef>
              <a:spcAft>
                <a:spcPts val="300"/>
              </a:spcAft>
              <a:buFont typeface="Wingdings" charset="2"/>
              <a:buChar char="§"/>
            </a:pPr>
            <a:r>
              <a:rPr lang="en-US" sz="1800" dirty="0">
                <a:solidFill>
                  <a:schemeClr val="tx1"/>
                </a:solidFill>
              </a:rPr>
              <a:t>Validate (and adapt, if needed) these codes for the calculation of turbulent fluxes in tokamaks with broken </a:t>
            </a:r>
            <a:r>
              <a:rPr lang="en-US" sz="1800" dirty="0" err="1">
                <a:solidFill>
                  <a:schemeClr val="tx1"/>
                </a:solidFill>
              </a:rPr>
              <a:t>axisymmetry</a:t>
            </a:r>
            <a:r>
              <a:rPr lang="en-US" sz="1800" dirty="0">
                <a:solidFill>
                  <a:schemeClr val="tx1"/>
                </a:solidFill>
              </a:rPr>
              <a:t>. </a:t>
            </a:r>
          </a:p>
          <a:p>
            <a:pPr marL="800100" lvl="1" indent="-342900" algn="l">
              <a:spcBef>
                <a:spcPts val="0"/>
              </a:spcBef>
              <a:spcAft>
                <a:spcPts val="300"/>
              </a:spcAft>
              <a:buFont typeface="Wingdings" charset="2"/>
              <a:buChar char="§"/>
            </a:pPr>
            <a:r>
              <a:rPr lang="en-US" sz="1800" dirty="0">
                <a:solidFill>
                  <a:schemeClr val="tx1"/>
                </a:solidFill>
              </a:rPr>
              <a:t>Use these codes to enhance the basic understanding of </a:t>
            </a:r>
            <a:r>
              <a:rPr lang="en-US" sz="1800" dirty="0" err="1">
                <a:solidFill>
                  <a:schemeClr val="tx1"/>
                </a:solidFill>
              </a:rPr>
              <a:t>microinstabilities</a:t>
            </a:r>
            <a:r>
              <a:rPr lang="en-US" sz="1800" dirty="0">
                <a:solidFill>
                  <a:schemeClr val="tx1"/>
                </a:solidFill>
              </a:rPr>
              <a:t> and turbulence in stellarators in different types of geometries and plasma conditions. </a:t>
            </a:r>
          </a:p>
          <a:p>
            <a:pPr marL="342900" indent="-342900" algn="l">
              <a:spcBef>
                <a:spcPts val="0"/>
              </a:spcBef>
              <a:spcAft>
                <a:spcPts val="300"/>
              </a:spcAft>
              <a:buFont typeface="Wingdings" charset="2"/>
              <a:buChar char="§"/>
            </a:pPr>
            <a:endParaRPr lang="en-US" sz="1800" dirty="0">
              <a:solidFill>
                <a:schemeClr val="tx1"/>
              </a:solidFill>
            </a:endParaRPr>
          </a:p>
        </p:txBody>
      </p:sp>
      <p:sp>
        <p:nvSpPr>
          <p:cNvPr id="15" name="Rectángulo 14">
            <a:extLst>
              <a:ext uri="{FF2B5EF4-FFF2-40B4-BE49-F238E27FC236}">
                <a16:creationId xmlns:a16="http://schemas.microsoft.com/office/drawing/2014/main" id="{7D214B74-3821-9748-A766-C9B216F58811}"/>
              </a:ext>
            </a:extLst>
          </p:cNvPr>
          <p:cNvSpPr/>
          <p:nvPr/>
        </p:nvSpPr>
        <p:spPr>
          <a:xfrm>
            <a:off x="0" y="6177002"/>
            <a:ext cx="9144000" cy="6765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a:solidFill>
                <a:schemeClr val="tx1"/>
              </a:solidFill>
            </a:endParaRPr>
          </a:p>
        </p:txBody>
      </p:sp>
      <p:sp>
        <p:nvSpPr>
          <p:cNvPr id="16" name="CuadroTexto 15">
            <a:extLst>
              <a:ext uri="{FF2B5EF4-FFF2-40B4-BE49-F238E27FC236}">
                <a16:creationId xmlns:a16="http://schemas.microsoft.com/office/drawing/2014/main" id="{0EAFC94E-5E98-FB44-8918-863EFB60D84D}"/>
              </a:ext>
            </a:extLst>
          </p:cNvPr>
          <p:cNvSpPr txBox="1"/>
          <p:nvPr/>
        </p:nvSpPr>
        <p:spPr>
          <a:xfrm>
            <a:off x="290612" y="6307633"/>
            <a:ext cx="8754191" cy="353943"/>
          </a:xfrm>
          <a:prstGeom prst="rect">
            <a:avLst/>
          </a:prstGeom>
          <a:noFill/>
        </p:spPr>
        <p:txBody>
          <a:bodyPr wrap="none" rtlCol="0">
            <a:spAutoFit/>
          </a:bodyPr>
          <a:lstStyle/>
          <a:p>
            <a:r>
              <a:rPr lang="es-ES" sz="1700"/>
              <a:t>Also, significant stellarator contribution to TSVV 10 – Physics of Burning Plasmas (linked to WPTE)</a:t>
            </a:r>
          </a:p>
        </p:txBody>
      </p:sp>
    </p:spTree>
    <p:extLst>
      <p:ext uri="{BB962C8B-B14F-4D97-AF65-F5344CB8AC3E}">
        <p14:creationId xmlns:p14="http://schemas.microsoft.com/office/powerpoint/2010/main" val="537931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5568778" y="2847213"/>
            <a:ext cx="1067690" cy="197672"/>
          </a:xfrm>
          <a:custGeom>
            <a:avLst/>
            <a:gdLst>
              <a:gd name="connsiteX0" fmla="*/ 0 w 1570749"/>
              <a:gd name="connsiteY0" fmla="*/ 123416 h 168294"/>
              <a:gd name="connsiteX1" fmla="*/ 1570749 w 1570749"/>
              <a:gd name="connsiteY1" fmla="*/ 0 h 168294"/>
              <a:gd name="connsiteX2" fmla="*/ 1565139 w 1570749"/>
              <a:gd name="connsiteY2" fmla="*/ 168294 h 168294"/>
              <a:gd name="connsiteX3" fmla="*/ 0 w 1570749"/>
              <a:gd name="connsiteY3" fmla="*/ 123416 h 168294"/>
              <a:gd name="connsiteX0" fmla="*/ 0 w 1574421"/>
              <a:gd name="connsiteY0" fmla="*/ 90366 h 168294"/>
              <a:gd name="connsiteX1" fmla="*/ 1574421 w 1574421"/>
              <a:gd name="connsiteY1" fmla="*/ 0 h 168294"/>
              <a:gd name="connsiteX2" fmla="*/ 1568811 w 1574421"/>
              <a:gd name="connsiteY2" fmla="*/ 168294 h 168294"/>
              <a:gd name="connsiteX3" fmla="*/ 0 w 1574421"/>
              <a:gd name="connsiteY3" fmla="*/ 90366 h 168294"/>
              <a:gd name="connsiteX0" fmla="*/ 0 w 1019905"/>
              <a:gd name="connsiteY0" fmla="*/ 90366 h 168294"/>
              <a:gd name="connsiteX1" fmla="*/ 1019905 w 1019905"/>
              <a:gd name="connsiteY1" fmla="*/ 0 h 168294"/>
              <a:gd name="connsiteX2" fmla="*/ 1014295 w 1019905"/>
              <a:gd name="connsiteY2" fmla="*/ 168294 h 168294"/>
              <a:gd name="connsiteX3" fmla="*/ 0 w 1019905"/>
              <a:gd name="connsiteY3" fmla="*/ 90366 h 168294"/>
              <a:gd name="connsiteX0" fmla="*/ 0 w 1019905"/>
              <a:gd name="connsiteY0" fmla="*/ 90366 h 194000"/>
              <a:gd name="connsiteX1" fmla="*/ 1019905 w 1019905"/>
              <a:gd name="connsiteY1" fmla="*/ 0 h 194000"/>
              <a:gd name="connsiteX2" fmla="*/ 1014295 w 1019905"/>
              <a:gd name="connsiteY2" fmla="*/ 194000 h 194000"/>
              <a:gd name="connsiteX3" fmla="*/ 0 w 1019905"/>
              <a:gd name="connsiteY3" fmla="*/ 90366 h 194000"/>
              <a:gd name="connsiteX0" fmla="*/ 0 w 1014295"/>
              <a:gd name="connsiteY0" fmla="*/ 90366 h 194000"/>
              <a:gd name="connsiteX1" fmla="*/ 1009417 w 1014295"/>
              <a:gd name="connsiteY1" fmla="*/ 0 h 194000"/>
              <a:gd name="connsiteX2" fmla="*/ 1014295 w 1014295"/>
              <a:gd name="connsiteY2" fmla="*/ 194000 h 194000"/>
              <a:gd name="connsiteX3" fmla="*/ 0 w 1014295"/>
              <a:gd name="connsiteY3" fmla="*/ 90366 h 194000"/>
              <a:gd name="connsiteX0" fmla="*/ 0 w 1016409"/>
              <a:gd name="connsiteY0" fmla="*/ 94038 h 197672"/>
              <a:gd name="connsiteX1" fmla="*/ 1016409 w 1016409"/>
              <a:gd name="connsiteY1" fmla="*/ 0 h 197672"/>
              <a:gd name="connsiteX2" fmla="*/ 1014295 w 1016409"/>
              <a:gd name="connsiteY2" fmla="*/ 197672 h 197672"/>
              <a:gd name="connsiteX3" fmla="*/ 0 w 1016409"/>
              <a:gd name="connsiteY3" fmla="*/ 94038 h 197672"/>
            </a:gdLst>
            <a:ahLst/>
            <a:cxnLst>
              <a:cxn ang="0">
                <a:pos x="connsiteX0" y="connsiteY0"/>
              </a:cxn>
              <a:cxn ang="0">
                <a:pos x="connsiteX1" y="connsiteY1"/>
              </a:cxn>
              <a:cxn ang="0">
                <a:pos x="connsiteX2" y="connsiteY2"/>
              </a:cxn>
              <a:cxn ang="0">
                <a:pos x="connsiteX3" y="connsiteY3"/>
              </a:cxn>
            </a:cxnLst>
            <a:rect l="l" t="t" r="r" b="b"/>
            <a:pathLst>
              <a:path w="1016409" h="197672">
                <a:moveTo>
                  <a:pt x="0" y="94038"/>
                </a:moveTo>
                <a:lnTo>
                  <a:pt x="1016409" y="0"/>
                </a:lnTo>
                <a:cubicBezTo>
                  <a:pt x="1015704" y="65891"/>
                  <a:pt x="1015000" y="131781"/>
                  <a:pt x="1014295" y="197672"/>
                </a:cubicBezTo>
                <a:lnTo>
                  <a:pt x="0" y="9403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ooter Placeholder 2"/>
          <p:cNvSpPr>
            <a:spLocks noGrp="1"/>
          </p:cNvSpPr>
          <p:nvPr>
            <p:ph type="ftr" sz="quarter" idx="11"/>
          </p:nvPr>
        </p:nvSpPr>
        <p:spPr>
          <a:xfrm>
            <a:off x="0" y="6608648"/>
            <a:ext cx="9144000" cy="268139"/>
          </a:xfrm>
        </p:spPr>
        <p:txBody>
          <a:bodyPr/>
          <a:lstStyle/>
          <a:p>
            <a:pPr algn="r"/>
            <a:r>
              <a:rPr lang="en-GB" dirty="0" smtClean="0"/>
              <a:t>DINKLAGE, ALONSO, CALVO, MOSEEV </a:t>
            </a:r>
            <a:r>
              <a:rPr lang="en-GB" dirty="0" smtClean="0"/>
              <a:t>| </a:t>
            </a:r>
            <a:r>
              <a:rPr lang="en-GB" dirty="0" smtClean="0"/>
              <a:t>WP</a:t>
            </a:r>
            <a:r>
              <a:rPr lang="de-DE" dirty="0" smtClean="0"/>
              <a:t>W7X in FP9 </a:t>
            </a:r>
            <a:r>
              <a:rPr lang="en-GB" dirty="0" smtClean="0"/>
              <a:t>| </a:t>
            </a:r>
            <a:r>
              <a:rPr lang="en-GB" dirty="0" err="1" smtClean="0"/>
              <a:t>EUROfusion</a:t>
            </a:r>
            <a:r>
              <a:rPr lang="en-GB" dirty="0" smtClean="0"/>
              <a:t> Info Meeting to the Beneficiaries | VC - 19. </a:t>
            </a:r>
            <a:r>
              <a:rPr lang="en-GB" dirty="0" smtClean="0"/>
              <a:t>Oct. 2020| Page </a:t>
            </a:r>
            <a:fld id="{6A6D9FA1-99C7-4910-8E32-B85D378B0060}" type="slidenum">
              <a:rPr lang="en-GB" smtClean="0"/>
              <a:pPr algn="r"/>
              <a:t>3</a:t>
            </a:fld>
            <a:r>
              <a:rPr lang="en-GB" dirty="0" smtClean="0"/>
              <a:t>/10</a:t>
            </a:r>
            <a:endParaRPr lang="en-GB" dirty="0"/>
          </a:p>
        </p:txBody>
      </p:sp>
      <p:sp>
        <p:nvSpPr>
          <p:cNvPr id="2" name="Rechteck 1"/>
          <p:cNvSpPr/>
          <p:nvPr/>
        </p:nvSpPr>
        <p:spPr>
          <a:xfrm>
            <a:off x="1621513" y="60436"/>
            <a:ext cx="5900974" cy="584775"/>
          </a:xfrm>
          <a:prstGeom prst="rect">
            <a:avLst/>
          </a:prstGeom>
        </p:spPr>
        <p:txBody>
          <a:bodyPr wrap="none">
            <a:spAutoFit/>
          </a:bodyPr>
          <a:lstStyle/>
          <a:p>
            <a:r>
              <a:rPr lang="de-DE" sz="3200" dirty="0">
                <a:solidFill>
                  <a:srgbClr val="0000FF"/>
                </a:solidFill>
                <a:latin typeface="Arial" panose="020B0604020202020204" pitchFamily="34" charset="0"/>
                <a:cs typeface="Arial" panose="020B0604020202020204" pitchFamily="34" charset="0"/>
              </a:rPr>
              <a:t>Roadmap Mission 8: Stellarator</a:t>
            </a:r>
          </a:p>
        </p:txBody>
      </p:sp>
      <p:sp>
        <p:nvSpPr>
          <p:cNvPr id="11" name="Rectángulo"/>
          <p:cNvSpPr/>
          <p:nvPr/>
        </p:nvSpPr>
        <p:spPr>
          <a:xfrm>
            <a:off x="3972066" y="3910048"/>
            <a:ext cx="5002677" cy="2431191"/>
          </a:xfrm>
          <a:prstGeom prst="rightArrow">
            <a:avLst>
              <a:gd name="adj1" fmla="val 100000"/>
              <a:gd name="adj2" fmla="val 0"/>
            </a:avLst>
          </a:prstGeom>
          <a:gradFill>
            <a:gsLst>
              <a:gs pos="0">
                <a:srgbClr val="FFFFFF"/>
              </a:gs>
              <a:gs pos="100000">
                <a:srgbClr val="ABABAB"/>
              </a:gs>
            </a:gsLst>
          </a:gradFill>
          <a:ln w="25400">
            <a:solidFill>
              <a:srgbClr val="000000"/>
            </a:solidFill>
          </a:ln>
          <a:effectLst>
            <a:outerShdw blurRad="38100" dist="23000" dir="5400000" rotWithShape="0">
              <a:srgbClr val="000000">
                <a:alpha val="35000"/>
              </a:srgbClr>
            </a:outerShdw>
          </a:effectLst>
        </p:spPr>
        <p:txBody>
          <a:bodyPr lIns="45719" rIns="45719" anchor="ctr"/>
          <a:lstStyle/>
          <a:p>
            <a:endParaRPr/>
          </a:p>
        </p:txBody>
      </p:sp>
      <p:sp>
        <p:nvSpPr>
          <p:cNvPr id="12" name="Flecha"/>
          <p:cNvSpPr/>
          <p:nvPr/>
        </p:nvSpPr>
        <p:spPr>
          <a:xfrm>
            <a:off x="162066" y="3910048"/>
            <a:ext cx="4899489" cy="2431191"/>
          </a:xfrm>
          <a:prstGeom prst="rightArrow">
            <a:avLst>
              <a:gd name="adj1" fmla="val 100000"/>
              <a:gd name="adj2" fmla="val 27407"/>
            </a:avLst>
          </a:prstGeom>
          <a:gradFill>
            <a:gsLst>
              <a:gs pos="0">
                <a:srgbClr val="FFFFFF"/>
              </a:gs>
              <a:gs pos="100000">
                <a:srgbClr val="ABABAB"/>
              </a:gs>
            </a:gsLst>
          </a:gradFill>
          <a:ln w="25400">
            <a:solidFill>
              <a:srgbClr val="000000"/>
            </a:solidFill>
          </a:ln>
          <a:effectLst>
            <a:outerShdw blurRad="38100" dist="23000" dir="5400000" rotWithShape="0">
              <a:srgbClr val="000000">
                <a:alpha val="35000"/>
              </a:srgbClr>
            </a:outerShdw>
          </a:effectLst>
        </p:spPr>
        <p:txBody>
          <a:bodyPr lIns="45719" rIns="45719" anchor="ctr"/>
          <a:lstStyle/>
          <a:p>
            <a:endParaRPr/>
          </a:p>
        </p:txBody>
      </p:sp>
      <p:sp>
        <p:nvSpPr>
          <p:cNvPr id="13" name="Rectangle 2"/>
          <p:cNvSpPr txBox="1"/>
          <p:nvPr/>
        </p:nvSpPr>
        <p:spPr>
          <a:xfrm>
            <a:off x="5094378" y="4085719"/>
            <a:ext cx="3765298" cy="1938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b="1">
                <a:latin typeface="+mj-lt"/>
                <a:ea typeface="+mj-ea"/>
                <a:cs typeface="+mj-cs"/>
                <a:sym typeface="Arial"/>
              </a:defRPr>
            </a:pPr>
            <a:r>
              <a:rPr sz="2400" dirty="0">
                <a:solidFill>
                  <a:srgbClr val="0000FF"/>
                </a:solidFill>
              </a:rPr>
              <a:t>Lay down the physics and engineering </a:t>
            </a:r>
            <a:r>
              <a:rPr sz="2400" dirty="0" smtClean="0">
                <a:solidFill>
                  <a:srgbClr val="0000FF"/>
                </a:solidFill>
              </a:rPr>
              <a:t>basis</a:t>
            </a:r>
            <a:r>
              <a:rPr lang="de-DE" sz="2400" dirty="0" smtClean="0">
                <a:solidFill>
                  <a:srgbClr val="0000FF"/>
                </a:solidFill>
              </a:rPr>
              <a:t> </a:t>
            </a:r>
            <a:r>
              <a:rPr lang="de-DE" sz="2400" dirty="0" err="1" smtClean="0">
                <a:solidFill>
                  <a:srgbClr val="0000FF"/>
                </a:solidFill>
              </a:rPr>
              <a:t>for</a:t>
            </a:r>
            <a:r>
              <a:rPr lang="de-DE" sz="2400" dirty="0" smtClean="0">
                <a:solidFill>
                  <a:srgbClr val="0000FF"/>
                </a:solidFill>
              </a:rPr>
              <a:t> HELIAS</a:t>
            </a:r>
            <a:r>
              <a:rPr dirty="0" smtClean="0">
                <a:solidFill>
                  <a:srgbClr val="0000FF"/>
                </a:solidFill>
              </a:rPr>
              <a:t> </a:t>
            </a:r>
            <a:endParaRPr dirty="0">
              <a:solidFill>
                <a:srgbClr val="0000FF"/>
              </a:solidFill>
            </a:endParaRPr>
          </a:p>
          <a:p>
            <a:pPr>
              <a:defRPr b="1">
                <a:latin typeface="+mj-lt"/>
                <a:ea typeface="+mj-ea"/>
                <a:cs typeface="+mj-cs"/>
                <a:sym typeface="Arial"/>
              </a:defRPr>
            </a:pPr>
            <a:r>
              <a:rPr lang="de-DE" dirty="0" smtClean="0"/>
              <a:t/>
            </a:r>
            <a:br>
              <a:rPr lang="de-DE" dirty="0" smtClean="0"/>
            </a:br>
            <a:r>
              <a:rPr dirty="0" smtClean="0"/>
              <a:t>for </a:t>
            </a:r>
            <a:r>
              <a:rPr dirty="0"/>
              <a:t>the assessment of </a:t>
            </a:r>
            <a:r>
              <a:rPr dirty="0" err="1"/>
              <a:t>optimised</a:t>
            </a:r>
            <a:r>
              <a:rPr dirty="0"/>
              <a:t> stellarators as an alternative line in magnetic confinement fusion.</a:t>
            </a:r>
          </a:p>
        </p:txBody>
      </p:sp>
      <p:sp>
        <p:nvSpPr>
          <p:cNvPr id="14" name="Rectangle 4"/>
          <p:cNvSpPr txBox="1"/>
          <p:nvPr/>
        </p:nvSpPr>
        <p:spPr>
          <a:xfrm>
            <a:off x="399005" y="4085720"/>
            <a:ext cx="4030058" cy="2031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latin typeface="+mj-lt"/>
                <a:ea typeface="+mj-ea"/>
                <a:cs typeface="+mj-cs"/>
                <a:sym typeface="Arial"/>
              </a:defRPr>
            </a:pPr>
            <a:r>
              <a:rPr sz="2400" dirty="0">
                <a:solidFill>
                  <a:schemeClr val="bg1">
                    <a:lumMod val="50000"/>
                  </a:schemeClr>
                </a:solidFill>
              </a:rPr>
              <a:t>Completion and start of scientific exploitation of the W7-X</a:t>
            </a:r>
            <a:r>
              <a:rPr dirty="0">
                <a:solidFill>
                  <a:schemeClr val="bg1">
                    <a:lumMod val="50000"/>
                  </a:schemeClr>
                </a:solidFill>
              </a:rPr>
              <a:t> </a:t>
            </a:r>
            <a:r>
              <a:rPr sz="2400" dirty="0">
                <a:solidFill>
                  <a:schemeClr val="bg1">
                    <a:lumMod val="50000"/>
                  </a:schemeClr>
                </a:solidFill>
              </a:rPr>
              <a:t>experiment</a:t>
            </a:r>
          </a:p>
          <a:p>
            <a:pPr>
              <a:defRPr b="1">
                <a:latin typeface="+mj-lt"/>
                <a:ea typeface="+mj-ea"/>
                <a:cs typeface="+mj-cs"/>
                <a:sym typeface="Arial"/>
              </a:defRPr>
            </a:pPr>
            <a:r>
              <a:rPr dirty="0">
                <a:solidFill>
                  <a:schemeClr val="bg1">
                    <a:lumMod val="50000"/>
                  </a:schemeClr>
                </a:solidFill>
              </a:rPr>
              <a:t>validating the energy and particle confinement of </a:t>
            </a:r>
            <a:r>
              <a:rPr dirty="0" err="1">
                <a:solidFill>
                  <a:schemeClr val="bg1">
                    <a:lumMod val="50000"/>
                  </a:schemeClr>
                </a:solidFill>
              </a:rPr>
              <a:t>optimised</a:t>
            </a:r>
            <a:r>
              <a:rPr dirty="0">
                <a:solidFill>
                  <a:schemeClr val="bg1">
                    <a:lumMod val="50000"/>
                  </a:schemeClr>
                </a:solidFill>
              </a:rPr>
              <a:t> stellarators and qualifying the island </a:t>
            </a:r>
            <a:r>
              <a:rPr dirty="0" err="1">
                <a:solidFill>
                  <a:schemeClr val="bg1">
                    <a:lumMod val="50000"/>
                  </a:schemeClr>
                </a:solidFill>
              </a:rPr>
              <a:t>divertor</a:t>
            </a:r>
            <a:r>
              <a:rPr dirty="0" smtClean="0">
                <a:solidFill>
                  <a:schemeClr val="bg1">
                    <a:lumMod val="50000"/>
                  </a:schemeClr>
                </a:solidFill>
              </a:rPr>
              <a:t>.</a:t>
            </a:r>
            <a:r>
              <a:rPr lang="de-DE" dirty="0" smtClean="0">
                <a:solidFill>
                  <a:schemeClr val="bg1">
                    <a:lumMod val="50000"/>
                  </a:schemeClr>
                </a:solidFill>
              </a:rPr>
              <a:t> </a:t>
            </a:r>
            <a:endParaRPr dirty="0">
              <a:solidFill>
                <a:schemeClr val="bg1">
                  <a:lumMod val="50000"/>
                </a:schemeClr>
              </a:solidFill>
            </a:endParaRPr>
          </a:p>
        </p:txBody>
      </p:sp>
      <p:pic>
        <p:nvPicPr>
          <p:cNvPr id="15" name="Picture 20" descr="Picture 20"/>
          <p:cNvPicPr>
            <a:picLocks noChangeAspect="1"/>
          </p:cNvPicPr>
          <p:nvPr/>
        </p:nvPicPr>
        <p:blipFill rotWithShape="1">
          <a:blip r:embed="rId3">
            <a:extLst/>
          </a:blip>
          <a:srcRect r="45275"/>
          <a:stretch/>
        </p:blipFill>
        <p:spPr>
          <a:xfrm>
            <a:off x="0" y="2367826"/>
            <a:ext cx="5004048" cy="1110738"/>
          </a:xfrm>
          <a:prstGeom prst="rect">
            <a:avLst/>
          </a:prstGeom>
          <a:ln w="12700">
            <a:miter lim="400000"/>
          </a:ln>
        </p:spPr>
      </p:pic>
      <p:sp>
        <p:nvSpPr>
          <p:cNvPr id="16" name="Línea"/>
          <p:cNvSpPr/>
          <p:nvPr/>
        </p:nvSpPr>
        <p:spPr>
          <a:xfrm flipH="1" flipV="1">
            <a:off x="4531494" y="3462589"/>
            <a:ext cx="4328182" cy="446833"/>
          </a:xfrm>
          <a:prstGeom prst="line">
            <a:avLst/>
          </a:prstGeom>
          <a:ln w="25400">
            <a:solidFill>
              <a:srgbClr val="000000"/>
            </a:solidFill>
            <a:custDash>
              <a:ds d="200000" sp="200000"/>
            </a:custDash>
            <a:miter lim="400000"/>
          </a:ln>
        </p:spPr>
        <p:txBody>
          <a:bodyPr lIns="45719" rIns="45719"/>
          <a:lstStyle/>
          <a:p>
            <a:endParaRPr/>
          </a:p>
        </p:txBody>
      </p:sp>
      <p:sp>
        <p:nvSpPr>
          <p:cNvPr id="17" name="Línea"/>
          <p:cNvSpPr/>
          <p:nvPr/>
        </p:nvSpPr>
        <p:spPr>
          <a:xfrm flipH="1" flipV="1">
            <a:off x="2497683" y="3462589"/>
            <a:ext cx="1863142" cy="446833"/>
          </a:xfrm>
          <a:prstGeom prst="line">
            <a:avLst/>
          </a:prstGeom>
          <a:ln w="25400">
            <a:solidFill>
              <a:srgbClr val="000000"/>
            </a:solidFill>
            <a:custDash>
              <a:ds d="200000" sp="200000"/>
            </a:custDash>
            <a:miter lim="400000"/>
          </a:ln>
        </p:spPr>
        <p:txBody>
          <a:bodyPr lIns="45719" rIns="45719"/>
          <a:lstStyle/>
          <a:p>
            <a:endParaRPr/>
          </a:p>
        </p:txBody>
      </p:sp>
      <p:sp>
        <p:nvSpPr>
          <p:cNvPr id="18" name="Línea"/>
          <p:cNvSpPr/>
          <p:nvPr/>
        </p:nvSpPr>
        <p:spPr>
          <a:xfrm flipV="1">
            <a:off x="204700" y="3462589"/>
            <a:ext cx="248284" cy="453015"/>
          </a:xfrm>
          <a:prstGeom prst="line">
            <a:avLst/>
          </a:prstGeom>
          <a:ln w="25400">
            <a:solidFill>
              <a:srgbClr val="000000"/>
            </a:solidFill>
            <a:custDash>
              <a:ds d="200000" sp="200000"/>
            </a:custDash>
            <a:miter lim="400000"/>
          </a:ln>
        </p:spPr>
        <p:txBody>
          <a:bodyPr lIns="45719" rIns="45719"/>
          <a:lstStyle/>
          <a:p>
            <a:endParaRPr/>
          </a:p>
        </p:txBody>
      </p:sp>
      <p:pic>
        <p:nvPicPr>
          <p:cNvPr id="19" name="Picture 20" descr="Picture 20"/>
          <p:cNvPicPr>
            <a:picLocks noChangeAspect="1"/>
          </p:cNvPicPr>
          <p:nvPr/>
        </p:nvPicPr>
        <p:blipFill rotWithShape="1">
          <a:blip r:embed="rId3">
            <a:extLst/>
          </a:blip>
          <a:srcRect l="49907" t="-8148" r="18593" b="69521"/>
          <a:stretch/>
        </p:blipFill>
        <p:spPr>
          <a:xfrm>
            <a:off x="5580112" y="2308792"/>
            <a:ext cx="2880320" cy="429058"/>
          </a:xfrm>
          <a:prstGeom prst="rect">
            <a:avLst/>
          </a:prstGeom>
          <a:ln w="12700">
            <a:miter lim="400000"/>
          </a:ln>
        </p:spPr>
      </p:pic>
      <p:sp>
        <p:nvSpPr>
          <p:cNvPr id="20" name="Textfeld 19"/>
          <p:cNvSpPr txBox="1"/>
          <p:nvPr/>
        </p:nvSpPr>
        <p:spPr>
          <a:xfrm>
            <a:off x="5094378" y="2434099"/>
            <a:ext cx="341718" cy="369332"/>
          </a:xfrm>
          <a:prstGeom prst="rect">
            <a:avLst/>
          </a:prstGeom>
          <a:noFill/>
        </p:spPr>
        <p:txBody>
          <a:bodyPr wrap="square" rtlCol="0">
            <a:spAutoFit/>
          </a:bodyPr>
          <a:lstStyle/>
          <a:p>
            <a:r>
              <a:rPr lang="de-DE" dirty="0" smtClean="0"/>
              <a:t>…</a:t>
            </a:r>
            <a:endParaRPr lang="de-DE" dirty="0"/>
          </a:p>
        </p:txBody>
      </p:sp>
      <p:pic>
        <p:nvPicPr>
          <p:cNvPr id="21" name="Picture 20" descr="Picture 20"/>
          <p:cNvPicPr>
            <a:picLocks noChangeAspect="1"/>
          </p:cNvPicPr>
          <p:nvPr/>
        </p:nvPicPr>
        <p:blipFill rotWithShape="1">
          <a:blip r:embed="rId3">
            <a:extLst/>
          </a:blip>
          <a:srcRect l="58570" t="40899"/>
          <a:stretch/>
        </p:blipFill>
        <p:spPr>
          <a:xfrm>
            <a:off x="5652120" y="2807479"/>
            <a:ext cx="3788296" cy="656457"/>
          </a:xfrm>
          <a:prstGeom prst="rect">
            <a:avLst/>
          </a:prstGeom>
          <a:ln w="12700">
            <a:miter lim="400000"/>
          </a:ln>
        </p:spPr>
      </p:pic>
      <p:pic>
        <p:nvPicPr>
          <p:cNvPr id="22" name="Picture 20" descr="Picture 20"/>
          <p:cNvPicPr>
            <a:picLocks noChangeAspect="1"/>
          </p:cNvPicPr>
          <p:nvPr/>
        </p:nvPicPr>
        <p:blipFill rotWithShape="1">
          <a:blip r:embed="rId3">
            <a:extLst/>
          </a:blip>
          <a:srcRect l="97996" t="882" b="64829"/>
          <a:stretch/>
        </p:blipFill>
        <p:spPr>
          <a:xfrm>
            <a:off x="8429965" y="2399298"/>
            <a:ext cx="183220" cy="380865"/>
          </a:xfrm>
          <a:prstGeom prst="rect">
            <a:avLst/>
          </a:prstGeom>
          <a:ln w="12700">
            <a:miter lim="400000"/>
          </a:ln>
        </p:spPr>
      </p:pic>
      <p:sp>
        <p:nvSpPr>
          <p:cNvPr id="3" name="Textfeld 2"/>
          <p:cNvSpPr txBox="1"/>
          <p:nvPr/>
        </p:nvSpPr>
        <p:spPr>
          <a:xfrm>
            <a:off x="5220072" y="1768610"/>
            <a:ext cx="1944216" cy="584775"/>
          </a:xfrm>
          <a:prstGeom prst="rect">
            <a:avLst/>
          </a:prstGeom>
          <a:noFill/>
        </p:spPr>
        <p:txBody>
          <a:bodyPr wrap="square" rtlCol="0">
            <a:spAutoFit/>
          </a:bodyPr>
          <a:lstStyle/>
          <a:p>
            <a:pPr algn="ctr"/>
            <a:r>
              <a:rPr lang="de-DE" sz="1600" b="1" dirty="0" smtClean="0">
                <a:latin typeface="Arial" panose="020B0604020202020204" pitchFamily="34" charset="0"/>
                <a:cs typeface="Arial" panose="020B0604020202020204" pitchFamily="34" charset="0"/>
              </a:rPr>
              <a:t>HELIAS </a:t>
            </a:r>
            <a:br>
              <a:rPr lang="de-DE" sz="1600" b="1" dirty="0" smtClean="0">
                <a:latin typeface="Arial" panose="020B0604020202020204" pitchFamily="34" charset="0"/>
                <a:cs typeface="Arial" panose="020B0604020202020204" pitchFamily="34" charset="0"/>
              </a:rPr>
            </a:br>
            <a:r>
              <a:rPr lang="de-DE" sz="1600" b="1" dirty="0" err="1" smtClean="0">
                <a:latin typeface="Arial" panose="020B0604020202020204" pitchFamily="34" charset="0"/>
                <a:cs typeface="Arial" panose="020B0604020202020204" pitchFamily="34" charset="0"/>
              </a:rPr>
              <a:t>Decision</a:t>
            </a:r>
            <a:r>
              <a:rPr lang="de-DE" sz="1600" b="1" dirty="0" smtClean="0">
                <a:latin typeface="Arial" panose="020B0604020202020204" pitchFamily="34" charset="0"/>
                <a:cs typeface="Arial" panose="020B0604020202020204" pitchFamily="34" charset="0"/>
              </a:rPr>
              <a:t> Point</a:t>
            </a:r>
            <a:endParaRPr lang="de-DE" sz="1600" b="1" dirty="0">
              <a:latin typeface="Arial" panose="020B0604020202020204" pitchFamily="34" charset="0"/>
              <a:cs typeface="Arial" panose="020B0604020202020204" pitchFamily="34" charset="0"/>
            </a:endParaRPr>
          </a:p>
        </p:txBody>
      </p:sp>
      <p:sp>
        <p:nvSpPr>
          <p:cNvPr id="24" name="Textfeld 23"/>
          <p:cNvSpPr txBox="1"/>
          <p:nvPr/>
        </p:nvSpPr>
        <p:spPr>
          <a:xfrm>
            <a:off x="0" y="703757"/>
            <a:ext cx="9144000" cy="954107"/>
          </a:xfrm>
          <a:prstGeom prst="rect">
            <a:avLst/>
          </a:prstGeom>
          <a:noFill/>
        </p:spPr>
        <p:txBody>
          <a:bodyPr wrap="square" rtlCol="0">
            <a:spAutoFit/>
          </a:bodyPr>
          <a:lstStyle/>
          <a:p>
            <a:pPr algn="ct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advance</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the</a:t>
            </a:r>
            <a:r>
              <a:rPr lang="de-DE" sz="2800" dirty="0" smtClean="0">
                <a:latin typeface="Arial" panose="020B0604020202020204" pitchFamily="34" charset="0"/>
                <a:cs typeface="Arial" panose="020B0604020202020204" pitchFamily="34" charset="0"/>
              </a:rPr>
              <a:t> stellarator </a:t>
            </a:r>
            <a:r>
              <a:rPr lang="de-DE" sz="2800" dirty="0" err="1" smtClean="0">
                <a:latin typeface="Arial" panose="020B0604020202020204" pitchFamily="34" charset="0"/>
                <a:cs typeface="Arial" panose="020B0604020202020204" pitchFamily="34" charset="0"/>
              </a:rPr>
              <a:t>as</a:t>
            </a:r>
            <a:r>
              <a:rPr lang="de-DE" sz="2800" dirty="0" smtClean="0">
                <a:latin typeface="Arial" panose="020B0604020202020204" pitchFamily="34" charset="0"/>
                <a:cs typeface="Arial" panose="020B0604020202020204" pitchFamily="34" charset="0"/>
              </a:rPr>
              <a:t> an </a:t>
            </a:r>
            <a:br>
              <a:rPr lang="de-DE" sz="2800" dirty="0" smtClean="0">
                <a:latin typeface="Arial" panose="020B0604020202020204" pitchFamily="34" charset="0"/>
                <a:cs typeface="Arial" panose="020B0604020202020204" pitchFamily="34" charset="0"/>
              </a:rPr>
            </a:br>
            <a:r>
              <a:rPr lang="de-DE" sz="2800" dirty="0" smtClean="0">
                <a:latin typeface="Arial" panose="020B0604020202020204" pitchFamily="34" charset="0"/>
                <a:cs typeface="Arial" panose="020B0604020202020204" pitchFamily="34" charset="0"/>
              </a:rPr>
              <a:t>alternative </a:t>
            </a:r>
            <a:r>
              <a:rPr lang="de-DE" sz="2800" dirty="0" err="1" smtClean="0">
                <a:latin typeface="Arial" panose="020B0604020202020204" pitchFamily="34" charset="0"/>
                <a:cs typeface="Arial" panose="020B0604020202020204" pitchFamily="34" charset="0"/>
              </a:rPr>
              <a:t>approach</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to</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fusion</a:t>
            </a:r>
            <a:r>
              <a:rPr lang="de-DE" sz="2800" dirty="0" smtClean="0">
                <a:latin typeface="Arial" panose="020B0604020202020204" pitchFamily="34" charset="0"/>
                <a:cs typeface="Arial" panose="020B0604020202020204" pitchFamily="34" charset="0"/>
              </a:rPr>
              <a:t> power </a:t>
            </a:r>
            <a:r>
              <a:rPr lang="de-DE" sz="2800" dirty="0" err="1" smtClean="0">
                <a:latin typeface="Arial" panose="020B0604020202020204" pitchFamily="34" charset="0"/>
                <a:cs typeface="Arial" panose="020B0604020202020204" pitchFamily="34" charset="0"/>
              </a:rPr>
              <a:t>plants</a:t>
            </a:r>
            <a:endParaRPr lang="de-DE" sz="2800" dirty="0">
              <a:latin typeface="Arial" panose="020B0604020202020204" pitchFamily="34" charset="0"/>
              <a:cs typeface="Arial" panose="020B0604020202020204" pitchFamily="34" charset="0"/>
            </a:endParaRPr>
          </a:p>
        </p:txBody>
      </p:sp>
      <p:sp>
        <p:nvSpPr>
          <p:cNvPr id="5" name="Textfeld 4"/>
          <p:cNvSpPr txBox="1"/>
          <p:nvPr/>
        </p:nvSpPr>
        <p:spPr>
          <a:xfrm>
            <a:off x="3803097" y="5345340"/>
            <a:ext cx="849913" cy="1107996"/>
          </a:xfrm>
          <a:prstGeom prst="rect">
            <a:avLst/>
          </a:prstGeom>
          <a:noFill/>
        </p:spPr>
        <p:txBody>
          <a:bodyPr wrap="none" rtlCol="0">
            <a:spAutoFit/>
          </a:bodyPr>
          <a:lstStyle/>
          <a:p>
            <a:r>
              <a:rPr lang="de-DE" sz="6600" dirty="0" smtClean="0">
                <a:solidFill>
                  <a:schemeClr val="accent3">
                    <a:lumMod val="75000"/>
                  </a:schemeClr>
                </a:solidFill>
                <a:sym typeface="Wingdings" panose="05000000000000000000" pitchFamily="2" charset="2"/>
              </a:rPr>
              <a:t></a:t>
            </a:r>
            <a:endParaRPr lang="de-DE" sz="6600" dirty="0">
              <a:solidFill>
                <a:schemeClr val="accent3">
                  <a:lumMod val="75000"/>
                </a:schemeClr>
              </a:solidFill>
            </a:endParaRPr>
          </a:p>
        </p:txBody>
      </p:sp>
    </p:spTree>
    <p:extLst>
      <p:ext uri="{BB962C8B-B14F-4D97-AF65-F5344CB8AC3E}">
        <p14:creationId xmlns:p14="http://schemas.microsoft.com/office/powerpoint/2010/main" val="2857789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feld 89"/>
          <p:cNvSpPr txBox="1"/>
          <p:nvPr/>
        </p:nvSpPr>
        <p:spPr>
          <a:xfrm>
            <a:off x="1780502" y="38186"/>
            <a:ext cx="5557933" cy="461665"/>
          </a:xfrm>
          <a:prstGeom prst="rect">
            <a:avLst/>
          </a:prstGeom>
          <a:noFill/>
        </p:spPr>
        <p:txBody>
          <a:bodyPr wrap="none" rtlCol="0">
            <a:spAutoFit/>
          </a:bodyPr>
          <a:lstStyle/>
          <a:p>
            <a:pPr algn="ctr"/>
            <a:r>
              <a:rPr lang="de-DE" sz="2400" dirty="0" err="1" smtClean="0">
                <a:solidFill>
                  <a:srgbClr val="0000FF"/>
                </a:solidFill>
                <a:latin typeface="Arial" panose="020B0604020202020204" pitchFamily="34" charset="0"/>
                <a:cs typeface="Arial" panose="020B0604020202020204" pitchFamily="34" charset="0"/>
              </a:rPr>
              <a:t>How</a:t>
            </a:r>
            <a:r>
              <a:rPr lang="de-DE" sz="2400" dirty="0" smtClean="0">
                <a:solidFill>
                  <a:srgbClr val="0000FF"/>
                </a:solidFill>
                <a:latin typeface="Arial" panose="020B0604020202020204" pitchFamily="34" charset="0"/>
                <a:cs typeface="Arial" panose="020B0604020202020204" pitchFamily="34" charset="0"/>
              </a:rPr>
              <a:t> </a:t>
            </a:r>
            <a:r>
              <a:rPr lang="de-DE" sz="2400" dirty="0" err="1" smtClean="0">
                <a:solidFill>
                  <a:srgbClr val="0000FF"/>
                </a:solidFill>
                <a:latin typeface="Arial" panose="020B0604020202020204" pitchFamily="34" charset="0"/>
                <a:cs typeface="Arial" panose="020B0604020202020204" pitchFamily="34" charset="0"/>
              </a:rPr>
              <a:t>to</a:t>
            </a:r>
            <a:r>
              <a:rPr lang="de-DE" sz="2400" dirty="0" smtClean="0">
                <a:solidFill>
                  <a:srgbClr val="0000FF"/>
                </a:solidFill>
                <a:latin typeface="Arial" panose="020B0604020202020204" pitchFamily="34" charset="0"/>
                <a:cs typeface="Arial" panose="020B0604020202020204" pitchFamily="34" charset="0"/>
              </a:rPr>
              <a:t> bring </a:t>
            </a:r>
            <a:r>
              <a:rPr lang="de-DE" sz="2400" dirty="0" err="1" smtClean="0">
                <a:solidFill>
                  <a:srgbClr val="0000FF"/>
                </a:solidFill>
                <a:latin typeface="Arial" panose="020B0604020202020204" pitchFamily="34" charset="0"/>
                <a:cs typeface="Arial" panose="020B0604020202020204" pitchFamily="34" charset="0"/>
              </a:rPr>
              <a:t>the</a:t>
            </a:r>
            <a:r>
              <a:rPr lang="de-DE" sz="2400" dirty="0" smtClean="0">
                <a:solidFill>
                  <a:srgbClr val="0000FF"/>
                </a:solidFill>
                <a:latin typeface="Arial" panose="020B0604020202020204" pitchFamily="34" charset="0"/>
                <a:cs typeface="Arial" panose="020B0604020202020204" pitchFamily="34" charset="0"/>
              </a:rPr>
              <a:t> stellarator </a:t>
            </a:r>
            <a:r>
              <a:rPr lang="de-DE" sz="2400" dirty="0" err="1" smtClean="0">
                <a:solidFill>
                  <a:srgbClr val="0000FF"/>
                </a:solidFill>
                <a:latin typeface="Arial" panose="020B0604020202020204" pitchFamily="34" charset="0"/>
                <a:cs typeface="Arial" panose="020B0604020202020204" pitchFamily="34" charset="0"/>
              </a:rPr>
              <a:t>to</a:t>
            </a:r>
            <a:r>
              <a:rPr lang="de-DE" sz="2400" dirty="0" smtClean="0">
                <a:solidFill>
                  <a:srgbClr val="0000FF"/>
                </a:solidFill>
                <a:latin typeface="Arial" panose="020B0604020202020204" pitchFamily="34" charset="0"/>
                <a:cs typeface="Arial" panose="020B0604020202020204" pitchFamily="34" charset="0"/>
              </a:rPr>
              <a:t> </a:t>
            </a:r>
            <a:r>
              <a:rPr lang="de-DE" sz="2400" dirty="0" err="1" smtClean="0">
                <a:solidFill>
                  <a:srgbClr val="0000FF"/>
                </a:solidFill>
                <a:latin typeface="Arial" panose="020B0604020202020204" pitchFamily="34" charset="0"/>
                <a:cs typeface="Arial" panose="020B0604020202020204" pitchFamily="34" charset="0"/>
              </a:rPr>
              <a:t>maturity</a:t>
            </a:r>
            <a:r>
              <a:rPr lang="de-DE" sz="2400" dirty="0" smtClean="0">
                <a:solidFill>
                  <a:srgbClr val="0000FF"/>
                </a:solidFill>
                <a:latin typeface="Arial" panose="020B0604020202020204" pitchFamily="34" charset="0"/>
                <a:cs typeface="Arial" panose="020B0604020202020204" pitchFamily="34" charset="0"/>
              </a:rPr>
              <a:t>?</a:t>
            </a:r>
            <a:endParaRPr lang="de-DE" sz="2400" dirty="0">
              <a:solidFill>
                <a:srgbClr val="0000FF"/>
              </a:solidFill>
              <a:latin typeface="Arial" panose="020B0604020202020204" pitchFamily="34" charset="0"/>
              <a:cs typeface="Arial" panose="020B0604020202020204" pitchFamily="34" charset="0"/>
            </a:endParaRPr>
          </a:p>
        </p:txBody>
      </p:sp>
      <p:grpSp>
        <p:nvGrpSpPr>
          <p:cNvPr id="4" name="Gruppieren 3"/>
          <p:cNvGrpSpPr/>
          <p:nvPr/>
        </p:nvGrpSpPr>
        <p:grpSpPr>
          <a:xfrm>
            <a:off x="171376" y="939498"/>
            <a:ext cx="8600459" cy="5663680"/>
            <a:chOff x="-44648" y="939498"/>
            <a:chExt cx="8600459" cy="5663680"/>
          </a:xfrm>
        </p:grpSpPr>
        <p:sp>
          <p:nvSpPr>
            <p:cNvPr id="57" name="Textfeld 56"/>
            <p:cNvSpPr txBox="1"/>
            <p:nvPr/>
          </p:nvSpPr>
          <p:spPr>
            <a:xfrm>
              <a:off x="3927808" y="6018403"/>
              <a:ext cx="1415773" cy="584775"/>
            </a:xfrm>
            <a:prstGeom prst="rect">
              <a:avLst/>
            </a:prstGeom>
            <a:noFill/>
          </p:spPr>
          <p:txBody>
            <a:bodyPr wrap="none" rtlCol="0">
              <a:spAutoFit/>
            </a:bodyPr>
            <a:lstStyle/>
            <a:p>
              <a:pPr algn="ctr"/>
              <a:r>
                <a:rPr lang="de-DE" sz="3200" b="1" dirty="0" smtClean="0">
                  <a:solidFill>
                    <a:srgbClr val="FF0000"/>
                  </a:solidFill>
                  <a:latin typeface="Arial" panose="020B0604020202020204" pitchFamily="34" charset="0"/>
                  <a:cs typeface="Arial" panose="020B0604020202020204" pitchFamily="34" charset="0"/>
                </a:rPr>
                <a:t>DEMO</a:t>
              </a:r>
              <a:endParaRPr lang="de-DE" sz="3200" b="1" dirty="0" smtClean="0">
                <a:solidFill>
                  <a:srgbClr val="FF0000"/>
                </a:solidFill>
                <a:latin typeface="Arial" panose="020B0604020202020204" pitchFamily="34" charset="0"/>
                <a:cs typeface="Arial" panose="020B0604020202020204" pitchFamily="34" charset="0"/>
              </a:endParaRPr>
            </a:p>
          </p:txBody>
        </p:sp>
        <p:grpSp>
          <p:nvGrpSpPr>
            <p:cNvPr id="2" name="Gruppieren 1"/>
            <p:cNvGrpSpPr/>
            <p:nvPr/>
          </p:nvGrpSpPr>
          <p:grpSpPr>
            <a:xfrm>
              <a:off x="-44648" y="939498"/>
              <a:ext cx="8600459" cy="584775"/>
              <a:chOff x="193239" y="939498"/>
              <a:chExt cx="8600459" cy="584775"/>
            </a:xfrm>
          </p:grpSpPr>
          <p:sp>
            <p:nvSpPr>
              <p:cNvPr id="55" name="Textfeld 54"/>
              <p:cNvSpPr txBox="1"/>
              <p:nvPr/>
            </p:nvSpPr>
            <p:spPr>
              <a:xfrm>
                <a:off x="193239" y="939498"/>
                <a:ext cx="1689886" cy="584775"/>
              </a:xfrm>
              <a:prstGeom prst="rect">
                <a:avLst/>
              </a:prstGeom>
              <a:noFill/>
            </p:spPr>
            <p:txBody>
              <a:bodyPr wrap="none" rtlCol="0">
                <a:spAutoFit/>
              </a:bodyPr>
              <a:lstStyle/>
              <a:p>
                <a:pPr algn="ctr"/>
                <a:r>
                  <a:rPr lang="de-DE" sz="3200" b="1" dirty="0" smtClean="0">
                    <a:solidFill>
                      <a:srgbClr val="FF0000"/>
                    </a:solidFill>
                    <a:latin typeface="Arial" panose="020B0604020202020204" pitchFamily="34" charset="0"/>
                    <a:cs typeface="Arial" panose="020B0604020202020204" pitchFamily="34" charset="0"/>
                  </a:rPr>
                  <a:t>HELIAS</a:t>
                </a:r>
                <a:endParaRPr lang="de-DE" sz="3200" b="1" dirty="0" smtClean="0">
                  <a:solidFill>
                    <a:srgbClr val="FF0000"/>
                  </a:solidFill>
                  <a:latin typeface="Arial" panose="020B0604020202020204" pitchFamily="34" charset="0"/>
                  <a:cs typeface="Arial" panose="020B0604020202020204" pitchFamily="34" charset="0"/>
                </a:endParaRPr>
              </a:p>
            </p:txBody>
          </p:sp>
          <p:sp>
            <p:nvSpPr>
              <p:cNvPr id="58" name="Textfeld 57"/>
              <p:cNvSpPr txBox="1"/>
              <p:nvPr/>
            </p:nvSpPr>
            <p:spPr>
              <a:xfrm>
                <a:off x="7674481" y="939498"/>
                <a:ext cx="1119217" cy="584775"/>
              </a:xfrm>
              <a:prstGeom prst="rect">
                <a:avLst/>
              </a:prstGeom>
              <a:noFill/>
            </p:spPr>
            <p:txBody>
              <a:bodyPr wrap="none" rtlCol="0">
                <a:spAutoFit/>
              </a:bodyPr>
              <a:lstStyle/>
              <a:p>
                <a:pPr algn="ctr"/>
                <a:r>
                  <a:rPr lang="de-DE" sz="3200" b="1" dirty="0" smtClean="0">
                    <a:solidFill>
                      <a:srgbClr val="FF0000"/>
                    </a:solidFill>
                    <a:latin typeface="Arial" panose="020B0604020202020204" pitchFamily="34" charset="0"/>
                    <a:cs typeface="Arial" panose="020B0604020202020204" pitchFamily="34" charset="0"/>
                  </a:rPr>
                  <a:t>ITER</a:t>
                </a:r>
                <a:endParaRPr lang="de-DE" sz="3200" b="1" dirty="0" smtClean="0">
                  <a:solidFill>
                    <a:srgbClr val="FF0000"/>
                  </a:solidFill>
                  <a:latin typeface="Arial" panose="020B0604020202020204" pitchFamily="34" charset="0"/>
                  <a:cs typeface="Arial" panose="020B0604020202020204" pitchFamily="34" charset="0"/>
                </a:endParaRPr>
              </a:p>
            </p:txBody>
          </p:sp>
        </p:grpSp>
        <p:sp>
          <p:nvSpPr>
            <p:cNvPr id="3" name="Freihandform 2"/>
            <p:cNvSpPr/>
            <p:nvPr/>
          </p:nvSpPr>
          <p:spPr>
            <a:xfrm>
              <a:off x="1084727" y="1240971"/>
              <a:ext cx="6931479" cy="4808766"/>
            </a:xfrm>
            <a:custGeom>
              <a:avLst/>
              <a:gdLst>
                <a:gd name="connsiteX0" fmla="*/ 506186 w 6931479"/>
                <a:gd name="connsiteY0" fmla="*/ 0 h 4833258"/>
                <a:gd name="connsiteX1" fmla="*/ 6359979 w 6931479"/>
                <a:gd name="connsiteY1" fmla="*/ 0 h 4833258"/>
                <a:gd name="connsiteX2" fmla="*/ 6931479 w 6931479"/>
                <a:gd name="connsiteY2" fmla="*/ 579665 h 4833258"/>
                <a:gd name="connsiteX3" fmla="*/ 3241222 w 6931479"/>
                <a:gd name="connsiteY3" fmla="*/ 4833258 h 4833258"/>
                <a:gd name="connsiteX4" fmla="*/ 0 w 6931479"/>
                <a:gd name="connsiteY4" fmla="*/ 612322 h 4833258"/>
                <a:gd name="connsiteX5" fmla="*/ 506186 w 6931479"/>
                <a:gd name="connsiteY5" fmla="*/ 0 h 4833258"/>
                <a:gd name="connsiteX0" fmla="*/ 506186 w 6931479"/>
                <a:gd name="connsiteY0" fmla="*/ 0 h 4800601"/>
                <a:gd name="connsiteX1" fmla="*/ 6359979 w 6931479"/>
                <a:gd name="connsiteY1" fmla="*/ 0 h 4800601"/>
                <a:gd name="connsiteX2" fmla="*/ 6931479 w 6931479"/>
                <a:gd name="connsiteY2" fmla="*/ 579665 h 4800601"/>
                <a:gd name="connsiteX3" fmla="*/ 3551465 w 6931479"/>
                <a:gd name="connsiteY3" fmla="*/ 4800601 h 4800601"/>
                <a:gd name="connsiteX4" fmla="*/ 0 w 6931479"/>
                <a:gd name="connsiteY4" fmla="*/ 612322 h 4800601"/>
                <a:gd name="connsiteX5" fmla="*/ 506186 w 6931479"/>
                <a:gd name="connsiteY5" fmla="*/ 0 h 4800601"/>
                <a:gd name="connsiteX0" fmla="*/ 506186 w 6931479"/>
                <a:gd name="connsiteY0" fmla="*/ 0 h 4808766"/>
                <a:gd name="connsiteX1" fmla="*/ 6359979 w 6931479"/>
                <a:gd name="connsiteY1" fmla="*/ 0 h 4808766"/>
                <a:gd name="connsiteX2" fmla="*/ 6931479 w 6931479"/>
                <a:gd name="connsiteY2" fmla="*/ 579665 h 4808766"/>
                <a:gd name="connsiteX3" fmla="*/ 3486150 w 6931479"/>
                <a:gd name="connsiteY3" fmla="*/ 4808766 h 4808766"/>
                <a:gd name="connsiteX4" fmla="*/ 0 w 6931479"/>
                <a:gd name="connsiteY4" fmla="*/ 612322 h 4808766"/>
                <a:gd name="connsiteX5" fmla="*/ 506186 w 6931479"/>
                <a:gd name="connsiteY5" fmla="*/ 0 h 480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1479" h="4808766">
                  <a:moveTo>
                    <a:pt x="506186" y="0"/>
                  </a:moveTo>
                  <a:lnTo>
                    <a:pt x="6359979" y="0"/>
                  </a:lnTo>
                  <a:lnTo>
                    <a:pt x="6931479" y="579665"/>
                  </a:lnTo>
                  <a:lnTo>
                    <a:pt x="3486150" y="4808766"/>
                  </a:lnTo>
                  <a:lnTo>
                    <a:pt x="0" y="612322"/>
                  </a:lnTo>
                  <a:lnTo>
                    <a:pt x="506186" y="0"/>
                  </a:lnTo>
                  <a:close/>
                </a:path>
              </a:pathLst>
            </a:custGeom>
            <a:solidFill>
              <a:schemeClr val="accent2">
                <a:lumMod val="20000"/>
                <a:lumOff val="8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 name="Gruppieren 24"/>
          <p:cNvGrpSpPr/>
          <p:nvPr/>
        </p:nvGrpSpPr>
        <p:grpSpPr>
          <a:xfrm>
            <a:off x="1855181" y="404664"/>
            <a:ext cx="5852386" cy="5400649"/>
            <a:chOff x="1639157" y="815561"/>
            <a:chExt cx="5852386" cy="5400649"/>
          </a:xfrm>
        </p:grpSpPr>
        <p:grpSp>
          <p:nvGrpSpPr>
            <p:cNvPr id="26" name="Gruppieren 25"/>
            <p:cNvGrpSpPr/>
            <p:nvPr/>
          </p:nvGrpSpPr>
          <p:grpSpPr>
            <a:xfrm>
              <a:off x="3305350" y="815561"/>
              <a:ext cx="2520000" cy="2520000"/>
              <a:chOff x="3290144" y="815561"/>
              <a:chExt cx="2520000" cy="2520000"/>
            </a:xfrm>
          </p:grpSpPr>
          <p:sp>
            <p:nvSpPr>
              <p:cNvPr id="47" name="Textfeld 46"/>
              <p:cNvSpPr txBox="1"/>
              <p:nvPr/>
            </p:nvSpPr>
            <p:spPr>
              <a:xfrm>
                <a:off x="3528071" y="1319617"/>
                <a:ext cx="2044150" cy="1231106"/>
              </a:xfrm>
              <a:prstGeom prst="rect">
                <a:avLst/>
              </a:prstGeom>
              <a:noFill/>
            </p:spPr>
            <p:txBody>
              <a:bodyPr wrap="none" rtlCol="0">
                <a:spAutoFit/>
              </a:bodyPr>
              <a:lstStyle/>
              <a:p>
                <a:pPr algn="ctr"/>
                <a:r>
                  <a:rPr lang="de-DE" sz="2000" dirty="0" smtClean="0">
                    <a:latin typeface="Arial" panose="020B0604020202020204" pitchFamily="34" charset="0"/>
                    <a:cs typeface="Arial" panose="020B0604020202020204" pitchFamily="34" charset="0"/>
                  </a:rPr>
                  <a:t>W7-X</a:t>
                </a:r>
              </a:p>
              <a:p>
                <a:pPr algn="ctr"/>
                <a:endParaRPr lang="de-DE" b="1" i="1" dirty="0" smtClean="0">
                  <a:solidFill>
                    <a:schemeClr val="bg1">
                      <a:lumMod val="65000"/>
                    </a:schemeClr>
                  </a:solidFill>
                  <a:cs typeface="Arial" pitchFamily="34" charset="0"/>
                </a:endParaRPr>
              </a:p>
              <a:p>
                <a:pPr algn="ctr"/>
                <a:r>
                  <a:rPr lang="de-DE" b="1" i="1" dirty="0" smtClean="0">
                    <a:solidFill>
                      <a:schemeClr val="bg1">
                        <a:lumMod val="65000"/>
                      </a:schemeClr>
                    </a:solidFill>
                    <a:latin typeface="Arial" panose="020B0604020202020204" pitchFamily="34" charset="0"/>
                    <a:cs typeface="Arial" panose="020B0604020202020204" pitchFamily="34" charset="0"/>
                  </a:rPr>
                  <a:t>WP W7-X</a:t>
                </a:r>
                <a:endParaRPr lang="de-DE" b="1" i="1" dirty="0">
                  <a:solidFill>
                    <a:schemeClr val="bg1">
                      <a:lumMod val="65000"/>
                    </a:schemeClr>
                  </a:solidFill>
                  <a:latin typeface="Arial" panose="020B0604020202020204" pitchFamily="34" charset="0"/>
                  <a:cs typeface="Arial" panose="020B0604020202020204" pitchFamily="34" charset="0"/>
                </a:endParaRPr>
              </a:p>
              <a:p>
                <a:pPr algn="ctr"/>
                <a:r>
                  <a:rPr lang="de-DE" i="1" dirty="0">
                    <a:solidFill>
                      <a:schemeClr val="bg1">
                        <a:lumMod val="65000"/>
                      </a:schemeClr>
                    </a:solidFill>
                    <a:latin typeface="Arial" panose="020B0604020202020204" pitchFamily="34" charset="0"/>
                    <a:cs typeface="Arial" panose="020B0604020202020204" pitchFamily="34" charset="0"/>
                  </a:rPr>
                  <a:t>Int. </a:t>
                </a:r>
                <a:r>
                  <a:rPr lang="de-DE" i="1" dirty="0" err="1" smtClean="0">
                    <a:solidFill>
                      <a:schemeClr val="bg1">
                        <a:lumMod val="65000"/>
                      </a:schemeClr>
                    </a:solidFill>
                    <a:latin typeface="Arial" panose="020B0604020202020204" pitchFamily="34" charset="0"/>
                    <a:cs typeface="Arial" panose="020B0604020202020204" pitchFamily="34" charset="0"/>
                  </a:rPr>
                  <a:t>Collaborations</a:t>
                </a:r>
                <a:endParaRPr lang="de-DE" i="1" dirty="0">
                  <a:solidFill>
                    <a:schemeClr val="bg1">
                      <a:lumMod val="65000"/>
                    </a:schemeClr>
                  </a:solidFill>
                  <a:latin typeface="Arial" panose="020B0604020202020204" pitchFamily="34" charset="0"/>
                  <a:cs typeface="Arial" panose="020B0604020202020204" pitchFamily="34" charset="0"/>
                </a:endParaRPr>
              </a:p>
            </p:txBody>
          </p:sp>
          <p:sp>
            <p:nvSpPr>
              <p:cNvPr id="49" name="Halbbogen 48"/>
              <p:cNvSpPr/>
              <p:nvPr/>
            </p:nvSpPr>
            <p:spPr>
              <a:xfrm rot="1800000">
                <a:off x="3290144" y="815561"/>
                <a:ext cx="2520000" cy="2520000"/>
              </a:xfrm>
              <a:prstGeom prst="blockArc">
                <a:avLst>
                  <a:gd name="adj1" fmla="val 16274871"/>
                  <a:gd name="adj2" fmla="val 10007401"/>
                  <a:gd name="adj3" fmla="val 280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0" name="Halbbogen 49"/>
              <p:cNvSpPr/>
              <p:nvPr/>
            </p:nvSpPr>
            <p:spPr>
              <a:xfrm rot="5400000">
                <a:off x="3380144" y="905561"/>
                <a:ext cx="2340000" cy="2340000"/>
              </a:xfrm>
              <a:prstGeom prst="blockArc">
                <a:avLst>
                  <a:gd name="adj1" fmla="val 16274871"/>
                  <a:gd name="adj2" fmla="val 9918365"/>
                  <a:gd name="adj3" fmla="val 273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27" name="Gruppieren 26"/>
            <p:cNvGrpSpPr/>
            <p:nvPr/>
          </p:nvGrpSpPr>
          <p:grpSpPr>
            <a:xfrm>
              <a:off x="1639157" y="3696041"/>
              <a:ext cx="5852386" cy="2520169"/>
              <a:chOff x="1639157" y="3696041"/>
              <a:chExt cx="5852386" cy="2520169"/>
            </a:xfrm>
          </p:grpSpPr>
          <p:grpSp>
            <p:nvGrpSpPr>
              <p:cNvPr id="32" name="Gruppieren 31"/>
              <p:cNvGrpSpPr/>
              <p:nvPr/>
            </p:nvGrpSpPr>
            <p:grpSpPr>
              <a:xfrm>
                <a:off x="4971543" y="3696041"/>
                <a:ext cx="2520000" cy="2520000"/>
                <a:chOff x="4964509" y="3671816"/>
                <a:chExt cx="2520000" cy="2520000"/>
              </a:xfrm>
            </p:grpSpPr>
            <p:sp>
              <p:nvSpPr>
                <p:cNvPr id="37" name="Textfeld 36"/>
                <p:cNvSpPr txBox="1"/>
                <p:nvPr/>
              </p:nvSpPr>
              <p:spPr>
                <a:xfrm>
                  <a:off x="5254532" y="4498004"/>
                  <a:ext cx="1939954" cy="1261884"/>
                </a:xfrm>
                <a:prstGeom prst="rect">
                  <a:avLst/>
                </a:prstGeom>
                <a:noFill/>
              </p:spPr>
              <p:txBody>
                <a:bodyPr wrap="none" rtlCol="0">
                  <a:spAutoFit/>
                </a:bodyPr>
                <a:lstStyle/>
                <a:p>
                  <a:pPr algn="ctr"/>
                  <a:r>
                    <a:rPr lang="de-DE" sz="2000" dirty="0" smtClean="0">
                      <a:latin typeface="Arial" panose="020B0604020202020204" pitchFamily="34" charset="0"/>
                      <a:cs typeface="Arial" panose="020B0604020202020204" pitchFamily="34" charset="0"/>
                    </a:rPr>
                    <a:t>3D-engineering</a:t>
                  </a:r>
                  <a:br>
                    <a:rPr lang="de-DE" sz="2000" dirty="0" smtClean="0">
                      <a:latin typeface="Arial" panose="020B0604020202020204" pitchFamily="34" charset="0"/>
                      <a:cs typeface="Arial" panose="020B0604020202020204" pitchFamily="34" charset="0"/>
                    </a:rPr>
                  </a:br>
                  <a:r>
                    <a:rPr lang="de-DE" sz="2000" dirty="0" smtClean="0">
                      <a:latin typeface="Arial" panose="020B0604020202020204" pitchFamily="34" charset="0"/>
                      <a:cs typeface="Arial" panose="020B0604020202020204" pitchFamily="34" charset="0"/>
                    </a:rPr>
                    <a:t>&amp; </a:t>
                  </a:r>
                  <a:r>
                    <a:rPr lang="de-DE" sz="2000" dirty="0" err="1" smtClean="0">
                      <a:latin typeface="Arial" panose="020B0604020202020204" pitchFamily="34" charset="0"/>
                      <a:cs typeface="Arial" panose="020B0604020202020204" pitchFamily="34" charset="0"/>
                    </a:rPr>
                    <a:t>technology</a:t>
                  </a:r>
                  <a:endParaRPr lang="de-DE" sz="2000" dirty="0" smtClean="0">
                    <a:latin typeface="Arial" panose="020B0604020202020204" pitchFamily="34" charset="0"/>
                    <a:cs typeface="Arial" panose="020B0604020202020204" pitchFamily="34" charset="0"/>
                  </a:endParaRPr>
                </a:p>
                <a:p>
                  <a:pPr algn="ctr"/>
                  <a:r>
                    <a:rPr lang="de-DE" i="1" dirty="0" smtClean="0">
                      <a:solidFill>
                        <a:schemeClr val="bg1">
                          <a:lumMod val="65000"/>
                        </a:schemeClr>
                      </a:solidFill>
                      <a:latin typeface="Arial" panose="020B0604020202020204" pitchFamily="34" charset="0"/>
                      <a:cs typeface="Arial" panose="020B0604020202020204" pitchFamily="34" charset="0"/>
                    </a:rPr>
                    <a:t>FTD-PRD</a:t>
                  </a:r>
                  <a:r>
                    <a:rPr lang="de-DE" i="1" dirty="0" smtClean="0">
                      <a:solidFill>
                        <a:schemeClr val="bg1">
                          <a:lumMod val="65000"/>
                        </a:schemeClr>
                      </a:solidFill>
                      <a:latin typeface="Arial" panose="020B0604020202020204" pitchFamily="34" charset="0"/>
                      <a:cs typeface="Arial" panose="020B0604020202020204" pitchFamily="34" charset="0"/>
                    </a:rPr>
                    <a:t/>
                  </a:r>
                  <a:br>
                    <a:rPr lang="de-DE" i="1" dirty="0" smtClean="0">
                      <a:solidFill>
                        <a:schemeClr val="bg1">
                          <a:lumMod val="65000"/>
                        </a:schemeClr>
                      </a:solidFill>
                      <a:latin typeface="Arial" panose="020B0604020202020204" pitchFamily="34" charset="0"/>
                      <a:cs typeface="Arial" panose="020B0604020202020204" pitchFamily="34" charset="0"/>
                    </a:rPr>
                  </a:br>
                  <a:endParaRPr lang="de-DE" i="1" dirty="0">
                    <a:solidFill>
                      <a:schemeClr val="bg1">
                        <a:lumMod val="65000"/>
                      </a:schemeClr>
                    </a:solidFill>
                    <a:latin typeface="Arial" panose="020B0604020202020204" pitchFamily="34" charset="0"/>
                    <a:cs typeface="Arial" panose="020B0604020202020204" pitchFamily="34" charset="0"/>
                  </a:endParaRPr>
                </a:p>
              </p:txBody>
            </p:sp>
            <p:sp>
              <p:nvSpPr>
                <p:cNvPr id="44" name="Halbbogen 43"/>
                <p:cNvSpPr/>
                <p:nvPr/>
              </p:nvSpPr>
              <p:spPr>
                <a:xfrm rot="8400000">
                  <a:off x="4964509" y="3671816"/>
                  <a:ext cx="2520000" cy="2520000"/>
                </a:xfrm>
                <a:prstGeom prst="blockArc">
                  <a:avLst>
                    <a:gd name="adj1" fmla="val 16274871"/>
                    <a:gd name="adj2" fmla="val 10007401"/>
                    <a:gd name="adj3" fmla="val 2803"/>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6" name="Halbbogen 45"/>
                <p:cNvSpPr/>
                <p:nvPr/>
              </p:nvSpPr>
              <p:spPr>
                <a:xfrm rot="12600000">
                  <a:off x="5054509" y="3761816"/>
                  <a:ext cx="2340000" cy="2340000"/>
                </a:xfrm>
                <a:prstGeom prst="blockArc">
                  <a:avLst>
                    <a:gd name="adj1" fmla="val 16274871"/>
                    <a:gd name="adj2" fmla="val 9918365"/>
                    <a:gd name="adj3" fmla="val 273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33" name="Gruppieren 32"/>
              <p:cNvGrpSpPr/>
              <p:nvPr/>
            </p:nvGrpSpPr>
            <p:grpSpPr>
              <a:xfrm>
                <a:off x="1639157" y="3696210"/>
                <a:ext cx="2520000" cy="2520000"/>
                <a:chOff x="1632123" y="3671985"/>
                <a:chExt cx="2520000" cy="2520000"/>
              </a:xfrm>
            </p:grpSpPr>
            <p:sp>
              <p:nvSpPr>
                <p:cNvPr id="34" name="Halbbogen 33"/>
                <p:cNvSpPr/>
                <p:nvPr/>
              </p:nvSpPr>
              <p:spPr>
                <a:xfrm rot="-5400000">
                  <a:off x="1632123" y="3671985"/>
                  <a:ext cx="2520000" cy="2520000"/>
                </a:xfrm>
                <a:prstGeom prst="blockArc">
                  <a:avLst>
                    <a:gd name="adj1" fmla="val 16274871"/>
                    <a:gd name="adj2" fmla="val 10007401"/>
                    <a:gd name="adj3" fmla="val 2803"/>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5" name="Halbbogen 34"/>
                <p:cNvSpPr/>
                <p:nvPr/>
              </p:nvSpPr>
              <p:spPr>
                <a:xfrm rot="-1800000">
                  <a:off x="1722123" y="3761985"/>
                  <a:ext cx="2340000" cy="2340000"/>
                </a:xfrm>
                <a:prstGeom prst="blockArc">
                  <a:avLst>
                    <a:gd name="adj1" fmla="val 16274871"/>
                    <a:gd name="adj2" fmla="val 9918365"/>
                    <a:gd name="adj3" fmla="val 273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6" name="Textfeld 35"/>
                <p:cNvSpPr txBox="1"/>
                <p:nvPr/>
              </p:nvSpPr>
              <p:spPr>
                <a:xfrm>
                  <a:off x="2030349" y="4473371"/>
                  <a:ext cx="1723550" cy="984885"/>
                </a:xfrm>
                <a:prstGeom prst="rect">
                  <a:avLst/>
                </a:prstGeom>
                <a:noFill/>
              </p:spPr>
              <p:txBody>
                <a:bodyPr wrap="none" rtlCol="0">
                  <a:spAutoFit/>
                </a:bodyPr>
                <a:lstStyle/>
                <a:p>
                  <a:pPr algn="ctr"/>
                  <a:r>
                    <a:rPr lang="de-DE" sz="2000" dirty="0" err="1" smtClean="0">
                      <a:latin typeface="Arial" panose="020B0604020202020204" pitchFamily="34" charset="0"/>
                      <a:cs typeface="Arial" panose="020B0604020202020204" pitchFamily="34" charset="0"/>
                    </a:rPr>
                    <a:t>theory</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and</a:t>
                  </a:r>
                  <a:r>
                    <a:rPr lang="de-DE" sz="2000" dirty="0" smtClean="0">
                      <a:latin typeface="Arial" panose="020B0604020202020204" pitchFamily="34" charset="0"/>
                      <a:cs typeface="Arial" panose="020B0604020202020204" pitchFamily="34" charset="0"/>
                    </a:rPr>
                    <a:t> </a:t>
                  </a:r>
                  <a:br>
                    <a:rPr lang="de-DE" sz="2000" dirty="0" smtClean="0">
                      <a:latin typeface="Arial" panose="020B0604020202020204" pitchFamily="34" charset="0"/>
                      <a:cs typeface="Arial" panose="020B0604020202020204" pitchFamily="34" charset="0"/>
                    </a:rPr>
                  </a:br>
                  <a:r>
                    <a:rPr lang="de-DE" sz="2000" dirty="0" err="1" smtClean="0">
                      <a:latin typeface="Arial" panose="020B0604020202020204" pitchFamily="34" charset="0"/>
                      <a:cs typeface="Arial" panose="020B0604020202020204" pitchFamily="34" charset="0"/>
                    </a:rPr>
                    <a:t>modelling</a:t>
                  </a:r>
                  <a:endParaRPr lang="de-DE" i="1" dirty="0" smtClean="0">
                    <a:solidFill>
                      <a:schemeClr val="bg1">
                        <a:lumMod val="65000"/>
                      </a:schemeClr>
                    </a:solidFill>
                    <a:latin typeface="Arial" panose="020B0604020202020204" pitchFamily="34" charset="0"/>
                    <a:cs typeface="Arial" panose="020B0604020202020204" pitchFamily="34" charset="0"/>
                  </a:endParaRPr>
                </a:p>
                <a:p>
                  <a:pPr algn="ctr"/>
                  <a:r>
                    <a:rPr lang="de-DE" i="1" dirty="0" smtClean="0">
                      <a:solidFill>
                        <a:schemeClr val="bg1">
                          <a:lumMod val="65000"/>
                        </a:schemeClr>
                      </a:solidFill>
                      <a:latin typeface="Arial" panose="020B0604020202020204" pitchFamily="34" charset="0"/>
                      <a:cs typeface="Arial" panose="020B0604020202020204" pitchFamily="34" charset="0"/>
                    </a:rPr>
                    <a:t>WPW7X/TSVV</a:t>
                  </a:r>
                  <a:endParaRPr lang="de-DE" i="1" dirty="0">
                    <a:solidFill>
                      <a:schemeClr val="bg1">
                        <a:lumMod val="65000"/>
                      </a:schemeClr>
                    </a:solidFill>
                    <a:latin typeface="Arial" panose="020B0604020202020204" pitchFamily="34" charset="0"/>
                    <a:cs typeface="Arial" panose="020B0604020202020204" pitchFamily="34" charset="0"/>
                  </a:endParaRPr>
                </a:p>
              </p:txBody>
            </p:sp>
          </p:grpSp>
        </p:grpSp>
        <p:cxnSp>
          <p:nvCxnSpPr>
            <p:cNvPr id="29" name="Gerader Verbinder 28"/>
            <p:cNvCxnSpPr/>
            <p:nvPr/>
          </p:nvCxnSpPr>
          <p:spPr>
            <a:xfrm flipH="1">
              <a:off x="3507921" y="3053443"/>
              <a:ext cx="487136" cy="83820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a:off x="5178879" y="3145971"/>
              <a:ext cx="478971" cy="83275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4044043" y="4950279"/>
              <a:ext cx="963386" cy="8164"/>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uppieren 50"/>
          <p:cNvGrpSpPr/>
          <p:nvPr/>
        </p:nvGrpSpPr>
        <p:grpSpPr>
          <a:xfrm>
            <a:off x="1354185" y="2083740"/>
            <a:ext cx="6878235" cy="3864955"/>
            <a:chOff x="1130013" y="2494637"/>
            <a:chExt cx="6878235" cy="3864955"/>
          </a:xfrm>
        </p:grpSpPr>
        <p:sp>
          <p:nvSpPr>
            <p:cNvPr id="52" name="Textfeld 51"/>
            <p:cNvSpPr txBox="1"/>
            <p:nvPr/>
          </p:nvSpPr>
          <p:spPr>
            <a:xfrm>
              <a:off x="1130013" y="2494637"/>
              <a:ext cx="2326279" cy="646331"/>
            </a:xfrm>
            <a:prstGeom prst="rect">
              <a:avLst/>
            </a:prstGeom>
            <a:noFill/>
          </p:spPr>
          <p:txBody>
            <a:bodyPr wrap="none" rtlCol="0">
              <a:spAutoFit/>
            </a:bodyPr>
            <a:lstStyle/>
            <a:p>
              <a:pPr algn="ctr"/>
              <a:r>
                <a:rPr lang="de-DE" b="1" dirty="0" err="1" smtClean="0">
                  <a:solidFill>
                    <a:schemeClr val="bg2">
                      <a:lumMod val="50000"/>
                    </a:schemeClr>
                  </a:solidFill>
                  <a:latin typeface="Arial" panose="020B0604020202020204" pitchFamily="34" charset="0"/>
                  <a:cs typeface="Arial" panose="020B0604020202020204" pitchFamily="34" charset="0"/>
                </a:rPr>
                <a:t>demonstrate</a:t>
              </a:r>
              <a:endParaRPr lang="de-DE" b="1" dirty="0" smtClean="0">
                <a:solidFill>
                  <a:schemeClr val="bg2">
                    <a:lumMod val="50000"/>
                  </a:schemeClr>
                </a:solidFill>
                <a:latin typeface="Arial" panose="020B0604020202020204" pitchFamily="34" charset="0"/>
                <a:cs typeface="Arial" panose="020B0604020202020204" pitchFamily="34" charset="0"/>
              </a:endParaRPr>
            </a:p>
            <a:p>
              <a:pPr algn="ctr"/>
              <a:r>
                <a:rPr lang="de-DE" b="1" dirty="0" err="1" smtClean="0">
                  <a:solidFill>
                    <a:schemeClr val="bg2">
                      <a:lumMod val="50000"/>
                    </a:schemeClr>
                  </a:solidFill>
                  <a:latin typeface="Arial" panose="020B0604020202020204" pitchFamily="34" charset="0"/>
                  <a:cs typeface="Arial" panose="020B0604020202020204" pitchFamily="34" charset="0"/>
                </a:rPr>
                <a:t>optimization</a:t>
              </a:r>
              <a:r>
                <a:rPr lang="de-DE" b="1" dirty="0" smtClean="0">
                  <a:solidFill>
                    <a:schemeClr val="bg2">
                      <a:lumMod val="50000"/>
                    </a:schemeClr>
                  </a:solidFill>
                  <a:latin typeface="Arial" panose="020B0604020202020204" pitchFamily="34" charset="0"/>
                  <a:cs typeface="Arial" panose="020B0604020202020204" pitchFamily="34" charset="0"/>
                </a:rPr>
                <a:t> &amp; SSO</a:t>
              </a:r>
              <a:endParaRPr lang="de-DE" b="1" dirty="0">
                <a:solidFill>
                  <a:schemeClr val="bg2">
                    <a:lumMod val="50000"/>
                  </a:schemeClr>
                </a:solidFill>
                <a:latin typeface="Arial" panose="020B0604020202020204" pitchFamily="34" charset="0"/>
                <a:cs typeface="Arial" panose="020B0604020202020204" pitchFamily="34" charset="0"/>
              </a:endParaRPr>
            </a:p>
          </p:txBody>
        </p:sp>
        <p:sp>
          <p:nvSpPr>
            <p:cNvPr id="53" name="Textfeld 52"/>
            <p:cNvSpPr txBox="1"/>
            <p:nvPr/>
          </p:nvSpPr>
          <p:spPr>
            <a:xfrm>
              <a:off x="6169283" y="2494637"/>
              <a:ext cx="1838965" cy="646331"/>
            </a:xfrm>
            <a:prstGeom prst="rect">
              <a:avLst/>
            </a:prstGeom>
            <a:noFill/>
          </p:spPr>
          <p:txBody>
            <a:bodyPr wrap="none" rtlCol="0">
              <a:spAutoFit/>
            </a:bodyPr>
            <a:lstStyle/>
            <a:p>
              <a:pPr algn="ctr"/>
              <a:r>
                <a:rPr lang="de-DE" b="1" dirty="0" err="1" smtClean="0">
                  <a:solidFill>
                    <a:schemeClr val="accent3">
                      <a:lumMod val="75000"/>
                    </a:schemeClr>
                  </a:solidFill>
                  <a:latin typeface="Arial" panose="020B0604020202020204" pitchFamily="34" charset="0"/>
                  <a:cs typeface="Arial" panose="020B0604020202020204" pitchFamily="34" charset="0"/>
                </a:rPr>
                <a:t>sound</a:t>
              </a:r>
              <a:endParaRPr lang="de-DE" b="1" dirty="0" smtClean="0">
                <a:solidFill>
                  <a:schemeClr val="accent3">
                    <a:lumMod val="75000"/>
                  </a:schemeClr>
                </a:solidFill>
                <a:latin typeface="Arial" panose="020B0604020202020204" pitchFamily="34" charset="0"/>
                <a:cs typeface="Arial" panose="020B0604020202020204" pitchFamily="34" charset="0"/>
              </a:endParaRPr>
            </a:p>
            <a:p>
              <a:pPr algn="ctr"/>
              <a:r>
                <a:rPr lang="de-DE" b="1" dirty="0" smtClean="0">
                  <a:solidFill>
                    <a:schemeClr val="accent3">
                      <a:lumMod val="75000"/>
                    </a:schemeClr>
                  </a:solidFill>
                  <a:latin typeface="Arial" panose="020B0604020202020204" pitchFamily="34" charset="0"/>
                  <a:cs typeface="Arial" panose="020B0604020202020204" pitchFamily="34" charset="0"/>
                </a:rPr>
                <a:t>3D </a:t>
              </a:r>
              <a:r>
                <a:rPr lang="de-DE" b="1" dirty="0" err="1" smtClean="0">
                  <a:solidFill>
                    <a:schemeClr val="accent3">
                      <a:lumMod val="75000"/>
                    </a:schemeClr>
                  </a:solidFill>
                  <a:latin typeface="Arial" panose="020B0604020202020204" pitchFamily="34" charset="0"/>
                  <a:cs typeface="Arial" panose="020B0604020202020204" pitchFamily="34" charset="0"/>
                </a:rPr>
                <a:t>technology</a:t>
              </a:r>
              <a:r>
                <a:rPr lang="de-DE"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54" name="Textfeld 53"/>
            <p:cNvSpPr txBox="1"/>
            <p:nvPr/>
          </p:nvSpPr>
          <p:spPr>
            <a:xfrm>
              <a:off x="3839489" y="5713261"/>
              <a:ext cx="1492716" cy="646331"/>
            </a:xfrm>
            <a:prstGeom prst="rect">
              <a:avLst/>
            </a:prstGeom>
            <a:noFill/>
          </p:spPr>
          <p:txBody>
            <a:bodyPr wrap="none" rtlCol="0">
              <a:spAutoFit/>
            </a:bodyPr>
            <a:lstStyle/>
            <a:p>
              <a:pPr algn="ctr"/>
              <a:r>
                <a:rPr lang="de-DE" b="1" dirty="0" err="1" smtClean="0">
                  <a:solidFill>
                    <a:schemeClr val="accent1">
                      <a:lumMod val="75000"/>
                    </a:schemeClr>
                  </a:solidFill>
                  <a:latin typeface="Arial" panose="020B0604020202020204" pitchFamily="34" charset="0"/>
                  <a:cs typeface="Arial" panose="020B0604020202020204" pitchFamily="34" charset="0"/>
                </a:rPr>
                <a:t>reliable</a:t>
              </a:r>
              <a:r>
                <a:rPr lang="de-DE" b="1" dirty="0" smtClean="0">
                  <a:solidFill>
                    <a:schemeClr val="accent1">
                      <a:lumMod val="75000"/>
                    </a:schemeClr>
                  </a:solidFill>
                  <a:latin typeface="Arial" panose="020B0604020202020204" pitchFamily="34" charset="0"/>
                  <a:cs typeface="Arial" panose="020B0604020202020204" pitchFamily="34" charset="0"/>
                </a:rPr>
                <a:t> </a:t>
              </a:r>
            </a:p>
            <a:p>
              <a:pPr algn="ctr"/>
              <a:r>
                <a:rPr lang="de-DE" b="1" dirty="0" err="1" smtClean="0">
                  <a:solidFill>
                    <a:schemeClr val="accent1">
                      <a:lumMod val="75000"/>
                    </a:schemeClr>
                  </a:solidFill>
                  <a:latin typeface="Arial" panose="020B0604020202020204" pitchFamily="34" charset="0"/>
                  <a:cs typeface="Arial" panose="020B0604020202020204" pitchFamily="34" charset="0"/>
                </a:rPr>
                <a:t>predictions</a:t>
              </a:r>
              <a:r>
                <a:rPr lang="de-DE" b="1" dirty="0" smtClean="0">
                  <a:solidFill>
                    <a:schemeClr val="accent1">
                      <a:lumMod val="75000"/>
                    </a:schemeClr>
                  </a:solidFill>
                  <a:latin typeface="Arial" panose="020B0604020202020204" pitchFamily="34" charset="0"/>
                  <a:cs typeface="Arial" panose="020B0604020202020204" pitchFamily="34" charset="0"/>
                </a:rPr>
                <a:t> </a:t>
              </a:r>
              <a:endParaRPr lang="de-DE" b="1" dirty="0">
                <a:solidFill>
                  <a:schemeClr val="accent1">
                    <a:lumMod val="75000"/>
                  </a:schemeClr>
                </a:solidFill>
                <a:latin typeface="Arial" panose="020B0604020202020204" pitchFamily="34" charset="0"/>
                <a:cs typeface="Arial" panose="020B0604020202020204" pitchFamily="34" charset="0"/>
              </a:endParaRPr>
            </a:p>
          </p:txBody>
        </p:sp>
      </p:grpSp>
      <p:sp>
        <p:nvSpPr>
          <p:cNvPr id="39" name="Footer Placeholder 2"/>
          <p:cNvSpPr>
            <a:spLocks noGrp="1"/>
          </p:cNvSpPr>
          <p:nvPr>
            <p:ph type="ftr" sz="quarter" idx="11"/>
          </p:nvPr>
        </p:nvSpPr>
        <p:spPr>
          <a:xfrm>
            <a:off x="0" y="6608648"/>
            <a:ext cx="9144000" cy="268139"/>
          </a:xfrm>
        </p:spPr>
        <p:txBody>
          <a:bodyPr/>
          <a:lstStyle/>
          <a:p>
            <a:pPr algn="r"/>
            <a:r>
              <a:rPr lang="en-GB" dirty="0" smtClean="0"/>
              <a:t>DINKLAGE, ALONSO, CALVO, MOSEEV </a:t>
            </a:r>
            <a:r>
              <a:rPr lang="en-GB" dirty="0" smtClean="0"/>
              <a:t>| </a:t>
            </a:r>
            <a:r>
              <a:rPr lang="en-GB" dirty="0" smtClean="0"/>
              <a:t>WP</a:t>
            </a:r>
            <a:r>
              <a:rPr lang="de-DE" dirty="0" smtClean="0"/>
              <a:t>W7X in FP9 </a:t>
            </a:r>
            <a:r>
              <a:rPr lang="en-GB" dirty="0" smtClean="0"/>
              <a:t>| </a:t>
            </a:r>
            <a:r>
              <a:rPr lang="en-GB" dirty="0" err="1" smtClean="0"/>
              <a:t>EUROfusion</a:t>
            </a:r>
            <a:r>
              <a:rPr lang="en-GB" dirty="0" smtClean="0"/>
              <a:t> Info Meeting to the Beneficiaries | VC - 19. </a:t>
            </a:r>
            <a:r>
              <a:rPr lang="en-GB" dirty="0" smtClean="0"/>
              <a:t>Oct. 2020| Page </a:t>
            </a:r>
            <a:fld id="{6A6D9FA1-99C7-4910-8E32-B85D378B0060}" type="slidenum">
              <a:rPr lang="en-GB" smtClean="0"/>
              <a:pPr algn="r"/>
              <a:t>4</a:t>
            </a:fld>
            <a:r>
              <a:rPr lang="en-GB" dirty="0" smtClean="0"/>
              <a:t>/10</a:t>
            </a:r>
            <a:endParaRPr lang="en-GB" dirty="0"/>
          </a:p>
        </p:txBody>
      </p:sp>
    </p:spTree>
    <p:extLst>
      <p:ext uri="{BB962C8B-B14F-4D97-AF65-F5344CB8AC3E}">
        <p14:creationId xmlns:p14="http://schemas.microsoft.com/office/powerpoint/2010/main" val="202999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1560" y="116778"/>
            <a:ext cx="7848872" cy="4572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de-DE" sz="2800" dirty="0" err="1" smtClean="0">
                <a:solidFill>
                  <a:srgbClr val="0000FF"/>
                </a:solidFill>
              </a:rPr>
              <a:t>Where</a:t>
            </a:r>
            <a:r>
              <a:rPr lang="de-DE" sz="2800" dirty="0" smtClean="0">
                <a:solidFill>
                  <a:srgbClr val="0000FF"/>
                </a:solidFill>
              </a:rPr>
              <a:t> </a:t>
            </a:r>
            <a:r>
              <a:rPr lang="de-DE" sz="2800" dirty="0" err="1" smtClean="0">
                <a:solidFill>
                  <a:srgbClr val="0000FF"/>
                </a:solidFill>
              </a:rPr>
              <a:t>did</a:t>
            </a:r>
            <a:r>
              <a:rPr lang="de-DE" sz="2800" dirty="0" smtClean="0">
                <a:solidFill>
                  <a:srgbClr val="0000FF"/>
                </a:solidFill>
              </a:rPr>
              <a:t> </a:t>
            </a:r>
            <a:r>
              <a:rPr lang="de-DE" sz="2800" dirty="0" err="1" smtClean="0">
                <a:solidFill>
                  <a:srgbClr val="0000FF"/>
                </a:solidFill>
              </a:rPr>
              <a:t>we</a:t>
            </a:r>
            <a:r>
              <a:rPr lang="de-DE" sz="2800" dirty="0" smtClean="0">
                <a:solidFill>
                  <a:srgbClr val="0000FF"/>
                </a:solidFill>
              </a:rPr>
              <a:t> </a:t>
            </a:r>
            <a:r>
              <a:rPr lang="de-DE" sz="2800" dirty="0" err="1" smtClean="0">
                <a:solidFill>
                  <a:srgbClr val="0000FF"/>
                </a:solidFill>
              </a:rPr>
              <a:t>start</a:t>
            </a:r>
            <a:r>
              <a:rPr lang="de-DE" sz="2800" dirty="0" smtClean="0">
                <a:solidFill>
                  <a:srgbClr val="0000FF"/>
                </a:solidFill>
              </a:rPr>
              <a:t> </a:t>
            </a:r>
            <a:r>
              <a:rPr lang="de-DE" sz="2800" dirty="0" err="1" smtClean="0">
                <a:solidFill>
                  <a:srgbClr val="0000FF"/>
                </a:solidFill>
              </a:rPr>
              <a:t>and</a:t>
            </a:r>
            <a:r>
              <a:rPr lang="de-DE" sz="2800" dirty="0" smtClean="0">
                <a:solidFill>
                  <a:srgbClr val="0000FF"/>
                </a:solidFill>
              </a:rPr>
              <a:t> </a:t>
            </a:r>
            <a:r>
              <a:rPr lang="de-DE" sz="2800" dirty="0" err="1" smtClean="0">
                <a:solidFill>
                  <a:srgbClr val="0000FF"/>
                </a:solidFill>
              </a:rPr>
              <a:t>where</a:t>
            </a:r>
            <a:r>
              <a:rPr lang="de-DE" sz="2800" dirty="0" smtClean="0">
                <a:solidFill>
                  <a:srgbClr val="0000FF"/>
                </a:solidFill>
              </a:rPr>
              <a:t> do </a:t>
            </a:r>
            <a:r>
              <a:rPr lang="de-DE" sz="2800" dirty="0" err="1" smtClean="0">
                <a:solidFill>
                  <a:srgbClr val="0000FF"/>
                </a:solidFill>
              </a:rPr>
              <a:t>we</a:t>
            </a:r>
            <a:r>
              <a:rPr lang="de-DE" sz="2800" dirty="0" smtClean="0">
                <a:solidFill>
                  <a:srgbClr val="0000FF"/>
                </a:solidFill>
              </a:rPr>
              <a:t> plan </a:t>
            </a:r>
            <a:r>
              <a:rPr lang="de-DE" sz="2800" dirty="0" err="1" smtClean="0">
                <a:solidFill>
                  <a:srgbClr val="0000FF"/>
                </a:solidFill>
              </a:rPr>
              <a:t>to</a:t>
            </a:r>
            <a:r>
              <a:rPr lang="de-DE" sz="2800" dirty="0" smtClean="0">
                <a:solidFill>
                  <a:srgbClr val="0000FF"/>
                </a:solidFill>
              </a:rPr>
              <a:t> </a:t>
            </a:r>
            <a:r>
              <a:rPr lang="de-DE" sz="2800" dirty="0" err="1" smtClean="0">
                <a:solidFill>
                  <a:srgbClr val="0000FF"/>
                </a:solidFill>
              </a:rPr>
              <a:t>go</a:t>
            </a:r>
            <a:r>
              <a:rPr lang="de-DE" sz="2800" dirty="0" smtClean="0">
                <a:solidFill>
                  <a:srgbClr val="0000FF"/>
                </a:solidFill>
              </a:rPr>
              <a:t>?</a:t>
            </a:r>
            <a:endParaRPr lang="en-US" sz="2800" dirty="0">
              <a:solidFill>
                <a:srgbClr val="0000FF"/>
              </a:solidFill>
            </a:endParaRPr>
          </a:p>
        </p:txBody>
      </p:sp>
      <p:sp>
        <p:nvSpPr>
          <p:cNvPr id="6" name="TextBox 5"/>
          <p:cNvSpPr txBox="1"/>
          <p:nvPr/>
        </p:nvSpPr>
        <p:spPr>
          <a:xfrm>
            <a:off x="0" y="827420"/>
            <a:ext cx="9139819"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Fusion progress in terms of technology (pulse lengths) and physics (triple product)</a:t>
            </a:r>
            <a:endParaRPr lang="en-US" dirty="0">
              <a:latin typeface="Symbol" panose="05050102010706020507" pitchFamily="18" charset="2"/>
              <a:cs typeface="Arial" panose="020B0604020202020204" pitchFamily="34" charset="0"/>
            </a:endParaRPr>
          </a:p>
        </p:txBody>
      </p:sp>
      <p:grpSp>
        <p:nvGrpSpPr>
          <p:cNvPr id="2" name="Gruppieren 1"/>
          <p:cNvGrpSpPr/>
          <p:nvPr/>
        </p:nvGrpSpPr>
        <p:grpSpPr>
          <a:xfrm>
            <a:off x="249429" y="1272762"/>
            <a:ext cx="8009985" cy="4244470"/>
            <a:chOff x="395536" y="1246516"/>
            <a:chExt cx="8009985" cy="4244470"/>
          </a:xfrm>
        </p:grpSpPr>
        <p:grpSp>
          <p:nvGrpSpPr>
            <p:cNvPr id="114" name="Gruppieren 10"/>
            <p:cNvGrpSpPr/>
            <p:nvPr/>
          </p:nvGrpSpPr>
          <p:grpSpPr>
            <a:xfrm>
              <a:off x="395536" y="1246516"/>
              <a:ext cx="8009985" cy="4244470"/>
              <a:chOff x="859534" y="898751"/>
              <a:chExt cx="8440933" cy="4279536"/>
            </a:xfrm>
          </p:grpSpPr>
          <p:pic>
            <p:nvPicPr>
              <p:cNvPr id="139" name="Grafik 8"/>
              <p:cNvPicPr>
                <a:picLocks noChangeAspect="1"/>
              </p:cNvPicPr>
              <p:nvPr/>
            </p:nvPicPr>
            <p:blipFill>
              <a:blip r:embed="rId3"/>
              <a:stretch>
                <a:fillRect/>
              </a:stretch>
            </p:blipFill>
            <p:spPr>
              <a:xfrm>
                <a:off x="859534" y="898751"/>
                <a:ext cx="8440933" cy="4257108"/>
              </a:xfrm>
              <a:prstGeom prst="rect">
                <a:avLst/>
              </a:prstGeom>
            </p:spPr>
          </p:pic>
          <p:sp>
            <p:nvSpPr>
              <p:cNvPr id="140" name="Rechteck 9"/>
              <p:cNvSpPr/>
              <p:nvPr/>
            </p:nvSpPr>
            <p:spPr>
              <a:xfrm>
                <a:off x="1679713" y="4999383"/>
                <a:ext cx="1649896" cy="17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grpSp>
        <p:sp>
          <p:nvSpPr>
            <p:cNvPr id="115" name="Abgerundetes Rechteck 12"/>
            <p:cNvSpPr/>
            <p:nvPr/>
          </p:nvSpPr>
          <p:spPr>
            <a:xfrm>
              <a:off x="4320462" y="2405363"/>
              <a:ext cx="623164" cy="267251"/>
            </a:xfrm>
            <a:prstGeom prst="roundRect">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5609" tIns="62802" rIns="125609" bIns="62802" rtlCol="0" anchor="ctr"/>
            <a:lstStyle/>
            <a:p>
              <a:pPr algn="ctr"/>
              <a:r>
                <a:rPr lang="en-GB" sz="2160" dirty="0" smtClean="0">
                  <a:solidFill>
                    <a:srgbClr val="0000FF"/>
                  </a:solidFill>
                </a:rPr>
                <a:t>?</a:t>
              </a:r>
              <a:endParaRPr lang="en-GB" sz="2160" dirty="0">
                <a:solidFill>
                  <a:srgbClr val="0000FF"/>
                </a:solidFill>
              </a:endParaRPr>
            </a:p>
          </p:txBody>
        </p:sp>
        <p:sp>
          <p:nvSpPr>
            <p:cNvPr id="116" name="Ellipse 14"/>
            <p:cNvSpPr>
              <a:spLocks noChangeAspect="1"/>
            </p:cNvSpPr>
            <p:nvPr/>
          </p:nvSpPr>
          <p:spPr>
            <a:xfrm>
              <a:off x="1522776" y="4375369"/>
              <a:ext cx="170606" cy="178525"/>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5609" tIns="62802" rIns="125609" bIns="62802" rtlCol="0" anchor="ctr"/>
            <a:lstStyle/>
            <a:p>
              <a:pPr algn="ctr"/>
              <a:endParaRPr lang="en-GB" sz="2160"/>
            </a:p>
          </p:txBody>
        </p:sp>
        <p:sp>
          <p:nvSpPr>
            <p:cNvPr id="117" name="Rechteck 16"/>
            <p:cNvSpPr/>
            <p:nvPr/>
          </p:nvSpPr>
          <p:spPr>
            <a:xfrm>
              <a:off x="1853962" y="4395140"/>
              <a:ext cx="359679" cy="17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119" name="Textfeld 26"/>
            <p:cNvSpPr txBox="1"/>
            <p:nvPr/>
          </p:nvSpPr>
          <p:spPr>
            <a:xfrm>
              <a:off x="1775998" y="4296741"/>
              <a:ext cx="588436" cy="320517"/>
            </a:xfrm>
            <a:prstGeom prst="rect">
              <a:avLst/>
            </a:prstGeom>
            <a:noFill/>
          </p:spPr>
          <p:txBody>
            <a:bodyPr wrap="none" rtlCol="0">
              <a:spAutoFit/>
            </a:bodyPr>
            <a:lstStyle/>
            <a:p>
              <a:r>
                <a:rPr lang="en-GB" sz="1920" b="1" dirty="0"/>
                <a:t>W7-X</a:t>
              </a:r>
            </a:p>
          </p:txBody>
        </p:sp>
        <p:sp>
          <p:nvSpPr>
            <p:cNvPr id="125" name="Textfeld 11"/>
            <p:cNvSpPr txBox="1"/>
            <p:nvPr/>
          </p:nvSpPr>
          <p:spPr>
            <a:xfrm>
              <a:off x="4095930" y="2028815"/>
              <a:ext cx="1072733" cy="364293"/>
            </a:xfrm>
            <a:prstGeom prst="rect">
              <a:avLst/>
            </a:prstGeom>
            <a:solidFill>
              <a:schemeClr val="bg1"/>
            </a:solidFill>
          </p:spPr>
          <p:txBody>
            <a:bodyPr wrap="none" lIns="125609" tIns="62802" rIns="125609" bIns="62802" rtlCol="0">
              <a:spAutoFit/>
            </a:bodyPr>
            <a:lstStyle/>
            <a:p>
              <a:r>
                <a:rPr lang="en-GB" sz="2040" b="1" dirty="0" smtClean="0">
                  <a:ea typeface="Arial MT Condensed" pitchFamily="34" charset="0"/>
                  <a:cs typeface="Arial MT Condensed" pitchFamily="34" charset="0"/>
                </a:rPr>
                <a:t>W7-X </a:t>
              </a:r>
              <a:r>
                <a:rPr lang="en-GB" sz="2040" b="1" dirty="0">
                  <a:ea typeface="Arial MT Condensed" pitchFamily="34" charset="0"/>
                  <a:cs typeface="Arial MT Condensed" pitchFamily="34" charset="0"/>
                </a:rPr>
                <a:t>OP2</a:t>
              </a:r>
            </a:p>
          </p:txBody>
        </p:sp>
      </p:grpSp>
      <p:sp>
        <p:nvSpPr>
          <p:cNvPr id="12" name="TextBox 11"/>
          <p:cNvSpPr txBox="1"/>
          <p:nvPr/>
        </p:nvSpPr>
        <p:spPr>
          <a:xfrm>
            <a:off x="7378994" y="5286562"/>
            <a:ext cx="1808508"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 M. Kikuchi w/ adaptions</a:t>
            </a:r>
            <a:endParaRPr lang="en-US" sz="1100" dirty="0">
              <a:latin typeface="Arial" panose="020B0604020202020204" pitchFamily="34" charset="0"/>
              <a:cs typeface="Arial" panose="020B0604020202020204" pitchFamily="34" charset="0"/>
            </a:endParaRPr>
          </a:p>
        </p:txBody>
      </p:sp>
      <p:sp>
        <p:nvSpPr>
          <p:cNvPr id="39" name="TextBox 5"/>
          <p:cNvSpPr txBox="1"/>
          <p:nvPr/>
        </p:nvSpPr>
        <p:spPr>
          <a:xfrm>
            <a:off x="89214" y="5780418"/>
            <a:ext cx="9139819" cy="707886"/>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Target in Horizon </a:t>
            </a:r>
            <a:r>
              <a:rPr lang="en-US" sz="2000" dirty="0" smtClean="0">
                <a:latin typeface="Arial" panose="020B0604020202020204" pitchFamily="34" charset="0"/>
                <a:cs typeface="Arial" panose="020B0604020202020204" pitchFamily="34" charset="0"/>
              </a:rPr>
              <a:t>Europe: high-performance, steady-state operation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to qualify key elements of stellarators as a viable way for fusion electricity.</a:t>
            </a:r>
            <a:endParaRPr lang="en-US" sz="2000" dirty="0">
              <a:latin typeface="Symbol" panose="05050102010706020507" pitchFamily="18" charset="2"/>
              <a:cs typeface="Arial" panose="020B0604020202020204" pitchFamily="34" charset="0"/>
            </a:endParaRPr>
          </a:p>
        </p:txBody>
      </p:sp>
      <p:cxnSp>
        <p:nvCxnSpPr>
          <p:cNvPr id="17" name="Gerader Verbinder 16"/>
          <p:cNvCxnSpPr/>
          <p:nvPr/>
        </p:nvCxnSpPr>
        <p:spPr>
          <a:xfrm flipH="1">
            <a:off x="7334072" y="5244751"/>
            <a:ext cx="1368152" cy="35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Pfeil nach rechts 2"/>
          <p:cNvSpPr/>
          <p:nvPr/>
        </p:nvSpPr>
        <p:spPr>
          <a:xfrm rot="13749298">
            <a:off x="1374801" y="4877988"/>
            <a:ext cx="921059" cy="216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2085651" y="5289135"/>
            <a:ext cx="1056700" cy="369332"/>
          </a:xfrm>
          <a:prstGeom prst="rect">
            <a:avLst/>
          </a:prstGeom>
          <a:noFill/>
          <a:ln>
            <a:solidFill>
              <a:srgbClr val="0070C0"/>
            </a:solidFill>
          </a:ln>
        </p:spPr>
        <p:txBody>
          <a:bodyPr wrap="none" rtlCol="0">
            <a:spAutoFit/>
          </a:bodyPr>
          <a:lstStyle/>
          <a:p>
            <a:r>
              <a:rPr lang="de-DE" dirty="0">
                <a:latin typeface="Arial" panose="020B0604020202020204" pitchFamily="34" charset="0"/>
                <a:cs typeface="Arial" panose="020B0604020202020204" pitchFamily="34" charset="0"/>
              </a:rPr>
              <a:t>p</a:t>
            </a:r>
            <a:r>
              <a:rPr lang="de-DE" dirty="0" smtClean="0">
                <a:latin typeface="Arial" panose="020B0604020202020204" pitchFamily="34" charset="0"/>
                <a:cs typeface="Arial" panose="020B0604020202020204" pitchFamily="34" charset="0"/>
              </a:rPr>
              <a:t>ulse #1</a:t>
            </a:r>
            <a:endParaRPr lang="de-DE" dirty="0">
              <a:latin typeface="Arial" panose="020B0604020202020204" pitchFamily="34" charset="0"/>
              <a:cs typeface="Arial" panose="020B0604020202020204" pitchFamily="34" charset="0"/>
            </a:endParaRPr>
          </a:p>
        </p:txBody>
      </p:sp>
      <p:sp>
        <p:nvSpPr>
          <p:cNvPr id="7" name="Pfeil nach rechts 6"/>
          <p:cNvSpPr/>
          <p:nvPr/>
        </p:nvSpPr>
        <p:spPr>
          <a:xfrm rot="19482903">
            <a:off x="1281796" y="3397450"/>
            <a:ext cx="3282858" cy="236665"/>
          </a:xfrm>
          <a:prstGeom prst="right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ooter Placeholder 2"/>
          <p:cNvSpPr>
            <a:spLocks noGrp="1"/>
          </p:cNvSpPr>
          <p:nvPr>
            <p:ph type="ftr" sz="quarter" idx="11"/>
          </p:nvPr>
        </p:nvSpPr>
        <p:spPr>
          <a:xfrm>
            <a:off x="0" y="6608648"/>
            <a:ext cx="9144000" cy="268139"/>
          </a:xfrm>
        </p:spPr>
        <p:txBody>
          <a:bodyPr/>
          <a:lstStyle/>
          <a:p>
            <a:pPr algn="r"/>
            <a:r>
              <a:rPr lang="en-GB" dirty="0" smtClean="0"/>
              <a:t>DINKLAGE, ALONSO, CALVO, MOSEEV </a:t>
            </a:r>
            <a:r>
              <a:rPr lang="en-GB" dirty="0" smtClean="0"/>
              <a:t>| </a:t>
            </a:r>
            <a:r>
              <a:rPr lang="en-GB" dirty="0" smtClean="0"/>
              <a:t>WP</a:t>
            </a:r>
            <a:r>
              <a:rPr lang="de-DE" dirty="0" smtClean="0"/>
              <a:t>W7X in FP9 </a:t>
            </a:r>
            <a:r>
              <a:rPr lang="en-GB" dirty="0" smtClean="0"/>
              <a:t>| </a:t>
            </a:r>
            <a:r>
              <a:rPr lang="en-GB" dirty="0" err="1" smtClean="0"/>
              <a:t>EUROfusion</a:t>
            </a:r>
            <a:r>
              <a:rPr lang="en-GB" dirty="0" smtClean="0"/>
              <a:t> Info Meeting to the Beneficiaries | VC - 19. </a:t>
            </a:r>
            <a:r>
              <a:rPr lang="en-GB" dirty="0" smtClean="0"/>
              <a:t>Oct. 2020| Page </a:t>
            </a:r>
            <a:fld id="{6A6D9FA1-99C7-4910-8E32-B85D378B0060}" type="slidenum">
              <a:rPr lang="en-GB" smtClean="0"/>
              <a:pPr algn="r"/>
              <a:t>5</a:t>
            </a:fld>
            <a:r>
              <a:rPr lang="en-GB" dirty="0" smtClean="0"/>
              <a:t>/10</a:t>
            </a:r>
            <a:endParaRPr lang="en-GB" dirty="0"/>
          </a:p>
        </p:txBody>
      </p:sp>
    </p:spTree>
    <p:extLst>
      <p:ext uri="{BB962C8B-B14F-4D97-AF65-F5344CB8AC3E}">
        <p14:creationId xmlns:p14="http://schemas.microsoft.com/office/powerpoint/2010/main" val="3439526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27584" y="116632"/>
            <a:ext cx="7632848" cy="4572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de-DE" sz="2800" dirty="0" err="1" smtClean="0">
                <a:solidFill>
                  <a:srgbClr val="0000FF"/>
                </a:solidFill>
              </a:rPr>
              <a:t>Where</a:t>
            </a:r>
            <a:r>
              <a:rPr lang="de-DE" sz="2800" dirty="0" smtClean="0">
                <a:solidFill>
                  <a:srgbClr val="0000FF"/>
                </a:solidFill>
              </a:rPr>
              <a:t> do </a:t>
            </a:r>
            <a:r>
              <a:rPr lang="de-DE" sz="2800" dirty="0" err="1" smtClean="0">
                <a:solidFill>
                  <a:srgbClr val="0000FF"/>
                </a:solidFill>
              </a:rPr>
              <a:t>we</a:t>
            </a:r>
            <a:r>
              <a:rPr lang="de-DE" sz="2800" dirty="0" smtClean="0">
                <a:solidFill>
                  <a:srgbClr val="0000FF"/>
                </a:solidFill>
              </a:rPr>
              <a:t> stand after </a:t>
            </a:r>
            <a:r>
              <a:rPr lang="de-DE" sz="2800" dirty="0" err="1" smtClean="0">
                <a:solidFill>
                  <a:srgbClr val="0000FF"/>
                </a:solidFill>
              </a:rPr>
              <a:t>three</a:t>
            </a:r>
            <a:r>
              <a:rPr lang="de-DE" sz="2800" dirty="0" smtClean="0">
                <a:solidFill>
                  <a:srgbClr val="0000FF"/>
                </a:solidFill>
              </a:rPr>
              <a:t> </a:t>
            </a:r>
            <a:r>
              <a:rPr lang="de-DE" sz="2800" dirty="0" err="1" smtClean="0">
                <a:solidFill>
                  <a:srgbClr val="0000FF"/>
                </a:solidFill>
              </a:rPr>
              <a:t>campaigns</a:t>
            </a:r>
            <a:r>
              <a:rPr lang="de-DE" sz="2800" dirty="0" smtClean="0">
                <a:solidFill>
                  <a:srgbClr val="0000FF"/>
                </a:solidFill>
              </a:rPr>
              <a:t>?</a:t>
            </a:r>
            <a:endParaRPr lang="en-US" sz="2800" dirty="0">
              <a:solidFill>
                <a:srgbClr val="0000FF"/>
              </a:solidFill>
            </a:endParaRPr>
          </a:p>
        </p:txBody>
      </p:sp>
      <p:sp>
        <p:nvSpPr>
          <p:cNvPr id="6" name="TextBox 5"/>
          <p:cNvSpPr txBox="1"/>
          <p:nvPr/>
        </p:nvSpPr>
        <p:spPr>
          <a:xfrm>
            <a:off x="0" y="692696"/>
            <a:ext cx="9139819"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First Campaigns of W7-X: significant progress in terms of performance and pulse length</a:t>
            </a:r>
            <a:endParaRPr lang="en-US" dirty="0">
              <a:latin typeface="Symbol" panose="05050102010706020507" pitchFamily="18" charset="2"/>
              <a:cs typeface="Arial" panose="020B0604020202020204" pitchFamily="34" charset="0"/>
            </a:endParaRPr>
          </a:p>
        </p:txBody>
      </p:sp>
      <p:grpSp>
        <p:nvGrpSpPr>
          <p:cNvPr id="2" name="Gruppieren 1"/>
          <p:cNvGrpSpPr/>
          <p:nvPr/>
        </p:nvGrpSpPr>
        <p:grpSpPr>
          <a:xfrm>
            <a:off x="249429" y="1052736"/>
            <a:ext cx="8640960" cy="4479442"/>
            <a:chOff x="395536" y="1246516"/>
            <a:chExt cx="8640960" cy="4479442"/>
          </a:xfrm>
        </p:grpSpPr>
        <p:grpSp>
          <p:nvGrpSpPr>
            <p:cNvPr id="114" name="Gruppieren 10"/>
            <p:cNvGrpSpPr/>
            <p:nvPr/>
          </p:nvGrpSpPr>
          <p:grpSpPr>
            <a:xfrm>
              <a:off x="395536" y="1246516"/>
              <a:ext cx="8009985" cy="4244470"/>
              <a:chOff x="859534" y="898751"/>
              <a:chExt cx="8440933" cy="4279536"/>
            </a:xfrm>
          </p:grpSpPr>
          <p:pic>
            <p:nvPicPr>
              <p:cNvPr id="139" name="Grafik 8"/>
              <p:cNvPicPr>
                <a:picLocks noChangeAspect="1"/>
              </p:cNvPicPr>
              <p:nvPr/>
            </p:nvPicPr>
            <p:blipFill>
              <a:blip r:embed="rId3"/>
              <a:stretch>
                <a:fillRect/>
              </a:stretch>
            </p:blipFill>
            <p:spPr>
              <a:xfrm>
                <a:off x="859534" y="898751"/>
                <a:ext cx="8440933" cy="4257108"/>
              </a:xfrm>
              <a:prstGeom prst="rect">
                <a:avLst/>
              </a:prstGeom>
            </p:spPr>
          </p:pic>
          <p:sp>
            <p:nvSpPr>
              <p:cNvPr id="140" name="Rechteck 9"/>
              <p:cNvSpPr/>
              <p:nvPr/>
            </p:nvSpPr>
            <p:spPr>
              <a:xfrm>
                <a:off x="1679713" y="4999383"/>
                <a:ext cx="1649896" cy="17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grpSp>
        <p:sp>
          <p:nvSpPr>
            <p:cNvPr id="115" name="Abgerundetes Rechteck 12"/>
            <p:cNvSpPr/>
            <p:nvPr/>
          </p:nvSpPr>
          <p:spPr>
            <a:xfrm>
              <a:off x="4320462" y="2405363"/>
              <a:ext cx="623164" cy="267251"/>
            </a:xfrm>
            <a:prstGeom prst="roundRect">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5609" tIns="62802" rIns="125609" bIns="62802" rtlCol="0" anchor="ctr"/>
            <a:lstStyle/>
            <a:p>
              <a:pPr algn="ctr"/>
              <a:endParaRPr lang="en-GB" sz="2160" dirty="0">
                <a:solidFill>
                  <a:srgbClr val="0000FF"/>
                </a:solidFill>
              </a:endParaRPr>
            </a:p>
          </p:txBody>
        </p:sp>
        <p:sp>
          <p:nvSpPr>
            <p:cNvPr id="116" name="Ellipse 14"/>
            <p:cNvSpPr>
              <a:spLocks noChangeAspect="1"/>
            </p:cNvSpPr>
            <p:nvPr/>
          </p:nvSpPr>
          <p:spPr>
            <a:xfrm>
              <a:off x="1522776" y="4375369"/>
              <a:ext cx="170606" cy="178525"/>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5609" tIns="62802" rIns="125609" bIns="62802" rtlCol="0" anchor="ctr"/>
            <a:lstStyle/>
            <a:p>
              <a:pPr algn="ctr"/>
              <a:endParaRPr lang="en-GB" sz="2160"/>
            </a:p>
          </p:txBody>
        </p:sp>
        <p:sp>
          <p:nvSpPr>
            <p:cNvPr id="117" name="Rechteck 16"/>
            <p:cNvSpPr/>
            <p:nvPr/>
          </p:nvSpPr>
          <p:spPr>
            <a:xfrm>
              <a:off x="1853962" y="4395140"/>
              <a:ext cx="359679" cy="17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119" name="Textfeld 26"/>
            <p:cNvSpPr txBox="1"/>
            <p:nvPr/>
          </p:nvSpPr>
          <p:spPr>
            <a:xfrm>
              <a:off x="1775998" y="4296741"/>
              <a:ext cx="588436" cy="320517"/>
            </a:xfrm>
            <a:prstGeom prst="rect">
              <a:avLst/>
            </a:prstGeom>
            <a:noFill/>
          </p:spPr>
          <p:txBody>
            <a:bodyPr wrap="none" rtlCol="0">
              <a:spAutoFit/>
            </a:bodyPr>
            <a:lstStyle/>
            <a:p>
              <a:r>
                <a:rPr lang="en-GB" sz="1920" b="1" dirty="0"/>
                <a:t>W7-X</a:t>
              </a:r>
            </a:p>
          </p:txBody>
        </p:sp>
        <p:sp>
          <p:nvSpPr>
            <p:cNvPr id="120" name="Rechteck 27"/>
            <p:cNvSpPr/>
            <p:nvPr/>
          </p:nvSpPr>
          <p:spPr>
            <a:xfrm>
              <a:off x="5963218" y="5250684"/>
              <a:ext cx="3073278" cy="246221"/>
            </a:xfrm>
            <a:prstGeom prst="rect">
              <a:avLst/>
            </a:prstGeom>
          </p:spPr>
          <p:txBody>
            <a:bodyPr wrap="none">
              <a:spAutoFit/>
            </a:bodyPr>
            <a:lstStyle/>
            <a:p>
              <a:pPr algn="r"/>
              <a:r>
                <a:rPr lang="en-GB" sz="1000" dirty="0"/>
                <a:t>T. </a:t>
              </a:r>
              <a:r>
                <a:rPr lang="en-GB" sz="1000" dirty="0" err="1"/>
                <a:t>Sunn</a:t>
              </a:r>
              <a:r>
                <a:rPr lang="en-GB" sz="1000" dirty="0"/>
                <a:t> Pedersen et al, Phys. Plasmas 24 (2017) 055503</a:t>
              </a:r>
            </a:p>
          </p:txBody>
        </p:sp>
        <p:sp>
          <p:nvSpPr>
            <p:cNvPr id="121" name="Ellipse 32"/>
            <p:cNvSpPr>
              <a:spLocks noChangeAspect="1"/>
            </p:cNvSpPr>
            <p:nvPr/>
          </p:nvSpPr>
          <p:spPr>
            <a:xfrm>
              <a:off x="3612307" y="2798830"/>
              <a:ext cx="187667" cy="196378"/>
            </a:xfrm>
            <a:prstGeom prst="ellipse">
              <a:avLst/>
            </a:prstGeom>
            <a:solidFill>
              <a:srgbClr val="FFFF00"/>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5609" tIns="62802" rIns="125609" bIns="62802" rtlCol="0" anchor="ctr"/>
            <a:lstStyle/>
            <a:p>
              <a:pPr algn="ctr"/>
              <a:endParaRPr lang="en-GB" sz="2160"/>
            </a:p>
          </p:txBody>
        </p:sp>
        <p:sp>
          <p:nvSpPr>
            <p:cNvPr id="122" name="Ellipse 29"/>
            <p:cNvSpPr>
              <a:spLocks noChangeAspect="1"/>
            </p:cNvSpPr>
            <p:nvPr/>
          </p:nvSpPr>
          <p:spPr>
            <a:xfrm>
              <a:off x="3984295" y="2980609"/>
              <a:ext cx="187667" cy="196378"/>
            </a:xfrm>
            <a:prstGeom prst="ellipse">
              <a:avLst/>
            </a:prstGeom>
            <a:solidFill>
              <a:srgbClr val="FFFF00"/>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5609" tIns="62802" rIns="125609" bIns="62802" rtlCol="0" anchor="ctr"/>
            <a:lstStyle/>
            <a:p>
              <a:pPr algn="ctr"/>
              <a:endParaRPr lang="en-GB" sz="2160" dirty="0"/>
            </a:p>
          </p:txBody>
        </p:sp>
        <p:sp>
          <p:nvSpPr>
            <p:cNvPr id="123" name="Textfeld 34"/>
            <p:cNvSpPr txBox="1"/>
            <p:nvPr/>
          </p:nvSpPr>
          <p:spPr>
            <a:xfrm>
              <a:off x="2752932" y="3413696"/>
              <a:ext cx="716528" cy="364293"/>
            </a:xfrm>
            <a:prstGeom prst="rect">
              <a:avLst/>
            </a:prstGeom>
            <a:solidFill>
              <a:schemeClr val="bg1"/>
            </a:solidFill>
          </p:spPr>
          <p:txBody>
            <a:bodyPr wrap="none" lIns="125609" tIns="62802" rIns="125609" bIns="62802" rtlCol="0">
              <a:spAutoFit/>
            </a:bodyPr>
            <a:lstStyle/>
            <a:p>
              <a:r>
                <a:rPr lang="en-GB" sz="2040" b="1" dirty="0">
                  <a:ea typeface="Arial MT Condensed" pitchFamily="34" charset="0"/>
                  <a:cs typeface="Arial MT Condensed" pitchFamily="34" charset="0"/>
                </a:rPr>
                <a:t>OP1.1</a:t>
              </a:r>
            </a:p>
          </p:txBody>
        </p:sp>
        <p:sp>
          <p:nvSpPr>
            <p:cNvPr id="124" name="Textfeld 35"/>
            <p:cNvSpPr txBox="1"/>
            <p:nvPr/>
          </p:nvSpPr>
          <p:spPr>
            <a:xfrm>
              <a:off x="1698225" y="2236312"/>
              <a:ext cx="716528" cy="364293"/>
            </a:xfrm>
            <a:prstGeom prst="rect">
              <a:avLst/>
            </a:prstGeom>
            <a:solidFill>
              <a:schemeClr val="bg1"/>
            </a:solidFill>
          </p:spPr>
          <p:txBody>
            <a:bodyPr wrap="none" lIns="125609" tIns="62802" rIns="125609" bIns="62802" rtlCol="0">
              <a:spAutoFit/>
            </a:bodyPr>
            <a:lstStyle/>
            <a:p>
              <a:r>
                <a:rPr lang="en-GB" sz="2040" b="1" dirty="0">
                  <a:ea typeface="Arial MT Condensed" pitchFamily="34" charset="0"/>
                  <a:cs typeface="Arial MT Condensed" pitchFamily="34" charset="0"/>
                </a:rPr>
                <a:t>OP1.2</a:t>
              </a:r>
            </a:p>
          </p:txBody>
        </p:sp>
        <p:sp>
          <p:nvSpPr>
            <p:cNvPr id="125" name="Textfeld 11"/>
            <p:cNvSpPr txBox="1"/>
            <p:nvPr/>
          </p:nvSpPr>
          <p:spPr>
            <a:xfrm>
              <a:off x="4095930" y="2028815"/>
              <a:ext cx="1072733" cy="364293"/>
            </a:xfrm>
            <a:prstGeom prst="rect">
              <a:avLst/>
            </a:prstGeom>
            <a:solidFill>
              <a:schemeClr val="bg1"/>
            </a:solidFill>
          </p:spPr>
          <p:txBody>
            <a:bodyPr wrap="none" lIns="125609" tIns="62802" rIns="125609" bIns="62802" rtlCol="0">
              <a:spAutoFit/>
            </a:bodyPr>
            <a:lstStyle/>
            <a:p>
              <a:r>
                <a:rPr lang="en-GB" sz="2040" b="1" dirty="0">
                  <a:ea typeface="Arial MT Condensed" pitchFamily="34" charset="0"/>
                  <a:cs typeface="Arial MT Condensed" pitchFamily="34" charset="0"/>
                </a:rPr>
                <a:t>W7-X OP2</a:t>
              </a:r>
            </a:p>
          </p:txBody>
        </p:sp>
        <p:sp>
          <p:nvSpPr>
            <p:cNvPr id="126" name="Ellipse 17"/>
            <p:cNvSpPr>
              <a:spLocks noChangeAspect="1"/>
            </p:cNvSpPr>
            <p:nvPr/>
          </p:nvSpPr>
          <p:spPr>
            <a:xfrm>
              <a:off x="3024033" y="3261530"/>
              <a:ext cx="187667" cy="196378"/>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5609" tIns="62802" rIns="125609" bIns="62802" rtlCol="0" anchor="ctr"/>
            <a:lstStyle/>
            <a:p>
              <a:pPr algn="ctr"/>
              <a:endParaRPr lang="en-GB" sz="2160"/>
            </a:p>
          </p:txBody>
        </p:sp>
        <p:sp>
          <p:nvSpPr>
            <p:cNvPr id="127" name="Ellipse 24"/>
            <p:cNvSpPr>
              <a:spLocks noChangeAspect="1"/>
            </p:cNvSpPr>
            <p:nvPr/>
          </p:nvSpPr>
          <p:spPr>
            <a:xfrm>
              <a:off x="2297723" y="2541297"/>
              <a:ext cx="187667" cy="196378"/>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5609" tIns="62802" rIns="125609" bIns="62802" rtlCol="0" anchor="ctr"/>
            <a:lstStyle/>
            <a:p>
              <a:pPr algn="ctr"/>
              <a:endParaRPr lang="en-GB" sz="2160"/>
            </a:p>
          </p:txBody>
        </p:sp>
        <p:sp>
          <p:nvSpPr>
            <p:cNvPr id="128" name="Textfeld 47"/>
            <p:cNvSpPr txBox="1"/>
            <p:nvPr/>
          </p:nvSpPr>
          <p:spPr>
            <a:xfrm>
              <a:off x="3492252" y="3474680"/>
              <a:ext cx="716528" cy="364293"/>
            </a:xfrm>
            <a:prstGeom prst="rect">
              <a:avLst/>
            </a:prstGeom>
            <a:solidFill>
              <a:schemeClr val="bg1"/>
            </a:solidFill>
          </p:spPr>
          <p:txBody>
            <a:bodyPr wrap="none" lIns="125609" tIns="62802" rIns="125609" bIns="62802" rtlCol="0">
              <a:spAutoFit/>
            </a:bodyPr>
            <a:lstStyle/>
            <a:p>
              <a:r>
                <a:rPr lang="en-GB" sz="2040" b="1" dirty="0">
                  <a:ea typeface="Arial MT Condensed" pitchFamily="34" charset="0"/>
                  <a:cs typeface="Arial MT Condensed" pitchFamily="34" charset="0"/>
                </a:rPr>
                <a:t>OP1.2</a:t>
              </a:r>
            </a:p>
          </p:txBody>
        </p:sp>
        <p:cxnSp>
          <p:nvCxnSpPr>
            <p:cNvPr id="129" name="Gerade Verbindung mit Pfeil 51"/>
            <p:cNvCxnSpPr>
              <a:stCxn id="126" idx="1"/>
              <a:endCxn id="127" idx="5"/>
            </p:cNvCxnSpPr>
            <p:nvPr/>
          </p:nvCxnSpPr>
          <p:spPr>
            <a:xfrm flipH="1" flipV="1">
              <a:off x="2457906" y="2708916"/>
              <a:ext cx="593610" cy="581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Gerade Verbindung mit Pfeil 54"/>
            <p:cNvCxnSpPr>
              <a:stCxn id="126" idx="7"/>
              <a:endCxn id="121" idx="3"/>
            </p:cNvCxnSpPr>
            <p:nvPr/>
          </p:nvCxnSpPr>
          <p:spPr>
            <a:xfrm flipV="1">
              <a:off x="3184215" y="2966449"/>
              <a:ext cx="455574" cy="3238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Gerade Verbindung mit Pfeil 31"/>
            <p:cNvCxnSpPr>
              <a:stCxn id="126" idx="6"/>
              <a:endCxn id="122" idx="2"/>
            </p:cNvCxnSpPr>
            <p:nvPr/>
          </p:nvCxnSpPr>
          <p:spPr>
            <a:xfrm flipV="1">
              <a:off x="3211698" y="3078798"/>
              <a:ext cx="772597" cy="280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5-Point Star 131"/>
            <p:cNvSpPr/>
            <p:nvPr/>
          </p:nvSpPr>
          <p:spPr>
            <a:xfrm>
              <a:off x="2342850" y="2583686"/>
              <a:ext cx="93472" cy="1083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Ellipse 24"/>
            <p:cNvSpPr>
              <a:spLocks noChangeAspect="1"/>
            </p:cNvSpPr>
            <p:nvPr/>
          </p:nvSpPr>
          <p:spPr>
            <a:xfrm>
              <a:off x="5796136" y="5512142"/>
              <a:ext cx="187667" cy="196378"/>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5609" tIns="62802" rIns="125609" bIns="62802" rtlCol="0" anchor="ctr"/>
            <a:lstStyle/>
            <a:p>
              <a:pPr algn="ctr"/>
              <a:endParaRPr lang="en-GB" sz="2160"/>
            </a:p>
          </p:txBody>
        </p:sp>
        <p:sp>
          <p:nvSpPr>
            <p:cNvPr id="134" name="5-Point Star 133"/>
            <p:cNvSpPr/>
            <p:nvPr/>
          </p:nvSpPr>
          <p:spPr>
            <a:xfrm>
              <a:off x="5841263" y="5554531"/>
              <a:ext cx="93472" cy="1083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072708" y="3313440"/>
              <a:ext cx="90932" cy="887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Ellipse 17"/>
            <p:cNvSpPr>
              <a:spLocks noChangeAspect="1"/>
            </p:cNvSpPr>
            <p:nvPr/>
          </p:nvSpPr>
          <p:spPr>
            <a:xfrm>
              <a:off x="5796136" y="5262526"/>
              <a:ext cx="187667" cy="196378"/>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5609" tIns="62802" rIns="125609" bIns="62802" rtlCol="0" anchor="ctr"/>
            <a:lstStyle/>
            <a:p>
              <a:pPr algn="ctr"/>
              <a:endParaRPr lang="en-GB" sz="2160"/>
            </a:p>
          </p:txBody>
        </p:sp>
        <p:sp>
          <p:nvSpPr>
            <p:cNvPr id="137" name="Oval 136"/>
            <p:cNvSpPr/>
            <p:nvPr/>
          </p:nvSpPr>
          <p:spPr>
            <a:xfrm>
              <a:off x="5844812" y="5314432"/>
              <a:ext cx="90932" cy="887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hteck 27"/>
            <p:cNvSpPr/>
            <p:nvPr/>
          </p:nvSpPr>
          <p:spPr>
            <a:xfrm>
              <a:off x="6012160" y="5479737"/>
              <a:ext cx="2613216" cy="246221"/>
            </a:xfrm>
            <a:prstGeom prst="rect">
              <a:avLst/>
            </a:prstGeom>
          </p:spPr>
          <p:txBody>
            <a:bodyPr wrap="none">
              <a:spAutoFit/>
            </a:bodyPr>
            <a:lstStyle/>
            <a:p>
              <a:r>
                <a:rPr lang="en-GB" sz="1000" dirty="0"/>
                <a:t>T. Sunn Pedersen et al, </a:t>
              </a:r>
              <a:r>
                <a:rPr lang="en-GB" sz="1000" dirty="0" smtClean="0"/>
                <a:t>PPCF 61 </a:t>
              </a:r>
              <a:r>
                <a:rPr lang="en-GB" sz="1000" dirty="0"/>
                <a:t>(</a:t>
              </a:r>
              <a:r>
                <a:rPr lang="en-GB" sz="1000" dirty="0" smtClean="0"/>
                <a:t>2019) 014035</a:t>
              </a:r>
              <a:endParaRPr lang="en-GB" sz="1000" dirty="0"/>
            </a:p>
          </p:txBody>
        </p:sp>
      </p:grpSp>
      <p:sp>
        <p:nvSpPr>
          <p:cNvPr id="141" name="TextBox 140"/>
          <p:cNvSpPr txBox="1"/>
          <p:nvPr/>
        </p:nvSpPr>
        <p:spPr>
          <a:xfrm>
            <a:off x="-36512" y="5587885"/>
            <a:ext cx="9636296" cy="1000274"/>
          </a:xfrm>
          <a:prstGeom prst="rect">
            <a:avLst/>
          </a:prstGeom>
          <a:noFill/>
        </p:spPr>
        <p:txBody>
          <a:bodyPr wrap="square" rtlCol="0">
            <a:spAutoFit/>
          </a:bodyPr>
          <a:lstStyle/>
          <a:p>
            <a:pPr marL="285750" indent="-285750">
              <a:spcAft>
                <a:spcPts val="3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Results from the first campaigns of W7-X confirmed several or optimization criteria.</a:t>
            </a:r>
          </a:p>
          <a:p>
            <a:pPr marL="285750" indent="-285750">
              <a:spcAft>
                <a:spcPts val="3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The achieved performance was good but </a:t>
            </a:r>
            <a:r>
              <a:rPr lang="en-US" dirty="0" smtClean="0">
                <a:latin typeface="Arial" panose="020B0604020202020204" pitchFamily="34" charset="0"/>
                <a:cs typeface="Arial" panose="020B0604020202020204" pitchFamily="34" charset="0"/>
              </a:rPr>
              <a:t>still </a:t>
            </a:r>
            <a:r>
              <a:rPr lang="en-US" dirty="0" smtClean="0">
                <a:latin typeface="Arial" panose="020B0604020202020204" pitchFamily="34" charset="0"/>
                <a:cs typeface="Arial" panose="020B0604020202020204" pitchFamily="34" charset="0"/>
              </a:rPr>
              <a:t>a way to reactor-relevance.</a:t>
            </a:r>
          </a:p>
          <a:p>
            <a:pPr marL="285750" indent="-285750">
              <a:spcAft>
                <a:spcPts val="3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Technical limitations are due to heating </a:t>
            </a:r>
            <a:r>
              <a:rPr lang="en-US" dirty="0" smtClean="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stabilization of good confinement required.</a:t>
            </a:r>
          </a:p>
        </p:txBody>
      </p:sp>
      <p:sp>
        <p:nvSpPr>
          <p:cNvPr id="12" name="TextBox 11"/>
          <p:cNvSpPr txBox="1"/>
          <p:nvPr/>
        </p:nvSpPr>
        <p:spPr>
          <a:xfrm>
            <a:off x="74137" y="5199003"/>
            <a:ext cx="3791423"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R.C. Wolf et al., APS 2018, submitted (adapted from M. Kikuchi)</a:t>
            </a:r>
            <a:endParaRPr lang="en-US" sz="1000" dirty="0">
              <a:latin typeface="Arial" panose="020B0604020202020204" pitchFamily="34" charset="0"/>
              <a:cs typeface="Arial" panose="020B0604020202020204" pitchFamily="34" charset="0"/>
            </a:endParaRPr>
          </a:p>
        </p:txBody>
      </p:sp>
      <p:sp>
        <p:nvSpPr>
          <p:cNvPr id="37" name="Stern mit 5 Zacken 36"/>
          <p:cNvSpPr/>
          <p:nvPr/>
        </p:nvSpPr>
        <p:spPr bwMode="auto">
          <a:xfrm>
            <a:off x="4229667" y="2045243"/>
            <a:ext cx="518784" cy="576565"/>
          </a:xfrm>
          <a:prstGeom prst="star5">
            <a:avLst/>
          </a:prstGeom>
          <a:solidFill>
            <a:srgbClr val="3333FF"/>
          </a:solidFill>
          <a:ln w="952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Pfeil nach rechts 2"/>
          <p:cNvSpPr/>
          <p:nvPr/>
        </p:nvSpPr>
        <p:spPr>
          <a:xfrm rot="19664465">
            <a:off x="3932800" y="2376666"/>
            <a:ext cx="396959" cy="288032"/>
          </a:xfrm>
          <a:prstGeom prst="right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uppieren 9"/>
          <p:cNvGrpSpPr/>
          <p:nvPr/>
        </p:nvGrpSpPr>
        <p:grpSpPr>
          <a:xfrm>
            <a:off x="5262805" y="1115227"/>
            <a:ext cx="3697887" cy="3783257"/>
            <a:chOff x="8316416" y="1075059"/>
            <a:chExt cx="3816424" cy="3938117"/>
          </a:xfrm>
        </p:grpSpPr>
        <p:sp>
          <p:nvSpPr>
            <p:cNvPr id="7" name="Rechteck 6"/>
            <p:cNvSpPr/>
            <p:nvPr/>
          </p:nvSpPr>
          <p:spPr>
            <a:xfrm>
              <a:off x="8316416" y="1075059"/>
              <a:ext cx="3816424" cy="393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5137" y="1515710"/>
              <a:ext cx="3120226" cy="3150228"/>
            </a:xfrm>
            <a:prstGeom prst="rect">
              <a:avLst/>
            </a:prstGeom>
            <a:gradFill>
              <a:gsLst>
                <a:gs pos="0">
                  <a:schemeClr val="dk1">
                    <a:shade val="51000"/>
                    <a:satMod val="130000"/>
                    <a:lumMod val="76000"/>
                  </a:schemeClr>
                </a:gs>
                <a:gs pos="70000">
                  <a:schemeClr val="dk1">
                    <a:shade val="93000"/>
                    <a:satMod val="130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pic>
        <p:sp>
          <p:nvSpPr>
            <p:cNvPr id="8" name="Textfeld 7"/>
            <p:cNvSpPr txBox="1"/>
            <p:nvPr/>
          </p:nvSpPr>
          <p:spPr>
            <a:xfrm>
              <a:off x="9119197" y="1115317"/>
              <a:ext cx="2361142" cy="384450"/>
            </a:xfrm>
            <a:prstGeom prst="rect">
              <a:avLst/>
            </a:prstGeom>
            <a:noFill/>
          </p:spPr>
          <p:txBody>
            <a:bodyPr wrap="none" rtlCol="0">
              <a:spAutoFit/>
            </a:bodyPr>
            <a:lstStyle/>
            <a:p>
              <a:r>
                <a:rPr lang="de-DE" b="1" dirty="0" smtClean="0">
                  <a:solidFill>
                    <a:srgbClr val="FF0000"/>
                  </a:solidFill>
                  <a:latin typeface="Arial" panose="020B0604020202020204" pitchFamily="34" charset="0"/>
                  <a:cs typeface="Arial" panose="020B0604020202020204" pitchFamily="34" charset="0"/>
                </a:rPr>
                <a:t>The OP2 Challenge</a:t>
              </a:r>
              <a:endParaRPr lang="de-DE" b="1" dirty="0">
                <a:solidFill>
                  <a:srgbClr val="FF0000"/>
                </a:solidFill>
                <a:latin typeface="Arial" panose="020B0604020202020204" pitchFamily="34" charset="0"/>
                <a:cs typeface="Arial" panose="020B0604020202020204" pitchFamily="34" charset="0"/>
              </a:endParaRPr>
            </a:p>
          </p:txBody>
        </p:sp>
        <p:sp>
          <p:nvSpPr>
            <p:cNvPr id="9" name="Textfeld 8"/>
            <p:cNvSpPr txBox="1"/>
            <p:nvPr/>
          </p:nvSpPr>
          <p:spPr>
            <a:xfrm>
              <a:off x="8529534" y="4701810"/>
              <a:ext cx="2952603" cy="276999"/>
            </a:xfrm>
            <a:prstGeom prst="rect">
              <a:avLst/>
            </a:prstGeom>
            <a:noFill/>
          </p:spPr>
          <p:txBody>
            <a:bodyPr wrap="none" rtlCol="0">
              <a:spAutoFit/>
            </a:bodyPr>
            <a:lstStyle/>
            <a:p>
              <a:r>
                <a:rPr lang="de-DE" sz="1200" dirty="0" smtClean="0">
                  <a:latin typeface="Arial" panose="020B0604020202020204" pitchFamily="34" charset="0"/>
                  <a:cs typeface="Arial" panose="020B0604020202020204" pitchFamily="34" charset="0"/>
                </a:rPr>
                <a:t>A. Dinklage et al., 28th IAEA FEC (2021)</a:t>
              </a:r>
              <a:endParaRPr lang="de-DE" sz="1200" dirty="0">
                <a:latin typeface="Arial" panose="020B0604020202020204" pitchFamily="34" charset="0"/>
                <a:cs typeface="Arial" panose="020B0604020202020204" pitchFamily="34" charset="0"/>
              </a:endParaRPr>
            </a:p>
          </p:txBody>
        </p:sp>
      </p:grpSp>
      <p:sp>
        <p:nvSpPr>
          <p:cNvPr id="41" name="Footer Placeholder 2"/>
          <p:cNvSpPr>
            <a:spLocks noGrp="1"/>
          </p:cNvSpPr>
          <p:nvPr>
            <p:ph type="ftr" sz="quarter" idx="11"/>
          </p:nvPr>
        </p:nvSpPr>
        <p:spPr>
          <a:xfrm>
            <a:off x="0" y="6608648"/>
            <a:ext cx="9144000" cy="268139"/>
          </a:xfrm>
        </p:spPr>
        <p:txBody>
          <a:bodyPr/>
          <a:lstStyle/>
          <a:p>
            <a:pPr algn="r"/>
            <a:r>
              <a:rPr lang="en-GB" dirty="0" smtClean="0"/>
              <a:t>DINKLAGE, ALONSO, CALVO, MOSEEV </a:t>
            </a:r>
            <a:r>
              <a:rPr lang="en-GB" dirty="0" smtClean="0"/>
              <a:t>| </a:t>
            </a:r>
            <a:r>
              <a:rPr lang="en-GB" dirty="0" smtClean="0"/>
              <a:t>WP</a:t>
            </a:r>
            <a:r>
              <a:rPr lang="de-DE" dirty="0" smtClean="0"/>
              <a:t>W7X in FP9 </a:t>
            </a:r>
            <a:r>
              <a:rPr lang="en-GB" dirty="0" smtClean="0"/>
              <a:t>| </a:t>
            </a:r>
            <a:r>
              <a:rPr lang="en-GB" dirty="0" err="1" smtClean="0"/>
              <a:t>EUROfusion</a:t>
            </a:r>
            <a:r>
              <a:rPr lang="en-GB" dirty="0" smtClean="0"/>
              <a:t> Info Meeting to the Beneficiaries | VC - 19. </a:t>
            </a:r>
            <a:r>
              <a:rPr lang="en-GB" dirty="0" smtClean="0"/>
              <a:t>Oct. 2020| Page </a:t>
            </a:r>
            <a:fld id="{6A6D9FA1-99C7-4910-8E32-B85D378B0060}" type="slidenum">
              <a:rPr lang="en-GB" smtClean="0"/>
              <a:pPr algn="r"/>
              <a:t>6</a:t>
            </a:fld>
            <a:r>
              <a:rPr lang="en-GB" dirty="0" smtClean="0"/>
              <a:t>/10</a:t>
            </a:r>
            <a:endParaRPr lang="en-GB" dirty="0"/>
          </a:p>
        </p:txBody>
      </p:sp>
    </p:spTree>
    <p:extLst>
      <p:ext uri="{BB962C8B-B14F-4D97-AF65-F5344CB8AC3E}">
        <p14:creationId xmlns:p14="http://schemas.microsoft.com/office/powerpoint/2010/main" val="40856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a:xfrm>
            <a:off x="72008" y="19472"/>
            <a:ext cx="9144000" cy="4572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de-DE" sz="3200" dirty="0" smtClean="0">
                <a:solidFill>
                  <a:srgbClr val="0000FF"/>
                </a:solidFill>
              </a:rPr>
              <a:t>Actions </a:t>
            </a:r>
            <a:r>
              <a:rPr lang="de-DE" sz="3200" dirty="0" err="1" smtClean="0">
                <a:solidFill>
                  <a:srgbClr val="0000FF"/>
                </a:solidFill>
              </a:rPr>
              <a:t>required</a:t>
            </a:r>
            <a:r>
              <a:rPr lang="de-DE" sz="3200" dirty="0" smtClean="0">
                <a:solidFill>
                  <a:srgbClr val="0000FF"/>
                </a:solidFill>
              </a:rPr>
              <a:t> </a:t>
            </a:r>
            <a:r>
              <a:rPr lang="de-DE" sz="3200" dirty="0" err="1" smtClean="0">
                <a:solidFill>
                  <a:srgbClr val="0000FF"/>
                </a:solidFill>
              </a:rPr>
              <a:t>to</a:t>
            </a:r>
            <a:r>
              <a:rPr lang="de-DE" sz="3200" dirty="0" smtClean="0">
                <a:solidFill>
                  <a:srgbClr val="0000FF"/>
                </a:solidFill>
              </a:rPr>
              <a:t> </a:t>
            </a:r>
            <a:r>
              <a:rPr lang="de-DE" sz="3200" dirty="0" err="1" smtClean="0">
                <a:solidFill>
                  <a:srgbClr val="0000FF"/>
                </a:solidFill>
              </a:rPr>
              <a:t>arrive</a:t>
            </a:r>
            <a:r>
              <a:rPr lang="de-DE" sz="3200" dirty="0" smtClean="0">
                <a:solidFill>
                  <a:srgbClr val="0000FF"/>
                </a:solidFill>
              </a:rPr>
              <a:t> in time.</a:t>
            </a:r>
            <a:endParaRPr lang="de-DE" sz="3200" dirty="0">
              <a:solidFill>
                <a:srgbClr val="0000FF"/>
              </a:solidFill>
            </a:endParaRPr>
          </a:p>
        </p:txBody>
      </p:sp>
      <p:sp>
        <p:nvSpPr>
          <p:cNvPr id="58" name="Textfeld 57"/>
          <p:cNvSpPr txBox="1"/>
          <p:nvPr/>
        </p:nvSpPr>
        <p:spPr>
          <a:xfrm>
            <a:off x="2542078" y="723140"/>
            <a:ext cx="4203859" cy="1554272"/>
          </a:xfrm>
          <a:prstGeom prst="rect">
            <a:avLst/>
          </a:prstGeom>
          <a:noFill/>
        </p:spPr>
        <p:txBody>
          <a:bodyPr wrap="square" rtlCol="0">
            <a:spAutoFit/>
          </a:bodyPr>
          <a:lstStyle/>
          <a:p>
            <a:pPr algn="l">
              <a:spcBef>
                <a:spcPts val="600"/>
              </a:spcBef>
            </a:pPr>
            <a:r>
              <a:rPr lang="de-DE" sz="2000" b="1" dirty="0" smtClean="0">
                <a:latin typeface="Arial" panose="020B0604020202020204" pitchFamily="34" charset="0"/>
                <a:ea typeface="Arial MT Condensed" pitchFamily="34" charset="0"/>
                <a:cs typeface="Arial" panose="020B0604020202020204" pitchFamily="34" charset="0"/>
              </a:rPr>
              <a:t>HELIAS </a:t>
            </a:r>
            <a:r>
              <a:rPr lang="de-DE" sz="2000" b="1" dirty="0" err="1" smtClean="0">
                <a:latin typeface="Arial" panose="020B0604020202020204" pitchFamily="34" charset="0"/>
                <a:ea typeface="Arial MT Condensed" pitchFamily="34" charset="0"/>
                <a:cs typeface="Arial" panose="020B0604020202020204" pitchFamily="34" charset="0"/>
              </a:rPr>
              <a:t>reactor</a:t>
            </a:r>
            <a:r>
              <a:rPr lang="de-DE" sz="2000" b="1" dirty="0" smtClean="0">
                <a:latin typeface="Arial" panose="020B0604020202020204" pitchFamily="34" charset="0"/>
                <a:ea typeface="Arial MT Condensed" pitchFamily="34" charset="0"/>
                <a:cs typeface="Arial" panose="020B0604020202020204" pitchFamily="34" charset="0"/>
              </a:rPr>
              <a:t> relevant </a:t>
            </a:r>
            <a:r>
              <a:rPr lang="de-DE" sz="2000" b="1" dirty="0" err="1" smtClean="0">
                <a:latin typeface="Arial" panose="020B0604020202020204" pitchFamily="34" charset="0"/>
                <a:ea typeface="Arial MT Condensed" pitchFamily="34" charset="0"/>
                <a:cs typeface="Arial" panose="020B0604020202020204" pitchFamily="34" charset="0"/>
              </a:rPr>
              <a:t>plasmas</a:t>
            </a:r>
            <a:endParaRPr lang="de-DE" sz="2000" b="1" dirty="0">
              <a:latin typeface="Arial" panose="020B0604020202020204" pitchFamily="34" charset="0"/>
              <a:ea typeface="Arial MT Condensed" pitchFamily="34" charset="0"/>
              <a:cs typeface="Arial" panose="020B0604020202020204" pitchFamily="34" charset="0"/>
            </a:endParaRPr>
          </a:p>
          <a:p>
            <a:pPr marL="342900" indent="-342900" algn="l">
              <a:spcBef>
                <a:spcPts val="600"/>
              </a:spcBef>
              <a:buFont typeface="Wingdings" panose="05000000000000000000" pitchFamily="2" charset="2"/>
              <a:buChar char="Ø"/>
            </a:pPr>
            <a:r>
              <a:rPr lang="de-DE" sz="2000" dirty="0" smtClean="0">
                <a:latin typeface="Arial" panose="020B0604020202020204" pitchFamily="34" charset="0"/>
                <a:ea typeface="Arial MT Condensed" pitchFamily="34" charset="0"/>
                <a:cs typeface="Arial" panose="020B0604020202020204" pitchFamily="34" charset="0"/>
              </a:rPr>
              <a:t>high-performance: </a:t>
            </a:r>
            <a:r>
              <a:rPr lang="de-DE" sz="2000" dirty="0" err="1" smtClean="0">
                <a:latin typeface="Arial" panose="020B0604020202020204" pitchFamily="34" charset="0"/>
                <a:ea typeface="Arial MT Condensed" pitchFamily="34" charset="0"/>
                <a:cs typeface="Arial" panose="020B0604020202020204" pitchFamily="34" charset="0"/>
              </a:rPr>
              <a:t>nT</a:t>
            </a:r>
            <a:r>
              <a:rPr lang="de-DE" sz="2000" dirty="0" err="1" smtClean="0">
                <a:latin typeface="Symbol" panose="05050102010706020507" pitchFamily="18" charset="2"/>
                <a:ea typeface="Arial MT Condensed" pitchFamily="34" charset="0"/>
                <a:cs typeface="Arial" panose="020B0604020202020204" pitchFamily="34" charset="0"/>
              </a:rPr>
              <a:t>t</a:t>
            </a:r>
            <a:endParaRPr lang="de-DE" sz="2000" dirty="0" smtClean="0">
              <a:latin typeface="Symbol" panose="05050102010706020507" pitchFamily="18" charset="2"/>
              <a:ea typeface="Arial MT Condensed" pitchFamily="34" charset="0"/>
              <a:cs typeface="Arial" panose="020B0604020202020204" pitchFamily="34" charset="0"/>
            </a:endParaRPr>
          </a:p>
          <a:p>
            <a:pPr marL="342900" indent="-342900" algn="l">
              <a:spcBef>
                <a:spcPts val="600"/>
              </a:spcBef>
              <a:buFont typeface="Wingdings" panose="05000000000000000000" pitchFamily="2" charset="2"/>
              <a:buChar char="Ø"/>
            </a:pPr>
            <a:r>
              <a:rPr lang="de-DE" sz="2000" dirty="0" smtClean="0">
                <a:latin typeface="Arial" panose="020B0604020202020204" pitchFamily="34" charset="0"/>
                <a:ea typeface="Arial MT Condensed" pitchFamily="34" charset="0"/>
                <a:cs typeface="Arial" panose="020B0604020202020204" pitchFamily="34" charset="0"/>
              </a:rPr>
              <a:t>high </a:t>
            </a:r>
            <a:r>
              <a:rPr lang="de-DE" sz="2000" dirty="0" err="1" smtClean="0">
                <a:latin typeface="Arial" panose="020B0604020202020204" pitchFamily="34" charset="0"/>
                <a:ea typeface="Arial MT Condensed" pitchFamily="34" charset="0"/>
                <a:cs typeface="Arial" panose="020B0604020202020204" pitchFamily="34" charset="0"/>
              </a:rPr>
              <a:t>density</a:t>
            </a:r>
            <a:r>
              <a:rPr lang="de-DE" sz="2000" dirty="0" smtClean="0">
                <a:latin typeface="Arial" panose="020B0604020202020204" pitchFamily="34" charset="0"/>
                <a:ea typeface="Arial MT Condensed" pitchFamily="34" charset="0"/>
                <a:cs typeface="Arial" panose="020B0604020202020204" pitchFamily="34" charset="0"/>
              </a:rPr>
              <a:t> </a:t>
            </a:r>
            <a:r>
              <a:rPr lang="de-DE" sz="2000" dirty="0" err="1" smtClean="0">
                <a:latin typeface="Arial" panose="020B0604020202020204" pitchFamily="34" charset="0"/>
                <a:ea typeface="Arial MT Condensed" pitchFamily="34" charset="0"/>
                <a:cs typeface="Arial" panose="020B0604020202020204" pitchFamily="34" charset="0"/>
              </a:rPr>
              <a:t>and</a:t>
            </a:r>
            <a:r>
              <a:rPr lang="de-DE" sz="2000" dirty="0" smtClean="0">
                <a:latin typeface="Arial" panose="020B0604020202020204" pitchFamily="34" charset="0"/>
                <a:ea typeface="Arial MT Condensed" pitchFamily="34" charset="0"/>
                <a:cs typeface="Arial" panose="020B0604020202020204" pitchFamily="34" charset="0"/>
              </a:rPr>
              <a:t> </a:t>
            </a:r>
            <a:r>
              <a:rPr lang="de-DE" sz="2000" dirty="0" err="1" smtClean="0">
                <a:latin typeface="Arial" panose="020B0604020202020204" pitchFamily="34" charset="0"/>
                <a:ea typeface="Arial MT Condensed" pitchFamily="34" charset="0"/>
                <a:cs typeface="Arial" panose="020B0604020202020204" pitchFamily="34" charset="0"/>
              </a:rPr>
              <a:t>T</a:t>
            </a:r>
            <a:r>
              <a:rPr lang="de-DE" sz="2000" baseline="-25000" dirty="0" err="1" smtClean="0">
                <a:latin typeface="Arial" panose="020B0604020202020204" pitchFamily="34" charset="0"/>
                <a:ea typeface="Arial MT Condensed" pitchFamily="34" charset="0"/>
                <a:cs typeface="Arial" panose="020B0604020202020204" pitchFamily="34" charset="0"/>
              </a:rPr>
              <a:t>i</a:t>
            </a:r>
            <a:r>
              <a:rPr lang="de-DE" sz="2000" dirty="0" smtClean="0">
                <a:latin typeface="Arial" panose="020B0604020202020204" pitchFamily="34" charset="0"/>
                <a:ea typeface="Arial MT Condensed" pitchFamily="34" charset="0"/>
                <a:cs typeface="Arial" panose="020B0604020202020204" pitchFamily="34" charset="0"/>
              </a:rPr>
              <a:t> ~ </a:t>
            </a:r>
            <a:r>
              <a:rPr lang="de-DE" sz="2000" dirty="0" err="1" smtClean="0">
                <a:latin typeface="Arial" panose="020B0604020202020204" pitchFamily="34" charset="0"/>
                <a:ea typeface="Arial MT Condensed" pitchFamily="34" charset="0"/>
                <a:cs typeface="Arial" panose="020B0604020202020204" pitchFamily="34" charset="0"/>
              </a:rPr>
              <a:t>T</a:t>
            </a:r>
            <a:r>
              <a:rPr lang="de-DE" sz="2000" baseline="-25000" dirty="0" err="1" smtClean="0">
                <a:latin typeface="Arial" panose="020B0604020202020204" pitchFamily="34" charset="0"/>
                <a:ea typeface="Arial MT Condensed" pitchFamily="34" charset="0"/>
                <a:cs typeface="Arial" panose="020B0604020202020204" pitchFamily="34" charset="0"/>
              </a:rPr>
              <a:t>e</a:t>
            </a:r>
            <a:r>
              <a:rPr lang="de-DE" sz="2000" dirty="0" smtClean="0">
                <a:latin typeface="Arial" panose="020B0604020202020204" pitchFamily="34" charset="0"/>
                <a:ea typeface="Arial MT Condensed" pitchFamily="34" charset="0"/>
                <a:cs typeface="Arial" panose="020B0604020202020204" pitchFamily="34" charset="0"/>
              </a:rPr>
              <a:t>,</a:t>
            </a:r>
            <a:endParaRPr lang="de-DE" sz="2000" dirty="0">
              <a:latin typeface="Arial" panose="020B0604020202020204" pitchFamily="34" charset="0"/>
              <a:ea typeface="Arial MT Condensed" pitchFamily="34" charset="0"/>
              <a:cs typeface="Arial" panose="020B0604020202020204" pitchFamily="34" charset="0"/>
            </a:endParaRPr>
          </a:p>
          <a:p>
            <a:pPr marL="342900" indent="-342900" algn="l">
              <a:spcBef>
                <a:spcPts val="600"/>
              </a:spcBef>
              <a:buFont typeface="Wingdings" panose="05000000000000000000" pitchFamily="2" charset="2"/>
              <a:buChar char="Ø"/>
            </a:pPr>
            <a:r>
              <a:rPr lang="de-DE" sz="2000" dirty="0" smtClean="0">
                <a:latin typeface="Arial" panose="020B0604020202020204" pitchFamily="34" charset="0"/>
                <a:ea typeface="Arial MT Condensed" pitchFamily="34" charset="0"/>
                <a:cs typeface="Arial" panose="020B0604020202020204" pitchFamily="34" charset="0"/>
              </a:rPr>
              <a:t>high </a:t>
            </a:r>
            <a:r>
              <a:rPr lang="de-DE" sz="2000" dirty="0" err="1" smtClean="0">
                <a:latin typeface="Arial" panose="020B0604020202020204" pitchFamily="34" charset="0"/>
                <a:ea typeface="Arial MT Condensed" pitchFamily="34" charset="0"/>
                <a:cs typeface="Arial" panose="020B0604020202020204" pitchFamily="34" charset="0"/>
              </a:rPr>
              <a:t>beta</a:t>
            </a:r>
            <a:r>
              <a:rPr lang="de-DE" sz="2000" dirty="0" smtClean="0">
                <a:latin typeface="Arial" panose="020B0604020202020204" pitchFamily="34" charset="0"/>
                <a:ea typeface="Arial MT Condensed" pitchFamily="34" charset="0"/>
                <a:cs typeface="Arial" panose="020B0604020202020204" pitchFamily="34" charset="0"/>
              </a:rPr>
              <a:t> (</a:t>
            </a:r>
            <a:r>
              <a:rPr lang="de-DE" sz="2000" b="1" dirty="0" err="1" smtClean="0">
                <a:latin typeface="Arial" panose="020B0604020202020204" pitchFamily="34" charset="0"/>
                <a:ea typeface="Arial MT Condensed" pitchFamily="34" charset="0"/>
                <a:cs typeface="Arial" panose="020B0604020202020204" pitchFamily="34" charset="0"/>
              </a:rPr>
              <a:t>n</a:t>
            </a:r>
            <a:r>
              <a:rPr lang="de-DE" sz="2000" dirty="0" err="1" smtClean="0">
                <a:latin typeface="Arial" panose="020B0604020202020204" pitchFamily="34" charset="0"/>
                <a:ea typeface="Arial MT Condensed" pitchFamily="34" charset="0"/>
                <a:cs typeface="Arial" panose="020B0604020202020204" pitchFamily="34" charset="0"/>
              </a:rPr>
              <a:t>T</a:t>
            </a:r>
            <a:r>
              <a:rPr lang="de-DE" sz="2000" dirty="0" smtClean="0">
                <a:latin typeface="Arial" panose="020B0604020202020204" pitchFamily="34" charset="0"/>
                <a:ea typeface="Arial MT Condensed" pitchFamily="34" charset="0"/>
                <a:cs typeface="Arial" panose="020B0604020202020204" pitchFamily="34" charset="0"/>
              </a:rPr>
              <a:t>), </a:t>
            </a:r>
            <a:r>
              <a:rPr lang="de-DE" sz="2000" dirty="0" err="1" smtClean="0">
                <a:latin typeface="Arial" panose="020B0604020202020204" pitchFamily="34" charset="0"/>
                <a:ea typeface="Arial MT Condensed" pitchFamily="34" charset="0"/>
                <a:cs typeface="Arial" panose="020B0604020202020204" pitchFamily="34" charset="0"/>
              </a:rPr>
              <a:t>low</a:t>
            </a:r>
            <a:r>
              <a:rPr lang="de-DE" sz="2000" dirty="0" smtClean="0">
                <a:latin typeface="Arial" panose="020B0604020202020204" pitchFamily="34" charset="0"/>
                <a:ea typeface="Arial MT Condensed" pitchFamily="34" charset="0"/>
                <a:cs typeface="Arial" panose="020B0604020202020204" pitchFamily="34" charset="0"/>
              </a:rPr>
              <a:t> </a:t>
            </a:r>
            <a:r>
              <a:rPr lang="de-DE" sz="2000" dirty="0" smtClean="0">
                <a:latin typeface="Symbol" panose="05050102010706020507" pitchFamily="18" charset="2"/>
                <a:ea typeface="Arial MT Condensed" pitchFamily="34" charset="0"/>
                <a:cs typeface="Arial" panose="020B0604020202020204" pitchFamily="34" charset="0"/>
              </a:rPr>
              <a:t>n*</a:t>
            </a:r>
            <a:endParaRPr lang="de-DE" sz="2000" dirty="0">
              <a:latin typeface="Arial" panose="020B0604020202020204" pitchFamily="34" charset="0"/>
              <a:ea typeface="Arial MT Condensed" pitchFamily="34" charset="0"/>
              <a:cs typeface="Arial" panose="020B0604020202020204" pitchFamily="34" charset="0"/>
            </a:endParaRPr>
          </a:p>
        </p:txBody>
      </p:sp>
      <p:sp>
        <p:nvSpPr>
          <p:cNvPr id="59" name="Textfeld 58"/>
          <p:cNvSpPr txBox="1"/>
          <p:nvPr/>
        </p:nvSpPr>
        <p:spPr>
          <a:xfrm>
            <a:off x="5388688" y="5060909"/>
            <a:ext cx="3780420" cy="1554272"/>
          </a:xfrm>
          <a:prstGeom prst="rect">
            <a:avLst/>
          </a:prstGeom>
          <a:noFill/>
        </p:spPr>
        <p:txBody>
          <a:bodyPr wrap="square" rtlCol="0">
            <a:spAutoFit/>
          </a:bodyPr>
          <a:lstStyle/>
          <a:p>
            <a:pPr marL="342900" indent="-342900" algn="l">
              <a:spcBef>
                <a:spcPts val="600"/>
              </a:spcBef>
              <a:buClr>
                <a:srgbClr val="00589C"/>
              </a:buClr>
              <a:buFont typeface="Wingdings" panose="05000000000000000000" pitchFamily="2" charset="2"/>
              <a:buChar char="Ø"/>
            </a:pPr>
            <a:r>
              <a:rPr lang="de-DE" sz="2000" dirty="0" smtClean="0">
                <a:solidFill>
                  <a:srgbClr val="0000FF"/>
                </a:solidFill>
                <a:latin typeface="Arial" panose="020B0604020202020204" pitchFamily="34" charset="0"/>
                <a:ea typeface="Arial MT Condensed" pitchFamily="34" charset="0"/>
                <a:cs typeface="Arial" panose="020B0604020202020204" pitchFamily="34" charset="0"/>
              </a:rPr>
              <a:t> </a:t>
            </a:r>
            <a:r>
              <a:rPr lang="de-DE" sz="2000" dirty="0" err="1" smtClean="0">
                <a:solidFill>
                  <a:srgbClr val="0000FF"/>
                </a:solidFill>
                <a:latin typeface="Arial" panose="020B0604020202020204" pitchFamily="34" charset="0"/>
                <a:ea typeface="Arial MT Condensed" pitchFamily="34" charset="0"/>
                <a:cs typeface="Arial" panose="020B0604020202020204" pitchFamily="34" charset="0"/>
              </a:rPr>
              <a:t>fully-cooled</a:t>
            </a:r>
            <a:r>
              <a:rPr lang="de-DE" sz="2000" dirty="0" smtClean="0">
                <a:solidFill>
                  <a:srgbClr val="0000FF"/>
                </a:solidFill>
                <a:latin typeface="Arial" panose="020B0604020202020204" pitchFamily="34" charset="0"/>
                <a:ea typeface="Arial MT Condensed" pitchFamily="34" charset="0"/>
                <a:cs typeface="Arial" panose="020B0604020202020204" pitchFamily="34" charset="0"/>
              </a:rPr>
              <a:t> </a:t>
            </a:r>
            <a:r>
              <a:rPr lang="de-DE" sz="2000" dirty="0" err="1" smtClean="0">
                <a:solidFill>
                  <a:srgbClr val="0000FF"/>
                </a:solidFill>
                <a:latin typeface="Arial" panose="020B0604020202020204" pitchFamily="34" charset="0"/>
                <a:ea typeface="Arial MT Condensed" pitchFamily="34" charset="0"/>
                <a:cs typeface="Arial" panose="020B0604020202020204" pitchFamily="34" charset="0"/>
              </a:rPr>
              <a:t>divertor</a:t>
            </a:r>
            <a:r>
              <a:rPr lang="de-DE" sz="2000" dirty="0" smtClean="0">
                <a:solidFill>
                  <a:srgbClr val="0000FF"/>
                </a:solidFill>
                <a:latin typeface="Arial" panose="020B0604020202020204" pitchFamily="34" charset="0"/>
                <a:ea typeface="Arial MT Condensed" pitchFamily="34" charset="0"/>
                <a:cs typeface="Arial" panose="020B0604020202020204" pitchFamily="34" charset="0"/>
              </a:rPr>
              <a:t> </a:t>
            </a:r>
          </a:p>
          <a:p>
            <a:pPr marL="342900" indent="-342900" algn="l">
              <a:spcBef>
                <a:spcPts val="600"/>
              </a:spcBef>
              <a:buClr>
                <a:srgbClr val="00589C"/>
              </a:buClr>
              <a:buFont typeface="Wingdings" panose="05000000000000000000" pitchFamily="2" charset="2"/>
              <a:buChar char="Ø"/>
            </a:pPr>
            <a:r>
              <a:rPr lang="de-DE" sz="2000" dirty="0" smtClean="0">
                <a:solidFill>
                  <a:srgbClr val="0000FF"/>
                </a:solidFill>
                <a:latin typeface="Arial" panose="020B0604020202020204" pitchFamily="34" charset="0"/>
                <a:ea typeface="Arial MT Condensed" pitchFamily="34" charset="0"/>
                <a:cs typeface="Arial" panose="020B0604020202020204" pitchFamily="34" charset="0"/>
              </a:rPr>
              <a:t> ECH/ICH/NBI </a:t>
            </a:r>
            <a:r>
              <a:rPr lang="de-DE" sz="2000" dirty="0" err="1" smtClean="0">
                <a:solidFill>
                  <a:srgbClr val="0000FF"/>
                </a:solidFill>
                <a:latin typeface="Arial" panose="020B0604020202020204" pitchFamily="34" charset="0"/>
                <a:ea typeface="Arial MT Condensed" pitchFamily="34" charset="0"/>
                <a:cs typeface="Arial" panose="020B0604020202020204" pitchFamily="34" charset="0"/>
              </a:rPr>
              <a:t>upgrades</a:t>
            </a:r>
            <a:endParaRPr lang="de-DE" sz="2000" dirty="0" smtClean="0">
              <a:solidFill>
                <a:srgbClr val="0000FF"/>
              </a:solidFill>
              <a:latin typeface="Arial" panose="020B0604020202020204" pitchFamily="34" charset="0"/>
              <a:ea typeface="Arial MT Condensed" pitchFamily="34" charset="0"/>
              <a:cs typeface="Arial" panose="020B0604020202020204" pitchFamily="34" charset="0"/>
            </a:endParaRPr>
          </a:p>
          <a:p>
            <a:pPr marL="342900" indent="-342900" algn="l">
              <a:spcBef>
                <a:spcPts val="600"/>
              </a:spcBef>
              <a:buClr>
                <a:srgbClr val="00589C"/>
              </a:buClr>
              <a:buFont typeface="Wingdings" panose="05000000000000000000" pitchFamily="2" charset="2"/>
              <a:buChar char="Ø"/>
            </a:pPr>
            <a:r>
              <a:rPr lang="de-DE" sz="2000" dirty="0" smtClean="0">
                <a:solidFill>
                  <a:srgbClr val="0000FF"/>
                </a:solidFill>
                <a:latin typeface="Arial" panose="020B0604020202020204" pitchFamily="34" charset="0"/>
                <a:ea typeface="Arial MT Condensed" pitchFamily="34" charset="0"/>
                <a:cs typeface="Arial" panose="020B0604020202020204" pitchFamily="34" charset="0"/>
              </a:rPr>
              <a:t> </a:t>
            </a:r>
            <a:r>
              <a:rPr lang="de-DE" sz="2000" dirty="0" err="1" smtClean="0">
                <a:solidFill>
                  <a:srgbClr val="0000FF"/>
                </a:solidFill>
                <a:latin typeface="Arial" panose="020B0604020202020204" pitchFamily="34" charset="0"/>
                <a:ea typeface="Arial MT Condensed" pitchFamily="34" charset="0"/>
                <a:cs typeface="Arial" panose="020B0604020202020204" pitchFamily="34" charset="0"/>
              </a:rPr>
              <a:t>cw</a:t>
            </a:r>
            <a:r>
              <a:rPr lang="de-DE" sz="2000" dirty="0" smtClean="0">
                <a:solidFill>
                  <a:srgbClr val="0000FF"/>
                </a:solidFill>
                <a:latin typeface="Arial" panose="020B0604020202020204" pitchFamily="34" charset="0"/>
                <a:ea typeface="Arial MT Condensed" pitchFamily="34" charset="0"/>
                <a:cs typeface="Arial" panose="020B0604020202020204" pitchFamily="34" charset="0"/>
              </a:rPr>
              <a:t> pellet </a:t>
            </a:r>
            <a:r>
              <a:rPr lang="de-DE" sz="2000" dirty="0" err="1" smtClean="0">
                <a:solidFill>
                  <a:srgbClr val="0000FF"/>
                </a:solidFill>
                <a:latin typeface="Arial" panose="020B0604020202020204" pitchFamily="34" charset="0"/>
                <a:ea typeface="Arial MT Condensed" pitchFamily="34" charset="0"/>
                <a:cs typeface="Arial" panose="020B0604020202020204" pitchFamily="34" charset="0"/>
              </a:rPr>
              <a:t>fuelling</a:t>
            </a:r>
            <a:endParaRPr lang="de-DE" sz="2000" dirty="0" smtClean="0">
              <a:solidFill>
                <a:srgbClr val="0000FF"/>
              </a:solidFill>
              <a:latin typeface="Arial" panose="020B0604020202020204" pitchFamily="34" charset="0"/>
              <a:ea typeface="Arial MT Condensed" pitchFamily="34" charset="0"/>
              <a:cs typeface="Arial" panose="020B0604020202020204" pitchFamily="34" charset="0"/>
            </a:endParaRPr>
          </a:p>
          <a:p>
            <a:pPr marL="342900" indent="-342900" algn="l">
              <a:spcBef>
                <a:spcPts val="600"/>
              </a:spcBef>
              <a:buClr>
                <a:srgbClr val="00589C"/>
              </a:buClr>
              <a:buFont typeface="Wingdings" panose="05000000000000000000" pitchFamily="2" charset="2"/>
              <a:buChar char="Ø"/>
            </a:pPr>
            <a:r>
              <a:rPr lang="de-DE" sz="2000" dirty="0" smtClean="0">
                <a:solidFill>
                  <a:srgbClr val="0000FF"/>
                </a:solidFill>
                <a:latin typeface="Arial" panose="020B0604020202020204" pitchFamily="34" charset="0"/>
                <a:ea typeface="Arial MT Condensed" pitchFamily="34" charset="0"/>
                <a:cs typeface="Arial" panose="020B0604020202020204" pitchFamily="34" charset="0"/>
              </a:rPr>
              <a:t> SSO (30 min) &amp; </a:t>
            </a:r>
            <a:r>
              <a:rPr lang="de-DE" sz="2000" dirty="0" err="1" smtClean="0">
                <a:solidFill>
                  <a:srgbClr val="0000FF"/>
                </a:solidFill>
                <a:latin typeface="Arial" panose="020B0604020202020204" pitchFamily="34" charset="0"/>
                <a:ea typeface="Arial MT Condensed" pitchFamily="34" charset="0"/>
                <a:cs typeface="Arial" panose="020B0604020202020204" pitchFamily="34" charset="0"/>
              </a:rPr>
              <a:t>technology</a:t>
            </a:r>
            <a:endParaRPr lang="de-DE" sz="2000" dirty="0">
              <a:solidFill>
                <a:srgbClr val="0000FF"/>
              </a:solidFill>
              <a:latin typeface="Arial" panose="020B0604020202020204" pitchFamily="34" charset="0"/>
              <a:ea typeface="Arial MT Condensed" pitchFamily="34" charset="0"/>
              <a:cs typeface="Arial" panose="020B0604020202020204" pitchFamily="34" charset="0"/>
            </a:endParaRPr>
          </a:p>
        </p:txBody>
      </p:sp>
      <p:grpSp>
        <p:nvGrpSpPr>
          <p:cNvPr id="152" name="Gruppieren 151"/>
          <p:cNvGrpSpPr/>
          <p:nvPr/>
        </p:nvGrpSpPr>
        <p:grpSpPr>
          <a:xfrm>
            <a:off x="72394" y="4659917"/>
            <a:ext cx="1984836" cy="785307"/>
            <a:chOff x="72394" y="4659917"/>
            <a:chExt cx="1984836" cy="785307"/>
          </a:xfrm>
        </p:grpSpPr>
        <p:sp>
          <p:nvSpPr>
            <p:cNvPr id="15" name="Textfeld 14"/>
            <p:cNvSpPr txBox="1"/>
            <p:nvPr/>
          </p:nvSpPr>
          <p:spPr>
            <a:xfrm>
              <a:off x="72394" y="4659917"/>
              <a:ext cx="1984836" cy="584775"/>
            </a:xfrm>
            <a:prstGeom prst="rect">
              <a:avLst/>
            </a:prstGeom>
            <a:noFill/>
          </p:spPr>
          <p:txBody>
            <a:bodyPr wrap="square" rtlCol="0">
              <a:spAutoFit/>
            </a:bodyPr>
            <a:lstStyle/>
            <a:p>
              <a:pPr algn="l"/>
              <a:r>
                <a:rPr lang="de-DE" sz="1600" dirty="0" smtClean="0">
                  <a:solidFill>
                    <a:schemeClr val="bg1">
                      <a:lumMod val="50000"/>
                    </a:schemeClr>
                  </a:solidFill>
                  <a:latin typeface="Arial" panose="020B0604020202020204" pitchFamily="34" charset="0"/>
                  <a:cs typeface="Arial" panose="020B0604020202020204" pitchFamily="34" charset="0"/>
                </a:rPr>
                <a:t>X3 </a:t>
              </a:r>
              <a:r>
                <a:rPr lang="en-US" sz="1600" dirty="0" smtClean="0">
                  <a:solidFill>
                    <a:schemeClr val="bg1">
                      <a:lumMod val="50000"/>
                    </a:schemeClr>
                  </a:solidFill>
                  <a:latin typeface="Arial" panose="020B0604020202020204" pitchFamily="34" charset="0"/>
                  <a:cs typeface="Arial" panose="020B0604020202020204" pitchFamily="34" charset="0"/>
                </a:rPr>
                <a:t>start-up scenarios</a:t>
              </a:r>
              <a:endParaRPr lang="de-DE" sz="1600" dirty="0" smtClean="0">
                <a:solidFill>
                  <a:schemeClr val="bg1">
                    <a:lumMod val="50000"/>
                  </a:schemeClr>
                </a:solidFill>
                <a:latin typeface="Arial" panose="020B0604020202020204" pitchFamily="34" charset="0"/>
                <a:cs typeface="Arial" panose="020B0604020202020204" pitchFamily="34" charset="0"/>
              </a:endParaRPr>
            </a:p>
          </p:txBody>
        </p:sp>
        <p:cxnSp>
          <p:nvCxnSpPr>
            <p:cNvPr id="73" name="Gerader Verbinder 72"/>
            <p:cNvCxnSpPr/>
            <p:nvPr/>
          </p:nvCxnSpPr>
          <p:spPr>
            <a:xfrm>
              <a:off x="184558" y="5229200"/>
              <a:ext cx="7557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a:off x="940284" y="5229200"/>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3" name="Gruppieren 152"/>
          <p:cNvGrpSpPr/>
          <p:nvPr/>
        </p:nvGrpSpPr>
        <p:grpSpPr>
          <a:xfrm>
            <a:off x="72008" y="3861048"/>
            <a:ext cx="2928340" cy="1142947"/>
            <a:chOff x="72008" y="3861048"/>
            <a:chExt cx="2928340" cy="1142947"/>
          </a:xfrm>
        </p:grpSpPr>
        <p:sp>
          <p:nvSpPr>
            <p:cNvPr id="44" name="Textfeld 43"/>
            <p:cNvSpPr txBox="1"/>
            <p:nvPr/>
          </p:nvSpPr>
          <p:spPr>
            <a:xfrm>
              <a:off x="72008" y="3861048"/>
              <a:ext cx="2928340" cy="584775"/>
            </a:xfrm>
            <a:prstGeom prst="rect">
              <a:avLst/>
            </a:prstGeom>
            <a:noFill/>
          </p:spPr>
          <p:txBody>
            <a:bodyPr wrap="square" rtlCol="0">
              <a:spAutoFit/>
            </a:bodyPr>
            <a:lstStyle/>
            <a:p>
              <a:pPr algn="l"/>
              <a:r>
                <a:rPr lang="de-DE" sz="1600" dirty="0" err="1" smtClean="0">
                  <a:solidFill>
                    <a:schemeClr val="bg1">
                      <a:lumMod val="50000"/>
                    </a:schemeClr>
                  </a:solidFill>
                  <a:latin typeface="Arial" panose="020B0604020202020204" pitchFamily="34" charset="0"/>
                  <a:cs typeface="Arial" panose="020B0604020202020204" pitchFamily="34" charset="0"/>
                </a:rPr>
                <a:t>particle</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transport</a:t>
              </a:r>
              <a:r>
                <a:rPr lang="de-DE" sz="1600" dirty="0" smtClean="0">
                  <a:solidFill>
                    <a:schemeClr val="bg1">
                      <a:lumMod val="50000"/>
                    </a:schemeClr>
                  </a:solidFill>
                  <a:latin typeface="Arial" panose="020B0604020202020204" pitchFamily="34" charset="0"/>
                  <a:cs typeface="Arial" panose="020B0604020202020204" pitchFamily="34" charset="0"/>
                </a:rPr>
                <a:t> in </a:t>
              </a:r>
              <a:r>
                <a:rPr lang="de-DE" sz="1600" dirty="0" err="1" smtClean="0">
                  <a:solidFill>
                    <a:schemeClr val="bg1">
                      <a:lumMod val="50000"/>
                    </a:schemeClr>
                  </a:solidFill>
                  <a:latin typeface="Arial" panose="020B0604020202020204" pitchFamily="34" charset="0"/>
                  <a:cs typeface="Arial" panose="020B0604020202020204" pitchFamily="34" charset="0"/>
                </a:rPr>
                <a:t>ion-root</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conditions</a:t>
              </a:r>
              <a:r>
                <a:rPr lang="de-DE" sz="1600" dirty="0" smtClean="0">
                  <a:solidFill>
                    <a:schemeClr val="bg1">
                      <a:lumMod val="50000"/>
                    </a:schemeClr>
                  </a:solidFill>
                  <a:latin typeface="Arial" panose="020B0604020202020204" pitchFamily="34" charset="0"/>
                  <a:cs typeface="Arial" panose="020B0604020202020204" pitchFamily="34" charset="0"/>
                </a:rPr>
                <a:t>/high n</a:t>
              </a:r>
            </a:p>
          </p:txBody>
        </p:sp>
        <p:cxnSp>
          <p:nvCxnSpPr>
            <p:cNvPr id="78" name="Gerader Verbinder 77"/>
            <p:cNvCxnSpPr/>
            <p:nvPr/>
          </p:nvCxnSpPr>
          <p:spPr>
            <a:xfrm flipV="1">
              <a:off x="184558" y="4463949"/>
              <a:ext cx="1421478" cy="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1606036" y="4473273"/>
              <a:ext cx="0" cy="53072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1" name="Gruppieren 150"/>
          <p:cNvGrpSpPr/>
          <p:nvPr/>
        </p:nvGrpSpPr>
        <p:grpSpPr>
          <a:xfrm>
            <a:off x="755576" y="6175984"/>
            <a:ext cx="3821594" cy="338554"/>
            <a:chOff x="755576" y="6175984"/>
            <a:chExt cx="3821594" cy="338554"/>
          </a:xfrm>
        </p:grpSpPr>
        <p:sp>
          <p:nvSpPr>
            <p:cNvPr id="11" name="Textfeld 10"/>
            <p:cNvSpPr txBox="1"/>
            <p:nvPr/>
          </p:nvSpPr>
          <p:spPr>
            <a:xfrm>
              <a:off x="795904" y="6175984"/>
              <a:ext cx="3781266" cy="338554"/>
            </a:xfrm>
            <a:prstGeom prst="rect">
              <a:avLst/>
            </a:prstGeom>
            <a:noFill/>
          </p:spPr>
          <p:txBody>
            <a:bodyPr wrap="square" rtlCol="0">
              <a:spAutoFit/>
            </a:bodyPr>
            <a:lstStyle/>
            <a:p>
              <a:pPr algn="l"/>
              <a:r>
                <a:rPr lang="de-DE" sz="1600" dirty="0" smtClean="0">
                  <a:solidFill>
                    <a:schemeClr val="bg1">
                      <a:lumMod val="50000"/>
                    </a:schemeClr>
                  </a:solidFill>
                  <a:latin typeface="Arial" panose="020B0604020202020204" pitchFamily="34" charset="0"/>
                  <a:cs typeface="Arial" panose="020B0604020202020204" pitchFamily="34" charset="0"/>
                </a:rPr>
                <a:t>ECRH/ICRH wall </a:t>
              </a:r>
              <a:r>
                <a:rPr lang="de-DE" sz="1600" dirty="0" err="1" smtClean="0">
                  <a:solidFill>
                    <a:schemeClr val="bg1">
                      <a:lumMod val="50000"/>
                    </a:schemeClr>
                  </a:solidFill>
                  <a:latin typeface="Arial" panose="020B0604020202020204" pitchFamily="34" charset="0"/>
                  <a:cs typeface="Arial" panose="020B0604020202020204" pitchFamily="34" charset="0"/>
                </a:rPr>
                <a:t>conditioning</a:t>
              </a:r>
              <a:r>
                <a:rPr lang="de-DE" sz="1600" dirty="0" smtClean="0">
                  <a:solidFill>
                    <a:schemeClr val="bg1">
                      <a:lumMod val="50000"/>
                    </a:schemeClr>
                  </a:solidFill>
                  <a:latin typeface="Arial" panose="020B0604020202020204" pitchFamily="34" charset="0"/>
                  <a:cs typeface="Arial" panose="020B0604020202020204" pitchFamily="34" charset="0"/>
                </a:rPr>
                <a:t> </a:t>
              </a:r>
            </a:p>
          </p:txBody>
        </p:sp>
        <p:cxnSp>
          <p:nvCxnSpPr>
            <p:cNvPr id="83" name="Gerader Verbinder 82"/>
            <p:cNvCxnSpPr/>
            <p:nvPr/>
          </p:nvCxnSpPr>
          <p:spPr>
            <a:xfrm>
              <a:off x="755576" y="6275175"/>
              <a:ext cx="0" cy="230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Gerader Verbinder 84"/>
            <p:cNvCxnSpPr>
              <a:endCxn id="11" idx="2"/>
            </p:cNvCxnSpPr>
            <p:nvPr/>
          </p:nvCxnSpPr>
          <p:spPr>
            <a:xfrm>
              <a:off x="755576" y="6514538"/>
              <a:ext cx="193096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0" name="Gruppieren 149"/>
          <p:cNvGrpSpPr/>
          <p:nvPr/>
        </p:nvGrpSpPr>
        <p:grpSpPr>
          <a:xfrm>
            <a:off x="1540603" y="5580529"/>
            <a:ext cx="2022722" cy="584775"/>
            <a:chOff x="1540603" y="5580529"/>
            <a:chExt cx="2022722" cy="584775"/>
          </a:xfrm>
        </p:grpSpPr>
        <p:sp>
          <p:nvSpPr>
            <p:cNvPr id="40" name="Textfeld 39"/>
            <p:cNvSpPr txBox="1"/>
            <p:nvPr/>
          </p:nvSpPr>
          <p:spPr>
            <a:xfrm>
              <a:off x="1547664" y="5580529"/>
              <a:ext cx="2015661" cy="584775"/>
            </a:xfrm>
            <a:prstGeom prst="rect">
              <a:avLst/>
            </a:prstGeom>
            <a:noFill/>
          </p:spPr>
          <p:txBody>
            <a:bodyPr wrap="square" rtlCol="0">
              <a:spAutoFit/>
            </a:bodyPr>
            <a:lstStyle/>
            <a:p>
              <a:pPr algn="l"/>
              <a:r>
                <a:rPr lang="de-DE" sz="1600" dirty="0" err="1" smtClean="0">
                  <a:solidFill>
                    <a:schemeClr val="bg1">
                      <a:lumMod val="50000"/>
                    </a:schemeClr>
                  </a:solidFill>
                  <a:latin typeface="Arial" panose="020B0604020202020204" pitchFamily="34" charset="0"/>
                  <a:cs typeface="Arial" panose="020B0604020202020204" pitchFamily="34" charset="0"/>
                </a:rPr>
                <a:t>heating</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upgrades</a:t>
              </a:r>
              <a:r>
                <a:rPr lang="de-DE" sz="1600" dirty="0" smtClean="0">
                  <a:solidFill>
                    <a:schemeClr val="bg1">
                      <a:lumMod val="50000"/>
                    </a:schemeClr>
                  </a:solidFill>
                  <a:latin typeface="Arial" panose="020B0604020202020204" pitchFamily="34" charset="0"/>
                  <a:cs typeface="Arial" panose="020B0604020202020204" pitchFamily="34" charset="0"/>
                </a:rPr>
                <a:t/>
              </a:r>
              <a:br>
                <a:rPr lang="de-DE" sz="1600" dirty="0" smtClean="0">
                  <a:solidFill>
                    <a:schemeClr val="bg1">
                      <a:lumMod val="50000"/>
                    </a:schemeClr>
                  </a:solidFill>
                  <a:latin typeface="Arial" panose="020B0604020202020204" pitchFamily="34" charset="0"/>
                  <a:cs typeface="Arial" panose="020B0604020202020204" pitchFamily="34" charset="0"/>
                </a:rPr>
              </a:br>
              <a:r>
                <a:rPr lang="de-DE" sz="1600" dirty="0" err="1" smtClean="0">
                  <a:solidFill>
                    <a:schemeClr val="bg1">
                      <a:lumMod val="50000"/>
                    </a:schemeClr>
                  </a:solidFill>
                  <a:latin typeface="Arial" panose="020B0604020202020204" pitchFamily="34" charset="0"/>
                  <a:cs typeface="Arial" panose="020B0604020202020204" pitchFamily="34" charset="0"/>
                </a:rPr>
                <a:t>and</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qualification</a:t>
              </a:r>
              <a:endParaRPr lang="de-DE" sz="1600" dirty="0" smtClean="0">
                <a:solidFill>
                  <a:schemeClr val="bg1">
                    <a:lumMod val="50000"/>
                  </a:schemeClr>
                </a:solidFill>
                <a:latin typeface="Arial" panose="020B0604020202020204" pitchFamily="34" charset="0"/>
                <a:cs typeface="Arial" panose="020B0604020202020204" pitchFamily="34" charset="0"/>
              </a:endParaRPr>
            </a:p>
          </p:txBody>
        </p:sp>
        <p:cxnSp>
          <p:nvCxnSpPr>
            <p:cNvPr id="90" name="Gerader Verbinder 89"/>
            <p:cNvCxnSpPr/>
            <p:nvPr/>
          </p:nvCxnSpPr>
          <p:spPr>
            <a:xfrm flipH="1">
              <a:off x="1540603" y="5661248"/>
              <a:ext cx="7061" cy="488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1540603" y="6149415"/>
              <a:ext cx="143065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8" name="Gruppieren 147"/>
          <p:cNvGrpSpPr/>
          <p:nvPr/>
        </p:nvGrpSpPr>
        <p:grpSpPr>
          <a:xfrm>
            <a:off x="2668002" y="4931987"/>
            <a:ext cx="2680770" cy="603645"/>
            <a:chOff x="2668002" y="4931987"/>
            <a:chExt cx="2680770" cy="603645"/>
          </a:xfrm>
        </p:grpSpPr>
        <p:sp>
          <p:nvSpPr>
            <p:cNvPr id="69" name="Textfeld 68"/>
            <p:cNvSpPr txBox="1"/>
            <p:nvPr/>
          </p:nvSpPr>
          <p:spPr>
            <a:xfrm>
              <a:off x="2668002" y="4931987"/>
              <a:ext cx="2680770" cy="584775"/>
            </a:xfrm>
            <a:prstGeom prst="rect">
              <a:avLst/>
            </a:prstGeom>
            <a:noFill/>
          </p:spPr>
          <p:txBody>
            <a:bodyPr wrap="square" rtlCol="0">
              <a:spAutoFit/>
            </a:bodyPr>
            <a:lstStyle/>
            <a:p>
              <a:pPr algn="l"/>
              <a:r>
                <a:rPr lang="de-DE" sz="1600" dirty="0" err="1">
                  <a:solidFill>
                    <a:schemeClr val="bg1">
                      <a:lumMod val="50000"/>
                    </a:schemeClr>
                  </a:solidFill>
                  <a:latin typeface="Arial" panose="020B0604020202020204" pitchFamily="34" charset="0"/>
                  <a:cs typeface="Arial" panose="020B0604020202020204" pitchFamily="34" charset="0"/>
                </a:rPr>
                <a:t>a</a:t>
              </a:r>
              <a:r>
                <a:rPr lang="de-DE" sz="1600" dirty="0" err="1" smtClean="0">
                  <a:solidFill>
                    <a:schemeClr val="bg1">
                      <a:lumMod val="50000"/>
                    </a:schemeClr>
                  </a:solidFill>
                  <a:latin typeface="Arial" panose="020B0604020202020204" pitchFamily="34" charset="0"/>
                  <a:cs typeface="Arial" panose="020B0604020202020204" pitchFamily="34" charset="0"/>
                </a:rPr>
                <a:t>ctive</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control</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density</a:t>
              </a:r>
              <a:r>
                <a:rPr lang="de-DE" sz="1600" dirty="0" smtClean="0">
                  <a:solidFill>
                    <a:schemeClr val="bg1">
                      <a:lumMod val="50000"/>
                    </a:schemeClr>
                  </a:solidFill>
                  <a:latin typeface="Arial" panose="020B0604020202020204" pitchFamily="34" charset="0"/>
                  <a:cs typeface="Arial" panose="020B0604020202020204" pitchFamily="34" charset="0"/>
                </a:rPr>
                <a:t>, …)</a:t>
              </a:r>
            </a:p>
            <a:p>
              <a:pPr algn="l"/>
              <a:r>
                <a:rPr lang="de-DE" sz="1600" dirty="0" err="1">
                  <a:solidFill>
                    <a:schemeClr val="bg1">
                      <a:lumMod val="50000"/>
                    </a:schemeClr>
                  </a:solidFill>
                  <a:latin typeface="Arial" panose="020B0604020202020204" pitchFamily="34" charset="0"/>
                  <a:cs typeface="Arial" panose="020B0604020202020204" pitchFamily="34" charset="0"/>
                </a:rPr>
                <a:t>f</a:t>
              </a:r>
              <a:r>
                <a:rPr lang="de-DE" sz="1600" dirty="0" err="1" smtClean="0">
                  <a:solidFill>
                    <a:schemeClr val="bg1">
                      <a:lumMod val="50000"/>
                    </a:schemeClr>
                  </a:solidFill>
                  <a:latin typeface="Arial" panose="020B0604020202020204" pitchFamily="34" charset="0"/>
                  <a:cs typeface="Arial" panose="020B0604020202020204" pitchFamily="34" charset="0"/>
                </a:rPr>
                <a:t>or</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reactor</a:t>
              </a:r>
              <a:r>
                <a:rPr lang="de-DE" sz="1600" dirty="0" smtClean="0">
                  <a:solidFill>
                    <a:schemeClr val="bg1">
                      <a:lumMod val="50000"/>
                    </a:schemeClr>
                  </a:solidFill>
                  <a:latin typeface="Arial" panose="020B0604020202020204" pitchFamily="34" charset="0"/>
                  <a:cs typeface="Arial" panose="020B0604020202020204" pitchFamily="34" charset="0"/>
                </a:rPr>
                <a:t>-like </a:t>
              </a:r>
              <a:r>
                <a:rPr lang="de-DE" sz="1600" dirty="0" err="1" smtClean="0">
                  <a:solidFill>
                    <a:schemeClr val="bg1">
                      <a:lumMod val="50000"/>
                    </a:schemeClr>
                  </a:solidFill>
                  <a:latin typeface="Arial" panose="020B0604020202020204" pitchFamily="34" charset="0"/>
                  <a:cs typeface="Arial" panose="020B0604020202020204" pitchFamily="34" charset="0"/>
                </a:rPr>
                <a:t>scenarios</a:t>
              </a:r>
              <a:endParaRPr lang="de-DE" sz="1600" dirty="0" smtClean="0">
                <a:solidFill>
                  <a:schemeClr val="bg1">
                    <a:lumMod val="50000"/>
                  </a:schemeClr>
                </a:solidFill>
                <a:latin typeface="Arial" panose="020B0604020202020204" pitchFamily="34" charset="0"/>
                <a:cs typeface="Arial" panose="020B0604020202020204" pitchFamily="34" charset="0"/>
              </a:endParaRPr>
            </a:p>
          </p:txBody>
        </p:sp>
        <p:cxnSp>
          <p:nvCxnSpPr>
            <p:cNvPr id="97" name="Gerader Verbinder 96"/>
            <p:cNvCxnSpPr/>
            <p:nvPr/>
          </p:nvCxnSpPr>
          <p:spPr>
            <a:xfrm>
              <a:off x="2668003" y="5036825"/>
              <a:ext cx="0" cy="498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a:off x="2668003" y="5535632"/>
              <a:ext cx="157757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4" name="Gruppieren 153"/>
          <p:cNvGrpSpPr/>
          <p:nvPr/>
        </p:nvGrpSpPr>
        <p:grpSpPr>
          <a:xfrm>
            <a:off x="179512" y="3501008"/>
            <a:ext cx="3372531" cy="648072"/>
            <a:chOff x="179512" y="3501008"/>
            <a:chExt cx="3372531" cy="648072"/>
          </a:xfrm>
        </p:grpSpPr>
        <p:sp>
          <p:nvSpPr>
            <p:cNvPr id="64" name="Textfeld 63"/>
            <p:cNvSpPr txBox="1"/>
            <p:nvPr/>
          </p:nvSpPr>
          <p:spPr>
            <a:xfrm>
              <a:off x="179512" y="3501008"/>
              <a:ext cx="3372531" cy="338554"/>
            </a:xfrm>
            <a:prstGeom prst="rect">
              <a:avLst/>
            </a:prstGeom>
            <a:noFill/>
          </p:spPr>
          <p:txBody>
            <a:bodyPr wrap="square" rtlCol="0">
              <a:spAutoFit/>
            </a:bodyPr>
            <a:lstStyle/>
            <a:p>
              <a:pPr algn="l"/>
              <a:r>
                <a:rPr lang="de-DE" sz="1600" dirty="0" smtClean="0">
                  <a:solidFill>
                    <a:schemeClr val="bg1">
                      <a:lumMod val="50000"/>
                    </a:schemeClr>
                  </a:solidFill>
                  <a:latin typeface="Arial" panose="020B0604020202020204" pitchFamily="34" charset="0"/>
                  <a:cs typeface="Arial" panose="020B0604020202020204" pitchFamily="34" charset="0"/>
                </a:rPr>
                <a:t>3d </a:t>
              </a:r>
              <a:r>
                <a:rPr lang="de-DE" sz="1600" dirty="0" err="1" smtClean="0">
                  <a:solidFill>
                    <a:schemeClr val="bg1">
                      <a:lumMod val="50000"/>
                    </a:schemeClr>
                  </a:solidFill>
                  <a:latin typeface="Arial" panose="020B0604020202020204" pitchFamily="34" charset="0"/>
                  <a:cs typeface="Arial" panose="020B0604020202020204" pitchFamily="34" charset="0"/>
                </a:rPr>
                <a:t>impurity</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transport</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and</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control</a:t>
              </a:r>
              <a:endParaRPr lang="de-DE" sz="1600" dirty="0" smtClean="0">
                <a:solidFill>
                  <a:schemeClr val="bg1">
                    <a:lumMod val="50000"/>
                  </a:schemeClr>
                </a:solidFill>
                <a:latin typeface="Arial" panose="020B0604020202020204" pitchFamily="34" charset="0"/>
                <a:cs typeface="Arial" panose="020B0604020202020204" pitchFamily="34" charset="0"/>
              </a:endParaRPr>
            </a:p>
          </p:txBody>
        </p:sp>
        <p:cxnSp>
          <p:nvCxnSpPr>
            <p:cNvPr id="103" name="Gerader Verbinder 102"/>
            <p:cNvCxnSpPr/>
            <p:nvPr/>
          </p:nvCxnSpPr>
          <p:spPr>
            <a:xfrm flipV="1">
              <a:off x="1331640" y="3814914"/>
              <a:ext cx="1728192" cy="6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Gerader Verbinder 107"/>
            <p:cNvCxnSpPr/>
            <p:nvPr/>
          </p:nvCxnSpPr>
          <p:spPr>
            <a:xfrm>
              <a:off x="3059832" y="3823048"/>
              <a:ext cx="0" cy="32603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2" name="Gestreifter Pfeil nach rechts 111"/>
          <p:cNvSpPr/>
          <p:nvPr/>
        </p:nvSpPr>
        <p:spPr bwMode="auto">
          <a:xfrm rot="19705565">
            <a:off x="6453257" y="923288"/>
            <a:ext cx="2134136" cy="1731514"/>
          </a:xfrm>
          <a:prstGeom prst="stripedRightArrow">
            <a:avLst>
              <a:gd name="adj1" fmla="val 50000"/>
              <a:gd name="adj2" fmla="val 51616"/>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metallic </a:t>
            </a:r>
            <a:br>
              <a:rPr kumimoji="0" lang="de-DE" sz="24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br>
            <a:r>
              <a:rPr kumimoji="0" lang="de-DE" sz="24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wall</a:t>
            </a:r>
            <a:r>
              <a:rPr kumimoji="0" lang="de-DE" sz="2400" b="1" i="0" u="none" strike="noStrike" cap="none" normalizeH="0" dirty="0" smtClean="0">
                <a:ln>
                  <a:noFill/>
                </a:ln>
                <a:solidFill>
                  <a:srgbClr val="0000FF"/>
                </a:solidFill>
                <a:effectLst/>
                <a:latin typeface="Arial" panose="020B0604020202020204" pitchFamily="34" charset="0"/>
                <a:cs typeface="Arial" panose="020B0604020202020204" pitchFamily="34" charset="0"/>
              </a:rPr>
              <a:t> OP</a:t>
            </a:r>
            <a:endParaRPr kumimoji="0" lang="de-DE" sz="24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endParaRPr>
          </a:p>
        </p:txBody>
      </p:sp>
      <p:sp>
        <p:nvSpPr>
          <p:cNvPr id="5" name="Gestreifter Pfeil nach rechts 4"/>
          <p:cNvSpPr/>
          <p:nvPr/>
        </p:nvSpPr>
        <p:spPr bwMode="auto">
          <a:xfrm rot="19705565">
            <a:off x="-601336" y="3772869"/>
            <a:ext cx="8043426" cy="979452"/>
          </a:xfrm>
          <a:prstGeom prst="stripedRightArrow">
            <a:avLst>
              <a:gd name="adj1" fmla="val 50000"/>
              <a:gd name="adj2" fmla="val 44290"/>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err="1" smtClean="0">
                <a:ln>
                  <a:noFill/>
                </a:ln>
                <a:solidFill>
                  <a:schemeClr val="bg1"/>
                </a:solidFill>
                <a:effectLst/>
                <a:latin typeface="+mn-lt"/>
              </a:rPr>
              <a:t>theory</a:t>
            </a:r>
            <a:r>
              <a:rPr kumimoji="0" lang="de-DE" sz="2400" b="0" i="0" u="none" strike="noStrike" cap="none" normalizeH="0" baseline="0" dirty="0" smtClean="0">
                <a:ln>
                  <a:noFill/>
                </a:ln>
                <a:solidFill>
                  <a:schemeClr val="bg1"/>
                </a:solidFill>
                <a:effectLst/>
                <a:latin typeface="+mn-lt"/>
              </a:rPr>
              <a:t> </a:t>
            </a:r>
            <a:r>
              <a:rPr kumimoji="0" lang="de-DE" sz="2400" b="0" i="0" u="none" strike="noStrike" cap="none" normalizeH="0" baseline="0" dirty="0" err="1" smtClean="0">
                <a:ln>
                  <a:noFill/>
                </a:ln>
                <a:solidFill>
                  <a:schemeClr val="bg1"/>
                </a:solidFill>
                <a:effectLst/>
                <a:latin typeface="+mn-lt"/>
              </a:rPr>
              <a:t>driven</a:t>
            </a:r>
            <a:r>
              <a:rPr kumimoji="0" lang="de-DE" sz="2400" b="0" i="0" u="none" strike="noStrike" cap="none" normalizeH="0" baseline="0" dirty="0" smtClean="0">
                <a:ln>
                  <a:noFill/>
                </a:ln>
                <a:solidFill>
                  <a:schemeClr val="bg1"/>
                </a:solidFill>
                <a:effectLst/>
                <a:latin typeface="+mn-lt"/>
              </a:rPr>
              <a:t> </a:t>
            </a:r>
            <a:r>
              <a:rPr kumimoji="0" lang="de-DE" sz="2400" b="0" i="0" u="none" strike="noStrike" cap="none" normalizeH="0" baseline="0" dirty="0" err="1" smtClean="0">
                <a:ln>
                  <a:noFill/>
                </a:ln>
                <a:solidFill>
                  <a:schemeClr val="bg1"/>
                </a:solidFill>
                <a:effectLst/>
                <a:latin typeface="+mn-lt"/>
              </a:rPr>
              <a:t>exploitation</a:t>
            </a:r>
            <a:r>
              <a:rPr kumimoji="0" lang="de-DE" sz="2400" b="0" i="0" u="none" strike="noStrike" cap="none" normalizeH="0" baseline="0" dirty="0" smtClean="0">
                <a:ln>
                  <a:noFill/>
                </a:ln>
                <a:solidFill>
                  <a:schemeClr val="bg1"/>
                </a:solidFill>
                <a:effectLst/>
                <a:latin typeface="+mn-lt"/>
              </a:rPr>
              <a:t>: </a:t>
            </a:r>
            <a:r>
              <a:rPr kumimoji="0" lang="de-DE" sz="2400" b="0" i="0" u="none" strike="noStrike" cap="none" normalizeH="0" baseline="0" dirty="0" err="1" smtClean="0">
                <a:ln>
                  <a:noFill/>
                </a:ln>
                <a:solidFill>
                  <a:schemeClr val="bg1"/>
                </a:solidFill>
                <a:effectLst/>
                <a:latin typeface="+mn-lt"/>
              </a:rPr>
              <a:t>understanding</a:t>
            </a:r>
            <a:r>
              <a:rPr kumimoji="0" lang="de-DE" sz="2400" b="0" i="0" u="none" strike="noStrike" cap="none" normalizeH="0" baseline="0" dirty="0" smtClean="0">
                <a:ln>
                  <a:noFill/>
                </a:ln>
                <a:solidFill>
                  <a:schemeClr val="bg1"/>
                </a:solidFill>
                <a:effectLst/>
                <a:latin typeface="+mn-lt"/>
              </a:rPr>
              <a:t>  </a:t>
            </a:r>
            <a:r>
              <a:rPr kumimoji="0" lang="de-DE" sz="2400" b="0" i="0" u="none" strike="noStrike" cap="none" normalizeH="0" baseline="0" dirty="0" err="1" smtClean="0">
                <a:ln>
                  <a:noFill/>
                </a:ln>
                <a:solidFill>
                  <a:schemeClr val="bg1"/>
                </a:solidFill>
                <a:effectLst/>
                <a:latin typeface="+mn-lt"/>
              </a:rPr>
              <a:t>for</a:t>
            </a:r>
            <a:r>
              <a:rPr kumimoji="0" lang="de-DE" sz="2400" b="0" i="0" u="none" strike="noStrike" cap="none" normalizeH="0" baseline="0" dirty="0" smtClean="0">
                <a:ln>
                  <a:noFill/>
                </a:ln>
                <a:solidFill>
                  <a:schemeClr val="bg1"/>
                </a:solidFill>
                <a:effectLst/>
                <a:latin typeface="+mn-lt"/>
              </a:rPr>
              <a:t> </a:t>
            </a:r>
            <a:r>
              <a:rPr kumimoji="0" lang="de-DE" sz="2400" b="0" i="0" u="none" strike="noStrike" cap="none" normalizeH="0" baseline="0" dirty="0" err="1" smtClean="0">
                <a:ln>
                  <a:noFill/>
                </a:ln>
                <a:solidFill>
                  <a:schemeClr val="bg1"/>
                </a:solidFill>
                <a:effectLst/>
                <a:latin typeface="+mn-lt"/>
              </a:rPr>
              <a:t>predictions</a:t>
            </a:r>
            <a:endParaRPr kumimoji="0" lang="de-DE" sz="2400" b="0" i="0" u="none" strike="noStrike" cap="none" normalizeH="0" baseline="0" dirty="0" smtClean="0">
              <a:ln>
                <a:noFill/>
              </a:ln>
              <a:solidFill>
                <a:schemeClr val="bg1"/>
              </a:solidFill>
              <a:effectLst/>
              <a:latin typeface="+mn-lt"/>
            </a:endParaRPr>
          </a:p>
        </p:txBody>
      </p:sp>
      <p:grpSp>
        <p:nvGrpSpPr>
          <p:cNvPr id="147" name="Gruppieren 146"/>
          <p:cNvGrpSpPr/>
          <p:nvPr/>
        </p:nvGrpSpPr>
        <p:grpSpPr>
          <a:xfrm>
            <a:off x="3707904" y="4293096"/>
            <a:ext cx="2015661" cy="584775"/>
            <a:chOff x="3707904" y="4293096"/>
            <a:chExt cx="2015661" cy="584775"/>
          </a:xfrm>
        </p:grpSpPr>
        <p:sp>
          <p:nvSpPr>
            <p:cNvPr id="116" name="Textfeld 115"/>
            <p:cNvSpPr txBox="1"/>
            <p:nvPr/>
          </p:nvSpPr>
          <p:spPr>
            <a:xfrm>
              <a:off x="3707904" y="4293096"/>
              <a:ext cx="2015661" cy="584775"/>
            </a:xfrm>
            <a:prstGeom prst="rect">
              <a:avLst/>
            </a:prstGeom>
            <a:noFill/>
          </p:spPr>
          <p:txBody>
            <a:bodyPr wrap="square" rtlCol="0">
              <a:spAutoFit/>
            </a:bodyPr>
            <a:lstStyle/>
            <a:p>
              <a:pPr algn="l"/>
              <a:r>
                <a:rPr lang="de-DE" sz="1600" dirty="0" err="1" smtClean="0">
                  <a:solidFill>
                    <a:schemeClr val="bg1">
                      <a:lumMod val="50000"/>
                    </a:schemeClr>
                  </a:solidFill>
                  <a:latin typeface="Arial" panose="020B0604020202020204" pitchFamily="34" charset="0"/>
                  <a:cs typeface="Arial" panose="020B0604020202020204" pitchFamily="34" charset="0"/>
                </a:rPr>
                <a:t>qualification</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of</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safe</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divertor</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scenarios</a:t>
              </a:r>
              <a:endParaRPr lang="de-DE" sz="1600" dirty="0" smtClean="0">
                <a:solidFill>
                  <a:schemeClr val="bg1">
                    <a:lumMod val="50000"/>
                  </a:schemeClr>
                </a:solidFill>
                <a:latin typeface="Arial" panose="020B0604020202020204" pitchFamily="34" charset="0"/>
                <a:cs typeface="Arial" panose="020B0604020202020204" pitchFamily="34" charset="0"/>
              </a:endParaRPr>
            </a:p>
          </p:txBody>
        </p:sp>
        <p:cxnSp>
          <p:nvCxnSpPr>
            <p:cNvPr id="117" name="Gerader Verbinder 116"/>
            <p:cNvCxnSpPr/>
            <p:nvPr/>
          </p:nvCxnSpPr>
          <p:spPr>
            <a:xfrm>
              <a:off x="3707904" y="4373772"/>
              <a:ext cx="0" cy="498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Gerader Verbinder 117"/>
            <p:cNvCxnSpPr/>
            <p:nvPr/>
          </p:nvCxnSpPr>
          <p:spPr>
            <a:xfrm>
              <a:off x="3714502" y="4877828"/>
              <a:ext cx="157757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5" name="Gruppieren 154"/>
          <p:cNvGrpSpPr/>
          <p:nvPr/>
        </p:nvGrpSpPr>
        <p:grpSpPr>
          <a:xfrm>
            <a:off x="3238014" y="2547849"/>
            <a:ext cx="2448272" cy="680339"/>
            <a:chOff x="2267744" y="3108701"/>
            <a:chExt cx="2448272" cy="680339"/>
          </a:xfrm>
        </p:grpSpPr>
        <p:sp>
          <p:nvSpPr>
            <p:cNvPr id="51" name="Textfeld 50"/>
            <p:cNvSpPr txBox="1"/>
            <p:nvPr/>
          </p:nvSpPr>
          <p:spPr>
            <a:xfrm>
              <a:off x="2267744" y="3108701"/>
              <a:ext cx="2448272" cy="338554"/>
            </a:xfrm>
            <a:prstGeom prst="rect">
              <a:avLst/>
            </a:prstGeom>
            <a:noFill/>
          </p:spPr>
          <p:txBody>
            <a:bodyPr wrap="square" rtlCol="0">
              <a:spAutoFit/>
            </a:bodyPr>
            <a:lstStyle/>
            <a:p>
              <a:pPr algn="l"/>
              <a:r>
                <a:rPr lang="de-DE" sz="1600" dirty="0" smtClean="0">
                  <a:solidFill>
                    <a:schemeClr val="bg1">
                      <a:lumMod val="50000"/>
                    </a:schemeClr>
                  </a:solidFill>
                  <a:latin typeface="Arial" panose="020B0604020202020204" pitchFamily="34" charset="0"/>
                  <a:cs typeface="Arial" panose="020B0604020202020204" pitchFamily="34" charset="0"/>
                </a:rPr>
                <a:t>MHD at high </a:t>
              </a:r>
              <a:r>
                <a:rPr lang="de-DE" sz="1600" dirty="0" smtClean="0">
                  <a:solidFill>
                    <a:schemeClr val="bg1">
                      <a:lumMod val="50000"/>
                    </a:schemeClr>
                  </a:solidFill>
                  <a:latin typeface="Symbol" panose="05050102010706020507" pitchFamily="18" charset="2"/>
                  <a:cs typeface="Arial" panose="020B0604020202020204" pitchFamily="34" charset="0"/>
                </a:rPr>
                <a:t>b</a:t>
              </a:r>
            </a:p>
          </p:txBody>
        </p:sp>
        <p:cxnSp>
          <p:nvCxnSpPr>
            <p:cNvPr id="111" name="Gerader Verbinder 110"/>
            <p:cNvCxnSpPr/>
            <p:nvPr/>
          </p:nvCxnSpPr>
          <p:spPr>
            <a:xfrm>
              <a:off x="2397537" y="3411227"/>
              <a:ext cx="12346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Gerader Verbinder 120"/>
            <p:cNvCxnSpPr/>
            <p:nvPr/>
          </p:nvCxnSpPr>
          <p:spPr>
            <a:xfrm flipH="1">
              <a:off x="3632148" y="3411227"/>
              <a:ext cx="3748" cy="37781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8" name="Gruppieren 157"/>
          <p:cNvGrpSpPr/>
          <p:nvPr/>
        </p:nvGrpSpPr>
        <p:grpSpPr>
          <a:xfrm>
            <a:off x="2283193" y="2853141"/>
            <a:ext cx="2448272" cy="1073409"/>
            <a:chOff x="3154193" y="2358088"/>
            <a:chExt cx="2448272" cy="1073409"/>
          </a:xfrm>
        </p:grpSpPr>
        <p:cxnSp>
          <p:nvCxnSpPr>
            <p:cNvPr id="123" name="Gerader Verbinder 122"/>
            <p:cNvCxnSpPr>
              <a:endCxn id="115" idx="2"/>
            </p:cNvCxnSpPr>
            <p:nvPr/>
          </p:nvCxnSpPr>
          <p:spPr>
            <a:xfrm>
              <a:off x="3265768" y="2939977"/>
              <a:ext cx="1112561" cy="2886"/>
            </a:xfrm>
            <a:prstGeom prst="line">
              <a:avLst/>
            </a:prstGeom>
          </p:spPr>
          <p:style>
            <a:lnRef idx="1">
              <a:schemeClr val="accent1"/>
            </a:lnRef>
            <a:fillRef idx="0">
              <a:schemeClr val="accent1"/>
            </a:fillRef>
            <a:effectRef idx="0">
              <a:schemeClr val="accent1"/>
            </a:effectRef>
            <a:fontRef idx="minor">
              <a:schemeClr val="tx1"/>
            </a:fontRef>
          </p:style>
        </p:cxnSp>
        <p:grpSp>
          <p:nvGrpSpPr>
            <p:cNvPr id="156" name="Gruppieren 155"/>
            <p:cNvGrpSpPr/>
            <p:nvPr/>
          </p:nvGrpSpPr>
          <p:grpSpPr>
            <a:xfrm>
              <a:off x="3154193" y="2358088"/>
              <a:ext cx="2448272" cy="1073409"/>
              <a:chOff x="3164281" y="2348880"/>
              <a:chExt cx="2448272" cy="1073409"/>
            </a:xfrm>
          </p:grpSpPr>
          <p:sp>
            <p:nvSpPr>
              <p:cNvPr id="115" name="Textfeld 114"/>
              <p:cNvSpPr txBox="1"/>
              <p:nvPr/>
            </p:nvSpPr>
            <p:spPr>
              <a:xfrm>
                <a:off x="3164281" y="2348880"/>
                <a:ext cx="2448272" cy="584775"/>
              </a:xfrm>
              <a:prstGeom prst="rect">
                <a:avLst/>
              </a:prstGeom>
              <a:noFill/>
            </p:spPr>
            <p:txBody>
              <a:bodyPr wrap="square" rtlCol="0">
                <a:spAutoFit/>
              </a:bodyPr>
              <a:lstStyle/>
              <a:p>
                <a:pPr algn="l"/>
                <a:r>
                  <a:rPr lang="de-DE" sz="1600" dirty="0" smtClean="0">
                    <a:solidFill>
                      <a:schemeClr val="bg1">
                        <a:lumMod val="50000"/>
                      </a:schemeClr>
                    </a:solidFill>
                    <a:latin typeface="Arial" panose="020B0604020202020204" pitchFamily="34" charset="0"/>
                    <a:cs typeface="Arial" panose="020B0604020202020204" pitchFamily="34" charset="0"/>
                  </a:rPr>
                  <a:t>3d </a:t>
                </a:r>
                <a:r>
                  <a:rPr lang="de-DE" sz="1600" dirty="0" err="1" smtClean="0">
                    <a:solidFill>
                      <a:schemeClr val="bg1">
                        <a:lumMod val="50000"/>
                      </a:schemeClr>
                    </a:solidFill>
                    <a:latin typeface="Arial" panose="020B0604020202020204" pitchFamily="34" charset="0"/>
                    <a:cs typeface="Arial" panose="020B0604020202020204" pitchFamily="34" charset="0"/>
                  </a:rPr>
                  <a:t>turbulence</a:t>
                </a:r>
                <a:r>
                  <a:rPr lang="de-DE" sz="1600" dirty="0" smtClean="0">
                    <a:solidFill>
                      <a:schemeClr val="bg1">
                        <a:lumMod val="50000"/>
                      </a:schemeClr>
                    </a:solidFill>
                    <a:latin typeface="Arial" panose="020B0604020202020204" pitchFamily="34" charset="0"/>
                    <a:cs typeface="Arial" panose="020B0604020202020204" pitchFamily="34" charset="0"/>
                  </a:rPr>
                  <a:t> &amp; </a:t>
                </a:r>
                <a:r>
                  <a:rPr lang="de-DE" sz="1600" dirty="0" err="1" smtClean="0">
                    <a:solidFill>
                      <a:schemeClr val="bg1">
                        <a:lumMod val="50000"/>
                      </a:schemeClr>
                    </a:solidFill>
                    <a:latin typeface="Arial" panose="020B0604020202020204" pitchFamily="34" charset="0"/>
                    <a:cs typeface="Arial" panose="020B0604020202020204" pitchFamily="34" charset="0"/>
                  </a:rPr>
                  <a:t>neoclassics</a:t>
                </a:r>
                <a:r>
                  <a:rPr lang="de-DE" sz="1600" dirty="0" smtClean="0">
                    <a:solidFill>
                      <a:schemeClr val="bg1">
                        <a:lumMod val="50000"/>
                      </a:schemeClr>
                    </a:solidFill>
                    <a:latin typeface="Arial" panose="020B0604020202020204" pitchFamily="34" charset="0"/>
                    <a:cs typeface="Arial" panose="020B0604020202020204" pitchFamily="34" charset="0"/>
                  </a:rPr>
                  <a:t> at high n</a:t>
                </a:r>
                <a:endParaRPr lang="de-DE" sz="1600" dirty="0" smtClean="0">
                  <a:solidFill>
                    <a:schemeClr val="bg1">
                      <a:lumMod val="50000"/>
                    </a:schemeClr>
                  </a:solidFill>
                  <a:latin typeface="Symbol" panose="05050102010706020507" pitchFamily="18" charset="2"/>
                  <a:cs typeface="Arial" panose="020B0604020202020204" pitchFamily="34" charset="0"/>
                </a:endParaRPr>
              </a:p>
            </p:txBody>
          </p:sp>
          <p:cxnSp>
            <p:nvCxnSpPr>
              <p:cNvPr id="125" name="Gerader Verbinder 124"/>
              <p:cNvCxnSpPr>
                <a:stCxn id="115" idx="2"/>
              </p:cNvCxnSpPr>
              <p:nvPr/>
            </p:nvCxnSpPr>
            <p:spPr>
              <a:xfrm>
                <a:off x="4388417" y="2933655"/>
                <a:ext cx="0" cy="48863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57" name="Gruppieren 156"/>
          <p:cNvGrpSpPr/>
          <p:nvPr/>
        </p:nvGrpSpPr>
        <p:grpSpPr>
          <a:xfrm>
            <a:off x="3817486" y="1862317"/>
            <a:ext cx="2448272" cy="1064898"/>
            <a:chOff x="4008387" y="1644022"/>
            <a:chExt cx="2448272" cy="1064898"/>
          </a:xfrm>
        </p:grpSpPr>
        <p:sp>
          <p:nvSpPr>
            <p:cNvPr id="26" name="Textfeld 25"/>
            <p:cNvSpPr txBox="1"/>
            <p:nvPr/>
          </p:nvSpPr>
          <p:spPr>
            <a:xfrm>
              <a:off x="4008387" y="1644022"/>
              <a:ext cx="2448272" cy="584775"/>
            </a:xfrm>
            <a:prstGeom prst="rect">
              <a:avLst/>
            </a:prstGeom>
            <a:noFill/>
          </p:spPr>
          <p:txBody>
            <a:bodyPr wrap="square" rtlCol="0">
              <a:spAutoFit/>
            </a:bodyPr>
            <a:lstStyle/>
            <a:p>
              <a:pPr algn="l"/>
              <a:r>
                <a:rPr lang="de-DE" sz="1600" dirty="0">
                  <a:solidFill>
                    <a:schemeClr val="bg1">
                      <a:lumMod val="50000"/>
                    </a:schemeClr>
                  </a:solidFill>
                  <a:latin typeface="Arial" panose="020B0604020202020204" pitchFamily="34" charset="0"/>
                  <a:cs typeface="Arial" panose="020B0604020202020204" pitchFamily="34" charset="0"/>
                </a:rPr>
                <a:t>f</a:t>
              </a:r>
              <a:r>
                <a:rPr lang="de-DE" sz="1600" dirty="0" smtClean="0">
                  <a:solidFill>
                    <a:schemeClr val="bg1">
                      <a:lumMod val="50000"/>
                    </a:schemeClr>
                  </a:solidFill>
                  <a:latin typeface="Arial" panose="020B0604020202020204" pitchFamily="34" charset="0"/>
                  <a:cs typeface="Arial" panose="020B0604020202020204" pitchFamily="34" charset="0"/>
                </a:rPr>
                <a:t>ast-</a:t>
              </a:r>
              <a:r>
                <a:rPr lang="de-DE" sz="1600" dirty="0" err="1" smtClean="0">
                  <a:solidFill>
                    <a:schemeClr val="bg1">
                      <a:lumMod val="50000"/>
                    </a:schemeClr>
                  </a:solidFill>
                  <a:latin typeface="Arial" panose="020B0604020202020204" pitchFamily="34" charset="0"/>
                  <a:cs typeface="Arial" panose="020B0604020202020204" pitchFamily="34" charset="0"/>
                </a:rPr>
                <a:t>ion</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generation</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and</a:t>
              </a:r>
              <a:r>
                <a:rPr lang="de-DE" sz="1600" dirty="0" smtClean="0">
                  <a:solidFill>
                    <a:schemeClr val="bg1">
                      <a:lumMod val="50000"/>
                    </a:schemeClr>
                  </a:solidFill>
                  <a:latin typeface="Arial" panose="020B0604020202020204" pitchFamily="34" charset="0"/>
                  <a:cs typeface="Arial" panose="020B0604020202020204" pitchFamily="34" charset="0"/>
                </a:rPr>
                <a:t> </a:t>
              </a:r>
              <a:br>
                <a:rPr lang="de-DE" sz="1600" dirty="0" smtClean="0">
                  <a:solidFill>
                    <a:schemeClr val="bg1">
                      <a:lumMod val="50000"/>
                    </a:schemeClr>
                  </a:solidFill>
                  <a:latin typeface="Arial" panose="020B0604020202020204" pitchFamily="34" charset="0"/>
                  <a:cs typeface="Arial" panose="020B0604020202020204" pitchFamily="34" charset="0"/>
                </a:rPr>
              </a:br>
              <a:r>
                <a:rPr lang="de-DE" sz="1600" dirty="0" smtClean="0">
                  <a:solidFill>
                    <a:schemeClr val="bg1">
                      <a:lumMod val="50000"/>
                    </a:schemeClr>
                  </a:solidFill>
                  <a:latin typeface="Arial" panose="020B0604020202020204" pitchFamily="34" charset="0"/>
                  <a:cs typeface="Arial" panose="020B0604020202020204" pitchFamily="34" charset="0"/>
                </a:rPr>
                <a:t>3D </a:t>
              </a:r>
              <a:r>
                <a:rPr lang="de-DE" sz="1600" dirty="0" err="1" smtClean="0">
                  <a:solidFill>
                    <a:schemeClr val="bg1">
                      <a:lumMod val="50000"/>
                    </a:schemeClr>
                  </a:solidFill>
                  <a:latin typeface="Arial" panose="020B0604020202020204" pitchFamily="34" charset="0"/>
                  <a:cs typeface="Arial" panose="020B0604020202020204" pitchFamily="34" charset="0"/>
                </a:rPr>
                <a:t>confinement</a:t>
              </a:r>
              <a:endParaRPr lang="de-DE" sz="1600" dirty="0" smtClean="0">
                <a:solidFill>
                  <a:schemeClr val="bg1">
                    <a:lumMod val="50000"/>
                  </a:schemeClr>
                </a:solidFill>
                <a:latin typeface="Arial" panose="020B0604020202020204" pitchFamily="34" charset="0"/>
                <a:cs typeface="Arial" panose="020B0604020202020204" pitchFamily="34" charset="0"/>
              </a:endParaRPr>
            </a:p>
          </p:txBody>
        </p:sp>
        <p:cxnSp>
          <p:nvCxnSpPr>
            <p:cNvPr id="127" name="Gerader Verbinder 126"/>
            <p:cNvCxnSpPr/>
            <p:nvPr/>
          </p:nvCxnSpPr>
          <p:spPr>
            <a:xfrm>
              <a:off x="4245581" y="2228797"/>
              <a:ext cx="1103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Gerader Verbinder 128"/>
            <p:cNvCxnSpPr/>
            <p:nvPr/>
          </p:nvCxnSpPr>
          <p:spPr>
            <a:xfrm>
              <a:off x="5348772" y="2228797"/>
              <a:ext cx="0" cy="48012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8" name="Gruppieren 137"/>
          <p:cNvGrpSpPr/>
          <p:nvPr/>
        </p:nvGrpSpPr>
        <p:grpSpPr>
          <a:xfrm>
            <a:off x="-40668" y="2300422"/>
            <a:ext cx="9225336" cy="4290801"/>
            <a:chOff x="0" y="2324379"/>
            <a:chExt cx="9225336" cy="4290801"/>
          </a:xfrm>
        </p:grpSpPr>
        <p:sp>
          <p:nvSpPr>
            <p:cNvPr id="135" name="Rechteck 134"/>
            <p:cNvSpPr/>
            <p:nvPr/>
          </p:nvSpPr>
          <p:spPr>
            <a:xfrm>
              <a:off x="0" y="2324379"/>
              <a:ext cx="9144000" cy="4290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3" name="Picture 6"/>
            <p:cNvPicPr>
              <a:picLocks noChangeAspect="1"/>
            </p:cNvPicPr>
            <p:nvPr/>
          </p:nvPicPr>
          <p:blipFill>
            <a:blip r:embed="rId3"/>
            <a:stretch>
              <a:fillRect/>
            </a:stretch>
          </p:blipFill>
          <p:spPr>
            <a:xfrm>
              <a:off x="4428333" y="2738983"/>
              <a:ext cx="3854513" cy="2934217"/>
            </a:xfrm>
            <a:prstGeom prst="rect">
              <a:avLst/>
            </a:prstGeom>
          </p:spPr>
        </p:pic>
        <p:pic>
          <p:nvPicPr>
            <p:cNvPr id="134" name="Grafik 133"/>
            <p:cNvPicPr>
              <a:picLocks noChangeAspect="1"/>
            </p:cNvPicPr>
            <p:nvPr/>
          </p:nvPicPr>
          <p:blipFill>
            <a:blip r:embed="rId4"/>
            <a:stretch>
              <a:fillRect/>
            </a:stretch>
          </p:blipFill>
          <p:spPr>
            <a:xfrm>
              <a:off x="396426" y="2955555"/>
              <a:ext cx="3554021" cy="2506944"/>
            </a:xfrm>
            <a:prstGeom prst="rect">
              <a:avLst/>
            </a:prstGeom>
          </p:spPr>
        </p:pic>
        <p:sp>
          <p:nvSpPr>
            <p:cNvPr id="136" name="Textfeld 135"/>
            <p:cNvSpPr txBox="1"/>
            <p:nvPr/>
          </p:nvSpPr>
          <p:spPr>
            <a:xfrm>
              <a:off x="3718700" y="5879013"/>
              <a:ext cx="5506636" cy="646331"/>
            </a:xfrm>
            <a:prstGeom prst="rect">
              <a:avLst/>
            </a:prstGeom>
            <a:noFill/>
          </p:spPr>
          <p:txBody>
            <a:bodyPr wrap="none" rtlCol="0">
              <a:spAutoFit/>
            </a:bodyPr>
            <a:lstStyle/>
            <a:p>
              <a:pPr algn="ctr"/>
              <a:r>
                <a:rPr lang="de-DE" dirty="0" smtClean="0">
                  <a:latin typeface="Arial" panose="020B0604020202020204" pitchFamily="34" charset="0"/>
                  <a:cs typeface="Arial" panose="020B0604020202020204" pitchFamily="34" charset="0"/>
                </a:rPr>
                <a:t>W7-X </a:t>
              </a:r>
              <a:r>
                <a:rPr lang="de-DE" dirty="0" err="1" smtClean="0">
                  <a:latin typeface="Arial" panose="020B0604020202020204" pitchFamily="34" charset="0"/>
                  <a:cs typeface="Arial" panose="020B0604020202020204" pitchFamily="34" charset="0"/>
                </a:rPr>
                <a:t>shutdown</a:t>
              </a:r>
              <a:r>
                <a:rPr lang="de-DE" dirty="0" smtClean="0">
                  <a:latin typeface="Arial" panose="020B0604020202020204" pitchFamily="34" charset="0"/>
                  <a:cs typeface="Arial" panose="020B0604020202020204" pitchFamily="34" charset="0"/>
                </a:rPr>
                <a:t> 2018 ~ </a:t>
              </a:r>
              <a:r>
                <a:rPr lang="de-DE" dirty="0" smtClean="0">
                  <a:latin typeface="Arial" panose="020B0604020202020204" pitchFamily="34" charset="0"/>
                  <a:cs typeface="Arial" panose="020B0604020202020204" pitchFamily="34" charset="0"/>
                </a:rPr>
                <a:t>22: </a:t>
              </a:r>
              <a:r>
                <a:rPr lang="de-DE" dirty="0" smtClean="0">
                  <a:latin typeface="Arial" panose="020B0604020202020204" pitchFamily="34" charset="0"/>
                  <a:cs typeface="Arial" panose="020B0604020202020204" pitchFamily="34" charset="0"/>
                </a:rPr>
                <a:t/>
              </a:r>
              <a:br>
                <a:rPr lang="de-DE" dirty="0" smtClean="0">
                  <a:latin typeface="Arial" panose="020B0604020202020204" pitchFamily="34" charset="0"/>
                  <a:cs typeface="Arial" panose="020B0604020202020204" pitchFamily="34" charset="0"/>
                </a:rPr>
              </a:br>
              <a:r>
                <a:rPr lang="de-DE" dirty="0" err="1" smtClean="0">
                  <a:latin typeface="Arial" panose="020B0604020202020204" pitchFamily="34" charset="0"/>
                  <a:cs typeface="Arial" panose="020B0604020202020204" pitchFamily="34" charset="0"/>
                </a:rPr>
                <a:t>actively</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cooled</a:t>
              </a:r>
              <a:r>
                <a:rPr lang="de-DE" dirty="0" smtClean="0">
                  <a:latin typeface="Arial" panose="020B0604020202020204" pitchFamily="34" charset="0"/>
                  <a:cs typeface="Arial" panose="020B0604020202020204" pitchFamily="34" charset="0"/>
                </a:rPr>
                <a:t> PFCs/</a:t>
              </a:r>
              <a:r>
                <a:rPr lang="de-DE" dirty="0" err="1" smtClean="0">
                  <a:latin typeface="Arial" panose="020B0604020202020204" pitchFamily="34" charset="0"/>
                  <a:cs typeface="Arial" panose="020B0604020202020204" pitchFamily="34" charset="0"/>
                </a:rPr>
                <a:t>commisioning</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of</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water-cooling</a:t>
              </a:r>
              <a:endParaRPr lang="de-DE" dirty="0">
                <a:latin typeface="Arial" panose="020B0604020202020204" pitchFamily="34" charset="0"/>
                <a:cs typeface="Arial" panose="020B0604020202020204" pitchFamily="34" charset="0"/>
              </a:endParaRPr>
            </a:p>
          </p:txBody>
        </p:sp>
        <p:sp>
          <p:nvSpPr>
            <p:cNvPr id="137" name="Textfeld 136"/>
            <p:cNvSpPr txBox="1"/>
            <p:nvPr/>
          </p:nvSpPr>
          <p:spPr>
            <a:xfrm>
              <a:off x="669899" y="5879013"/>
              <a:ext cx="2852064" cy="646331"/>
            </a:xfrm>
            <a:prstGeom prst="rect">
              <a:avLst/>
            </a:prstGeom>
            <a:noFill/>
          </p:spPr>
          <p:txBody>
            <a:bodyPr wrap="none" rtlCol="0">
              <a:spAutoFit/>
            </a:bodyPr>
            <a:lstStyle/>
            <a:p>
              <a:pPr algn="ctr"/>
              <a:r>
                <a:rPr lang="de-DE" dirty="0" err="1" smtClean="0">
                  <a:latin typeface="Arial" panose="020B0604020202020204" pitchFamily="34" charset="0"/>
                  <a:cs typeface="Arial" panose="020B0604020202020204" pitchFamily="34" charset="0"/>
                </a:rPr>
                <a:t>Water-cooled</a:t>
              </a:r>
              <a:r>
                <a:rPr lang="de-DE" dirty="0" smtClean="0">
                  <a:latin typeface="Arial" panose="020B0604020202020204" pitchFamily="34" charset="0"/>
                  <a:cs typeface="Arial" panose="020B0604020202020204" pitchFamily="34" charset="0"/>
                </a:rPr>
                <a:t> PFCs:</a:t>
              </a:r>
              <a:br>
                <a:rPr lang="de-DE" dirty="0" smtClean="0">
                  <a:latin typeface="Arial" panose="020B0604020202020204" pitchFamily="34" charset="0"/>
                  <a:cs typeface="Arial" panose="020B0604020202020204" pitchFamily="34" charset="0"/>
                </a:rPr>
              </a:br>
              <a:r>
                <a:rPr lang="de-DE" dirty="0" err="1" smtClean="0">
                  <a:latin typeface="Arial" panose="020B0604020202020204" pitchFamily="34" charset="0"/>
                  <a:cs typeface="Arial" panose="020B0604020202020204" pitchFamily="34" charset="0"/>
                </a:rPr>
                <a:t>the</a:t>
              </a:r>
              <a:r>
                <a:rPr lang="de-DE" dirty="0" smtClean="0">
                  <a:latin typeface="Arial" panose="020B0604020202020204" pitchFamily="34" charset="0"/>
                  <a:cs typeface="Arial" panose="020B0604020202020204" pitchFamily="34" charset="0"/>
                </a:rPr>
                <a:t> high-</a:t>
              </a:r>
              <a:r>
                <a:rPr lang="de-DE" dirty="0" err="1" smtClean="0">
                  <a:latin typeface="Arial" panose="020B0604020202020204" pitchFamily="34" charset="0"/>
                  <a:cs typeface="Arial" panose="020B0604020202020204" pitchFamily="34" charset="0"/>
                </a:rPr>
                <a:t>heat</a:t>
              </a:r>
              <a:r>
                <a:rPr lang="de-DE" dirty="0" smtClean="0">
                  <a:latin typeface="Arial" panose="020B0604020202020204" pitchFamily="34" charset="0"/>
                  <a:cs typeface="Arial" panose="020B0604020202020204" pitchFamily="34" charset="0"/>
                </a:rPr>
                <a:t>-</a:t>
              </a:r>
              <a:r>
                <a:rPr lang="de-DE" dirty="0" err="1" smtClean="0">
                  <a:latin typeface="Arial" panose="020B0604020202020204" pitchFamily="34" charset="0"/>
                  <a:cs typeface="Arial" panose="020B0604020202020204" pitchFamily="34" charset="0"/>
                </a:rPr>
                <a:t>flux</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divertor</a:t>
              </a:r>
              <a:endParaRPr lang="de-DE" dirty="0">
                <a:latin typeface="Arial" panose="020B0604020202020204" pitchFamily="34" charset="0"/>
                <a:cs typeface="Arial" panose="020B0604020202020204" pitchFamily="34" charset="0"/>
              </a:endParaRPr>
            </a:p>
          </p:txBody>
        </p:sp>
      </p:grpSp>
      <p:sp>
        <p:nvSpPr>
          <p:cNvPr id="139" name="Stern mit 5 Zacken 138"/>
          <p:cNvSpPr/>
          <p:nvPr/>
        </p:nvSpPr>
        <p:spPr bwMode="auto">
          <a:xfrm>
            <a:off x="7769119" y="34079"/>
            <a:ext cx="1630550" cy="1474675"/>
          </a:xfrm>
          <a:prstGeom prst="star5">
            <a:avLst/>
          </a:prstGeom>
          <a:solidFill>
            <a:srgbClr val="3333FF"/>
          </a:solidFill>
          <a:ln w="952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decision</a:t>
            </a:r>
          </a:p>
        </p:txBody>
      </p:sp>
      <p:grpSp>
        <p:nvGrpSpPr>
          <p:cNvPr id="146" name="Gruppieren 145"/>
          <p:cNvGrpSpPr/>
          <p:nvPr/>
        </p:nvGrpSpPr>
        <p:grpSpPr>
          <a:xfrm>
            <a:off x="5060398" y="3560392"/>
            <a:ext cx="3424053" cy="612599"/>
            <a:chOff x="5060398" y="3560392"/>
            <a:chExt cx="3424053" cy="612599"/>
          </a:xfrm>
        </p:grpSpPr>
        <p:sp>
          <p:nvSpPr>
            <p:cNvPr id="36" name="Textfeld 35"/>
            <p:cNvSpPr txBox="1"/>
            <p:nvPr/>
          </p:nvSpPr>
          <p:spPr>
            <a:xfrm>
              <a:off x="5076056" y="3587188"/>
              <a:ext cx="3408395" cy="584775"/>
            </a:xfrm>
            <a:prstGeom prst="rect">
              <a:avLst/>
            </a:prstGeom>
            <a:noFill/>
          </p:spPr>
          <p:txBody>
            <a:bodyPr wrap="square" rtlCol="0">
              <a:spAutoFit/>
            </a:bodyPr>
            <a:lstStyle/>
            <a:p>
              <a:pPr algn="l"/>
              <a:r>
                <a:rPr lang="de-DE" sz="1600" dirty="0" err="1" smtClean="0">
                  <a:solidFill>
                    <a:schemeClr val="bg1">
                      <a:lumMod val="50000"/>
                    </a:schemeClr>
                  </a:solidFill>
                  <a:latin typeface="Arial" panose="020B0604020202020204" pitchFamily="34" charset="0"/>
                  <a:cs typeface="Arial" panose="020B0604020202020204" pitchFamily="34" charset="0"/>
                  <a:sym typeface="Symbol"/>
                </a:rPr>
                <a:t>configuration</a:t>
              </a:r>
              <a:r>
                <a:rPr lang="de-DE" sz="1600" dirty="0" smtClean="0">
                  <a:solidFill>
                    <a:schemeClr val="bg1">
                      <a:lumMod val="50000"/>
                    </a:schemeClr>
                  </a:solidFill>
                  <a:latin typeface="Arial" panose="020B0604020202020204" pitchFamily="34" charset="0"/>
                  <a:cs typeface="Arial" panose="020B0604020202020204" pitchFamily="34" charset="0"/>
                  <a:sym typeface="Symbol"/>
                </a:rPr>
                <a:t> </a:t>
              </a:r>
              <a:r>
                <a:rPr lang="de-DE" sz="1600" dirty="0" err="1" smtClean="0">
                  <a:solidFill>
                    <a:schemeClr val="bg1">
                      <a:lumMod val="50000"/>
                    </a:schemeClr>
                  </a:solidFill>
                  <a:latin typeface="Arial" panose="020B0604020202020204" pitchFamily="34" charset="0"/>
                  <a:cs typeface="Arial" panose="020B0604020202020204" pitchFamily="34" charset="0"/>
                  <a:sym typeface="Symbol"/>
                </a:rPr>
                <a:t>dependencies</a:t>
              </a:r>
              <a:r>
                <a:rPr lang="de-DE" sz="1600" dirty="0" smtClean="0">
                  <a:solidFill>
                    <a:schemeClr val="bg1">
                      <a:lumMod val="50000"/>
                    </a:schemeClr>
                  </a:solidFill>
                  <a:latin typeface="Arial" panose="020B0604020202020204" pitchFamily="34" charset="0"/>
                  <a:cs typeface="Arial" panose="020B0604020202020204" pitchFamily="34" charset="0"/>
                  <a:sym typeface="Symbol"/>
                </a:rPr>
                <a:t/>
              </a:r>
              <a:br>
                <a:rPr lang="de-DE" sz="1600" dirty="0" smtClean="0">
                  <a:solidFill>
                    <a:schemeClr val="bg1">
                      <a:lumMod val="50000"/>
                    </a:schemeClr>
                  </a:solidFill>
                  <a:latin typeface="Arial" panose="020B0604020202020204" pitchFamily="34" charset="0"/>
                  <a:cs typeface="Arial" panose="020B0604020202020204" pitchFamily="34" charset="0"/>
                  <a:sym typeface="Symbol"/>
                </a:rPr>
              </a:br>
              <a:r>
                <a:rPr lang="de-DE" sz="1600" dirty="0" err="1" smtClean="0">
                  <a:solidFill>
                    <a:schemeClr val="bg1">
                      <a:lumMod val="50000"/>
                    </a:schemeClr>
                  </a:solidFill>
                  <a:latin typeface="Arial" panose="020B0604020202020204" pitchFamily="34" charset="0"/>
                  <a:cs typeface="Arial" panose="020B0604020202020204" pitchFamily="34" charset="0"/>
                  <a:sym typeface="Symbol"/>
                </a:rPr>
                <a:t>of</a:t>
              </a:r>
              <a:r>
                <a:rPr lang="de-DE" sz="1600" dirty="0" smtClean="0">
                  <a:solidFill>
                    <a:schemeClr val="bg1">
                      <a:lumMod val="50000"/>
                    </a:schemeClr>
                  </a:solidFill>
                  <a:latin typeface="Arial" panose="020B0604020202020204" pitchFamily="34" charset="0"/>
                  <a:cs typeface="Arial" panose="020B0604020202020204" pitchFamily="34" charset="0"/>
                  <a:sym typeface="Symbol"/>
                </a:rPr>
                <a:t> </a:t>
              </a:r>
              <a:r>
                <a:rPr lang="de-DE" sz="1600" dirty="0" err="1" smtClean="0">
                  <a:solidFill>
                    <a:schemeClr val="bg1">
                      <a:lumMod val="50000"/>
                    </a:schemeClr>
                  </a:solidFill>
                  <a:latin typeface="Arial" panose="020B0604020202020204" pitchFamily="34" charset="0"/>
                  <a:cs typeface="Arial" panose="020B0604020202020204" pitchFamily="34" charset="0"/>
                  <a:sym typeface="Symbol"/>
                </a:rPr>
                <a:t>optimization</a:t>
              </a:r>
              <a:r>
                <a:rPr lang="de-DE" sz="1600" dirty="0" smtClean="0">
                  <a:solidFill>
                    <a:schemeClr val="bg1">
                      <a:lumMod val="50000"/>
                    </a:schemeClr>
                  </a:solidFill>
                  <a:latin typeface="Arial" panose="020B0604020202020204" pitchFamily="34" charset="0"/>
                  <a:cs typeface="Arial" panose="020B0604020202020204" pitchFamily="34" charset="0"/>
                  <a:sym typeface="Symbol"/>
                </a:rPr>
                <a:t> &amp; FPP </a:t>
              </a:r>
              <a:r>
                <a:rPr lang="de-DE" sz="1600" dirty="0" err="1" smtClean="0">
                  <a:solidFill>
                    <a:schemeClr val="bg1">
                      <a:lumMod val="50000"/>
                    </a:schemeClr>
                  </a:solidFill>
                  <a:latin typeface="Arial" panose="020B0604020202020204" pitchFamily="34" charset="0"/>
                  <a:cs typeface="Arial" panose="020B0604020202020204" pitchFamily="34" charset="0"/>
                  <a:sym typeface="Symbol"/>
                </a:rPr>
                <a:t>physics</a:t>
              </a:r>
              <a:r>
                <a:rPr lang="de-DE" sz="1600" dirty="0" smtClean="0">
                  <a:solidFill>
                    <a:schemeClr val="bg1">
                      <a:lumMod val="50000"/>
                    </a:schemeClr>
                  </a:solidFill>
                  <a:latin typeface="Arial" panose="020B0604020202020204" pitchFamily="34" charset="0"/>
                  <a:cs typeface="Arial" panose="020B0604020202020204" pitchFamily="34" charset="0"/>
                  <a:sym typeface="Symbol"/>
                </a:rPr>
                <a:t> </a:t>
              </a:r>
              <a:r>
                <a:rPr lang="de-DE" sz="1600" dirty="0" err="1" smtClean="0">
                  <a:solidFill>
                    <a:schemeClr val="bg1">
                      <a:lumMod val="50000"/>
                    </a:schemeClr>
                  </a:solidFill>
                  <a:latin typeface="Arial" panose="020B0604020202020204" pitchFamily="34" charset="0"/>
                  <a:cs typeface="Arial" panose="020B0604020202020204" pitchFamily="34" charset="0"/>
                  <a:sym typeface="Symbol"/>
                </a:rPr>
                <a:t>basis</a:t>
              </a:r>
              <a:endParaRPr lang="de-DE" sz="1600" dirty="0" smtClean="0">
                <a:solidFill>
                  <a:schemeClr val="bg1">
                    <a:lumMod val="50000"/>
                  </a:schemeClr>
                </a:solidFill>
                <a:latin typeface="Arial" panose="020B0604020202020204" pitchFamily="34" charset="0"/>
                <a:cs typeface="Arial" panose="020B0604020202020204" pitchFamily="34" charset="0"/>
              </a:endParaRPr>
            </a:p>
          </p:txBody>
        </p:sp>
        <p:cxnSp>
          <p:nvCxnSpPr>
            <p:cNvPr id="140" name="Gerader Verbinder 139"/>
            <p:cNvCxnSpPr/>
            <p:nvPr/>
          </p:nvCxnSpPr>
          <p:spPr>
            <a:xfrm>
              <a:off x="5060398" y="3560392"/>
              <a:ext cx="2679" cy="611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Gerader Verbinder 140"/>
            <p:cNvCxnSpPr/>
            <p:nvPr/>
          </p:nvCxnSpPr>
          <p:spPr>
            <a:xfrm>
              <a:off x="5060398" y="4172991"/>
              <a:ext cx="157757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uppieren 144"/>
          <p:cNvGrpSpPr/>
          <p:nvPr/>
        </p:nvGrpSpPr>
        <p:grpSpPr>
          <a:xfrm>
            <a:off x="6184868" y="2824488"/>
            <a:ext cx="2275564" cy="611571"/>
            <a:chOff x="6184868" y="2824488"/>
            <a:chExt cx="2275564" cy="611571"/>
          </a:xfrm>
        </p:grpSpPr>
        <p:sp>
          <p:nvSpPr>
            <p:cNvPr id="22" name="Textfeld 21"/>
            <p:cNvSpPr txBox="1"/>
            <p:nvPr/>
          </p:nvSpPr>
          <p:spPr>
            <a:xfrm>
              <a:off x="6222126" y="2847831"/>
              <a:ext cx="2238306" cy="584775"/>
            </a:xfrm>
            <a:prstGeom prst="rect">
              <a:avLst/>
            </a:prstGeom>
            <a:noFill/>
          </p:spPr>
          <p:txBody>
            <a:bodyPr wrap="square" rtlCol="0">
              <a:spAutoFit/>
            </a:bodyPr>
            <a:lstStyle/>
            <a:p>
              <a:pPr algn="l"/>
              <a:r>
                <a:rPr lang="de-DE" sz="1600" dirty="0" err="1" smtClean="0">
                  <a:solidFill>
                    <a:schemeClr val="bg1">
                      <a:lumMod val="50000"/>
                    </a:schemeClr>
                  </a:solidFill>
                  <a:latin typeface="Arial" panose="020B0604020202020204" pitchFamily="34" charset="0"/>
                  <a:cs typeface="Arial" panose="020B0604020202020204" pitchFamily="34" charset="0"/>
                </a:rPr>
                <a:t>tungsten</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divertor</a:t>
              </a:r>
              <a:r>
                <a:rPr lang="de-DE" sz="1600" dirty="0" smtClean="0">
                  <a:solidFill>
                    <a:schemeClr val="bg1">
                      <a:lumMod val="50000"/>
                    </a:schemeClr>
                  </a:solidFill>
                  <a:latin typeface="Arial" panose="020B0604020202020204" pitchFamily="34" charset="0"/>
                  <a:cs typeface="Arial" panose="020B0604020202020204" pitchFamily="34" charset="0"/>
                </a:rPr>
                <a:t> </a:t>
              </a:r>
              <a:r>
                <a:rPr lang="de-DE" sz="1600" dirty="0" err="1" smtClean="0">
                  <a:solidFill>
                    <a:schemeClr val="bg1">
                      <a:lumMod val="50000"/>
                    </a:schemeClr>
                  </a:solidFill>
                  <a:latin typeface="Arial" panose="020B0604020202020204" pitchFamily="34" charset="0"/>
                  <a:cs typeface="Arial" panose="020B0604020202020204" pitchFamily="34" charset="0"/>
                </a:rPr>
                <a:t>concept</a:t>
              </a:r>
              <a:r>
                <a:rPr lang="de-DE" sz="1600" dirty="0" smtClean="0">
                  <a:solidFill>
                    <a:schemeClr val="bg1">
                      <a:lumMod val="50000"/>
                    </a:schemeClr>
                  </a:solidFill>
                  <a:latin typeface="Arial" panose="020B0604020202020204" pitchFamily="34" charset="0"/>
                  <a:cs typeface="Arial" panose="020B0604020202020204" pitchFamily="34" charset="0"/>
                </a:rPr>
                <a:t> (&amp;</a:t>
              </a:r>
              <a:r>
                <a:rPr lang="de-DE" sz="1600" dirty="0" err="1" smtClean="0">
                  <a:solidFill>
                    <a:schemeClr val="bg1">
                      <a:lumMod val="50000"/>
                    </a:schemeClr>
                  </a:solidFill>
                  <a:latin typeface="Arial" panose="020B0604020202020204" pitchFamily="34" charset="0"/>
                  <a:cs typeface="Arial" panose="020B0604020202020204" pitchFamily="34" charset="0"/>
                </a:rPr>
                <a:t>more</a:t>
              </a:r>
              <a:r>
                <a:rPr lang="de-DE" sz="1600" dirty="0" smtClean="0">
                  <a:solidFill>
                    <a:schemeClr val="bg1">
                      <a:lumMod val="50000"/>
                    </a:schemeClr>
                  </a:solidFill>
                  <a:latin typeface="Arial" panose="020B0604020202020204" pitchFamily="34" charset="0"/>
                  <a:cs typeface="Arial" panose="020B0604020202020204" pitchFamily="34" charset="0"/>
                </a:rPr>
                <a:t>?)</a:t>
              </a:r>
            </a:p>
          </p:txBody>
        </p:sp>
        <p:cxnSp>
          <p:nvCxnSpPr>
            <p:cNvPr id="143" name="Gerader Verbinder 142"/>
            <p:cNvCxnSpPr/>
            <p:nvPr/>
          </p:nvCxnSpPr>
          <p:spPr>
            <a:xfrm>
              <a:off x="6184868" y="2824488"/>
              <a:ext cx="2679" cy="611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Gerader Verbinder 143"/>
            <p:cNvCxnSpPr/>
            <p:nvPr/>
          </p:nvCxnSpPr>
          <p:spPr>
            <a:xfrm>
              <a:off x="6191541" y="3432606"/>
              <a:ext cx="15775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7" name="Footer Placeholder 2"/>
          <p:cNvSpPr>
            <a:spLocks noGrp="1"/>
          </p:cNvSpPr>
          <p:nvPr>
            <p:ph type="ftr" sz="quarter" idx="11"/>
          </p:nvPr>
        </p:nvSpPr>
        <p:spPr>
          <a:xfrm>
            <a:off x="0" y="6608648"/>
            <a:ext cx="9144000" cy="268139"/>
          </a:xfrm>
        </p:spPr>
        <p:txBody>
          <a:bodyPr/>
          <a:lstStyle/>
          <a:p>
            <a:pPr algn="r"/>
            <a:r>
              <a:rPr lang="en-GB" dirty="0" smtClean="0"/>
              <a:t>DINKLAGE, ALONSO, CALVO, MOSEEV </a:t>
            </a:r>
            <a:r>
              <a:rPr lang="en-GB" dirty="0" smtClean="0"/>
              <a:t>| </a:t>
            </a:r>
            <a:r>
              <a:rPr lang="en-GB" dirty="0" smtClean="0"/>
              <a:t>WP</a:t>
            </a:r>
            <a:r>
              <a:rPr lang="de-DE" dirty="0" smtClean="0"/>
              <a:t>W7X in FP9 </a:t>
            </a:r>
            <a:r>
              <a:rPr lang="en-GB" dirty="0" smtClean="0"/>
              <a:t>| </a:t>
            </a:r>
            <a:r>
              <a:rPr lang="en-GB" dirty="0" err="1" smtClean="0"/>
              <a:t>EUROfusion</a:t>
            </a:r>
            <a:r>
              <a:rPr lang="en-GB" dirty="0" smtClean="0"/>
              <a:t> Info Meeting to the Beneficiaries | VC - 19. </a:t>
            </a:r>
            <a:r>
              <a:rPr lang="en-GB" dirty="0" smtClean="0"/>
              <a:t>Oct. 2020| Page </a:t>
            </a:r>
            <a:fld id="{6A6D9FA1-99C7-4910-8E32-B85D378B0060}" type="slidenum">
              <a:rPr lang="en-GB" smtClean="0"/>
              <a:pPr algn="r"/>
              <a:t>7</a:t>
            </a:fld>
            <a:r>
              <a:rPr lang="en-GB" dirty="0" smtClean="0"/>
              <a:t>/10</a:t>
            </a:r>
            <a:endParaRPr lang="en-GB" dirty="0"/>
          </a:p>
        </p:txBody>
      </p:sp>
      <p:grpSp>
        <p:nvGrpSpPr>
          <p:cNvPr id="2" name="Gruppieren 1"/>
          <p:cNvGrpSpPr/>
          <p:nvPr/>
        </p:nvGrpSpPr>
        <p:grpSpPr>
          <a:xfrm>
            <a:off x="-363214" y="2833655"/>
            <a:ext cx="8802539" cy="2071066"/>
            <a:chOff x="-363214" y="2833655"/>
            <a:chExt cx="8802539" cy="2071066"/>
          </a:xfrm>
        </p:grpSpPr>
        <p:sp>
          <p:nvSpPr>
            <p:cNvPr id="68" name="Gestreifter Pfeil nach rechts 67"/>
            <p:cNvSpPr/>
            <p:nvPr/>
          </p:nvSpPr>
          <p:spPr bwMode="auto">
            <a:xfrm rot="19705565">
              <a:off x="395899" y="3925269"/>
              <a:ext cx="8043426" cy="979452"/>
            </a:xfrm>
            <a:prstGeom prst="stripedRightArrow">
              <a:avLst>
                <a:gd name="adj1" fmla="val 50000"/>
                <a:gd name="adj2" fmla="val 44290"/>
              </a:avLst>
            </a:prstGeom>
            <a:solidFill>
              <a:srgbClr val="FF0000"/>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bg1"/>
                  </a:solidFill>
                  <a:effectLst/>
                  <a:latin typeface="+mn-lt"/>
                </a:rPr>
                <a:t>TSVV on 3D-turbulence,</a:t>
              </a:r>
              <a:r>
                <a:rPr kumimoji="0" lang="de-DE" sz="2000" b="0" i="0" u="none" strike="noStrike" cap="none" normalizeH="0" dirty="0" smtClean="0">
                  <a:ln>
                    <a:noFill/>
                  </a:ln>
                  <a:solidFill>
                    <a:schemeClr val="bg1"/>
                  </a:solidFill>
                  <a:effectLst/>
                  <a:latin typeface="+mn-lt"/>
                </a:rPr>
                <a:t> </a:t>
              </a:r>
              <a:r>
                <a:rPr kumimoji="0" lang="de-DE" sz="2000" b="0" i="0" u="none" strike="noStrike" cap="none" normalizeH="0" dirty="0" err="1" smtClean="0">
                  <a:ln>
                    <a:noFill/>
                  </a:ln>
                  <a:solidFill>
                    <a:schemeClr val="bg1"/>
                  </a:solidFill>
                  <a:effectLst/>
                  <a:latin typeface="+mn-lt"/>
                </a:rPr>
                <a:t>burning</a:t>
              </a:r>
              <a:r>
                <a:rPr kumimoji="0" lang="de-DE" sz="2000" b="0" i="0" u="none" strike="noStrike" cap="none" normalizeH="0" dirty="0" smtClean="0">
                  <a:ln>
                    <a:noFill/>
                  </a:ln>
                  <a:solidFill>
                    <a:schemeClr val="bg1"/>
                  </a:solidFill>
                  <a:effectLst/>
                  <a:latin typeface="+mn-lt"/>
                </a:rPr>
                <a:t> </a:t>
              </a:r>
              <a:r>
                <a:rPr kumimoji="0" lang="de-DE" sz="2000" b="0" i="0" u="none" strike="noStrike" cap="none" normalizeH="0" dirty="0" err="1" smtClean="0">
                  <a:ln>
                    <a:noFill/>
                  </a:ln>
                  <a:solidFill>
                    <a:schemeClr val="bg1"/>
                  </a:solidFill>
                  <a:effectLst/>
                  <a:latin typeface="+mn-lt"/>
                </a:rPr>
                <a:t>plasmas</a:t>
              </a:r>
              <a:r>
                <a:rPr kumimoji="0" lang="de-DE" sz="2000" b="0" i="0" u="none" strike="noStrike" cap="none" normalizeH="0" dirty="0" smtClean="0">
                  <a:ln>
                    <a:noFill/>
                  </a:ln>
                  <a:solidFill>
                    <a:schemeClr val="bg1"/>
                  </a:solidFill>
                  <a:effectLst/>
                  <a:latin typeface="+mn-lt"/>
                </a:rPr>
                <a:t> </a:t>
              </a:r>
              <a:r>
                <a:rPr kumimoji="0" lang="de-DE" sz="2000" b="0" i="0" u="none" strike="noStrike" cap="none" normalizeH="0" dirty="0" err="1" smtClean="0">
                  <a:ln>
                    <a:noFill/>
                  </a:ln>
                  <a:solidFill>
                    <a:schemeClr val="bg1"/>
                  </a:solidFill>
                  <a:effectLst/>
                  <a:latin typeface="+mn-lt"/>
                </a:rPr>
                <a:t>and</a:t>
              </a:r>
              <a:r>
                <a:rPr kumimoji="0" lang="de-DE" sz="2000" b="0" i="0" u="none" strike="noStrike" cap="none" normalizeH="0" dirty="0" smtClean="0">
                  <a:ln>
                    <a:noFill/>
                  </a:ln>
                  <a:solidFill>
                    <a:schemeClr val="bg1"/>
                  </a:solidFill>
                  <a:effectLst/>
                  <a:latin typeface="+mn-lt"/>
                </a:rPr>
                <a:t> stellarator </a:t>
              </a:r>
              <a:r>
                <a:rPr kumimoji="0" lang="de-DE" sz="2000" b="0" i="0" u="none" strike="noStrike" cap="none" normalizeH="0" dirty="0" err="1" smtClean="0">
                  <a:ln>
                    <a:noFill/>
                  </a:ln>
                  <a:solidFill>
                    <a:schemeClr val="bg1"/>
                  </a:solidFill>
                  <a:effectLst/>
                  <a:latin typeface="+mn-lt"/>
                </a:rPr>
                <a:t>optimization</a:t>
              </a:r>
              <a:endParaRPr kumimoji="0" lang="de-DE" sz="2000" b="0" i="0" u="none" strike="noStrike" cap="none" normalizeH="0" baseline="0" dirty="0" smtClean="0">
                <a:ln>
                  <a:noFill/>
                </a:ln>
                <a:solidFill>
                  <a:schemeClr val="bg1"/>
                </a:solidFill>
                <a:effectLst/>
                <a:latin typeface="+mn-lt"/>
              </a:endParaRPr>
            </a:p>
          </p:txBody>
        </p:sp>
        <p:sp>
          <p:nvSpPr>
            <p:cNvPr id="70" name="Gestreifter Pfeil nach rechts 69"/>
            <p:cNvSpPr/>
            <p:nvPr/>
          </p:nvSpPr>
          <p:spPr bwMode="auto">
            <a:xfrm rot="19705565">
              <a:off x="-363214" y="2833655"/>
              <a:ext cx="8043426" cy="979452"/>
            </a:xfrm>
            <a:prstGeom prst="stripedRightArrow">
              <a:avLst>
                <a:gd name="adj1" fmla="val 50000"/>
                <a:gd name="adj2" fmla="val 44290"/>
              </a:avLst>
            </a:prstGeom>
            <a:solidFill>
              <a:srgbClr val="FF0000"/>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err="1" smtClean="0">
                  <a:ln>
                    <a:noFill/>
                  </a:ln>
                  <a:solidFill>
                    <a:schemeClr val="bg1"/>
                  </a:solidFill>
                  <a:effectLst/>
                  <a:latin typeface="+mn-lt"/>
                </a:rPr>
                <a:t>Modelling</a:t>
              </a:r>
              <a:r>
                <a:rPr kumimoji="0" lang="de-DE" sz="2000" b="0" i="0" u="none" strike="noStrike" cap="none" normalizeH="0" baseline="0" dirty="0" smtClean="0">
                  <a:ln>
                    <a:noFill/>
                  </a:ln>
                  <a:solidFill>
                    <a:schemeClr val="bg1"/>
                  </a:solidFill>
                  <a:effectLst/>
                  <a:latin typeface="+mn-lt"/>
                </a:rPr>
                <a:t> </a:t>
              </a:r>
              <a:r>
                <a:rPr kumimoji="0" lang="de-DE" sz="2000" b="0" i="0" u="none" strike="noStrike" cap="none" normalizeH="0" baseline="0" dirty="0" err="1" smtClean="0">
                  <a:ln>
                    <a:noFill/>
                  </a:ln>
                  <a:solidFill>
                    <a:schemeClr val="bg1"/>
                  </a:solidFill>
                  <a:effectLst/>
                  <a:latin typeface="+mn-lt"/>
                </a:rPr>
                <a:t>and</a:t>
              </a:r>
              <a:r>
                <a:rPr kumimoji="0" lang="de-DE" sz="2000" b="0" i="0" u="none" strike="noStrike" cap="none" normalizeH="0" baseline="0" dirty="0" smtClean="0">
                  <a:ln>
                    <a:noFill/>
                  </a:ln>
                  <a:solidFill>
                    <a:schemeClr val="bg1"/>
                  </a:solidFill>
                  <a:effectLst/>
                  <a:latin typeface="+mn-lt"/>
                </a:rPr>
                <a:t> </a:t>
              </a:r>
              <a:r>
                <a:rPr kumimoji="0" lang="de-DE" sz="2000" b="0" i="0" u="none" strike="noStrike" cap="none" normalizeH="0" baseline="0" dirty="0" err="1" smtClean="0">
                  <a:ln>
                    <a:noFill/>
                  </a:ln>
                  <a:solidFill>
                    <a:schemeClr val="bg1"/>
                  </a:solidFill>
                  <a:effectLst/>
                  <a:latin typeface="+mn-lt"/>
                </a:rPr>
                <a:t>predictive</a:t>
              </a:r>
              <a:r>
                <a:rPr kumimoji="0" lang="de-DE" sz="2000" b="0" i="0" u="none" strike="noStrike" cap="none" normalizeH="0" baseline="0" dirty="0" smtClean="0">
                  <a:ln>
                    <a:noFill/>
                  </a:ln>
                  <a:solidFill>
                    <a:schemeClr val="bg1"/>
                  </a:solidFill>
                  <a:effectLst/>
                  <a:latin typeface="+mn-lt"/>
                </a:rPr>
                <a:t> </a:t>
              </a:r>
              <a:r>
                <a:rPr kumimoji="0" lang="de-DE" sz="2000" b="0" i="0" u="none" strike="noStrike" cap="none" normalizeH="0" baseline="0" dirty="0" err="1" smtClean="0">
                  <a:ln>
                    <a:noFill/>
                  </a:ln>
                  <a:solidFill>
                    <a:schemeClr val="bg1"/>
                  </a:solidFill>
                  <a:effectLst/>
                  <a:latin typeface="+mn-lt"/>
                </a:rPr>
                <a:t>scenarios</a:t>
              </a:r>
              <a:endParaRPr kumimoji="0" lang="de-DE" sz="2000" b="0" i="0" u="none" strike="noStrike" cap="none" normalizeH="0" baseline="0" dirty="0" smtClean="0">
                <a:ln>
                  <a:noFill/>
                </a:ln>
                <a:solidFill>
                  <a:schemeClr val="bg1"/>
                </a:solidFill>
                <a:effectLst/>
                <a:latin typeface="+mn-lt"/>
              </a:endParaRPr>
            </a:p>
          </p:txBody>
        </p:sp>
      </p:grpSp>
    </p:spTree>
    <p:extLst>
      <p:ext uri="{BB962C8B-B14F-4D97-AF65-F5344CB8AC3E}">
        <p14:creationId xmlns:p14="http://schemas.microsoft.com/office/powerpoint/2010/main" val="79749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2.77556E-17 L -0.26892 0.00116 " pathEditMode="relative" rAng="0" ptsTypes="AA">
                                      <p:cBhvr>
                                        <p:cTn id="10" dur="2000" fill="hold"/>
                                        <p:tgtEl>
                                          <p:spTgt spid="58"/>
                                        </p:tgtEl>
                                        <p:attrNameLst>
                                          <p:attrName>ppt_x</p:attrName>
                                          <p:attrName>ppt_y</p:attrName>
                                        </p:attrNameLst>
                                      </p:cBhvr>
                                      <p:rCtr x="-13455" y="46"/>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8"/>
                                        </p:tgtEl>
                                      </p:cBhvr>
                                    </p:animEffect>
                                    <p:set>
                                      <p:cBhvr>
                                        <p:cTn id="15" dur="1" fill="hold">
                                          <p:stCondLst>
                                            <p:cond delay="499"/>
                                          </p:stCondLst>
                                        </p:cTn>
                                        <p:tgtEl>
                                          <p:spTgt spid="138"/>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112" grpId="0" animBg="1"/>
      <p:bldP spid="5" grpId="0" animBg="1"/>
      <p:bldP spid="1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116632"/>
            <a:ext cx="8064896" cy="457200"/>
          </a:xfrm>
        </p:spPr>
        <p:txBody>
          <a:bodyPr/>
          <a:lstStyle/>
          <a:p>
            <a:r>
              <a:rPr lang="de-DE" sz="2800" b="0" dirty="0" smtClean="0">
                <a:solidFill>
                  <a:srgbClr val="0000FF"/>
                </a:solidFill>
              </a:rPr>
              <a:t>High-level </a:t>
            </a:r>
            <a:r>
              <a:rPr lang="de-DE" sz="2800" b="0" dirty="0" err="1" smtClean="0">
                <a:solidFill>
                  <a:srgbClr val="0000FF"/>
                </a:solidFill>
              </a:rPr>
              <a:t>planning</a:t>
            </a:r>
            <a:r>
              <a:rPr lang="de-DE" sz="2800" b="0" dirty="0" smtClean="0">
                <a:solidFill>
                  <a:srgbClr val="0000FF"/>
                </a:solidFill>
              </a:rPr>
              <a:t> W7-X </a:t>
            </a:r>
            <a:r>
              <a:rPr lang="de-DE" sz="2800" b="0" dirty="0" err="1" smtClean="0">
                <a:solidFill>
                  <a:srgbClr val="0000FF"/>
                </a:solidFill>
              </a:rPr>
              <a:t>and</a:t>
            </a:r>
            <a:r>
              <a:rPr lang="de-DE" sz="2800" b="0" dirty="0" smtClean="0">
                <a:solidFill>
                  <a:srgbClr val="0000FF"/>
                </a:solidFill>
              </a:rPr>
              <a:t> </a:t>
            </a:r>
            <a:r>
              <a:rPr lang="de-DE" sz="2800" b="0" dirty="0" err="1" smtClean="0">
                <a:solidFill>
                  <a:srgbClr val="0000FF"/>
                </a:solidFill>
              </a:rPr>
              <a:t>resource</a:t>
            </a:r>
            <a:r>
              <a:rPr lang="de-DE" sz="2800" b="0" dirty="0" smtClean="0">
                <a:solidFill>
                  <a:srgbClr val="0000FF"/>
                </a:solidFill>
              </a:rPr>
              <a:t> </a:t>
            </a:r>
            <a:r>
              <a:rPr lang="de-DE" sz="2800" b="0" dirty="0" err="1" smtClean="0">
                <a:solidFill>
                  <a:srgbClr val="0000FF"/>
                </a:solidFill>
              </a:rPr>
              <a:t>requests</a:t>
            </a:r>
            <a:endParaRPr lang="de-DE" sz="2800" b="0" dirty="0">
              <a:solidFill>
                <a:srgbClr val="0000FF"/>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1251769404"/>
              </p:ext>
            </p:extLst>
          </p:nvPr>
        </p:nvGraphicFramePr>
        <p:xfrm>
          <a:off x="303183" y="836712"/>
          <a:ext cx="8568952" cy="3235960"/>
        </p:xfrm>
        <a:graphic>
          <a:graphicData uri="http://schemas.openxmlformats.org/drawingml/2006/table">
            <a:tbl>
              <a:tblPr firstRow="1" bandRow="1">
                <a:tableStyleId>{5C22544A-7EE6-4342-B048-85BDC9FD1C3A}</a:tableStyleId>
              </a:tblPr>
              <a:tblGrid>
                <a:gridCol w="1081202">
                  <a:extLst>
                    <a:ext uri="{9D8B030D-6E8A-4147-A177-3AD203B41FA5}">
                      <a16:colId xmlns:a16="http://schemas.microsoft.com/office/drawing/2014/main" val="3758791815"/>
                    </a:ext>
                  </a:extLst>
                </a:gridCol>
                <a:gridCol w="7487750">
                  <a:extLst>
                    <a:ext uri="{9D8B030D-6E8A-4147-A177-3AD203B41FA5}">
                      <a16:colId xmlns:a16="http://schemas.microsoft.com/office/drawing/2014/main" val="1447469193"/>
                    </a:ext>
                  </a:extLst>
                </a:gridCol>
              </a:tblGrid>
              <a:tr h="370840">
                <a:tc>
                  <a:txBody>
                    <a:bodyPr/>
                    <a:lstStyle/>
                    <a:p>
                      <a:r>
                        <a:rPr lang="de-DE" dirty="0" err="1" smtClean="0">
                          <a:latin typeface="Arial" panose="020B0604020202020204" pitchFamily="34" charset="0"/>
                          <a:cs typeface="Arial" panose="020B0604020202020204" pitchFamily="34" charset="0"/>
                        </a:rPr>
                        <a:t>year</a:t>
                      </a:r>
                      <a:endParaRPr lang="de-DE" dirty="0">
                        <a:latin typeface="Arial" panose="020B0604020202020204" pitchFamily="34" charset="0"/>
                        <a:cs typeface="Arial" panose="020B0604020202020204" pitchFamily="34" charset="0"/>
                      </a:endParaRPr>
                    </a:p>
                  </a:txBody>
                  <a:tcPr/>
                </a:tc>
                <a:tc>
                  <a:txBody>
                    <a:bodyPr/>
                    <a:lstStyle/>
                    <a:p>
                      <a:r>
                        <a:rPr lang="de-DE" dirty="0" err="1" smtClean="0">
                          <a:latin typeface="Arial" panose="020B0604020202020204" pitchFamily="34" charset="0"/>
                          <a:cs typeface="Arial" panose="020B0604020202020204" pitchFamily="34" charset="0"/>
                        </a:rPr>
                        <a:t>main</a:t>
                      </a:r>
                      <a:r>
                        <a:rPr lang="de-DE" baseline="0" dirty="0" smtClean="0">
                          <a:latin typeface="Arial" panose="020B0604020202020204" pitchFamily="34" charset="0"/>
                          <a:cs typeface="Arial" panose="020B0604020202020204" pitchFamily="34" charset="0"/>
                        </a:rPr>
                        <a:t> </a:t>
                      </a:r>
                      <a:r>
                        <a:rPr lang="de-DE" baseline="0" dirty="0" err="1" smtClean="0">
                          <a:latin typeface="Arial" panose="020B0604020202020204" pitchFamily="34" charset="0"/>
                          <a:cs typeface="Arial" panose="020B0604020202020204" pitchFamily="34" charset="0"/>
                        </a:rPr>
                        <a:t>activity</a:t>
                      </a:r>
                      <a:r>
                        <a:rPr lang="de-DE" baseline="0" dirty="0" smtClean="0">
                          <a:latin typeface="Arial" panose="020B0604020202020204" pitchFamily="34" charset="0"/>
                          <a:cs typeface="Arial" panose="020B0604020202020204" pitchFamily="34" charset="0"/>
                        </a:rPr>
                        <a:t>: </a:t>
                      </a:r>
                      <a:r>
                        <a:rPr lang="de-DE" baseline="0" dirty="0" err="1" smtClean="0">
                          <a:solidFill>
                            <a:srgbClr val="0000FF"/>
                          </a:solidFill>
                          <a:latin typeface="Arial" panose="020B0604020202020204" pitchFamily="34" charset="0"/>
                          <a:cs typeface="Arial" panose="020B0604020202020204" pitchFamily="34" charset="0"/>
                        </a:rPr>
                        <a:t>experiment</a:t>
                      </a:r>
                      <a:r>
                        <a:rPr lang="de-DE" baseline="0" dirty="0" smtClean="0">
                          <a:latin typeface="Arial" panose="020B0604020202020204" pitchFamily="34" charset="0"/>
                          <a:cs typeface="Arial" panose="020B0604020202020204" pitchFamily="34" charset="0"/>
                        </a:rPr>
                        <a:t> &amp; </a:t>
                      </a:r>
                      <a:r>
                        <a:rPr lang="de-DE" baseline="0" dirty="0" err="1" smtClean="0">
                          <a:solidFill>
                            <a:srgbClr val="FF0000"/>
                          </a:solidFill>
                          <a:latin typeface="Arial" panose="020B0604020202020204" pitchFamily="34" charset="0"/>
                          <a:cs typeface="Arial" panose="020B0604020202020204" pitchFamily="34" charset="0"/>
                        </a:rPr>
                        <a:t>theory</a:t>
                      </a:r>
                      <a:r>
                        <a:rPr lang="de-DE" baseline="0" dirty="0" smtClean="0">
                          <a:solidFill>
                            <a:srgbClr val="FF0000"/>
                          </a:solidFill>
                          <a:latin typeface="Arial" panose="020B0604020202020204" pitchFamily="34" charset="0"/>
                          <a:cs typeface="Arial" panose="020B0604020202020204" pitchFamily="34" charset="0"/>
                        </a:rPr>
                        <a:t>/</a:t>
                      </a:r>
                      <a:r>
                        <a:rPr lang="de-DE" baseline="0" dirty="0" err="1" smtClean="0">
                          <a:solidFill>
                            <a:srgbClr val="FF0000"/>
                          </a:solidFill>
                          <a:latin typeface="Arial" panose="020B0604020202020204" pitchFamily="34" charset="0"/>
                          <a:cs typeface="Arial" panose="020B0604020202020204" pitchFamily="34" charset="0"/>
                        </a:rPr>
                        <a:t>modelling</a:t>
                      </a:r>
                      <a:endParaRPr lang="de-DE"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7440524"/>
                  </a:ext>
                </a:extLst>
              </a:tr>
              <a:tr h="370840">
                <a:tc>
                  <a:txBody>
                    <a:bodyPr/>
                    <a:lstStyle/>
                    <a:p>
                      <a:r>
                        <a:rPr lang="de-DE" dirty="0" smtClean="0">
                          <a:latin typeface="Arial" panose="020B0604020202020204" pitchFamily="34" charset="0"/>
                          <a:cs typeface="Arial" panose="020B0604020202020204" pitchFamily="34" charset="0"/>
                        </a:rPr>
                        <a:t>2021</a:t>
                      </a:r>
                      <a:endParaRPr lang="de-DE" dirty="0">
                        <a:latin typeface="Arial" panose="020B0604020202020204" pitchFamily="34" charset="0"/>
                        <a:cs typeface="Arial" panose="020B0604020202020204" pitchFamily="34" charset="0"/>
                      </a:endParaRPr>
                    </a:p>
                  </a:txBody>
                  <a:tcPr/>
                </a:tc>
                <a:tc>
                  <a:txBody>
                    <a:bodyPr/>
                    <a:lstStyle/>
                    <a:p>
                      <a:r>
                        <a:rPr lang="de-DE" dirty="0" err="1" smtClean="0">
                          <a:solidFill>
                            <a:srgbClr val="0000FF"/>
                          </a:solidFill>
                          <a:latin typeface="Arial" panose="020B0604020202020204" pitchFamily="34" charset="0"/>
                          <a:cs typeface="Arial" panose="020B0604020202020204" pitchFamily="34" charset="0"/>
                        </a:rPr>
                        <a:t>Campaign</a:t>
                      </a:r>
                      <a:r>
                        <a:rPr lang="de-DE" baseline="0" dirty="0" smtClean="0">
                          <a:solidFill>
                            <a:srgbClr val="0000FF"/>
                          </a:solidFill>
                          <a:latin typeface="Arial" panose="020B0604020202020204" pitchFamily="34" charset="0"/>
                          <a:cs typeface="Arial" panose="020B0604020202020204" pitchFamily="34" charset="0"/>
                        </a:rPr>
                        <a:t> </a:t>
                      </a:r>
                      <a:r>
                        <a:rPr lang="de-DE" baseline="0" dirty="0" err="1" smtClean="0">
                          <a:solidFill>
                            <a:srgbClr val="0000FF"/>
                          </a:solidFill>
                          <a:latin typeface="Arial" panose="020B0604020202020204" pitchFamily="34" charset="0"/>
                          <a:cs typeface="Arial" panose="020B0604020202020204" pitchFamily="34" charset="0"/>
                        </a:rPr>
                        <a:t>prep</a:t>
                      </a:r>
                      <a:r>
                        <a:rPr lang="de-DE" baseline="0" dirty="0" smtClean="0">
                          <a:solidFill>
                            <a:srgbClr val="0000FF"/>
                          </a:solidFill>
                          <a:latin typeface="Arial" panose="020B0604020202020204" pitchFamily="34" charset="0"/>
                          <a:cs typeface="Arial" panose="020B0604020202020204" pitchFamily="34" charset="0"/>
                        </a:rPr>
                        <a:t>., FP8 </a:t>
                      </a:r>
                      <a:r>
                        <a:rPr lang="de-DE" baseline="0" dirty="0" err="1" smtClean="0">
                          <a:solidFill>
                            <a:srgbClr val="0000FF"/>
                          </a:solidFill>
                          <a:latin typeface="Arial" panose="020B0604020202020204" pitchFamily="34" charset="0"/>
                          <a:cs typeface="Arial" panose="020B0604020202020204" pitchFamily="34" charset="0"/>
                        </a:rPr>
                        <a:t>Enh</a:t>
                      </a:r>
                      <a:r>
                        <a:rPr lang="de-DE" baseline="0" dirty="0" smtClean="0">
                          <a:solidFill>
                            <a:srgbClr val="0000FF"/>
                          </a:solidFill>
                          <a:latin typeface="Arial" panose="020B0604020202020204" pitchFamily="34" charset="0"/>
                          <a:cs typeface="Arial" panose="020B0604020202020204" pitchFamily="34" charset="0"/>
                        </a:rPr>
                        <a:t>. Projects,</a:t>
                      </a:r>
                      <a:r>
                        <a:rPr lang="de-DE" baseline="0" dirty="0" smtClean="0">
                          <a:latin typeface="Arial" panose="020B0604020202020204" pitchFamily="34" charset="0"/>
                          <a:cs typeface="Arial" panose="020B0604020202020204" pitchFamily="34" charset="0"/>
                        </a:rPr>
                        <a:t> </a:t>
                      </a:r>
                      <a:r>
                        <a:rPr lang="de-DE" baseline="0" dirty="0" err="1" smtClean="0">
                          <a:solidFill>
                            <a:srgbClr val="FF0000"/>
                          </a:solidFill>
                          <a:latin typeface="Arial" panose="020B0604020202020204" pitchFamily="34" charset="0"/>
                          <a:cs typeface="Arial" panose="020B0604020202020204" pitchFamily="34" charset="0"/>
                        </a:rPr>
                        <a:t>modelling</a:t>
                      </a:r>
                      <a:r>
                        <a:rPr lang="de-DE" baseline="0" dirty="0" smtClean="0">
                          <a:solidFill>
                            <a:srgbClr val="FF0000"/>
                          </a:solidFill>
                          <a:latin typeface="Arial" panose="020B0604020202020204" pitchFamily="34" charset="0"/>
                          <a:cs typeface="Arial" panose="020B0604020202020204" pitchFamily="34" charset="0"/>
                        </a:rPr>
                        <a:t> </a:t>
                      </a:r>
                      <a:r>
                        <a:rPr lang="de-DE" baseline="0" dirty="0" err="1" smtClean="0">
                          <a:solidFill>
                            <a:srgbClr val="FF0000"/>
                          </a:solidFill>
                          <a:latin typeface="Arial" panose="020B0604020202020204" pitchFamily="34" charset="0"/>
                          <a:cs typeface="Arial" panose="020B0604020202020204" pitchFamily="34" charset="0"/>
                        </a:rPr>
                        <a:t>heating</a:t>
                      </a:r>
                      <a:r>
                        <a:rPr lang="de-DE" baseline="0" dirty="0" smtClean="0">
                          <a:solidFill>
                            <a:srgbClr val="FF0000"/>
                          </a:solidFill>
                          <a:latin typeface="Arial" panose="020B0604020202020204" pitchFamily="34" charset="0"/>
                          <a:cs typeface="Arial" panose="020B0604020202020204" pitchFamily="34" charset="0"/>
                        </a:rPr>
                        <a:t> </a:t>
                      </a:r>
                      <a:r>
                        <a:rPr lang="de-DE" baseline="0" dirty="0" err="1" smtClean="0">
                          <a:solidFill>
                            <a:srgbClr val="FF0000"/>
                          </a:solidFill>
                          <a:latin typeface="Arial" panose="020B0604020202020204" pitchFamily="34" charset="0"/>
                          <a:cs typeface="Arial" panose="020B0604020202020204" pitchFamily="34" charset="0"/>
                        </a:rPr>
                        <a:t>upgrades</a:t>
                      </a:r>
                      <a:endParaRPr lang="de-DE"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2928852"/>
                  </a:ext>
                </a:extLst>
              </a:tr>
              <a:tr h="370840">
                <a:tc>
                  <a:txBody>
                    <a:bodyPr/>
                    <a:lstStyle/>
                    <a:p>
                      <a:r>
                        <a:rPr lang="de-DE" dirty="0" smtClean="0">
                          <a:latin typeface="Arial" panose="020B0604020202020204" pitchFamily="34" charset="0"/>
                          <a:cs typeface="Arial" panose="020B0604020202020204" pitchFamily="34" charset="0"/>
                        </a:rPr>
                        <a:t>2022</a:t>
                      </a:r>
                      <a:endParaRPr lang="de-DE" dirty="0">
                        <a:latin typeface="Arial" panose="020B0604020202020204" pitchFamily="34" charset="0"/>
                        <a:cs typeface="Arial" panose="020B0604020202020204" pitchFamily="34" charset="0"/>
                      </a:endParaRPr>
                    </a:p>
                  </a:txBody>
                  <a:tcPr/>
                </a:tc>
                <a:tc>
                  <a:txBody>
                    <a:bodyPr/>
                    <a:lstStyle/>
                    <a:p>
                      <a:r>
                        <a:rPr lang="de-DE" dirty="0" smtClean="0">
                          <a:solidFill>
                            <a:srgbClr val="0000FF"/>
                          </a:solidFill>
                          <a:latin typeface="Arial" panose="020B0604020202020204" pitchFamily="34" charset="0"/>
                          <a:cs typeface="Arial" panose="020B0604020202020204" pitchFamily="34" charset="0"/>
                        </a:rPr>
                        <a:t>*OP2.1: </a:t>
                      </a:r>
                      <a:r>
                        <a:rPr lang="de-DE" dirty="0" err="1" smtClean="0">
                          <a:solidFill>
                            <a:srgbClr val="0000FF"/>
                          </a:solidFill>
                          <a:latin typeface="Arial" panose="020B0604020202020204" pitchFamily="34" charset="0"/>
                          <a:cs typeface="Arial" panose="020B0604020202020204" pitchFamily="34" charset="0"/>
                        </a:rPr>
                        <a:t>enhancement</a:t>
                      </a:r>
                      <a:r>
                        <a:rPr lang="de-DE" baseline="0" dirty="0" smtClean="0">
                          <a:solidFill>
                            <a:srgbClr val="0000FF"/>
                          </a:solidFill>
                          <a:latin typeface="Arial" panose="020B0604020202020204" pitchFamily="34" charset="0"/>
                          <a:cs typeface="Arial" panose="020B0604020202020204" pitchFamily="34" charset="0"/>
                        </a:rPr>
                        <a:t> </a:t>
                      </a:r>
                      <a:r>
                        <a:rPr lang="de-DE" baseline="0" dirty="0" err="1" smtClean="0">
                          <a:solidFill>
                            <a:srgbClr val="0000FF"/>
                          </a:solidFill>
                          <a:latin typeface="Arial" panose="020B0604020202020204" pitchFamily="34" charset="0"/>
                          <a:cs typeface="Arial" panose="020B0604020202020204" pitchFamily="34" charset="0"/>
                        </a:rPr>
                        <a:t>projects</a:t>
                      </a:r>
                      <a:r>
                        <a:rPr lang="de-DE" baseline="0" dirty="0" smtClean="0">
                          <a:solidFill>
                            <a:srgbClr val="0000FF"/>
                          </a:solidFill>
                          <a:latin typeface="Arial" panose="020B0604020202020204" pitchFamily="34" charset="0"/>
                          <a:cs typeface="Arial" panose="020B0604020202020204" pitchFamily="34" charset="0"/>
                        </a:rPr>
                        <a:t>, </a:t>
                      </a:r>
                      <a:r>
                        <a:rPr lang="de-DE" baseline="0" dirty="0" err="1" smtClean="0">
                          <a:solidFill>
                            <a:srgbClr val="0000FF"/>
                          </a:solidFill>
                          <a:latin typeface="Arial" panose="020B0604020202020204" pitchFamily="34" charset="0"/>
                          <a:cs typeface="Arial" panose="020B0604020202020204" pitchFamily="34" charset="0"/>
                        </a:rPr>
                        <a:t>divertor</a:t>
                      </a:r>
                      <a:r>
                        <a:rPr lang="de-DE" baseline="0" dirty="0" smtClean="0">
                          <a:solidFill>
                            <a:srgbClr val="0000FF"/>
                          </a:solidFill>
                          <a:latin typeface="Arial" panose="020B0604020202020204" pitchFamily="34" charset="0"/>
                          <a:cs typeface="Arial" panose="020B0604020202020204" pitchFamily="34" charset="0"/>
                        </a:rPr>
                        <a:t> </a:t>
                      </a:r>
                      <a:r>
                        <a:rPr lang="de-DE" baseline="0" dirty="0" err="1" smtClean="0">
                          <a:solidFill>
                            <a:srgbClr val="0000FF"/>
                          </a:solidFill>
                          <a:latin typeface="Arial" panose="020B0604020202020204" pitchFamily="34" charset="0"/>
                          <a:cs typeface="Arial" panose="020B0604020202020204" pitchFamily="34" charset="0"/>
                        </a:rPr>
                        <a:t>exhaust</a:t>
                      </a:r>
                      <a:r>
                        <a:rPr lang="de-DE" baseline="0" dirty="0" smtClean="0">
                          <a:solidFill>
                            <a:srgbClr val="0000FF"/>
                          </a:solidFill>
                          <a:latin typeface="Arial" panose="020B0604020202020204" pitchFamily="34" charset="0"/>
                          <a:cs typeface="Arial" panose="020B0604020202020204" pitchFamily="34" charset="0"/>
                        </a:rPr>
                        <a:t>, </a:t>
                      </a:r>
                      <a:r>
                        <a:rPr lang="de-DE" baseline="0" dirty="0" smtClean="0">
                          <a:solidFill>
                            <a:srgbClr val="FF0000"/>
                          </a:solidFill>
                          <a:latin typeface="Arial" panose="020B0604020202020204" pitchFamily="34" charset="0"/>
                          <a:cs typeface="Arial" panose="020B0604020202020204" pitchFamily="34" charset="0"/>
                        </a:rPr>
                        <a:t>stellarator </a:t>
                      </a:r>
                      <a:r>
                        <a:rPr lang="de-DE" baseline="0" dirty="0" err="1" smtClean="0">
                          <a:solidFill>
                            <a:srgbClr val="FF0000"/>
                          </a:solidFill>
                          <a:latin typeface="Arial" panose="020B0604020202020204" pitchFamily="34" charset="0"/>
                          <a:cs typeface="Arial" panose="020B0604020202020204" pitchFamily="34" charset="0"/>
                        </a:rPr>
                        <a:t>optimization</a:t>
                      </a:r>
                      <a:endParaRPr lang="de-DE"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5655965"/>
                  </a:ext>
                </a:extLst>
              </a:tr>
              <a:tr h="370840">
                <a:tc>
                  <a:txBody>
                    <a:bodyPr/>
                    <a:lstStyle/>
                    <a:p>
                      <a:r>
                        <a:rPr lang="de-DE" dirty="0" smtClean="0">
                          <a:latin typeface="Arial" panose="020B0604020202020204" pitchFamily="34" charset="0"/>
                          <a:cs typeface="Arial" panose="020B0604020202020204" pitchFamily="34" charset="0"/>
                        </a:rPr>
                        <a:t>2023</a:t>
                      </a:r>
                      <a:endParaRPr lang="de-DE" dirty="0">
                        <a:latin typeface="Arial" panose="020B0604020202020204" pitchFamily="34" charset="0"/>
                        <a:cs typeface="Arial" panose="020B0604020202020204" pitchFamily="34" charset="0"/>
                      </a:endParaRPr>
                    </a:p>
                  </a:txBody>
                  <a:tcPr/>
                </a:tc>
                <a:tc>
                  <a:txBody>
                    <a:bodyPr/>
                    <a:lstStyle/>
                    <a:p>
                      <a:r>
                        <a:rPr lang="de-DE" dirty="0" smtClean="0">
                          <a:solidFill>
                            <a:srgbClr val="0000FF"/>
                          </a:solidFill>
                          <a:latin typeface="Arial" panose="020B0604020202020204" pitchFamily="34" charset="0"/>
                          <a:cs typeface="Arial" panose="020B0604020202020204" pitchFamily="34" charset="0"/>
                        </a:rPr>
                        <a:t>*OP2.2: </a:t>
                      </a:r>
                      <a:r>
                        <a:rPr lang="de-DE" dirty="0" err="1" smtClean="0">
                          <a:solidFill>
                            <a:srgbClr val="0000FF"/>
                          </a:solidFill>
                          <a:latin typeface="Arial" panose="020B0604020202020204" pitchFamily="34" charset="0"/>
                          <a:cs typeface="Arial" panose="020B0604020202020204" pitchFamily="34" charset="0"/>
                        </a:rPr>
                        <a:t>heating</a:t>
                      </a:r>
                      <a:r>
                        <a:rPr lang="de-DE" dirty="0" smtClean="0">
                          <a:solidFill>
                            <a:srgbClr val="0000FF"/>
                          </a:solidFill>
                          <a:latin typeface="Arial" panose="020B0604020202020204" pitchFamily="34" charset="0"/>
                          <a:cs typeface="Arial" panose="020B0604020202020204" pitchFamily="34" charset="0"/>
                        </a:rPr>
                        <a:t>, fast</a:t>
                      </a:r>
                      <a:r>
                        <a:rPr lang="de-DE" baseline="0" dirty="0" smtClean="0">
                          <a:solidFill>
                            <a:srgbClr val="0000FF"/>
                          </a:solidFill>
                          <a:latin typeface="Arial" panose="020B0604020202020204" pitchFamily="34" charset="0"/>
                          <a:cs typeface="Arial" panose="020B0604020202020204" pitchFamily="34" charset="0"/>
                        </a:rPr>
                        <a:t> </a:t>
                      </a:r>
                      <a:r>
                        <a:rPr lang="de-DE" baseline="0" dirty="0" err="1" smtClean="0">
                          <a:solidFill>
                            <a:srgbClr val="0000FF"/>
                          </a:solidFill>
                          <a:latin typeface="Arial" panose="020B0604020202020204" pitchFamily="34" charset="0"/>
                          <a:cs typeface="Arial" panose="020B0604020202020204" pitchFamily="34" charset="0"/>
                        </a:rPr>
                        <a:t>ion</a:t>
                      </a:r>
                      <a:r>
                        <a:rPr lang="de-DE" baseline="0" dirty="0" smtClean="0">
                          <a:solidFill>
                            <a:srgbClr val="0000FF"/>
                          </a:solidFill>
                          <a:latin typeface="Arial" panose="020B0604020202020204" pitchFamily="34" charset="0"/>
                          <a:cs typeface="Arial" panose="020B0604020202020204" pitchFamily="34" charset="0"/>
                        </a:rPr>
                        <a:t> </a:t>
                      </a:r>
                      <a:r>
                        <a:rPr lang="de-DE" baseline="0" dirty="0" err="1" smtClean="0">
                          <a:solidFill>
                            <a:srgbClr val="0000FF"/>
                          </a:solidFill>
                          <a:latin typeface="Arial" panose="020B0604020202020204" pitchFamily="34" charset="0"/>
                          <a:cs typeface="Arial" panose="020B0604020202020204" pitchFamily="34" charset="0"/>
                        </a:rPr>
                        <a:t>generation</a:t>
                      </a:r>
                      <a:r>
                        <a:rPr lang="de-DE" dirty="0" smtClean="0">
                          <a:solidFill>
                            <a:srgbClr val="0000FF"/>
                          </a:solidFill>
                          <a:latin typeface="Arial" panose="020B0604020202020204" pitchFamily="34" charset="0"/>
                          <a:cs typeface="Arial" panose="020B0604020202020204" pitchFamily="34" charset="0"/>
                        </a:rPr>
                        <a:t>, </a:t>
                      </a:r>
                      <a:r>
                        <a:rPr lang="de-DE" dirty="0" err="1" smtClean="0">
                          <a:solidFill>
                            <a:srgbClr val="0000FF"/>
                          </a:solidFill>
                          <a:latin typeface="Arial" panose="020B0604020202020204" pitchFamily="34" charset="0"/>
                          <a:cs typeface="Arial" panose="020B0604020202020204" pitchFamily="34" charset="0"/>
                        </a:rPr>
                        <a:t>transport</a:t>
                      </a:r>
                      <a:r>
                        <a:rPr lang="de-DE" dirty="0" smtClean="0">
                          <a:solidFill>
                            <a:srgbClr val="0000FF"/>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heating</a:t>
                      </a:r>
                      <a:r>
                        <a:rPr lang="de-DE" dirty="0" smtClean="0">
                          <a:solidFill>
                            <a:srgbClr val="FF0000"/>
                          </a:solidFill>
                          <a:latin typeface="Arial" panose="020B0604020202020204" pitchFamily="34" charset="0"/>
                          <a:cs typeface="Arial" panose="020B0604020202020204" pitchFamily="34" charset="0"/>
                        </a:rPr>
                        <a:t>/FI </a:t>
                      </a:r>
                      <a:r>
                        <a:rPr lang="de-DE" dirty="0" err="1" smtClean="0">
                          <a:solidFill>
                            <a:srgbClr val="FF0000"/>
                          </a:solidFill>
                          <a:latin typeface="Arial" panose="020B0604020202020204" pitchFamily="34" charset="0"/>
                          <a:cs typeface="Arial" panose="020B0604020202020204" pitchFamily="34" charset="0"/>
                        </a:rPr>
                        <a:t>generation</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modelling</a:t>
                      </a:r>
                      <a:endParaRPr lang="de-DE"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4594688"/>
                  </a:ext>
                </a:extLst>
              </a:tr>
              <a:tr h="370840">
                <a:tc>
                  <a:txBody>
                    <a:bodyPr/>
                    <a:lstStyle/>
                    <a:p>
                      <a:r>
                        <a:rPr lang="de-DE" dirty="0" smtClean="0">
                          <a:latin typeface="Arial" panose="020B0604020202020204" pitchFamily="34" charset="0"/>
                          <a:cs typeface="Arial" panose="020B0604020202020204" pitchFamily="34" charset="0"/>
                        </a:rPr>
                        <a:t>2024</a:t>
                      </a:r>
                      <a:endParaRPr lang="de-DE" dirty="0">
                        <a:latin typeface="Arial" panose="020B0604020202020204" pitchFamily="34" charset="0"/>
                        <a:cs typeface="Arial" panose="020B0604020202020204" pitchFamily="34" charset="0"/>
                      </a:endParaRPr>
                    </a:p>
                  </a:txBody>
                  <a:tcPr/>
                </a:tc>
                <a:tc>
                  <a:txBody>
                    <a:bodyPr/>
                    <a:lstStyle/>
                    <a:p>
                      <a:r>
                        <a:rPr lang="de-DE" dirty="0" smtClean="0">
                          <a:solidFill>
                            <a:srgbClr val="0000FF"/>
                          </a:solidFill>
                          <a:latin typeface="Arial" panose="020B0604020202020204" pitchFamily="34" charset="0"/>
                          <a:cs typeface="Arial" panose="020B0604020202020204" pitchFamily="34" charset="0"/>
                        </a:rPr>
                        <a:t>*OP2.3: </a:t>
                      </a:r>
                      <a:r>
                        <a:rPr lang="de-DE" dirty="0" err="1" smtClean="0">
                          <a:solidFill>
                            <a:srgbClr val="0000FF"/>
                          </a:solidFill>
                          <a:latin typeface="Arial" panose="020B0604020202020204" pitchFamily="34" charset="0"/>
                          <a:cs typeface="Arial" panose="020B0604020202020204" pitchFamily="34" charset="0"/>
                        </a:rPr>
                        <a:t>optimization</a:t>
                      </a:r>
                      <a:r>
                        <a:rPr lang="de-DE" dirty="0" smtClean="0">
                          <a:solidFill>
                            <a:srgbClr val="0000FF"/>
                          </a:solidFill>
                          <a:latin typeface="Arial" panose="020B0604020202020204" pitchFamily="34" charset="0"/>
                          <a:cs typeface="Arial" panose="020B0604020202020204" pitchFamily="34" charset="0"/>
                        </a:rPr>
                        <a:t>,</a:t>
                      </a:r>
                      <a:r>
                        <a:rPr lang="de-DE" baseline="0" dirty="0" smtClean="0">
                          <a:solidFill>
                            <a:srgbClr val="0000FF"/>
                          </a:solidFill>
                          <a:latin typeface="Arial" panose="020B0604020202020204" pitchFamily="34" charset="0"/>
                          <a:cs typeface="Arial" panose="020B0604020202020204" pitchFamily="34" charset="0"/>
                        </a:rPr>
                        <a:t> high-</a:t>
                      </a:r>
                      <a:r>
                        <a:rPr lang="de-DE" baseline="0" dirty="0" smtClean="0">
                          <a:solidFill>
                            <a:srgbClr val="0000FF"/>
                          </a:solidFill>
                          <a:latin typeface="Symbol" panose="05050102010706020507" pitchFamily="18" charset="2"/>
                          <a:cs typeface="Arial" panose="020B0604020202020204" pitchFamily="34" charset="0"/>
                        </a:rPr>
                        <a:t>b</a:t>
                      </a:r>
                      <a:r>
                        <a:rPr lang="de-DE" baseline="0" dirty="0" smtClean="0">
                          <a:solidFill>
                            <a:srgbClr val="0000FF"/>
                          </a:solidFill>
                          <a:latin typeface="Arial" panose="020B0604020202020204" pitchFamily="34" charset="0"/>
                          <a:cs typeface="Arial" panose="020B0604020202020204" pitchFamily="34" charset="0"/>
                        </a:rPr>
                        <a:t>, </a:t>
                      </a:r>
                      <a:r>
                        <a:rPr lang="de-DE" baseline="0" dirty="0" smtClean="0">
                          <a:solidFill>
                            <a:srgbClr val="FF0000"/>
                          </a:solidFill>
                          <a:latin typeface="Arial" panose="020B0604020202020204" pitchFamily="34" charset="0"/>
                          <a:cs typeface="Arial" panose="020B0604020202020204" pitchFamily="34" charset="0"/>
                        </a:rPr>
                        <a:t>3D </a:t>
                      </a:r>
                      <a:r>
                        <a:rPr lang="de-DE" baseline="0" dirty="0" err="1" smtClean="0">
                          <a:solidFill>
                            <a:srgbClr val="FF0000"/>
                          </a:solidFill>
                          <a:latin typeface="Arial" panose="020B0604020202020204" pitchFamily="34" charset="0"/>
                          <a:cs typeface="Arial" panose="020B0604020202020204" pitchFamily="34" charset="0"/>
                        </a:rPr>
                        <a:t>gyrokinetics</a:t>
                      </a:r>
                      <a:endParaRPr lang="de-DE"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5706901"/>
                  </a:ext>
                </a:extLst>
              </a:tr>
              <a:tr h="370840">
                <a:tc>
                  <a:txBody>
                    <a:bodyPr/>
                    <a:lstStyle/>
                    <a:p>
                      <a:r>
                        <a:rPr lang="de-DE" dirty="0" smtClean="0">
                          <a:latin typeface="Arial" panose="020B0604020202020204" pitchFamily="34" charset="0"/>
                          <a:cs typeface="Arial" panose="020B0604020202020204" pitchFamily="34" charset="0"/>
                        </a:rPr>
                        <a:t>2025</a:t>
                      </a:r>
                      <a:endParaRPr lang="de-DE" dirty="0">
                        <a:latin typeface="Arial" panose="020B0604020202020204" pitchFamily="34" charset="0"/>
                        <a:cs typeface="Arial" panose="020B0604020202020204" pitchFamily="34" charset="0"/>
                      </a:endParaRPr>
                    </a:p>
                  </a:txBody>
                  <a:tcPr/>
                </a:tc>
                <a:tc>
                  <a:txBody>
                    <a:bodyPr/>
                    <a:lstStyle/>
                    <a:p>
                      <a:r>
                        <a:rPr lang="de-DE" dirty="0" smtClean="0">
                          <a:solidFill>
                            <a:srgbClr val="0000FF"/>
                          </a:solidFill>
                          <a:latin typeface="Arial" panose="020B0604020202020204" pitchFamily="34" charset="0"/>
                          <a:cs typeface="Arial" panose="020B0604020202020204" pitchFamily="34" charset="0"/>
                        </a:rPr>
                        <a:t>*OP2.4: high-power, </a:t>
                      </a:r>
                      <a:r>
                        <a:rPr lang="de-DE" dirty="0" err="1" smtClean="0">
                          <a:solidFill>
                            <a:srgbClr val="0000FF"/>
                          </a:solidFill>
                          <a:latin typeface="Arial" panose="020B0604020202020204" pitchFamily="34" charset="0"/>
                          <a:cs typeface="Arial" panose="020B0604020202020204" pitchFamily="34" charset="0"/>
                        </a:rPr>
                        <a:t>long</a:t>
                      </a:r>
                      <a:r>
                        <a:rPr lang="de-DE" dirty="0" smtClean="0">
                          <a:solidFill>
                            <a:srgbClr val="0000FF"/>
                          </a:solidFill>
                          <a:latin typeface="Arial" panose="020B0604020202020204" pitchFamily="34" charset="0"/>
                          <a:cs typeface="Arial" panose="020B0604020202020204" pitchFamily="34" charset="0"/>
                        </a:rPr>
                        <a:t>-pulse </a:t>
                      </a:r>
                      <a:r>
                        <a:rPr lang="de-DE" dirty="0" err="1" smtClean="0">
                          <a:solidFill>
                            <a:srgbClr val="0000FF"/>
                          </a:solidFill>
                          <a:latin typeface="Arial" panose="020B0604020202020204" pitchFamily="34" charset="0"/>
                          <a:cs typeface="Arial" panose="020B0604020202020204" pitchFamily="34" charset="0"/>
                        </a:rPr>
                        <a:t>operation</a:t>
                      </a:r>
                      <a:r>
                        <a:rPr lang="de-DE" dirty="0" smtClean="0">
                          <a:solidFill>
                            <a:srgbClr val="0000FF"/>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concept</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optimization</a:t>
                      </a:r>
                      <a:endParaRPr lang="de-DE"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238783"/>
                  </a:ext>
                </a:extLst>
              </a:tr>
              <a:tr h="370840">
                <a:tc>
                  <a:txBody>
                    <a:bodyPr/>
                    <a:lstStyle/>
                    <a:p>
                      <a:r>
                        <a:rPr lang="de-DE" dirty="0" smtClean="0">
                          <a:solidFill>
                            <a:schemeClr val="bg1">
                              <a:lumMod val="50000"/>
                            </a:schemeClr>
                          </a:solidFill>
                          <a:latin typeface="Arial" panose="020B0604020202020204" pitchFamily="34" charset="0"/>
                          <a:cs typeface="Arial" panose="020B0604020202020204" pitchFamily="34" charset="0"/>
                        </a:rPr>
                        <a:t>2026</a:t>
                      </a:r>
                      <a:endParaRPr lang="de-DE" dirty="0">
                        <a:solidFill>
                          <a:schemeClr val="bg1">
                            <a:lumMod val="50000"/>
                          </a:schemeClr>
                        </a:solidFill>
                        <a:latin typeface="Arial" panose="020B0604020202020204" pitchFamily="34" charset="0"/>
                        <a:cs typeface="Arial" panose="020B0604020202020204" pitchFamily="34" charset="0"/>
                      </a:endParaRPr>
                    </a:p>
                  </a:txBody>
                  <a:tcPr/>
                </a:tc>
                <a:tc>
                  <a:txBody>
                    <a:bodyPr/>
                    <a:lstStyle/>
                    <a:p>
                      <a:r>
                        <a:rPr lang="de-DE" dirty="0" smtClean="0">
                          <a:solidFill>
                            <a:schemeClr val="bg1">
                              <a:lumMod val="50000"/>
                            </a:schemeClr>
                          </a:solidFill>
                          <a:latin typeface="Arial" panose="020B0604020202020204" pitchFamily="34" charset="0"/>
                          <a:cs typeface="Arial" panose="020B0604020202020204" pitchFamily="34" charset="0"/>
                        </a:rPr>
                        <a:t>*OP2.5: high </a:t>
                      </a:r>
                      <a:r>
                        <a:rPr lang="de-DE" dirty="0" err="1" smtClean="0">
                          <a:solidFill>
                            <a:schemeClr val="bg1">
                              <a:lumMod val="50000"/>
                            </a:schemeClr>
                          </a:solidFill>
                          <a:latin typeface="Arial" panose="020B0604020202020204" pitchFamily="34" charset="0"/>
                          <a:cs typeface="Arial" panose="020B0604020202020204" pitchFamily="34" charset="0"/>
                        </a:rPr>
                        <a:t>performance</a:t>
                      </a:r>
                      <a:r>
                        <a:rPr lang="de-DE" dirty="0" smtClean="0">
                          <a:solidFill>
                            <a:schemeClr val="bg1">
                              <a:lumMod val="50000"/>
                            </a:schemeClr>
                          </a:solidFill>
                          <a:latin typeface="Arial" panose="020B0604020202020204" pitchFamily="34" charset="0"/>
                          <a:cs typeface="Arial" panose="020B0604020202020204" pitchFamily="34" charset="0"/>
                        </a:rPr>
                        <a:t> </a:t>
                      </a:r>
                      <a:r>
                        <a:rPr lang="de-DE" dirty="0" err="1" smtClean="0">
                          <a:solidFill>
                            <a:schemeClr val="bg1">
                              <a:lumMod val="50000"/>
                            </a:schemeClr>
                          </a:solidFill>
                          <a:latin typeface="Arial" panose="020B0604020202020204" pitchFamily="34" charset="0"/>
                          <a:cs typeface="Arial" panose="020B0604020202020204" pitchFamily="34" charset="0"/>
                        </a:rPr>
                        <a:t>operation</a:t>
                      </a:r>
                      <a:r>
                        <a:rPr lang="de-DE" dirty="0" smtClean="0">
                          <a:solidFill>
                            <a:schemeClr val="bg1">
                              <a:lumMod val="50000"/>
                            </a:schemeClr>
                          </a:solidFill>
                          <a:latin typeface="Arial" panose="020B0604020202020204" pitchFamily="34" charset="0"/>
                          <a:cs typeface="Arial" panose="020B0604020202020204" pitchFamily="34" charset="0"/>
                        </a:rPr>
                        <a:t> </a:t>
                      </a:r>
                      <a:r>
                        <a:rPr lang="de-DE" dirty="0" err="1" smtClean="0">
                          <a:solidFill>
                            <a:schemeClr val="bg1">
                              <a:lumMod val="50000"/>
                            </a:schemeClr>
                          </a:solidFill>
                          <a:latin typeface="Arial" panose="020B0604020202020204" pitchFamily="34" charset="0"/>
                          <a:cs typeface="Arial" panose="020B0604020202020204" pitchFamily="34" charset="0"/>
                        </a:rPr>
                        <a:t>and</a:t>
                      </a:r>
                      <a:r>
                        <a:rPr lang="de-DE" dirty="0" smtClean="0">
                          <a:solidFill>
                            <a:schemeClr val="bg1">
                              <a:lumMod val="50000"/>
                            </a:schemeClr>
                          </a:solidFill>
                          <a:latin typeface="Arial" panose="020B0604020202020204" pitchFamily="34" charset="0"/>
                          <a:cs typeface="Arial" panose="020B0604020202020204" pitchFamily="34" charset="0"/>
                        </a:rPr>
                        <a:t> </a:t>
                      </a:r>
                      <a:r>
                        <a:rPr lang="de-DE" dirty="0" err="1" smtClean="0">
                          <a:solidFill>
                            <a:schemeClr val="bg1">
                              <a:lumMod val="50000"/>
                            </a:schemeClr>
                          </a:solidFill>
                          <a:latin typeface="Arial" panose="020B0604020202020204" pitchFamily="34" charset="0"/>
                          <a:cs typeface="Arial" panose="020B0604020202020204" pitchFamily="34" charset="0"/>
                        </a:rPr>
                        <a:t>scenarios</a:t>
                      </a:r>
                      <a:endParaRPr lang="de-DE" dirty="0">
                        <a:solidFill>
                          <a:schemeClr val="bg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1235314"/>
                  </a:ext>
                </a:extLst>
              </a:tr>
              <a:tr h="370840">
                <a:tc>
                  <a:txBody>
                    <a:bodyPr/>
                    <a:lstStyle/>
                    <a:p>
                      <a:r>
                        <a:rPr lang="de-DE" dirty="0" smtClean="0">
                          <a:solidFill>
                            <a:schemeClr val="bg1">
                              <a:lumMod val="50000"/>
                            </a:schemeClr>
                          </a:solidFill>
                          <a:latin typeface="Arial" panose="020B0604020202020204" pitchFamily="34" charset="0"/>
                          <a:cs typeface="Arial" panose="020B0604020202020204" pitchFamily="34" charset="0"/>
                        </a:rPr>
                        <a:t>2027</a:t>
                      </a:r>
                      <a:endParaRPr lang="de-DE" dirty="0">
                        <a:solidFill>
                          <a:schemeClr val="bg1">
                            <a:lumMod val="50000"/>
                          </a:schemeClr>
                        </a:solidFill>
                        <a:latin typeface="Arial" panose="020B0604020202020204" pitchFamily="34" charset="0"/>
                        <a:cs typeface="Arial" panose="020B0604020202020204" pitchFamily="34" charset="0"/>
                      </a:endParaRPr>
                    </a:p>
                  </a:txBody>
                  <a:tcPr/>
                </a:tc>
                <a:tc>
                  <a:txBody>
                    <a:bodyPr/>
                    <a:lstStyle/>
                    <a:p>
                      <a:r>
                        <a:rPr lang="de-DE" dirty="0" smtClean="0">
                          <a:solidFill>
                            <a:schemeClr val="bg1">
                              <a:lumMod val="50000"/>
                            </a:schemeClr>
                          </a:solidFill>
                          <a:latin typeface="Arial" panose="020B0604020202020204" pitchFamily="34" charset="0"/>
                          <a:cs typeface="Arial" panose="020B0604020202020204" pitchFamily="34" charset="0"/>
                        </a:rPr>
                        <a:t>OP2.6: ? metallic</a:t>
                      </a:r>
                      <a:r>
                        <a:rPr lang="de-DE" baseline="0" dirty="0" smtClean="0">
                          <a:solidFill>
                            <a:schemeClr val="bg1">
                              <a:lumMod val="50000"/>
                            </a:schemeClr>
                          </a:solidFill>
                          <a:latin typeface="Arial" panose="020B0604020202020204" pitchFamily="34" charset="0"/>
                          <a:cs typeface="Arial" panose="020B0604020202020204" pitchFamily="34" charset="0"/>
                        </a:rPr>
                        <a:t> PFCs </a:t>
                      </a:r>
                      <a:r>
                        <a:rPr lang="de-DE" baseline="0" dirty="0" err="1" smtClean="0">
                          <a:solidFill>
                            <a:schemeClr val="bg1">
                              <a:lumMod val="50000"/>
                            </a:schemeClr>
                          </a:solidFill>
                          <a:latin typeface="Arial" panose="020B0604020202020204" pitchFamily="34" charset="0"/>
                          <a:cs typeface="Arial" panose="020B0604020202020204" pitchFamily="34" charset="0"/>
                        </a:rPr>
                        <a:t>upgrades</a:t>
                      </a:r>
                      <a:r>
                        <a:rPr lang="de-DE" baseline="0" dirty="0" smtClean="0">
                          <a:solidFill>
                            <a:schemeClr val="bg1">
                              <a:lumMod val="50000"/>
                            </a:schemeClr>
                          </a:solidFill>
                          <a:latin typeface="Arial" panose="020B0604020202020204" pitchFamily="34" charset="0"/>
                          <a:cs typeface="Arial" panose="020B0604020202020204" pitchFamily="34" charset="0"/>
                        </a:rPr>
                        <a:t>?</a:t>
                      </a:r>
                      <a:endParaRPr lang="de-DE" dirty="0">
                        <a:solidFill>
                          <a:schemeClr val="bg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002000"/>
                  </a:ext>
                </a:extLst>
              </a:tr>
            </a:tbl>
          </a:graphicData>
        </a:graphic>
      </p:graphicFrame>
      <p:sp>
        <p:nvSpPr>
          <p:cNvPr id="6" name="Textfeld 5"/>
          <p:cNvSpPr txBox="1"/>
          <p:nvPr/>
        </p:nvSpPr>
        <p:spPr>
          <a:xfrm>
            <a:off x="107504" y="4236915"/>
            <a:ext cx="8764631" cy="2585323"/>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a:t>
            </a:r>
            <a:r>
              <a:rPr lang="de-DE" dirty="0" err="1" smtClean="0">
                <a:latin typeface="Arial" panose="020B0604020202020204" pitchFamily="34" charset="0"/>
                <a:cs typeface="Arial" panose="020B0604020202020204" pitchFamily="34" charset="0"/>
              </a:rPr>
              <a:t>campaigns</a:t>
            </a:r>
            <a:r>
              <a:rPr lang="de-DE" dirty="0" smtClean="0">
                <a:latin typeface="Arial" panose="020B0604020202020204" pitchFamily="34" charset="0"/>
                <a:cs typeface="Arial" panose="020B0604020202020204" pitchFamily="34" charset="0"/>
              </a:rPr>
              <a:t> (OPs) </a:t>
            </a:r>
            <a:r>
              <a:rPr lang="de-DE" dirty="0" err="1" smtClean="0">
                <a:latin typeface="Arial" panose="020B0604020202020204" pitchFamily="34" charset="0"/>
                <a:cs typeface="Arial" panose="020B0604020202020204" pitchFamily="34" charset="0"/>
              </a:rPr>
              <a:t>are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planned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to</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run</a:t>
            </a:r>
            <a:r>
              <a:rPr lang="de-DE" dirty="0" smtClean="0">
                <a:latin typeface="Arial" panose="020B0604020202020204" pitchFamily="34" charset="0"/>
                <a:cs typeface="Arial" panose="020B0604020202020204" pitchFamily="34" charset="0"/>
              </a:rPr>
              <a:t> after </a:t>
            </a:r>
            <a:r>
              <a:rPr lang="de-DE" dirty="0" err="1" smtClean="0">
                <a:latin typeface="Arial" panose="020B0604020202020204" pitchFamily="34" charset="0"/>
                <a:cs typeface="Arial" panose="020B0604020202020204" pitchFamily="34" charset="0"/>
              </a:rPr>
              <a:t>summer</a:t>
            </a:r>
            <a:r>
              <a:rPr lang="de-DE" dirty="0" smtClean="0">
                <a:latin typeface="Arial" panose="020B0604020202020204" pitchFamily="34" charset="0"/>
                <a:cs typeface="Arial" panose="020B0604020202020204" pitchFamily="34" charset="0"/>
              </a:rPr>
              <a:t> (OP2.5 spring) </a:t>
            </a:r>
            <a:r>
              <a:rPr lang="de-DE" dirty="0" err="1" smtClean="0">
                <a:latin typeface="Arial" panose="020B0604020202020204" pitchFamily="34" charset="0"/>
                <a:cs typeface="Arial" panose="020B0604020202020204" pitchFamily="34" charset="0"/>
              </a:rPr>
              <a:t>with</a:t>
            </a:r>
            <a:r>
              <a:rPr lang="de-DE" dirty="0" smtClean="0">
                <a:latin typeface="Arial" panose="020B0604020202020204" pitchFamily="34" charset="0"/>
                <a:cs typeface="Arial" panose="020B0604020202020204" pitchFamily="34" charset="0"/>
              </a:rPr>
              <a:t> a </a:t>
            </a:r>
            <a:r>
              <a:rPr lang="de-DE" dirty="0" err="1" smtClean="0">
                <a:latin typeface="Arial" panose="020B0604020202020204" pitchFamily="34" charset="0"/>
                <a:cs typeface="Arial" panose="020B0604020202020204" pitchFamily="34" charset="0"/>
              </a:rPr>
              <a:t>pre</a:t>
            </a:r>
            <a:r>
              <a:rPr lang="de-DE" dirty="0" smtClean="0">
                <a:latin typeface="Arial" panose="020B0604020202020204" pitchFamily="34" charset="0"/>
                <a:cs typeface="Arial" panose="020B0604020202020204" pitchFamily="34" charset="0"/>
              </a:rPr>
              <a:t>-plasma </a:t>
            </a:r>
            <a:r>
              <a:rPr lang="de-DE" dirty="0" err="1" smtClean="0">
                <a:latin typeface="Arial" panose="020B0604020202020204" pitchFamily="34" charset="0"/>
                <a:cs typeface="Arial" panose="020B0604020202020204" pitchFamily="34" charset="0"/>
              </a:rPr>
              <a:t>and</a:t>
            </a:r>
            <a:r>
              <a:rPr lang="de-DE" dirty="0" smtClean="0">
                <a:latin typeface="Arial" panose="020B0604020202020204" pitchFamily="34" charset="0"/>
                <a:cs typeface="Arial" panose="020B0604020202020204" pitchFamily="34" charset="0"/>
              </a:rPr>
              <a:t> a </a:t>
            </a:r>
            <a:r>
              <a:rPr lang="de-DE" dirty="0" err="1" smtClean="0">
                <a:latin typeface="Arial" panose="020B0604020202020204" pitchFamily="34" charset="0"/>
                <a:cs typeface="Arial" panose="020B0604020202020204" pitchFamily="34" charset="0"/>
              </a:rPr>
              <a:t>plasma</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phase</a:t>
            </a:r>
            <a:r>
              <a:rPr lang="de-DE" dirty="0" smtClean="0">
                <a:latin typeface="Arial" panose="020B0604020202020204" pitchFamily="34" charset="0"/>
                <a:cs typeface="Arial" panose="020B0604020202020204" pitchFamily="34" charset="0"/>
              </a:rPr>
              <a:t> (~14 </a:t>
            </a:r>
            <a:r>
              <a:rPr lang="de-DE" dirty="0" err="1" smtClean="0">
                <a:latin typeface="Arial" panose="020B0604020202020204" pitchFamily="34" charset="0"/>
                <a:cs typeface="Arial" panose="020B0604020202020204" pitchFamily="34" charset="0"/>
              </a:rPr>
              <a:t>weeks</a:t>
            </a:r>
            <a:r>
              <a:rPr lang="de-DE" dirty="0" smtClean="0">
                <a:latin typeface="Arial" panose="020B0604020202020204" pitchFamily="34" charset="0"/>
                <a:cs typeface="Arial" panose="020B0604020202020204" pitchFamily="34" charset="0"/>
              </a:rPr>
              <a:t> in total)</a:t>
            </a:r>
          </a:p>
          <a:p>
            <a:endParaRPr lang="de-DE" dirty="0">
              <a:latin typeface="Arial" panose="020B0604020202020204" pitchFamily="34" charset="0"/>
              <a:cs typeface="Arial" panose="020B0604020202020204" pitchFamily="34" charset="0"/>
            </a:endParaRPr>
          </a:p>
          <a:p>
            <a:pPr algn="ctr"/>
            <a:r>
              <a:rPr lang="de-DE" dirty="0" err="1" smtClean="0">
                <a:solidFill>
                  <a:srgbClr val="FF0000"/>
                </a:solidFill>
                <a:latin typeface="Arial" panose="020B0604020202020204" pitchFamily="34" charset="0"/>
                <a:cs typeface="Arial" panose="020B0604020202020204" pitchFamily="34" charset="0"/>
              </a:rPr>
              <a:t>sequence</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of</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actions</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is</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subject</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to</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adaptions</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to</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optimize</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the</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scientifc</a:t>
            </a:r>
            <a:r>
              <a:rPr lang="de-DE" dirty="0" smtClean="0">
                <a:solidFill>
                  <a:srgbClr val="FF0000"/>
                </a:solidFill>
                <a:latin typeface="Arial" panose="020B0604020202020204" pitchFamily="34" charset="0"/>
                <a:cs typeface="Arial" panose="020B0604020202020204" pitchFamily="34" charset="0"/>
              </a:rPr>
              <a:t> </a:t>
            </a:r>
            <a:r>
              <a:rPr lang="de-DE" dirty="0" err="1" smtClean="0">
                <a:solidFill>
                  <a:srgbClr val="FF0000"/>
                </a:solidFill>
                <a:latin typeface="Arial" panose="020B0604020202020204" pitchFamily="34" charset="0"/>
                <a:cs typeface="Arial" panose="020B0604020202020204" pitchFamily="34" charset="0"/>
              </a:rPr>
              <a:t>exploitation</a:t>
            </a:r>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pPr algn="ctr"/>
            <a:r>
              <a:rPr lang="de-DE" i="1" dirty="0" err="1" smtClean="0">
                <a:latin typeface="Arial" panose="020B0604020202020204" pitchFamily="34" charset="0"/>
                <a:cs typeface="Arial" panose="020B0604020202020204" pitchFamily="34" charset="0"/>
              </a:rPr>
              <a:t>For</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your</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information</a:t>
            </a:r>
            <a:r>
              <a:rPr lang="de-DE" i="1" dirty="0" smtClean="0">
                <a:latin typeface="Arial" panose="020B0604020202020204" pitchFamily="34" charset="0"/>
                <a:cs typeface="Arial" panose="020B0604020202020204" pitchFamily="34" charset="0"/>
              </a:rPr>
              <a:t>:</a:t>
            </a:r>
            <a:br>
              <a:rPr lang="de-DE" i="1" dirty="0" smtClean="0">
                <a:latin typeface="Arial" panose="020B0604020202020204" pitchFamily="34" charset="0"/>
                <a:cs typeface="Arial" panose="020B0604020202020204" pitchFamily="34" charset="0"/>
              </a:rPr>
            </a:br>
            <a:r>
              <a:rPr lang="de-DE" i="1" dirty="0" smtClean="0">
                <a:latin typeface="Arial" panose="020B0604020202020204" pitchFamily="34" charset="0"/>
                <a:cs typeface="Arial" panose="020B0604020202020204" pitchFamily="34" charset="0"/>
              </a:rPr>
              <a:t>2021: 1450 PMs </a:t>
            </a:r>
            <a:r>
              <a:rPr lang="de-DE" i="1" dirty="0" err="1" smtClean="0">
                <a:latin typeface="Arial" panose="020B0604020202020204" pitchFamily="34" charset="0"/>
                <a:cs typeface="Arial" panose="020B0604020202020204" pitchFamily="34" charset="0"/>
              </a:rPr>
              <a:t>for</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preparatory</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work</a:t>
            </a:r>
            <a:r>
              <a:rPr lang="de-DE" i="1" dirty="0" smtClean="0">
                <a:latin typeface="Arial" panose="020B0604020202020204" pitchFamily="34" charset="0"/>
                <a:cs typeface="Arial" panose="020B0604020202020204" pitchFamily="34" charset="0"/>
              </a:rPr>
              <a:t> 204PM TSVV </a:t>
            </a:r>
            <a:r>
              <a:rPr lang="de-DE" i="1" dirty="0" err="1" smtClean="0">
                <a:latin typeface="Arial" panose="020B0604020202020204" pitchFamily="34" charset="0"/>
                <a:cs typeface="Arial" panose="020B0604020202020204" pitchFamily="34" charset="0"/>
              </a:rPr>
              <a:t>and</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have</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been</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proposed</a:t>
            </a:r>
            <a:r>
              <a:rPr lang="de-DE" i="1" dirty="0" smtClean="0">
                <a:latin typeface="Arial" panose="020B0604020202020204" pitchFamily="34" charset="0"/>
                <a:cs typeface="Arial" panose="020B0604020202020204" pitchFamily="34" charset="0"/>
              </a:rPr>
              <a:t> </a:t>
            </a:r>
            <a:br>
              <a:rPr lang="de-DE" i="1" dirty="0" smtClean="0">
                <a:latin typeface="Arial" panose="020B0604020202020204" pitchFamily="34" charset="0"/>
                <a:cs typeface="Arial" panose="020B0604020202020204" pitchFamily="34" charset="0"/>
              </a:rPr>
            </a:br>
            <a:r>
              <a:rPr lang="de-DE" i="1" dirty="0" err="1" smtClean="0">
                <a:latin typeface="Arial" panose="020B0604020202020204" pitchFamily="34" charset="0"/>
                <a:cs typeface="Arial" panose="020B0604020202020204" pitchFamily="34" charset="0"/>
              </a:rPr>
              <a:t>by</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the</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beneficiaries</a:t>
            </a:r>
            <a:r>
              <a:rPr lang="de-DE" i="1" dirty="0" smtClean="0">
                <a:latin typeface="Arial" panose="020B0604020202020204" pitchFamily="34" charset="0"/>
                <a:cs typeface="Arial" panose="020B0604020202020204" pitchFamily="34" charset="0"/>
              </a:rPr>
              <a:t> </a:t>
            </a:r>
            <a:r>
              <a:rPr lang="de-DE" i="1" dirty="0" err="1" smtClean="0">
                <a:latin typeface="Arial" panose="020B0604020202020204" pitchFamily="34" charset="0"/>
                <a:cs typeface="Arial" panose="020B0604020202020204" pitchFamily="34" charset="0"/>
              </a:rPr>
              <a:t>of</a:t>
            </a:r>
            <a:r>
              <a:rPr lang="de-DE" i="1" dirty="0" smtClean="0">
                <a:latin typeface="Arial" panose="020B0604020202020204" pitchFamily="34" charset="0"/>
                <a:cs typeface="Arial" panose="020B0604020202020204" pitchFamily="34" charset="0"/>
              </a:rPr>
              <a:t> WPS1 (2020: 1291PM) </a:t>
            </a:r>
            <a:r>
              <a:rPr lang="de-DE" i="1" dirty="0" err="1" smtClean="0">
                <a:latin typeface="Arial" panose="020B0604020202020204" pitchFamily="34" charset="0"/>
                <a:cs typeface="Arial" panose="020B0604020202020204" pitchFamily="34" charset="0"/>
              </a:rPr>
              <a:t>and</a:t>
            </a:r>
            <a:r>
              <a:rPr lang="de-DE" i="1" dirty="0" smtClean="0">
                <a:latin typeface="Arial" panose="020B0604020202020204" pitchFamily="34" charset="0"/>
                <a:cs typeface="Arial" panose="020B0604020202020204" pitchFamily="34" charset="0"/>
              </a:rPr>
              <a:t> WPS2 (2020: 141PM)</a:t>
            </a:r>
            <a:br>
              <a:rPr lang="de-DE" i="1" dirty="0" smtClean="0">
                <a:latin typeface="Arial" panose="020B0604020202020204" pitchFamily="34" charset="0"/>
                <a:cs typeface="Arial" panose="020B0604020202020204" pitchFamily="34" charset="0"/>
              </a:rPr>
            </a:br>
            <a:endParaRPr lang="de-DE" i="1" dirty="0">
              <a:latin typeface="Arial" panose="020B0604020202020204" pitchFamily="34" charset="0"/>
              <a:cs typeface="Arial" panose="020B0604020202020204" pitchFamily="34" charset="0"/>
            </a:endParaRPr>
          </a:p>
        </p:txBody>
      </p:sp>
      <p:sp>
        <p:nvSpPr>
          <p:cNvPr id="7" name="Footer Placeholder 2"/>
          <p:cNvSpPr>
            <a:spLocks noGrp="1"/>
          </p:cNvSpPr>
          <p:nvPr>
            <p:ph type="ftr" sz="quarter" idx="11"/>
          </p:nvPr>
        </p:nvSpPr>
        <p:spPr>
          <a:xfrm>
            <a:off x="0" y="6608648"/>
            <a:ext cx="9144000" cy="268139"/>
          </a:xfrm>
        </p:spPr>
        <p:txBody>
          <a:bodyPr/>
          <a:lstStyle/>
          <a:p>
            <a:pPr algn="r"/>
            <a:r>
              <a:rPr lang="en-GB" dirty="0" smtClean="0"/>
              <a:t>DINKLAGE, ALONSO, CALVO, MOSEEV </a:t>
            </a:r>
            <a:r>
              <a:rPr lang="en-GB" dirty="0" smtClean="0"/>
              <a:t>| </a:t>
            </a:r>
            <a:r>
              <a:rPr lang="en-GB" dirty="0" smtClean="0"/>
              <a:t>WP</a:t>
            </a:r>
            <a:r>
              <a:rPr lang="de-DE" dirty="0" smtClean="0"/>
              <a:t>W7X in FP9 </a:t>
            </a:r>
            <a:r>
              <a:rPr lang="en-GB" dirty="0" smtClean="0"/>
              <a:t>| </a:t>
            </a:r>
            <a:r>
              <a:rPr lang="en-GB" dirty="0" err="1" smtClean="0"/>
              <a:t>EUROfusion</a:t>
            </a:r>
            <a:r>
              <a:rPr lang="en-GB" dirty="0" smtClean="0"/>
              <a:t> Info Meeting to the Beneficiaries | VC - 19. </a:t>
            </a:r>
            <a:r>
              <a:rPr lang="en-GB" dirty="0" smtClean="0"/>
              <a:t>Oct. 2020| Page </a:t>
            </a:r>
            <a:fld id="{6A6D9FA1-99C7-4910-8E32-B85D378B0060}" type="slidenum">
              <a:rPr lang="en-GB" smtClean="0"/>
              <a:pPr algn="r"/>
              <a:t>8</a:t>
            </a:fld>
            <a:r>
              <a:rPr lang="en-GB" dirty="0" smtClean="0"/>
              <a:t>/10</a:t>
            </a:r>
            <a:endParaRPr lang="en-GB" dirty="0"/>
          </a:p>
        </p:txBody>
      </p:sp>
    </p:spTree>
    <p:extLst>
      <p:ext uri="{BB962C8B-B14F-4D97-AF65-F5344CB8AC3E}">
        <p14:creationId xmlns:p14="http://schemas.microsoft.com/office/powerpoint/2010/main" val="1278045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908720"/>
            <a:ext cx="8712968" cy="5400600"/>
          </a:xfrm>
        </p:spPr>
        <p:txBody>
          <a:bodyPr>
            <a:normAutofit fontScale="85000" lnSpcReduction="20000"/>
          </a:bodyPr>
          <a:lstStyle/>
          <a:p>
            <a:r>
              <a:rPr lang="en-US" dirty="0" smtClean="0"/>
              <a:t>FTD - WPPRD implements HELIAS engineering activities</a:t>
            </a:r>
          </a:p>
          <a:p>
            <a:pPr lvl="1"/>
            <a:r>
              <a:rPr lang="en-US" dirty="0" smtClean="0"/>
              <a:t>Support by HELIAS physics basis and experiments on W7-X</a:t>
            </a:r>
          </a:p>
          <a:p>
            <a:pPr marL="457200" lvl="1" indent="0">
              <a:buNone/>
            </a:pPr>
            <a:endParaRPr lang="en-US" dirty="0" smtClean="0"/>
          </a:p>
          <a:p>
            <a:r>
              <a:rPr lang="en-US" dirty="0" smtClean="0"/>
              <a:t>FTD - WPHCD</a:t>
            </a:r>
          </a:p>
          <a:p>
            <a:pPr lvl="1"/>
            <a:r>
              <a:rPr lang="en-US" dirty="0" smtClean="0"/>
              <a:t>Reliable (RAMI) high-power gyrotrons</a:t>
            </a:r>
            <a:br>
              <a:rPr lang="en-US" dirty="0" smtClean="0"/>
            </a:br>
            <a:endParaRPr lang="en-US" dirty="0" smtClean="0"/>
          </a:p>
          <a:p>
            <a:r>
              <a:rPr lang="en-US" dirty="0" smtClean="0"/>
              <a:t>FSD - WPTE, JT60SA, </a:t>
            </a:r>
            <a:r>
              <a:rPr lang="en-US" dirty="0"/>
              <a:t>P</a:t>
            </a:r>
            <a:r>
              <a:rPr lang="en-US" dirty="0" smtClean="0"/>
              <a:t>WIE, JET: fostering European leadership in fields of key expertise</a:t>
            </a:r>
          </a:p>
          <a:p>
            <a:pPr lvl="1"/>
            <a:r>
              <a:rPr lang="en-US" dirty="0" smtClean="0"/>
              <a:t>metallic wall and 3D modelling</a:t>
            </a:r>
          </a:p>
          <a:p>
            <a:pPr lvl="1"/>
            <a:r>
              <a:rPr lang="en-US" dirty="0" smtClean="0"/>
              <a:t>safe steady-state operation: surveillance and fast control</a:t>
            </a:r>
          </a:p>
          <a:p>
            <a:pPr lvl="1"/>
            <a:r>
              <a:rPr lang="en-US" dirty="0" smtClean="0"/>
              <a:t>steady-state technology: hardening</a:t>
            </a:r>
          </a:p>
          <a:p>
            <a:pPr lvl="1"/>
            <a:r>
              <a:rPr lang="en-US" dirty="0" smtClean="0"/>
              <a:t>fast-ions: physics and diagnostics</a:t>
            </a:r>
          </a:p>
          <a:p>
            <a:endParaRPr lang="en-US" dirty="0" smtClean="0"/>
          </a:p>
          <a:p>
            <a:r>
              <a:rPr lang="en-US" dirty="0" smtClean="0"/>
              <a:t>International Collaborations</a:t>
            </a:r>
          </a:p>
          <a:p>
            <a:pPr lvl="1"/>
            <a:r>
              <a:rPr lang="en-US" dirty="0" smtClean="0"/>
              <a:t>ITPA and ITER IO: specific scientific (e.g. EMC3-EIRENE) and diagnostics/technological support (e.g. LaB6 pressure gauges, stray-radiation tests)</a:t>
            </a:r>
          </a:p>
          <a:p>
            <a:pPr lvl="1"/>
            <a:r>
              <a:rPr lang="en-US" dirty="0" smtClean="0"/>
              <a:t>IEA TCP-SH: participation in the LHD and </a:t>
            </a:r>
            <a:r>
              <a:rPr lang="en-US" dirty="0" err="1" smtClean="0"/>
              <a:t>Heliotron</a:t>
            </a:r>
            <a:r>
              <a:rPr lang="en-US" dirty="0" smtClean="0"/>
              <a:t>-J experiments</a:t>
            </a:r>
          </a:p>
          <a:p>
            <a:pPr lvl="1"/>
            <a:r>
              <a:rPr lang="en-US" dirty="0" smtClean="0"/>
              <a:t>DoE laboratories: collaboration on diagnostics and theory</a:t>
            </a:r>
          </a:p>
          <a:p>
            <a:pPr lvl="1"/>
            <a:endParaRPr lang="en-US" dirty="0"/>
          </a:p>
        </p:txBody>
      </p:sp>
      <p:sp>
        <p:nvSpPr>
          <p:cNvPr id="4" name="Titel 3"/>
          <p:cNvSpPr>
            <a:spLocks noGrp="1"/>
          </p:cNvSpPr>
          <p:nvPr>
            <p:ph type="title"/>
          </p:nvPr>
        </p:nvSpPr>
        <p:spPr/>
        <p:txBody>
          <a:bodyPr/>
          <a:lstStyle/>
          <a:p>
            <a:r>
              <a:rPr lang="en-US" b="0" dirty="0" smtClean="0">
                <a:solidFill>
                  <a:srgbClr val="0000FF"/>
                </a:solidFill>
              </a:rPr>
              <a:t>Synergies and </a:t>
            </a:r>
            <a:r>
              <a:rPr lang="en-US" b="0" dirty="0" err="1" smtClean="0">
                <a:solidFill>
                  <a:srgbClr val="0000FF"/>
                </a:solidFill>
              </a:rPr>
              <a:t>Opportunies</a:t>
            </a:r>
            <a:endParaRPr lang="en-US" b="0" dirty="0">
              <a:solidFill>
                <a:srgbClr val="0000FF"/>
              </a:solidFill>
            </a:endParaRPr>
          </a:p>
        </p:txBody>
      </p:sp>
      <p:sp>
        <p:nvSpPr>
          <p:cNvPr id="5" name="Footer Placeholder 2"/>
          <p:cNvSpPr>
            <a:spLocks noGrp="1"/>
          </p:cNvSpPr>
          <p:nvPr>
            <p:ph type="ftr" sz="quarter" idx="11"/>
          </p:nvPr>
        </p:nvSpPr>
        <p:spPr>
          <a:xfrm>
            <a:off x="0" y="6608648"/>
            <a:ext cx="9144000" cy="268139"/>
          </a:xfrm>
        </p:spPr>
        <p:txBody>
          <a:bodyPr/>
          <a:lstStyle/>
          <a:p>
            <a:pPr algn="r"/>
            <a:r>
              <a:rPr lang="en-GB" dirty="0" smtClean="0"/>
              <a:t>DINKLAGE, ALONSO, CALVO, MOSEEV </a:t>
            </a:r>
            <a:r>
              <a:rPr lang="en-GB" dirty="0" smtClean="0"/>
              <a:t>| </a:t>
            </a:r>
            <a:r>
              <a:rPr lang="en-GB" dirty="0" smtClean="0"/>
              <a:t>WP</a:t>
            </a:r>
            <a:r>
              <a:rPr lang="de-DE" dirty="0" smtClean="0"/>
              <a:t>W7X in FP9 </a:t>
            </a:r>
            <a:r>
              <a:rPr lang="en-GB" dirty="0" smtClean="0"/>
              <a:t>| </a:t>
            </a:r>
            <a:r>
              <a:rPr lang="en-GB" dirty="0" err="1" smtClean="0"/>
              <a:t>EUROfusion</a:t>
            </a:r>
            <a:r>
              <a:rPr lang="en-GB" dirty="0" smtClean="0"/>
              <a:t> Info Meeting to the Beneficiaries | VC - 19. </a:t>
            </a:r>
            <a:r>
              <a:rPr lang="en-GB" dirty="0" smtClean="0"/>
              <a:t>Oct. 2020| Page </a:t>
            </a:r>
            <a:fld id="{6A6D9FA1-99C7-4910-8E32-B85D378B0060}" type="slidenum">
              <a:rPr lang="en-GB" smtClean="0"/>
              <a:pPr algn="r"/>
              <a:t>9</a:t>
            </a:fld>
            <a:r>
              <a:rPr lang="en-GB" dirty="0" smtClean="0"/>
              <a:t>/10</a:t>
            </a:r>
            <a:endParaRPr lang="en-GB" dirty="0"/>
          </a:p>
        </p:txBody>
      </p:sp>
    </p:spTree>
    <p:extLst>
      <p:ext uri="{BB962C8B-B14F-4D97-AF65-F5344CB8AC3E}">
        <p14:creationId xmlns:p14="http://schemas.microsoft.com/office/powerpoint/2010/main" val="709827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2785</Words>
  <Application>Microsoft Office PowerPoint</Application>
  <PresentationFormat>Bildschirmpräsentation (4:3)</PresentationFormat>
  <Paragraphs>351</Paragraphs>
  <Slides>24</Slides>
  <Notes>14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Arial</vt:lpstr>
      <vt:lpstr>Arial MT Condensed</vt:lpstr>
      <vt:lpstr>Arial Narrow</vt:lpstr>
      <vt:lpstr>Calibri</vt:lpstr>
      <vt:lpstr>Symbol</vt:lpstr>
      <vt:lpstr>Wingdings</vt:lpstr>
      <vt:lpstr>Office Theme</vt:lpstr>
      <vt:lpstr>WPW7-X in Horizon Europe Goals, Opportunities and  Required Competences </vt:lpstr>
      <vt:lpstr>PowerPoint-Präsentation</vt:lpstr>
      <vt:lpstr>PowerPoint-Präsentation</vt:lpstr>
      <vt:lpstr>PowerPoint-Präsentation</vt:lpstr>
      <vt:lpstr>PowerPoint-Präsentation</vt:lpstr>
      <vt:lpstr>PowerPoint-Präsentation</vt:lpstr>
      <vt:lpstr>PowerPoint-Präsentation</vt:lpstr>
      <vt:lpstr>High-level planning W7-X and resource requests</vt:lpstr>
      <vt:lpstr>Synergies and Opportunies</vt:lpstr>
      <vt:lpstr>Implementation and the way forward</vt:lpstr>
      <vt:lpstr>Appendix</vt:lpstr>
      <vt:lpstr>Mission 8: a coarse timeline of FP8 and FP9</vt:lpstr>
      <vt:lpstr>Scientific objectives</vt:lpstr>
      <vt:lpstr>Roadmap Mission 8: Stellarator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E-TASC TSVV tasks linked to WPW7X (2 out of 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Nieckchen Petra</dc:creator>
  <cp:lastModifiedBy>Dinklage, Andreas</cp:lastModifiedBy>
  <cp:revision>6935</cp:revision>
  <cp:lastPrinted>2020-10-19T10:29:53Z</cp:lastPrinted>
  <dcterms:created xsi:type="dcterms:W3CDTF">2014-10-27T16:40:37Z</dcterms:created>
  <dcterms:modified xsi:type="dcterms:W3CDTF">2020-10-19T12:05:50Z</dcterms:modified>
</cp:coreProperties>
</file>