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85" r:id="rId5"/>
    <p:sldId id="259" r:id="rId6"/>
    <p:sldId id="290" r:id="rId7"/>
    <p:sldId id="279" r:id="rId8"/>
    <p:sldId id="292" r:id="rId9"/>
    <p:sldId id="293" r:id="rId10"/>
    <p:sldId id="304" r:id="rId11"/>
    <p:sldId id="301" r:id="rId12"/>
    <p:sldId id="302" r:id="rId13"/>
    <p:sldId id="261" r:id="rId14"/>
    <p:sldId id="294" r:id="rId15"/>
    <p:sldId id="297" r:id="rId16"/>
    <p:sldId id="260" r:id="rId17"/>
    <p:sldId id="295" r:id="rId18"/>
    <p:sldId id="296" r:id="rId19"/>
    <p:sldId id="262" r:id="rId20"/>
    <p:sldId id="272" r:id="rId21"/>
    <p:sldId id="287" r:id="rId22"/>
    <p:sldId id="288" r:id="rId23"/>
    <p:sldId id="289" r:id="rId24"/>
    <p:sldId id="263" r:id="rId25"/>
    <p:sldId id="284" r:id="rId26"/>
    <p:sldId id="291" r:id="rId27"/>
    <p:sldId id="298" r:id="rId28"/>
    <p:sldId id="299" r:id="rId29"/>
    <p:sldId id="300" r:id="rId30"/>
    <p:sldId id="265" r:id="rId31"/>
    <p:sldId id="280" r:id="rId32"/>
    <p:sldId id="283" r:id="rId33"/>
    <p:sldId id="303" r:id="rId34"/>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us Schmid" initials="KS" lastIdx="1" clrIdx="0">
    <p:extLst>
      <p:ext uri="{19B8F6BF-5375-455C-9EA6-DF929625EA0E}">
        <p15:presenceInfo xmlns:p15="http://schemas.microsoft.com/office/powerpoint/2012/main" userId="Klaus Schm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08E"/>
    <a:srgbClr val="ABFFFF"/>
    <a:srgbClr val="C6EFCE"/>
    <a:srgbClr val="FFC7CE"/>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7" autoAdjust="0"/>
    <p:restoredTop sz="90902" autoAdjust="0"/>
  </p:normalViewPr>
  <p:slideViewPr>
    <p:cSldViewPr showGuides="1">
      <p:cViewPr varScale="1">
        <p:scale>
          <a:sx n="191" d="100"/>
          <a:sy n="191" d="100"/>
        </p:scale>
        <p:origin x="1392" y="1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09/11/2020</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09/11/2020</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3</a:t>
            </a:fld>
            <a:endParaRPr lang="en-GB" dirty="0"/>
          </a:p>
        </p:txBody>
      </p:sp>
    </p:spTree>
    <p:extLst>
      <p:ext uri="{BB962C8B-B14F-4D97-AF65-F5344CB8AC3E}">
        <p14:creationId xmlns:p14="http://schemas.microsoft.com/office/powerpoint/2010/main" val="91582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17</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a:p>
            <a:endParaRPr lang="en-US" altLang="en-US" sz="3600" b="1" dirty="0"/>
          </a:p>
          <a:p>
            <a:r>
              <a:rPr lang="en-US" altLang="en-US" sz="3600" b="1" dirty="0"/>
              <a:t>We did simultaneous and sequential exposure of 1 MeV He with 300 eV/D </a:t>
            </a:r>
            <a:r>
              <a:rPr lang="en-US" altLang="en-US" sz="3600" b="1" dirty="0" err="1"/>
              <a:t>D</a:t>
            </a:r>
            <a:r>
              <a:rPr lang="en-US" altLang="en-US" sz="3600" b="1" dirty="0"/>
              <a:t> ions. The He irradiation took place at 450 K and D ion loading also at 450 K. The He irradiation took for 12h in both cases and we implanted about 7e20 He/m2 which is about 3 at.%. </a:t>
            </a:r>
          </a:p>
          <a:p>
            <a:endParaRPr lang="en-US" altLang="en-US" sz="36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3600" b="1" dirty="0"/>
              <a:t>The D stabilization zone is far from </a:t>
            </a:r>
            <a:r>
              <a:rPr lang="en-US" altLang="en-US" sz="3600" b="1" dirty="0" err="1"/>
              <a:t>maxium</a:t>
            </a:r>
            <a:r>
              <a:rPr lang="en-US" altLang="en-US" sz="3600" b="1" dirty="0"/>
              <a:t> He peak, even though we exposed for 12h. For this reason we made another experiment at lower He energy, the lowest achievable in our lab was 700 keV. There was an issue with the additional exposure for the simultaneous case and we don’t know yet what went wrong. Since we observed this we made new experiment with lower He energy of 0.7 MeV – see next slide. We still need to make another set of sequential for 700 keV He. </a:t>
            </a:r>
          </a:p>
          <a:p>
            <a:endParaRPr lang="en-US" altLang="en-US" sz="3600" b="1" dirty="0"/>
          </a:p>
          <a:p>
            <a:r>
              <a:rPr lang="en-US" altLang="en-US" sz="3600" b="1" dirty="0"/>
              <a:t>Long exposure times needed to fill the damaged area. The filling of defects containing He is longer as compared to self damaged W. For standard 20 MeV W irradiated samples we needed 38 h to fill the 2 um. In the He case we needed 120 h both in our set-up. </a:t>
            </a:r>
          </a:p>
          <a:p>
            <a:endParaRPr lang="en-US" altLang="en-US" sz="3600" b="1" dirty="0"/>
          </a:p>
        </p:txBody>
      </p:sp>
    </p:spTree>
    <p:extLst>
      <p:ext uri="{BB962C8B-B14F-4D97-AF65-F5344CB8AC3E}">
        <p14:creationId xmlns:p14="http://schemas.microsoft.com/office/powerpoint/2010/main" val="99182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18</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56929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What we want to do is to understand the impact on H/D absorption and </a:t>
            </a:r>
            <a:r>
              <a:rPr lang="en-US" altLang="en-US" sz="1200" b="1" dirty="0" err="1"/>
              <a:t>desprtion</a:t>
            </a:r>
            <a:r>
              <a:rPr lang="en-US" altLang="en-US" sz="1200" b="1" dirty="0"/>
              <a:t> of the formation of an oxygen layer on top of the tungsten surface.</a:t>
            </a:r>
          </a:p>
          <a:p>
            <a:r>
              <a:rPr lang="en-US" altLang="en-US" sz="1200" b="1" dirty="0"/>
              <a:t>Before investigating the impact of oxygen on H/D retention, we first need to address oxygen adsorption on the surface, which we did.</a:t>
            </a:r>
          </a:p>
          <a:p>
            <a:r>
              <a:rPr lang="en-US" altLang="en-US" sz="1200" b="1" dirty="0"/>
              <a:t>We increased the oxygen coverage of the W(110) surface from the bare surface to above saturation. </a:t>
            </a:r>
          </a:p>
          <a:p>
            <a:r>
              <a:rPr lang="en-US" altLang="en-US" sz="1200" b="1" dirty="0"/>
              <a:t>Here is presented the three most stable configurations for oxygen at coverage 0.25.</a:t>
            </a:r>
          </a:p>
          <a:p>
            <a:r>
              <a:rPr lang="en-US" altLang="en-US" sz="1200" b="1" dirty="0"/>
              <a:t>The most stable is the Three-Fold adsorption site, followed by the Long-Bridge site and finally the top site.</a:t>
            </a:r>
          </a:p>
          <a:p>
            <a:r>
              <a:rPr lang="en-US" altLang="en-US" sz="1200" b="1" dirty="0"/>
              <a:t>The difference in adsorption energy between each sites is quite significant, indicating no competition is to be expected and the TF site is occupied.</a:t>
            </a:r>
          </a:p>
          <a:p>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20</a:t>
            </a:fld>
            <a:endParaRPr lang="en-GB" dirty="0"/>
          </a:p>
        </p:txBody>
      </p:sp>
    </p:spTree>
    <p:extLst>
      <p:ext uri="{BB962C8B-B14F-4D97-AF65-F5344CB8AC3E}">
        <p14:creationId xmlns:p14="http://schemas.microsoft.com/office/powerpoint/2010/main" val="244035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21</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The energetics of H on the WO surface is rather simple.</a:t>
            </a:r>
          </a:p>
          <a:p>
            <a:pPr marL="571500" indent="-571500">
              <a:buFont typeface="Arial" panose="020B0604020202020204" pitchFamily="34" charset="0"/>
              <a:buChar char="•"/>
            </a:pPr>
            <a:r>
              <a:rPr lang="en-US" altLang="en-US" sz="3600" b="1" dirty="0"/>
              <a:t>Despite the many configuration we tested for H, only the three-fold configuration is stable, meaning it is more stable than the in the O2 molecule when in the gas phase.</a:t>
            </a:r>
          </a:p>
          <a:p>
            <a:pPr marL="571500" indent="-571500">
              <a:buFont typeface="Arial" panose="020B0604020202020204" pitchFamily="34" charset="0"/>
              <a:buChar char="•"/>
            </a:pPr>
            <a:r>
              <a:rPr lang="en-US" altLang="en-US" sz="3600" b="1" dirty="0"/>
              <a:t>Top positions exist, but are less stable than O2 - -&gt; no O-H termination of the surface is expected.</a:t>
            </a:r>
          </a:p>
          <a:p>
            <a:pPr marL="571500" indent="-571500">
              <a:buFont typeface="Arial" panose="020B0604020202020204" pitchFamily="34" charset="0"/>
              <a:buChar char="•"/>
            </a:pPr>
            <a:r>
              <a:rPr lang="en-US" altLang="en-US" sz="3600" b="1" dirty="0"/>
              <a:t>Oxygen has the effect of blocking the TF sites for H (</a:t>
            </a:r>
            <a:r>
              <a:rPr lang="en-US" altLang="en-US" sz="3600" b="1" dirty="0" err="1"/>
              <a:t>E_ads</a:t>
            </a:r>
            <a:r>
              <a:rPr lang="en-US" altLang="en-US" sz="3600" b="1" dirty="0"/>
              <a:t> for O in the range of -4 </a:t>
            </a:r>
            <a:r>
              <a:rPr lang="en-US" altLang="en-US" sz="3600" b="1" dirty="0" err="1"/>
              <a:t>ev</a:t>
            </a:r>
            <a:r>
              <a:rPr lang="en-US" altLang="en-US" sz="3600" b="1" dirty="0"/>
              <a:t>, </a:t>
            </a:r>
            <a:r>
              <a:rPr lang="en-US" altLang="en-US" sz="3600" b="1" dirty="0" err="1"/>
              <a:t>E_ads</a:t>
            </a:r>
            <a:r>
              <a:rPr lang="en-US" altLang="en-US" sz="3600" b="1" dirty="0"/>
              <a:t> for H in the range of -0.8eV)</a:t>
            </a:r>
          </a:p>
          <a:p>
            <a:pPr marL="571500" indent="-571500">
              <a:buFont typeface="Arial" panose="020B0604020202020204" pitchFamily="34" charset="0"/>
              <a:buChar char="•"/>
            </a:pPr>
            <a:r>
              <a:rPr lang="en-US" altLang="en-US" sz="3600" b="1" dirty="0"/>
              <a:t>In the present study, the </a:t>
            </a:r>
            <a:r>
              <a:rPr lang="en-US" altLang="en-US" sz="3600" b="1" dirty="0" err="1"/>
              <a:t>zpe</a:t>
            </a:r>
            <a:r>
              <a:rPr lang="en-US" altLang="en-US" sz="3600" b="1" dirty="0"/>
              <a:t> was only corrected for the H2 molecule. The difference in mass between W and O and between O and H does not allow to compute the vibrational frequency of H only or O and H only. Computing the full vibrational frequencies of the system (W,O and H) would be out of our computational capabilities.</a:t>
            </a:r>
          </a:p>
          <a:p>
            <a:pPr marL="0" indent="0">
              <a:buFontTx/>
              <a:buNone/>
            </a:pPr>
            <a:r>
              <a:rPr lang="en-US" altLang="en-US" sz="3600" b="1" dirty="0"/>
              <a:t/>
            </a:r>
            <a:br>
              <a:rPr lang="en-US" altLang="en-US" sz="3600" b="1" dirty="0"/>
            </a:br>
            <a:r>
              <a:rPr lang="en-US" altLang="en-US" sz="3600" b="1" dirty="0"/>
              <a:t>Oxygen has the effect to diminish the adsorption energy and the strength of H bonding to the W surface.</a:t>
            </a:r>
          </a:p>
          <a:p>
            <a:pPr marL="0" indent="0">
              <a:buFontTx/>
              <a:buNone/>
            </a:pPr>
            <a:r>
              <a:rPr lang="en-US" altLang="en-US" sz="3600" b="1" dirty="0"/>
              <a:t>At completion of the O layer (1ML), adsorption of H is on top of O, leading to metastable O-H termination.</a:t>
            </a:r>
          </a:p>
          <a:p>
            <a:pPr marL="0" indent="0">
              <a:buFontTx/>
              <a:buNone/>
            </a:pPr>
            <a:r>
              <a:rPr lang="en-US" altLang="en-US" sz="3600" b="1" dirty="0"/>
              <a:t>H can further be adsorbed, reaching 1ML on top of O atoms as shown on the picture. It is however not stable by more the 1.2 eV.</a:t>
            </a:r>
          </a:p>
          <a:p>
            <a:pPr marL="0" indent="0">
              <a:buFontTx/>
              <a:buNone/>
            </a:pPr>
            <a:endParaRPr lang="en-US" altLang="en-US" sz="3600" b="1" dirty="0"/>
          </a:p>
          <a:p>
            <a:pPr marL="0" indent="0">
              <a:buFontTx/>
              <a:buNone/>
            </a:pPr>
            <a:r>
              <a:rPr lang="en-US" altLang="en-US" sz="3600" b="1" dirty="0"/>
              <a:t>We checked the impact of not considering the vibrational energy on H surface coverage vs T and P on the W/H model. It leads to several hundreds °C deviation.</a:t>
            </a:r>
          </a:p>
          <a:p>
            <a:pPr marL="0" indent="0">
              <a:buFontTx/>
              <a:buNone/>
            </a:pPr>
            <a:r>
              <a:rPr lang="en-US" altLang="en-US" sz="3600" b="1" dirty="0"/>
              <a:t>The thermodynamic model would only be qualitative at best.</a:t>
            </a:r>
          </a:p>
          <a:p>
            <a:pPr marL="0" indent="0">
              <a:buFontTx/>
              <a:buNone/>
            </a:pPr>
            <a:r>
              <a:rPr lang="en-US" altLang="en-US" sz="3600" b="1" dirty="0"/>
              <a:t>What we did instead is to complete the set of data on the WO system by considering O adsorption below the surface.</a:t>
            </a:r>
          </a:p>
        </p:txBody>
      </p:sp>
    </p:spTree>
    <p:extLst>
      <p:ext uri="{BB962C8B-B14F-4D97-AF65-F5344CB8AC3E}">
        <p14:creationId xmlns:p14="http://schemas.microsoft.com/office/powerpoint/2010/main" val="349631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22</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395329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23</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34014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24</a:t>
            </a:fld>
            <a:endParaRPr lang="en-GB" dirty="0"/>
          </a:p>
        </p:txBody>
      </p:sp>
    </p:spTree>
    <p:extLst>
      <p:ext uri="{BB962C8B-B14F-4D97-AF65-F5344CB8AC3E}">
        <p14:creationId xmlns:p14="http://schemas.microsoft.com/office/powerpoint/2010/main" val="215254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26</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sz="3600" b="1" dirty="0"/>
          </a:p>
          <a:p>
            <a:r>
              <a:rPr lang="en-US" altLang="en-US" sz="3600" b="1" dirty="0"/>
              <a:t>In</a:t>
            </a:r>
            <a:r>
              <a:rPr lang="en-US" altLang="en-US" sz="3600" b="1" baseline="0" dirty="0"/>
              <a:t> the </a:t>
            </a:r>
            <a:r>
              <a:rPr lang="en-US" altLang="en-US" sz="3600" b="1" baseline="0" dirty="0" err="1"/>
              <a:t>unirradiated</a:t>
            </a:r>
            <a:r>
              <a:rPr lang="en-US" altLang="en-US" sz="3600" b="1" baseline="0" dirty="0"/>
              <a:t> case the relative retention in HPM compared to MF reference tungsten goes down with increasing loading temperature and fluence because both increase the diffusion depth. This is because D goes into the Ni/Fe phase and then leaves the sample. Here everything is controlled by the 2 microns of irradiated layer, not by deeper diffusion. But the relative  retention is still going down a little bit compared to pure tungsten.</a:t>
            </a:r>
          </a:p>
          <a:p>
            <a:endParaRPr lang="en-US" altLang="en-US" sz="3600" b="1" baseline="0" dirty="0"/>
          </a:p>
          <a:p>
            <a:r>
              <a:rPr lang="en-US" altLang="en-US" sz="3600" b="1" baseline="0" dirty="0"/>
              <a:t>The paper about the </a:t>
            </a:r>
            <a:r>
              <a:rPr lang="en-US" altLang="en-US" sz="3600" b="1" baseline="0" dirty="0" err="1"/>
              <a:t>unirradiated</a:t>
            </a:r>
            <a:r>
              <a:rPr lang="en-US" altLang="en-US" sz="3600" b="1" baseline="0" dirty="0"/>
              <a:t> case is published in Nuclear Fusion</a:t>
            </a:r>
            <a:endParaRPr lang="en-US" altLang="en-US" sz="3600" b="1" dirty="0"/>
          </a:p>
        </p:txBody>
      </p:sp>
    </p:spTree>
    <p:extLst>
      <p:ext uri="{BB962C8B-B14F-4D97-AF65-F5344CB8AC3E}">
        <p14:creationId xmlns:p14="http://schemas.microsoft.com/office/powerpoint/2010/main" val="271470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27</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414824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28</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246775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6</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sz="3600" b="1" dirty="0"/>
              <a:t>TPDs “BULK D Retention</a:t>
            </a:r>
            <a:r>
              <a:rPr lang="en-US" altLang="en-US" sz="3600" b="1" baseline="0" dirty="0"/>
              <a:t>“ are determined by subtraction of TPDs “SURFACE D Retention” (not shown) from TPDs “BULK + SURFACE D Retention”</a:t>
            </a:r>
            <a:endParaRPr lang="en-US" altLang="en-US" sz="3600" b="1" dirty="0"/>
          </a:p>
        </p:txBody>
      </p:sp>
    </p:spTree>
    <p:extLst>
      <p:ext uri="{BB962C8B-B14F-4D97-AF65-F5344CB8AC3E}">
        <p14:creationId xmlns:p14="http://schemas.microsoft.com/office/powerpoint/2010/main" val="494949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29</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356686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8</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sz="3600" b="1" dirty="0"/>
          </a:p>
        </p:txBody>
      </p:sp>
    </p:spTree>
    <p:extLst>
      <p:ext uri="{BB962C8B-B14F-4D97-AF65-F5344CB8AC3E}">
        <p14:creationId xmlns:p14="http://schemas.microsoft.com/office/powerpoint/2010/main" val="366515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9</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408504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11</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pPr marL="571500" indent="-571500">
              <a:buFont typeface="Arial" panose="020B0604020202020204" pitchFamily="34" charset="0"/>
              <a:buChar char="•"/>
            </a:pPr>
            <a:r>
              <a:rPr lang="en-US" altLang="en-US" sz="3600" b="1" dirty="0"/>
              <a:t>Task: “Compare retention of D</a:t>
            </a:r>
            <a:r>
              <a:rPr lang="en-US" altLang="en-US" sz="3600" b="1" baseline="0" dirty="0"/>
              <a:t> in Be to D in </a:t>
            </a:r>
            <a:r>
              <a:rPr lang="en-US" altLang="en-US" sz="3600" b="1" baseline="0" dirty="0" err="1"/>
              <a:t>Ar</a:t>
            </a:r>
            <a:r>
              <a:rPr lang="en-US" altLang="en-US" sz="3600" b="1" baseline="0" dirty="0"/>
              <a:t> and/or N pre-implanted Be.</a:t>
            </a:r>
            <a:r>
              <a:rPr lang="en-US" altLang="en-US" sz="3600" b="1" dirty="0"/>
              <a:t>”, Deliverable: “Compare outgassing of D</a:t>
            </a:r>
            <a:r>
              <a:rPr lang="en-US" altLang="en-US" sz="3600" b="1" baseline="-25000" dirty="0"/>
              <a:t>2</a:t>
            </a:r>
            <a:r>
              <a:rPr lang="en-US" altLang="en-US" sz="3600" b="1" baseline="0" dirty="0"/>
              <a:t> from D implanted in Be compared to Be + </a:t>
            </a:r>
            <a:r>
              <a:rPr lang="en-US" altLang="en-US" sz="3600" b="1" baseline="0" dirty="0" err="1"/>
              <a:t>Ar</a:t>
            </a:r>
            <a:r>
              <a:rPr lang="en-US" altLang="en-US" sz="3600" b="1" baseline="0" dirty="0"/>
              <a:t> and/or N layer</a:t>
            </a:r>
            <a:r>
              <a:rPr lang="en-US" altLang="en-US" sz="3600" b="1" dirty="0"/>
              <a:t>”.</a:t>
            </a:r>
          </a:p>
          <a:p>
            <a:pPr marL="571500" indent="-571500">
              <a:buFont typeface="Arial" panose="020B0604020202020204" pitchFamily="34" charset="0"/>
              <a:buChar char="•"/>
            </a:pPr>
            <a:r>
              <a:rPr lang="en-US" altLang="en-US" sz="3600" b="1" dirty="0"/>
              <a:t>D desorption was compared in Be bulk targets for only D</a:t>
            </a:r>
            <a:r>
              <a:rPr lang="en-US" altLang="en-US" sz="3600" b="1" baseline="-25000" dirty="0"/>
              <a:t>2</a:t>
            </a:r>
            <a:r>
              <a:rPr lang="en-US" altLang="en-US" sz="3600" b="1" dirty="0"/>
              <a:t> and D</a:t>
            </a:r>
            <a:r>
              <a:rPr lang="en-US" altLang="en-US" sz="3600" b="1" baseline="-25000" dirty="0"/>
              <a:t>2</a:t>
            </a:r>
            <a:r>
              <a:rPr lang="en-US" altLang="en-US" sz="3600" b="1" baseline="0" dirty="0"/>
              <a:t>+Ar implantations. Irradiations were performed at 3 keV (leading to 1.5 keV D and 3 keV </a:t>
            </a:r>
            <a:r>
              <a:rPr lang="en-US" altLang="en-US" sz="3600" b="1" baseline="0" dirty="0" err="1"/>
              <a:t>Ar</a:t>
            </a:r>
            <a:r>
              <a:rPr lang="en-US" altLang="en-US" sz="3600" b="1" baseline="0" dirty="0"/>
              <a:t>), the fluence for each species was 1.5 x 10</a:t>
            </a:r>
            <a:r>
              <a:rPr lang="en-US" altLang="en-US" sz="3600" b="1" baseline="30000" dirty="0"/>
              <a:t>21</a:t>
            </a:r>
            <a:r>
              <a:rPr lang="en-US" altLang="en-US" sz="3600" b="1" baseline="0" dirty="0"/>
              <a:t> / m</a:t>
            </a:r>
            <a:r>
              <a:rPr lang="en-US" altLang="en-US" sz="3600" b="1" baseline="30000" dirty="0"/>
              <a:t>2</a:t>
            </a:r>
            <a:r>
              <a:rPr lang="en-US" altLang="en-US" sz="3600" b="1" baseline="0" dirty="0"/>
              <a:t>.</a:t>
            </a:r>
          </a:p>
          <a:p>
            <a:pPr marL="571500" indent="-571500">
              <a:buFont typeface="Arial" panose="020B0604020202020204" pitchFamily="34" charset="0"/>
              <a:buChar char="•"/>
            </a:pPr>
            <a:r>
              <a:rPr lang="en-US" altLang="en-US" sz="3600" b="1" baseline="0" dirty="0"/>
              <a:t>TDS measurements were performed with a temperature ramp of 0.7 K/s. For the D</a:t>
            </a:r>
            <a:r>
              <a:rPr lang="en-US" altLang="en-US" sz="3600" b="1" baseline="-25000" dirty="0"/>
              <a:t>2</a:t>
            </a:r>
            <a:r>
              <a:rPr lang="en-US" altLang="en-US" sz="3600" b="1" baseline="0" dirty="0"/>
              <a:t>+Ar case (blue), a significantly different low-temperature (LT) peak behavior for D is observed: The peak is much broader and split into two sub-peaks. Compared to the high-temperature (HT) peak, the peak </a:t>
            </a:r>
            <a:r>
              <a:rPr lang="en-US" altLang="en-US" sz="3600" b="1" baseline="0" dirty="0" err="1"/>
              <a:t>intentsity</a:t>
            </a:r>
            <a:r>
              <a:rPr lang="en-US" altLang="en-US" sz="3600" b="1" baseline="0" dirty="0"/>
              <a:t> is also lower compared to the TDS spectrum of a sample that was only irradiated with D</a:t>
            </a:r>
            <a:r>
              <a:rPr lang="en-US" altLang="en-US" sz="3600" b="1" baseline="-25000" dirty="0"/>
              <a:t>2</a:t>
            </a:r>
            <a:r>
              <a:rPr lang="en-US" altLang="en-US" sz="3600" b="1" baseline="0" dirty="0"/>
              <a:t> (black). These differences indicate that </a:t>
            </a:r>
            <a:r>
              <a:rPr lang="en-US" altLang="en-US" sz="3600" b="1" baseline="0" dirty="0" err="1"/>
              <a:t>Ar</a:t>
            </a:r>
            <a:r>
              <a:rPr lang="en-US" altLang="en-US" sz="3600" b="1" baseline="0" dirty="0"/>
              <a:t> significantly influences the implantation behavior close to the surface. Shifts in peak position might be caused by different thermocouple mounting.</a:t>
            </a:r>
          </a:p>
          <a:p>
            <a:pPr marL="571500" indent="-571500">
              <a:buFont typeface="Arial" panose="020B0604020202020204" pitchFamily="34" charset="0"/>
              <a:buChar char="•"/>
            </a:pPr>
            <a:r>
              <a:rPr lang="en-US" altLang="en-US" sz="3600" b="1" baseline="0" dirty="0" err="1"/>
              <a:t>Ar</a:t>
            </a:r>
            <a:r>
              <a:rPr lang="en-US" altLang="en-US" sz="3600" b="1" baseline="0" dirty="0"/>
              <a:t> desorption was also recorded (red), showing only a small LT peak, while most of the </a:t>
            </a:r>
            <a:r>
              <a:rPr lang="en-US" altLang="en-US" sz="3600" b="1" baseline="0" dirty="0" err="1"/>
              <a:t>Ar</a:t>
            </a:r>
            <a:r>
              <a:rPr lang="en-US" altLang="en-US" sz="3600" b="1" baseline="0" dirty="0"/>
              <a:t> is desorbed at temperatures above 600 K.</a:t>
            </a:r>
            <a:endParaRPr lang="en-US" altLang="en-US" sz="3600" b="1" baseline="-25000" dirty="0"/>
          </a:p>
        </p:txBody>
      </p:sp>
    </p:spTree>
    <p:extLst>
      <p:ext uri="{BB962C8B-B14F-4D97-AF65-F5344CB8AC3E}">
        <p14:creationId xmlns:p14="http://schemas.microsoft.com/office/powerpoint/2010/main" val="405971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12</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pPr marL="571500" indent="-571500">
              <a:buFont typeface="Arial" panose="020B0604020202020204" pitchFamily="34" charset="0"/>
              <a:buChar char="•"/>
            </a:pPr>
            <a:r>
              <a:rPr lang="en-US" altLang="en-US" sz="3600" b="1" dirty="0"/>
              <a:t>D and N implantations were performed on thin Be films on a Quartz Crystal Microbalance (QCM, deposition by C. Lungu). Irradiations were performed with 5 keV D</a:t>
            </a:r>
            <a:r>
              <a:rPr lang="en-US" altLang="en-US" sz="3600" b="1" baseline="-25000" dirty="0"/>
              <a:t>2</a:t>
            </a:r>
            <a:r>
              <a:rPr lang="en-US" altLang="en-US" sz="3600" b="1" baseline="0" dirty="0"/>
              <a:t> and 5 keV N</a:t>
            </a:r>
            <a:r>
              <a:rPr lang="en-US" altLang="en-US" sz="3600" b="1" baseline="-25000" dirty="0"/>
              <a:t>2</a:t>
            </a:r>
            <a:r>
              <a:rPr lang="en-US" altLang="en-US" sz="3600" b="1" baseline="0" dirty="0"/>
              <a:t>, thus 2.5 keV/D and N. TDS measurements were performed in-situ, due to the temperature stability of the QCM only the Low-Temperature peak of D desorption in Be could be measured.</a:t>
            </a:r>
          </a:p>
          <a:p>
            <a:pPr marL="571500" indent="-571500">
              <a:buFont typeface="Arial" panose="020B0604020202020204" pitchFamily="34" charset="0"/>
              <a:buChar char="•"/>
            </a:pPr>
            <a:r>
              <a:rPr lang="en-US" altLang="en-US" sz="3600" b="1" baseline="0" dirty="0"/>
              <a:t>D retention was calculated from QCM mass change measurements during the irradiation. As the plot shows, concurrent implantation of D and N (orange, D:N ratio 96:4) shows an increase in D retention as well as in the fluence that is needed for saturation. </a:t>
            </a:r>
          </a:p>
          <a:p>
            <a:pPr marL="571500" indent="-571500">
              <a:buFont typeface="Arial" panose="020B0604020202020204" pitchFamily="34" charset="0"/>
              <a:buChar char="•"/>
            </a:pPr>
            <a:r>
              <a:rPr lang="en-US" altLang="en-US" sz="3600" b="1" baseline="0" dirty="0"/>
              <a:t>TDS measurements showed no significant change of the LT peak position.</a:t>
            </a:r>
          </a:p>
          <a:p>
            <a:pPr marL="571500" indent="-571500">
              <a:buFont typeface="Arial" panose="020B0604020202020204" pitchFamily="34" charset="0"/>
              <a:buChar char="•"/>
            </a:pPr>
            <a:r>
              <a:rPr lang="en-US" altLang="en-US" sz="3600" b="1" baseline="0" dirty="0"/>
              <a:t>Temperature-compensated QCM measurements show that only 30% of the retained D were desorbed in the LT peak for the D</a:t>
            </a:r>
            <a:r>
              <a:rPr lang="en-US" altLang="en-US" sz="3600" b="1" baseline="-25000" dirty="0"/>
              <a:t>2</a:t>
            </a:r>
            <a:r>
              <a:rPr lang="en-US" altLang="en-US" sz="3600" b="1" baseline="0" dirty="0"/>
              <a:t>+N</a:t>
            </a:r>
            <a:r>
              <a:rPr lang="en-US" altLang="en-US" sz="3600" b="1" baseline="-25000" dirty="0"/>
              <a:t>2</a:t>
            </a:r>
            <a:r>
              <a:rPr lang="en-US" altLang="en-US" sz="3600" b="1" baseline="0" dirty="0"/>
              <a:t> case. In contrast, about 80% of retained D were desorbed in the LT peak for only D irradiations (in agreement with </a:t>
            </a:r>
            <a:r>
              <a:rPr lang="en-US" altLang="en-US" sz="3600" b="1" baseline="0" dirty="0" err="1"/>
              <a:t>Oberkofler</a:t>
            </a:r>
            <a:r>
              <a:rPr lang="en-US" altLang="en-US" sz="3600" b="1" baseline="0" dirty="0"/>
              <a:t>, Linsmeier, </a:t>
            </a:r>
            <a:r>
              <a:rPr lang="en-US" altLang="en-US" sz="3600" b="1" baseline="0" dirty="0" err="1"/>
              <a:t>Journ</a:t>
            </a:r>
            <a:r>
              <a:rPr lang="en-US" altLang="en-US" sz="3600" b="1" baseline="0" dirty="0"/>
              <a:t>. </a:t>
            </a:r>
            <a:r>
              <a:rPr lang="en-US" altLang="en-US" sz="3600" b="1" baseline="0" dirty="0" err="1"/>
              <a:t>Nucl</a:t>
            </a:r>
            <a:r>
              <a:rPr lang="en-US" altLang="en-US" sz="3600" b="1" baseline="0" dirty="0"/>
              <a:t>. Mat. 415, 724 (2011)). Similar to the observations for </a:t>
            </a:r>
            <a:r>
              <a:rPr lang="en-US" altLang="en-US" sz="3600" b="1" baseline="0" dirty="0" err="1"/>
              <a:t>Ar+D</a:t>
            </a:r>
            <a:r>
              <a:rPr lang="en-US" altLang="en-US" sz="3600" b="1" baseline="0" dirty="0"/>
              <a:t> irradiations shown on the previous slide, our results indicate an important role of different defect formations close to the surface by heavier ions.</a:t>
            </a:r>
          </a:p>
          <a:p>
            <a:pPr marL="571500" indent="-571500">
              <a:buFont typeface="Arial" panose="020B0604020202020204" pitchFamily="34" charset="0"/>
              <a:buChar char="•"/>
            </a:pPr>
            <a:r>
              <a:rPr lang="en-US" altLang="en-US" sz="3600" b="1" baseline="0" dirty="0"/>
              <a:t>A paper on the temperature-compensation of the QCM by using two different oscillation modes to measure mass changes during TDS measurements has been submitted to Review of </a:t>
            </a:r>
            <a:r>
              <a:rPr lang="en-US" altLang="en-US" sz="3600" b="1" baseline="0"/>
              <a:t>Scientific Instruments.</a:t>
            </a:r>
            <a:endParaRPr lang="en-US" altLang="en-US" sz="3600" b="1" dirty="0"/>
          </a:p>
        </p:txBody>
      </p:sp>
    </p:spTree>
    <p:extLst>
      <p:ext uri="{BB962C8B-B14F-4D97-AF65-F5344CB8AC3E}">
        <p14:creationId xmlns:p14="http://schemas.microsoft.com/office/powerpoint/2010/main" val="370752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14</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45705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15</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67824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16</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2796792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a:prstGeom prst="rect">
            <a:avLst/>
          </a:prstGeo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a:prstGeom prst="rect">
            <a:avLst/>
          </a:prstGeo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pic>
        <p:nvPicPr>
          <p:cNvPr id="23" name="Picture 206" descr="IPP_LOGO"/>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192" y="4320734"/>
            <a:ext cx="698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07"/>
          <p:cNvSpPr txBox="1">
            <a:spLocks noChangeArrowheads="1"/>
          </p:cNvSpPr>
          <p:nvPr userDrawn="1"/>
        </p:nvSpPr>
        <p:spPr bwMode="auto">
          <a:xfrm>
            <a:off x="854642" y="4301683"/>
            <a:ext cx="21467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har char="•"/>
              <a:defRPr sz="2400">
                <a:solidFill>
                  <a:schemeClr val="tx1"/>
                </a:solidFill>
                <a:latin typeface="Arial" charset="0"/>
              </a:defRPr>
            </a:lvl6pPr>
            <a:lvl7pPr marL="2971800" indent="-228600" eaLnBrk="0" fontAlgn="base" hangingPunct="0">
              <a:spcBef>
                <a:spcPct val="0"/>
              </a:spcBef>
              <a:spcAft>
                <a:spcPct val="0"/>
              </a:spcAft>
              <a:buChar char="•"/>
              <a:defRPr sz="2400">
                <a:solidFill>
                  <a:schemeClr val="tx1"/>
                </a:solidFill>
                <a:latin typeface="Arial" charset="0"/>
              </a:defRPr>
            </a:lvl7pPr>
            <a:lvl8pPr marL="3429000" indent="-228600" eaLnBrk="0" fontAlgn="base" hangingPunct="0">
              <a:spcBef>
                <a:spcPct val="0"/>
              </a:spcBef>
              <a:spcAft>
                <a:spcPct val="0"/>
              </a:spcAft>
              <a:buChar char="•"/>
              <a:defRPr sz="2400">
                <a:solidFill>
                  <a:schemeClr val="tx1"/>
                </a:solidFill>
                <a:latin typeface="Arial" charset="0"/>
              </a:defRPr>
            </a:lvl8pPr>
            <a:lvl9pPr marL="3886200" indent="-228600" eaLnBrk="0" fontAlgn="base" hangingPunct="0">
              <a:spcBef>
                <a:spcPct val="0"/>
              </a:spcBef>
              <a:spcAft>
                <a:spcPct val="0"/>
              </a:spcAft>
              <a:buChar char="•"/>
              <a:defRPr sz="2400">
                <a:solidFill>
                  <a:schemeClr val="tx1"/>
                </a:solidFill>
                <a:latin typeface="Arial" charset="0"/>
              </a:defRPr>
            </a:lvl9pPr>
          </a:lstStyle>
          <a:p>
            <a:pPr>
              <a:buFontTx/>
              <a:buNone/>
              <a:defRPr/>
            </a:pPr>
            <a:r>
              <a:rPr lang="en-US" altLang="en-US" sz="1800"/>
              <a:t>Max-Planck-Institut</a:t>
            </a:r>
          </a:p>
          <a:p>
            <a:pPr>
              <a:buFontTx/>
              <a:buNone/>
              <a:defRPr/>
            </a:pPr>
            <a:r>
              <a:rPr lang="en-US" altLang="en-US" sz="1800"/>
              <a:t>für Plasmaphysik</a:t>
            </a:r>
          </a:p>
        </p:txBody>
      </p:sp>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8" name="Picture 7" descr="EurofusionDisc.eps">
            <a:extLst>
              <a:ext uri="{FF2B5EF4-FFF2-40B4-BE49-F238E27FC236}">
                <a16:creationId xmlns:a16="http://schemas.microsoft.com/office/drawing/2014/main" id="{2656C469-CF04-FD48-A545-525EF3CCA8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98755"/>
            <a:ext cx="367958" cy="373990"/>
          </a:xfrm>
          <a:prstGeom prst="rect">
            <a:avLst/>
          </a:prstGeom>
        </p:spPr>
      </p:pic>
      <p:cxnSp>
        <p:nvCxnSpPr>
          <p:cNvPr id="9" name="Straight Connector 8">
            <a:extLst>
              <a:ext uri="{FF2B5EF4-FFF2-40B4-BE49-F238E27FC236}">
                <a16:creationId xmlns:a16="http://schemas.microsoft.com/office/drawing/2014/main" id="{DA465E08-36CF-0C4E-8583-1A00D0ACB2CA}"/>
              </a:ext>
            </a:extLst>
          </p:cNvPr>
          <p:cNvCxnSpPr/>
          <p:nvPr userDrawn="1"/>
        </p:nvCxnSpPr>
        <p:spPr>
          <a:xfrm>
            <a:off x="76200" y="514350"/>
            <a:ext cx="899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2A3C5D-080B-1F48-B098-34335E9947C5}"/>
              </a:ext>
            </a:extLst>
          </p:cNvPr>
          <p:cNvCxnSpPr/>
          <p:nvPr userDrawn="1"/>
        </p:nvCxnSpPr>
        <p:spPr>
          <a:xfrm>
            <a:off x="76200" y="57150"/>
            <a:ext cx="899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85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98755"/>
            <a:ext cx="367958" cy="373990"/>
          </a:xfrm>
          <a:prstGeom prst="rect">
            <a:avLst/>
          </a:prstGeom>
        </p:spPr>
      </p:pic>
      <p:cxnSp>
        <p:nvCxnSpPr>
          <p:cNvPr id="3" name="Straight Connector 2">
            <a:extLst>
              <a:ext uri="{FF2B5EF4-FFF2-40B4-BE49-F238E27FC236}">
                <a16:creationId xmlns:a16="http://schemas.microsoft.com/office/drawing/2014/main" id="{78B48064-E889-D34F-BF3D-43CA8653B43D}"/>
              </a:ext>
            </a:extLst>
          </p:cNvPr>
          <p:cNvCxnSpPr/>
          <p:nvPr userDrawn="1"/>
        </p:nvCxnSpPr>
        <p:spPr>
          <a:xfrm>
            <a:off x="76200" y="514350"/>
            <a:ext cx="899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1E6C3FB-B620-8847-BD9B-90CA92013355}"/>
              </a:ext>
            </a:extLst>
          </p:cNvPr>
          <p:cNvCxnSpPr/>
          <p:nvPr userDrawn="1"/>
        </p:nvCxnSpPr>
        <p:spPr>
          <a:xfrm>
            <a:off x="76200" y="57150"/>
            <a:ext cx="899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1.bin"/><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38/s41598-020-74844-w" TargetMode="External"/><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43.png"/><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17.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4.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9.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7.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0.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0.png"/><Relationship Id="rId10"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2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sz="2800" dirty="0"/>
              <a:t>WP-PFC Subproject 3: PWI </a:t>
            </a:r>
            <a:r>
              <a:rPr lang="de-DE" sz="2800" dirty="0" err="1"/>
              <a:t>Processes</a:t>
            </a:r>
            <a:r>
              <a:rPr lang="de-DE" sz="2800" dirty="0"/>
              <a:t> II:</a:t>
            </a:r>
            <a:br>
              <a:rPr lang="de-DE" sz="2800" dirty="0"/>
            </a:br>
            <a:r>
              <a:rPr lang="en-US" sz="2800" dirty="0"/>
              <a:t>fuel retention, fuel removal and material damage</a:t>
            </a:r>
            <a:br>
              <a:rPr lang="en-US" sz="2800" dirty="0"/>
            </a:br>
            <a:endParaRPr lang="en-US" sz="2800" dirty="0"/>
          </a:p>
        </p:txBody>
      </p:sp>
      <p:sp>
        <p:nvSpPr>
          <p:cNvPr id="3" name="Subtitle 2"/>
          <p:cNvSpPr>
            <a:spLocks noGrp="1"/>
          </p:cNvSpPr>
          <p:nvPr>
            <p:ph type="subTitle" idx="1"/>
          </p:nvPr>
        </p:nvSpPr>
        <p:spPr>
          <a:xfrm>
            <a:off x="395536" y="3219822"/>
            <a:ext cx="4392488" cy="799728"/>
          </a:xfrm>
        </p:spPr>
        <p:txBody>
          <a:bodyPr>
            <a:noAutofit/>
          </a:bodyPr>
          <a:lstStyle/>
          <a:p>
            <a:r>
              <a:rPr lang="en-GB" dirty="0"/>
              <a:t>SP3 Task holders</a:t>
            </a:r>
          </a:p>
          <a:p>
            <a:r>
              <a:rPr lang="en-GB" sz="1800" dirty="0"/>
              <a:t>Narrated by K. Schmid</a:t>
            </a:r>
          </a:p>
        </p:txBody>
      </p:sp>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676400" y="971550"/>
            <a:ext cx="0"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19200" y="3486150"/>
            <a:ext cx="502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43600" y="895350"/>
            <a:ext cx="0" cy="281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676400" y="1581150"/>
            <a:ext cx="381000" cy="1905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7400" y="1581150"/>
            <a:ext cx="3886200" cy="1905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92213" y="2724151"/>
            <a:ext cx="4251387" cy="7619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7220" y="895350"/>
            <a:ext cx="1041054" cy="369332"/>
          </a:xfrm>
          <a:prstGeom prst="rect">
            <a:avLst/>
          </a:prstGeom>
          <a:noFill/>
        </p:spPr>
        <p:txBody>
          <a:bodyPr wrap="none" rtlCol="0">
            <a:spAutoFit/>
          </a:bodyPr>
          <a:lstStyle/>
          <a:p>
            <a:r>
              <a:rPr lang="en-US" dirty="0" smtClean="0"/>
              <a:t>Inlet side</a:t>
            </a:r>
            <a:endParaRPr lang="en-US" dirty="0"/>
          </a:p>
        </p:txBody>
      </p:sp>
      <p:sp>
        <p:nvSpPr>
          <p:cNvPr id="23" name="TextBox 22"/>
          <p:cNvSpPr txBox="1"/>
          <p:nvPr/>
        </p:nvSpPr>
        <p:spPr>
          <a:xfrm>
            <a:off x="6261847" y="895350"/>
            <a:ext cx="1182118" cy="369332"/>
          </a:xfrm>
          <a:prstGeom prst="rect">
            <a:avLst/>
          </a:prstGeom>
          <a:noFill/>
        </p:spPr>
        <p:txBody>
          <a:bodyPr wrap="none" rtlCol="0">
            <a:spAutoFit/>
          </a:bodyPr>
          <a:lstStyle/>
          <a:p>
            <a:r>
              <a:rPr lang="en-US" dirty="0" smtClean="0"/>
              <a:t>outlet side</a:t>
            </a:r>
            <a:endParaRPr lang="en-US" dirty="0"/>
          </a:p>
        </p:txBody>
      </p:sp>
      <p:sp>
        <p:nvSpPr>
          <p:cNvPr id="24" name="Right Arrow 23"/>
          <p:cNvSpPr/>
          <p:nvPr/>
        </p:nvSpPr>
        <p:spPr>
          <a:xfrm>
            <a:off x="533400" y="1338833"/>
            <a:ext cx="15240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Ion flux</a:t>
            </a:r>
            <a:endParaRPr lang="en-US" dirty="0"/>
          </a:p>
        </p:txBody>
      </p:sp>
      <p:sp>
        <p:nvSpPr>
          <p:cNvPr id="25" name="TextBox 24"/>
          <p:cNvSpPr txBox="1"/>
          <p:nvPr/>
        </p:nvSpPr>
        <p:spPr>
          <a:xfrm>
            <a:off x="872816" y="2539485"/>
            <a:ext cx="535724" cy="369332"/>
          </a:xfrm>
          <a:prstGeom prst="rect">
            <a:avLst/>
          </a:prstGeom>
          <a:noFill/>
        </p:spPr>
        <p:txBody>
          <a:bodyPr wrap="none" rtlCol="0">
            <a:spAutoFit/>
          </a:bodyPr>
          <a:lstStyle/>
          <a:p>
            <a:r>
              <a:rPr lang="en-US" dirty="0" err="1" smtClean="0"/>
              <a:t>P</a:t>
            </a:r>
            <a:r>
              <a:rPr lang="en-US" baseline="-25000" dirty="0" err="1" smtClean="0"/>
              <a:t>Gas</a:t>
            </a:r>
            <a:endParaRPr lang="en-US" baseline="-25000" dirty="0"/>
          </a:p>
        </p:txBody>
      </p:sp>
      <p:sp>
        <p:nvSpPr>
          <p:cNvPr id="26" name="Right Arrow 25"/>
          <p:cNvSpPr/>
          <p:nvPr/>
        </p:nvSpPr>
        <p:spPr>
          <a:xfrm flipH="1">
            <a:off x="304800" y="1806702"/>
            <a:ext cx="1676400" cy="484632"/>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Out-diffusion</a:t>
            </a:r>
            <a:endParaRPr lang="en-US" dirty="0"/>
          </a:p>
        </p:txBody>
      </p:sp>
      <p:sp>
        <p:nvSpPr>
          <p:cNvPr id="28" name="TextBox 27"/>
          <p:cNvSpPr txBox="1"/>
          <p:nvPr/>
        </p:nvSpPr>
        <p:spPr>
          <a:xfrm>
            <a:off x="562848" y="3918473"/>
            <a:ext cx="8208144" cy="646331"/>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Ion beam loading = Bulk source </a:t>
            </a:r>
            <a:r>
              <a:rPr lang="en-US" dirty="0" smtClean="0">
                <a:sym typeface="Wingdings" panose="05000000000000000000" pitchFamily="2" charset="2"/>
              </a:rPr>
              <a:t> Out-diffusion gradient to surface</a:t>
            </a:r>
          </a:p>
          <a:p>
            <a:pPr marL="285750" indent="-285750">
              <a:buFont typeface="Wingdings" panose="05000000000000000000" pitchFamily="2" charset="2"/>
              <a:buChar char="Ø"/>
            </a:pPr>
            <a:r>
              <a:rPr lang="en-US" dirty="0" smtClean="0">
                <a:sym typeface="Wingdings" panose="05000000000000000000" pitchFamily="2" charset="2"/>
              </a:rPr>
              <a:t>Gas loading = Surface source (Sievert’s law)  No out-diffusion gradient to surface</a:t>
            </a:r>
            <a:endParaRPr lang="en-US" dirty="0"/>
          </a:p>
        </p:txBody>
      </p:sp>
      <p:sp>
        <p:nvSpPr>
          <p:cNvPr id="29" name="Rectangle 17"/>
          <p:cNvSpPr>
            <a:spLocks noChangeArrowheads="1"/>
          </p:cNvSpPr>
          <p:nvPr/>
        </p:nvSpPr>
        <p:spPr bwMode="auto">
          <a:xfrm>
            <a:off x="76200" y="88183"/>
            <a:ext cx="347967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b="1" dirty="0" smtClean="0">
                <a:solidFill>
                  <a:srgbClr val="FF0000"/>
                </a:solidFill>
              </a:rPr>
              <a:t>Ion vs. gas driven</a:t>
            </a:r>
            <a:r>
              <a:rPr lang="en-US" altLang="en-US" sz="2100" b="1" dirty="0" smtClean="0"/>
              <a:t> permeation</a:t>
            </a:r>
            <a:endParaRPr lang="en-US" altLang="en-US" sz="2100" b="1" dirty="0"/>
          </a:p>
        </p:txBody>
      </p:sp>
      <p:sp>
        <p:nvSpPr>
          <p:cNvPr id="30" name="TextBox 29"/>
          <p:cNvSpPr txBox="1"/>
          <p:nvPr/>
        </p:nvSpPr>
        <p:spPr>
          <a:xfrm>
            <a:off x="2901390" y="1687053"/>
            <a:ext cx="2426818" cy="369332"/>
          </a:xfrm>
          <a:prstGeom prst="rect">
            <a:avLst/>
          </a:prstGeom>
          <a:noFill/>
        </p:spPr>
        <p:txBody>
          <a:bodyPr wrap="none" rtlCol="0">
            <a:spAutoFit/>
          </a:bodyPr>
          <a:lstStyle/>
          <a:p>
            <a:r>
              <a:rPr lang="en-US" dirty="0" smtClean="0"/>
              <a:t>Ion driven solute profile</a:t>
            </a:r>
            <a:endParaRPr lang="en-US" dirty="0"/>
          </a:p>
        </p:txBody>
      </p:sp>
      <p:sp>
        <p:nvSpPr>
          <p:cNvPr id="31" name="TextBox 30"/>
          <p:cNvSpPr txBox="1"/>
          <p:nvPr/>
        </p:nvSpPr>
        <p:spPr>
          <a:xfrm>
            <a:off x="1752601" y="3073250"/>
            <a:ext cx="2471702" cy="369332"/>
          </a:xfrm>
          <a:prstGeom prst="rect">
            <a:avLst/>
          </a:prstGeom>
          <a:noFill/>
        </p:spPr>
        <p:txBody>
          <a:bodyPr wrap="none" rtlCol="0">
            <a:spAutoFit/>
          </a:bodyPr>
          <a:lstStyle/>
          <a:p>
            <a:r>
              <a:rPr lang="en-US" dirty="0" smtClean="0"/>
              <a:t>Gas driven solute profile</a:t>
            </a:r>
            <a:endParaRPr lang="en-US" dirty="0"/>
          </a:p>
        </p:txBody>
      </p:sp>
      <p:sp>
        <p:nvSpPr>
          <p:cNvPr id="32" name="Rectangle 31"/>
          <p:cNvSpPr/>
          <p:nvPr/>
        </p:nvSpPr>
        <p:spPr>
          <a:xfrm>
            <a:off x="1816035" y="4583861"/>
            <a:ext cx="6717223" cy="369332"/>
          </a:xfrm>
          <a:prstGeom prst="rect">
            <a:avLst/>
          </a:prstGeom>
        </p:spPr>
        <p:txBody>
          <a:bodyPr wrap="none">
            <a:spAutoFit/>
          </a:bodyPr>
          <a:lstStyle/>
          <a:p>
            <a:r>
              <a:rPr lang="en-US" dirty="0">
                <a:sym typeface="Wingdings" panose="05000000000000000000" pitchFamily="2" charset="2"/>
              </a:rPr>
              <a:t>Out-diffusion gradient to </a:t>
            </a:r>
            <a:r>
              <a:rPr lang="en-US" dirty="0" smtClean="0">
                <a:sym typeface="Wingdings" panose="05000000000000000000" pitchFamily="2" charset="2"/>
              </a:rPr>
              <a:t>surface  Susceptible to surface roughness</a:t>
            </a:r>
            <a:endParaRPr lang="en-US" dirty="0"/>
          </a:p>
        </p:txBody>
      </p:sp>
    </p:spTree>
    <p:extLst>
      <p:ext uri="{BB962C8B-B14F-4D97-AF65-F5344CB8AC3E}">
        <p14:creationId xmlns:p14="http://schemas.microsoft.com/office/powerpoint/2010/main" val="52554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2573778" y="86916"/>
            <a:ext cx="490435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b="1" dirty="0"/>
              <a:t>Retention of D and </a:t>
            </a:r>
            <a:r>
              <a:rPr lang="en-US" altLang="en-US" sz="2100" b="1" dirty="0" err="1"/>
              <a:t>Ar</a:t>
            </a:r>
            <a:r>
              <a:rPr lang="en-US" altLang="en-US" sz="2100" b="1" dirty="0"/>
              <a:t>/N pre-implanted Be</a:t>
            </a:r>
          </a:p>
        </p:txBody>
      </p:sp>
      <p:sp>
        <p:nvSpPr>
          <p:cNvPr id="2075" name="Line 27"/>
          <p:cNvSpPr>
            <a:spLocks noChangeShapeType="1"/>
          </p:cNvSpPr>
          <p:nvPr/>
        </p:nvSpPr>
        <p:spPr bwMode="auto">
          <a:xfrm>
            <a:off x="107502" y="4937522"/>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79" name="Text Box 31"/>
          <p:cNvSpPr txBox="1">
            <a:spLocks noChangeArrowheads="1"/>
          </p:cNvSpPr>
          <p:nvPr/>
        </p:nvSpPr>
        <p:spPr bwMode="auto">
          <a:xfrm>
            <a:off x="79310" y="1923678"/>
            <a:ext cx="377975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dirty="0"/>
              <a:t>D desorption was compared for D</a:t>
            </a:r>
            <a:r>
              <a:rPr lang="en-US" altLang="en-US" sz="1500" baseline="-25000" dirty="0"/>
              <a:t>2</a:t>
            </a:r>
            <a:r>
              <a:rPr lang="en-US" altLang="en-US" sz="1500" dirty="0"/>
              <a:t> and D</a:t>
            </a:r>
            <a:r>
              <a:rPr lang="en-US" altLang="en-US" sz="1500" baseline="-25000" dirty="0"/>
              <a:t>2</a:t>
            </a:r>
            <a:r>
              <a:rPr lang="en-US" altLang="en-US" sz="1500" dirty="0"/>
              <a:t>+Ar implantation at 3 keV, fluences of 1.5 x 10</a:t>
            </a:r>
            <a:r>
              <a:rPr lang="en-US" altLang="en-US" sz="1500" baseline="30000" dirty="0"/>
              <a:t>21</a:t>
            </a:r>
            <a:r>
              <a:rPr lang="en-US" altLang="en-US" sz="1500" dirty="0"/>
              <a:t> / m</a:t>
            </a:r>
            <a:r>
              <a:rPr lang="en-US" altLang="en-US" sz="1500" baseline="30000" dirty="0"/>
              <a:t>2</a:t>
            </a:r>
            <a:r>
              <a:rPr lang="en-US" altLang="en-US" sz="1500" dirty="0"/>
              <a:t> were applied</a:t>
            </a:r>
          </a:p>
        </p:txBody>
      </p:sp>
      <p:sp>
        <p:nvSpPr>
          <p:cNvPr id="2080" name="Text Box 32"/>
          <p:cNvSpPr txBox="1">
            <a:spLocks noChangeArrowheads="1"/>
          </p:cNvSpPr>
          <p:nvPr/>
        </p:nvSpPr>
        <p:spPr bwMode="auto">
          <a:xfrm>
            <a:off x="79307" y="4377902"/>
            <a:ext cx="397859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1500" dirty="0"/>
              <a:t> </a:t>
            </a:r>
            <a:r>
              <a:rPr lang="en-US" altLang="en-US" sz="1500" dirty="0" err="1"/>
              <a:t>Ar</a:t>
            </a:r>
            <a:r>
              <a:rPr lang="en-US" altLang="en-US" sz="1500" dirty="0"/>
              <a:t> mostly desorbs at temperatures over 600 K</a:t>
            </a:r>
          </a:p>
        </p:txBody>
      </p:sp>
      <p:sp>
        <p:nvSpPr>
          <p:cNvPr id="18" name="Text Box 30">
            <a:extLst>
              <a:ext uri="{FF2B5EF4-FFF2-40B4-BE49-F238E27FC236}">
                <a16:creationId xmlns:a16="http://schemas.microsoft.com/office/drawing/2014/main" id="{2B3BAADA-F092-4532-824C-149838276122}"/>
              </a:ext>
            </a:extLst>
          </p:cNvPr>
          <p:cNvSpPr txBox="1">
            <a:spLocks noChangeArrowheads="1"/>
          </p:cNvSpPr>
          <p:nvPr/>
        </p:nvSpPr>
        <p:spPr bwMode="auto">
          <a:xfrm>
            <a:off x="79308" y="709492"/>
            <a:ext cx="4439117"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500" dirty="0"/>
              <a:t> Task deliverable (SP 3.1.11, ÖAW, FZJ):</a:t>
            </a:r>
          </a:p>
          <a:p>
            <a:endParaRPr lang="en-US" altLang="en-US" sz="1050" dirty="0"/>
          </a:p>
          <a:p>
            <a:pPr lvl="1"/>
            <a:r>
              <a:rPr lang="en-US" altLang="en-US" sz="1500" dirty="0"/>
              <a:t>“Compare outgassing of D</a:t>
            </a:r>
            <a:r>
              <a:rPr lang="en-US" altLang="en-US" sz="1500" baseline="-25000" dirty="0"/>
              <a:t>2</a:t>
            </a:r>
            <a:r>
              <a:rPr lang="en-US" altLang="en-US" sz="1500" dirty="0"/>
              <a:t> from D implanted in Be compared to Be + </a:t>
            </a:r>
            <a:r>
              <a:rPr lang="en-US" altLang="en-US" sz="1500" dirty="0" err="1"/>
              <a:t>Ar</a:t>
            </a:r>
            <a:r>
              <a:rPr lang="en-US" altLang="en-US" sz="1500" dirty="0"/>
              <a:t> and/or N layer”</a:t>
            </a:r>
          </a:p>
        </p:txBody>
      </p:sp>
      <p:pic>
        <p:nvPicPr>
          <p:cNvPr id="19" name="Grafik 16" descr="TU_Signet.gif">
            <a:extLst>
              <a:ext uri="{FF2B5EF4-FFF2-40B4-BE49-F238E27FC236}">
                <a16:creationId xmlns:a16="http://schemas.microsoft.com/office/drawing/2014/main" id="{F2A39B82-EB62-43D5-B9BD-2E6D907B7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9573"/>
          <a:stretch/>
        </p:blipFill>
        <p:spPr bwMode="auto">
          <a:xfrm>
            <a:off x="6594973" y="4307923"/>
            <a:ext cx="475523" cy="4590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20" name="Bild 7" descr="AssLogo.jpg">
            <a:extLst>
              <a:ext uri="{FF2B5EF4-FFF2-40B4-BE49-F238E27FC236}">
                <a16:creationId xmlns:a16="http://schemas.microsoft.com/office/drawing/2014/main" id="{51B772C6-E83F-4E2D-8CA5-1E0D778B87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294" y="4304972"/>
            <a:ext cx="483372" cy="459000"/>
          </a:xfrm>
          <a:prstGeom prst="rect">
            <a:avLst/>
          </a:prstGeom>
        </p:spPr>
      </p:pic>
      <p:pic>
        <p:nvPicPr>
          <p:cNvPr id="1026" name="Picture 2" descr="Forschungszentrum Jülich - Jobs und Mission | GoodJobs">
            <a:extLst>
              <a:ext uri="{FF2B5EF4-FFF2-40B4-BE49-F238E27FC236}">
                <a16:creationId xmlns:a16="http://schemas.microsoft.com/office/drawing/2014/main" id="{8C5FC104-D336-46CE-9D6B-ED4DB9278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3379" y="4158279"/>
            <a:ext cx="1184603" cy="789736"/>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26">
            <a:extLst>
              <a:ext uri="{FF2B5EF4-FFF2-40B4-BE49-F238E27FC236}">
                <a16:creationId xmlns:a16="http://schemas.microsoft.com/office/drawing/2014/main" id="{A4ECD7A2-4D7E-484E-B1F1-F73883A3DEA1}"/>
              </a:ext>
            </a:extLst>
          </p:cNvPr>
          <p:cNvSpPr txBox="1">
            <a:spLocks noChangeArrowheads="1"/>
          </p:cNvSpPr>
          <p:nvPr/>
        </p:nvSpPr>
        <p:spPr bwMode="auto">
          <a:xfrm>
            <a:off x="2573778" y="4954742"/>
            <a:ext cx="57551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P. S. Szabo, C. Cupak, P. Hansen, R. Koslowski, R. Stadlmayr, H. Biber, N. Helfer, N. Aghdassi, C. Linsmeier, F. Aumayr</a:t>
            </a:r>
          </a:p>
        </p:txBody>
      </p:sp>
      <p:pic>
        <p:nvPicPr>
          <p:cNvPr id="3" name="Grafik 2">
            <a:extLst>
              <a:ext uri="{FF2B5EF4-FFF2-40B4-BE49-F238E27FC236}">
                <a16:creationId xmlns:a16="http://schemas.microsoft.com/office/drawing/2014/main" id="{0D8FEC84-012B-47A0-BAE1-FAF4E00B56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7009" y="787417"/>
            <a:ext cx="4550793" cy="3169241"/>
          </a:xfrm>
          <a:prstGeom prst="rect">
            <a:avLst/>
          </a:prstGeom>
        </p:spPr>
      </p:pic>
      <p:sp>
        <p:nvSpPr>
          <p:cNvPr id="21" name="Textfeld 20">
            <a:extLst>
              <a:ext uri="{FF2B5EF4-FFF2-40B4-BE49-F238E27FC236}">
                <a16:creationId xmlns:a16="http://schemas.microsoft.com/office/drawing/2014/main" id="{59276484-AE4A-45F9-B5AE-38A8C318F259}"/>
              </a:ext>
            </a:extLst>
          </p:cNvPr>
          <p:cNvSpPr txBox="1"/>
          <p:nvPr/>
        </p:nvSpPr>
        <p:spPr>
          <a:xfrm>
            <a:off x="5013760" y="1745859"/>
            <a:ext cx="646331" cy="415498"/>
          </a:xfrm>
          <a:prstGeom prst="rect">
            <a:avLst/>
          </a:prstGeom>
          <a:noFill/>
        </p:spPr>
        <p:txBody>
          <a:bodyPr wrap="none" rtlCol="0">
            <a:spAutoFit/>
          </a:bodyPr>
          <a:lstStyle/>
          <a:p>
            <a:r>
              <a:rPr lang="en-US" sz="1050" dirty="0">
                <a:solidFill>
                  <a:srgbClr val="0000FF"/>
                </a:solidFill>
              </a:rPr>
              <a:t>m = 4 </a:t>
            </a:r>
          </a:p>
          <a:p>
            <a:r>
              <a:rPr lang="en-US" sz="1050" dirty="0">
                <a:solidFill>
                  <a:srgbClr val="0000FF"/>
                </a:solidFill>
              </a:rPr>
              <a:t>(D</a:t>
            </a:r>
            <a:r>
              <a:rPr lang="en-US" sz="1050" baseline="-25000" dirty="0">
                <a:solidFill>
                  <a:srgbClr val="0000FF"/>
                </a:solidFill>
              </a:rPr>
              <a:t>2</a:t>
            </a:r>
            <a:r>
              <a:rPr lang="en-US" sz="1050" dirty="0">
                <a:solidFill>
                  <a:srgbClr val="0000FF"/>
                </a:solidFill>
              </a:rPr>
              <a:t> + </a:t>
            </a:r>
            <a:r>
              <a:rPr lang="en-US" sz="1050" dirty="0" err="1">
                <a:solidFill>
                  <a:srgbClr val="0000FF"/>
                </a:solidFill>
              </a:rPr>
              <a:t>Ar</a:t>
            </a:r>
            <a:r>
              <a:rPr lang="en-US" sz="1050" dirty="0">
                <a:solidFill>
                  <a:srgbClr val="0000FF"/>
                </a:solidFill>
              </a:rPr>
              <a:t>)</a:t>
            </a:r>
          </a:p>
        </p:txBody>
      </p:sp>
      <p:sp>
        <p:nvSpPr>
          <p:cNvPr id="22" name="Textfeld 21">
            <a:extLst>
              <a:ext uri="{FF2B5EF4-FFF2-40B4-BE49-F238E27FC236}">
                <a16:creationId xmlns:a16="http://schemas.microsoft.com/office/drawing/2014/main" id="{1D5CF784-D2A8-4AEF-95BC-091AC44AC075}"/>
              </a:ext>
            </a:extLst>
          </p:cNvPr>
          <p:cNvSpPr txBox="1"/>
          <p:nvPr/>
        </p:nvSpPr>
        <p:spPr>
          <a:xfrm>
            <a:off x="5878882" y="1481583"/>
            <a:ext cx="655949" cy="415498"/>
          </a:xfrm>
          <a:prstGeom prst="rect">
            <a:avLst/>
          </a:prstGeom>
          <a:noFill/>
        </p:spPr>
        <p:txBody>
          <a:bodyPr wrap="none" rtlCol="0">
            <a:spAutoFit/>
          </a:bodyPr>
          <a:lstStyle/>
          <a:p>
            <a:r>
              <a:rPr lang="en-US" sz="1050" dirty="0"/>
              <a:t>m = 4 </a:t>
            </a:r>
          </a:p>
          <a:p>
            <a:r>
              <a:rPr lang="en-US" sz="1050" dirty="0"/>
              <a:t>(only D</a:t>
            </a:r>
            <a:r>
              <a:rPr lang="en-US" sz="1050" baseline="-25000" dirty="0"/>
              <a:t>2</a:t>
            </a:r>
            <a:r>
              <a:rPr lang="en-US" sz="1050" dirty="0"/>
              <a:t>)</a:t>
            </a:r>
          </a:p>
        </p:txBody>
      </p:sp>
      <p:sp>
        <p:nvSpPr>
          <p:cNvPr id="24" name="Textfeld 23">
            <a:extLst>
              <a:ext uri="{FF2B5EF4-FFF2-40B4-BE49-F238E27FC236}">
                <a16:creationId xmlns:a16="http://schemas.microsoft.com/office/drawing/2014/main" id="{771A9599-99DC-437E-954F-D86FED3E6294}"/>
              </a:ext>
            </a:extLst>
          </p:cNvPr>
          <p:cNvSpPr txBox="1"/>
          <p:nvPr/>
        </p:nvSpPr>
        <p:spPr>
          <a:xfrm>
            <a:off x="7596336" y="1680419"/>
            <a:ext cx="655949" cy="415498"/>
          </a:xfrm>
          <a:prstGeom prst="rect">
            <a:avLst/>
          </a:prstGeom>
          <a:noFill/>
        </p:spPr>
        <p:txBody>
          <a:bodyPr wrap="none" rtlCol="0">
            <a:spAutoFit/>
          </a:bodyPr>
          <a:lstStyle/>
          <a:p>
            <a:r>
              <a:rPr lang="en-US" sz="1050" dirty="0">
                <a:solidFill>
                  <a:srgbClr val="FF0000"/>
                </a:solidFill>
              </a:rPr>
              <a:t>m = 40 </a:t>
            </a:r>
          </a:p>
          <a:p>
            <a:r>
              <a:rPr lang="en-US" sz="1050" dirty="0">
                <a:solidFill>
                  <a:srgbClr val="FF0000"/>
                </a:solidFill>
              </a:rPr>
              <a:t>(only D</a:t>
            </a:r>
            <a:r>
              <a:rPr lang="en-US" sz="1050" baseline="-25000" dirty="0">
                <a:solidFill>
                  <a:srgbClr val="FF0000"/>
                </a:solidFill>
              </a:rPr>
              <a:t>2</a:t>
            </a:r>
            <a:r>
              <a:rPr lang="en-US" sz="1050" dirty="0">
                <a:solidFill>
                  <a:srgbClr val="FF0000"/>
                </a:solidFill>
              </a:rPr>
              <a:t>)</a:t>
            </a:r>
          </a:p>
        </p:txBody>
      </p:sp>
      <p:sp>
        <p:nvSpPr>
          <p:cNvPr id="25" name="Textfeld 24">
            <a:extLst>
              <a:ext uri="{FF2B5EF4-FFF2-40B4-BE49-F238E27FC236}">
                <a16:creationId xmlns:a16="http://schemas.microsoft.com/office/drawing/2014/main" id="{6F07CFA6-0E74-45C8-AFAD-D41D5EBC07C4}"/>
              </a:ext>
            </a:extLst>
          </p:cNvPr>
          <p:cNvSpPr txBox="1"/>
          <p:nvPr/>
        </p:nvSpPr>
        <p:spPr>
          <a:xfrm rot="19391900">
            <a:off x="6181281" y="1991726"/>
            <a:ext cx="902811" cy="253916"/>
          </a:xfrm>
          <a:prstGeom prst="rect">
            <a:avLst/>
          </a:prstGeom>
          <a:noFill/>
        </p:spPr>
        <p:txBody>
          <a:bodyPr wrap="none" rtlCol="0">
            <a:spAutoFit/>
          </a:bodyPr>
          <a:lstStyle/>
          <a:p>
            <a:r>
              <a:rPr lang="en-US" sz="1050" dirty="0"/>
              <a:t>Temperature</a:t>
            </a:r>
          </a:p>
        </p:txBody>
      </p:sp>
      <p:sp>
        <p:nvSpPr>
          <p:cNvPr id="26" name="Text Box 31">
            <a:extLst>
              <a:ext uri="{FF2B5EF4-FFF2-40B4-BE49-F238E27FC236}">
                <a16:creationId xmlns:a16="http://schemas.microsoft.com/office/drawing/2014/main" id="{463DBB09-03FD-482E-BEED-8B4E7C2BF2A3}"/>
              </a:ext>
            </a:extLst>
          </p:cNvPr>
          <p:cNvSpPr txBox="1">
            <a:spLocks noChangeArrowheads="1"/>
          </p:cNvSpPr>
          <p:nvPr/>
        </p:nvSpPr>
        <p:spPr bwMode="auto">
          <a:xfrm>
            <a:off x="90164" y="2787775"/>
            <a:ext cx="440886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dirty="0"/>
              <a:t>For the </a:t>
            </a:r>
            <a:r>
              <a:rPr lang="en-US" altLang="en-US" sz="1500" dirty="0">
                <a:solidFill>
                  <a:srgbClr val="0000FF"/>
                </a:solidFill>
              </a:rPr>
              <a:t>D</a:t>
            </a:r>
            <a:r>
              <a:rPr lang="en-US" altLang="en-US" sz="1500" baseline="-25000" dirty="0">
                <a:solidFill>
                  <a:srgbClr val="0000FF"/>
                </a:solidFill>
              </a:rPr>
              <a:t>2</a:t>
            </a:r>
            <a:r>
              <a:rPr lang="en-US" altLang="en-US" sz="1500" dirty="0">
                <a:solidFill>
                  <a:srgbClr val="0000FF"/>
                </a:solidFill>
              </a:rPr>
              <a:t>+Ar case</a:t>
            </a:r>
            <a:r>
              <a:rPr lang="en-US" altLang="en-US" sz="1500" dirty="0"/>
              <a:t>, a lower LT peak with two sub-peaks was observed </a:t>
            </a:r>
          </a:p>
          <a:p>
            <a:pPr lvl="1"/>
            <a:endParaRPr lang="en-US" altLang="en-US" sz="1500" dirty="0">
              <a:sym typeface="Wingdings" panose="05000000000000000000" pitchFamily="2" charset="2"/>
            </a:endParaRPr>
          </a:p>
          <a:p>
            <a:pPr lvl="1"/>
            <a:r>
              <a:rPr lang="en-US" altLang="en-US" sz="1500" dirty="0">
                <a:sym typeface="Wingdings" panose="05000000000000000000" pitchFamily="2" charset="2"/>
              </a:rPr>
              <a:t> </a:t>
            </a:r>
            <a:r>
              <a:rPr lang="en-US" altLang="en-US" sz="1500" dirty="0" err="1">
                <a:sym typeface="Wingdings" panose="05000000000000000000" pitchFamily="2" charset="2"/>
              </a:rPr>
              <a:t>Ar</a:t>
            </a:r>
            <a:r>
              <a:rPr lang="en-US" altLang="en-US" sz="1500" dirty="0">
                <a:sym typeface="Wingdings" panose="05000000000000000000" pitchFamily="2" charset="2"/>
              </a:rPr>
              <a:t> influences D implantation close to the surface, where it is deposited as confirmed by </a:t>
            </a:r>
            <a:r>
              <a:rPr lang="en-US" altLang="en-US" sz="1500" dirty="0" err="1">
                <a:sym typeface="Wingdings" panose="05000000000000000000" pitchFamily="2" charset="2"/>
              </a:rPr>
              <a:t>SDTrimSP</a:t>
            </a:r>
            <a:r>
              <a:rPr lang="en-US" altLang="en-US" sz="1500" dirty="0">
                <a:sym typeface="Wingdings" panose="05000000000000000000" pitchFamily="2" charset="2"/>
              </a:rPr>
              <a:t> calculations</a:t>
            </a:r>
            <a:endParaRPr lang="en-US" altLang="en-US" sz="1500" dirty="0"/>
          </a:p>
        </p:txBody>
      </p:sp>
    </p:spTree>
    <p:extLst>
      <p:ext uri="{BB962C8B-B14F-4D97-AF65-F5344CB8AC3E}">
        <p14:creationId xmlns:p14="http://schemas.microsoft.com/office/powerpoint/2010/main" val="315092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2573778" y="86916"/>
            <a:ext cx="490435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b="1" dirty="0"/>
              <a:t>Retention of D and </a:t>
            </a:r>
            <a:r>
              <a:rPr lang="en-US" altLang="en-US" sz="2100" b="1" dirty="0" err="1"/>
              <a:t>Ar</a:t>
            </a:r>
            <a:r>
              <a:rPr lang="en-US" altLang="en-US" sz="2100" b="1" dirty="0"/>
              <a:t>/N pre-implanted Be</a:t>
            </a:r>
          </a:p>
        </p:txBody>
      </p:sp>
      <p:sp>
        <p:nvSpPr>
          <p:cNvPr id="2074" name="Text Box 26"/>
          <p:cNvSpPr txBox="1">
            <a:spLocks noChangeArrowheads="1"/>
          </p:cNvSpPr>
          <p:nvPr/>
        </p:nvSpPr>
        <p:spPr bwMode="auto">
          <a:xfrm>
            <a:off x="2573778" y="4954742"/>
            <a:ext cx="57551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P. S. Szabo, C. Cupak, P. Hansen, R. Koslowski, R. Stadlmayr, H. Biber, N. Helfer, N. Aghdassi, C. Linsmeier, F. Aumayr</a:t>
            </a:r>
          </a:p>
        </p:txBody>
      </p:sp>
      <p:sp>
        <p:nvSpPr>
          <p:cNvPr id="2075" name="Line 27"/>
          <p:cNvSpPr>
            <a:spLocks noChangeShapeType="1"/>
          </p:cNvSpPr>
          <p:nvPr/>
        </p:nvSpPr>
        <p:spPr bwMode="auto">
          <a:xfrm>
            <a:off x="107502" y="4937522"/>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79" name="Text Box 31"/>
          <p:cNvSpPr txBox="1">
            <a:spLocks noChangeArrowheads="1"/>
          </p:cNvSpPr>
          <p:nvPr/>
        </p:nvSpPr>
        <p:spPr bwMode="auto">
          <a:xfrm>
            <a:off x="79310" y="1977684"/>
            <a:ext cx="362859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dirty="0"/>
              <a:t>Implanted N (~4% of D fluence) increases D retention and saturation fluence (see plot)</a:t>
            </a:r>
          </a:p>
        </p:txBody>
      </p:sp>
      <p:pic>
        <p:nvPicPr>
          <p:cNvPr id="19" name="Grafik 16" descr="TU_Signet.gif">
            <a:extLst>
              <a:ext uri="{FF2B5EF4-FFF2-40B4-BE49-F238E27FC236}">
                <a16:creationId xmlns:a16="http://schemas.microsoft.com/office/drawing/2014/main" id="{F2A39B82-EB62-43D5-B9BD-2E6D907B7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9573"/>
          <a:stretch/>
        </p:blipFill>
        <p:spPr bwMode="auto">
          <a:xfrm>
            <a:off x="6594973" y="4307923"/>
            <a:ext cx="475523" cy="4590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20" name="Bild 7" descr="AssLogo.jpg">
            <a:extLst>
              <a:ext uri="{FF2B5EF4-FFF2-40B4-BE49-F238E27FC236}">
                <a16:creationId xmlns:a16="http://schemas.microsoft.com/office/drawing/2014/main" id="{51B772C6-E83F-4E2D-8CA5-1E0D778B87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294" y="4304972"/>
            <a:ext cx="483372" cy="459000"/>
          </a:xfrm>
          <a:prstGeom prst="rect">
            <a:avLst/>
          </a:prstGeom>
        </p:spPr>
      </p:pic>
      <p:pic>
        <p:nvPicPr>
          <p:cNvPr id="1026" name="Picture 2" descr="Forschungszentrum Jülich - Jobs und Mission | GoodJobs">
            <a:extLst>
              <a:ext uri="{FF2B5EF4-FFF2-40B4-BE49-F238E27FC236}">
                <a16:creationId xmlns:a16="http://schemas.microsoft.com/office/drawing/2014/main" id="{8C5FC104-D336-46CE-9D6B-ED4DB9278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3379" y="4158279"/>
            <a:ext cx="1184603" cy="78973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31">
            <a:extLst>
              <a:ext uri="{FF2B5EF4-FFF2-40B4-BE49-F238E27FC236}">
                <a16:creationId xmlns:a16="http://schemas.microsoft.com/office/drawing/2014/main" id="{988990F6-D589-463D-AA4F-367145C898B5}"/>
              </a:ext>
            </a:extLst>
          </p:cNvPr>
          <p:cNvSpPr txBox="1">
            <a:spLocks noChangeArrowheads="1"/>
          </p:cNvSpPr>
          <p:nvPr/>
        </p:nvSpPr>
        <p:spPr bwMode="auto">
          <a:xfrm>
            <a:off x="88165" y="705078"/>
            <a:ext cx="362859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dirty="0"/>
              <a:t> D retention in Be films on a QCM was investigated by implanting D</a:t>
            </a:r>
            <a:r>
              <a:rPr lang="en-US" altLang="en-US" sz="1500" baseline="-25000" dirty="0"/>
              <a:t>2</a:t>
            </a:r>
            <a:r>
              <a:rPr lang="en-US" altLang="en-US" sz="1500" dirty="0"/>
              <a:t> and N</a:t>
            </a:r>
            <a:r>
              <a:rPr lang="en-US" altLang="en-US" sz="1500" baseline="-25000" dirty="0"/>
              <a:t>2</a:t>
            </a:r>
            <a:r>
              <a:rPr lang="en-US" altLang="en-US" sz="1500" dirty="0"/>
              <a:t> at 5 keV, TDS was performed to measure desorption from the low-temperature peak </a:t>
            </a:r>
          </a:p>
        </p:txBody>
      </p:sp>
      <p:pic>
        <p:nvPicPr>
          <p:cNvPr id="3" name="Grafik 2">
            <a:extLst>
              <a:ext uri="{FF2B5EF4-FFF2-40B4-BE49-F238E27FC236}">
                <a16:creationId xmlns:a16="http://schemas.microsoft.com/office/drawing/2014/main" id="{F6095BFF-27F4-4EA4-B9D9-2EFC51B49629}"/>
              </a:ext>
            </a:extLst>
          </p:cNvPr>
          <p:cNvPicPr>
            <a:picLocks noChangeAspect="1"/>
          </p:cNvPicPr>
          <p:nvPr/>
        </p:nvPicPr>
        <p:blipFill>
          <a:blip r:embed="rId6"/>
          <a:stretch>
            <a:fillRect/>
          </a:stretch>
        </p:blipFill>
        <p:spPr>
          <a:xfrm>
            <a:off x="4169098" y="647611"/>
            <a:ext cx="4798724" cy="3535060"/>
          </a:xfrm>
          <a:prstGeom prst="rect">
            <a:avLst/>
          </a:prstGeom>
        </p:spPr>
      </p:pic>
      <p:sp>
        <p:nvSpPr>
          <p:cNvPr id="4" name="Textfeld 3">
            <a:extLst>
              <a:ext uri="{FF2B5EF4-FFF2-40B4-BE49-F238E27FC236}">
                <a16:creationId xmlns:a16="http://schemas.microsoft.com/office/drawing/2014/main" id="{16C2AD82-B9EE-4B0D-8057-FC1F0662ABAD}"/>
              </a:ext>
            </a:extLst>
          </p:cNvPr>
          <p:cNvSpPr txBox="1"/>
          <p:nvPr/>
        </p:nvSpPr>
        <p:spPr>
          <a:xfrm rot="20722840">
            <a:off x="6315626" y="2217229"/>
            <a:ext cx="1434688" cy="300082"/>
          </a:xfrm>
          <a:prstGeom prst="rect">
            <a:avLst/>
          </a:prstGeom>
          <a:noFill/>
        </p:spPr>
        <p:txBody>
          <a:bodyPr wrap="none" rtlCol="0">
            <a:spAutoFit/>
          </a:bodyPr>
          <a:lstStyle/>
          <a:p>
            <a:r>
              <a:rPr lang="en-US" sz="1350" dirty="0">
                <a:solidFill>
                  <a:srgbClr val="FF7E0C"/>
                </a:solidFill>
              </a:rPr>
              <a:t>D retention (D+N)</a:t>
            </a:r>
          </a:p>
        </p:txBody>
      </p:sp>
      <p:sp>
        <p:nvSpPr>
          <p:cNvPr id="23" name="Textfeld 22">
            <a:extLst>
              <a:ext uri="{FF2B5EF4-FFF2-40B4-BE49-F238E27FC236}">
                <a16:creationId xmlns:a16="http://schemas.microsoft.com/office/drawing/2014/main" id="{86836C12-7BC8-45D6-82D4-1A7162A6E2C4}"/>
              </a:ext>
            </a:extLst>
          </p:cNvPr>
          <p:cNvSpPr txBox="1"/>
          <p:nvPr/>
        </p:nvSpPr>
        <p:spPr>
          <a:xfrm rot="21338062">
            <a:off x="6790930" y="2730197"/>
            <a:ext cx="1575752" cy="300082"/>
          </a:xfrm>
          <a:prstGeom prst="rect">
            <a:avLst/>
          </a:prstGeom>
          <a:noFill/>
        </p:spPr>
        <p:txBody>
          <a:bodyPr wrap="none" rtlCol="0">
            <a:spAutoFit/>
          </a:bodyPr>
          <a:lstStyle/>
          <a:p>
            <a:r>
              <a:rPr lang="en-US" sz="1350" dirty="0">
                <a:solidFill>
                  <a:srgbClr val="1D76B3"/>
                </a:solidFill>
              </a:rPr>
              <a:t>D retention (only D)</a:t>
            </a:r>
          </a:p>
        </p:txBody>
      </p:sp>
      <p:sp>
        <p:nvSpPr>
          <p:cNvPr id="24" name="Textfeld 23">
            <a:extLst>
              <a:ext uri="{FF2B5EF4-FFF2-40B4-BE49-F238E27FC236}">
                <a16:creationId xmlns:a16="http://schemas.microsoft.com/office/drawing/2014/main" id="{F2FE1677-456A-4E3E-BEB2-584CC881B438}"/>
              </a:ext>
            </a:extLst>
          </p:cNvPr>
          <p:cNvSpPr txBox="1"/>
          <p:nvPr/>
        </p:nvSpPr>
        <p:spPr>
          <a:xfrm rot="17953926">
            <a:off x="5491595" y="1195383"/>
            <a:ext cx="1031051" cy="253916"/>
          </a:xfrm>
          <a:prstGeom prst="rect">
            <a:avLst/>
          </a:prstGeom>
          <a:noFill/>
        </p:spPr>
        <p:txBody>
          <a:bodyPr wrap="none" rtlCol="0">
            <a:spAutoFit/>
          </a:bodyPr>
          <a:lstStyle/>
          <a:p>
            <a:r>
              <a:rPr lang="en-US" sz="1050" dirty="0"/>
              <a:t>100% retention</a:t>
            </a:r>
          </a:p>
        </p:txBody>
      </p:sp>
      <p:sp>
        <p:nvSpPr>
          <p:cNvPr id="25" name="Textfeld 24">
            <a:extLst>
              <a:ext uri="{FF2B5EF4-FFF2-40B4-BE49-F238E27FC236}">
                <a16:creationId xmlns:a16="http://schemas.microsoft.com/office/drawing/2014/main" id="{831E4575-A966-4450-8DB0-41D82D60F01F}"/>
              </a:ext>
            </a:extLst>
          </p:cNvPr>
          <p:cNvSpPr txBox="1"/>
          <p:nvPr/>
        </p:nvSpPr>
        <p:spPr>
          <a:xfrm rot="19068820">
            <a:off x="6655067" y="1357959"/>
            <a:ext cx="962123" cy="253916"/>
          </a:xfrm>
          <a:prstGeom prst="rect">
            <a:avLst/>
          </a:prstGeom>
          <a:noFill/>
        </p:spPr>
        <p:txBody>
          <a:bodyPr wrap="none" rtlCol="0">
            <a:spAutoFit/>
          </a:bodyPr>
          <a:lstStyle/>
          <a:p>
            <a:r>
              <a:rPr lang="en-US" sz="1050" dirty="0"/>
              <a:t>50% retention</a:t>
            </a:r>
          </a:p>
        </p:txBody>
      </p:sp>
      <p:sp>
        <p:nvSpPr>
          <p:cNvPr id="26" name="Textfeld 25">
            <a:extLst>
              <a:ext uri="{FF2B5EF4-FFF2-40B4-BE49-F238E27FC236}">
                <a16:creationId xmlns:a16="http://schemas.microsoft.com/office/drawing/2014/main" id="{38C12B85-D4D3-4E14-8E22-D36B9B2D93F3}"/>
              </a:ext>
            </a:extLst>
          </p:cNvPr>
          <p:cNvSpPr txBox="1"/>
          <p:nvPr/>
        </p:nvSpPr>
        <p:spPr>
          <a:xfrm rot="20133305">
            <a:off x="7851933" y="1929816"/>
            <a:ext cx="962123" cy="253916"/>
          </a:xfrm>
          <a:prstGeom prst="rect">
            <a:avLst/>
          </a:prstGeom>
          <a:noFill/>
        </p:spPr>
        <p:txBody>
          <a:bodyPr wrap="none" rtlCol="0">
            <a:spAutoFit/>
          </a:bodyPr>
          <a:lstStyle/>
          <a:p>
            <a:r>
              <a:rPr lang="en-US" sz="1050" dirty="0"/>
              <a:t>25% retention</a:t>
            </a:r>
          </a:p>
        </p:txBody>
      </p:sp>
      <p:sp>
        <p:nvSpPr>
          <p:cNvPr id="27" name="Textfeld 26">
            <a:extLst>
              <a:ext uri="{FF2B5EF4-FFF2-40B4-BE49-F238E27FC236}">
                <a16:creationId xmlns:a16="http://schemas.microsoft.com/office/drawing/2014/main" id="{5F225D8A-DDF0-47FB-B9D2-A3E7AEF5230D}"/>
              </a:ext>
            </a:extLst>
          </p:cNvPr>
          <p:cNvSpPr txBox="1"/>
          <p:nvPr/>
        </p:nvSpPr>
        <p:spPr>
          <a:xfrm rot="20934806">
            <a:off x="7800170" y="3137068"/>
            <a:ext cx="962123" cy="253916"/>
          </a:xfrm>
          <a:prstGeom prst="rect">
            <a:avLst/>
          </a:prstGeom>
          <a:noFill/>
        </p:spPr>
        <p:txBody>
          <a:bodyPr wrap="none" rtlCol="0">
            <a:spAutoFit/>
          </a:bodyPr>
          <a:lstStyle/>
          <a:p>
            <a:r>
              <a:rPr lang="en-US" sz="1050" dirty="0"/>
              <a:t>10% retention</a:t>
            </a:r>
          </a:p>
        </p:txBody>
      </p:sp>
      <p:sp>
        <p:nvSpPr>
          <p:cNvPr id="28" name="Text Box 31">
            <a:extLst>
              <a:ext uri="{FF2B5EF4-FFF2-40B4-BE49-F238E27FC236}">
                <a16:creationId xmlns:a16="http://schemas.microsoft.com/office/drawing/2014/main" id="{7480D32E-D160-4EF8-B748-E96ED0BB1294}"/>
              </a:ext>
            </a:extLst>
          </p:cNvPr>
          <p:cNvSpPr txBox="1">
            <a:spLocks noChangeArrowheads="1"/>
          </p:cNvSpPr>
          <p:nvPr/>
        </p:nvSpPr>
        <p:spPr bwMode="auto">
          <a:xfrm>
            <a:off x="88165" y="2841780"/>
            <a:ext cx="362859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dirty="0"/>
              <a:t>LT peak position is not affected by N</a:t>
            </a:r>
          </a:p>
        </p:txBody>
      </p:sp>
      <p:sp>
        <p:nvSpPr>
          <p:cNvPr id="29" name="Text Box 31">
            <a:extLst>
              <a:ext uri="{FF2B5EF4-FFF2-40B4-BE49-F238E27FC236}">
                <a16:creationId xmlns:a16="http://schemas.microsoft.com/office/drawing/2014/main" id="{0D3B3AB0-82BB-4DAB-9484-E5A332CF6552}"/>
              </a:ext>
            </a:extLst>
          </p:cNvPr>
          <p:cNvSpPr txBox="1">
            <a:spLocks noChangeArrowheads="1"/>
          </p:cNvSpPr>
          <p:nvPr/>
        </p:nvSpPr>
        <p:spPr bwMode="auto">
          <a:xfrm>
            <a:off x="107502" y="3262937"/>
            <a:ext cx="403245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dirty="0"/>
              <a:t>Less D is desorbed in the LT peak for </a:t>
            </a:r>
            <a:r>
              <a:rPr lang="en-US" altLang="en-US" sz="1500" dirty="0">
                <a:solidFill>
                  <a:srgbClr val="FF7E0C"/>
                </a:solidFill>
              </a:rPr>
              <a:t>D+N irradiation (~30% of retained D) </a:t>
            </a:r>
            <a:r>
              <a:rPr lang="en-US" altLang="en-US" sz="1500" dirty="0"/>
              <a:t>compared to</a:t>
            </a:r>
            <a:r>
              <a:rPr lang="en-US" altLang="en-US" sz="1500" dirty="0">
                <a:solidFill>
                  <a:srgbClr val="FF7E0C"/>
                </a:solidFill>
              </a:rPr>
              <a:t> </a:t>
            </a:r>
            <a:r>
              <a:rPr lang="en-US" altLang="en-US" sz="1500" dirty="0">
                <a:solidFill>
                  <a:srgbClr val="1D76B3"/>
                </a:solidFill>
              </a:rPr>
              <a:t>only D implantation (~80%)</a:t>
            </a:r>
            <a:r>
              <a:rPr lang="en-US" altLang="en-US" sz="1500" dirty="0"/>
              <a:t> </a:t>
            </a:r>
          </a:p>
          <a:p>
            <a:pPr>
              <a:buFont typeface="Wingdings" pitchFamily="2" charset="2"/>
              <a:buChar char="v"/>
            </a:pPr>
            <a:endParaRPr lang="en-US" altLang="en-US" sz="1500" dirty="0"/>
          </a:p>
          <a:p>
            <a:pPr lvl="1"/>
            <a:r>
              <a:rPr lang="en-US" altLang="en-US" sz="1500" dirty="0">
                <a:sym typeface="Wingdings" panose="05000000000000000000" pitchFamily="2" charset="2"/>
              </a:rPr>
              <a:t> LT peak desorption is affected by N, as observed similarly for </a:t>
            </a:r>
            <a:r>
              <a:rPr lang="en-US" altLang="en-US" sz="1500" dirty="0" err="1">
                <a:sym typeface="Wingdings" panose="05000000000000000000" pitchFamily="2" charset="2"/>
              </a:rPr>
              <a:t>D+Ar</a:t>
            </a:r>
            <a:r>
              <a:rPr lang="en-US" altLang="en-US" sz="1500" dirty="0">
                <a:sym typeface="Wingdings" panose="05000000000000000000" pitchFamily="2" charset="2"/>
              </a:rPr>
              <a:t> irradiations (see previous slide)</a:t>
            </a:r>
            <a:endParaRPr lang="en-US" altLang="en-US" sz="1500" dirty="0"/>
          </a:p>
        </p:txBody>
      </p:sp>
    </p:spTree>
    <p:extLst>
      <p:ext uri="{BB962C8B-B14F-4D97-AF65-F5344CB8AC3E}">
        <p14:creationId xmlns:p14="http://schemas.microsoft.com/office/powerpoint/2010/main" val="179222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3812"/>
            <a:ext cx="3426515" cy="461665"/>
          </a:xfrm>
          <a:prstGeom prst="rect">
            <a:avLst/>
          </a:prstGeom>
          <a:noFill/>
        </p:spPr>
        <p:txBody>
          <a:bodyPr wrap="none" rtlCol="0">
            <a:spAutoFit/>
          </a:bodyPr>
          <a:lstStyle/>
          <a:p>
            <a:r>
              <a:rPr lang="de-DE" sz="2400" b="1" dirty="0"/>
              <a:t>Reports </a:t>
            </a:r>
            <a:r>
              <a:rPr lang="de-DE" sz="2400" b="1" dirty="0" err="1"/>
              <a:t>from</a:t>
            </a:r>
            <a:r>
              <a:rPr lang="de-DE" sz="2400" b="1" dirty="0"/>
              <a:t> </a:t>
            </a:r>
            <a:r>
              <a:rPr lang="de-DE" sz="2400" b="1" dirty="0" err="1"/>
              <a:t>tasks</a:t>
            </a:r>
            <a:r>
              <a:rPr lang="de-DE" sz="2400" b="1" dirty="0"/>
              <a:t> in SP3</a:t>
            </a:r>
          </a:p>
        </p:txBody>
      </p:sp>
      <p:sp>
        <p:nvSpPr>
          <p:cNvPr id="3" name="Rectangle 2"/>
          <p:cNvSpPr/>
          <p:nvPr/>
        </p:nvSpPr>
        <p:spPr>
          <a:xfrm>
            <a:off x="914400" y="1809750"/>
            <a:ext cx="7848600" cy="707886"/>
          </a:xfrm>
          <a:prstGeom prst="rect">
            <a:avLst/>
          </a:prstGeom>
        </p:spPr>
        <p:txBody>
          <a:bodyPr wrap="square">
            <a:spAutoFit/>
          </a:bodyPr>
          <a:lstStyle/>
          <a:p>
            <a:pPr marL="457200" lvl="0" indent="-457200">
              <a:spcAft>
                <a:spcPts val="1200"/>
              </a:spcAft>
            </a:pPr>
            <a:r>
              <a:rPr lang="en-US" sz="2000" b="1" dirty="0">
                <a:solidFill>
                  <a:prstClr val="black"/>
                </a:solidFill>
              </a:rPr>
              <a:t>SP3.2:Qualification and modelling of synergistic effects related to </a:t>
            </a:r>
            <a:r>
              <a:rPr lang="en-US" sz="2000" b="1" dirty="0" err="1">
                <a:solidFill>
                  <a:prstClr val="black"/>
                </a:solidFill>
              </a:rPr>
              <a:t>hydrogenic</a:t>
            </a:r>
            <a:r>
              <a:rPr lang="en-US" sz="2000" b="1" dirty="0">
                <a:solidFill>
                  <a:prstClr val="black"/>
                </a:solidFill>
              </a:rPr>
              <a:t> fuel retention and He impact. (ITER+DEMO)</a:t>
            </a:r>
          </a:p>
        </p:txBody>
      </p:sp>
    </p:spTree>
    <p:extLst>
      <p:ext uri="{BB962C8B-B14F-4D97-AF65-F5344CB8AC3E}">
        <p14:creationId xmlns:p14="http://schemas.microsoft.com/office/powerpoint/2010/main" val="111598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45272" y="63874"/>
            <a:ext cx="69600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t>Influence of MeV He implantation on W recrystallization (2019) </a:t>
            </a:r>
            <a:endParaRPr lang="en-US" altLang="en-US" sz="2000" b="1" dirty="0"/>
          </a:p>
        </p:txBody>
      </p:sp>
      <p:sp>
        <p:nvSpPr>
          <p:cNvPr id="2074" name="Text Box 26"/>
          <p:cNvSpPr txBox="1">
            <a:spLocks noChangeArrowheads="1"/>
          </p:cNvSpPr>
          <p:nvPr/>
        </p:nvSpPr>
        <p:spPr bwMode="auto">
          <a:xfrm>
            <a:off x="6804248" y="4947070"/>
            <a:ext cx="18325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J. Bauer / T. Schwarz-</a:t>
            </a:r>
            <a:r>
              <a:rPr lang="en-US" altLang="en-US" sz="900" b="1" dirty="0" err="1"/>
              <a:t>Selinger</a:t>
            </a:r>
            <a:endParaRPr lang="en-US" altLang="en-US" sz="900" b="1" dirty="0"/>
          </a:p>
        </p:txBody>
      </p:sp>
      <p:sp>
        <p:nvSpPr>
          <p:cNvPr id="207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79307" y="709492"/>
            <a:ext cx="44807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tabLst>
                <a:tab pos="269875" algn="l"/>
              </a:tabLst>
            </a:pPr>
            <a:r>
              <a:rPr lang="en-US" altLang="en-US" dirty="0"/>
              <a:t> </a:t>
            </a:r>
            <a:r>
              <a:rPr lang="en-US" altLang="de-DE" dirty="0"/>
              <a:t>Study recrystallization and grain growth</a:t>
            </a:r>
          </a:p>
          <a:p>
            <a:pPr>
              <a:buFont typeface="Wingdings" pitchFamily="2" charset="2"/>
              <a:buChar char="v"/>
            </a:pPr>
            <a:endParaRPr lang="en-US" altLang="en-US" dirty="0"/>
          </a:p>
        </p:txBody>
      </p:sp>
      <p:sp>
        <p:nvSpPr>
          <p:cNvPr id="2079" name="Text Box 31"/>
          <p:cNvSpPr txBox="1">
            <a:spLocks noChangeArrowheads="1"/>
          </p:cNvSpPr>
          <p:nvPr/>
        </p:nvSpPr>
        <p:spPr bwMode="auto">
          <a:xfrm>
            <a:off x="79308" y="1059582"/>
            <a:ext cx="47003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dirty="0"/>
              <a:t>By MeV </a:t>
            </a:r>
            <a:r>
              <a:rPr lang="en-US" altLang="en-US" baseline="30000" dirty="0"/>
              <a:t>4</a:t>
            </a:r>
            <a:r>
              <a:rPr lang="en-US" altLang="en-US" dirty="0"/>
              <a:t>He/</a:t>
            </a:r>
            <a:r>
              <a:rPr lang="en-US" altLang="en-US" baseline="30000" dirty="0"/>
              <a:t>3</a:t>
            </a:r>
            <a:r>
              <a:rPr lang="en-US" altLang="en-US" dirty="0"/>
              <a:t>He ion implantation in </a:t>
            </a:r>
            <a:br>
              <a:rPr lang="en-US" altLang="en-US" dirty="0"/>
            </a:br>
            <a:r>
              <a:rPr lang="en-US" altLang="en-US" dirty="0"/>
              <a:t>poly-crystal. W + post annealing:</a:t>
            </a:r>
          </a:p>
          <a:p>
            <a:pPr marL="0" indent="0"/>
            <a:r>
              <a:rPr lang="en-US" altLang="de-DE" dirty="0">
                <a:sym typeface="Wingdings" pitchFamily="2" charset="2"/>
              </a:rPr>
              <a:t>    Quantitative control of He amount!</a:t>
            </a:r>
          </a:p>
          <a:p>
            <a:pPr>
              <a:buFont typeface="Wingdings" pitchFamily="2" charset="2"/>
              <a:buChar char="v"/>
            </a:pPr>
            <a:endParaRPr lang="en-US" altLang="en-US" dirty="0"/>
          </a:p>
        </p:txBody>
      </p:sp>
      <p:sp>
        <p:nvSpPr>
          <p:cNvPr id="2080" name="Text Box 32"/>
          <p:cNvSpPr txBox="1">
            <a:spLocks noChangeArrowheads="1"/>
          </p:cNvSpPr>
          <p:nvPr/>
        </p:nvSpPr>
        <p:spPr bwMode="auto">
          <a:xfrm>
            <a:off x="79307" y="2041560"/>
            <a:ext cx="571682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tabLst>
                <a:tab pos="269875" algn="l"/>
              </a:tabLst>
            </a:pPr>
            <a:r>
              <a:rPr lang="en-US" altLang="de-DE" dirty="0">
                <a:sym typeface="Wingdings" pitchFamily="2" charset="2"/>
              </a:rPr>
              <a:t> 10 to 100 </a:t>
            </a:r>
            <a:r>
              <a:rPr lang="en-US" altLang="de-DE" dirty="0" err="1">
                <a:sym typeface="Wingdings" pitchFamily="2" charset="2"/>
              </a:rPr>
              <a:t>appm</a:t>
            </a:r>
            <a:r>
              <a:rPr lang="en-US" altLang="de-DE" dirty="0">
                <a:sym typeface="Wingdings" pitchFamily="2" charset="2"/>
              </a:rPr>
              <a:t> </a:t>
            </a:r>
            <a:r>
              <a:rPr lang="en-US" altLang="de-DE" baseline="30000" dirty="0">
                <a:sym typeface="Wingdings" pitchFamily="2" charset="2"/>
              </a:rPr>
              <a:t>4</a:t>
            </a:r>
            <a:r>
              <a:rPr lang="en-US" altLang="de-DE" dirty="0">
                <a:sym typeface="Wingdings" pitchFamily="2" charset="2"/>
              </a:rPr>
              <a:t>He increasing surface</a:t>
            </a:r>
            <a:br>
              <a:rPr lang="en-US" altLang="de-DE" dirty="0">
                <a:sym typeface="Wingdings" pitchFamily="2" charset="2"/>
              </a:rPr>
            </a:br>
            <a:r>
              <a:rPr lang="en-US" altLang="de-DE" dirty="0">
                <a:sym typeface="Wingdings" pitchFamily="2" charset="2"/>
              </a:rPr>
              <a:t>	coverage with small grains</a:t>
            </a:r>
          </a:p>
          <a:p>
            <a:pPr marL="3175" lvl="1" eaLnBrk="1" hangingPunct="1">
              <a:tabLst>
                <a:tab pos="269875" algn="l"/>
              </a:tabLst>
            </a:pPr>
            <a:r>
              <a:rPr lang="en-US" altLang="de-DE" dirty="0">
                <a:sym typeface="Wingdings" pitchFamily="2" charset="2"/>
              </a:rPr>
              <a:t> 500 to 5000 </a:t>
            </a:r>
            <a:r>
              <a:rPr lang="en-US" altLang="de-DE" dirty="0" err="1">
                <a:sym typeface="Wingdings" pitchFamily="2" charset="2"/>
              </a:rPr>
              <a:t>appm</a:t>
            </a:r>
            <a:r>
              <a:rPr lang="en-US" altLang="de-DE" dirty="0">
                <a:sym typeface="Wingdings" pitchFamily="2" charset="2"/>
              </a:rPr>
              <a:t> </a:t>
            </a:r>
            <a:r>
              <a:rPr lang="en-US" altLang="de-DE" baseline="30000" dirty="0">
                <a:sym typeface="Wingdings" pitchFamily="2" charset="2"/>
              </a:rPr>
              <a:t>4</a:t>
            </a:r>
            <a:r>
              <a:rPr lang="en-US" altLang="de-DE" dirty="0">
                <a:sym typeface="Wingdings" pitchFamily="2" charset="2"/>
              </a:rPr>
              <a:t>He exclusively </a:t>
            </a:r>
            <a:br>
              <a:rPr lang="en-US" altLang="de-DE" dirty="0">
                <a:sym typeface="Wingdings" pitchFamily="2" charset="2"/>
              </a:rPr>
            </a:br>
            <a:r>
              <a:rPr lang="en-US" altLang="de-DE" dirty="0">
                <a:sym typeface="Wingdings" pitchFamily="2" charset="2"/>
              </a:rPr>
              <a:t>	small grains at surface</a:t>
            </a:r>
            <a:endParaRPr lang="en-US" altLang="de-DE" dirty="0"/>
          </a:p>
          <a:p>
            <a:pPr eaLnBrk="1" hangingPunct="1">
              <a:tabLst>
                <a:tab pos="269875" algn="l"/>
              </a:tabLst>
            </a:pPr>
            <a:r>
              <a:rPr lang="en-US" altLang="de-DE" dirty="0">
                <a:sym typeface="Wingdings" pitchFamily="2" charset="2"/>
              </a:rPr>
              <a:t> Multilayer: </a:t>
            </a:r>
            <a:r>
              <a:rPr lang="en-US" altLang="de-DE" dirty="0"/>
              <a:t>Diffusion of </a:t>
            </a:r>
            <a:r>
              <a:rPr lang="en-US" altLang="de-DE" baseline="30000" dirty="0"/>
              <a:t>4</a:t>
            </a:r>
            <a:r>
              <a:rPr lang="en-US" altLang="de-DE" dirty="0"/>
              <a:t>He out of implantation 	region is negligible </a:t>
            </a:r>
            <a:r>
              <a:rPr lang="en-US" altLang="en-US" dirty="0"/>
              <a:t>at 300K as well as at 2000 K</a:t>
            </a:r>
            <a:endParaRPr lang="en-US" altLang="de-DE" dirty="0"/>
          </a:p>
        </p:txBody>
      </p:sp>
      <p:sp>
        <p:nvSpPr>
          <p:cNvPr id="2084" name="Text Box 36"/>
          <p:cNvSpPr txBox="1">
            <a:spLocks noChangeArrowheads="1"/>
          </p:cNvSpPr>
          <p:nvPr/>
        </p:nvSpPr>
        <p:spPr bwMode="auto">
          <a:xfrm>
            <a:off x="107504" y="3858602"/>
            <a:ext cx="5415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dirty="0"/>
              <a:t> Vickers hardness measurements pending (FZJ?)</a:t>
            </a:r>
          </a:p>
        </p:txBody>
      </p:sp>
      <p:sp>
        <p:nvSpPr>
          <p:cNvPr id="2085" name="Text Box 37"/>
          <p:cNvSpPr txBox="1">
            <a:spLocks noChangeArrowheads="1"/>
          </p:cNvSpPr>
          <p:nvPr/>
        </p:nvSpPr>
        <p:spPr bwMode="auto">
          <a:xfrm>
            <a:off x="107503" y="4591539"/>
            <a:ext cx="6253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dirty="0"/>
              <a:t> Manuscript finalization delayed because J. Bauer left IPP</a:t>
            </a:r>
          </a:p>
        </p:txBody>
      </p:sp>
      <p:grpSp>
        <p:nvGrpSpPr>
          <p:cNvPr id="19" name="Gruppieren 18"/>
          <p:cNvGrpSpPr/>
          <p:nvPr/>
        </p:nvGrpSpPr>
        <p:grpSpPr>
          <a:xfrm>
            <a:off x="4572000" y="709492"/>
            <a:ext cx="4500563" cy="2236788"/>
            <a:chOff x="53975" y="1225550"/>
            <a:chExt cx="4500563" cy="2236788"/>
          </a:xfrm>
        </p:grpSpPr>
        <p:grpSp>
          <p:nvGrpSpPr>
            <p:cNvPr id="20" name="Gruppieren 17411"/>
            <p:cNvGrpSpPr>
              <a:grpSpLocks/>
            </p:cNvGrpSpPr>
            <p:nvPr/>
          </p:nvGrpSpPr>
          <p:grpSpPr bwMode="auto">
            <a:xfrm>
              <a:off x="53975" y="1225550"/>
              <a:ext cx="2232025" cy="2236788"/>
              <a:chOff x="54000" y="1226035"/>
              <a:chExt cx="2232000" cy="2236674"/>
            </a:xfrm>
          </p:grpSpPr>
          <p:pic>
            <p:nvPicPr>
              <p:cNvPr id="29" name="Grafik 17408"/>
              <p:cNvPicPr>
                <a:picLocks noChangeAspect="1"/>
              </p:cNvPicPr>
              <p:nvPr/>
            </p:nvPicPr>
            <p:blipFill>
              <a:blip r:embed="rId3" cstate="email">
                <a:extLst>
                  <a:ext uri="{28A0092B-C50C-407E-A947-70E740481C1C}">
                    <a14:useLocalDpi xmlns:a14="http://schemas.microsoft.com/office/drawing/2010/main"/>
                  </a:ext>
                </a:extLst>
              </a:blip>
              <a:srcRect l="11562" t="9724" r="31003" b="27956"/>
              <a:stretch>
                <a:fillRect/>
              </a:stretch>
            </p:blipFill>
            <p:spPr bwMode="auto">
              <a:xfrm>
                <a:off x="54000" y="1230709"/>
                <a:ext cx="2232000"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feld 149"/>
              <p:cNvSpPr txBox="1">
                <a:spLocks noChangeArrowheads="1"/>
              </p:cNvSpPr>
              <p:nvPr/>
            </p:nvSpPr>
            <p:spPr bwMode="auto">
              <a:xfrm>
                <a:off x="103056" y="1226035"/>
                <a:ext cx="2133895" cy="2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1200" dirty="0">
                    <a:solidFill>
                      <a:schemeClr val="bg1"/>
                    </a:solidFill>
                    <a:cs typeface="Arial" charset="0"/>
                  </a:rPr>
                  <a:t>No-He w/o annealing            </a:t>
                </a:r>
              </a:p>
            </p:txBody>
          </p:sp>
          <p:grpSp>
            <p:nvGrpSpPr>
              <p:cNvPr id="31" name="Gruppieren 154"/>
              <p:cNvGrpSpPr>
                <a:grpSpLocks/>
              </p:cNvGrpSpPr>
              <p:nvPr/>
            </p:nvGrpSpPr>
            <p:grpSpPr bwMode="auto">
              <a:xfrm>
                <a:off x="54000" y="3216488"/>
                <a:ext cx="542135" cy="246221"/>
                <a:chOff x="1672096" y="5901263"/>
                <a:chExt cx="542135" cy="246221"/>
              </a:xfrm>
            </p:grpSpPr>
            <p:cxnSp>
              <p:nvCxnSpPr>
                <p:cNvPr id="32" name="Gerade Verbindung 31"/>
                <p:cNvCxnSpPr/>
                <p:nvPr/>
              </p:nvCxnSpPr>
              <p:spPr>
                <a:xfrm>
                  <a:off x="1753058" y="5901434"/>
                  <a:ext cx="380996"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feld 156"/>
                <p:cNvSpPr txBox="1">
                  <a:spLocks noChangeArrowheads="1"/>
                </p:cNvSpPr>
                <p:nvPr/>
              </p:nvSpPr>
              <p:spPr bwMode="auto">
                <a:xfrm>
                  <a:off x="1672096" y="5901263"/>
                  <a:ext cx="5421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1000">
                      <a:solidFill>
                        <a:schemeClr val="bg1"/>
                      </a:solidFill>
                      <a:cs typeface="Arial" charset="0"/>
                    </a:rPr>
                    <a:t>50 µm</a:t>
                  </a:r>
                </a:p>
              </p:txBody>
            </p:sp>
          </p:grpSp>
        </p:grpSp>
        <p:grpSp>
          <p:nvGrpSpPr>
            <p:cNvPr id="21" name="Gruppieren 17410"/>
            <p:cNvGrpSpPr>
              <a:grpSpLocks/>
            </p:cNvGrpSpPr>
            <p:nvPr/>
          </p:nvGrpSpPr>
          <p:grpSpPr bwMode="auto">
            <a:xfrm>
              <a:off x="2316163" y="1225550"/>
              <a:ext cx="2238375" cy="2236788"/>
              <a:chOff x="2316151" y="1226034"/>
              <a:chExt cx="2237849" cy="2236675"/>
            </a:xfrm>
          </p:grpSpPr>
          <p:pic>
            <p:nvPicPr>
              <p:cNvPr id="24" name="Grafik 12"/>
              <p:cNvPicPr>
                <a:picLocks noChangeAspect="1"/>
              </p:cNvPicPr>
              <p:nvPr/>
            </p:nvPicPr>
            <p:blipFill>
              <a:blip r:embed="rId4" cstate="email">
                <a:extLst>
                  <a:ext uri="{28A0092B-C50C-407E-A947-70E740481C1C}">
                    <a14:useLocalDpi xmlns:a14="http://schemas.microsoft.com/office/drawing/2010/main"/>
                  </a:ext>
                </a:extLst>
              </a:blip>
              <a:srcRect l="12585" t="27605" r="30109" b="10271"/>
              <a:stretch>
                <a:fillRect/>
              </a:stretch>
            </p:blipFill>
            <p:spPr bwMode="auto">
              <a:xfrm>
                <a:off x="2322000" y="1230709"/>
                <a:ext cx="2232000"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feld 142"/>
              <p:cNvSpPr txBox="1">
                <a:spLocks noChangeArrowheads="1"/>
              </p:cNvSpPr>
              <p:nvPr/>
            </p:nvSpPr>
            <p:spPr bwMode="auto">
              <a:xfrm>
                <a:off x="2527529" y="1226034"/>
                <a:ext cx="18197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1200">
                    <a:solidFill>
                      <a:schemeClr val="bg1"/>
                    </a:solidFill>
                    <a:cs typeface="Arial" charset="0"/>
                  </a:rPr>
                  <a:t>No-He + 5min @ 2000K</a:t>
                </a:r>
              </a:p>
            </p:txBody>
          </p:sp>
          <p:grpSp>
            <p:nvGrpSpPr>
              <p:cNvPr id="26" name="Gruppieren 166"/>
              <p:cNvGrpSpPr>
                <a:grpSpLocks/>
              </p:cNvGrpSpPr>
              <p:nvPr/>
            </p:nvGrpSpPr>
            <p:grpSpPr bwMode="auto">
              <a:xfrm>
                <a:off x="2316151" y="3216488"/>
                <a:ext cx="542135" cy="246221"/>
                <a:chOff x="1672096" y="5901263"/>
                <a:chExt cx="542135" cy="246221"/>
              </a:xfrm>
            </p:grpSpPr>
            <p:cxnSp>
              <p:nvCxnSpPr>
                <p:cNvPr id="27" name="Gerade Verbindung 26"/>
                <p:cNvCxnSpPr/>
                <p:nvPr/>
              </p:nvCxnSpPr>
              <p:spPr>
                <a:xfrm>
                  <a:off x="1753039" y="5901433"/>
                  <a:ext cx="380911"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feld 168"/>
                <p:cNvSpPr txBox="1">
                  <a:spLocks noChangeArrowheads="1"/>
                </p:cNvSpPr>
                <p:nvPr/>
              </p:nvSpPr>
              <p:spPr bwMode="auto">
                <a:xfrm>
                  <a:off x="1672096" y="5901263"/>
                  <a:ext cx="5421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1000">
                      <a:solidFill>
                        <a:schemeClr val="bg1"/>
                      </a:solidFill>
                      <a:cs typeface="Arial" charset="0"/>
                    </a:rPr>
                    <a:t>50 µm</a:t>
                  </a:r>
                </a:p>
              </p:txBody>
            </p:sp>
          </p:grpSp>
        </p:grpSp>
        <p:sp>
          <p:nvSpPr>
            <p:cNvPr id="22" name="Textfeld 6"/>
            <p:cNvSpPr txBox="1">
              <a:spLocks noChangeArrowheads="1"/>
            </p:cNvSpPr>
            <p:nvPr/>
          </p:nvSpPr>
          <p:spPr bwMode="auto">
            <a:xfrm>
              <a:off x="2322513" y="1508125"/>
              <a:ext cx="156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buFont typeface="Wingdings" pitchFamily="2" charset="2"/>
                <a:buChar char="§"/>
                <a:defRPr>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SzPct val="50000"/>
                <a:buChar char="•"/>
                <a:defRPr>
                  <a:solidFill>
                    <a:schemeClr val="tx1"/>
                  </a:solidFill>
                  <a:latin typeface="Arial" charset="0"/>
                </a:defRPr>
              </a:lvl5pPr>
              <a:lvl6pPr marL="2514600" indent="-228600" eaLnBrk="0" fontAlgn="base" hangingPunct="0">
                <a:spcBef>
                  <a:spcPct val="20000"/>
                </a:spcBef>
                <a:spcAft>
                  <a:spcPct val="0"/>
                </a:spcAft>
                <a:buSzPct val="50000"/>
                <a:buChar char="•"/>
                <a:defRPr>
                  <a:solidFill>
                    <a:schemeClr val="tx1"/>
                  </a:solidFill>
                  <a:latin typeface="Arial" charset="0"/>
                </a:defRPr>
              </a:lvl6pPr>
              <a:lvl7pPr marL="2971800" indent="-228600" eaLnBrk="0" fontAlgn="base" hangingPunct="0">
                <a:spcBef>
                  <a:spcPct val="20000"/>
                </a:spcBef>
                <a:spcAft>
                  <a:spcPct val="0"/>
                </a:spcAft>
                <a:buSzPct val="50000"/>
                <a:buChar char="•"/>
                <a:defRPr>
                  <a:solidFill>
                    <a:schemeClr val="tx1"/>
                  </a:solidFill>
                  <a:latin typeface="Arial" charset="0"/>
                </a:defRPr>
              </a:lvl7pPr>
              <a:lvl8pPr marL="3429000" indent="-228600" eaLnBrk="0" fontAlgn="base" hangingPunct="0">
                <a:spcBef>
                  <a:spcPct val="20000"/>
                </a:spcBef>
                <a:spcAft>
                  <a:spcPct val="0"/>
                </a:spcAft>
                <a:buSzPct val="50000"/>
                <a:buChar char="•"/>
                <a:defRPr>
                  <a:solidFill>
                    <a:schemeClr val="tx1"/>
                  </a:solidFill>
                  <a:latin typeface="Arial" charset="0"/>
                </a:defRPr>
              </a:lvl8pPr>
              <a:lvl9pPr marL="3886200" indent="-228600" eaLnBrk="0" fontAlgn="base" hangingPunct="0">
                <a:spcBef>
                  <a:spcPct val="20000"/>
                </a:spcBef>
                <a:spcAft>
                  <a:spcPct val="0"/>
                </a:spcAft>
                <a:buSzPct val="50000"/>
                <a:buChar char="•"/>
                <a:defRPr>
                  <a:solidFill>
                    <a:schemeClr val="tx1"/>
                  </a:solidFill>
                  <a:latin typeface="Arial" charset="0"/>
                </a:defRPr>
              </a:lvl9pPr>
            </a:lstStyle>
            <a:p>
              <a:pPr eaLnBrk="1" hangingPunct="1">
                <a:spcBef>
                  <a:spcPct val="0"/>
                </a:spcBef>
              </a:pPr>
              <a:r>
                <a:rPr lang="en-US" altLang="de-DE" sz="1000">
                  <a:solidFill>
                    <a:schemeClr val="bg1"/>
                  </a:solidFill>
                </a:rPr>
                <a:t>&lt;L</a:t>
              </a:r>
              <a:r>
                <a:rPr lang="en-US" altLang="de-DE" sz="1000" baseline="-25000">
                  <a:solidFill>
                    <a:schemeClr val="bg1"/>
                  </a:solidFill>
                </a:rPr>
                <a:t>esl</a:t>
              </a:r>
              <a:r>
                <a:rPr lang="en-US" altLang="de-DE" sz="1000">
                  <a:solidFill>
                    <a:schemeClr val="bg1"/>
                  </a:solidFill>
                </a:rPr>
                <a:t>&gt; =  (15.1 ± 0.3) µm</a:t>
              </a:r>
            </a:p>
          </p:txBody>
        </p:sp>
        <p:sp>
          <p:nvSpPr>
            <p:cNvPr id="23" name="Textfeld 6"/>
            <p:cNvSpPr txBox="1">
              <a:spLocks noChangeArrowheads="1"/>
            </p:cNvSpPr>
            <p:nvPr/>
          </p:nvSpPr>
          <p:spPr bwMode="auto">
            <a:xfrm>
              <a:off x="53975" y="1508125"/>
              <a:ext cx="163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buFont typeface="Wingdings" pitchFamily="2" charset="2"/>
                <a:buChar char="§"/>
                <a:defRPr>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SzPct val="50000"/>
                <a:buChar char="•"/>
                <a:defRPr>
                  <a:solidFill>
                    <a:schemeClr val="tx1"/>
                  </a:solidFill>
                  <a:latin typeface="Arial" charset="0"/>
                </a:defRPr>
              </a:lvl5pPr>
              <a:lvl6pPr marL="2514600" indent="-228600" eaLnBrk="0" fontAlgn="base" hangingPunct="0">
                <a:spcBef>
                  <a:spcPct val="20000"/>
                </a:spcBef>
                <a:spcAft>
                  <a:spcPct val="0"/>
                </a:spcAft>
                <a:buSzPct val="50000"/>
                <a:buChar char="•"/>
                <a:defRPr>
                  <a:solidFill>
                    <a:schemeClr val="tx1"/>
                  </a:solidFill>
                  <a:latin typeface="Arial" charset="0"/>
                </a:defRPr>
              </a:lvl6pPr>
              <a:lvl7pPr marL="2971800" indent="-228600" eaLnBrk="0" fontAlgn="base" hangingPunct="0">
                <a:spcBef>
                  <a:spcPct val="20000"/>
                </a:spcBef>
                <a:spcAft>
                  <a:spcPct val="0"/>
                </a:spcAft>
                <a:buSzPct val="50000"/>
                <a:buChar char="•"/>
                <a:defRPr>
                  <a:solidFill>
                    <a:schemeClr val="tx1"/>
                  </a:solidFill>
                  <a:latin typeface="Arial" charset="0"/>
                </a:defRPr>
              </a:lvl7pPr>
              <a:lvl8pPr marL="3429000" indent="-228600" eaLnBrk="0" fontAlgn="base" hangingPunct="0">
                <a:spcBef>
                  <a:spcPct val="20000"/>
                </a:spcBef>
                <a:spcAft>
                  <a:spcPct val="0"/>
                </a:spcAft>
                <a:buSzPct val="50000"/>
                <a:buChar char="•"/>
                <a:defRPr>
                  <a:solidFill>
                    <a:schemeClr val="tx1"/>
                  </a:solidFill>
                  <a:latin typeface="Arial" charset="0"/>
                </a:defRPr>
              </a:lvl8pPr>
              <a:lvl9pPr marL="3886200" indent="-228600" eaLnBrk="0" fontAlgn="base" hangingPunct="0">
                <a:spcBef>
                  <a:spcPct val="20000"/>
                </a:spcBef>
                <a:spcAft>
                  <a:spcPct val="0"/>
                </a:spcAft>
                <a:buSzPct val="50000"/>
                <a:buChar char="•"/>
                <a:defRPr>
                  <a:solidFill>
                    <a:schemeClr val="tx1"/>
                  </a:solidFill>
                  <a:latin typeface="Arial" charset="0"/>
                </a:defRPr>
              </a:lvl9pPr>
            </a:lstStyle>
            <a:p>
              <a:pPr eaLnBrk="1" hangingPunct="1">
                <a:spcBef>
                  <a:spcPct val="0"/>
                </a:spcBef>
              </a:pPr>
              <a:r>
                <a:rPr lang="en-US" altLang="de-DE" sz="1000">
                  <a:solidFill>
                    <a:schemeClr val="bg1"/>
                  </a:solidFill>
                </a:rPr>
                <a:t>&lt;a</a:t>
              </a:r>
              <a:r>
                <a:rPr lang="en-US" altLang="de-DE" sz="1000" baseline="-25000">
                  <a:solidFill>
                    <a:schemeClr val="bg1"/>
                  </a:solidFill>
                </a:rPr>
                <a:t>esl</a:t>
              </a:r>
              <a:r>
                <a:rPr lang="en-US" altLang="de-DE" sz="1000">
                  <a:solidFill>
                    <a:schemeClr val="bg1"/>
                  </a:solidFill>
                </a:rPr>
                <a:t>&gt; =  (1.17 ± 0.03) µm</a:t>
              </a:r>
            </a:p>
          </p:txBody>
        </p:sp>
      </p:grpSp>
      <p:grpSp>
        <p:nvGrpSpPr>
          <p:cNvPr id="34" name="Gruppieren 33"/>
          <p:cNvGrpSpPr>
            <a:grpSpLocks/>
          </p:cNvGrpSpPr>
          <p:nvPr/>
        </p:nvGrpSpPr>
        <p:grpSpPr bwMode="auto">
          <a:xfrm>
            <a:off x="5588340" y="2346325"/>
            <a:ext cx="2247900" cy="2232025"/>
            <a:chOff x="6841718" y="1444714"/>
            <a:chExt cx="2248282" cy="2232000"/>
          </a:xfrm>
        </p:grpSpPr>
        <p:pic>
          <p:nvPicPr>
            <p:cNvPr id="35" name="Grafik 58"/>
            <p:cNvPicPr>
              <a:picLocks noChangeAspect="1"/>
            </p:cNvPicPr>
            <p:nvPr/>
          </p:nvPicPr>
          <p:blipFill>
            <a:blip r:embed="rId5" cstate="email">
              <a:extLst>
                <a:ext uri="{28A0092B-C50C-407E-A947-70E740481C1C}">
                  <a14:useLocalDpi xmlns:a14="http://schemas.microsoft.com/office/drawing/2010/main"/>
                </a:ext>
              </a:extLst>
            </a:blip>
            <a:srcRect l="16847" t="22131" r="25848" b="15706"/>
            <a:stretch>
              <a:fillRect/>
            </a:stretch>
          </p:blipFill>
          <p:spPr bwMode="auto">
            <a:xfrm>
              <a:off x="6858000" y="1444714"/>
              <a:ext cx="2232000"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feld 59"/>
            <p:cNvSpPr txBox="1">
              <a:spLocks noChangeArrowheads="1"/>
            </p:cNvSpPr>
            <p:nvPr/>
          </p:nvSpPr>
          <p:spPr bwMode="auto">
            <a:xfrm>
              <a:off x="6867767" y="1444714"/>
              <a:ext cx="22124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1200">
                  <a:solidFill>
                    <a:schemeClr val="bg1"/>
                  </a:solidFill>
                  <a:cs typeface="Arial" charset="0"/>
                </a:rPr>
                <a:t>50 appm He + 5min @ 2000K</a:t>
              </a:r>
            </a:p>
          </p:txBody>
        </p:sp>
        <p:sp>
          <p:nvSpPr>
            <p:cNvPr id="37" name="Textfeld 38"/>
            <p:cNvSpPr txBox="1">
              <a:spLocks noChangeArrowheads="1"/>
            </p:cNvSpPr>
            <p:nvPr/>
          </p:nvSpPr>
          <p:spPr bwMode="auto">
            <a:xfrm>
              <a:off x="6858000" y="1715004"/>
              <a:ext cx="10198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1000">
                  <a:solidFill>
                    <a:schemeClr val="bg1"/>
                  </a:solidFill>
                  <a:cs typeface="Arial" charset="0"/>
                </a:rPr>
                <a:t>C</a:t>
              </a:r>
              <a:r>
                <a:rPr lang="en-US" altLang="de-DE" sz="1000" baseline="-25000">
                  <a:solidFill>
                    <a:schemeClr val="bg1"/>
                  </a:solidFill>
                  <a:cs typeface="Arial" charset="0"/>
                </a:rPr>
                <a:t>small grain</a:t>
              </a:r>
              <a:r>
                <a:rPr lang="en-US" altLang="de-DE" sz="1000">
                  <a:solidFill>
                    <a:schemeClr val="bg1"/>
                  </a:solidFill>
                  <a:cs typeface="Arial" charset="0"/>
                </a:rPr>
                <a:t>: 21%</a:t>
              </a:r>
            </a:p>
          </p:txBody>
        </p:sp>
        <p:grpSp>
          <p:nvGrpSpPr>
            <p:cNvPr id="38" name="Gruppieren 169"/>
            <p:cNvGrpSpPr>
              <a:grpSpLocks/>
            </p:cNvGrpSpPr>
            <p:nvPr/>
          </p:nvGrpSpPr>
          <p:grpSpPr bwMode="auto">
            <a:xfrm>
              <a:off x="6841718" y="3430493"/>
              <a:ext cx="542135" cy="246221"/>
              <a:chOff x="1672096" y="5901263"/>
              <a:chExt cx="542135" cy="246221"/>
            </a:xfrm>
          </p:grpSpPr>
          <p:cxnSp>
            <p:nvCxnSpPr>
              <p:cNvPr id="39" name="Gerade Verbindung 38"/>
              <p:cNvCxnSpPr/>
              <p:nvPr/>
            </p:nvCxnSpPr>
            <p:spPr>
              <a:xfrm>
                <a:off x="1751484" y="5901424"/>
                <a:ext cx="382653"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feld 171"/>
              <p:cNvSpPr txBox="1">
                <a:spLocks noChangeArrowheads="1"/>
              </p:cNvSpPr>
              <p:nvPr/>
            </p:nvSpPr>
            <p:spPr bwMode="auto">
              <a:xfrm>
                <a:off x="1672096" y="5901263"/>
                <a:ext cx="5421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1000" dirty="0">
                    <a:solidFill>
                      <a:schemeClr val="bg1"/>
                    </a:solidFill>
                    <a:cs typeface="Arial" charset="0"/>
                  </a:rPr>
                  <a:t>50 µm</a:t>
                </a:r>
              </a:p>
            </p:txBody>
          </p:sp>
        </p:grpSp>
      </p:grpSp>
      <p:pic>
        <p:nvPicPr>
          <p:cNvPr id="43" name="Picture 19"/>
          <p:cNvPicPr>
            <a:picLocks noChangeAspect="1"/>
          </p:cNvPicPr>
          <p:nvPr/>
        </p:nvPicPr>
        <p:blipFill rotWithShape="1">
          <a:blip r:embed="rId6" cstate="email">
            <a:extLst>
              <a:ext uri="{28A0092B-C50C-407E-A947-70E740481C1C}">
                <a14:useLocalDpi xmlns:a14="http://schemas.microsoft.com/office/drawing/2010/main"/>
              </a:ext>
            </a:extLst>
          </a:blip>
          <a:srcRect b="-55855"/>
          <a:stretch/>
        </p:blipFill>
        <p:spPr>
          <a:xfrm>
            <a:off x="8252803" y="4120771"/>
            <a:ext cx="711685" cy="1067527"/>
          </a:xfrm>
          <a:prstGeom prst="rect">
            <a:avLst/>
          </a:prstGeom>
        </p:spPr>
      </p:pic>
    </p:spTree>
    <p:extLst>
      <p:ext uri="{BB962C8B-B14F-4D97-AF65-F5344CB8AC3E}">
        <p14:creationId xmlns:p14="http://schemas.microsoft.com/office/powerpoint/2010/main" val="234972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66950" y="69488"/>
            <a:ext cx="61450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t>D retention in MeV He implanted and annealed W 2020 </a:t>
            </a:r>
            <a:endParaRPr lang="en-US" altLang="en-US" sz="2000" b="1" dirty="0"/>
          </a:p>
        </p:txBody>
      </p:sp>
      <p:sp>
        <p:nvSpPr>
          <p:cNvPr id="2074" name="Text Box 26"/>
          <p:cNvSpPr txBox="1">
            <a:spLocks noChangeArrowheads="1"/>
          </p:cNvSpPr>
          <p:nvPr/>
        </p:nvSpPr>
        <p:spPr bwMode="auto">
          <a:xfrm>
            <a:off x="6804248" y="4947070"/>
            <a:ext cx="18325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J. Bauer / T. Schwarz-</a:t>
            </a:r>
            <a:r>
              <a:rPr lang="en-US" altLang="en-US" sz="900" b="1" dirty="0" err="1"/>
              <a:t>Selinger</a:t>
            </a:r>
            <a:endParaRPr lang="en-US" altLang="en-US" sz="900" b="1" dirty="0"/>
          </a:p>
        </p:txBody>
      </p:sp>
      <p:sp>
        <p:nvSpPr>
          <p:cNvPr id="207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79307" y="709492"/>
            <a:ext cx="45063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tabLst>
                <a:tab pos="269875" algn="l"/>
              </a:tabLst>
            </a:pPr>
            <a:r>
              <a:rPr lang="en-US" altLang="en-US" dirty="0"/>
              <a:t> </a:t>
            </a:r>
            <a:r>
              <a:rPr lang="en-US" altLang="de-DE" dirty="0"/>
              <a:t>Study D uptake as function of D </a:t>
            </a:r>
            <a:r>
              <a:rPr lang="en-US" altLang="de-DE" dirty="0" err="1"/>
              <a:t>fluence</a:t>
            </a:r>
            <a:endParaRPr lang="en-US" altLang="en-US" dirty="0"/>
          </a:p>
        </p:txBody>
      </p:sp>
      <p:sp>
        <p:nvSpPr>
          <p:cNvPr id="2079" name="Text Box 31"/>
          <p:cNvSpPr txBox="1">
            <a:spLocks noChangeArrowheads="1"/>
          </p:cNvSpPr>
          <p:nvPr/>
        </p:nvSpPr>
        <p:spPr bwMode="auto">
          <a:xfrm>
            <a:off x="79308" y="1059582"/>
            <a:ext cx="571682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tabLst>
                <a:tab pos="269875" algn="l"/>
              </a:tabLst>
            </a:pPr>
            <a:r>
              <a:rPr lang="en-US" altLang="en-US" dirty="0"/>
              <a:t>Study D retention as function of He concentration</a:t>
            </a:r>
          </a:p>
          <a:p>
            <a:pPr>
              <a:buFont typeface="Wingdings" pitchFamily="2" charset="2"/>
              <a:buChar char="v"/>
            </a:pPr>
            <a:r>
              <a:rPr lang="en-US" altLang="en-US" dirty="0">
                <a:sym typeface="Wingdings" pitchFamily="2" charset="2"/>
              </a:rPr>
              <a:t>Eleven </a:t>
            </a:r>
            <a:r>
              <a:rPr lang="en-US" altLang="en-US" baseline="30000" dirty="0">
                <a:sym typeface="Wingdings" pitchFamily="2" charset="2"/>
              </a:rPr>
              <a:t>4</a:t>
            </a:r>
            <a:r>
              <a:rPr lang="en-US" altLang="en-US" dirty="0">
                <a:sym typeface="Wingdings" pitchFamily="2" charset="2"/>
              </a:rPr>
              <a:t>He ion energies (0.3 to 2.75 MeV/</a:t>
            </a:r>
            <a:r>
              <a:rPr lang="en-US" altLang="en-US" baseline="30000" dirty="0">
                <a:sym typeface="Wingdings" pitchFamily="2" charset="2"/>
              </a:rPr>
              <a:t>4</a:t>
            </a:r>
            <a:r>
              <a:rPr lang="en-US" altLang="en-US" dirty="0">
                <a:sym typeface="Wingdings" pitchFamily="2" charset="2"/>
              </a:rPr>
              <a:t>He)</a:t>
            </a:r>
          </a:p>
          <a:p>
            <a:pPr>
              <a:buFont typeface="Wingdings" pitchFamily="2" charset="2"/>
              <a:buChar char="v"/>
            </a:pPr>
            <a:r>
              <a:rPr lang="en-US" altLang="en-US" dirty="0"/>
              <a:t>2000 K post annealing</a:t>
            </a:r>
          </a:p>
          <a:p>
            <a:pPr>
              <a:buFont typeface="Wingdings" pitchFamily="2" charset="2"/>
              <a:buChar char="v"/>
            </a:pPr>
            <a:r>
              <a:rPr lang="en-US" altLang="de-DE" dirty="0">
                <a:sym typeface="Wingdings" pitchFamily="2" charset="2"/>
              </a:rPr>
              <a:t>Gentle plasma loading at 370 K to decorate traps</a:t>
            </a:r>
          </a:p>
          <a:p>
            <a:pPr>
              <a:buFont typeface="Wingdings" pitchFamily="2" charset="2"/>
              <a:buChar char="v"/>
            </a:pPr>
            <a:endParaRPr lang="en-US" altLang="en-US" dirty="0"/>
          </a:p>
        </p:txBody>
      </p:sp>
      <p:pic>
        <p:nvPicPr>
          <p:cNvPr id="43" name="Picture 19"/>
          <p:cNvPicPr>
            <a:picLocks noChangeAspect="1"/>
          </p:cNvPicPr>
          <p:nvPr/>
        </p:nvPicPr>
        <p:blipFill rotWithShape="1">
          <a:blip r:embed="rId3" cstate="email">
            <a:extLst>
              <a:ext uri="{28A0092B-C50C-407E-A947-70E740481C1C}">
                <a14:useLocalDpi xmlns:a14="http://schemas.microsoft.com/office/drawing/2010/main"/>
              </a:ext>
            </a:extLst>
          </a:blip>
          <a:srcRect b="-55855"/>
          <a:stretch/>
        </p:blipFill>
        <p:spPr>
          <a:xfrm>
            <a:off x="8252803" y="4120771"/>
            <a:ext cx="711685" cy="1067527"/>
          </a:xfrm>
          <a:prstGeom prst="rect">
            <a:avLst/>
          </a:prstGeom>
        </p:spPr>
      </p:pic>
      <p:sp>
        <p:nvSpPr>
          <p:cNvPr id="44" name="Textfeld 23">
            <a:extLst>
              <a:ext uri="{FF2B5EF4-FFF2-40B4-BE49-F238E27FC236}">
                <a16:creationId xmlns:a16="http://schemas.microsoft.com/office/drawing/2014/main" id="{728A0835-728D-2548-B85B-7BF17BFCD1A5}"/>
              </a:ext>
            </a:extLst>
          </p:cNvPr>
          <p:cNvSpPr txBox="1">
            <a:spLocks noChangeArrowheads="1"/>
          </p:cNvSpPr>
          <p:nvPr/>
        </p:nvSpPr>
        <p:spPr bwMode="auto">
          <a:xfrm>
            <a:off x="116376" y="3417474"/>
            <a:ext cx="6042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marL="742950" indent="-285750">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dirty="0"/>
              <a:t>The higher the </a:t>
            </a:r>
            <a:r>
              <a:rPr lang="en-US" altLang="en-US" sz="1800" baseline="30000" dirty="0"/>
              <a:t>4</a:t>
            </a:r>
            <a:r>
              <a:rPr lang="en-US" altLang="en-US" sz="1800" dirty="0"/>
              <a:t>He conc., the lower the D to </a:t>
            </a:r>
            <a:r>
              <a:rPr lang="en-US" altLang="en-US" sz="1800" baseline="30000" dirty="0"/>
              <a:t>4</a:t>
            </a:r>
            <a:r>
              <a:rPr lang="en-US" altLang="en-US" sz="1800" dirty="0"/>
              <a:t>He ratio: </a:t>
            </a:r>
          </a:p>
        </p:txBody>
      </p:sp>
      <p:sp>
        <p:nvSpPr>
          <p:cNvPr id="45" name="Textfeld 44">
            <a:extLst>
              <a:ext uri="{FF2B5EF4-FFF2-40B4-BE49-F238E27FC236}">
                <a16:creationId xmlns:a16="http://schemas.microsoft.com/office/drawing/2014/main" id="{C8832EBA-D316-6D4D-A972-849F38D8217D}"/>
              </a:ext>
            </a:extLst>
          </p:cNvPr>
          <p:cNvSpPr txBox="1">
            <a:spLocks noChangeArrowheads="1"/>
          </p:cNvSpPr>
          <p:nvPr/>
        </p:nvSpPr>
        <p:spPr bwMode="auto">
          <a:xfrm>
            <a:off x="116376" y="3048142"/>
            <a:ext cx="9376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defRPr sz="2000">
                <a:solidFill>
                  <a:schemeClr val="tx1"/>
                </a:solidFill>
                <a:latin typeface="Arial" panose="020B0604020202020204" pitchFamily="34" charset="0"/>
              </a:defRPr>
            </a:lvl1pPr>
            <a:lvl2pPr>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dirty="0"/>
              <a:t>Final D retention does not depend on grain size</a:t>
            </a:r>
            <a:endParaRPr lang="en-US" altLang="en-US" dirty="0"/>
          </a:p>
        </p:txBody>
      </p:sp>
      <p:sp>
        <p:nvSpPr>
          <p:cNvPr id="46" name="Textfeld 45">
            <a:extLst>
              <a:ext uri="{FF2B5EF4-FFF2-40B4-BE49-F238E27FC236}">
                <a16:creationId xmlns:a16="http://schemas.microsoft.com/office/drawing/2014/main" id="{C8832EBA-D316-6D4D-A972-849F38D8217D}"/>
              </a:ext>
            </a:extLst>
          </p:cNvPr>
          <p:cNvSpPr txBox="1">
            <a:spLocks noChangeArrowheads="1"/>
          </p:cNvSpPr>
          <p:nvPr/>
        </p:nvSpPr>
        <p:spPr bwMode="auto">
          <a:xfrm>
            <a:off x="116376" y="2278700"/>
            <a:ext cx="567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dirty="0"/>
              <a:t>Saturation of D retention is observed in all samples</a:t>
            </a:r>
            <a:endParaRPr lang="en-US" altLang="en-US" dirty="0"/>
          </a:p>
        </p:txBody>
      </p:sp>
      <p:sp>
        <p:nvSpPr>
          <p:cNvPr id="47" name="Textfeld 46">
            <a:extLst>
              <a:ext uri="{FF2B5EF4-FFF2-40B4-BE49-F238E27FC236}">
                <a16:creationId xmlns:a16="http://schemas.microsoft.com/office/drawing/2014/main" id="{C8832EBA-D316-6D4D-A972-849F38D8217D}"/>
              </a:ext>
            </a:extLst>
          </p:cNvPr>
          <p:cNvSpPr txBox="1">
            <a:spLocks noChangeArrowheads="1"/>
          </p:cNvSpPr>
          <p:nvPr/>
        </p:nvSpPr>
        <p:spPr bwMode="auto">
          <a:xfrm>
            <a:off x="116376" y="2648032"/>
            <a:ext cx="5585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dirty="0"/>
              <a:t>Final D retention increases with </a:t>
            </a:r>
            <a:r>
              <a:rPr lang="en-US" altLang="en-US" sz="1800" baseline="30000"/>
              <a:t>4</a:t>
            </a:r>
            <a:r>
              <a:rPr lang="en-US" altLang="en-US" sz="1800"/>
              <a:t>He concentration</a:t>
            </a:r>
            <a:endParaRPr lang="en-US" altLang="en-US" sz="1800" dirty="0"/>
          </a:p>
        </p:txBody>
      </p:sp>
      <p:pic>
        <p:nvPicPr>
          <p:cNvPr id="49" name="Grafik 48"/>
          <p:cNvPicPr>
            <a:picLocks noChangeAspect="1"/>
          </p:cNvPicPr>
          <p:nvPr/>
        </p:nvPicPr>
        <p:blipFill rotWithShape="1">
          <a:blip r:embed="rId4" cstate="email">
            <a:extLst>
              <a:ext uri="{28A0092B-C50C-407E-A947-70E740481C1C}">
                <a14:useLocalDpi xmlns:a14="http://schemas.microsoft.com/office/drawing/2010/main"/>
              </a:ext>
            </a:extLst>
          </a:blip>
          <a:srcRect l="6496" t="7842" r="6890" b="1920"/>
          <a:stretch/>
        </p:blipFill>
        <p:spPr>
          <a:xfrm>
            <a:off x="5725474" y="627534"/>
            <a:ext cx="3328352" cy="2420608"/>
          </a:xfrm>
          <a:prstGeom prst="rect">
            <a:avLst/>
          </a:prstGeom>
        </p:spPr>
      </p:pic>
    </p:spTree>
    <p:extLst>
      <p:ext uri="{BB962C8B-B14F-4D97-AF65-F5344CB8AC3E}">
        <p14:creationId xmlns:p14="http://schemas.microsoft.com/office/powerpoint/2010/main" val="8037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5701559" y="596040"/>
            <a:ext cx="3447202" cy="2594006"/>
            <a:chOff x="5701559" y="596040"/>
            <a:chExt cx="3447202" cy="2594006"/>
          </a:xfrm>
        </p:grpSpPr>
        <p:pic>
          <p:nvPicPr>
            <p:cNvPr id="19" name="Grafik 18"/>
            <p:cNvPicPr>
              <a:picLocks noChangeAspect="1"/>
            </p:cNvPicPr>
            <p:nvPr/>
          </p:nvPicPr>
          <p:blipFill rotWithShape="1">
            <a:blip r:embed="rId3" cstate="email">
              <a:extLst>
                <a:ext uri="{28A0092B-C50C-407E-A947-70E740481C1C}">
                  <a14:useLocalDpi xmlns:a14="http://schemas.microsoft.com/office/drawing/2010/main"/>
                </a:ext>
              </a:extLst>
            </a:blip>
            <a:srcRect l="8667" t="9248" r="10232" b="3327"/>
            <a:stretch/>
          </p:blipFill>
          <p:spPr>
            <a:xfrm>
              <a:off x="5701559" y="596040"/>
              <a:ext cx="3447202" cy="2594006"/>
            </a:xfrm>
            <a:prstGeom prst="rect">
              <a:avLst/>
            </a:prstGeom>
          </p:spPr>
        </p:pic>
        <p:sp>
          <p:nvSpPr>
            <p:cNvPr id="2" name="Rechteck 1"/>
            <p:cNvSpPr/>
            <p:nvPr/>
          </p:nvSpPr>
          <p:spPr>
            <a:xfrm>
              <a:off x="8766000" y="849484"/>
              <a:ext cx="7200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5" name="Rectangle 17"/>
          <p:cNvSpPr>
            <a:spLocks noChangeArrowheads="1"/>
          </p:cNvSpPr>
          <p:nvPr/>
        </p:nvSpPr>
        <p:spPr bwMode="auto">
          <a:xfrm>
            <a:off x="37171" y="111246"/>
            <a:ext cx="6141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t>D retention in MeV He implanted and annealed W 2020 </a:t>
            </a:r>
            <a:endParaRPr lang="en-US" altLang="en-US" sz="2000" b="1" dirty="0"/>
          </a:p>
        </p:txBody>
      </p:sp>
      <p:sp>
        <p:nvSpPr>
          <p:cNvPr id="2074" name="Text Box 26"/>
          <p:cNvSpPr txBox="1">
            <a:spLocks noChangeArrowheads="1"/>
          </p:cNvSpPr>
          <p:nvPr/>
        </p:nvSpPr>
        <p:spPr bwMode="auto">
          <a:xfrm>
            <a:off x="6804248" y="4947070"/>
            <a:ext cx="18325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J. Bauer / T. Schwarz-</a:t>
            </a:r>
            <a:r>
              <a:rPr lang="en-US" altLang="en-US" sz="900" b="1" dirty="0" err="1"/>
              <a:t>Selinger</a:t>
            </a:r>
            <a:endParaRPr lang="en-US" altLang="en-US" sz="900" b="1" dirty="0"/>
          </a:p>
        </p:txBody>
      </p:sp>
      <p:sp>
        <p:nvSpPr>
          <p:cNvPr id="207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79307" y="709492"/>
            <a:ext cx="4570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tabLst>
                <a:tab pos="269875" algn="l"/>
              </a:tabLst>
            </a:pPr>
            <a:r>
              <a:rPr lang="en-US" altLang="en-US" dirty="0"/>
              <a:t> </a:t>
            </a:r>
            <a:r>
              <a:rPr lang="en-US" altLang="de-DE" dirty="0"/>
              <a:t>Study D uptake as function of D </a:t>
            </a:r>
            <a:r>
              <a:rPr lang="en-US" altLang="de-DE" dirty="0" err="1"/>
              <a:t>fluence</a:t>
            </a:r>
            <a:r>
              <a:rPr lang="en-US" altLang="de-DE" dirty="0"/>
              <a:t> </a:t>
            </a:r>
          </a:p>
        </p:txBody>
      </p:sp>
      <p:sp>
        <p:nvSpPr>
          <p:cNvPr id="2079" name="Text Box 31"/>
          <p:cNvSpPr txBox="1">
            <a:spLocks noChangeArrowheads="1"/>
          </p:cNvSpPr>
          <p:nvPr/>
        </p:nvSpPr>
        <p:spPr bwMode="auto">
          <a:xfrm>
            <a:off x="79308" y="1059582"/>
            <a:ext cx="571682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dirty="0"/>
              <a:t>Study D retention as function of He concentration</a:t>
            </a:r>
          </a:p>
          <a:p>
            <a:pPr>
              <a:buFont typeface="Wingdings" pitchFamily="2" charset="2"/>
              <a:buChar char="v"/>
            </a:pPr>
            <a:r>
              <a:rPr lang="en-US" altLang="en-US" dirty="0">
                <a:sym typeface="Wingdings" pitchFamily="2" charset="2"/>
              </a:rPr>
              <a:t>Eleven </a:t>
            </a:r>
            <a:r>
              <a:rPr lang="en-US" altLang="en-US" baseline="30000" dirty="0">
                <a:sym typeface="Wingdings" pitchFamily="2" charset="2"/>
              </a:rPr>
              <a:t>4</a:t>
            </a:r>
            <a:r>
              <a:rPr lang="en-US" altLang="en-US" dirty="0">
                <a:sym typeface="Wingdings" pitchFamily="2" charset="2"/>
              </a:rPr>
              <a:t>He ion energies (0.3 to 2.75 MeV/</a:t>
            </a:r>
            <a:r>
              <a:rPr lang="en-US" altLang="en-US" baseline="30000" dirty="0">
                <a:sym typeface="Wingdings" pitchFamily="2" charset="2"/>
              </a:rPr>
              <a:t>4</a:t>
            </a:r>
            <a:r>
              <a:rPr lang="en-US" altLang="en-US" dirty="0">
                <a:sym typeface="Wingdings" pitchFamily="2" charset="2"/>
              </a:rPr>
              <a:t>He)</a:t>
            </a:r>
          </a:p>
          <a:p>
            <a:pPr>
              <a:buFont typeface="Wingdings" pitchFamily="2" charset="2"/>
              <a:buChar char="v"/>
            </a:pPr>
            <a:r>
              <a:rPr lang="en-US" altLang="en-US" dirty="0"/>
              <a:t>2000 K post annealing</a:t>
            </a:r>
          </a:p>
          <a:p>
            <a:pPr>
              <a:buFont typeface="Wingdings" pitchFamily="2" charset="2"/>
              <a:buChar char="v"/>
            </a:pPr>
            <a:r>
              <a:rPr lang="en-US" altLang="de-DE" dirty="0">
                <a:sym typeface="Wingdings" pitchFamily="2" charset="2"/>
              </a:rPr>
              <a:t>Gentle plasma loading at 370 K to decorate traps</a:t>
            </a:r>
          </a:p>
          <a:p>
            <a:pPr>
              <a:buFont typeface="Wingdings" pitchFamily="2" charset="2"/>
              <a:buChar char="v"/>
            </a:pPr>
            <a:endParaRPr lang="en-US" altLang="en-US" dirty="0"/>
          </a:p>
        </p:txBody>
      </p:sp>
      <p:sp>
        <p:nvSpPr>
          <p:cNvPr id="2085" name="Text Box 37"/>
          <p:cNvSpPr txBox="1">
            <a:spLocks noChangeArrowheads="1"/>
          </p:cNvSpPr>
          <p:nvPr/>
        </p:nvSpPr>
        <p:spPr bwMode="auto">
          <a:xfrm>
            <a:off x="1947767" y="4177391"/>
            <a:ext cx="56925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Tx/>
              <a:buChar char="-"/>
            </a:pPr>
            <a:r>
              <a:rPr lang="en-US" altLang="en-US" dirty="0"/>
              <a:t>Repeat with non-annealed He containing samples</a:t>
            </a:r>
          </a:p>
          <a:p>
            <a:pPr marL="285750" indent="-285750">
              <a:buFontTx/>
              <a:buChar char="-"/>
            </a:pPr>
            <a:r>
              <a:rPr lang="en-US" altLang="en-US" dirty="0"/>
              <a:t>He ‘multilayers’ to study D transport</a:t>
            </a:r>
          </a:p>
        </p:txBody>
      </p:sp>
      <p:pic>
        <p:nvPicPr>
          <p:cNvPr id="43" name="Picture 19"/>
          <p:cNvPicPr>
            <a:picLocks noChangeAspect="1"/>
          </p:cNvPicPr>
          <p:nvPr/>
        </p:nvPicPr>
        <p:blipFill rotWithShape="1">
          <a:blip r:embed="rId4" cstate="email">
            <a:extLst>
              <a:ext uri="{28A0092B-C50C-407E-A947-70E740481C1C}">
                <a14:useLocalDpi xmlns:a14="http://schemas.microsoft.com/office/drawing/2010/main"/>
              </a:ext>
            </a:extLst>
          </a:blip>
          <a:srcRect b="-55855"/>
          <a:stretch/>
        </p:blipFill>
        <p:spPr>
          <a:xfrm>
            <a:off x="8252803" y="4120771"/>
            <a:ext cx="711685" cy="1067527"/>
          </a:xfrm>
          <a:prstGeom prst="rect">
            <a:avLst/>
          </a:prstGeom>
        </p:spPr>
      </p:pic>
      <p:sp>
        <p:nvSpPr>
          <p:cNvPr id="42" name="Textfeld 13">
            <a:extLst>
              <a:ext uri="{FF2B5EF4-FFF2-40B4-BE49-F238E27FC236}">
                <a16:creationId xmlns:a16="http://schemas.microsoft.com/office/drawing/2014/main" id="{66071D15-2052-BB4C-88A5-7D957E8DB333}"/>
              </a:ext>
            </a:extLst>
          </p:cNvPr>
          <p:cNvSpPr txBox="1">
            <a:spLocks noChangeArrowheads="1"/>
          </p:cNvSpPr>
          <p:nvPr/>
        </p:nvSpPr>
        <p:spPr bwMode="auto">
          <a:xfrm>
            <a:off x="116376" y="3786806"/>
            <a:ext cx="55034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marL="742950" indent="-285750">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b="1" dirty="0">
                <a:solidFill>
                  <a:srgbClr val="FF0000"/>
                </a:solidFill>
              </a:rPr>
              <a:t>D to </a:t>
            </a:r>
            <a:r>
              <a:rPr lang="en-US" altLang="en-US" sz="1800" b="1" baseline="30000" dirty="0">
                <a:solidFill>
                  <a:srgbClr val="FF0000"/>
                </a:solidFill>
              </a:rPr>
              <a:t>4</a:t>
            </a:r>
            <a:r>
              <a:rPr lang="en-US" altLang="en-US" sz="1800" b="1" dirty="0">
                <a:solidFill>
                  <a:srgbClr val="FF0000"/>
                </a:solidFill>
              </a:rPr>
              <a:t>He ratio fits to D trapping at </a:t>
            </a:r>
            <a:r>
              <a:rPr lang="en-US" altLang="en-US" sz="1800" b="1" baseline="30000" dirty="0">
                <a:solidFill>
                  <a:srgbClr val="FF0000"/>
                </a:solidFill>
              </a:rPr>
              <a:t>4</a:t>
            </a:r>
            <a:r>
              <a:rPr lang="en-US" altLang="en-US" sz="1800" b="1" dirty="0">
                <a:solidFill>
                  <a:srgbClr val="FF0000"/>
                </a:solidFill>
              </a:rPr>
              <a:t>He bubbles</a:t>
            </a:r>
          </a:p>
        </p:txBody>
      </p:sp>
      <p:sp>
        <p:nvSpPr>
          <p:cNvPr id="44" name="Textfeld 23">
            <a:extLst>
              <a:ext uri="{FF2B5EF4-FFF2-40B4-BE49-F238E27FC236}">
                <a16:creationId xmlns:a16="http://schemas.microsoft.com/office/drawing/2014/main" id="{728A0835-728D-2548-B85B-7BF17BFCD1A5}"/>
              </a:ext>
            </a:extLst>
          </p:cNvPr>
          <p:cNvSpPr txBox="1">
            <a:spLocks noChangeArrowheads="1"/>
          </p:cNvSpPr>
          <p:nvPr/>
        </p:nvSpPr>
        <p:spPr bwMode="auto">
          <a:xfrm>
            <a:off x="116376" y="3417474"/>
            <a:ext cx="7478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marL="742950" indent="-285750">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b="1" dirty="0"/>
              <a:t>The higher the </a:t>
            </a:r>
            <a:r>
              <a:rPr lang="en-US" altLang="en-US" sz="1800" b="1" baseline="30000" dirty="0"/>
              <a:t>4</a:t>
            </a:r>
            <a:r>
              <a:rPr lang="en-US" altLang="en-US" sz="1800" b="1" dirty="0"/>
              <a:t>He conc., the lower the D to </a:t>
            </a:r>
            <a:r>
              <a:rPr lang="en-US" altLang="en-US" sz="1800" b="1" baseline="30000" dirty="0"/>
              <a:t>4</a:t>
            </a:r>
            <a:r>
              <a:rPr lang="en-US" altLang="en-US" sz="1800" b="1" dirty="0"/>
              <a:t>He ratio: see graph</a:t>
            </a:r>
          </a:p>
        </p:txBody>
      </p:sp>
      <p:sp>
        <p:nvSpPr>
          <p:cNvPr id="45" name="Textfeld 44">
            <a:extLst>
              <a:ext uri="{FF2B5EF4-FFF2-40B4-BE49-F238E27FC236}">
                <a16:creationId xmlns:a16="http://schemas.microsoft.com/office/drawing/2014/main" id="{C8832EBA-D316-6D4D-A972-849F38D8217D}"/>
              </a:ext>
            </a:extLst>
          </p:cNvPr>
          <p:cNvSpPr txBox="1">
            <a:spLocks noChangeArrowheads="1"/>
          </p:cNvSpPr>
          <p:nvPr/>
        </p:nvSpPr>
        <p:spPr bwMode="auto">
          <a:xfrm>
            <a:off x="116376" y="3048142"/>
            <a:ext cx="9376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defRPr sz="2000">
                <a:solidFill>
                  <a:schemeClr val="tx1"/>
                </a:solidFill>
                <a:latin typeface="Arial" panose="020B0604020202020204" pitchFamily="34" charset="0"/>
              </a:defRPr>
            </a:lvl1pPr>
            <a:lvl2pPr>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dirty="0"/>
              <a:t>Final D retention does not depend on grain size</a:t>
            </a:r>
            <a:endParaRPr lang="en-US" altLang="en-US" dirty="0"/>
          </a:p>
        </p:txBody>
      </p:sp>
      <p:sp>
        <p:nvSpPr>
          <p:cNvPr id="46" name="Textfeld 45">
            <a:extLst>
              <a:ext uri="{FF2B5EF4-FFF2-40B4-BE49-F238E27FC236}">
                <a16:creationId xmlns:a16="http://schemas.microsoft.com/office/drawing/2014/main" id="{C8832EBA-D316-6D4D-A972-849F38D8217D}"/>
              </a:ext>
            </a:extLst>
          </p:cNvPr>
          <p:cNvSpPr txBox="1">
            <a:spLocks noChangeArrowheads="1"/>
          </p:cNvSpPr>
          <p:nvPr/>
        </p:nvSpPr>
        <p:spPr bwMode="auto">
          <a:xfrm>
            <a:off x="116376" y="2278700"/>
            <a:ext cx="567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dirty="0"/>
              <a:t>Saturation of D retention is observed in all samples</a:t>
            </a:r>
            <a:endParaRPr lang="en-US" altLang="en-US" dirty="0"/>
          </a:p>
        </p:txBody>
      </p:sp>
      <p:sp>
        <p:nvSpPr>
          <p:cNvPr id="47" name="Textfeld 46">
            <a:extLst>
              <a:ext uri="{FF2B5EF4-FFF2-40B4-BE49-F238E27FC236}">
                <a16:creationId xmlns:a16="http://schemas.microsoft.com/office/drawing/2014/main" id="{C8832EBA-D316-6D4D-A972-849F38D8217D}"/>
              </a:ext>
            </a:extLst>
          </p:cNvPr>
          <p:cNvSpPr txBox="1">
            <a:spLocks noChangeArrowheads="1"/>
          </p:cNvSpPr>
          <p:nvPr/>
        </p:nvSpPr>
        <p:spPr bwMode="auto">
          <a:xfrm>
            <a:off x="116376" y="2648032"/>
            <a:ext cx="5982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defRPr sz="2000">
                <a:solidFill>
                  <a:schemeClr val="tx1"/>
                </a:solidFill>
                <a:latin typeface="Arial" panose="020B0604020202020204" pitchFamily="34" charset="0"/>
              </a:defRPr>
            </a:lvl1pPr>
            <a:lvl2pPr>
              <a:spcBef>
                <a:spcPct val="20000"/>
              </a:spcBef>
              <a:buFont typeface="Wingdings" pitchFamily="2" charset="2"/>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SzPct val="5000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en-US" sz="1800" b="1" dirty="0"/>
              <a:t>Final D retention </a:t>
            </a:r>
            <a:r>
              <a:rPr lang="en-US" altLang="en-US" sz="1800" b="1" dirty="0">
                <a:solidFill>
                  <a:srgbClr val="FF0000"/>
                </a:solidFill>
              </a:rPr>
              <a:t>increases with </a:t>
            </a:r>
            <a:r>
              <a:rPr lang="en-US" altLang="en-US" sz="1800" b="1" baseline="30000" dirty="0">
                <a:solidFill>
                  <a:srgbClr val="FF0000"/>
                </a:solidFill>
              </a:rPr>
              <a:t>4</a:t>
            </a:r>
            <a:r>
              <a:rPr lang="en-US" altLang="en-US" sz="1800" b="1" dirty="0">
                <a:solidFill>
                  <a:srgbClr val="FF0000"/>
                </a:solidFill>
              </a:rPr>
              <a:t>He </a:t>
            </a:r>
            <a:r>
              <a:rPr lang="en-US" altLang="en-US" sz="1800" b="1" dirty="0"/>
              <a:t>concentration</a:t>
            </a:r>
          </a:p>
        </p:txBody>
      </p:sp>
      <p:sp>
        <p:nvSpPr>
          <p:cNvPr id="50" name="Text Box 37"/>
          <p:cNvSpPr txBox="1">
            <a:spLocks noChangeArrowheads="1"/>
          </p:cNvSpPr>
          <p:nvPr/>
        </p:nvSpPr>
        <p:spPr bwMode="auto">
          <a:xfrm>
            <a:off x="107504" y="4155926"/>
            <a:ext cx="17682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Ø"/>
            </a:pPr>
            <a:r>
              <a:rPr lang="en-US" altLang="en-US" dirty="0"/>
              <a:t> Future plans:	</a:t>
            </a:r>
          </a:p>
        </p:txBody>
      </p:sp>
    </p:spTree>
    <p:extLst>
      <p:ext uri="{BB962C8B-B14F-4D97-AF65-F5344CB8AC3E}">
        <p14:creationId xmlns:p14="http://schemas.microsoft.com/office/powerpoint/2010/main" val="12346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D59D874-FA83-4EA7-8C32-517818E79A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30823" y="3238555"/>
            <a:ext cx="2143101" cy="1722315"/>
          </a:xfrm>
          <a:prstGeom prst="rect">
            <a:avLst/>
          </a:prstGeom>
        </p:spPr>
      </p:pic>
      <p:pic>
        <p:nvPicPr>
          <p:cNvPr id="53" name="Picture 52">
            <a:extLst>
              <a:ext uri="{FF2B5EF4-FFF2-40B4-BE49-F238E27FC236}">
                <a16:creationId xmlns:a16="http://schemas.microsoft.com/office/drawing/2014/main" id="{4D5FCC4C-839B-465A-84E4-C79F65EC4BB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48064" y="602426"/>
            <a:ext cx="3944583" cy="2545388"/>
          </a:xfrm>
          <a:prstGeom prst="rect">
            <a:avLst/>
          </a:prstGeom>
        </p:spPr>
      </p:pic>
      <p:graphicFrame>
        <p:nvGraphicFramePr>
          <p:cNvPr id="15" name="Object 14">
            <a:extLst>
              <a:ext uri="{FF2B5EF4-FFF2-40B4-BE49-F238E27FC236}">
                <a16:creationId xmlns:a16="http://schemas.microsoft.com/office/drawing/2014/main" id="{9CFCB3B9-381F-4E83-91DD-72322AE89E87}"/>
              </a:ext>
            </a:extLst>
          </p:cNvPr>
          <p:cNvGraphicFramePr>
            <a:graphicFrameLocks noChangeAspect="1"/>
          </p:cNvGraphicFramePr>
          <p:nvPr>
            <p:extLst>
              <p:ext uri="{D42A27DB-BD31-4B8C-83A1-F6EECF244321}">
                <p14:modId xmlns:p14="http://schemas.microsoft.com/office/powerpoint/2010/main" val="1056885925"/>
              </p:ext>
            </p:extLst>
          </p:nvPr>
        </p:nvGraphicFramePr>
        <p:xfrm>
          <a:off x="8634406" y="4137979"/>
          <a:ext cx="528306" cy="504714"/>
        </p:xfrm>
        <a:graphic>
          <a:graphicData uri="http://schemas.openxmlformats.org/presentationml/2006/ole">
            <mc:AlternateContent xmlns:mc="http://schemas.openxmlformats.org/markup-compatibility/2006">
              <mc:Choice xmlns:v="urn:schemas-microsoft-com:vml" Requires="v">
                <p:oleObj spid="_x0000_s12324" name="Dokument" r:id="rId6" imgW="609600" imgH="582168" progId="Word.Document.8">
                  <p:embed/>
                </p:oleObj>
              </mc:Choice>
              <mc:Fallback>
                <p:oleObj name="Dokument" r:id="rId6" imgW="609600" imgH="582168" progId="Word.Document.8">
                  <p:embed/>
                  <p:pic>
                    <p:nvPicPr>
                      <p:cNvPr id="15" name="Object 14">
                        <a:extLst>
                          <a:ext uri="{FF2B5EF4-FFF2-40B4-BE49-F238E27FC236}">
                            <a16:creationId xmlns:a16="http://schemas.microsoft.com/office/drawing/2014/main" id="{9CFCB3B9-381F-4E83-91DD-72322AE89E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06" y="4137979"/>
                        <a:ext cx="528306" cy="504714"/>
                      </a:xfrm>
                      <a:prstGeom prst="rect">
                        <a:avLst/>
                      </a:prstGeom>
                      <a:noFill/>
                      <a:ln>
                        <a:noFill/>
                      </a:ln>
                    </p:spPr>
                  </p:pic>
                </p:oleObj>
              </mc:Fallback>
            </mc:AlternateContent>
          </a:graphicData>
        </a:graphic>
      </p:graphicFrame>
      <p:sp>
        <p:nvSpPr>
          <p:cNvPr id="2074" name="Text Box 26"/>
          <p:cNvSpPr txBox="1">
            <a:spLocks noChangeArrowheads="1"/>
          </p:cNvSpPr>
          <p:nvPr/>
        </p:nvSpPr>
        <p:spPr bwMode="auto">
          <a:xfrm>
            <a:off x="6804248" y="4947070"/>
            <a:ext cx="21788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err="1"/>
              <a:t>Markelj</a:t>
            </a:r>
            <a:r>
              <a:rPr lang="en-US" altLang="en-US" sz="900" b="1" dirty="0"/>
              <a:t>, </a:t>
            </a:r>
            <a:r>
              <a:rPr lang="en-US" altLang="en-US" sz="900" b="1" dirty="0" err="1"/>
              <a:t>Pečovnik</a:t>
            </a:r>
            <a:r>
              <a:rPr lang="en-US" altLang="en-US" sz="900" b="1" dirty="0"/>
              <a:t>, Schwarz-Selinger</a:t>
            </a:r>
          </a:p>
        </p:txBody>
      </p:sp>
      <p:sp>
        <p:nvSpPr>
          <p:cNvPr id="207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107502" y="603703"/>
            <a:ext cx="4824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v"/>
            </a:pPr>
            <a:r>
              <a:rPr lang="en-GB" dirty="0">
                <a:solidFill>
                  <a:schemeClr val="accent2"/>
                </a:solidFill>
              </a:rPr>
              <a:t>Study the influence of simultaneous MeV-He and eV D ions on retention in W</a:t>
            </a:r>
            <a:endParaRPr lang="en-US" altLang="en-US" dirty="0">
              <a:solidFill>
                <a:schemeClr val="accent2"/>
              </a:solidFill>
            </a:endParaRPr>
          </a:p>
        </p:txBody>
      </p:sp>
      <p:sp>
        <p:nvSpPr>
          <p:cNvPr id="16" name="Text Box 31"/>
          <p:cNvSpPr txBox="1">
            <a:spLocks noChangeArrowheads="1"/>
          </p:cNvSpPr>
          <p:nvPr/>
        </p:nvSpPr>
        <p:spPr bwMode="auto">
          <a:xfrm>
            <a:off x="69371" y="1191340"/>
            <a:ext cx="5443402"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r>
              <a:rPr lang="en-US" altLang="en-US" b="1" dirty="0"/>
              <a:t>1 MeV He (3 at.%, 0.6 </a:t>
            </a:r>
            <a:r>
              <a:rPr lang="en-US" altLang="en-US" b="1" dirty="0" err="1"/>
              <a:t>dpa</a:t>
            </a:r>
            <a:r>
              <a:rPr lang="en-US" altLang="en-US" b="1" dirty="0"/>
              <a:t>) @ 450 K: </a:t>
            </a:r>
          </a:p>
          <a:p>
            <a:pPr marL="285750" indent="-285750">
              <a:buFont typeface="Wingdings" panose="05000000000000000000" pitchFamily="2" charset="2"/>
              <a:buChar char="Ø"/>
            </a:pPr>
            <a:r>
              <a:rPr lang="en-US" altLang="en-US" sz="1600" b="1" dirty="0">
                <a:solidFill>
                  <a:srgbClr val="FF0000"/>
                </a:solidFill>
              </a:rPr>
              <a:t>Simultaneous with 300 eV/D D ions irradiation + 300 eV/D D ions loading @ 450K</a:t>
            </a:r>
          </a:p>
          <a:p>
            <a:pPr marL="285750" indent="-285750">
              <a:buFont typeface="Wingdings" panose="05000000000000000000" pitchFamily="2" charset="2"/>
              <a:buChar char="v"/>
            </a:pPr>
            <a:r>
              <a:rPr lang="en-US" altLang="en-US" sz="1600" dirty="0">
                <a:solidFill>
                  <a:srgbClr val="FF0000"/>
                </a:solidFill>
              </a:rPr>
              <a:t>Simultaneous: D stabilization zone did not reach He peak + something went wrong with additional loading </a:t>
            </a:r>
          </a:p>
          <a:p>
            <a:pPr marL="285750" indent="-285750">
              <a:buFont typeface="Wingdings" panose="05000000000000000000" pitchFamily="2" charset="2"/>
              <a:buChar char="v"/>
            </a:pPr>
            <a:r>
              <a:rPr lang="en-US" altLang="en-US" sz="1600" dirty="0">
                <a:solidFill>
                  <a:srgbClr val="FF0000"/>
                </a:solidFill>
              </a:rPr>
              <a:t>New experiment performed at lower He energy</a:t>
            </a:r>
          </a:p>
          <a:p>
            <a:pPr marL="285750" indent="-285750">
              <a:buFont typeface="Wingdings" panose="05000000000000000000" pitchFamily="2" charset="2"/>
              <a:buChar char="Ø"/>
            </a:pPr>
            <a:r>
              <a:rPr lang="en-US" altLang="en-US" sz="1600" b="1" dirty="0">
                <a:solidFill>
                  <a:srgbClr val="0000FF"/>
                </a:solidFill>
              </a:rPr>
              <a:t>Sequential + 300 eV/D </a:t>
            </a:r>
            <a:r>
              <a:rPr lang="en-US" altLang="en-US" sz="1600" b="1" dirty="0" err="1">
                <a:solidFill>
                  <a:srgbClr val="0000FF"/>
                </a:solidFill>
              </a:rPr>
              <a:t>D</a:t>
            </a:r>
            <a:r>
              <a:rPr lang="en-US" altLang="en-US" sz="1600" b="1" dirty="0">
                <a:solidFill>
                  <a:srgbClr val="0000FF"/>
                </a:solidFill>
              </a:rPr>
              <a:t> ions loading @ 450 K</a:t>
            </a:r>
            <a:endParaRPr lang="en-US" altLang="en-US" sz="1600" b="1" dirty="0">
              <a:solidFill>
                <a:srgbClr val="FF0000"/>
              </a:solidFill>
            </a:endParaRPr>
          </a:p>
          <a:p>
            <a:pPr marL="285750" indent="-285750">
              <a:buFont typeface="Wingdings" panose="05000000000000000000" pitchFamily="2" charset="2"/>
              <a:buChar char="Ø"/>
            </a:pPr>
            <a:endParaRPr lang="en-US" altLang="en-US" sz="1600" dirty="0">
              <a:solidFill>
                <a:srgbClr val="0000FF"/>
              </a:solidFill>
            </a:endParaRPr>
          </a:p>
        </p:txBody>
      </p:sp>
      <p:sp>
        <p:nvSpPr>
          <p:cNvPr id="23" name="Rectangle 17"/>
          <p:cNvSpPr>
            <a:spLocks noChangeArrowheads="1"/>
          </p:cNvSpPr>
          <p:nvPr/>
        </p:nvSpPr>
        <p:spPr bwMode="auto">
          <a:xfrm>
            <a:off x="3110502" y="111775"/>
            <a:ext cx="3942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t>Influence of He on D and retention</a:t>
            </a:r>
            <a:endParaRPr lang="en-US" altLang="en-US" b="1" dirty="0"/>
          </a:p>
        </p:txBody>
      </p:sp>
      <p:sp>
        <p:nvSpPr>
          <p:cNvPr id="26" name="Text Box 31">
            <a:extLst>
              <a:ext uri="{FF2B5EF4-FFF2-40B4-BE49-F238E27FC236}">
                <a16:creationId xmlns:a16="http://schemas.microsoft.com/office/drawing/2014/main" id="{8474B505-5B64-4151-BB50-3B5390E6454C}"/>
              </a:ext>
            </a:extLst>
          </p:cNvPr>
          <p:cNvSpPr txBox="1">
            <a:spLocks noChangeArrowheads="1"/>
          </p:cNvSpPr>
          <p:nvPr/>
        </p:nvSpPr>
        <p:spPr bwMode="auto">
          <a:xfrm>
            <a:off x="48879" y="2957782"/>
            <a:ext cx="632332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ü"/>
            </a:pPr>
            <a:r>
              <a:rPr lang="en-US" altLang="en-US" sz="1600" dirty="0"/>
              <a:t>Higher D concentrations in He peak (4 at.%) for He irradiated compared to: </a:t>
            </a:r>
          </a:p>
          <a:p>
            <a:pPr marL="476250" lvl="1" indent="-285750">
              <a:buFont typeface="Wingdings" panose="05000000000000000000" pitchFamily="2" charset="2"/>
              <a:buChar char="§"/>
            </a:pPr>
            <a:r>
              <a:rPr lang="en-US" altLang="en-US" sz="1600" dirty="0"/>
              <a:t>Self-damaged W at 450 K = 1 at.%, Self-damaged W at 300 K = 1.9 at.% for 370 K D exposure (see lower figure) or for 450 K D exposure = 1.5 at.%</a:t>
            </a:r>
          </a:p>
          <a:p>
            <a:pPr marL="285750" indent="-285750">
              <a:buFont typeface="Wingdings" panose="05000000000000000000" pitchFamily="2" charset="2"/>
              <a:buChar char="ü"/>
            </a:pPr>
            <a:r>
              <a:rPr lang="en-US" altLang="en-US" sz="1600" dirty="0"/>
              <a:t>Long exposure times (123h) needed to fill the defects by D indicating that defects with He behave different in filling as compared to self-damaged W (40h – lower figure) </a:t>
            </a:r>
          </a:p>
        </p:txBody>
      </p:sp>
      <p:cxnSp>
        <p:nvCxnSpPr>
          <p:cNvPr id="30" name="Straight Arrow Connector 29">
            <a:extLst>
              <a:ext uri="{FF2B5EF4-FFF2-40B4-BE49-F238E27FC236}">
                <a16:creationId xmlns:a16="http://schemas.microsoft.com/office/drawing/2014/main" id="{ACE08637-FB78-46B1-89CF-F4B40E7E291D}"/>
              </a:ext>
            </a:extLst>
          </p:cNvPr>
          <p:cNvCxnSpPr>
            <a:cxnSpLocks/>
          </p:cNvCxnSpPr>
          <p:nvPr/>
        </p:nvCxnSpPr>
        <p:spPr>
          <a:xfrm>
            <a:off x="6948264" y="1707654"/>
            <a:ext cx="1294652"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262CE19-EE21-48A2-88AF-D806E65D1EEB}"/>
              </a:ext>
            </a:extLst>
          </p:cNvPr>
          <p:cNvSpPr/>
          <p:nvPr/>
        </p:nvSpPr>
        <p:spPr>
          <a:xfrm>
            <a:off x="8292166" y="1579594"/>
            <a:ext cx="216024"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2" name="TextBox 41">
            <a:extLst>
              <a:ext uri="{FF2B5EF4-FFF2-40B4-BE49-F238E27FC236}">
                <a16:creationId xmlns:a16="http://schemas.microsoft.com/office/drawing/2014/main" id="{92CFBDFE-84FF-43F9-AA3E-5E71DBB02696}"/>
              </a:ext>
            </a:extLst>
          </p:cNvPr>
          <p:cNvSpPr txBox="1"/>
          <p:nvPr/>
        </p:nvSpPr>
        <p:spPr>
          <a:xfrm>
            <a:off x="5401038" y="2830661"/>
            <a:ext cx="1513556" cy="276999"/>
          </a:xfrm>
          <a:prstGeom prst="rect">
            <a:avLst/>
          </a:prstGeom>
          <a:noFill/>
        </p:spPr>
        <p:txBody>
          <a:bodyPr wrap="none" rtlCol="0">
            <a:spAutoFit/>
          </a:bodyPr>
          <a:lstStyle/>
          <a:p>
            <a:r>
              <a:rPr lang="en-US" sz="1200" dirty="0">
                <a:solidFill>
                  <a:srgbClr val="FF00FF"/>
                </a:solidFill>
              </a:rPr>
              <a:t>D stabilization zone</a:t>
            </a:r>
            <a:endParaRPr lang="en-SI" sz="1200" dirty="0">
              <a:solidFill>
                <a:srgbClr val="FF00FF"/>
              </a:solidFill>
            </a:endParaRPr>
          </a:p>
        </p:txBody>
      </p:sp>
      <p:cxnSp>
        <p:nvCxnSpPr>
          <p:cNvPr id="44" name="Straight Arrow Connector 43">
            <a:extLst>
              <a:ext uri="{FF2B5EF4-FFF2-40B4-BE49-F238E27FC236}">
                <a16:creationId xmlns:a16="http://schemas.microsoft.com/office/drawing/2014/main" id="{E47EBC16-B344-4605-8340-7F393767DCA4}"/>
              </a:ext>
            </a:extLst>
          </p:cNvPr>
          <p:cNvCxnSpPr>
            <a:cxnSpLocks/>
          </p:cNvCxnSpPr>
          <p:nvPr/>
        </p:nvCxnSpPr>
        <p:spPr>
          <a:xfrm>
            <a:off x="5931087" y="2709342"/>
            <a:ext cx="24634" cy="232594"/>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6">
            <a:extLst>
              <a:ext uri="{FF2B5EF4-FFF2-40B4-BE49-F238E27FC236}">
                <a16:creationId xmlns:a16="http://schemas.microsoft.com/office/drawing/2014/main" id="{39D8F516-960E-0D4A-BB6B-DF3C3D2FC6DE}"/>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bwMode="auto">
          <a:xfrm>
            <a:off x="8631845" y="3460313"/>
            <a:ext cx="429064" cy="582354"/>
          </a:xfrm>
          <a:prstGeom prst="rect">
            <a:avLst/>
          </a:prstGeom>
          <a:solidFill>
            <a:schemeClr val="accent3">
              <a:lumMod val="40000"/>
              <a:lumOff val="60000"/>
            </a:schemeClr>
          </a:solidFill>
          <a:ln w="9525">
            <a:noFill/>
            <a:miter lim="800000"/>
            <a:headEnd/>
            <a:tailEnd/>
          </a:ln>
        </p:spPr>
      </p:pic>
    </p:spTree>
    <p:extLst>
      <p:ext uri="{BB962C8B-B14F-4D97-AF65-F5344CB8AC3E}">
        <p14:creationId xmlns:p14="http://schemas.microsoft.com/office/powerpoint/2010/main" val="396376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5CD2C-E08B-48BB-A508-16C95F927D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2318" y="710452"/>
            <a:ext cx="4395821" cy="2810254"/>
          </a:xfrm>
          <a:prstGeom prst="rect">
            <a:avLst/>
          </a:prstGeom>
        </p:spPr>
      </p:pic>
      <p:sp>
        <p:nvSpPr>
          <p:cNvPr id="2074" name="Text Box 26"/>
          <p:cNvSpPr txBox="1">
            <a:spLocks noChangeArrowheads="1"/>
          </p:cNvSpPr>
          <p:nvPr/>
        </p:nvSpPr>
        <p:spPr bwMode="auto">
          <a:xfrm>
            <a:off x="6795050" y="4947070"/>
            <a:ext cx="23775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&lt;</a:t>
            </a:r>
            <a:r>
              <a:rPr lang="en-US" altLang="en-US" sz="900" b="1" dirty="0" err="1"/>
              <a:t>Markelj</a:t>
            </a:r>
            <a:r>
              <a:rPr lang="en-US" altLang="en-US" sz="900" b="1" dirty="0"/>
              <a:t>, </a:t>
            </a:r>
            <a:r>
              <a:rPr lang="en-US" altLang="en-US" sz="900" b="1" dirty="0" err="1"/>
              <a:t>Pečovnik</a:t>
            </a:r>
            <a:r>
              <a:rPr lang="en-US" altLang="en-US" sz="900" b="1" dirty="0"/>
              <a:t>, Schwarz-Selinger&gt;</a:t>
            </a:r>
          </a:p>
        </p:txBody>
      </p:sp>
      <p:sp>
        <p:nvSpPr>
          <p:cNvPr id="207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107502" y="603703"/>
            <a:ext cx="4824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v"/>
            </a:pPr>
            <a:r>
              <a:rPr lang="en-GB" dirty="0">
                <a:solidFill>
                  <a:schemeClr val="accent2"/>
                </a:solidFill>
              </a:rPr>
              <a:t>Study the influence of simultaneous MeV-He and eV D ions on retention in W</a:t>
            </a:r>
            <a:endParaRPr lang="en-US" altLang="en-US" dirty="0">
              <a:solidFill>
                <a:schemeClr val="accent2"/>
              </a:solidFill>
            </a:endParaRPr>
          </a:p>
        </p:txBody>
      </p:sp>
      <p:sp>
        <p:nvSpPr>
          <p:cNvPr id="16" name="Text Box 31"/>
          <p:cNvSpPr txBox="1">
            <a:spLocks noChangeArrowheads="1"/>
          </p:cNvSpPr>
          <p:nvPr/>
        </p:nvSpPr>
        <p:spPr bwMode="auto">
          <a:xfrm>
            <a:off x="69369" y="1191340"/>
            <a:ext cx="460943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r>
              <a:rPr lang="en-US" altLang="en-US" b="1" dirty="0"/>
              <a:t>0.7 MeV He (3.3 at.%, 0.6 </a:t>
            </a:r>
            <a:r>
              <a:rPr lang="en-US" altLang="en-US" b="1" dirty="0" err="1"/>
              <a:t>dpa</a:t>
            </a:r>
            <a:r>
              <a:rPr lang="en-US" altLang="en-US" b="1" dirty="0"/>
              <a:t>) @ 450 K: </a:t>
            </a:r>
          </a:p>
          <a:p>
            <a:pPr marL="285750" indent="-285750">
              <a:buFont typeface="Wingdings" panose="05000000000000000000" pitchFamily="2" charset="2"/>
              <a:buChar char="Ø"/>
            </a:pPr>
            <a:r>
              <a:rPr lang="en-US" altLang="en-US" sz="1600" dirty="0">
                <a:solidFill>
                  <a:srgbClr val="FF0000"/>
                </a:solidFill>
              </a:rPr>
              <a:t>Simultaneous with 300 eV/D D ions + 300 eV/D D ions loading @ 450 K; </a:t>
            </a:r>
          </a:p>
        </p:txBody>
      </p:sp>
      <p:sp>
        <p:nvSpPr>
          <p:cNvPr id="23" name="Rectangle 17"/>
          <p:cNvSpPr>
            <a:spLocks noChangeArrowheads="1"/>
          </p:cNvSpPr>
          <p:nvPr/>
        </p:nvSpPr>
        <p:spPr bwMode="auto">
          <a:xfrm>
            <a:off x="168233" y="101141"/>
            <a:ext cx="45982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t>Influence of He on D and retention</a:t>
            </a:r>
            <a:endParaRPr lang="en-US" altLang="en-US" sz="2400" b="1" dirty="0"/>
          </a:p>
        </p:txBody>
      </p:sp>
      <p:sp>
        <p:nvSpPr>
          <p:cNvPr id="2081" name="Text Box 33"/>
          <p:cNvSpPr txBox="1">
            <a:spLocks noChangeArrowheads="1"/>
          </p:cNvSpPr>
          <p:nvPr/>
        </p:nvSpPr>
        <p:spPr bwMode="auto">
          <a:xfrm>
            <a:off x="87378" y="4329369"/>
            <a:ext cx="76830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Ø"/>
            </a:pPr>
            <a:r>
              <a:rPr lang="en-US" altLang="en-US" sz="1600" dirty="0"/>
              <a:t>To make a clear statement of the effect of simultaneous He/D irradiation, sequential 0.7 MeV He irradiation needs to be done and is planed for this year for comparison</a:t>
            </a:r>
            <a:endParaRPr lang="en-US" altLang="en-US" sz="1600" dirty="0">
              <a:solidFill>
                <a:srgbClr val="FF0000"/>
              </a:solidFill>
            </a:endParaRPr>
          </a:p>
        </p:txBody>
      </p:sp>
      <p:sp>
        <p:nvSpPr>
          <p:cNvPr id="18" name="Text Box 31">
            <a:extLst>
              <a:ext uri="{FF2B5EF4-FFF2-40B4-BE49-F238E27FC236}">
                <a16:creationId xmlns:a16="http://schemas.microsoft.com/office/drawing/2014/main" id="{83731D76-82DF-4E75-AE0A-CA349AEF5CA6}"/>
              </a:ext>
            </a:extLst>
          </p:cNvPr>
          <p:cNvSpPr txBox="1">
            <a:spLocks noChangeArrowheads="1"/>
          </p:cNvSpPr>
          <p:nvPr/>
        </p:nvSpPr>
        <p:spPr bwMode="auto">
          <a:xfrm>
            <a:off x="76060" y="2011496"/>
            <a:ext cx="50720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85750" indent="-285750">
              <a:buFont typeface="Wingdings" panose="05000000000000000000" pitchFamily="2" charset="2"/>
              <a:buChar char="ü"/>
            </a:pPr>
            <a:r>
              <a:rPr lang="en-US" altLang="en-US" sz="1600" dirty="0"/>
              <a:t>D penetrated partly in the maximum He concentration zone after 12h of irradiation</a:t>
            </a:r>
          </a:p>
          <a:p>
            <a:pPr marL="285750" indent="-285750">
              <a:buFont typeface="Wingdings" panose="05000000000000000000" pitchFamily="2" charset="2"/>
              <a:buChar char="ü"/>
            </a:pPr>
            <a:r>
              <a:rPr lang="en-US" altLang="en-US" sz="1600" dirty="0"/>
              <a:t>High D concentrations in He peak = </a:t>
            </a:r>
            <a:r>
              <a:rPr lang="en-US" altLang="en-US" sz="1600" b="1" dirty="0">
                <a:solidFill>
                  <a:srgbClr val="FF0000"/>
                </a:solidFill>
              </a:rPr>
              <a:t>5.6 at.% </a:t>
            </a:r>
            <a:r>
              <a:rPr lang="en-US" altLang="en-US" sz="1600" dirty="0"/>
              <a:t>- higher as compared to sequential 1 MeV He case (4 at.%)</a:t>
            </a:r>
          </a:p>
        </p:txBody>
      </p:sp>
      <p:sp>
        <p:nvSpPr>
          <p:cNvPr id="4" name="TextBox 3">
            <a:extLst>
              <a:ext uri="{FF2B5EF4-FFF2-40B4-BE49-F238E27FC236}">
                <a16:creationId xmlns:a16="http://schemas.microsoft.com/office/drawing/2014/main" id="{1E191A5B-6F99-4C08-8678-E5B82A7F1F47}"/>
              </a:ext>
            </a:extLst>
          </p:cNvPr>
          <p:cNvSpPr txBox="1"/>
          <p:nvPr/>
        </p:nvSpPr>
        <p:spPr>
          <a:xfrm>
            <a:off x="42269" y="3268563"/>
            <a:ext cx="6302831" cy="1077218"/>
          </a:xfrm>
          <a:prstGeom prst="rect">
            <a:avLst/>
          </a:prstGeom>
          <a:noFill/>
        </p:spPr>
        <p:txBody>
          <a:bodyPr wrap="square" rtlCol="0">
            <a:spAutoFit/>
          </a:bodyPr>
          <a:lstStyle/>
          <a:p>
            <a:pPr marL="285750" indent="-285750">
              <a:buFont typeface="Wingdings" panose="05000000000000000000" pitchFamily="2" charset="2"/>
              <a:buChar char="ü"/>
            </a:pPr>
            <a:r>
              <a:rPr lang="en-US" altLang="en-US" sz="1600" dirty="0">
                <a:solidFill>
                  <a:srgbClr val="0000FF"/>
                </a:solidFill>
              </a:rPr>
              <a:t>Higher D conc. than simultaneous 10 MeV W with 300 eV D ions irradiation (0.9 </a:t>
            </a:r>
            <a:r>
              <a:rPr lang="en-US" altLang="en-US" sz="1600" dirty="0" err="1">
                <a:solidFill>
                  <a:srgbClr val="0000FF"/>
                </a:solidFill>
              </a:rPr>
              <a:t>dpa</a:t>
            </a:r>
            <a:r>
              <a:rPr lang="en-US" altLang="en-US" sz="1600" dirty="0">
                <a:solidFill>
                  <a:srgbClr val="0000FF"/>
                </a:solidFill>
              </a:rPr>
              <a:t>) @ 450 K = 2.5 at.% (on figure W/D(8h)-D) </a:t>
            </a:r>
          </a:p>
          <a:p>
            <a:pPr marL="285750" indent="-285750">
              <a:buFont typeface="Wingdings" panose="05000000000000000000" pitchFamily="2" charset="2"/>
              <a:buChar char="ü"/>
            </a:pPr>
            <a:r>
              <a:rPr lang="en-US" altLang="en-US" sz="1600" dirty="0"/>
              <a:t>Similar D concentration down to 0.8 µm as compared to simultaneous W/D(8h)-D</a:t>
            </a:r>
            <a:endParaRPr lang="en-SI" sz="1600" dirty="0"/>
          </a:p>
        </p:txBody>
      </p:sp>
      <p:sp>
        <p:nvSpPr>
          <p:cNvPr id="19" name="TextBox 18">
            <a:extLst>
              <a:ext uri="{FF2B5EF4-FFF2-40B4-BE49-F238E27FC236}">
                <a16:creationId xmlns:a16="http://schemas.microsoft.com/office/drawing/2014/main" id="{C8C39C26-D22C-48CA-88E9-7EFC03FB396F}"/>
              </a:ext>
            </a:extLst>
          </p:cNvPr>
          <p:cNvSpPr txBox="1"/>
          <p:nvPr/>
        </p:nvSpPr>
        <p:spPr>
          <a:xfrm>
            <a:off x="6274207" y="3554483"/>
            <a:ext cx="2827524" cy="600164"/>
          </a:xfrm>
          <a:prstGeom prst="rect">
            <a:avLst/>
          </a:prstGeom>
          <a:noFill/>
          <a:ln>
            <a:solidFill>
              <a:schemeClr val="tx1"/>
            </a:solidFill>
          </a:ln>
        </p:spPr>
        <p:txBody>
          <a:bodyPr wrap="square" rtlCol="0">
            <a:spAutoFit/>
          </a:bodyPr>
          <a:lstStyle/>
          <a:p>
            <a:r>
              <a:rPr lang="en-GB" sz="1100" dirty="0"/>
              <a:t>He/D =  simultaneous </a:t>
            </a:r>
          </a:p>
          <a:p>
            <a:r>
              <a:rPr lang="en-GB" sz="1100" dirty="0"/>
              <a:t>He(W)/D-D = simultaneous +  additional D exposure</a:t>
            </a:r>
          </a:p>
        </p:txBody>
      </p:sp>
      <p:graphicFrame>
        <p:nvGraphicFramePr>
          <p:cNvPr id="20" name="Object 19">
            <a:extLst>
              <a:ext uri="{FF2B5EF4-FFF2-40B4-BE49-F238E27FC236}">
                <a16:creationId xmlns:a16="http://schemas.microsoft.com/office/drawing/2014/main" id="{7574CBA1-9E31-C34D-B3CC-5C978B72AD49}"/>
              </a:ext>
            </a:extLst>
          </p:cNvPr>
          <p:cNvGraphicFramePr>
            <a:graphicFrameLocks noChangeAspect="1"/>
          </p:cNvGraphicFramePr>
          <p:nvPr>
            <p:extLst>
              <p:ext uri="{D42A27DB-BD31-4B8C-83A1-F6EECF244321}">
                <p14:modId xmlns:p14="http://schemas.microsoft.com/office/powerpoint/2010/main" val="130900017"/>
              </p:ext>
            </p:extLst>
          </p:nvPr>
        </p:nvGraphicFramePr>
        <p:xfrm>
          <a:off x="8508190" y="4301026"/>
          <a:ext cx="528306" cy="504714"/>
        </p:xfrm>
        <a:graphic>
          <a:graphicData uri="http://schemas.openxmlformats.org/presentationml/2006/ole">
            <mc:AlternateContent xmlns:mc="http://schemas.openxmlformats.org/markup-compatibility/2006">
              <mc:Choice xmlns:v="urn:schemas-microsoft-com:vml" Requires="v">
                <p:oleObj spid="_x0000_s13348" name="Dokument" r:id="rId5" imgW="609600" imgH="582168" progId="Word.Document.8">
                  <p:embed/>
                </p:oleObj>
              </mc:Choice>
              <mc:Fallback>
                <p:oleObj name="Dokument" r:id="rId5" imgW="609600" imgH="582168" progId="Word.Document.8">
                  <p:embed/>
                  <p:pic>
                    <p:nvPicPr>
                      <p:cNvPr id="15" name="Object 14">
                        <a:extLst>
                          <a:ext uri="{FF2B5EF4-FFF2-40B4-BE49-F238E27FC236}">
                            <a16:creationId xmlns:a16="http://schemas.microsoft.com/office/drawing/2014/main" id="{9CFCB3B9-381F-4E83-91DD-72322AE89E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8190" y="4301026"/>
                        <a:ext cx="528306" cy="504714"/>
                      </a:xfrm>
                      <a:prstGeom prst="rect">
                        <a:avLst/>
                      </a:prstGeom>
                      <a:noFill/>
                      <a:ln>
                        <a:noFill/>
                      </a:ln>
                    </p:spPr>
                  </p:pic>
                </p:oleObj>
              </mc:Fallback>
            </mc:AlternateContent>
          </a:graphicData>
        </a:graphic>
      </p:graphicFrame>
      <p:pic>
        <p:nvPicPr>
          <p:cNvPr id="21" name="Picture 6">
            <a:extLst>
              <a:ext uri="{FF2B5EF4-FFF2-40B4-BE49-F238E27FC236}">
                <a16:creationId xmlns:a16="http://schemas.microsoft.com/office/drawing/2014/main" id="{ACF9AA1A-CFEA-C64F-80CB-19292420064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auto">
          <a:xfrm>
            <a:off x="7902498" y="4303580"/>
            <a:ext cx="429064" cy="582354"/>
          </a:xfrm>
          <a:prstGeom prst="rect">
            <a:avLst/>
          </a:prstGeom>
          <a:solidFill>
            <a:schemeClr val="accent3">
              <a:lumMod val="40000"/>
              <a:lumOff val="60000"/>
            </a:schemeClr>
          </a:solidFill>
          <a:ln w="9525">
            <a:noFill/>
            <a:miter lim="800000"/>
            <a:headEnd/>
            <a:tailEnd/>
          </a:ln>
        </p:spPr>
      </p:pic>
    </p:spTree>
    <p:extLst>
      <p:ext uri="{BB962C8B-B14F-4D97-AF65-F5344CB8AC3E}">
        <p14:creationId xmlns:p14="http://schemas.microsoft.com/office/powerpoint/2010/main" val="143942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3812"/>
            <a:ext cx="3426515" cy="461665"/>
          </a:xfrm>
          <a:prstGeom prst="rect">
            <a:avLst/>
          </a:prstGeom>
          <a:noFill/>
        </p:spPr>
        <p:txBody>
          <a:bodyPr wrap="none" rtlCol="0">
            <a:spAutoFit/>
          </a:bodyPr>
          <a:lstStyle/>
          <a:p>
            <a:r>
              <a:rPr lang="de-DE" sz="2400" b="1" dirty="0"/>
              <a:t>Reports </a:t>
            </a:r>
            <a:r>
              <a:rPr lang="de-DE" sz="2400" b="1" dirty="0" err="1"/>
              <a:t>from</a:t>
            </a:r>
            <a:r>
              <a:rPr lang="de-DE" sz="2400" b="1" dirty="0"/>
              <a:t> </a:t>
            </a:r>
            <a:r>
              <a:rPr lang="de-DE" sz="2400" b="1" dirty="0" err="1"/>
              <a:t>tasks</a:t>
            </a:r>
            <a:r>
              <a:rPr lang="de-DE" sz="2400" b="1" dirty="0"/>
              <a:t> in SP3</a:t>
            </a:r>
          </a:p>
        </p:txBody>
      </p:sp>
      <p:sp>
        <p:nvSpPr>
          <p:cNvPr id="3" name="Rectangle 2"/>
          <p:cNvSpPr/>
          <p:nvPr/>
        </p:nvSpPr>
        <p:spPr>
          <a:xfrm>
            <a:off x="914400" y="1809750"/>
            <a:ext cx="7848600" cy="707886"/>
          </a:xfrm>
          <a:prstGeom prst="rect">
            <a:avLst/>
          </a:prstGeom>
        </p:spPr>
        <p:txBody>
          <a:bodyPr wrap="square">
            <a:spAutoFit/>
          </a:bodyPr>
          <a:lstStyle/>
          <a:p>
            <a:pPr marL="457200" lvl="0" indent="-457200">
              <a:spcAft>
                <a:spcPts val="1200"/>
              </a:spcAft>
            </a:pPr>
            <a:r>
              <a:rPr lang="en-US" sz="2000" b="1" dirty="0">
                <a:solidFill>
                  <a:prstClr val="black"/>
                </a:solidFill>
              </a:rPr>
              <a:t>SP3.3:Fuel retention and fuel release modelling towards predictions of baking efficiencies in ITER and beyond. (ITER+DEMO)</a:t>
            </a:r>
          </a:p>
        </p:txBody>
      </p:sp>
    </p:spTree>
    <p:extLst>
      <p:ext uri="{BB962C8B-B14F-4D97-AF65-F5344CB8AC3E}">
        <p14:creationId xmlns:p14="http://schemas.microsoft.com/office/powerpoint/2010/main" val="263988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0"/>
            <a:ext cx="1204240" cy="461665"/>
          </a:xfrm>
          <a:prstGeom prst="rect">
            <a:avLst/>
          </a:prstGeom>
          <a:noFill/>
        </p:spPr>
        <p:txBody>
          <a:bodyPr wrap="none" rtlCol="0">
            <a:spAutoFit/>
          </a:bodyPr>
          <a:lstStyle/>
          <a:p>
            <a:r>
              <a:rPr lang="en-GB" sz="2400" b="1" dirty="0"/>
              <a:t>Content</a:t>
            </a:r>
          </a:p>
        </p:txBody>
      </p:sp>
      <p:sp>
        <p:nvSpPr>
          <p:cNvPr id="4" name="TextBox 3"/>
          <p:cNvSpPr txBox="1"/>
          <p:nvPr/>
        </p:nvSpPr>
        <p:spPr>
          <a:xfrm>
            <a:off x="838200" y="1347806"/>
            <a:ext cx="2522678" cy="369332"/>
          </a:xfrm>
          <a:prstGeom prst="rect">
            <a:avLst/>
          </a:prstGeom>
          <a:noFill/>
        </p:spPr>
        <p:txBody>
          <a:bodyPr wrap="none" rtlCol="0">
            <a:spAutoFit/>
          </a:bodyPr>
          <a:lstStyle/>
          <a:p>
            <a:r>
              <a:rPr lang="en-GB" b="1" dirty="0"/>
              <a:t>Report from tasks in SP3</a:t>
            </a:r>
          </a:p>
        </p:txBody>
      </p:sp>
      <p:sp>
        <p:nvSpPr>
          <p:cNvPr id="5" name="TextBox 4"/>
          <p:cNvSpPr txBox="1"/>
          <p:nvPr/>
        </p:nvSpPr>
        <p:spPr>
          <a:xfrm>
            <a:off x="838200" y="4488418"/>
            <a:ext cx="1969835" cy="369332"/>
          </a:xfrm>
          <a:prstGeom prst="rect">
            <a:avLst/>
          </a:prstGeom>
          <a:noFill/>
        </p:spPr>
        <p:txBody>
          <a:bodyPr wrap="none" rtlCol="0">
            <a:spAutoFit/>
          </a:bodyPr>
          <a:lstStyle/>
          <a:p>
            <a:r>
              <a:rPr lang="en-GB" b="1" dirty="0"/>
              <a:t>Summary/Outlook</a:t>
            </a:r>
          </a:p>
        </p:txBody>
      </p:sp>
      <p:sp>
        <p:nvSpPr>
          <p:cNvPr id="6" name="TextBox 5"/>
          <p:cNvSpPr txBox="1"/>
          <p:nvPr/>
        </p:nvSpPr>
        <p:spPr>
          <a:xfrm>
            <a:off x="838200" y="895350"/>
            <a:ext cx="2300951" cy="369332"/>
          </a:xfrm>
          <a:prstGeom prst="rect">
            <a:avLst/>
          </a:prstGeom>
          <a:noFill/>
        </p:spPr>
        <p:txBody>
          <a:bodyPr wrap="none" rtlCol="0">
            <a:spAutoFit/>
          </a:bodyPr>
          <a:lstStyle/>
          <a:p>
            <a:r>
              <a:rPr lang="en-GB" b="1" dirty="0"/>
              <a:t>Tasks &amp; Status in 2020</a:t>
            </a:r>
          </a:p>
        </p:txBody>
      </p:sp>
      <p:sp>
        <p:nvSpPr>
          <p:cNvPr id="7" name="TextBox 6"/>
          <p:cNvSpPr txBox="1"/>
          <p:nvPr/>
        </p:nvSpPr>
        <p:spPr>
          <a:xfrm>
            <a:off x="1272234" y="2104934"/>
            <a:ext cx="7278500" cy="2046714"/>
          </a:xfrm>
          <a:prstGeom prst="rect">
            <a:avLst/>
          </a:prstGeom>
          <a:noFill/>
        </p:spPr>
        <p:txBody>
          <a:bodyPr wrap="square" rtlCol="0">
            <a:spAutoFit/>
          </a:bodyPr>
          <a:lstStyle/>
          <a:p>
            <a:pPr marL="457200" indent="-457200">
              <a:spcAft>
                <a:spcPts val="600"/>
              </a:spcAft>
            </a:pPr>
            <a:r>
              <a:rPr lang="en-GB" sz="1400" dirty="0"/>
              <a:t>SP3.1:</a:t>
            </a:r>
            <a:r>
              <a:rPr lang="en-US" sz="1400" dirty="0"/>
              <a:t>Qualification of the impact of seeding gases (</a:t>
            </a:r>
            <a:r>
              <a:rPr lang="en-US" sz="1400" dirty="0" err="1"/>
              <a:t>Ar</a:t>
            </a:r>
            <a:r>
              <a:rPr lang="en-US" sz="1400" dirty="0"/>
              <a:t> and N) on fuel retention and fuel release in W and Be PFCs and mixed layers (ITER+DEMO)</a:t>
            </a:r>
          </a:p>
          <a:p>
            <a:pPr marL="457200" indent="-457200">
              <a:spcAft>
                <a:spcPts val="600"/>
              </a:spcAft>
            </a:pPr>
            <a:r>
              <a:rPr lang="en-GB" sz="1400" dirty="0"/>
              <a:t>SP3.2:</a:t>
            </a:r>
            <a:r>
              <a:rPr lang="en-US" sz="1400" dirty="0"/>
              <a:t>Qualification and modelling of synergistic effects related to </a:t>
            </a:r>
            <a:r>
              <a:rPr lang="en-US" sz="1400" dirty="0" err="1"/>
              <a:t>hydrogenic</a:t>
            </a:r>
            <a:r>
              <a:rPr lang="en-US" sz="1400" dirty="0"/>
              <a:t> fuel retention and He impact. (ITER+DEMO)</a:t>
            </a:r>
            <a:endParaRPr lang="en-GB" sz="1400" dirty="0"/>
          </a:p>
          <a:p>
            <a:pPr marL="457200" indent="-457200">
              <a:spcAft>
                <a:spcPts val="600"/>
              </a:spcAft>
            </a:pPr>
            <a:r>
              <a:rPr lang="en-GB" sz="1400" dirty="0"/>
              <a:t>SP3.3:</a:t>
            </a:r>
            <a:r>
              <a:rPr lang="en-US" sz="1400" dirty="0"/>
              <a:t>Fuel retention and fuel release modelling towards predictions of baking efficiencies in ITER and beyond. (ITER+DEMO) </a:t>
            </a:r>
            <a:endParaRPr lang="en-GB" sz="1400" dirty="0"/>
          </a:p>
          <a:p>
            <a:pPr marL="457200" indent="-457200" fontAlgn="b">
              <a:spcAft>
                <a:spcPts val="600"/>
              </a:spcAft>
            </a:pPr>
            <a:r>
              <a:rPr lang="en-GB" sz="1400" dirty="0"/>
              <a:t>SP3.4 </a:t>
            </a:r>
            <a:r>
              <a:rPr lang="en-US" sz="1400" dirty="0"/>
              <a:t>Quantify the impact of neutron and self-damage on fuel retention in Be and W in combination with seeding species. (ITER+DEMO) </a:t>
            </a:r>
            <a:endParaRPr lang="en-US" sz="1400" dirty="0">
              <a:solidFill>
                <a:srgbClr val="000000"/>
              </a:solidFill>
              <a:latin typeface="Calibri" panose="020F0502020204030204" pitchFamily="34" charset="0"/>
            </a:endParaRPr>
          </a:p>
        </p:txBody>
      </p:sp>
      <p:sp>
        <p:nvSpPr>
          <p:cNvPr id="8" name="TextBox 7"/>
          <p:cNvSpPr txBox="1"/>
          <p:nvPr/>
        </p:nvSpPr>
        <p:spPr>
          <a:xfrm>
            <a:off x="1143000" y="1717138"/>
            <a:ext cx="5457071" cy="400110"/>
          </a:xfrm>
          <a:prstGeom prst="rect">
            <a:avLst/>
          </a:prstGeom>
          <a:noFill/>
        </p:spPr>
        <p:txBody>
          <a:bodyPr wrap="none" rtlCol="0">
            <a:spAutoFit/>
          </a:bodyPr>
          <a:lstStyle/>
          <a:p>
            <a:r>
              <a:rPr lang="en-GB" sz="2000" b="1" u="sng" dirty="0"/>
              <a:t>Excerpts</a:t>
            </a:r>
            <a:r>
              <a:rPr lang="en-GB" sz="2000" dirty="0"/>
              <a:t> </a:t>
            </a:r>
            <a:r>
              <a:rPr lang="en-GB" dirty="0"/>
              <a:t>from work done within the following activities</a:t>
            </a:r>
          </a:p>
        </p:txBody>
      </p:sp>
      <p:sp>
        <p:nvSpPr>
          <p:cNvPr id="10" name="TextBox 9"/>
          <p:cNvSpPr txBox="1"/>
          <p:nvPr/>
        </p:nvSpPr>
        <p:spPr>
          <a:xfrm>
            <a:off x="838200" y="4135367"/>
            <a:ext cx="2616357" cy="369332"/>
          </a:xfrm>
          <a:prstGeom prst="rect">
            <a:avLst/>
          </a:prstGeom>
          <a:noFill/>
        </p:spPr>
        <p:txBody>
          <a:bodyPr wrap="none" rtlCol="0">
            <a:spAutoFit/>
          </a:bodyPr>
          <a:lstStyle/>
          <a:p>
            <a:r>
              <a:rPr lang="en-GB" b="1" dirty="0"/>
              <a:t>Special topic: Permeation</a:t>
            </a:r>
          </a:p>
        </p:txBody>
      </p:sp>
    </p:spTree>
    <p:extLst>
      <p:ext uri="{BB962C8B-B14F-4D97-AF65-F5344CB8AC3E}">
        <p14:creationId xmlns:p14="http://schemas.microsoft.com/office/powerpoint/2010/main" val="149122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09378287-EE09-F746-A1E6-339C43730A00}"/>
              </a:ext>
            </a:extLst>
          </p:cNvPr>
          <p:cNvSpPr>
            <a:spLocks noChangeArrowheads="1"/>
          </p:cNvSpPr>
          <p:nvPr/>
        </p:nvSpPr>
        <p:spPr bwMode="auto">
          <a:xfrm>
            <a:off x="-228600" y="0"/>
            <a:ext cx="7620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400" b="1" dirty="0"/>
              <a:t>Adsorption sites of Oxygen on Tungsten by DFT 2019</a:t>
            </a:r>
          </a:p>
        </p:txBody>
      </p:sp>
      <p:sp>
        <p:nvSpPr>
          <p:cNvPr id="3" name="Rectangle 2">
            <a:extLst>
              <a:ext uri="{FF2B5EF4-FFF2-40B4-BE49-F238E27FC236}">
                <a16:creationId xmlns:a16="http://schemas.microsoft.com/office/drawing/2014/main" id="{724A9E79-C2F2-A347-A0D6-7F1A53F426C0}"/>
              </a:ext>
            </a:extLst>
          </p:cNvPr>
          <p:cNvSpPr/>
          <p:nvPr/>
        </p:nvSpPr>
        <p:spPr>
          <a:xfrm>
            <a:off x="91406" y="709492"/>
            <a:ext cx="4408587" cy="1430210"/>
          </a:xfrm>
          <a:prstGeom prst="rect">
            <a:avLst/>
          </a:prstGeom>
          <a:solidFill>
            <a:srgbClr val="1716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 Box 26"/>
          <p:cNvSpPr txBox="1">
            <a:spLocks noChangeArrowheads="1"/>
          </p:cNvSpPr>
          <p:nvPr/>
        </p:nvSpPr>
        <p:spPr bwMode="auto">
          <a:xfrm>
            <a:off x="6604459" y="4947070"/>
            <a:ext cx="198644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900" b="1" dirty="0"/>
              <a:t>Z. Piazza, M. </a:t>
            </a:r>
            <a:r>
              <a:rPr lang="en-US" altLang="en-US" sz="900" b="1" dirty="0" err="1"/>
              <a:t>Ajmalghan</a:t>
            </a:r>
            <a:r>
              <a:rPr lang="en-US" altLang="en-US" sz="900" b="1" dirty="0"/>
              <a:t>, Y. Ferro</a:t>
            </a:r>
          </a:p>
        </p:txBody>
      </p:sp>
      <p:sp>
        <p:nvSpPr>
          <p:cNvPr id="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30"/>
          <p:cNvSpPr txBox="1">
            <a:spLocks noChangeArrowheads="1"/>
          </p:cNvSpPr>
          <p:nvPr/>
        </p:nvSpPr>
        <p:spPr bwMode="auto">
          <a:xfrm>
            <a:off x="79307" y="709492"/>
            <a:ext cx="47087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600" dirty="0"/>
              <a:t> </a:t>
            </a:r>
            <a:r>
              <a:rPr lang="en-US" altLang="en-US" sz="1600" b="1" dirty="0"/>
              <a:t>Final goal: </a:t>
            </a:r>
            <a:r>
              <a:rPr lang="en-US" altLang="en-US" sz="1600" u="sng" dirty="0"/>
              <a:t>Impact of oxygen adsorption on H/D retention and desorption</a:t>
            </a:r>
          </a:p>
        </p:txBody>
      </p:sp>
      <p:sp>
        <p:nvSpPr>
          <p:cNvPr id="7" name="Text Box 31"/>
          <p:cNvSpPr txBox="1">
            <a:spLocks noChangeArrowheads="1"/>
          </p:cNvSpPr>
          <p:nvPr/>
        </p:nvSpPr>
        <p:spPr bwMode="auto">
          <a:xfrm>
            <a:off x="47038" y="1481057"/>
            <a:ext cx="44206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600" b="1" dirty="0"/>
              <a:t>This year objective</a:t>
            </a:r>
            <a:r>
              <a:rPr lang="en-US" altLang="en-US" sz="1600" dirty="0"/>
              <a:t>: investigating O adsorption on W(110) surface by DFT.</a:t>
            </a:r>
          </a:p>
        </p:txBody>
      </p:sp>
      <p:sp>
        <p:nvSpPr>
          <p:cNvPr id="8" name="Text Box 33"/>
          <p:cNvSpPr txBox="1">
            <a:spLocks noChangeArrowheads="1"/>
          </p:cNvSpPr>
          <p:nvPr/>
        </p:nvSpPr>
        <p:spPr bwMode="auto">
          <a:xfrm>
            <a:off x="107503" y="2244809"/>
            <a:ext cx="43924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600" dirty="0"/>
              <a:t> Starting from the bare surface, oxygen coverage was increased up to beyond saturation</a:t>
            </a:r>
          </a:p>
        </p:txBody>
      </p:sp>
      <p:sp>
        <p:nvSpPr>
          <p:cNvPr id="9" name="Text Box 34"/>
          <p:cNvSpPr txBox="1">
            <a:spLocks noChangeArrowheads="1"/>
          </p:cNvSpPr>
          <p:nvPr/>
        </p:nvSpPr>
        <p:spPr bwMode="auto">
          <a:xfrm>
            <a:off x="91406" y="3258091"/>
            <a:ext cx="46246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600" dirty="0"/>
              <a:t> At each coverage, many different configurations for oxygen were investigated.</a:t>
            </a:r>
          </a:p>
        </p:txBody>
      </p:sp>
      <p:sp>
        <p:nvSpPr>
          <p:cNvPr id="10" name="Rectangle 9"/>
          <p:cNvSpPr/>
          <p:nvPr/>
        </p:nvSpPr>
        <p:spPr>
          <a:xfrm>
            <a:off x="7740352" y="4155926"/>
            <a:ext cx="1035101"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solidFill>
                  <a:schemeClr val="bg1"/>
                </a:solidFill>
              </a:rPr>
              <a:t>Your associations logo</a:t>
            </a:r>
            <a:endParaRPr lang="en-US" sz="1050" b="1" dirty="0">
              <a:solidFill>
                <a:schemeClr val="bg1"/>
              </a:solidFill>
            </a:endParaRPr>
          </a:p>
        </p:txBody>
      </p:sp>
      <p:pic>
        <p:nvPicPr>
          <p:cNvPr id="11" name="Image 3">
            <a:extLst>
              <a:ext uri="{FF2B5EF4-FFF2-40B4-BE49-F238E27FC236}">
                <a16:creationId xmlns:a16="http://schemas.microsoft.com/office/drawing/2014/main" id="{5CAED154-339E-624D-86A6-DA20BA7D4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792" y="824524"/>
            <a:ext cx="3666973" cy="3579862"/>
          </a:xfrm>
          <a:prstGeom prst="rect">
            <a:avLst/>
          </a:prstGeom>
        </p:spPr>
      </p:pic>
      <p:grpSp>
        <p:nvGrpSpPr>
          <p:cNvPr id="12" name="Grouper 24">
            <a:extLst>
              <a:ext uri="{FF2B5EF4-FFF2-40B4-BE49-F238E27FC236}">
                <a16:creationId xmlns:a16="http://schemas.microsoft.com/office/drawing/2014/main" id="{908C0848-32CA-E04C-8DBD-6E2CC4FA46EF}"/>
              </a:ext>
            </a:extLst>
          </p:cNvPr>
          <p:cNvGrpSpPr>
            <a:grpSpLocks noChangeAspect="1"/>
          </p:cNvGrpSpPr>
          <p:nvPr/>
        </p:nvGrpSpPr>
        <p:grpSpPr>
          <a:xfrm>
            <a:off x="7604550" y="4144074"/>
            <a:ext cx="1334009" cy="745641"/>
            <a:chOff x="7452320" y="5589240"/>
            <a:chExt cx="1691680" cy="1008235"/>
          </a:xfrm>
        </p:grpSpPr>
        <p:sp>
          <p:nvSpPr>
            <p:cNvPr id="13" name="Rectangle 12">
              <a:extLst>
                <a:ext uri="{FF2B5EF4-FFF2-40B4-BE49-F238E27FC236}">
                  <a16:creationId xmlns:a16="http://schemas.microsoft.com/office/drawing/2014/main" id="{D21C443A-A0E0-F046-845E-101E022580D5}"/>
                </a:ext>
              </a:extLst>
            </p:cNvPr>
            <p:cNvSpPr/>
            <p:nvPr/>
          </p:nvSpPr>
          <p:spPr>
            <a:xfrm>
              <a:off x="7452320" y="5589240"/>
              <a:ext cx="1691680" cy="1008112"/>
            </a:xfrm>
            <a:prstGeom prst="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Image 27" descr="Logo_AMU.pdf">
              <a:extLst>
                <a:ext uri="{FF2B5EF4-FFF2-40B4-BE49-F238E27FC236}">
                  <a16:creationId xmlns:a16="http://schemas.microsoft.com/office/drawing/2014/main" id="{6AC1CB1F-AB4C-D247-862E-0C64C1DE4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335" y="5661248"/>
              <a:ext cx="1622169" cy="648072"/>
            </a:xfrm>
            <a:prstGeom prst="rect">
              <a:avLst/>
            </a:prstGeom>
          </p:spPr>
        </p:pic>
        <p:sp>
          <p:nvSpPr>
            <p:cNvPr id="15" name="Rectangle 14">
              <a:extLst>
                <a:ext uri="{FF2B5EF4-FFF2-40B4-BE49-F238E27FC236}">
                  <a16:creationId xmlns:a16="http://schemas.microsoft.com/office/drawing/2014/main" id="{0D99FA74-667D-7146-A075-42454D2D6985}"/>
                </a:ext>
              </a:extLst>
            </p:cNvPr>
            <p:cNvSpPr/>
            <p:nvPr/>
          </p:nvSpPr>
          <p:spPr>
            <a:xfrm>
              <a:off x="7686365" y="6139692"/>
              <a:ext cx="1026968" cy="457783"/>
            </a:xfrm>
            <a:prstGeom prst="rect">
              <a:avLst/>
            </a:prstGeom>
          </p:spPr>
          <p:txBody>
            <a:bodyPr wrap="none">
              <a:spAutoFit/>
            </a:bodyPr>
            <a:lstStyle/>
            <a:p>
              <a:r>
                <a:rPr lang="en-US" altLang="en-US" sz="1600" i="1" dirty="0"/>
                <a:t>&amp;</a:t>
              </a:r>
              <a:r>
                <a:rPr lang="en-US" altLang="en-US" sz="1600" b="1" dirty="0">
                  <a:solidFill>
                    <a:srgbClr val="0000FF"/>
                  </a:solidFill>
                </a:rPr>
                <a:t> </a:t>
              </a:r>
              <a:r>
                <a:rPr lang="en-US" altLang="en-US" sz="1600" b="1" dirty="0">
                  <a:solidFill>
                    <a:srgbClr val="3366FF"/>
                  </a:solidFill>
                </a:rPr>
                <a:t>CEA</a:t>
              </a:r>
              <a:endParaRPr lang="fr-FR" sz="1600" b="1" dirty="0">
                <a:solidFill>
                  <a:srgbClr val="3366FF"/>
                </a:solidFill>
              </a:endParaRPr>
            </a:p>
          </p:txBody>
        </p:sp>
      </p:grpSp>
      <p:sp>
        <p:nvSpPr>
          <p:cNvPr id="16" name="Text Box 34">
            <a:extLst>
              <a:ext uri="{FF2B5EF4-FFF2-40B4-BE49-F238E27FC236}">
                <a16:creationId xmlns:a16="http://schemas.microsoft.com/office/drawing/2014/main" id="{32F288E8-6CBF-E94B-B202-229C448AF6F0}"/>
              </a:ext>
            </a:extLst>
          </p:cNvPr>
          <p:cNvSpPr txBox="1">
            <a:spLocks noChangeArrowheads="1"/>
          </p:cNvSpPr>
          <p:nvPr/>
        </p:nvSpPr>
        <p:spPr bwMode="auto">
          <a:xfrm>
            <a:off x="110281" y="4011910"/>
            <a:ext cx="4624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600" dirty="0"/>
              <a:t> Here we present, at coverage in oxygen 0.25,</a:t>
            </a:r>
          </a:p>
        </p:txBody>
      </p:sp>
      <p:sp>
        <p:nvSpPr>
          <p:cNvPr id="17" name="Text Box 34">
            <a:extLst>
              <a:ext uri="{FF2B5EF4-FFF2-40B4-BE49-F238E27FC236}">
                <a16:creationId xmlns:a16="http://schemas.microsoft.com/office/drawing/2014/main" id="{016C5225-50E7-FA48-BE36-74F24C4946D1}"/>
              </a:ext>
            </a:extLst>
          </p:cNvPr>
          <p:cNvSpPr txBox="1">
            <a:spLocks noChangeArrowheads="1"/>
          </p:cNvSpPr>
          <p:nvPr/>
        </p:nvSpPr>
        <p:spPr bwMode="auto">
          <a:xfrm>
            <a:off x="323528" y="4282915"/>
            <a:ext cx="35283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t>the three most stable configurations.</a:t>
            </a:r>
          </a:p>
        </p:txBody>
      </p:sp>
      <p:sp>
        <p:nvSpPr>
          <p:cNvPr id="18" name="Text Box 34">
            <a:extLst>
              <a:ext uri="{FF2B5EF4-FFF2-40B4-BE49-F238E27FC236}">
                <a16:creationId xmlns:a16="http://schemas.microsoft.com/office/drawing/2014/main" id="{7E77FF50-91BB-9847-A5B9-9D4D9CF703A6}"/>
              </a:ext>
            </a:extLst>
          </p:cNvPr>
          <p:cNvSpPr txBox="1">
            <a:spLocks noChangeArrowheads="1"/>
          </p:cNvSpPr>
          <p:nvPr/>
        </p:nvSpPr>
        <p:spPr bwMode="auto">
          <a:xfrm>
            <a:off x="323527" y="4590088"/>
            <a:ext cx="6624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rgbClr val="1716FF"/>
                </a:solidFill>
              </a:rPr>
              <a:t>Adsorption energy is strong: -4.11eV for the most stable TF site.</a:t>
            </a:r>
          </a:p>
        </p:txBody>
      </p:sp>
    </p:spTree>
    <p:extLst>
      <p:ext uri="{BB962C8B-B14F-4D97-AF65-F5344CB8AC3E}">
        <p14:creationId xmlns:p14="http://schemas.microsoft.com/office/powerpoint/2010/main" val="376355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16601" y="48224"/>
            <a:ext cx="82455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Investigate adsorption of H on oxidized W surfaces by DFT 2020</a:t>
            </a:r>
            <a:endParaRPr lang="en-US" altLang="en-US" sz="2400" b="1" dirty="0"/>
          </a:p>
        </p:txBody>
      </p:sp>
      <p:sp>
        <p:nvSpPr>
          <p:cNvPr id="2074" name="Text Box 26"/>
          <p:cNvSpPr txBox="1">
            <a:spLocks noChangeArrowheads="1"/>
          </p:cNvSpPr>
          <p:nvPr/>
        </p:nvSpPr>
        <p:spPr bwMode="auto">
          <a:xfrm>
            <a:off x="7625153" y="4947071"/>
            <a:ext cx="67678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Yves Ferro</a:t>
            </a:r>
          </a:p>
        </p:txBody>
      </p:sp>
      <p:sp>
        <p:nvSpPr>
          <p:cNvPr id="2075" name="Line 27"/>
          <p:cNvSpPr>
            <a:spLocks noChangeShapeType="1"/>
          </p:cNvSpPr>
          <p:nvPr/>
        </p:nvSpPr>
        <p:spPr bwMode="auto">
          <a:xfrm>
            <a:off x="107502" y="4937522"/>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78" name="Text Box 30"/>
          <p:cNvSpPr txBox="1">
            <a:spLocks noChangeArrowheads="1"/>
          </p:cNvSpPr>
          <p:nvPr/>
        </p:nvSpPr>
        <p:spPr bwMode="auto">
          <a:xfrm>
            <a:off x="79307" y="709492"/>
            <a:ext cx="238206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1500" b="1" dirty="0"/>
              <a:t> What did we do and why</a:t>
            </a:r>
          </a:p>
        </p:txBody>
      </p:sp>
      <p:sp>
        <p:nvSpPr>
          <p:cNvPr id="2079" name="Text Box 31"/>
          <p:cNvSpPr txBox="1">
            <a:spLocks noChangeArrowheads="1"/>
          </p:cNvSpPr>
          <p:nvPr/>
        </p:nvSpPr>
        <p:spPr bwMode="auto">
          <a:xfrm>
            <a:off x="399897" y="1173205"/>
            <a:ext cx="37940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a:buFont typeface="Arial" panose="020B0604020202020204" pitchFamily="34" charset="0"/>
              <a:buChar char="•"/>
            </a:pPr>
            <a:r>
              <a:rPr lang="en-US" altLang="en-US" sz="1200" dirty="0"/>
              <a:t>Adsorption of H on W(110) with oxygen by DFT</a:t>
            </a:r>
          </a:p>
        </p:txBody>
      </p:sp>
      <p:sp>
        <p:nvSpPr>
          <p:cNvPr id="2081" name="Text Box 33"/>
          <p:cNvSpPr txBox="1">
            <a:spLocks noChangeArrowheads="1"/>
          </p:cNvSpPr>
          <p:nvPr/>
        </p:nvSpPr>
        <p:spPr bwMode="auto">
          <a:xfrm>
            <a:off x="110281" y="2463738"/>
            <a:ext cx="138691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1500" b="1" dirty="0"/>
              <a:t> Main results</a:t>
            </a:r>
          </a:p>
        </p:txBody>
      </p:sp>
      <p:pic>
        <p:nvPicPr>
          <p:cNvPr id="2" name="Image 1">
            <a:extLst>
              <a:ext uri="{FF2B5EF4-FFF2-40B4-BE49-F238E27FC236}">
                <a16:creationId xmlns:a16="http://schemas.microsoft.com/office/drawing/2014/main" id="{724AFEC9-AE57-A941-8185-91C5F018D3E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10282" y="2264691"/>
            <a:ext cx="2007145" cy="1859831"/>
          </a:xfrm>
          <a:prstGeom prst="rect">
            <a:avLst/>
          </a:prstGeom>
        </p:spPr>
      </p:pic>
      <p:grpSp>
        <p:nvGrpSpPr>
          <p:cNvPr id="18" name="Grouper 24">
            <a:extLst>
              <a:ext uri="{FF2B5EF4-FFF2-40B4-BE49-F238E27FC236}">
                <a16:creationId xmlns:a16="http://schemas.microsoft.com/office/drawing/2014/main" id="{984C2CB0-0BE9-6046-94B7-08FEACE88E17}"/>
              </a:ext>
            </a:extLst>
          </p:cNvPr>
          <p:cNvGrpSpPr/>
          <p:nvPr/>
        </p:nvGrpSpPr>
        <p:grpSpPr>
          <a:xfrm>
            <a:off x="7380312" y="4107195"/>
            <a:ext cx="1268760" cy="779167"/>
            <a:chOff x="7452320" y="5589240"/>
            <a:chExt cx="1691680" cy="1038889"/>
          </a:xfrm>
        </p:grpSpPr>
        <p:sp>
          <p:nvSpPr>
            <p:cNvPr id="19" name="Rectangle 18">
              <a:extLst>
                <a:ext uri="{FF2B5EF4-FFF2-40B4-BE49-F238E27FC236}">
                  <a16:creationId xmlns:a16="http://schemas.microsoft.com/office/drawing/2014/main" id="{C192BCDE-5441-2A4D-A69F-C7EFCD40D7E6}"/>
                </a:ext>
              </a:extLst>
            </p:cNvPr>
            <p:cNvSpPr/>
            <p:nvPr/>
          </p:nvSpPr>
          <p:spPr>
            <a:xfrm>
              <a:off x="7452320" y="5589240"/>
              <a:ext cx="1691680" cy="1008112"/>
            </a:xfrm>
            <a:prstGeom prst="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20" name="Image 19" descr="Logo_AMU.pdf">
              <a:extLst>
                <a:ext uri="{FF2B5EF4-FFF2-40B4-BE49-F238E27FC236}">
                  <a16:creationId xmlns:a16="http://schemas.microsoft.com/office/drawing/2014/main" id="{CB556179-8825-CC41-8CFF-1A49AAAEF1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335" y="5661248"/>
              <a:ext cx="1622169" cy="648072"/>
            </a:xfrm>
            <a:prstGeom prst="rect">
              <a:avLst/>
            </a:prstGeom>
          </p:spPr>
        </p:pic>
        <p:sp>
          <p:nvSpPr>
            <p:cNvPr id="21" name="Rectangle 20">
              <a:extLst>
                <a:ext uri="{FF2B5EF4-FFF2-40B4-BE49-F238E27FC236}">
                  <a16:creationId xmlns:a16="http://schemas.microsoft.com/office/drawing/2014/main" id="{72D019FD-9DFE-534E-9CD5-E9991F7AFA5E}"/>
                </a:ext>
              </a:extLst>
            </p:cNvPr>
            <p:cNvSpPr/>
            <p:nvPr/>
          </p:nvSpPr>
          <p:spPr>
            <a:xfrm>
              <a:off x="7845653" y="6228020"/>
              <a:ext cx="807657" cy="400109"/>
            </a:xfrm>
            <a:prstGeom prst="rect">
              <a:avLst/>
            </a:prstGeom>
          </p:spPr>
          <p:txBody>
            <a:bodyPr wrap="none">
              <a:spAutoFit/>
            </a:bodyPr>
            <a:lstStyle/>
            <a:p>
              <a:r>
                <a:rPr lang="en-US" altLang="en-US" sz="1200" i="1" dirty="0"/>
                <a:t>&amp;</a:t>
              </a:r>
              <a:r>
                <a:rPr lang="en-US" altLang="en-US" sz="1350" b="1" dirty="0">
                  <a:solidFill>
                    <a:srgbClr val="0000FF"/>
                  </a:solidFill>
                </a:rPr>
                <a:t> </a:t>
              </a:r>
              <a:r>
                <a:rPr lang="en-US" altLang="en-US" sz="1350" b="1" dirty="0">
                  <a:solidFill>
                    <a:srgbClr val="3366FF"/>
                  </a:solidFill>
                </a:rPr>
                <a:t>CEA</a:t>
              </a:r>
              <a:endParaRPr lang="fr-FR" sz="1350" b="1" dirty="0">
                <a:solidFill>
                  <a:srgbClr val="3366FF"/>
                </a:solidFill>
              </a:endParaRPr>
            </a:p>
          </p:txBody>
        </p:sp>
      </p:grpSp>
      <p:sp>
        <p:nvSpPr>
          <p:cNvPr id="30" name="Text Box 31">
            <a:extLst>
              <a:ext uri="{FF2B5EF4-FFF2-40B4-BE49-F238E27FC236}">
                <a16:creationId xmlns:a16="http://schemas.microsoft.com/office/drawing/2014/main" id="{5464052E-5E66-6F42-A720-6DAB5B8892A3}"/>
              </a:ext>
            </a:extLst>
          </p:cNvPr>
          <p:cNvSpPr txBox="1">
            <a:spLocks noChangeArrowheads="1"/>
          </p:cNvSpPr>
          <p:nvPr/>
        </p:nvSpPr>
        <p:spPr bwMode="auto">
          <a:xfrm>
            <a:off x="389346" y="1463540"/>
            <a:ext cx="32105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a:buFont typeface="Arial" panose="020B0604020202020204" pitchFamily="34" charset="0"/>
              <a:buChar char="•"/>
            </a:pPr>
            <a:r>
              <a:rPr lang="en-US" altLang="en-US" sz="1200" dirty="0"/>
              <a:t>Various coverage in O were considered</a:t>
            </a:r>
          </a:p>
        </p:txBody>
      </p:sp>
      <p:sp>
        <p:nvSpPr>
          <p:cNvPr id="31" name="Text Box 31">
            <a:extLst>
              <a:ext uri="{FF2B5EF4-FFF2-40B4-BE49-F238E27FC236}">
                <a16:creationId xmlns:a16="http://schemas.microsoft.com/office/drawing/2014/main" id="{99E0C5B9-3FC2-4C4D-BD30-2F4FC0C5B710}"/>
              </a:ext>
            </a:extLst>
          </p:cNvPr>
          <p:cNvSpPr txBox="1">
            <a:spLocks noChangeArrowheads="1"/>
          </p:cNvSpPr>
          <p:nvPr/>
        </p:nvSpPr>
        <p:spPr bwMode="auto">
          <a:xfrm>
            <a:off x="683568" y="1672736"/>
            <a:ext cx="32105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r>
              <a:rPr lang="en-US" altLang="en-US" sz="1200" dirty="0"/>
              <a:t>from 0 to 1 ML  by step of 0.25</a:t>
            </a:r>
          </a:p>
        </p:txBody>
      </p:sp>
      <p:sp>
        <p:nvSpPr>
          <p:cNvPr id="32" name="Text Box 31">
            <a:extLst>
              <a:ext uri="{FF2B5EF4-FFF2-40B4-BE49-F238E27FC236}">
                <a16:creationId xmlns:a16="http://schemas.microsoft.com/office/drawing/2014/main" id="{96C41CCC-9024-6440-BFF4-352752F4E775}"/>
              </a:ext>
            </a:extLst>
          </p:cNvPr>
          <p:cNvSpPr txBox="1">
            <a:spLocks noChangeArrowheads="1"/>
          </p:cNvSpPr>
          <p:nvPr/>
        </p:nvSpPr>
        <p:spPr bwMode="auto">
          <a:xfrm>
            <a:off x="399897" y="1923679"/>
            <a:ext cx="32105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a:buFont typeface="Arial" panose="020B0604020202020204" pitchFamily="34" charset="0"/>
              <a:buChar char="•"/>
            </a:pPr>
            <a:r>
              <a:rPr lang="en-US" altLang="en-US" sz="1200" dirty="0"/>
              <a:t>Various coverage in H were adsorbed</a:t>
            </a:r>
          </a:p>
        </p:txBody>
      </p:sp>
      <p:sp>
        <p:nvSpPr>
          <p:cNvPr id="33" name="Text Box 31">
            <a:extLst>
              <a:ext uri="{FF2B5EF4-FFF2-40B4-BE49-F238E27FC236}">
                <a16:creationId xmlns:a16="http://schemas.microsoft.com/office/drawing/2014/main" id="{579561D5-233D-EB4E-9EB9-27C947E079DC}"/>
              </a:ext>
            </a:extLst>
          </p:cNvPr>
          <p:cNvSpPr txBox="1">
            <a:spLocks noChangeArrowheads="1"/>
          </p:cNvSpPr>
          <p:nvPr/>
        </p:nvSpPr>
        <p:spPr bwMode="auto">
          <a:xfrm>
            <a:off x="694119" y="2132875"/>
            <a:ext cx="32105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r>
              <a:rPr lang="en-US" altLang="en-US" sz="1200" dirty="0"/>
              <a:t>from 0 to 1 ML  by step of 0.25</a:t>
            </a:r>
          </a:p>
        </p:txBody>
      </p:sp>
      <p:sp>
        <p:nvSpPr>
          <p:cNvPr id="34" name="Text Box 31">
            <a:extLst>
              <a:ext uri="{FF2B5EF4-FFF2-40B4-BE49-F238E27FC236}">
                <a16:creationId xmlns:a16="http://schemas.microsoft.com/office/drawing/2014/main" id="{33B326E7-772E-C64E-B145-A5656092F80D}"/>
              </a:ext>
            </a:extLst>
          </p:cNvPr>
          <p:cNvSpPr txBox="1">
            <a:spLocks noChangeArrowheads="1"/>
          </p:cNvSpPr>
          <p:nvPr/>
        </p:nvSpPr>
        <p:spPr bwMode="auto">
          <a:xfrm>
            <a:off x="399896" y="2777114"/>
            <a:ext cx="3324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a:buFont typeface="Arial" panose="020B0604020202020204" pitchFamily="34" charset="0"/>
              <a:buChar char="•"/>
            </a:pPr>
            <a:r>
              <a:rPr lang="en-US" altLang="en-US" sz="1200" dirty="0"/>
              <a:t>OH termination are never observed</a:t>
            </a:r>
          </a:p>
        </p:txBody>
      </p:sp>
      <p:sp>
        <p:nvSpPr>
          <p:cNvPr id="35" name="Text Box 31">
            <a:extLst>
              <a:ext uri="{FF2B5EF4-FFF2-40B4-BE49-F238E27FC236}">
                <a16:creationId xmlns:a16="http://schemas.microsoft.com/office/drawing/2014/main" id="{9FE0240B-2839-E046-BFB1-4A84A492CFB4}"/>
              </a:ext>
            </a:extLst>
          </p:cNvPr>
          <p:cNvSpPr txBox="1">
            <a:spLocks noChangeArrowheads="1"/>
          </p:cNvSpPr>
          <p:nvPr/>
        </p:nvSpPr>
        <p:spPr bwMode="auto">
          <a:xfrm>
            <a:off x="405109" y="3042735"/>
            <a:ext cx="47609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a:buFont typeface="Arial" panose="020B0604020202020204" pitchFamily="34" charset="0"/>
              <a:buChar char="•"/>
            </a:pPr>
            <a:r>
              <a:rPr lang="en-US" altLang="en-US" sz="1200" dirty="0"/>
              <a:t>Only the Three-Fold sites are occupied by O and H as well.</a:t>
            </a:r>
          </a:p>
        </p:txBody>
      </p:sp>
      <p:sp>
        <p:nvSpPr>
          <p:cNvPr id="36" name="Text Box 31">
            <a:extLst>
              <a:ext uri="{FF2B5EF4-FFF2-40B4-BE49-F238E27FC236}">
                <a16:creationId xmlns:a16="http://schemas.microsoft.com/office/drawing/2014/main" id="{FC8CAF81-0ACE-ED43-B929-EDD7DF0288C3}"/>
              </a:ext>
            </a:extLst>
          </p:cNvPr>
          <p:cNvSpPr txBox="1">
            <a:spLocks noChangeArrowheads="1"/>
          </p:cNvSpPr>
          <p:nvPr/>
        </p:nvSpPr>
        <p:spPr bwMode="auto">
          <a:xfrm>
            <a:off x="405109" y="3296650"/>
            <a:ext cx="5841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a:buFont typeface="Arial" panose="020B0604020202020204" pitchFamily="34" charset="0"/>
              <a:buChar char="•"/>
            </a:pPr>
            <a:r>
              <a:rPr lang="en-US" altLang="en-US" sz="1200" dirty="0"/>
              <a:t>Since E</a:t>
            </a:r>
            <a:r>
              <a:rPr lang="en-US" altLang="en-US" sz="1200" baseline="-25000" dirty="0"/>
              <a:t>ads</a:t>
            </a:r>
            <a:r>
              <a:rPr lang="en-US" altLang="en-US" sz="1200" dirty="0"/>
              <a:t> for O is about -4eV, oxygen blocks the TF sites for hydrogen </a:t>
            </a:r>
          </a:p>
        </p:txBody>
      </p:sp>
      <p:sp>
        <p:nvSpPr>
          <p:cNvPr id="3" name="TextBox 2">
            <a:extLst>
              <a:ext uri="{FF2B5EF4-FFF2-40B4-BE49-F238E27FC236}">
                <a16:creationId xmlns:a16="http://schemas.microsoft.com/office/drawing/2014/main" id="{CA82598C-E11C-EB46-BAC1-BE9827E46E33}"/>
              </a:ext>
            </a:extLst>
          </p:cNvPr>
          <p:cNvSpPr txBox="1"/>
          <p:nvPr/>
        </p:nvSpPr>
        <p:spPr>
          <a:xfrm>
            <a:off x="240084" y="3885989"/>
            <a:ext cx="5398715" cy="923330"/>
          </a:xfrm>
          <a:prstGeom prst="rect">
            <a:avLst/>
          </a:prstGeom>
          <a:noFill/>
        </p:spPr>
        <p:txBody>
          <a:bodyPr wrap="square" rtlCol="0">
            <a:spAutoFit/>
          </a:bodyPr>
          <a:lstStyle/>
          <a:p>
            <a:pPr marL="285750" indent="-285750">
              <a:buFont typeface="Wingdings" pitchFamily="2" charset="2"/>
              <a:buChar char="Ø"/>
            </a:pPr>
            <a:r>
              <a:rPr lang="en-US" altLang="en-US" b="1" dirty="0"/>
              <a:t>Oxygen has the effect to diminish the adsorption energy and the strength of H bonding to the W surface</a:t>
            </a:r>
            <a:endParaRPr lang="en-US" b="1" dirty="0"/>
          </a:p>
        </p:txBody>
      </p:sp>
      <p:pic>
        <p:nvPicPr>
          <p:cNvPr id="23" name="Image 4">
            <a:extLst>
              <a:ext uri="{FF2B5EF4-FFF2-40B4-BE49-F238E27FC236}">
                <a16:creationId xmlns:a16="http://schemas.microsoft.com/office/drawing/2014/main" id="{B5F0D377-6950-2B4A-9E7D-B5087258A6E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04666" y="539442"/>
            <a:ext cx="4258302" cy="2754753"/>
          </a:xfrm>
          <a:prstGeom prst="rect">
            <a:avLst/>
          </a:prstGeom>
        </p:spPr>
      </p:pic>
    </p:spTree>
    <p:extLst>
      <p:ext uri="{BB962C8B-B14F-4D97-AF65-F5344CB8AC3E}">
        <p14:creationId xmlns:p14="http://schemas.microsoft.com/office/powerpoint/2010/main" val="71506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209025" y="49331"/>
            <a:ext cx="6685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b="1" dirty="0"/>
              <a:t>Extension of MRE codes in order to simulate T permeation through 3D configuration including bubble defects and </a:t>
            </a:r>
            <a:r>
              <a:rPr lang="en-US" sz="1200" b="1" dirty="0" err="1"/>
              <a:t>multicomponents</a:t>
            </a:r>
            <a:r>
              <a:rPr lang="en-US" sz="1200" b="1" dirty="0"/>
              <a:t> material (W, Steel and W-on-Steel)       1/2</a:t>
            </a:r>
            <a:endParaRPr lang="en-US" altLang="en-US" sz="1200" b="1" dirty="0"/>
          </a:p>
        </p:txBody>
      </p:sp>
      <p:sp>
        <p:nvSpPr>
          <p:cNvPr id="2074" name="Text Box 26"/>
          <p:cNvSpPr txBox="1">
            <a:spLocks noChangeArrowheads="1"/>
          </p:cNvSpPr>
          <p:nvPr/>
        </p:nvSpPr>
        <p:spPr bwMode="auto">
          <a:xfrm>
            <a:off x="6354198" y="4947071"/>
            <a:ext cx="25042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J. </a:t>
            </a:r>
            <a:r>
              <a:rPr lang="en-US" altLang="en-US" sz="900" b="1" dirty="0" err="1"/>
              <a:t>Mougenot</a:t>
            </a:r>
            <a:r>
              <a:rPr lang="en-US" altLang="en-US" sz="900" b="1" dirty="0"/>
              <a:t>, Y. Charles, C. </a:t>
            </a:r>
            <a:r>
              <a:rPr lang="en-US" altLang="en-US" sz="900" b="1" dirty="0" err="1"/>
              <a:t>Grisolia</a:t>
            </a:r>
            <a:r>
              <a:rPr lang="en-US" altLang="en-US" sz="900" b="1" dirty="0"/>
              <a:t>, Y. </a:t>
            </a:r>
            <a:r>
              <a:rPr lang="en-US" altLang="en-US" sz="900" b="1" dirty="0" err="1"/>
              <a:t>Marandet</a:t>
            </a:r>
            <a:endParaRPr lang="en-US" altLang="en-US" sz="900" b="1" dirty="0"/>
          </a:p>
        </p:txBody>
      </p:sp>
      <p:sp>
        <p:nvSpPr>
          <p:cNvPr id="2075" name="Line 27"/>
          <p:cNvSpPr>
            <a:spLocks noChangeShapeType="1"/>
          </p:cNvSpPr>
          <p:nvPr/>
        </p:nvSpPr>
        <p:spPr bwMode="auto">
          <a:xfrm>
            <a:off x="107502" y="4937522"/>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78" name="Text Box 30"/>
          <p:cNvSpPr txBox="1">
            <a:spLocks noChangeArrowheads="1"/>
          </p:cNvSpPr>
          <p:nvPr/>
        </p:nvSpPr>
        <p:spPr bwMode="auto">
          <a:xfrm>
            <a:off x="107505" y="709491"/>
            <a:ext cx="419446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500" dirty="0"/>
              <a:t> </a:t>
            </a:r>
            <a:r>
              <a:rPr lang="en-US" altLang="en-US" sz="1500" i="1" dirty="0"/>
              <a:t>We did: </a:t>
            </a:r>
            <a:r>
              <a:rPr lang="en-US" altLang="en-US" sz="1500" dirty="0"/>
              <a:t>Numerical simulation of H transport in multicomponent materials to calculate permeation flux and inventory</a:t>
            </a:r>
          </a:p>
        </p:txBody>
      </p:sp>
      <p:sp>
        <p:nvSpPr>
          <p:cNvPr id="2079" name="Text Box 31"/>
          <p:cNvSpPr txBox="1">
            <a:spLocks noChangeArrowheads="1"/>
          </p:cNvSpPr>
          <p:nvPr/>
        </p:nvSpPr>
        <p:spPr bwMode="auto">
          <a:xfrm>
            <a:off x="107505" y="1552090"/>
            <a:ext cx="361453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i="1" dirty="0"/>
              <a:t>With: </a:t>
            </a:r>
            <a:r>
              <a:rPr lang="en-US" altLang="en-US" sz="1500" dirty="0"/>
              <a:t>FESTIM code (finite element</a:t>
            </a:r>
          </a:p>
          <a:p>
            <a:pPr marL="0" indent="0"/>
            <a:r>
              <a:rPr lang="en-US" altLang="en-US" sz="1500" dirty="0"/>
              <a:t>code based on </a:t>
            </a:r>
            <a:r>
              <a:rPr lang="en-US" altLang="en-US" sz="1500" dirty="0" err="1"/>
              <a:t>Fenics</a:t>
            </a:r>
            <a:r>
              <a:rPr lang="en-US" altLang="en-US" sz="1500" dirty="0"/>
              <a:t> project)</a:t>
            </a:r>
          </a:p>
        </p:txBody>
      </p:sp>
      <p:sp>
        <p:nvSpPr>
          <p:cNvPr id="2080" name="Text Box 32"/>
          <p:cNvSpPr txBox="1">
            <a:spLocks noChangeArrowheads="1"/>
          </p:cNvSpPr>
          <p:nvPr/>
        </p:nvSpPr>
        <p:spPr bwMode="auto">
          <a:xfrm>
            <a:off x="107505" y="2237876"/>
            <a:ext cx="439735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1500" dirty="0"/>
              <a:t> </a:t>
            </a:r>
            <a:r>
              <a:rPr lang="en-US" altLang="en-US" sz="1500" dirty="0" err="1"/>
              <a:t>Hydrogenic</a:t>
            </a:r>
            <a:r>
              <a:rPr lang="en-US" altLang="en-US" sz="1500" dirty="0"/>
              <a:t> inventory in the ITER </a:t>
            </a:r>
            <a:r>
              <a:rPr lang="en-US" altLang="en-US" sz="1500" dirty="0" err="1"/>
              <a:t>divertor</a:t>
            </a:r>
            <a:r>
              <a:rPr lang="en-US" altLang="en-US" sz="1500" dirty="0"/>
              <a:t> </a:t>
            </a:r>
            <a:br>
              <a:rPr lang="en-US" altLang="en-US" sz="1500" dirty="0"/>
            </a:br>
            <a:r>
              <a:rPr lang="en-US" altLang="en-US" sz="1500" dirty="0"/>
              <a:t>based on machine learning (2D)</a:t>
            </a:r>
            <a:br>
              <a:rPr lang="en-US" altLang="en-US" sz="1500" dirty="0"/>
            </a:br>
            <a:r>
              <a:rPr lang="en-US" altLang="en-US" sz="1500" dirty="0"/>
              <a:t>	</a:t>
            </a:r>
            <a:r>
              <a:rPr lang="en-US" altLang="en-US" sz="1050" dirty="0" err="1">
                <a:hlinkClick r:id="rId3"/>
              </a:rPr>
              <a:t>Delaporte</a:t>
            </a:r>
            <a:r>
              <a:rPr lang="en-US" altLang="en-US" sz="1050" dirty="0">
                <a:hlinkClick r:id="rId3"/>
              </a:rPr>
              <a:t>-Mathurin et al. </a:t>
            </a:r>
            <a:r>
              <a:rPr lang="en-US" altLang="en-US" sz="1050" i="1" dirty="0">
                <a:hlinkClick r:id="rId3"/>
              </a:rPr>
              <a:t>Scientific Reports </a:t>
            </a:r>
            <a:r>
              <a:rPr lang="en-US" altLang="en-US" sz="1050" dirty="0">
                <a:hlinkClick r:id="rId3"/>
              </a:rPr>
              <a:t>(2020) 10:17798</a:t>
            </a:r>
            <a:endParaRPr lang="en-US" altLang="en-US" sz="1050" dirty="0"/>
          </a:p>
        </p:txBody>
      </p:sp>
      <p:sp>
        <p:nvSpPr>
          <p:cNvPr id="2081" name="Text Box 33"/>
          <p:cNvSpPr txBox="1">
            <a:spLocks noChangeArrowheads="1"/>
          </p:cNvSpPr>
          <p:nvPr/>
        </p:nvSpPr>
        <p:spPr bwMode="auto">
          <a:xfrm>
            <a:off x="107505" y="3219822"/>
            <a:ext cx="419446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500" dirty="0"/>
              <a:t> Role of interface condition (c or µ continuity)   </a:t>
            </a:r>
            <a:br>
              <a:rPr lang="en-US" altLang="en-US" sz="1500" dirty="0"/>
            </a:br>
            <a:r>
              <a:rPr lang="en-US" altLang="en-US" sz="1500" dirty="0"/>
              <a:t>on permeation flux and inventory (1D and 2D)</a:t>
            </a:r>
            <a:br>
              <a:rPr lang="en-US" altLang="en-US" sz="1500" dirty="0"/>
            </a:br>
            <a:r>
              <a:rPr lang="en-US" altLang="en-US" sz="1500" dirty="0"/>
              <a:t>	</a:t>
            </a:r>
            <a:r>
              <a:rPr lang="en-US" altLang="en-US" sz="1050" dirty="0" err="1"/>
              <a:t>Delaporte</a:t>
            </a:r>
            <a:r>
              <a:rPr lang="en-US" altLang="en-US" sz="1050" dirty="0"/>
              <a:t>-Mathurin et al. </a:t>
            </a:r>
            <a:r>
              <a:rPr lang="en-US" altLang="en-US" sz="1050" i="1" dirty="0"/>
              <a:t>ITPA </a:t>
            </a:r>
            <a:r>
              <a:rPr lang="en-US" altLang="en-US" sz="1050" dirty="0"/>
              <a:t>+ </a:t>
            </a:r>
            <a:r>
              <a:rPr lang="en-US" altLang="en-US" sz="1050" i="1" dirty="0"/>
              <a:t>submitted to </a:t>
            </a:r>
            <a:r>
              <a:rPr lang="en-US" altLang="en-US" sz="1050" i="1" dirty="0" err="1"/>
              <a:t>Nucl</a:t>
            </a:r>
            <a:r>
              <a:rPr lang="en-US" altLang="en-US" sz="1050" i="1" dirty="0"/>
              <a:t>. </a:t>
            </a:r>
            <a:r>
              <a:rPr lang="en-US" altLang="en-US" sz="1050" i="1" dirty="0" err="1"/>
              <a:t>Fus</a:t>
            </a:r>
            <a:r>
              <a:rPr lang="en-US" altLang="en-US" sz="1050" i="1" dirty="0"/>
              <a:t>.</a:t>
            </a:r>
            <a:endParaRPr lang="en-US" altLang="en-US" sz="825" i="1" dirty="0"/>
          </a:p>
        </p:txBody>
      </p:sp>
      <p:sp>
        <p:nvSpPr>
          <p:cNvPr id="2084" name="Text Box 36"/>
          <p:cNvSpPr txBox="1">
            <a:spLocks noChangeArrowheads="1"/>
          </p:cNvSpPr>
          <p:nvPr/>
        </p:nvSpPr>
        <p:spPr bwMode="auto">
          <a:xfrm>
            <a:off x="93444" y="4235348"/>
            <a:ext cx="70708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Ø"/>
            </a:pPr>
            <a:r>
              <a:rPr lang="en-US" altLang="en-US" sz="1500" dirty="0"/>
              <a:t> </a:t>
            </a:r>
            <a:r>
              <a:rPr lang="en-US" altLang="en-US" sz="1500" i="1" dirty="0"/>
              <a:t>As perspective: </a:t>
            </a:r>
            <a:r>
              <a:rPr lang="en-US" altLang="en-US" sz="1500" dirty="0"/>
              <a:t>simulate H transport on more complex structures for DEMO (TSVV#7) ; more complex interface condition and add a co-deposit surface model</a:t>
            </a:r>
          </a:p>
        </p:txBody>
      </p:sp>
      <p:pic>
        <p:nvPicPr>
          <p:cNvPr id="1026" name="Picture 2" descr="D:\ownCloud-CNRS\01 ADMINISTRATIF\LOGOS\ce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3257" y="4322407"/>
            <a:ext cx="606730" cy="4950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wnCloud-CNRS\01 ADMINISTRATIF\LOGOS\LSP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6546" y="4322408"/>
            <a:ext cx="784161" cy="4950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6230" y="982648"/>
            <a:ext cx="2318268" cy="266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5577" y="977353"/>
            <a:ext cx="2268682" cy="278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6" name="Rectangle 28"/>
          <p:cNvSpPr>
            <a:spLocks noChangeArrowheads="1"/>
          </p:cNvSpPr>
          <p:nvPr/>
        </p:nvSpPr>
        <p:spPr bwMode="auto">
          <a:xfrm>
            <a:off x="4625577" y="784683"/>
            <a:ext cx="4352405" cy="3248267"/>
          </a:xfrm>
          <a:prstGeom prst="rect">
            <a:avLst/>
          </a:prstGeom>
          <a:noFill/>
          <a:ln w="9525">
            <a:solidFill>
              <a:schemeClr val="tx1"/>
            </a:solidFill>
            <a:miter lim="800000"/>
            <a:headEnd/>
            <a:tailEnd/>
          </a:ln>
          <a:effectLst/>
          <a:extLst/>
        </p:spPr>
        <p:txBody>
          <a:bodyPr wrap="none" anchor="ctr"/>
          <a:lstStyle/>
          <a:p>
            <a:pPr algn="ctr"/>
            <a:endParaRPr lang="en-US" altLang="en-US" sz="1350" dirty="0"/>
          </a:p>
        </p:txBody>
      </p:sp>
      <p:sp>
        <p:nvSpPr>
          <p:cNvPr id="4" name="ZoneTexte 3"/>
          <p:cNvSpPr txBox="1"/>
          <p:nvPr/>
        </p:nvSpPr>
        <p:spPr>
          <a:xfrm>
            <a:off x="4842031" y="824201"/>
            <a:ext cx="1080120" cy="369332"/>
          </a:xfrm>
          <a:prstGeom prst="rect">
            <a:avLst/>
          </a:prstGeom>
          <a:noFill/>
        </p:spPr>
        <p:txBody>
          <a:bodyPr wrap="square" rtlCol="0">
            <a:spAutoFit/>
          </a:bodyPr>
          <a:lstStyle/>
          <a:p>
            <a:r>
              <a:rPr lang="fr-FR" sz="900" b="1" dirty="0"/>
              <a:t>H mobile concentration</a:t>
            </a:r>
          </a:p>
        </p:txBody>
      </p:sp>
      <p:sp>
        <p:nvSpPr>
          <p:cNvPr id="20" name="ZoneTexte 19"/>
          <p:cNvSpPr txBox="1"/>
          <p:nvPr/>
        </p:nvSpPr>
        <p:spPr>
          <a:xfrm>
            <a:off x="6948265" y="900419"/>
            <a:ext cx="729687" cy="230832"/>
          </a:xfrm>
          <a:prstGeom prst="rect">
            <a:avLst/>
          </a:prstGeom>
          <a:noFill/>
        </p:spPr>
        <p:txBody>
          <a:bodyPr wrap="none" rtlCol="0">
            <a:spAutoFit/>
          </a:bodyPr>
          <a:lstStyle/>
          <a:p>
            <a:r>
              <a:rPr lang="fr-FR" sz="900" b="1" dirty="0"/>
              <a:t>H </a:t>
            </a:r>
            <a:r>
              <a:rPr lang="fr-FR" sz="900" b="1" dirty="0" err="1"/>
              <a:t>retention</a:t>
            </a:r>
            <a:endParaRPr lang="fr-FR" sz="900" b="1" dirty="0"/>
          </a:p>
        </p:txBody>
      </p:sp>
      <p:sp>
        <p:nvSpPr>
          <p:cNvPr id="5" name="ZoneTexte 4"/>
          <p:cNvSpPr txBox="1"/>
          <p:nvPr/>
        </p:nvSpPr>
        <p:spPr>
          <a:xfrm>
            <a:off x="4664509" y="3698907"/>
            <a:ext cx="1944635" cy="300082"/>
          </a:xfrm>
          <a:prstGeom prst="rect">
            <a:avLst/>
          </a:prstGeom>
          <a:noFill/>
        </p:spPr>
        <p:txBody>
          <a:bodyPr wrap="none" rtlCol="0">
            <a:spAutoFit/>
          </a:bodyPr>
          <a:lstStyle/>
          <a:p>
            <a:r>
              <a:rPr lang="fr-FR" sz="1350" dirty="0"/>
              <a:t>ITER </a:t>
            </a:r>
            <a:r>
              <a:rPr lang="fr-FR" sz="1350" dirty="0" err="1"/>
              <a:t>Divertor</a:t>
            </a:r>
            <a:r>
              <a:rPr lang="fr-FR" sz="1350" dirty="0"/>
              <a:t> </a:t>
            </a:r>
            <a:r>
              <a:rPr lang="fr-FR" sz="1350" dirty="0" err="1"/>
              <a:t>Monoblock</a:t>
            </a:r>
            <a:endParaRPr lang="fr-FR" sz="1350" dirty="0"/>
          </a:p>
        </p:txBody>
      </p:sp>
      <p:sp>
        <p:nvSpPr>
          <p:cNvPr id="6" name="ZoneTexte 5"/>
          <p:cNvSpPr txBox="1"/>
          <p:nvPr/>
        </p:nvSpPr>
        <p:spPr>
          <a:xfrm>
            <a:off x="7846505" y="3651870"/>
            <a:ext cx="1099981" cy="369332"/>
          </a:xfrm>
          <a:prstGeom prst="rect">
            <a:avLst/>
          </a:prstGeom>
          <a:noFill/>
        </p:spPr>
        <p:txBody>
          <a:bodyPr wrap="none" rtlCol="0">
            <a:spAutoFit/>
          </a:bodyPr>
          <a:lstStyle/>
          <a:p>
            <a:pPr algn="r"/>
            <a:r>
              <a:rPr lang="fr-FR" sz="900" dirty="0"/>
              <a:t>Full power scenario</a:t>
            </a:r>
            <a:br>
              <a:rPr lang="fr-FR" sz="900" dirty="0"/>
            </a:br>
            <a:r>
              <a:rPr lang="fr-FR" sz="900" dirty="0"/>
              <a:t>t = 2.4 10</a:t>
            </a:r>
            <a:r>
              <a:rPr lang="fr-FR" sz="900" baseline="30000" dirty="0"/>
              <a:t>7</a:t>
            </a:r>
            <a:r>
              <a:rPr lang="fr-FR" sz="900" dirty="0"/>
              <a:t> s</a:t>
            </a:r>
          </a:p>
        </p:txBody>
      </p:sp>
    </p:spTree>
    <p:extLst>
      <p:ext uri="{BB962C8B-B14F-4D97-AF65-F5344CB8AC3E}">
        <p14:creationId xmlns:p14="http://schemas.microsoft.com/office/powerpoint/2010/main" val="318070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47782" y="60843"/>
            <a:ext cx="6685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b="1" dirty="0"/>
              <a:t>Extension of MRE codes in order to simulate T permeation through 3D configuration including bubble defects and </a:t>
            </a:r>
            <a:r>
              <a:rPr lang="en-US" sz="1200" b="1" dirty="0" err="1"/>
              <a:t>multicomponents</a:t>
            </a:r>
            <a:r>
              <a:rPr lang="en-US" sz="1200" b="1" dirty="0"/>
              <a:t> material (W, Steel and W-on-Steel)       2/2</a:t>
            </a:r>
            <a:endParaRPr lang="en-US" altLang="en-US" sz="1200" b="1" dirty="0"/>
          </a:p>
        </p:txBody>
      </p:sp>
      <p:sp>
        <p:nvSpPr>
          <p:cNvPr id="2074" name="Text Box 26"/>
          <p:cNvSpPr txBox="1">
            <a:spLocks noChangeArrowheads="1"/>
          </p:cNvSpPr>
          <p:nvPr/>
        </p:nvSpPr>
        <p:spPr bwMode="auto">
          <a:xfrm>
            <a:off x="6354198" y="4947071"/>
            <a:ext cx="24721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J. </a:t>
            </a:r>
            <a:r>
              <a:rPr lang="en-US" altLang="en-US" sz="900" b="1" dirty="0" err="1"/>
              <a:t>Mougenot</a:t>
            </a:r>
            <a:r>
              <a:rPr lang="en-US" altLang="en-US" sz="900" b="1" dirty="0"/>
              <a:t>, Y. Charles, C. </a:t>
            </a:r>
            <a:r>
              <a:rPr lang="en-US" altLang="en-US" sz="900" b="1" dirty="0" err="1"/>
              <a:t>Grisolia</a:t>
            </a:r>
            <a:r>
              <a:rPr lang="en-US" altLang="en-US" sz="900" b="1" dirty="0"/>
              <a:t>, Y. </a:t>
            </a:r>
            <a:r>
              <a:rPr lang="en-US" altLang="en-US" sz="900" b="1" dirty="0" err="1"/>
              <a:t>Marandet</a:t>
            </a:r>
            <a:endParaRPr lang="en-US" altLang="en-US" sz="900" b="1" dirty="0"/>
          </a:p>
        </p:txBody>
      </p:sp>
      <p:sp>
        <p:nvSpPr>
          <p:cNvPr id="2075" name="Line 27"/>
          <p:cNvSpPr>
            <a:spLocks noChangeShapeType="1"/>
          </p:cNvSpPr>
          <p:nvPr/>
        </p:nvSpPr>
        <p:spPr bwMode="auto">
          <a:xfrm>
            <a:off x="107502" y="4937522"/>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76" name="Rectangle 28"/>
          <p:cNvSpPr>
            <a:spLocks noChangeArrowheads="1"/>
          </p:cNvSpPr>
          <p:nvPr/>
        </p:nvSpPr>
        <p:spPr bwMode="auto">
          <a:xfrm>
            <a:off x="4625577" y="784683"/>
            <a:ext cx="4352405" cy="3248267"/>
          </a:xfrm>
          <a:prstGeom prst="rect">
            <a:avLst/>
          </a:prstGeom>
          <a:noFill/>
          <a:ln w="9525">
            <a:solidFill>
              <a:schemeClr val="tx1"/>
            </a:solidFill>
            <a:miter lim="800000"/>
            <a:headEnd/>
            <a:tailEnd/>
          </a:ln>
          <a:effectLst/>
          <a:extLst/>
        </p:spPr>
        <p:txBody>
          <a:bodyPr wrap="none" anchor="ctr"/>
          <a:lstStyle/>
          <a:p>
            <a:pPr algn="ctr"/>
            <a:endParaRPr lang="en-US" altLang="en-US" sz="1350" dirty="0"/>
          </a:p>
        </p:txBody>
      </p:sp>
      <p:sp>
        <p:nvSpPr>
          <p:cNvPr id="2078" name="Text Box 30"/>
          <p:cNvSpPr txBox="1">
            <a:spLocks noChangeArrowheads="1"/>
          </p:cNvSpPr>
          <p:nvPr/>
        </p:nvSpPr>
        <p:spPr bwMode="auto">
          <a:xfrm>
            <a:off x="79308" y="709491"/>
            <a:ext cx="422266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500" dirty="0"/>
              <a:t> </a:t>
            </a:r>
            <a:r>
              <a:rPr lang="en-US" altLang="en-US" sz="1500" i="1" dirty="0"/>
              <a:t>We did: </a:t>
            </a:r>
            <a:r>
              <a:rPr lang="en-US" altLang="en-US" sz="1500" dirty="0"/>
              <a:t>Numerical simulation of H transport in multicomponent materials to show impact of mechanical fields</a:t>
            </a:r>
          </a:p>
        </p:txBody>
      </p:sp>
      <p:sp>
        <p:nvSpPr>
          <p:cNvPr id="2079" name="Text Box 31"/>
          <p:cNvSpPr txBox="1">
            <a:spLocks noChangeArrowheads="1"/>
          </p:cNvSpPr>
          <p:nvPr/>
        </p:nvSpPr>
        <p:spPr bwMode="auto">
          <a:xfrm>
            <a:off x="93444" y="1545636"/>
            <a:ext cx="386895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i="1" dirty="0"/>
              <a:t>With: </a:t>
            </a:r>
            <a:r>
              <a:rPr lang="en-US" altLang="en-US" sz="1500" dirty="0"/>
              <a:t>ABAQUS code (with specific development to treat diffusion/transient trapping/mechanics/thermic)</a:t>
            </a:r>
          </a:p>
        </p:txBody>
      </p:sp>
      <p:sp>
        <p:nvSpPr>
          <p:cNvPr id="2080" name="Text Box 32"/>
          <p:cNvSpPr txBox="1">
            <a:spLocks noChangeArrowheads="1"/>
          </p:cNvSpPr>
          <p:nvPr/>
        </p:nvSpPr>
        <p:spPr bwMode="auto">
          <a:xfrm>
            <a:off x="78262" y="2409732"/>
            <a:ext cx="43857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500" dirty="0"/>
              <a:t> H diffusion and transient trapping with thermo-mechanical fields for ITER </a:t>
            </a:r>
            <a:r>
              <a:rPr lang="en-US" altLang="en-US" sz="1500" dirty="0" err="1"/>
              <a:t>divertor</a:t>
            </a:r>
            <a:r>
              <a:rPr lang="en-US" altLang="en-US" sz="1500" dirty="0"/>
              <a:t> (multicomponent and 3D)</a:t>
            </a:r>
          </a:p>
          <a:p>
            <a:r>
              <a:rPr lang="en-US" altLang="en-US" sz="1500" dirty="0"/>
              <a:t>	</a:t>
            </a:r>
            <a:r>
              <a:rPr lang="en-US" altLang="en-US" sz="1050" dirty="0"/>
              <a:t>S. </a:t>
            </a:r>
            <a:r>
              <a:rPr lang="en-US" altLang="en-US" sz="1050" dirty="0" err="1"/>
              <a:t>Bian</a:t>
            </a:r>
            <a:r>
              <a:rPr lang="en-US" altLang="en-US" sz="1050" dirty="0"/>
              <a:t> et al. SOFT2020 </a:t>
            </a:r>
          </a:p>
        </p:txBody>
      </p:sp>
      <p:sp>
        <p:nvSpPr>
          <p:cNvPr id="2084" name="Text Box 36"/>
          <p:cNvSpPr txBox="1">
            <a:spLocks noChangeArrowheads="1"/>
          </p:cNvSpPr>
          <p:nvPr/>
        </p:nvSpPr>
        <p:spPr bwMode="auto">
          <a:xfrm>
            <a:off x="93444" y="4235349"/>
            <a:ext cx="731310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Ø"/>
            </a:pPr>
            <a:r>
              <a:rPr lang="en-US" altLang="en-US" sz="1500" dirty="0"/>
              <a:t> </a:t>
            </a:r>
            <a:r>
              <a:rPr lang="en-US" altLang="en-US" sz="1500" i="1" dirty="0"/>
              <a:t>As perspective: </a:t>
            </a:r>
            <a:r>
              <a:rPr lang="en-US" altLang="en-US" sz="1500" dirty="0"/>
              <a:t>Better coupling between mechanic and diffusion (need data)</a:t>
            </a:r>
          </a:p>
        </p:txBody>
      </p:sp>
      <p:pic>
        <p:nvPicPr>
          <p:cNvPr id="1026" name="Picture 2" descr="D:\ownCloud-CNRS\01 ADMINISTRATIF\LOGOS\ce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257" y="4322407"/>
            <a:ext cx="606730" cy="4950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wnCloud-CNRS\01 ADMINISTRATIF\LOGOS\LSP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6546" y="4322408"/>
            <a:ext cx="784161" cy="4950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018" y="1077416"/>
            <a:ext cx="1989053" cy="232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32"/>
          <p:cNvSpPr txBox="1">
            <a:spLocks noChangeArrowheads="1"/>
          </p:cNvSpPr>
          <p:nvPr/>
        </p:nvSpPr>
        <p:spPr bwMode="auto">
          <a:xfrm>
            <a:off x="66896" y="3498998"/>
            <a:ext cx="438572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500" dirty="0"/>
              <a:t> H diffusion (modified by plastic strain) around a bubble</a:t>
            </a:r>
            <a:endParaRPr lang="en-US" altLang="en-US" sz="1050" dirty="0"/>
          </a:p>
        </p:txBody>
      </p:sp>
      <p:sp>
        <p:nvSpPr>
          <p:cNvPr id="19" name="ZoneTexte 18"/>
          <p:cNvSpPr txBox="1"/>
          <p:nvPr/>
        </p:nvSpPr>
        <p:spPr>
          <a:xfrm>
            <a:off x="4842031" y="882615"/>
            <a:ext cx="1080120" cy="230832"/>
          </a:xfrm>
          <a:prstGeom prst="rect">
            <a:avLst/>
          </a:prstGeom>
          <a:noFill/>
        </p:spPr>
        <p:txBody>
          <a:bodyPr wrap="square" rtlCol="0">
            <a:spAutoFit/>
          </a:bodyPr>
          <a:lstStyle/>
          <a:p>
            <a:r>
              <a:rPr lang="fr-FR" sz="900" b="1" dirty="0"/>
              <a:t>Plastic </a:t>
            </a:r>
            <a:r>
              <a:rPr lang="fr-FR" sz="900" b="1" dirty="0" err="1"/>
              <a:t>Strain</a:t>
            </a:r>
            <a:endParaRPr lang="fr-FR" sz="900" b="1" dirty="0"/>
          </a:p>
        </p:txBody>
      </p:sp>
      <p:sp>
        <p:nvSpPr>
          <p:cNvPr id="20" name="ZoneTexte 19"/>
          <p:cNvSpPr txBox="1"/>
          <p:nvPr/>
        </p:nvSpPr>
        <p:spPr>
          <a:xfrm>
            <a:off x="4664509" y="3698907"/>
            <a:ext cx="1944763" cy="300082"/>
          </a:xfrm>
          <a:prstGeom prst="rect">
            <a:avLst/>
          </a:prstGeom>
          <a:noFill/>
        </p:spPr>
        <p:txBody>
          <a:bodyPr wrap="none" rtlCol="0">
            <a:spAutoFit/>
          </a:bodyPr>
          <a:lstStyle/>
          <a:p>
            <a:r>
              <a:rPr lang="fr-FR" sz="1350" dirty="0"/>
              <a:t>ITER </a:t>
            </a:r>
            <a:r>
              <a:rPr lang="fr-FR" sz="1350" dirty="0" err="1"/>
              <a:t>Divertor</a:t>
            </a:r>
            <a:r>
              <a:rPr lang="fr-FR" sz="1350" dirty="0"/>
              <a:t> </a:t>
            </a:r>
            <a:r>
              <a:rPr lang="fr-FR" sz="1350" dirty="0" err="1"/>
              <a:t>Monoblock</a:t>
            </a:r>
            <a:endParaRPr lang="fr-FR" sz="1350" dirty="0"/>
          </a:p>
        </p:txBody>
      </p:sp>
      <p:pic>
        <p:nvPicPr>
          <p:cNvPr id="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3330" y="1029942"/>
            <a:ext cx="2036657" cy="246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041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3812"/>
            <a:ext cx="3426515" cy="461665"/>
          </a:xfrm>
          <a:prstGeom prst="rect">
            <a:avLst/>
          </a:prstGeom>
          <a:noFill/>
        </p:spPr>
        <p:txBody>
          <a:bodyPr wrap="none" rtlCol="0">
            <a:spAutoFit/>
          </a:bodyPr>
          <a:lstStyle/>
          <a:p>
            <a:r>
              <a:rPr lang="de-DE" sz="2400" b="1" dirty="0"/>
              <a:t>Reports </a:t>
            </a:r>
            <a:r>
              <a:rPr lang="de-DE" sz="2400" b="1" dirty="0" err="1"/>
              <a:t>from</a:t>
            </a:r>
            <a:r>
              <a:rPr lang="de-DE" sz="2400" b="1" dirty="0"/>
              <a:t> </a:t>
            </a:r>
            <a:r>
              <a:rPr lang="de-DE" sz="2400" b="1" dirty="0" err="1"/>
              <a:t>tasks</a:t>
            </a:r>
            <a:r>
              <a:rPr lang="de-DE" sz="2400" b="1" dirty="0"/>
              <a:t> in SP3</a:t>
            </a:r>
          </a:p>
        </p:txBody>
      </p:sp>
      <p:sp>
        <p:nvSpPr>
          <p:cNvPr id="3" name="Rectangle 2"/>
          <p:cNvSpPr/>
          <p:nvPr/>
        </p:nvSpPr>
        <p:spPr>
          <a:xfrm>
            <a:off x="914400" y="1809750"/>
            <a:ext cx="7848600" cy="707886"/>
          </a:xfrm>
          <a:prstGeom prst="rect">
            <a:avLst/>
          </a:prstGeom>
        </p:spPr>
        <p:txBody>
          <a:bodyPr wrap="square">
            <a:spAutoFit/>
          </a:bodyPr>
          <a:lstStyle/>
          <a:p>
            <a:pPr marL="457200" lvl="0" indent="-457200">
              <a:spcAft>
                <a:spcPts val="1200"/>
              </a:spcAft>
            </a:pPr>
            <a:r>
              <a:rPr lang="en-US" sz="2000" b="1" dirty="0">
                <a:solidFill>
                  <a:prstClr val="black"/>
                </a:solidFill>
              </a:rPr>
              <a:t>SP3.4 Quantify the impact of neutron and self-damage on fuel retention in Be and W in combination with seeding species. (ITER+DEMO)</a:t>
            </a:r>
          </a:p>
        </p:txBody>
      </p:sp>
    </p:spTree>
    <p:extLst>
      <p:ext uri="{BB962C8B-B14F-4D97-AF65-F5344CB8AC3E}">
        <p14:creationId xmlns:p14="http://schemas.microsoft.com/office/powerpoint/2010/main" val="243810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a:extLst>
              <a:ext uri="{FF2B5EF4-FFF2-40B4-BE49-F238E27FC236}">
                <a16:creationId xmlns:a16="http://schemas.microsoft.com/office/drawing/2014/main" id="{DED052D1-1276-BE48-9BC6-05A47CCF2AFD}"/>
              </a:ext>
            </a:extLst>
          </p:cNvPr>
          <p:cNvSpPr txBox="1">
            <a:spLocks noChangeArrowheads="1"/>
          </p:cNvSpPr>
          <p:nvPr/>
        </p:nvSpPr>
        <p:spPr bwMode="auto">
          <a:xfrm>
            <a:off x="6084168" y="4853421"/>
            <a:ext cx="7825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H. Maier</a:t>
            </a:r>
          </a:p>
        </p:txBody>
      </p:sp>
      <p:sp>
        <p:nvSpPr>
          <p:cNvPr id="4" name="Line 27">
            <a:extLst>
              <a:ext uri="{FF2B5EF4-FFF2-40B4-BE49-F238E27FC236}">
                <a16:creationId xmlns:a16="http://schemas.microsoft.com/office/drawing/2014/main" id="{83017CDD-16C2-0E47-B4E6-DA0BE1168590}"/>
              </a:ext>
            </a:extLst>
          </p:cNvPr>
          <p:cNvSpPr>
            <a:spLocks noChangeShapeType="1"/>
          </p:cNvSpPr>
          <p:nvPr/>
        </p:nvSpPr>
        <p:spPr bwMode="auto">
          <a:xfrm>
            <a:off x="0" y="4867708"/>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a:extLst>
              <a:ext uri="{FF2B5EF4-FFF2-40B4-BE49-F238E27FC236}">
                <a16:creationId xmlns:a16="http://schemas.microsoft.com/office/drawing/2014/main" id="{8219C988-2C95-6949-87F9-70BD309F59B1}"/>
              </a:ext>
            </a:extLst>
          </p:cNvPr>
          <p:cNvSpPr txBox="1">
            <a:spLocks noChangeArrowheads="1"/>
          </p:cNvSpPr>
          <p:nvPr/>
        </p:nvSpPr>
        <p:spPr bwMode="auto">
          <a:xfrm>
            <a:off x="107950" y="590550"/>
            <a:ext cx="4921250" cy="1764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9875" indent="-269875">
              <a:buFont typeface="Wingdings" pitchFamily="2" charset="2"/>
              <a:buChar char="v"/>
            </a:pPr>
            <a:r>
              <a:rPr lang="en-US" altLang="en-US" sz="1600" dirty="0"/>
              <a:t>Extension of the investigated D implantation temperature and implantation fluence range</a:t>
            </a:r>
            <a:br>
              <a:rPr lang="en-US" altLang="en-US" sz="1600" dirty="0"/>
            </a:br>
            <a:endParaRPr lang="en-US" altLang="en-US" sz="1600" dirty="0"/>
          </a:p>
          <a:p>
            <a:pPr marL="269875" indent="-269875">
              <a:buFont typeface="Wingdings" pitchFamily="2" charset="2"/>
              <a:buChar char="v"/>
            </a:pPr>
            <a:r>
              <a:rPr lang="en-US" altLang="en-US" sz="1600" dirty="0"/>
              <a:t>Simulation of neutron damage by irradiation with 20 MeV W</a:t>
            </a:r>
            <a:r>
              <a:rPr lang="en-US" altLang="en-US" sz="1600" baseline="30000" dirty="0"/>
              <a:t>6+</a:t>
            </a:r>
            <a:r>
              <a:rPr lang="en-US" altLang="en-US" sz="1600" dirty="0"/>
              <a:t/>
            </a:r>
            <a:br>
              <a:rPr lang="en-US" altLang="en-US" sz="1600" dirty="0"/>
            </a:br>
            <a:endParaRPr lang="en-US" altLang="en-US" sz="1600" baseline="30000" dirty="0"/>
          </a:p>
          <a:p>
            <a:pPr marL="269875" indent="-269875">
              <a:buFont typeface="Wingdings" pitchFamily="2" charset="2"/>
              <a:buChar char="v"/>
            </a:pPr>
            <a:r>
              <a:rPr lang="en-US" altLang="en-US" sz="1600" dirty="0"/>
              <a:t>Investigation by NRA and TDS</a:t>
            </a:r>
          </a:p>
        </p:txBody>
      </p:sp>
      <p:sp>
        <p:nvSpPr>
          <p:cNvPr id="6" name="Text Box 34">
            <a:extLst>
              <a:ext uri="{FF2B5EF4-FFF2-40B4-BE49-F238E27FC236}">
                <a16:creationId xmlns:a16="http://schemas.microsoft.com/office/drawing/2014/main" id="{F1597530-3E86-7542-A96A-C1B13FCC19BD}"/>
              </a:ext>
            </a:extLst>
          </p:cNvPr>
          <p:cNvSpPr txBox="1">
            <a:spLocks noChangeArrowheads="1"/>
          </p:cNvSpPr>
          <p:nvPr/>
        </p:nvSpPr>
        <p:spPr bwMode="auto">
          <a:xfrm>
            <a:off x="107950" y="2419350"/>
            <a:ext cx="48450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9875" indent="-269875">
              <a:buFont typeface="Courier New" panose="02070309020205020404" pitchFamily="49" charset="0"/>
              <a:buChar char="o"/>
            </a:pPr>
            <a:r>
              <a:rPr lang="en-US" altLang="en-US" sz="1600" b="1" dirty="0"/>
              <a:t>With increasing implantation temperature and fluence the relative D retention in HPM decreases as compared to tungsten</a:t>
            </a:r>
          </a:p>
          <a:p>
            <a:pPr marL="269875" indent="-269875">
              <a:buFont typeface="Courier New" panose="02070309020205020404" pitchFamily="49" charset="0"/>
              <a:buChar char="o"/>
            </a:pPr>
            <a:r>
              <a:rPr lang="en-US" altLang="en-US" sz="1600" dirty="0"/>
              <a:t>At 100°C implantation temperature irradiated HPM shows the same retention as irradiated W</a:t>
            </a:r>
          </a:p>
        </p:txBody>
      </p:sp>
      <p:sp>
        <p:nvSpPr>
          <p:cNvPr id="7" name="Text Box 36">
            <a:extLst>
              <a:ext uri="{FF2B5EF4-FFF2-40B4-BE49-F238E27FC236}">
                <a16:creationId xmlns:a16="http://schemas.microsoft.com/office/drawing/2014/main" id="{47957E0C-D21B-2044-9534-A6F45012C700}"/>
              </a:ext>
            </a:extLst>
          </p:cNvPr>
          <p:cNvSpPr txBox="1">
            <a:spLocks noChangeArrowheads="1"/>
          </p:cNvSpPr>
          <p:nvPr/>
        </p:nvSpPr>
        <p:spPr bwMode="auto">
          <a:xfrm>
            <a:off x="107950" y="3790950"/>
            <a:ext cx="50736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9875" indent="-269875">
              <a:buFont typeface="Wingdings" pitchFamily="2" charset="2"/>
              <a:buChar char="Ø"/>
            </a:pPr>
            <a:r>
              <a:rPr lang="en-US" altLang="en-US" dirty="0"/>
              <a:t>2020: investigate retention of irradiated HPM at higher implantation temperature</a:t>
            </a:r>
          </a:p>
          <a:p>
            <a:pPr marL="269875" indent="-269875">
              <a:buFont typeface="Wingdings" pitchFamily="2" charset="2"/>
              <a:buChar char="Ø"/>
            </a:pPr>
            <a:r>
              <a:rPr lang="en-US" altLang="en-US" dirty="0"/>
              <a:t>Numerical simulation</a:t>
            </a:r>
          </a:p>
        </p:txBody>
      </p:sp>
      <p:graphicFrame>
        <p:nvGraphicFramePr>
          <p:cNvPr id="8" name="Objekt 5">
            <a:extLst>
              <a:ext uri="{FF2B5EF4-FFF2-40B4-BE49-F238E27FC236}">
                <a16:creationId xmlns:a16="http://schemas.microsoft.com/office/drawing/2014/main" id="{A234F455-8C22-D941-B687-4BC5D99EF588}"/>
              </a:ext>
            </a:extLst>
          </p:cNvPr>
          <p:cNvGraphicFramePr>
            <a:graphicFrameLocks noChangeAspect="1"/>
          </p:cNvGraphicFramePr>
          <p:nvPr>
            <p:extLst>
              <p:ext uri="{D42A27DB-BD31-4B8C-83A1-F6EECF244321}">
                <p14:modId xmlns:p14="http://schemas.microsoft.com/office/powerpoint/2010/main" val="4127576737"/>
              </p:ext>
            </p:extLst>
          </p:nvPr>
        </p:nvGraphicFramePr>
        <p:xfrm>
          <a:off x="4952999" y="285751"/>
          <a:ext cx="3200401" cy="4581957"/>
        </p:xfrm>
        <a:graphic>
          <a:graphicData uri="http://schemas.openxmlformats.org/presentationml/2006/ole">
            <mc:AlternateContent xmlns:mc="http://schemas.openxmlformats.org/markup-compatibility/2006">
              <mc:Choice xmlns:v="urn:schemas-microsoft-com:vml" Requires="v">
                <p:oleObj spid="_x0000_s17437" name="Graph" r:id="rId3" imgW="2916000" imgH="4174560" progId="Origin95.Graph">
                  <p:embed/>
                </p:oleObj>
              </mc:Choice>
              <mc:Fallback>
                <p:oleObj name="Graph" r:id="rId3" imgW="2916000" imgH="4174560" progId="Origin95.Graph">
                  <p:embed/>
                  <p:pic>
                    <p:nvPicPr>
                      <p:cNvPr id="8" name="Objekt 5">
                        <a:extLst>
                          <a:ext uri="{FF2B5EF4-FFF2-40B4-BE49-F238E27FC236}">
                            <a16:creationId xmlns:a16="http://schemas.microsoft.com/office/drawing/2014/main" id="{A234F455-8C22-D941-B687-4BC5D99EF588}"/>
                          </a:ext>
                        </a:extLst>
                      </p:cNvPr>
                      <p:cNvPicPr/>
                      <p:nvPr/>
                    </p:nvPicPr>
                    <p:blipFill>
                      <a:blip r:embed="rId4"/>
                      <a:stretch>
                        <a:fillRect/>
                      </a:stretch>
                    </p:blipFill>
                    <p:spPr>
                      <a:xfrm>
                        <a:off x="4952999" y="285751"/>
                        <a:ext cx="3200401" cy="4581957"/>
                      </a:xfrm>
                      <a:prstGeom prst="rect">
                        <a:avLst/>
                      </a:prstGeom>
                    </p:spPr>
                  </p:pic>
                </p:oleObj>
              </mc:Fallback>
            </mc:AlternateContent>
          </a:graphicData>
        </a:graphic>
      </p:graphicFrame>
      <p:pic>
        <p:nvPicPr>
          <p:cNvPr id="9" name="Grafik 6">
            <a:extLst>
              <a:ext uri="{FF2B5EF4-FFF2-40B4-BE49-F238E27FC236}">
                <a16:creationId xmlns:a16="http://schemas.microsoft.com/office/drawing/2014/main" id="{1F638E8A-2248-E24C-BB3D-C713E0552D22}"/>
              </a:ext>
            </a:extLst>
          </p:cNvPr>
          <p:cNvPicPr>
            <a:picLocks noChangeAspect="1"/>
          </p:cNvPicPr>
          <p:nvPr/>
        </p:nvPicPr>
        <p:blipFill>
          <a:blip r:embed="rId5"/>
          <a:stretch>
            <a:fillRect/>
          </a:stretch>
        </p:blipFill>
        <p:spPr>
          <a:xfrm>
            <a:off x="8222518" y="3786485"/>
            <a:ext cx="895076" cy="799338"/>
          </a:xfrm>
          <a:prstGeom prst="rect">
            <a:avLst/>
          </a:prstGeom>
        </p:spPr>
      </p:pic>
      <p:sp>
        <p:nvSpPr>
          <p:cNvPr id="10" name="Rectangle 17">
            <a:extLst>
              <a:ext uri="{FF2B5EF4-FFF2-40B4-BE49-F238E27FC236}">
                <a16:creationId xmlns:a16="http://schemas.microsoft.com/office/drawing/2014/main" id="{762C704F-1C6E-E24D-92D1-7F367B733B53}"/>
              </a:ext>
            </a:extLst>
          </p:cNvPr>
          <p:cNvSpPr>
            <a:spLocks noChangeArrowheads="1"/>
          </p:cNvSpPr>
          <p:nvPr/>
        </p:nvSpPr>
        <p:spPr bwMode="auto">
          <a:xfrm>
            <a:off x="107950" y="30313"/>
            <a:ext cx="79528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Retention in W-heavy alloys 2019 </a:t>
            </a:r>
            <a:r>
              <a:rPr lang="en-US" altLang="en-US" sz="1600" dirty="0"/>
              <a:t>(“W-balls glued together by Ni/Fe matrix”)</a:t>
            </a:r>
            <a:endParaRPr lang="en-US" altLang="en-US" sz="2400" dirty="0"/>
          </a:p>
        </p:txBody>
      </p:sp>
      <p:sp>
        <p:nvSpPr>
          <p:cNvPr id="2" name="TextBox 1">
            <a:extLst>
              <a:ext uri="{FF2B5EF4-FFF2-40B4-BE49-F238E27FC236}">
                <a16:creationId xmlns:a16="http://schemas.microsoft.com/office/drawing/2014/main" id="{837C7389-ECD9-1341-A8DA-2F21D009D50A}"/>
              </a:ext>
            </a:extLst>
          </p:cNvPr>
          <p:cNvSpPr txBox="1"/>
          <p:nvPr/>
        </p:nvSpPr>
        <p:spPr>
          <a:xfrm>
            <a:off x="5867400" y="2619404"/>
            <a:ext cx="2931700" cy="1200329"/>
          </a:xfrm>
          <a:prstGeom prst="rect">
            <a:avLst/>
          </a:prstGeom>
          <a:solidFill>
            <a:srgbClr val="ABFFFF"/>
          </a:solidFill>
        </p:spPr>
        <p:txBody>
          <a:bodyPr wrap="none" rtlCol="0">
            <a:spAutoFit/>
          </a:bodyPr>
          <a:lstStyle/>
          <a:p>
            <a:r>
              <a:rPr lang="en-US" dirty="0"/>
              <a:t>D leaves W granules </a:t>
            </a:r>
          </a:p>
          <a:p>
            <a:r>
              <a:rPr lang="en-US" dirty="0"/>
              <a:t>Fast diffusion in Ni/Fe matrix </a:t>
            </a:r>
          </a:p>
          <a:p>
            <a:pPr marL="285750" indent="-285750">
              <a:buFont typeface="Wingdings" pitchFamily="2" charset="2"/>
              <a:buChar char="à"/>
            </a:pPr>
            <a:r>
              <a:rPr lang="en-US" dirty="0">
                <a:sym typeface="Wingdings" pitchFamily="2" charset="2"/>
              </a:rPr>
              <a:t>Strong loss from surface</a:t>
            </a:r>
          </a:p>
          <a:p>
            <a:pPr marL="285750" indent="-285750">
              <a:buFont typeface="Wingdings" pitchFamily="2" charset="2"/>
              <a:buChar char="à"/>
            </a:pPr>
            <a:r>
              <a:rPr lang="en-US" dirty="0">
                <a:sym typeface="Wingdings" pitchFamily="2" charset="2"/>
              </a:rPr>
              <a:t>No deep diffusion</a:t>
            </a:r>
            <a:endParaRPr lang="en-US" dirty="0"/>
          </a:p>
        </p:txBody>
      </p:sp>
    </p:spTree>
    <p:extLst>
      <p:ext uri="{BB962C8B-B14F-4D97-AF65-F5344CB8AC3E}">
        <p14:creationId xmlns:p14="http://schemas.microsoft.com/office/powerpoint/2010/main" val="21516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41375" y="121381"/>
            <a:ext cx="45079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t>Retention in W-heavy alloys 2020 </a:t>
            </a:r>
            <a:endParaRPr lang="en-US" altLang="en-US" sz="2400" b="1" dirty="0"/>
          </a:p>
        </p:txBody>
      </p:sp>
      <p:sp>
        <p:nvSpPr>
          <p:cNvPr id="2074" name="Text Box 26"/>
          <p:cNvSpPr txBox="1">
            <a:spLocks noChangeArrowheads="1"/>
          </p:cNvSpPr>
          <p:nvPr/>
        </p:nvSpPr>
        <p:spPr bwMode="auto">
          <a:xfrm>
            <a:off x="7380312" y="4947071"/>
            <a:ext cx="59984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H. Maier</a:t>
            </a:r>
          </a:p>
        </p:txBody>
      </p:sp>
      <p:sp>
        <p:nvSpPr>
          <p:cNvPr id="2075" name="Line 27"/>
          <p:cNvSpPr>
            <a:spLocks noChangeShapeType="1"/>
          </p:cNvSpPr>
          <p:nvPr/>
        </p:nvSpPr>
        <p:spPr bwMode="auto">
          <a:xfrm>
            <a:off x="107502" y="4937522"/>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78" name="Text Box 30"/>
          <p:cNvSpPr txBox="1">
            <a:spLocks noChangeArrowheads="1"/>
          </p:cNvSpPr>
          <p:nvPr/>
        </p:nvSpPr>
        <p:spPr bwMode="auto">
          <a:xfrm>
            <a:off x="79307" y="709492"/>
            <a:ext cx="348666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57175" indent="-257175">
              <a:buFont typeface="Wingdings" panose="05000000000000000000" pitchFamily="2" charset="2"/>
              <a:buChar char="v"/>
            </a:pPr>
            <a:r>
              <a:rPr lang="en-GB" altLang="en-US" sz="1500" dirty="0"/>
              <a:t>Retention in W-heavy alloys: </a:t>
            </a:r>
            <a:br>
              <a:rPr lang="en-GB" altLang="en-US" sz="1500" dirty="0"/>
            </a:br>
            <a:r>
              <a:rPr lang="en-GB" altLang="en-US" sz="1500" dirty="0"/>
              <a:t>Influence of radiation damage </a:t>
            </a:r>
            <a:br>
              <a:rPr lang="en-GB" altLang="en-US" sz="1500" dirty="0"/>
            </a:br>
            <a:r>
              <a:rPr lang="en-GB" altLang="en-US" sz="1500" dirty="0"/>
              <a:t>on retention at different temperatures </a:t>
            </a:r>
            <a:endParaRPr lang="en-US" altLang="en-US" sz="1500" dirty="0"/>
          </a:p>
        </p:txBody>
      </p:sp>
      <p:sp>
        <p:nvSpPr>
          <p:cNvPr id="2079" name="Text Box 31"/>
          <p:cNvSpPr txBox="1">
            <a:spLocks noChangeArrowheads="1"/>
          </p:cNvSpPr>
          <p:nvPr/>
        </p:nvSpPr>
        <p:spPr bwMode="auto">
          <a:xfrm>
            <a:off x="107502" y="1638901"/>
            <a:ext cx="4356486"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57175" indent="-257175">
              <a:buFont typeface="Wingdings" panose="05000000000000000000" pitchFamily="2" charset="2"/>
              <a:buChar char="v"/>
            </a:pPr>
            <a:r>
              <a:rPr lang="en-US" altLang="en-US" sz="1500" dirty="0"/>
              <a:t>Irradiation of alloy W-2Ni-1Fe </a:t>
            </a:r>
            <a:r>
              <a:rPr lang="en-US" altLang="en-US" sz="1200" dirty="0"/>
              <a:t>(HPM1850)</a:t>
            </a:r>
            <a:br>
              <a:rPr lang="en-US" altLang="en-US" sz="1200" dirty="0"/>
            </a:br>
            <a:r>
              <a:rPr lang="en-US" altLang="en-US" sz="1500" dirty="0"/>
              <a:t>with</a:t>
            </a:r>
            <a:r>
              <a:rPr lang="en-US" altLang="en-US" sz="1200" dirty="0"/>
              <a:t> </a:t>
            </a:r>
            <a:r>
              <a:rPr lang="en-US" altLang="en-US" sz="1500" dirty="0"/>
              <a:t>20 MeV W ions; </a:t>
            </a:r>
            <a:br>
              <a:rPr lang="en-US" altLang="en-US" sz="1500" dirty="0"/>
            </a:br>
            <a:r>
              <a:rPr lang="en-US" altLang="en-US" sz="1500" dirty="0"/>
              <a:t>exposure</a:t>
            </a:r>
            <a:r>
              <a:rPr lang="en-US" altLang="en-US" sz="1200" dirty="0"/>
              <a:t> </a:t>
            </a:r>
            <a:r>
              <a:rPr lang="en-US" altLang="en-US" sz="1500" dirty="0"/>
              <a:t>to D plasma </a:t>
            </a:r>
            <a:br>
              <a:rPr lang="en-US" altLang="en-US" sz="1500" dirty="0"/>
            </a:br>
            <a:r>
              <a:rPr lang="en-US" altLang="en-US" sz="1500" dirty="0"/>
              <a:t>(100°C / 250°C loading temperature); </a:t>
            </a:r>
            <a:br>
              <a:rPr lang="en-US" altLang="en-US" sz="1500" dirty="0"/>
            </a:br>
            <a:r>
              <a:rPr lang="en-US" altLang="en-US" sz="1500" dirty="0"/>
              <a:t>NRA depth profiling and </a:t>
            </a:r>
            <a:br>
              <a:rPr lang="en-US" altLang="en-US" sz="1500" dirty="0"/>
            </a:br>
            <a:r>
              <a:rPr lang="en-US" altLang="en-US" sz="1500" dirty="0"/>
              <a:t>thermal desorption</a:t>
            </a:r>
          </a:p>
          <a:p>
            <a:pPr marL="257175" indent="-257175">
              <a:buFont typeface="Wingdings" panose="05000000000000000000" pitchFamily="2" charset="2"/>
              <a:buChar char="v"/>
            </a:pPr>
            <a:endParaRPr lang="en-US" altLang="en-US" sz="1500" dirty="0"/>
          </a:p>
          <a:p>
            <a:pPr marL="257175" indent="-257175">
              <a:buFont typeface="Wingdings" panose="05000000000000000000" pitchFamily="2" charset="2"/>
              <a:buChar char="v"/>
            </a:pPr>
            <a:r>
              <a:rPr lang="en-US" altLang="en-US" sz="1500" dirty="0"/>
              <a:t>Basic retention behavior after irradiation very close to pure tungsten </a:t>
            </a:r>
          </a:p>
          <a:p>
            <a:pPr marL="257175" indent="-257175">
              <a:buFont typeface="Wingdings" panose="05000000000000000000" pitchFamily="2" charset="2"/>
              <a:buChar char="v"/>
            </a:pPr>
            <a:endParaRPr lang="en-US" altLang="en-US" sz="1500" dirty="0"/>
          </a:p>
          <a:p>
            <a:pPr marL="257175" indent="-257175">
              <a:buFont typeface="Wingdings" panose="05000000000000000000" pitchFamily="2" charset="2"/>
              <a:buChar char="v"/>
            </a:pPr>
            <a:r>
              <a:rPr lang="en-US" altLang="en-US" sz="1500" dirty="0"/>
              <a:t>Much weaker temperature dependence of relative retention as compared to pure tungsten; different from </a:t>
            </a:r>
            <a:r>
              <a:rPr lang="en-US" altLang="en-US" sz="1500" dirty="0" err="1"/>
              <a:t>unirradiated</a:t>
            </a:r>
            <a:r>
              <a:rPr lang="en-US" altLang="en-US" sz="1500" dirty="0"/>
              <a:t> case</a:t>
            </a:r>
          </a:p>
        </p:txBody>
      </p:sp>
      <p:grpSp>
        <p:nvGrpSpPr>
          <p:cNvPr id="9" name="Gruppieren 8"/>
          <p:cNvGrpSpPr/>
          <p:nvPr/>
        </p:nvGrpSpPr>
        <p:grpSpPr>
          <a:xfrm>
            <a:off x="3437874" y="897563"/>
            <a:ext cx="6005387" cy="2960466"/>
            <a:chOff x="4583832" y="1196751"/>
            <a:chExt cx="8007182" cy="3947288"/>
          </a:xfrm>
        </p:grpSpPr>
        <p:grpSp>
          <p:nvGrpSpPr>
            <p:cNvPr id="7" name="Gruppieren 6"/>
            <p:cNvGrpSpPr/>
            <p:nvPr/>
          </p:nvGrpSpPr>
          <p:grpSpPr>
            <a:xfrm>
              <a:off x="4583832" y="1196751"/>
              <a:ext cx="8007182" cy="3600000"/>
              <a:chOff x="4583832" y="1196751"/>
              <a:chExt cx="8007182" cy="3600000"/>
            </a:xfrm>
          </p:grpSpPr>
          <p:graphicFrame>
            <p:nvGraphicFramePr>
              <p:cNvPr id="4" name="Objekt 3"/>
              <p:cNvGraphicFramePr>
                <a:graphicFrameLocks noChangeAspect="1"/>
              </p:cNvGraphicFramePr>
              <p:nvPr>
                <p:extLst/>
              </p:nvPr>
            </p:nvGraphicFramePr>
            <p:xfrm>
              <a:off x="7886252" y="1196751"/>
              <a:ext cx="4704762" cy="3600000"/>
            </p:xfrm>
            <a:graphic>
              <a:graphicData uri="http://schemas.openxmlformats.org/presentationml/2006/ole">
                <mc:AlternateContent xmlns:mc="http://schemas.openxmlformats.org/markup-compatibility/2006">
                  <mc:Choice xmlns:v="urn:schemas-microsoft-com:vml" Requires="v">
                    <p:oleObj spid="_x0000_s18489" name="Graph" r:id="rId4" imgW="3920760" imgH="3000960" progId="Origin95.Graph">
                      <p:embed/>
                    </p:oleObj>
                  </mc:Choice>
                  <mc:Fallback>
                    <p:oleObj name="Graph" r:id="rId4" imgW="3920760" imgH="3000960" progId="Origin95.Graph">
                      <p:embed/>
                      <p:pic>
                        <p:nvPicPr>
                          <p:cNvPr id="4" name="Objekt 3"/>
                          <p:cNvPicPr/>
                          <p:nvPr/>
                        </p:nvPicPr>
                        <p:blipFill>
                          <a:blip r:embed="rId5"/>
                          <a:stretch>
                            <a:fillRect/>
                          </a:stretch>
                        </p:blipFill>
                        <p:spPr>
                          <a:xfrm>
                            <a:off x="7886252" y="1196751"/>
                            <a:ext cx="4704762" cy="3600000"/>
                          </a:xfrm>
                          <a:prstGeom prst="rect">
                            <a:avLst/>
                          </a:prstGeom>
                        </p:spPr>
                      </p:pic>
                    </p:oleObj>
                  </mc:Fallback>
                </mc:AlternateContent>
              </a:graphicData>
            </a:graphic>
          </p:graphicFrame>
          <p:graphicFrame>
            <p:nvGraphicFramePr>
              <p:cNvPr id="2" name="Objekt 1"/>
              <p:cNvGraphicFramePr>
                <a:graphicFrameLocks noChangeAspect="1"/>
              </p:cNvGraphicFramePr>
              <p:nvPr>
                <p:extLst/>
              </p:nvPr>
            </p:nvGraphicFramePr>
            <p:xfrm>
              <a:off x="4583832" y="1196751"/>
              <a:ext cx="4704762" cy="3600000"/>
            </p:xfrm>
            <a:graphic>
              <a:graphicData uri="http://schemas.openxmlformats.org/presentationml/2006/ole">
                <mc:AlternateContent xmlns:mc="http://schemas.openxmlformats.org/markup-compatibility/2006">
                  <mc:Choice xmlns:v="urn:schemas-microsoft-com:vml" Requires="v">
                    <p:oleObj spid="_x0000_s18490" name="Graph" r:id="rId6" imgW="3920760" imgH="3000960" progId="Origin95.Graph">
                      <p:embed/>
                    </p:oleObj>
                  </mc:Choice>
                  <mc:Fallback>
                    <p:oleObj name="Graph" r:id="rId6" imgW="3920760" imgH="3000960" progId="Origin95.Graph">
                      <p:embed/>
                      <p:pic>
                        <p:nvPicPr>
                          <p:cNvPr id="2" name="Objekt 1"/>
                          <p:cNvPicPr/>
                          <p:nvPr/>
                        </p:nvPicPr>
                        <p:blipFill>
                          <a:blip r:embed="rId7"/>
                          <a:stretch>
                            <a:fillRect/>
                          </a:stretch>
                        </p:blipFill>
                        <p:spPr>
                          <a:xfrm>
                            <a:off x="4583832" y="1196751"/>
                            <a:ext cx="4704762" cy="3600000"/>
                          </a:xfrm>
                          <a:prstGeom prst="rect">
                            <a:avLst/>
                          </a:prstGeom>
                        </p:spPr>
                      </p:pic>
                    </p:oleObj>
                  </mc:Fallback>
                </mc:AlternateContent>
              </a:graphicData>
            </a:graphic>
          </p:graphicFrame>
          <p:sp>
            <p:nvSpPr>
              <p:cNvPr id="5" name="Textfeld 4"/>
              <p:cNvSpPr txBox="1"/>
              <p:nvPr/>
            </p:nvSpPr>
            <p:spPr>
              <a:xfrm>
                <a:off x="5694983" y="1196751"/>
                <a:ext cx="2448272" cy="338555"/>
              </a:xfrm>
              <a:prstGeom prst="rect">
                <a:avLst/>
              </a:prstGeom>
              <a:noFill/>
            </p:spPr>
            <p:txBody>
              <a:bodyPr wrap="square" rtlCol="0">
                <a:spAutoFit/>
              </a:bodyPr>
              <a:lstStyle/>
              <a:p>
                <a:r>
                  <a:rPr lang="de-DE" sz="1050" dirty="0"/>
                  <a:t>D </a:t>
                </a:r>
                <a:r>
                  <a:rPr lang="de-DE" sz="1050" dirty="0" err="1"/>
                  <a:t>plasma</a:t>
                </a:r>
                <a:r>
                  <a:rPr lang="de-DE" sz="1050" dirty="0"/>
                  <a:t> </a:t>
                </a:r>
                <a:r>
                  <a:rPr lang="de-DE" sz="1050" dirty="0" err="1"/>
                  <a:t>loaded</a:t>
                </a:r>
                <a:r>
                  <a:rPr lang="de-DE" sz="1050" dirty="0"/>
                  <a:t> at 100°C</a:t>
                </a:r>
                <a:endParaRPr lang="en-GB" sz="1050" dirty="0"/>
              </a:p>
            </p:txBody>
          </p:sp>
          <p:sp>
            <p:nvSpPr>
              <p:cNvPr id="20" name="Textfeld 19"/>
              <p:cNvSpPr txBox="1"/>
              <p:nvPr/>
            </p:nvSpPr>
            <p:spPr>
              <a:xfrm>
                <a:off x="9120336" y="1196752"/>
                <a:ext cx="2448272" cy="338555"/>
              </a:xfrm>
              <a:prstGeom prst="rect">
                <a:avLst/>
              </a:prstGeom>
              <a:noFill/>
            </p:spPr>
            <p:txBody>
              <a:bodyPr wrap="square" rtlCol="0">
                <a:spAutoFit/>
              </a:bodyPr>
              <a:lstStyle/>
              <a:p>
                <a:pPr algn="r"/>
                <a:r>
                  <a:rPr lang="de-DE" sz="1050" dirty="0"/>
                  <a:t>D </a:t>
                </a:r>
                <a:r>
                  <a:rPr lang="de-DE" sz="1050" dirty="0" err="1"/>
                  <a:t>plasma</a:t>
                </a:r>
                <a:r>
                  <a:rPr lang="de-DE" sz="1050" dirty="0"/>
                  <a:t> </a:t>
                </a:r>
                <a:r>
                  <a:rPr lang="de-DE" sz="1050" dirty="0" err="1"/>
                  <a:t>loaded</a:t>
                </a:r>
                <a:r>
                  <a:rPr lang="de-DE" sz="1050" dirty="0"/>
                  <a:t> at 250°C</a:t>
                </a:r>
                <a:endParaRPr lang="en-GB" sz="1050" dirty="0"/>
              </a:p>
            </p:txBody>
          </p:sp>
        </p:grpSp>
        <p:sp>
          <p:nvSpPr>
            <p:cNvPr id="6" name="Textfeld 5"/>
            <p:cNvSpPr txBox="1"/>
            <p:nvPr/>
          </p:nvSpPr>
          <p:spPr>
            <a:xfrm>
              <a:off x="6176868" y="4590042"/>
              <a:ext cx="5040560" cy="553997"/>
            </a:xfrm>
            <a:prstGeom prst="rect">
              <a:avLst/>
            </a:prstGeom>
            <a:noFill/>
          </p:spPr>
          <p:txBody>
            <a:bodyPr wrap="square" rtlCol="0">
              <a:spAutoFit/>
            </a:bodyPr>
            <a:lstStyle/>
            <a:p>
              <a:r>
                <a:rPr lang="de-DE" sz="1050" dirty="0"/>
                <a:t>Total D </a:t>
              </a:r>
              <a:r>
                <a:rPr lang="de-DE" sz="1050" dirty="0" err="1"/>
                <a:t>release</a:t>
              </a:r>
              <a:r>
                <a:rPr lang="de-DE" sz="1050" dirty="0"/>
                <a:t> </a:t>
              </a:r>
              <a:r>
                <a:rPr lang="de-DE" sz="1050" dirty="0" err="1"/>
                <a:t>from</a:t>
              </a:r>
              <a:r>
                <a:rPr lang="de-DE" sz="1050" dirty="0"/>
                <a:t> </a:t>
              </a:r>
              <a:r>
                <a:rPr lang="de-DE" sz="1050" b="1" dirty="0"/>
                <a:t>W </a:t>
              </a:r>
              <a:r>
                <a:rPr lang="de-DE" sz="1050" b="1" dirty="0" err="1"/>
                <a:t>reference</a:t>
              </a:r>
              <a:r>
                <a:rPr lang="de-DE" sz="1050" dirty="0"/>
                <a:t> </a:t>
              </a:r>
              <a:r>
                <a:rPr lang="de-DE" sz="1050" dirty="0" err="1"/>
                <a:t>and</a:t>
              </a:r>
              <a:r>
                <a:rPr lang="de-DE" sz="1050" dirty="0"/>
                <a:t> </a:t>
              </a:r>
              <a:r>
                <a:rPr lang="de-DE" sz="1050" dirty="0" err="1"/>
                <a:t>from</a:t>
              </a:r>
              <a:r>
                <a:rPr lang="de-DE" sz="1050" dirty="0"/>
                <a:t> </a:t>
              </a:r>
              <a:r>
                <a:rPr lang="de-DE" sz="1050" b="1" dirty="0">
                  <a:solidFill>
                    <a:srgbClr val="0070C0"/>
                  </a:solidFill>
                </a:rPr>
                <a:t>HPM1850</a:t>
              </a:r>
              <a:r>
                <a:rPr lang="de-DE" sz="1050" dirty="0"/>
                <a:t> </a:t>
              </a:r>
              <a:r>
                <a:rPr lang="de-DE" sz="1050" dirty="0" err="1"/>
                <a:t>for</a:t>
              </a:r>
              <a:r>
                <a:rPr lang="de-DE" sz="1050" dirty="0"/>
                <a:t> </a:t>
              </a:r>
              <a:r>
                <a:rPr lang="de-DE" sz="1050" dirty="0" err="1"/>
                <a:t>loading</a:t>
              </a:r>
              <a:r>
                <a:rPr lang="de-DE" sz="1050" dirty="0"/>
                <a:t> at 100°c </a:t>
              </a:r>
              <a:r>
                <a:rPr lang="de-DE" sz="1050" dirty="0" err="1"/>
                <a:t>and</a:t>
              </a:r>
              <a:r>
                <a:rPr lang="de-DE" sz="1050" dirty="0"/>
                <a:t> 250°C, </a:t>
              </a:r>
              <a:r>
                <a:rPr lang="de-DE" sz="1050" dirty="0" err="1"/>
                <a:t>respectively</a:t>
              </a:r>
              <a:endParaRPr lang="en-GB" sz="1050" dirty="0"/>
            </a:p>
          </p:txBody>
        </p:sp>
      </p:grpSp>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2600" y="4388589"/>
            <a:ext cx="2329434" cy="498348"/>
          </a:xfrm>
          <a:prstGeom prst="rect">
            <a:avLst/>
          </a:prstGeom>
        </p:spPr>
      </p:pic>
      <p:sp>
        <p:nvSpPr>
          <p:cNvPr id="15" name="TextBox 14">
            <a:extLst>
              <a:ext uri="{FF2B5EF4-FFF2-40B4-BE49-F238E27FC236}">
                <a16:creationId xmlns:a16="http://schemas.microsoft.com/office/drawing/2014/main" id="{3F559ADB-724B-B94E-80BF-4D0A18763989}"/>
              </a:ext>
            </a:extLst>
          </p:cNvPr>
          <p:cNvSpPr txBox="1"/>
          <p:nvPr/>
        </p:nvSpPr>
        <p:spPr>
          <a:xfrm>
            <a:off x="5292427" y="3843520"/>
            <a:ext cx="3635739" cy="369332"/>
          </a:xfrm>
          <a:prstGeom prst="rect">
            <a:avLst/>
          </a:prstGeom>
          <a:solidFill>
            <a:srgbClr val="ABFFFF"/>
          </a:solidFill>
        </p:spPr>
        <p:txBody>
          <a:bodyPr wrap="none" rtlCol="0">
            <a:spAutoFit/>
          </a:bodyPr>
          <a:lstStyle/>
          <a:p>
            <a:r>
              <a:rPr lang="en-US" dirty="0"/>
              <a:t>Retention dominate by damage zone</a:t>
            </a:r>
          </a:p>
        </p:txBody>
      </p:sp>
    </p:spTree>
    <p:extLst>
      <p:ext uri="{BB962C8B-B14F-4D97-AF65-F5344CB8AC3E}">
        <p14:creationId xmlns:p14="http://schemas.microsoft.com/office/powerpoint/2010/main" val="31780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6"/>
          <p:cNvPicPr>
            <a:picLocks noChangeAspect="1"/>
          </p:cNvPicPr>
          <p:nvPr/>
        </p:nvPicPr>
        <p:blipFill rotWithShape="1">
          <a:blip r:embed="rId4"/>
          <a:srcRect l="2527" t="7178" r="91934" b="15570"/>
          <a:stretch/>
        </p:blipFill>
        <p:spPr bwMode="auto">
          <a:xfrm>
            <a:off x="8203522" y="4417223"/>
            <a:ext cx="391074" cy="530791"/>
          </a:xfrm>
          <a:prstGeom prst="rect">
            <a:avLst/>
          </a:prstGeom>
          <a:solidFill>
            <a:schemeClr val="accent3">
              <a:lumMod val="40000"/>
              <a:lumOff val="60000"/>
            </a:schemeClr>
          </a:solidFill>
          <a:ln w="9525">
            <a:noFill/>
            <a:miter lim="800000"/>
            <a:headEnd/>
            <a:tailEnd/>
          </a:ln>
        </p:spPr>
      </p:pic>
      <p:pic>
        <p:nvPicPr>
          <p:cNvPr id="7" name="Picture 6">
            <a:extLst>
              <a:ext uri="{FF2B5EF4-FFF2-40B4-BE49-F238E27FC236}">
                <a16:creationId xmlns:a16="http://schemas.microsoft.com/office/drawing/2014/main" id="{FFE86C6E-FD72-47D2-B0FC-7015E2C4ED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394" r="9290"/>
          <a:stretch/>
        </p:blipFill>
        <p:spPr>
          <a:xfrm>
            <a:off x="4253382" y="667884"/>
            <a:ext cx="4927130" cy="3454495"/>
          </a:xfrm>
          <a:prstGeom prst="rect">
            <a:avLst/>
          </a:prstGeom>
        </p:spPr>
      </p:pic>
      <p:sp>
        <p:nvSpPr>
          <p:cNvPr id="2065" name="Rectangle 17"/>
          <p:cNvSpPr>
            <a:spLocks noChangeArrowheads="1"/>
          </p:cNvSpPr>
          <p:nvPr/>
        </p:nvSpPr>
        <p:spPr bwMode="auto">
          <a:xfrm>
            <a:off x="90035" y="95501"/>
            <a:ext cx="6635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Effect of D presence on displacement damage stabilization</a:t>
            </a:r>
          </a:p>
        </p:txBody>
      </p:sp>
      <p:sp>
        <p:nvSpPr>
          <p:cNvPr id="2074" name="Text Box 26"/>
          <p:cNvSpPr txBox="1">
            <a:spLocks noChangeArrowheads="1"/>
          </p:cNvSpPr>
          <p:nvPr/>
        </p:nvSpPr>
        <p:spPr bwMode="auto">
          <a:xfrm>
            <a:off x="6804248" y="4947070"/>
            <a:ext cx="224933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&lt;</a:t>
            </a:r>
            <a:r>
              <a:rPr lang="en-US" altLang="en-US" sz="900" b="1" dirty="0" err="1"/>
              <a:t>Markelj</a:t>
            </a:r>
            <a:r>
              <a:rPr lang="en-US" altLang="en-US" sz="900" b="1" dirty="0"/>
              <a:t>/</a:t>
            </a:r>
            <a:r>
              <a:rPr lang="en-US" altLang="en-US" sz="900" b="1" dirty="0" err="1"/>
              <a:t>Pecovnik</a:t>
            </a:r>
            <a:r>
              <a:rPr lang="en-US" altLang="en-US" sz="900" b="1" dirty="0"/>
              <a:t>/Schwarz-</a:t>
            </a:r>
            <a:r>
              <a:rPr lang="en-US" altLang="en-US" sz="900" b="1" dirty="0" err="1"/>
              <a:t>Selinger</a:t>
            </a:r>
            <a:r>
              <a:rPr lang="en-US" altLang="en-US" sz="900" b="1" dirty="0"/>
              <a:t>&gt;</a:t>
            </a:r>
          </a:p>
        </p:txBody>
      </p:sp>
      <p:sp>
        <p:nvSpPr>
          <p:cNvPr id="2075" name="Line 27"/>
          <p:cNvSpPr>
            <a:spLocks noChangeShapeType="1"/>
          </p:cNvSpPr>
          <p:nvPr/>
        </p:nvSpPr>
        <p:spPr bwMode="auto">
          <a:xfrm>
            <a:off x="118782" y="4925073"/>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35496" y="591864"/>
            <a:ext cx="47235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v"/>
            </a:pPr>
            <a:r>
              <a:rPr lang="en-GB" b="1" dirty="0">
                <a:solidFill>
                  <a:schemeClr val="accent2"/>
                </a:solidFill>
              </a:rPr>
              <a:t>Experiments</a:t>
            </a:r>
            <a:r>
              <a:rPr lang="en-GB" dirty="0">
                <a:solidFill>
                  <a:schemeClr val="accent2"/>
                </a:solidFill>
              </a:rPr>
              <a:t> and modelling of the effect of trapped D on damage stabilisation</a:t>
            </a:r>
            <a:endParaRPr lang="en-US" altLang="en-US" dirty="0">
              <a:solidFill>
                <a:schemeClr val="accent2"/>
              </a:solidFill>
            </a:endParaRPr>
          </a:p>
        </p:txBody>
      </p:sp>
      <p:sp>
        <p:nvSpPr>
          <p:cNvPr id="2082" name="Text Box 34"/>
          <p:cNvSpPr txBox="1">
            <a:spLocks noChangeArrowheads="1"/>
          </p:cNvSpPr>
          <p:nvPr/>
        </p:nvSpPr>
        <p:spPr bwMode="auto">
          <a:xfrm>
            <a:off x="-36512" y="3582430"/>
            <a:ext cx="54726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Ø"/>
            </a:pPr>
            <a:r>
              <a:rPr lang="en-US" altLang="en-US" dirty="0">
                <a:solidFill>
                  <a:srgbClr val="00B050"/>
                </a:solidFill>
              </a:rPr>
              <a:t>Increasing D solute for 4 times (1 keV/D ion energy and higher D flux):</a:t>
            </a:r>
          </a:p>
          <a:p>
            <a:pPr marL="742950" lvl="1" indent="-285750">
              <a:buFont typeface="Wingdings" panose="05000000000000000000" pitchFamily="2" charset="2"/>
              <a:buChar char="Ø"/>
            </a:pPr>
            <a:r>
              <a:rPr lang="en-US" altLang="en-US" sz="1600" dirty="0">
                <a:solidFill>
                  <a:srgbClr val="00B050"/>
                </a:solidFill>
              </a:rPr>
              <a:t>For 450 K D concentration increases to 3.1 at.%!</a:t>
            </a:r>
          </a:p>
          <a:p>
            <a:pPr marL="742950" lvl="1" indent="-285750">
              <a:buFont typeface="Wingdings" panose="05000000000000000000" pitchFamily="2" charset="2"/>
              <a:buChar char="Ø"/>
            </a:pPr>
            <a:r>
              <a:rPr lang="en-US" altLang="en-US" sz="1600" dirty="0">
                <a:solidFill>
                  <a:srgbClr val="00B050"/>
                </a:solidFill>
              </a:rPr>
              <a:t>For 800 K D concentration increases for both </a:t>
            </a:r>
            <a:r>
              <a:rPr lang="en-US" altLang="en-US" sz="1600" dirty="0" err="1">
                <a:solidFill>
                  <a:srgbClr val="00B050"/>
                </a:solidFill>
              </a:rPr>
              <a:t>simult</a:t>
            </a:r>
            <a:r>
              <a:rPr lang="en-US" altLang="en-US" sz="1600" dirty="0">
                <a:solidFill>
                  <a:srgbClr val="00B050"/>
                </a:solidFill>
              </a:rPr>
              <a:t>. and sequent. – higher filling level? </a:t>
            </a:r>
          </a:p>
        </p:txBody>
      </p:sp>
      <p:sp>
        <p:nvSpPr>
          <p:cNvPr id="2080" name="Text Box 32"/>
          <p:cNvSpPr txBox="1">
            <a:spLocks noChangeArrowheads="1"/>
          </p:cNvSpPr>
          <p:nvPr/>
        </p:nvSpPr>
        <p:spPr bwMode="auto">
          <a:xfrm>
            <a:off x="0" y="2053005"/>
            <a:ext cx="48142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Ø"/>
            </a:pPr>
            <a:r>
              <a:rPr lang="en-US" altLang="en-US" dirty="0">
                <a:solidFill>
                  <a:srgbClr val="0000FF"/>
                </a:solidFill>
              </a:rPr>
              <a:t>Increasing the irradiation time from 4h to 8h – stabilizes defects deeper in the damage zone </a:t>
            </a:r>
          </a:p>
          <a:p>
            <a:pPr marL="742950" lvl="1" indent="-285750">
              <a:buFont typeface="Wingdings" panose="05000000000000000000" pitchFamily="2" charset="2"/>
              <a:buChar char="Ø"/>
            </a:pPr>
            <a:r>
              <a:rPr lang="en-US" altLang="en-US" sz="1600" dirty="0">
                <a:solidFill>
                  <a:srgbClr val="0000FF"/>
                </a:solidFill>
              </a:rPr>
              <a:t>Higher D conc @ 450 K = 2.4 at. %</a:t>
            </a:r>
          </a:p>
          <a:p>
            <a:pPr marL="742950" lvl="1" indent="-285750">
              <a:buFont typeface="Wingdings" panose="05000000000000000000" pitchFamily="2" charset="2"/>
              <a:buChar char="Ø"/>
            </a:pPr>
            <a:r>
              <a:rPr lang="en-US" altLang="en-US" sz="1600" dirty="0">
                <a:solidFill>
                  <a:srgbClr val="0000FF"/>
                </a:solidFill>
              </a:rPr>
              <a:t>New data @ 370 K = 2.7 at. % for simultaneous, sequential as expected</a:t>
            </a:r>
          </a:p>
        </p:txBody>
      </p:sp>
      <p:sp>
        <p:nvSpPr>
          <p:cNvPr id="2079" name="Text Box 31"/>
          <p:cNvSpPr txBox="1">
            <a:spLocks noChangeArrowheads="1"/>
          </p:cNvSpPr>
          <p:nvPr/>
        </p:nvSpPr>
        <p:spPr bwMode="auto">
          <a:xfrm>
            <a:off x="12210" y="1190352"/>
            <a:ext cx="472354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GB" dirty="0"/>
              <a:t>Increase </a:t>
            </a:r>
            <a:r>
              <a:rPr lang="en-GB" u="sng" dirty="0"/>
              <a:t>irradiation time </a:t>
            </a:r>
            <a:r>
              <a:rPr lang="en-GB" dirty="0"/>
              <a:t>and </a:t>
            </a:r>
            <a:r>
              <a:rPr lang="en-GB" u="sng" dirty="0"/>
              <a:t>D solute conc. (1 keV/D) </a:t>
            </a:r>
            <a:r>
              <a:rPr lang="en-GB" dirty="0"/>
              <a:t>for simultaneous 10.8 MeV W ion irradiation and D ion exposure</a:t>
            </a:r>
          </a:p>
        </p:txBody>
      </p:sp>
      <p:graphicFrame>
        <p:nvGraphicFramePr>
          <p:cNvPr id="38" name="Object 37"/>
          <p:cNvGraphicFramePr>
            <a:graphicFrameLocks noChangeAspect="1"/>
          </p:cNvGraphicFramePr>
          <p:nvPr>
            <p:extLst/>
          </p:nvPr>
        </p:nvGraphicFramePr>
        <p:xfrm>
          <a:off x="8603601" y="4499497"/>
          <a:ext cx="444175" cy="425576"/>
        </p:xfrm>
        <a:graphic>
          <a:graphicData uri="http://schemas.openxmlformats.org/presentationml/2006/ole">
            <mc:AlternateContent xmlns:mc="http://schemas.openxmlformats.org/markup-compatibility/2006">
              <mc:Choice xmlns:v="urn:schemas-microsoft-com:vml" Requires="v">
                <p:oleObj spid="_x0000_s14370" name="Dokument" r:id="rId6" imgW="609600" imgH="582168" progId="Word.Document.8">
                  <p:embed/>
                </p:oleObj>
              </mc:Choice>
              <mc:Fallback>
                <p:oleObj name="Dokument" r:id="rId6" imgW="609600" imgH="582168" progId="Word.Document.8">
                  <p:embed/>
                  <p:pic>
                    <p:nvPicPr>
                      <p:cNvPr id="38"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3601" y="4499497"/>
                        <a:ext cx="444175" cy="425576"/>
                      </a:xfrm>
                      <a:prstGeom prst="rect">
                        <a:avLst/>
                      </a:prstGeom>
                      <a:noFill/>
                      <a:ln>
                        <a:noFill/>
                      </a:ln>
                      <a:extLst/>
                    </p:spPr>
                  </p:pic>
                </p:oleObj>
              </mc:Fallback>
            </mc:AlternateContent>
          </a:graphicData>
        </a:graphic>
      </p:graphicFrame>
      <p:sp>
        <p:nvSpPr>
          <p:cNvPr id="8" name="TextBox 7"/>
          <p:cNvSpPr txBox="1"/>
          <p:nvPr/>
        </p:nvSpPr>
        <p:spPr>
          <a:xfrm>
            <a:off x="5436096" y="3988533"/>
            <a:ext cx="2932986" cy="553998"/>
          </a:xfrm>
          <a:prstGeom prst="rect">
            <a:avLst/>
          </a:prstGeom>
          <a:noFill/>
        </p:spPr>
        <p:txBody>
          <a:bodyPr wrap="square" rtlCol="0">
            <a:spAutoFit/>
          </a:bodyPr>
          <a:lstStyle/>
          <a:p>
            <a:r>
              <a:rPr lang="en-GB" sz="1000" dirty="0"/>
              <a:t>W-D = sequential 10.8 MeV W - D exposure </a:t>
            </a:r>
          </a:p>
          <a:p>
            <a:r>
              <a:rPr lang="en-GB" sz="1000" dirty="0"/>
              <a:t>W/D =  simultaneous 10.8 MeV W/ D ions </a:t>
            </a:r>
          </a:p>
          <a:p>
            <a:r>
              <a:rPr lang="en-GB" sz="1000" dirty="0"/>
              <a:t>W/D-D = simultaneous -  additional D exposure</a:t>
            </a:r>
          </a:p>
        </p:txBody>
      </p:sp>
      <p:sp>
        <p:nvSpPr>
          <p:cNvPr id="9" name="TextBox 8">
            <a:extLst>
              <a:ext uri="{FF2B5EF4-FFF2-40B4-BE49-F238E27FC236}">
                <a16:creationId xmlns:a16="http://schemas.microsoft.com/office/drawing/2014/main" id="{07B6E587-D199-4981-9AD8-D3ADE34A4F4C}"/>
              </a:ext>
            </a:extLst>
          </p:cNvPr>
          <p:cNvSpPr txBox="1"/>
          <p:nvPr/>
        </p:nvSpPr>
        <p:spPr>
          <a:xfrm>
            <a:off x="6215654" y="516098"/>
            <a:ext cx="1473480" cy="276999"/>
          </a:xfrm>
          <a:prstGeom prst="rect">
            <a:avLst/>
          </a:prstGeom>
          <a:noFill/>
        </p:spPr>
        <p:txBody>
          <a:bodyPr wrap="none" rtlCol="0">
            <a:spAutoFit/>
          </a:bodyPr>
          <a:lstStyle/>
          <a:p>
            <a:r>
              <a:rPr lang="en-US" sz="1200" dirty="0"/>
              <a:t>D loading @ 450 K</a:t>
            </a:r>
            <a:endParaRPr lang="en-SI" sz="1200" dirty="0"/>
          </a:p>
        </p:txBody>
      </p:sp>
      <p:sp>
        <p:nvSpPr>
          <p:cNvPr id="2" name="TextBox 1">
            <a:extLst>
              <a:ext uri="{FF2B5EF4-FFF2-40B4-BE49-F238E27FC236}">
                <a16:creationId xmlns:a16="http://schemas.microsoft.com/office/drawing/2014/main" id="{381FD609-860E-48F4-9720-850A7D2443CF}"/>
              </a:ext>
            </a:extLst>
          </p:cNvPr>
          <p:cNvSpPr txBox="1"/>
          <p:nvPr/>
        </p:nvSpPr>
        <p:spPr>
          <a:xfrm>
            <a:off x="5821166" y="4911940"/>
            <a:ext cx="982961" cy="261610"/>
          </a:xfrm>
          <a:prstGeom prst="rect">
            <a:avLst/>
          </a:prstGeom>
          <a:noFill/>
        </p:spPr>
        <p:txBody>
          <a:bodyPr wrap="none" rtlCol="0">
            <a:spAutoFit/>
          </a:bodyPr>
          <a:lstStyle/>
          <a:p>
            <a:r>
              <a:rPr lang="en-US" sz="1100" dirty="0"/>
              <a:t>SP3.4 task 2</a:t>
            </a:r>
            <a:endParaRPr lang="en-SI" sz="1100" dirty="0"/>
          </a:p>
        </p:txBody>
      </p:sp>
    </p:spTree>
    <p:extLst>
      <p:ext uri="{BB962C8B-B14F-4D97-AF65-F5344CB8AC3E}">
        <p14:creationId xmlns:p14="http://schemas.microsoft.com/office/powerpoint/2010/main" val="409576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86C27FF-449F-44DC-9205-5579B30E080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195" r="9363"/>
          <a:stretch/>
        </p:blipFill>
        <p:spPr>
          <a:xfrm>
            <a:off x="4932040" y="483518"/>
            <a:ext cx="3240360" cy="2336725"/>
          </a:xfrm>
          <a:prstGeom prst="rect">
            <a:avLst/>
          </a:prstGeom>
        </p:spPr>
      </p:pic>
      <p:sp>
        <p:nvSpPr>
          <p:cNvPr id="2074" name="Text Box 26"/>
          <p:cNvSpPr txBox="1">
            <a:spLocks noChangeArrowheads="1"/>
          </p:cNvSpPr>
          <p:nvPr/>
        </p:nvSpPr>
        <p:spPr bwMode="auto">
          <a:xfrm>
            <a:off x="6804248" y="4947070"/>
            <a:ext cx="224933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&lt;</a:t>
            </a:r>
            <a:r>
              <a:rPr lang="en-US" altLang="en-US" sz="900" b="1" dirty="0" err="1"/>
              <a:t>Markelj</a:t>
            </a:r>
            <a:r>
              <a:rPr lang="en-US" altLang="en-US" sz="900" b="1" dirty="0"/>
              <a:t>/</a:t>
            </a:r>
            <a:r>
              <a:rPr lang="en-US" altLang="en-US" sz="900" b="1" dirty="0" err="1"/>
              <a:t>Pecovnik</a:t>
            </a:r>
            <a:r>
              <a:rPr lang="en-US" altLang="en-US" sz="900" b="1" dirty="0"/>
              <a:t>/Schwarz-</a:t>
            </a:r>
            <a:r>
              <a:rPr lang="en-US" altLang="en-US" sz="900" b="1" dirty="0" err="1"/>
              <a:t>Selinger</a:t>
            </a:r>
            <a:r>
              <a:rPr lang="en-US" altLang="en-US" sz="900" b="1" dirty="0"/>
              <a:t>&gt;</a:t>
            </a:r>
          </a:p>
        </p:txBody>
      </p:sp>
      <p:sp>
        <p:nvSpPr>
          <p:cNvPr id="207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53928" y="636240"/>
            <a:ext cx="45900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v"/>
            </a:pPr>
            <a:r>
              <a:rPr lang="en-GB" dirty="0">
                <a:solidFill>
                  <a:schemeClr val="accent2"/>
                </a:solidFill>
              </a:rPr>
              <a:t>Experiments and </a:t>
            </a:r>
            <a:r>
              <a:rPr lang="en-GB" b="1" dirty="0">
                <a:solidFill>
                  <a:schemeClr val="accent2"/>
                </a:solidFill>
              </a:rPr>
              <a:t>modelling</a:t>
            </a:r>
            <a:r>
              <a:rPr lang="en-GB" dirty="0">
                <a:solidFill>
                  <a:schemeClr val="accent2"/>
                </a:solidFill>
              </a:rPr>
              <a:t> of the effect of trapped D on damage stabilisation</a:t>
            </a:r>
            <a:endParaRPr lang="en-US" altLang="en-US" dirty="0">
              <a:solidFill>
                <a:schemeClr val="accent2"/>
              </a:solidFill>
            </a:endParaRPr>
          </a:p>
        </p:txBody>
      </p:sp>
      <p:sp>
        <p:nvSpPr>
          <p:cNvPr id="18" name="Rectangle 17">
            <a:extLst>
              <a:ext uri="{FF2B5EF4-FFF2-40B4-BE49-F238E27FC236}">
                <a16:creationId xmlns:a16="http://schemas.microsoft.com/office/drawing/2014/main" id="{B1C47327-7FF7-4FBA-A8CD-C5E30758BEE2}"/>
              </a:ext>
            </a:extLst>
          </p:cNvPr>
          <p:cNvSpPr/>
          <p:nvPr/>
        </p:nvSpPr>
        <p:spPr>
          <a:xfrm>
            <a:off x="316461" y="1281883"/>
            <a:ext cx="4046581" cy="1200329"/>
          </a:xfrm>
          <a:prstGeom prst="rect">
            <a:avLst/>
          </a:prstGeom>
          <a:ln w="22225">
            <a:solidFill>
              <a:srgbClr val="00B050"/>
            </a:solidFill>
            <a:prstDash val="solid"/>
          </a:ln>
        </p:spPr>
        <p:style>
          <a:lnRef idx="2">
            <a:schemeClr val="dk1"/>
          </a:lnRef>
          <a:fillRef idx="1">
            <a:schemeClr val="lt1"/>
          </a:fillRef>
          <a:effectRef idx="0">
            <a:schemeClr val="dk1"/>
          </a:effectRef>
          <a:fontRef idx="minor">
            <a:schemeClr val="dk1"/>
          </a:fontRef>
        </p:style>
        <p:txBody>
          <a:bodyPr wrap="square">
            <a:spAutoFit/>
          </a:bodyPr>
          <a:lstStyle/>
          <a:p>
            <a:r>
              <a:rPr lang="en-GB" altLang="en-US" dirty="0"/>
              <a:t>Model is capable of </a:t>
            </a:r>
            <a:r>
              <a:rPr lang="en-GB" altLang="en-US" b="1" dirty="0"/>
              <a:t>describing the complex experimental procedure </a:t>
            </a:r>
            <a:r>
              <a:rPr lang="en-GB" altLang="en-US" dirty="0"/>
              <a:t>and the resulting stabilization when 300 eV/D ions are used.</a:t>
            </a:r>
          </a:p>
        </p:txBody>
      </p:sp>
      <p:sp>
        <p:nvSpPr>
          <p:cNvPr id="21" name="Rectangle 20">
            <a:extLst>
              <a:ext uri="{FF2B5EF4-FFF2-40B4-BE49-F238E27FC236}">
                <a16:creationId xmlns:a16="http://schemas.microsoft.com/office/drawing/2014/main" id="{FF4B3919-5E8F-465E-8C7C-68DA3921EB8B}"/>
              </a:ext>
            </a:extLst>
          </p:cNvPr>
          <p:cNvSpPr/>
          <p:nvPr/>
        </p:nvSpPr>
        <p:spPr>
          <a:xfrm>
            <a:off x="199179" y="2560212"/>
            <a:ext cx="4372820" cy="1477328"/>
          </a:xfrm>
          <a:prstGeom prst="rect">
            <a:avLst/>
          </a:prstGeom>
          <a:ln w="22225">
            <a:solidFill>
              <a:srgbClr val="FF0000"/>
            </a:solidFill>
            <a:prstDash val="solid"/>
          </a:ln>
        </p:spPr>
        <p:style>
          <a:lnRef idx="2">
            <a:schemeClr val="dk1"/>
          </a:lnRef>
          <a:fillRef idx="1">
            <a:schemeClr val="lt1"/>
          </a:fillRef>
          <a:effectRef idx="0">
            <a:schemeClr val="dk1"/>
          </a:effectRef>
          <a:fontRef idx="minor">
            <a:schemeClr val="dk1"/>
          </a:fontRef>
        </p:style>
        <p:txBody>
          <a:bodyPr wrap="square">
            <a:spAutoFit/>
          </a:bodyPr>
          <a:lstStyle/>
          <a:p>
            <a:r>
              <a:rPr lang="en-GB" altLang="en-US" b="1" dirty="0"/>
              <a:t>Higher D solute fills more fill-levels of the created defects. </a:t>
            </a:r>
            <a:r>
              <a:rPr lang="en-GB" altLang="en-US" dirty="0"/>
              <a:t>This seemingly produces more stabilization. Model cannot replicate this, as stabilization is independent of fill-level occupancy.</a:t>
            </a:r>
          </a:p>
        </p:txBody>
      </p:sp>
      <p:sp>
        <p:nvSpPr>
          <p:cNvPr id="2" name="Arrow: Right 1">
            <a:extLst>
              <a:ext uri="{FF2B5EF4-FFF2-40B4-BE49-F238E27FC236}">
                <a16:creationId xmlns:a16="http://schemas.microsoft.com/office/drawing/2014/main" id="{D4905FAE-4CA9-468C-A62B-5D9C6F97219F}"/>
              </a:ext>
            </a:extLst>
          </p:cNvPr>
          <p:cNvSpPr/>
          <p:nvPr/>
        </p:nvSpPr>
        <p:spPr>
          <a:xfrm>
            <a:off x="4363041" y="1627419"/>
            <a:ext cx="893035" cy="336691"/>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6" name="Text Box 30">
            <a:extLst>
              <a:ext uri="{FF2B5EF4-FFF2-40B4-BE49-F238E27FC236}">
                <a16:creationId xmlns:a16="http://schemas.microsoft.com/office/drawing/2014/main" id="{1D524622-2F47-4689-981D-FC79499675A7}"/>
              </a:ext>
            </a:extLst>
          </p:cNvPr>
          <p:cNvSpPr txBox="1">
            <a:spLocks noChangeArrowheads="1"/>
          </p:cNvSpPr>
          <p:nvPr/>
        </p:nvSpPr>
        <p:spPr bwMode="auto">
          <a:xfrm>
            <a:off x="20689" y="4069814"/>
            <a:ext cx="53755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v"/>
            </a:pPr>
            <a:r>
              <a:rPr lang="en-GB" altLang="en-US" dirty="0">
                <a:solidFill>
                  <a:schemeClr val="accent2"/>
                </a:solidFill>
              </a:rPr>
              <a:t>Conclusion: higher flux and longer exposures during simultaneous lead to higher D concentration – no indication for saturation.  </a:t>
            </a:r>
            <a:endParaRPr lang="en-US" altLang="en-US" dirty="0">
              <a:solidFill>
                <a:schemeClr val="accent2"/>
              </a:solidFill>
            </a:endParaRPr>
          </a:p>
        </p:txBody>
      </p:sp>
      <p:sp>
        <p:nvSpPr>
          <p:cNvPr id="24" name="TextBox 23">
            <a:extLst>
              <a:ext uri="{FF2B5EF4-FFF2-40B4-BE49-F238E27FC236}">
                <a16:creationId xmlns:a16="http://schemas.microsoft.com/office/drawing/2014/main" id="{4FFA35C2-AC44-498A-BAFA-F9AD7E530FAA}"/>
              </a:ext>
            </a:extLst>
          </p:cNvPr>
          <p:cNvSpPr txBox="1"/>
          <p:nvPr/>
        </p:nvSpPr>
        <p:spPr>
          <a:xfrm>
            <a:off x="5821166" y="4911940"/>
            <a:ext cx="982961" cy="261610"/>
          </a:xfrm>
          <a:prstGeom prst="rect">
            <a:avLst/>
          </a:prstGeom>
          <a:noFill/>
        </p:spPr>
        <p:txBody>
          <a:bodyPr wrap="none" rtlCol="0">
            <a:spAutoFit/>
          </a:bodyPr>
          <a:lstStyle/>
          <a:p>
            <a:r>
              <a:rPr lang="en-US" sz="1100" dirty="0"/>
              <a:t>SP3.4 task 2</a:t>
            </a:r>
            <a:endParaRPr lang="en-SI" sz="1100" dirty="0"/>
          </a:p>
        </p:txBody>
      </p:sp>
      <p:pic>
        <p:nvPicPr>
          <p:cNvPr id="4" name="Picture 3">
            <a:extLst>
              <a:ext uri="{FF2B5EF4-FFF2-40B4-BE49-F238E27FC236}">
                <a16:creationId xmlns:a16="http://schemas.microsoft.com/office/drawing/2014/main" id="{A43775ED-10A6-4146-A5C9-D82B9D508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9146" y="2763479"/>
            <a:ext cx="2795866" cy="2184535"/>
          </a:xfrm>
          <a:prstGeom prst="rect">
            <a:avLst/>
          </a:prstGeom>
        </p:spPr>
      </p:pic>
      <p:sp>
        <p:nvSpPr>
          <p:cNvPr id="25" name="Arrow: Right 24">
            <a:extLst>
              <a:ext uri="{FF2B5EF4-FFF2-40B4-BE49-F238E27FC236}">
                <a16:creationId xmlns:a16="http://schemas.microsoft.com/office/drawing/2014/main" id="{68868EF6-3FCC-4381-A5F0-8DE6051D9A48}"/>
              </a:ext>
            </a:extLst>
          </p:cNvPr>
          <p:cNvSpPr/>
          <p:nvPr/>
        </p:nvSpPr>
        <p:spPr>
          <a:xfrm>
            <a:off x="4571999" y="3067621"/>
            <a:ext cx="727147" cy="336691"/>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26" name="Picture 6">
            <a:extLst>
              <a:ext uri="{FF2B5EF4-FFF2-40B4-BE49-F238E27FC236}">
                <a16:creationId xmlns:a16="http://schemas.microsoft.com/office/drawing/2014/main" id="{3A98B794-E739-4457-BA6A-888589708A08}"/>
              </a:ext>
            </a:extLst>
          </p:cNvPr>
          <p:cNvPicPr>
            <a:picLocks noChangeAspect="1"/>
          </p:cNvPicPr>
          <p:nvPr/>
        </p:nvPicPr>
        <p:blipFill rotWithShape="1">
          <a:blip r:embed="rId6"/>
          <a:srcRect l="2527" t="7178" r="91934" b="15570"/>
          <a:stretch/>
        </p:blipFill>
        <p:spPr bwMode="auto">
          <a:xfrm>
            <a:off x="8203522" y="4417223"/>
            <a:ext cx="391074" cy="530791"/>
          </a:xfrm>
          <a:prstGeom prst="rect">
            <a:avLst/>
          </a:prstGeom>
          <a:solidFill>
            <a:schemeClr val="accent3">
              <a:lumMod val="40000"/>
              <a:lumOff val="60000"/>
            </a:schemeClr>
          </a:solidFill>
          <a:ln w="9525">
            <a:noFill/>
            <a:miter lim="800000"/>
            <a:headEnd/>
            <a:tailEnd/>
          </a:ln>
        </p:spPr>
      </p:pic>
      <p:graphicFrame>
        <p:nvGraphicFramePr>
          <p:cNvPr id="27" name="Object 26">
            <a:extLst>
              <a:ext uri="{FF2B5EF4-FFF2-40B4-BE49-F238E27FC236}">
                <a16:creationId xmlns:a16="http://schemas.microsoft.com/office/drawing/2014/main" id="{210754BD-AFEA-4EC5-A61E-8CF96734A637}"/>
              </a:ext>
            </a:extLst>
          </p:cNvPr>
          <p:cNvGraphicFramePr>
            <a:graphicFrameLocks noChangeAspect="1"/>
          </p:cNvGraphicFramePr>
          <p:nvPr>
            <p:extLst/>
          </p:nvPr>
        </p:nvGraphicFramePr>
        <p:xfrm>
          <a:off x="8603601" y="4499497"/>
          <a:ext cx="444175" cy="425576"/>
        </p:xfrm>
        <a:graphic>
          <a:graphicData uri="http://schemas.openxmlformats.org/presentationml/2006/ole">
            <mc:AlternateContent xmlns:mc="http://schemas.openxmlformats.org/markup-compatibility/2006">
              <mc:Choice xmlns:v="urn:schemas-microsoft-com:vml" Requires="v">
                <p:oleObj spid="_x0000_s15394" name="Dokument" r:id="rId7" imgW="609600" imgH="582168" progId="Word.Document.8">
                  <p:embed/>
                </p:oleObj>
              </mc:Choice>
              <mc:Fallback>
                <p:oleObj name="Dokument" r:id="rId7" imgW="609600" imgH="582168" progId="Word.Document.8">
                  <p:embed/>
                  <p:pic>
                    <p:nvPicPr>
                      <p:cNvPr id="27" name="Object 26">
                        <a:extLst>
                          <a:ext uri="{FF2B5EF4-FFF2-40B4-BE49-F238E27FC236}">
                            <a16:creationId xmlns:a16="http://schemas.microsoft.com/office/drawing/2014/main" id="{210754BD-AFEA-4EC5-A61E-8CF96734A6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3601" y="4499497"/>
                        <a:ext cx="444175" cy="425576"/>
                      </a:xfrm>
                      <a:prstGeom prst="rect">
                        <a:avLst/>
                      </a:prstGeom>
                      <a:noFill/>
                      <a:ln>
                        <a:noFill/>
                      </a:ln>
                      <a:extLst/>
                    </p:spPr>
                  </p:pic>
                </p:oleObj>
              </mc:Fallback>
            </mc:AlternateContent>
          </a:graphicData>
        </a:graphic>
      </p:graphicFrame>
      <p:sp>
        <p:nvSpPr>
          <p:cNvPr id="19" name="Rectangle 17">
            <a:extLst>
              <a:ext uri="{FF2B5EF4-FFF2-40B4-BE49-F238E27FC236}">
                <a16:creationId xmlns:a16="http://schemas.microsoft.com/office/drawing/2014/main" id="{EB11B8D9-82B7-7946-97C7-BAB69CBEA090}"/>
              </a:ext>
            </a:extLst>
          </p:cNvPr>
          <p:cNvSpPr>
            <a:spLocks noChangeArrowheads="1"/>
          </p:cNvSpPr>
          <p:nvPr/>
        </p:nvSpPr>
        <p:spPr bwMode="auto">
          <a:xfrm>
            <a:off x="90035" y="95501"/>
            <a:ext cx="6635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Effect of D presence on displacement damage stabilization</a:t>
            </a:r>
          </a:p>
        </p:txBody>
      </p:sp>
    </p:spTree>
    <p:extLst>
      <p:ext uri="{BB962C8B-B14F-4D97-AF65-F5344CB8AC3E}">
        <p14:creationId xmlns:p14="http://schemas.microsoft.com/office/powerpoint/2010/main" val="3540077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xtrapolation">
            <a:extLst>
              <a:ext uri="{FF2B5EF4-FFF2-40B4-BE49-F238E27FC236}">
                <a16:creationId xmlns:a16="http://schemas.microsoft.com/office/drawing/2014/main" id="{1249AE9C-BE12-41A6-A885-1147FF0AED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0756" y="536096"/>
            <a:ext cx="4379315" cy="340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Text Box 26"/>
          <p:cNvSpPr txBox="1">
            <a:spLocks noChangeArrowheads="1"/>
          </p:cNvSpPr>
          <p:nvPr/>
        </p:nvSpPr>
        <p:spPr bwMode="auto">
          <a:xfrm>
            <a:off x="6804248" y="4947070"/>
            <a:ext cx="224933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&lt;</a:t>
            </a:r>
            <a:r>
              <a:rPr lang="en-US" altLang="en-US" sz="900" b="1" dirty="0" err="1"/>
              <a:t>Markelj</a:t>
            </a:r>
            <a:r>
              <a:rPr lang="en-US" altLang="en-US" sz="900" b="1" dirty="0"/>
              <a:t>/</a:t>
            </a:r>
            <a:r>
              <a:rPr lang="en-US" altLang="en-US" sz="900" b="1" dirty="0" err="1"/>
              <a:t>Pecovnik</a:t>
            </a:r>
            <a:r>
              <a:rPr lang="en-US" altLang="en-US" sz="900" b="1" dirty="0"/>
              <a:t>/Schwarz-</a:t>
            </a:r>
            <a:r>
              <a:rPr lang="en-US" altLang="en-US" sz="900" b="1" dirty="0" err="1"/>
              <a:t>Selinger</a:t>
            </a:r>
            <a:r>
              <a:rPr lang="en-US" altLang="en-US" sz="900" b="1" dirty="0"/>
              <a:t>&gt;</a:t>
            </a:r>
          </a:p>
        </p:txBody>
      </p:sp>
      <p:sp>
        <p:nvSpPr>
          <p:cNvPr id="207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7"/>
          <p:cNvSpPr>
            <a:spLocks noChangeArrowheads="1"/>
          </p:cNvSpPr>
          <p:nvPr/>
        </p:nvSpPr>
        <p:spPr bwMode="auto">
          <a:xfrm>
            <a:off x="20689" y="113420"/>
            <a:ext cx="5352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Multiple sequential W damaging and D loading </a:t>
            </a:r>
          </a:p>
        </p:txBody>
      </p:sp>
      <p:sp>
        <p:nvSpPr>
          <p:cNvPr id="2078" name="Text Box 30"/>
          <p:cNvSpPr txBox="1">
            <a:spLocks noChangeArrowheads="1"/>
          </p:cNvSpPr>
          <p:nvPr/>
        </p:nvSpPr>
        <p:spPr bwMode="auto">
          <a:xfrm>
            <a:off x="53928" y="545648"/>
            <a:ext cx="480610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v"/>
            </a:pPr>
            <a:r>
              <a:rPr lang="en-GB" b="1" dirty="0">
                <a:solidFill>
                  <a:schemeClr val="accent2"/>
                </a:solidFill>
              </a:rPr>
              <a:t>Experiments</a:t>
            </a:r>
            <a:r>
              <a:rPr lang="en-GB" dirty="0">
                <a:solidFill>
                  <a:schemeClr val="accent2"/>
                </a:solidFill>
              </a:rPr>
              <a:t> and </a:t>
            </a:r>
            <a:r>
              <a:rPr lang="en-GB" b="1" dirty="0">
                <a:solidFill>
                  <a:schemeClr val="accent2"/>
                </a:solidFill>
              </a:rPr>
              <a:t>modelling</a:t>
            </a:r>
            <a:r>
              <a:rPr lang="en-GB" dirty="0">
                <a:solidFill>
                  <a:schemeClr val="accent2"/>
                </a:solidFill>
              </a:rPr>
              <a:t> of the effect of trapped D on damage stabilisation</a:t>
            </a:r>
          </a:p>
          <a:p>
            <a:pPr marL="285750" indent="-285750">
              <a:buFont typeface="Wingdings" panose="05000000000000000000" pitchFamily="2" charset="2"/>
              <a:buChar char="v"/>
            </a:pPr>
            <a:r>
              <a:rPr lang="en-GB" altLang="en-US" dirty="0">
                <a:solidFill>
                  <a:schemeClr val="accent2"/>
                </a:solidFill>
              </a:rPr>
              <a:t>Multiple sequential W damaging and D loading sequences, experiments performed by T. Schwarz-Selinger</a:t>
            </a:r>
          </a:p>
          <a:p>
            <a:r>
              <a:rPr lang="en-GB" altLang="en-US" b="1" dirty="0">
                <a:solidFill>
                  <a:schemeClr val="accent2"/>
                </a:solidFill>
              </a:rPr>
              <a:t>Modelling: </a:t>
            </a:r>
            <a:r>
              <a:rPr lang="en-GB" altLang="en-US" dirty="0">
                <a:solidFill>
                  <a:schemeClr val="accent2"/>
                </a:solidFill>
              </a:rPr>
              <a:t>stabilization model</a:t>
            </a:r>
          </a:p>
          <a:p>
            <a:pPr marL="285750" indent="-285750">
              <a:buFont typeface="Wingdings" panose="05000000000000000000" pitchFamily="2" charset="2"/>
              <a:buChar char="v"/>
            </a:pPr>
            <a:endParaRPr lang="en-GB" altLang="en-US" dirty="0">
              <a:solidFill>
                <a:schemeClr val="accent2"/>
              </a:solidFill>
            </a:endParaRPr>
          </a:p>
          <a:p>
            <a:pPr marL="285750" indent="-285750">
              <a:buFont typeface="Wingdings" panose="05000000000000000000" pitchFamily="2" charset="2"/>
              <a:buChar char="v"/>
            </a:pPr>
            <a:endParaRPr lang="en-GB" altLang="en-US" dirty="0">
              <a:solidFill>
                <a:schemeClr val="accent2"/>
              </a:solidFill>
            </a:endParaRPr>
          </a:p>
          <a:p>
            <a:pPr marL="285750" indent="-285750">
              <a:buFont typeface="Wingdings" panose="05000000000000000000" pitchFamily="2" charset="2"/>
              <a:buChar char="v"/>
            </a:pPr>
            <a:endParaRPr lang="en-GB" altLang="en-US" dirty="0">
              <a:solidFill>
                <a:schemeClr val="accent2"/>
              </a:solidFill>
            </a:endParaRPr>
          </a:p>
          <a:p>
            <a:pPr marL="285750" indent="-285750">
              <a:buFont typeface="Wingdings" panose="05000000000000000000" pitchFamily="2" charset="2"/>
              <a:buChar char="v"/>
            </a:pPr>
            <a:endParaRPr lang="en-GB" altLang="en-US" dirty="0">
              <a:solidFill>
                <a:schemeClr val="accent2"/>
              </a:solidFill>
            </a:endParaRPr>
          </a:p>
          <a:p>
            <a:pPr marL="285750" indent="-285750">
              <a:buFont typeface="Wingdings" panose="05000000000000000000" pitchFamily="2" charset="2"/>
              <a:buChar char="v"/>
            </a:pPr>
            <a:r>
              <a:rPr lang="en-US" dirty="0"/>
              <a:t>Third experimental cycle modelled - no fitting parameters - gives good agreement with experiment</a:t>
            </a:r>
          </a:p>
          <a:p>
            <a:pPr marL="285750" indent="-285750">
              <a:buFont typeface="Wingdings" panose="05000000000000000000" pitchFamily="2" charset="2"/>
              <a:buChar char="v"/>
            </a:pPr>
            <a:endParaRPr lang="en-US" altLang="en-US" dirty="0">
              <a:solidFill>
                <a:schemeClr val="accent2"/>
              </a:solidFill>
            </a:endParaRPr>
          </a:p>
        </p:txBody>
      </p:sp>
      <p:sp>
        <p:nvSpPr>
          <p:cNvPr id="16" name="Text Box 30">
            <a:extLst>
              <a:ext uri="{FF2B5EF4-FFF2-40B4-BE49-F238E27FC236}">
                <a16:creationId xmlns:a16="http://schemas.microsoft.com/office/drawing/2014/main" id="{1D524622-2F47-4689-981D-FC79499675A7}"/>
              </a:ext>
            </a:extLst>
          </p:cNvPr>
          <p:cNvSpPr txBox="1">
            <a:spLocks noChangeArrowheads="1"/>
          </p:cNvSpPr>
          <p:nvPr/>
        </p:nvSpPr>
        <p:spPr bwMode="auto">
          <a:xfrm>
            <a:off x="20689" y="4069814"/>
            <a:ext cx="76476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v"/>
            </a:pPr>
            <a:r>
              <a:rPr lang="en-GB" altLang="en-US" dirty="0">
                <a:solidFill>
                  <a:schemeClr val="accent2"/>
                </a:solidFill>
              </a:rPr>
              <a:t>Conclusion: sequential W damaging and D loading sequences show increasing D concentration in each cycle  – extrapolation by modelling predicts saturation after five sequences </a:t>
            </a:r>
            <a:r>
              <a:rPr lang="en-GB" altLang="en-US" sz="1400" dirty="0">
                <a:solidFill>
                  <a:schemeClr val="accent2"/>
                </a:solidFill>
              </a:rPr>
              <a:t>(JNM manuscript </a:t>
            </a:r>
            <a:r>
              <a:rPr lang="en-GB" altLang="en-US" sz="1400" dirty="0" err="1">
                <a:solidFill>
                  <a:schemeClr val="accent2"/>
                </a:solidFill>
              </a:rPr>
              <a:t>Pecovnik</a:t>
            </a:r>
            <a:r>
              <a:rPr lang="en-GB" altLang="en-US" sz="1400" dirty="0">
                <a:solidFill>
                  <a:schemeClr val="accent2"/>
                </a:solidFill>
              </a:rPr>
              <a:t> et al.)</a:t>
            </a:r>
            <a:endParaRPr lang="en-US" altLang="en-US" sz="1400" dirty="0">
              <a:solidFill>
                <a:schemeClr val="accent2"/>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0604BD0-C500-41FF-A6BB-CEDB767CD94D}"/>
                  </a:ext>
                </a:extLst>
              </p:cNvPr>
              <p:cNvSpPr txBox="1"/>
              <p:nvPr/>
            </p:nvSpPr>
            <p:spPr>
              <a:xfrm>
                <a:off x="-252536" y="2211710"/>
                <a:ext cx="5328592" cy="5313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100" i="1">
                              <a:latin typeface="Cambria Math" panose="02040503050406030204" pitchFamily="18" charset="0"/>
                            </a:rPr>
                          </m:ctrlPr>
                        </m:fPr>
                        <m:num>
                          <m:r>
                            <a:rPr lang="en-GB" sz="1100" i="1">
                              <a:latin typeface="Cambria Math" panose="02040503050406030204" pitchFamily="18" charset="0"/>
                            </a:rPr>
                            <m:t>𝑑</m:t>
                          </m:r>
                          <m:sSub>
                            <m:sSubPr>
                              <m:ctrlPr>
                                <a:rPr lang="en-US" sz="1100" i="1">
                                  <a:latin typeface="Cambria Math" panose="02040503050406030204" pitchFamily="18" charset="0"/>
                                </a:rPr>
                              </m:ctrlPr>
                            </m:sSubPr>
                            <m:e>
                              <m:r>
                                <a:rPr lang="en-GB" sz="1100" i="1">
                                  <a:latin typeface="Cambria Math" panose="02040503050406030204" pitchFamily="18" charset="0"/>
                                </a:rPr>
                                <m:t>𝑛</m:t>
                              </m:r>
                            </m:e>
                            <m:sub>
                              <m:r>
                                <a:rPr lang="en-GB" sz="1100" i="1">
                                  <a:latin typeface="Cambria Math" panose="02040503050406030204" pitchFamily="18" charset="0"/>
                                </a:rPr>
                                <m:t>𝑖</m:t>
                              </m:r>
                            </m:sub>
                          </m:sSub>
                          <m:r>
                            <a:rPr lang="en-GB" sz="1100" i="1">
                              <a:latin typeface="Cambria Math" panose="02040503050406030204" pitchFamily="18" charset="0"/>
                            </a:rPr>
                            <m:t>(</m:t>
                          </m:r>
                          <m:r>
                            <a:rPr lang="en-GB" sz="1100" i="1">
                              <a:latin typeface="Cambria Math" panose="02040503050406030204" pitchFamily="18" charset="0"/>
                            </a:rPr>
                            <m:t>𝑥</m:t>
                          </m:r>
                          <m:r>
                            <a:rPr lang="en-GB" sz="1100" i="1">
                              <a:latin typeface="Cambria Math" panose="02040503050406030204" pitchFamily="18" charset="0"/>
                            </a:rPr>
                            <m:t>, </m:t>
                          </m:r>
                          <m:r>
                            <a:rPr lang="en-GB" sz="1100" i="1">
                              <a:latin typeface="Cambria Math" panose="02040503050406030204" pitchFamily="18" charset="0"/>
                            </a:rPr>
                            <m:t>𝑡</m:t>
                          </m:r>
                          <m:r>
                            <a:rPr lang="en-GB" sz="1100" i="1">
                              <a:latin typeface="Cambria Math" panose="02040503050406030204" pitchFamily="18" charset="0"/>
                            </a:rPr>
                            <m:t>)</m:t>
                          </m:r>
                        </m:num>
                        <m:den>
                          <m:r>
                            <a:rPr lang="en-GB" sz="1100" i="1">
                              <a:latin typeface="Cambria Math" panose="02040503050406030204" pitchFamily="18" charset="0"/>
                            </a:rPr>
                            <m:t>𝑑𝑡</m:t>
                          </m:r>
                        </m:den>
                      </m:f>
                      <m:r>
                        <a:rPr lang="en-GB" sz="1100" i="1">
                          <a:latin typeface="Cambria Math" panose="02040503050406030204" pitchFamily="18" charset="0"/>
                        </a:rPr>
                        <m:t>=</m:t>
                      </m:r>
                      <m:f>
                        <m:fPr>
                          <m:ctrlPr>
                            <a:rPr lang="en-US" sz="1100" i="1">
                              <a:latin typeface="Cambria Math" panose="02040503050406030204" pitchFamily="18" charset="0"/>
                            </a:rPr>
                          </m:ctrlPr>
                        </m:fPr>
                        <m:num>
                          <m:r>
                            <a:rPr lang="en-GB" sz="1100" i="1">
                              <a:latin typeface="Cambria Math" panose="02040503050406030204" pitchFamily="18" charset="0"/>
                            </a:rPr>
                            <m:t>𝛤</m:t>
                          </m:r>
                          <m:sSub>
                            <m:sSubPr>
                              <m:ctrlPr>
                                <a:rPr lang="en-US" sz="1100" i="1">
                                  <a:latin typeface="Cambria Math" panose="02040503050406030204" pitchFamily="18" charset="0"/>
                                </a:rPr>
                              </m:ctrlPr>
                            </m:sSubPr>
                            <m:e>
                              <m:r>
                                <a:rPr lang="en-GB" sz="1100" i="1">
                                  <a:latin typeface="Cambria Math" panose="02040503050406030204" pitchFamily="18" charset="0"/>
                                </a:rPr>
                                <m:t> </m:t>
                              </m:r>
                              <m:r>
                                <a:rPr lang="en-GB" sz="1100" i="1">
                                  <a:latin typeface="Cambria Math" panose="02040503050406030204" pitchFamily="18" charset="0"/>
                                </a:rPr>
                                <m:t>𝜂</m:t>
                              </m:r>
                            </m:e>
                            <m:sub>
                              <m:r>
                                <a:rPr lang="en-GB" sz="1100" i="1">
                                  <a:latin typeface="Cambria Math" panose="02040503050406030204" pitchFamily="18" charset="0"/>
                                </a:rPr>
                                <m:t>𝑖</m:t>
                              </m:r>
                            </m:sub>
                          </m:sSub>
                          <m:r>
                            <a:rPr lang="en-GB" sz="1100" i="1">
                              <a:latin typeface="Cambria Math" panose="02040503050406030204" pitchFamily="18" charset="0"/>
                            </a:rPr>
                            <m:t> </m:t>
                          </m:r>
                          <m:r>
                            <a:rPr lang="en-GB" sz="1100" i="1">
                              <a:latin typeface="Cambria Math" panose="02040503050406030204" pitchFamily="18" charset="0"/>
                            </a:rPr>
                            <m:t>𝛳</m:t>
                          </m:r>
                          <m:r>
                            <a:rPr lang="en-GB" sz="1100" i="1">
                              <a:latin typeface="Cambria Math" panose="02040503050406030204" pitchFamily="18" charset="0"/>
                            </a:rPr>
                            <m:t>(</m:t>
                          </m:r>
                          <m:r>
                            <a:rPr lang="en-GB" sz="1100" i="1">
                              <a:latin typeface="Cambria Math" panose="02040503050406030204" pitchFamily="18" charset="0"/>
                            </a:rPr>
                            <m:t>𝑥</m:t>
                          </m:r>
                          <m:r>
                            <a:rPr lang="en-US" sz="1100" i="1">
                              <a:latin typeface="Cambria Math" panose="02040503050406030204" pitchFamily="18" charset="0"/>
                            </a:rPr>
                            <m:t>)</m:t>
                          </m:r>
                        </m:num>
                        <m:den>
                          <m:r>
                            <m:rPr>
                              <m:sty m:val="p"/>
                            </m:rPr>
                            <a:rPr lang="en-US" sz="1100">
                              <a:latin typeface="Cambria Math" panose="02040503050406030204" pitchFamily="18" charset="0"/>
                            </a:rPr>
                            <m:t>ρ</m:t>
                          </m:r>
                        </m:den>
                      </m:f>
                      <m:d>
                        <m:dPr>
                          <m:begChr m:val="["/>
                          <m:endChr m:val="]"/>
                          <m:ctrlPr>
                            <a:rPr lang="en-US" sz="1100" i="1">
                              <a:latin typeface="Cambria Math" panose="02040503050406030204" pitchFamily="18" charset="0"/>
                            </a:rPr>
                          </m:ctrlPr>
                        </m:dPr>
                        <m:e>
                          <m:r>
                            <a:rPr lang="en-US" sz="1100">
                              <a:latin typeface="Cambria Math" panose="02040503050406030204" pitchFamily="18" charset="0"/>
                            </a:rPr>
                            <m:t>1</m:t>
                          </m:r>
                          <m:r>
                            <a:rPr lang="en-US" sz="1100" i="1">
                              <a:latin typeface="Cambria Math" panose="02040503050406030204" pitchFamily="18" charset="0"/>
                            </a:rPr>
                            <m:t>−</m:t>
                          </m:r>
                          <m:f>
                            <m:fPr>
                              <m:ctrlPr>
                                <a:rPr lang="en-US" sz="1100" i="1">
                                  <a:latin typeface="Cambria Math" panose="02040503050406030204" pitchFamily="18" charset="0"/>
                                </a:rPr>
                              </m:ctrlPr>
                            </m:fPr>
                            <m:num>
                              <m:sSub>
                                <m:sSubPr>
                                  <m:ctrlPr>
                                    <a:rPr lang="en-US" sz="1100" i="1">
                                      <a:latin typeface="Cambria Math" panose="02040503050406030204" pitchFamily="18" charset="0"/>
                                    </a:rPr>
                                  </m:ctrlPr>
                                </m:sSubPr>
                                <m:e>
                                  <m:r>
                                    <m:rPr>
                                      <m:sty m:val="p"/>
                                    </m:rPr>
                                    <a:rPr lang="en-US" sz="1100">
                                      <a:latin typeface="Cambria Math" panose="02040503050406030204" pitchFamily="18" charset="0"/>
                                    </a:rPr>
                                    <m:t>n</m:t>
                                  </m:r>
                                </m:e>
                                <m:sub>
                                  <m:r>
                                    <m:rPr>
                                      <m:sty m:val="p"/>
                                    </m:rPr>
                                    <a:rPr lang="en-US" sz="1100">
                                      <a:latin typeface="Cambria Math" panose="02040503050406030204" pitchFamily="18" charset="0"/>
                                    </a:rPr>
                                    <m:t>i</m:t>
                                  </m:r>
                                </m:sub>
                              </m:sSub>
                              <m:d>
                                <m:dPr>
                                  <m:ctrlPr>
                                    <a:rPr lang="en-US" sz="1100" i="1">
                                      <a:latin typeface="Cambria Math" panose="02040503050406030204" pitchFamily="18" charset="0"/>
                                    </a:rPr>
                                  </m:ctrlPr>
                                </m:dPr>
                                <m:e>
                                  <m:r>
                                    <a:rPr lang="en-US" sz="1100" i="1">
                                      <a:latin typeface="Cambria Math" panose="02040503050406030204" pitchFamily="18" charset="0"/>
                                    </a:rPr>
                                    <m:t>𝑥</m:t>
                                  </m:r>
                                  <m:r>
                                    <a:rPr lang="en-US" sz="1100" i="1">
                                      <a:latin typeface="Cambria Math" panose="02040503050406030204" pitchFamily="18" charset="0"/>
                                    </a:rPr>
                                    <m:t>, </m:t>
                                  </m:r>
                                  <m:r>
                                    <a:rPr lang="en-US" sz="1100" i="1">
                                      <a:latin typeface="Cambria Math" panose="02040503050406030204" pitchFamily="18" charset="0"/>
                                    </a:rPr>
                                    <m:t>𝑡</m:t>
                                  </m:r>
                                </m:e>
                              </m:d>
                            </m:num>
                            <m:den>
                              <m:sSub>
                                <m:sSubPr>
                                  <m:ctrlPr>
                                    <a:rPr lang="en-US" sz="1100" i="1">
                                      <a:latin typeface="Cambria Math" panose="02040503050406030204" pitchFamily="18" charset="0"/>
                                    </a:rPr>
                                  </m:ctrlPr>
                                </m:sSubPr>
                                <m:e>
                                  <m:r>
                                    <m:rPr>
                                      <m:sty m:val="p"/>
                                    </m:rPr>
                                    <a:rPr lang="en-US" sz="1100">
                                      <a:latin typeface="Cambria Math" panose="02040503050406030204" pitchFamily="18" charset="0"/>
                                    </a:rPr>
                                    <m:t>n</m:t>
                                  </m:r>
                                </m:e>
                                <m:sub>
                                  <m:r>
                                    <m:rPr>
                                      <m:sty m:val="p"/>
                                    </m:rPr>
                                    <a:rPr lang="en-US" sz="1100">
                                      <a:latin typeface="Cambria Math" panose="02040503050406030204" pitchFamily="18" charset="0"/>
                                    </a:rPr>
                                    <m:t>i</m:t>
                                  </m:r>
                                  <m:r>
                                    <a:rPr lang="en-US" sz="1100">
                                      <a:latin typeface="Cambria Math" panose="02040503050406030204" pitchFamily="18" charset="0"/>
                                    </a:rPr>
                                    <m:t>,</m:t>
                                  </m:r>
                                  <m:r>
                                    <m:rPr>
                                      <m:sty m:val="p"/>
                                    </m:rPr>
                                    <a:rPr lang="en-US" sz="1100">
                                      <a:latin typeface="Cambria Math" panose="02040503050406030204" pitchFamily="18" charset="0"/>
                                    </a:rPr>
                                    <m:t>max</m:t>
                                  </m:r>
                                </m:sub>
                              </m:sSub>
                            </m:den>
                          </m:f>
                          <m:d>
                            <m:dPr>
                              <m:ctrlPr>
                                <a:rPr lang="en-US" sz="1100" i="1">
                                  <a:latin typeface="Cambria Math" panose="02040503050406030204" pitchFamily="18" charset="0"/>
                                </a:rPr>
                              </m:ctrlPr>
                            </m:dPr>
                            <m:e>
                              <m:r>
                                <a:rPr lang="en-US" sz="1100" i="1">
                                  <a:latin typeface="Cambria Math" panose="02040503050406030204" pitchFamily="18" charset="0"/>
                                </a:rPr>
                                <m:t>1 − </m:t>
                              </m:r>
                              <m:sSub>
                                <m:sSubPr>
                                  <m:ctrlPr>
                                    <a:rPr lang="en-US" sz="1100" i="1">
                                      <a:latin typeface="Cambria Math" panose="02040503050406030204" pitchFamily="18" charset="0"/>
                                    </a:rPr>
                                  </m:ctrlPr>
                                </m:sSubPr>
                                <m:e>
                                  <m:r>
                                    <a:rPr lang="en-US" sz="1100" i="1">
                                      <a:latin typeface="Cambria Math" panose="02040503050406030204" pitchFamily="18" charset="0"/>
                                    </a:rPr>
                                    <m:t>𝛼</m:t>
                                  </m:r>
                                </m:e>
                                <m:sub>
                                  <m:r>
                                    <a:rPr lang="en-US" sz="1100" i="1">
                                      <a:latin typeface="Cambria Math" panose="02040503050406030204" pitchFamily="18" charset="0"/>
                                    </a:rPr>
                                    <m:t>𝑖</m:t>
                                  </m:r>
                                </m:sub>
                              </m:sSub>
                              <m:f>
                                <m:fPr>
                                  <m:ctrlPr>
                                    <a:rPr lang="en-US" sz="1100" i="1">
                                      <a:latin typeface="Cambria Math" panose="02040503050406030204" pitchFamily="18" charset="0"/>
                                    </a:rPr>
                                  </m:ctrlPr>
                                </m:fPr>
                                <m:num>
                                  <m:sSub>
                                    <m:sSubPr>
                                      <m:ctrlPr>
                                        <a:rPr lang="en-US" sz="1100" i="1">
                                          <a:latin typeface="Cambria Math" panose="02040503050406030204" pitchFamily="18" charset="0"/>
                                        </a:rPr>
                                      </m:ctrlPr>
                                    </m:sSubPr>
                                    <m:e>
                                      <m:r>
                                        <m:rPr>
                                          <m:sty m:val="p"/>
                                        </m:rPr>
                                        <a:rPr lang="en-US" sz="1100">
                                          <a:latin typeface="Cambria Math" panose="02040503050406030204" pitchFamily="18" charset="0"/>
                                        </a:rPr>
                                        <m:t>n</m:t>
                                      </m:r>
                                    </m:e>
                                    <m:sub>
                                      <m:r>
                                        <m:rPr>
                                          <m:sty m:val="p"/>
                                        </m:rPr>
                                        <a:rPr lang="en-US" sz="1100">
                                          <a:latin typeface="Cambria Math" panose="02040503050406030204" pitchFamily="18" charset="0"/>
                                        </a:rPr>
                                        <m:t>i</m:t>
                                      </m:r>
                                    </m:sub>
                                  </m:sSub>
                                  <m:d>
                                    <m:dPr>
                                      <m:ctrlPr>
                                        <a:rPr lang="en-US" sz="1100" i="1">
                                          <a:latin typeface="Cambria Math" panose="02040503050406030204" pitchFamily="18" charset="0"/>
                                        </a:rPr>
                                      </m:ctrlPr>
                                    </m:dPr>
                                    <m:e>
                                      <m:r>
                                        <a:rPr lang="en-US" sz="1100" i="1">
                                          <a:latin typeface="Cambria Math" panose="02040503050406030204" pitchFamily="18" charset="0"/>
                                        </a:rPr>
                                        <m:t>𝑥</m:t>
                                      </m:r>
                                      <m:r>
                                        <a:rPr lang="en-US" sz="1100" i="1">
                                          <a:latin typeface="Cambria Math" panose="02040503050406030204" pitchFamily="18" charset="0"/>
                                        </a:rPr>
                                        <m:t>, </m:t>
                                      </m:r>
                                      <m:r>
                                        <a:rPr lang="en-US" sz="1100" i="1">
                                          <a:latin typeface="Cambria Math" panose="02040503050406030204" pitchFamily="18" charset="0"/>
                                        </a:rPr>
                                        <m:t>𝑡</m:t>
                                      </m:r>
                                    </m:e>
                                  </m:d>
                                  <m:r>
                                    <a:rPr lang="en-US" sz="1100" i="1">
                                      <a:latin typeface="Cambria Math" panose="02040503050406030204" pitchFamily="18" charset="0"/>
                                    </a:rPr>
                                    <m:t>− </m:t>
                                  </m:r>
                                  <m:sSubSup>
                                    <m:sSubSupPr>
                                      <m:ctrlPr>
                                        <a:rPr lang="en-US" sz="1100" i="1">
                                          <a:latin typeface="Cambria Math" panose="02040503050406030204" pitchFamily="18" charset="0"/>
                                        </a:rPr>
                                      </m:ctrlPr>
                                    </m:sSubSupPr>
                                    <m:e>
                                      <m:r>
                                        <a:rPr lang="en-US" sz="1100" i="1">
                                          <a:latin typeface="Cambria Math" panose="02040503050406030204" pitchFamily="18" charset="0"/>
                                        </a:rPr>
                                        <m:t>𝑛</m:t>
                                      </m:r>
                                    </m:e>
                                    <m:sub>
                                      <m:r>
                                        <a:rPr lang="en-US" sz="1100" i="1">
                                          <a:latin typeface="Cambria Math" panose="02040503050406030204" pitchFamily="18" charset="0"/>
                                        </a:rPr>
                                        <m:t>𝑖</m:t>
                                      </m:r>
                                    </m:sub>
                                    <m:sup>
                                      <m:r>
                                        <a:rPr lang="en-US" sz="1100" i="1">
                                          <a:latin typeface="Cambria Math" panose="02040503050406030204" pitchFamily="18" charset="0"/>
                                        </a:rPr>
                                        <m:t>0</m:t>
                                      </m:r>
                                    </m:sup>
                                  </m:sSubSup>
                                  <m:r>
                                    <a:rPr lang="en-US" sz="1100" i="1">
                                      <a:latin typeface="Cambria Math" panose="02040503050406030204" pitchFamily="18" charset="0"/>
                                    </a:rPr>
                                    <m:t>(</m:t>
                                  </m:r>
                                  <m:r>
                                    <a:rPr lang="en-US" sz="1100" i="1">
                                      <a:latin typeface="Cambria Math" panose="02040503050406030204" pitchFamily="18" charset="0"/>
                                    </a:rPr>
                                    <m:t>𝑥</m:t>
                                  </m:r>
                                  <m:r>
                                    <a:rPr lang="en-US" sz="1100" i="1">
                                      <a:latin typeface="Cambria Math" panose="02040503050406030204" pitchFamily="18" charset="0"/>
                                    </a:rPr>
                                    <m:t>, </m:t>
                                  </m:r>
                                  <m:r>
                                    <a:rPr lang="en-US" sz="1100" i="1">
                                      <a:latin typeface="Cambria Math" panose="02040503050406030204" pitchFamily="18" charset="0"/>
                                    </a:rPr>
                                    <m:t>𝑡</m:t>
                                  </m:r>
                                  <m:r>
                                    <a:rPr lang="en-US" sz="1100" i="1">
                                      <a:latin typeface="Cambria Math" panose="02040503050406030204" pitchFamily="18" charset="0"/>
                                    </a:rPr>
                                    <m:t>)</m:t>
                                  </m:r>
                                </m:num>
                                <m:den>
                                  <m:sSub>
                                    <m:sSubPr>
                                      <m:ctrlPr>
                                        <a:rPr lang="en-US" sz="1100" i="1">
                                          <a:latin typeface="Cambria Math" panose="02040503050406030204" pitchFamily="18" charset="0"/>
                                        </a:rPr>
                                      </m:ctrlPr>
                                    </m:sSubPr>
                                    <m:e>
                                      <m:r>
                                        <m:rPr>
                                          <m:sty m:val="p"/>
                                        </m:rPr>
                                        <a:rPr lang="en-US" sz="1100">
                                          <a:latin typeface="Cambria Math" panose="02040503050406030204" pitchFamily="18" charset="0"/>
                                        </a:rPr>
                                        <m:t>n</m:t>
                                      </m:r>
                                    </m:e>
                                    <m:sub>
                                      <m:r>
                                        <m:rPr>
                                          <m:sty m:val="p"/>
                                        </m:rPr>
                                        <a:rPr lang="en-US" sz="1100">
                                          <a:latin typeface="Cambria Math" panose="02040503050406030204" pitchFamily="18" charset="0"/>
                                        </a:rPr>
                                        <m:t>i</m:t>
                                      </m:r>
                                    </m:sub>
                                  </m:sSub>
                                  <m:d>
                                    <m:dPr>
                                      <m:ctrlPr>
                                        <a:rPr lang="en-US" sz="1100" i="1">
                                          <a:latin typeface="Cambria Math" panose="02040503050406030204" pitchFamily="18" charset="0"/>
                                        </a:rPr>
                                      </m:ctrlPr>
                                    </m:dPr>
                                    <m:e>
                                      <m:r>
                                        <a:rPr lang="en-US" sz="1100" i="1">
                                          <a:latin typeface="Cambria Math" panose="02040503050406030204" pitchFamily="18" charset="0"/>
                                        </a:rPr>
                                        <m:t>𝑥</m:t>
                                      </m:r>
                                      <m:r>
                                        <a:rPr lang="en-US" sz="1100" i="1">
                                          <a:latin typeface="Cambria Math" panose="02040503050406030204" pitchFamily="18" charset="0"/>
                                        </a:rPr>
                                        <m:t>, </m:t>
                                      </m:r>
                                      <m:r>
                                        <a:rPr lang="en-US" sz="1100" i="1">
                                          <a:latin typeface="Cambria Math" panose="02040503050406030204" pitchFamily="18" charset="0"/>
                                        </a:rPr>
                                        <m:t>𝑡</m:t>
                                      </m:r>
                                    </m:e>
                                  </m:d>
                                </m:den>
                              </m:f>
                            </m:e>
                          </m:d>
                        </m:e>
                      </m:d>
                    </m:oMath>
                  </m:oMathPara>
                </a14:m>
                <a:endParaRPr lang="sl-SI" sz="1100" dirty="0"/>
              </a:p>
            </p:txBody>
          </p:sp>
        </mc:Choice>
        <mc:Fallback xmlns="">
          <p:sp>
            <p:nvSpPr>
              <p:cNvPr id="24" name="TextBox 23">
                <a:extLst>
                  <a:ext uri="{FF2B5EF4-FFF2-40B4-BE49-F238E27FC236}">
                    <a16:creationId xmlns:a16="http://schemas.microsoft.com/office/drawing/2014/main" id="{E0604BD0-C500-41FF-A6BB-CEDB767CD94D}"/>
                  </a:ext>
                </a:extLst>
              </p:cNvPr>
              <p:cNvSpPr txBox="1">
                <a:spLocks noRot="1" noChangeAspect="1" noMove="1" noResize="1" noEditPoints="1" noAdjustHandles="1" noChangeArrowheads="1" noChangeShapeType="1" noTextEdit="1"/>
              </p:cNvSpPr>
              <p:nvPr/>
            </p:nvSpPr>
            <p:spPr>
              <a:xfrm>
                <a:off x="-252536" y="2211710"/>
                <a:ext cx="5328592" cy="531364"/>
              </a:xfrm>
              <a:prstGeom prst="rect">
                <a:avLst/>
              </a:prstGeom>
              <a:blipFill>
                <a:blip r:embed="rId6"/>
                <a:stretch>
                  <a:fillRect/>
                </a:stretch>
              </a:blipFill>
            </p:spPr>
            <p:txBody>
              <a:bodyPr/>
              <a:lstStyle/>
              <a:p>
                <a:r>
                  <a:rPr lang="en-SI">
                    <a:noFill/>
                  </a:rPr>
                  <a:t> </a:t>
                </a:r>
              </a:p>
            </p:txBody>
          </p:sp>
        </mc:Fallback>
      </mc:AlternateContent>
      <p:sp>
        <p:nvSpPr>
          <p:cNvPr id="25" name="Rectangle 24">
            <a:extLst>
              <a:ext uri="{FF2B5EF4-FFF2-40B4-BE49-F238E27FC236}">
                <a16:creationId xmlns:a16="http://schemas.microsoft.com/office/drawing/2014/main" id="{7A35E80D-A8D7-4202-80D0-18BEDA924D62}"/>
              </a:ext>
            </a:extLst>
          </p:cNvPr>
          <p:cNvSpPr/>
          <p:nvPr/>
        </p:nvSpPr>
        <p:spPr>
          <a:xfrm>
            <a:off x="2116772" y="2516667"/>
            <a:ext cx="433219" cy="156855"/>
          </a:xfrm>
          <a:prstGeom prst="rect">
            <a:avLst/>
          </a:prstGeom>
          <a:noFill/>
          <a:ln w="38100">
            <a:solidFill>
              <a:srgbClr val="060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00A959-ED9E-4108-A243-B2A3F7FCF837}"/>
              </a:ext>
            </a:extLst>
          </p:cNvPr>
          <p:cNvSpPr/>
          <p:nvPr/>
        </p:nvSpPr>
        <p:spPr>
          <a:xfrm>
            <a:off x="2847396" y="2409601"/>
            <a:ext cx="303253" cy="156855"/>
          </a:xfrm>
          <a:prstGeom prst="rect">
            <a:avLst/>
          </a:prstGeom>
          <a:noFill/>
          <a:ln w="38100">
            <a:solidFill>
              <a:srgbClr val="060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C69A804A-21AB-458E-A5F2-8BA238E9DD94}"/>
              </a:ext>
            </a:extLst>
          </p:cNvPr>
          <p:cNvCxnSpPr>
            <a:cxnSpLocks/>
            <a:stCxn id="28" idx="0"/>
          </p:cNvCxnSpPr>
          <p:nvPr/>
        </p:nvCxnSpPr>
        <p:spPr>
          <a:xfrm flipV="1">
            <a:off x="1442647" y="2606061"/>
            <a:ext cx="674125" cy="83129"/>
          </a:xfrm>
          <a:prstGeom prst="straightConnector1">
            <a:avLst/>
          </a:prstGeom>
          <a:ln w="25400">
            <a:solidFill>
              <a:srgbClr val="0606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0A4DC87-BE17-4549-B2EB-43435DBBC8AC}"/>
              </a:ext>
            </a:extLst>
          </p:cNvPr>
          <p:cNvSpPr txBox="1"/>
          <p:nvPr/>
        </p:nvSpPr>
        <p:spPr>
          <a:xfrm>
            <a:off x="411116" y="2689190"/>
            <a:ext cx="2063062" cy="584775"/>
          </a:xfrm>
          <a:prstGeom prst="rect">
            <a:avLst/>
          </a:prstGeom>
          <a:noFill/>
        </p:spPr>
        <p:txBody>
          <a:bodyPr wrap="square" rtlCol="0">
            <a:spAutoFit/>
          </a:bodyPr>
          <a:lstStyle/>
          <a:p>
            <a:r>
              <a:rPr lang="en-GB" sz="1600" dirty="0">
                <a:solidFill>
                  <a:srgbClr val="0606F0"/>
                </a:solidFill>
              </a:rPr>
              <a:t>Determined by single damaging</a:t>
            </a:r>
            <a:endParaRPr lang="en-US" sz="1600" dirty="0">
              <a:solidFill>
                <a:srgbClr val="0606F0"/>
              </a:solidFill>
            </a:endParaRPr>
          </a:p>
        </p:txBody>
      </p:sp>
      <p:sp>
        <p:nvSpPr>
          <p:cNvPr id="29" name="TextBox 28">
            <a:extLst>
              <a:ext uri="{FF2B5EF4-FFF2-40B4-BE49-F238E27FC236}">
                <a16:creationId xmlns:a16="http://schemas.microsoft.com/office/drawing/2014/main" id="{B318B648-7B9B-4EC1-AAF5-4115431BF74D}"/>
              </a:ext>
            </a:extLst>
          </p:cNvPr>
          <p:cNvSpPr txBox="1"/>
          <p:nvPr/>
        </p:nvSpPr>
        <p:spPr>
          <a:xfrm>
            <a:off x="2549991" y="2729735"/>
            <a:ext cx="2117069" cy="584775"/>
          </a:xfrm>
          <a:prstGeom prst="rect">
            <a:avLst/>
          </a:prstGeom>
          <a:noFill/>
        </p:spPr>
        <p:txBody>
          <a:bodyPr wrap="square" rtlCol="0">
            <a:spAutoFit/>
          </a:bodyPr>
          <a:lstStyle/>
          <a:p>
            <a:r>
              <a:rPr lang="en-GB" sz="1600" dirty="0">
                <a:solidFill>
                  <a:srgbClr val="0606F0"/>
                </a:solidFill>
              </a:rPr>
              <a:t>Determined by double damaging</a:t>
            </a:r>
            <a:endParaRPr lang="en-US" sz="1600" dirty="0">
              <a:solidFill>
                <a:srgbClr val="0606F0"/>
              </a:solidFill>
            </a:endParaRPr>
          </a:p>
        </p:txBody>
      </p:sp>
      <p:cxnSp>
        <p:nvCxnSpPr>
          <p:cNvPr id="30" name="Straight Arrow Connector 29">
            <a:extLst>
              <a:ext uri="{FF2B5EF4-FFF2-40B4-BE49-F238E27FC236}">
                <a16:creationId xmlns:a16="http://schemas.microsoft.com/office/drawing/2014/main" id="{578ED9D7-1B4C-4013-9ED4-19CA9B164113}"/>
              </a:ext>
            </a:extLst>
          </p:cNvPr>
          <p:cNvCxnSpPr>
            <a:cxnSpLocks/>
            <a:stCxn id="29" idx="0"/>
          </p:cNvCxnSpPr>
          <p:nvPr/>
        </p:nvCxnSpPr>
        <p:spPr>
          <a:xfrm flipH="1" flipV="1">
            <a:off x="3047037" y="2560031"/>
            <a:ext cx="561489" cy="169704"/>
          </a:xfrm>
          <a:prstGeom prst="straightConnector1">
            <a:avLst/>
          </a:prstGeom>
          <a:ln w="25400">
            <a:solidFill>
              <a:srgbClr val="0606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3531B6E-3EC2-4AAF-AB1F-26D2472C5D00}"/>
              </a:ext>
            </a:extLst>
          </p:cNvPr>
          <p:cNvSpPr txBox="1"/>
          <p:nvPr/>
        </p:nvSpPr>
        <p:spPr>
          <a:xfrm>
            <a:off x="5821166" y="4911940"/>
            <a:ext cx="982961" cy="261610"/>
          </a:xfrm>
          <a:prstGeom prst="rect">
            <a:avLst/>
          </a:prstGeom>
          <a:noFill/>
        </p:spPr>
        <p:txBody>
          <a:bodyPr wrap="none" rtlCol="0">
            <a:spAutoFit/>
          </a:bodyPr>
          <a:lstStyle/>
          <a:p>
            <a:r>
              <a:rPr lang="en-US" sz="1100" dirty="0"/>
              <a:t>SP3.4 task 2</a:t>
            </a:r>
            <a:endParaRPr lang="en-SI" sz="1100" dirty="0"/>
          </a:p>
        </p:txBody>
      </p:sp>
      <p:pic>
        <p:nvPicPr>
          <p:cNvPr id="38" name="Picture 6">
            <a:extLst>
              <a:ext uri="{FF2B5EF4-FFF2-40B4-BE49-F238E27FC236}">
                <a16:creationId xmlns:a16="http://schemas.microsoft.com/office/drawing/2014/main" id="{2970A956-301A-4CB9-9308-50F65D37BBAD}"/>
              </a:ext>
            </a:extLst>
          </p:cNvPr>
          <p:cNvPicPr>
            <a:picLocks noChangeAspect="1"/>
          </p:cNvPicPr>
          <p:nvPr/>
        </p:nvPicPr>
        <p:blipFill rotWithShape="1">
          <a:blip r:embed="rId7"/>
          <a:srcRect l="2527" t="7178" r="91934" b="15570"/>
          <a:stretch/>
        </p:blipFill>
        <p:spPr bwMode="auto">
          <a:xfrm>
            <a:off x="8203522" y="4417223"/>
            <a:ext cx="391074" cy="530791"/>
          </a:xfrm>
          <a:prstGeom prst="rect">
            <a:avLst/>
          </a:prstGeom>
          <a:solidFill>
            <a:schemeClr val="accent3">
              <a:lumMod val="40000"/>
              <a:lumOff val="60000"/>
            </a:schemeClr>
          </a:solidFill>
          <a:ln w="9525">
            <a:noFill/>
            <a:miter lim="800000"/>
            <a:headEnd/>
            <a:tailEnd/>
          </a:ln>
        </p:spPr>
      </p:pic>
      <p:graphicFrame>
        <p:nvGraphicFramePr>
          <p:cNvPr id="39" name="Object 38">
            <a:extLst>
              <a:ext uri="{FF2B5EF4-FFF2-40B4-BE49-F238E27FC236}">
                <a16:creationId xmlns:a16="http://schemas.microsoft.com/office/drawing/2014/main" id="{0A6B8EE1-1D49-463E-A37F-2D2B6D796B30}"/>
              </a:ext>
            </a:extLst>
          </p:cNvPr>
          <p:cNvGraphicFramePr>
            <a:graphicFrameLocks noChangeAspect="1"/>
          </p:cNvGraphicFramePr>
          <p:nvPr>
            <p:extLst/>
          </p:nvPr>
        </p:nvGraphicFramePr>
        <p:xfrm>
          <a:off x="8603601" y="4499497"/>
          <a:ext cx="444175" cy="425576"/>
        </p:xfrm>
        <a:graphic>
          <a:graphicData uri="http://schemas.openxmlformats.org/presentationml/2006/ole">
            <mc:AlternateContent xmlns:mc="http://schemas.openxmlformats.org/markup-compatibility/2006">
              <mc:Choice xmlns:v="urn:schemas-microsoft-com:vml" Requires="v">
                <p:oleObj spid="_x0000_s16418" name="Dokument" r:id="rId8" imgW="609600" imgH="582168" progId="Word.Document.8">
                  <p:embed/>
                </p:oleObj>
              </mc:Choice>
              <mc:Fallback>
                <p:oleObj name="Dokument" r:id="rId8" imgW="609600" imgH="582168" progId="Word.Document.8">
                  <p:embed/>
                  <p:pic>
                    <p:nvPicPr>
                      <p:cNvPr id="39" name="Object 38">
                        <a:extLst>
                          <a:ext uri="{FF2B5EF4-FFF2-40B4-BE49-F238E27FC236}">
                            <a16:creationId xmlns:a16="http://schemas.microsoft.com/office/drawing/2014/main" id="{0A6B8EE1-1D49-463E-A37F-2D2B6D796B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3601" y="4499497"/>
                        <a:ext cx="444175" cy="425576"/>
                      </a:xfrm>
                      <a:prstGeom prst="rect">
                        <a:avLst/>
                      </a:prstGeom>
                      <a:noFill/>
                      <a:ln>
                        <a:noFill/>
                      </a:ln>
                      <a:extLst/>
                    </p:spPr>
                  </p:pic>
                </p:oleObj>
              </mc:Fallback>
            </mc:AlternateContent>
          </a:graphicData>
        </a:graphic>
      </p:graphicFrame>
      <p:cxnSp>
        <p:nvCxnSpPr>
          <p:cNvPr id="3" name="Straight Connector 2">
            <a:extLst>
              <a:ext uri="{FF2B5EF4-FFF2-40B4-BE49-F238E27FC236}">
                <a16:creationId xmlns:a16="http://schemas.microsoft.com/office/drawing/2014/main" id="{B8D82B86-8DCF-AD47-9FAF-9F4F7D49BC7E}"/>
              </a:ext>
            </a:extLst>
          </p:cNvPr>
          <p:cNvCxnSpPr>
            <a:cxnSpLocks/>
          </p:cNvCxnSpPr>
          <p:nvPr/>
        </p:nvCxnSpPr>
        <p:spPr>
          <a:xfrm flipV="1">
            <a:off x="5160784" y="593828"/>
            <a:ext cx="1355432" cy="28541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8599ECE-AB8B-9B4F-8612-D22D5C444CCD}"/>
                  </a:ext>
                </a:extLst>
              </p:cNvPr>
              <p:cNvSpPr txBox="1"/>
              <p:nvPr/>
            </p:nvSpPr>
            <p:spPr>
              <a:xfrm>
                <a:off x="6006321" y="1844478"/>
                <a:ext cx="2824491" cy="1041311"/>
              </a:xfrm>
              <a:prstGeom prst="rect">
                <a:avLst/>
              </a:prstGeom>
              <a:solidFill>
                <a:srgbClr val="ABFFFF"/>
              </a:solidFill>
              <a:ln w="57150">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0" smtClean="0">
                          <a:latin typeface="Cambria Math" panose="02040503050406030204" pitchFamily="18" charset="0"/>
                        </a:rPr>
                        <m:t>0=1−</m:t>
                      </m:r>
                      <m:f>
                        <m:fPr>
                          <m:type m:val="skw"/>
                          <m:ctrlPr>
                            <a:rPr lang="de-DE" b="0" i="1" smtClean="0">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𝑖</m:t>
                              </m:r>
                              <m:r>
                                <a:rPr lang="de-DE" i="1" smtClean="0">
                                  <a:latin typeface="Cambria Math" panose="02040503050406030204" pitchFamily="18" charset="0"/>
                                </a:rPr>
                                <m:t> </m:t>
                              </m:r>
                            </m:sub>
                          </m:sSub>
                        </m:num>
                        <m:den>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𝑖</m:t>
                                  </m:r>
                                  <m:r>
                                    <a:rPr lang="de-DE" i="1">
                                      <a:latin typeface="Cambria Math" panose="02040503050406030204" pitchFamily="18" charset="0"/>
                                    </a:rPr>
                                    <m:t>,</m:t>
                                  </m:r>
                                  <m:r>
                                    <a:rPr lang="de-DE" i="1">
                                      <a:latin typeface="Cambria Math" panose="02040503050406030204" pitchFamily="18" charset="0"/>
                                    </a:rPr>
                                    <m:t>𝑀𝑎𝑥</m:t>
                                  </m:r>
                                </m:sub>
                              </m:sSub>
                            </m:num>
                            <m:den>
                              <m:r>
                                <a:rPr lang="de-DE" i="1">
                                  <a:latin typeface="Cambria Math" panose="02040503050406030204" pitchFamily="18" charset="0"/>
                                </a:rPr>
                                <m:t>1−</m:t>
                              </m:r>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𝛼</m:t>
                                  </m:r>
                                </m:e>
                                <m:sub>
                                  <m:r>
                                    <a:rPr lang="de-DE" i="1">
                                      <a:latin typeface="Cambria Math" panose="02040503050406030204" pitchFamily="18" charset="0"/>
                                    </a:rPr>
                                    <m:t>𝑖</m:t>
                                  </m:r>
                                </m:sub>
                              </m:sSub>
                              <m:d>
                                <m:dPr>
                                  <m:ctrlPr>
                                    <a:rPr lang="de-DE" i="1">
                                      <a:latin typeface="Cambria Math" panose="02040503050406030204" pitchFamily="18" charset="0"/>
                                    </a:rPr>
                                  </m:ctrlPr>
                                </m:dPr>
                                <m:e>
                                  <m:r>
                                    <a:rPr lang="de-DE" i="1">
                                      <a:latin typeface="Cambria Math" panose="02040503050406030204" pitchFamily="18" charset="0"/>
                                    </a:rPr>
                                    <m:t>1−</m:t>
                                  </m:r>
                                  <m:f>
                                    <m:fPr>
                                      <m:ctrlPr>
                                        <a:rPr lang="de-DE" i="1">
                                          <a:latin typeface="Cambria Math" panose="02040503050406030204" pitchFamily="18" charset="0"/>
                                        </a:rPr>
                                      </m:ctrlPr>
                                    </m:fPr>
                                    <m:num>
                                      <m:sSubSup>
                                        <m:sSubSupPr>
                                          <m:ctrlPr>
                                            <a:rPr lang="de-DE" i="1">
                                              <a:latin typeface="Cambria Math" panose="02040503050406030204" pitchFamily="18" charset="0"/>
                                            </a:rPr>
                                          </m:ctrlPr>
                                        </m:sSubSupPr>
                                        <m:e>
                                          <m:r>
                                            <a:rPr lang="de-DE" i="1">
                                              <a:latin typeface="Cambria Math" panose="02040503050406030204" pitchFamily="18" charset="0"/>
                                            </a:rPr>
                                            <m:t>𝑛</m:t>
                                          </m:r>
                                        </m:e>
                                        <m:sub>
                                          <m:r>
                                            <a:rPr lang="de-DE" i="1">
                                              <a:latin typeface="Cambria Math" panose="02040503050406030204" pitchFamily="18" charset="0"/>
                                            </a:rPr>
                                            <m:t>𝑖</m:t>
                                          </m:r>
                                        </m:sub>
                                        <m:sup>
                                          <m:r>
                                            <a:rPr lang="de-DE" i="1">
                                              <a:latin typeface="Cambria Math" panose="02040503050406030204" pitchFamily="18" charset="0"/>
                                            </a:rPr>
                                            <m:t>0</m:t>
                                          </m:r>
                                        </m:sup>
                                      </m:sSubSup>
                                    </m:num>
                                    <m:den>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𝑖</m:t>
                                          </m:r>
                                          <m:r>
                                            <a:rPr lang="de-DE" i="1">
                                              <a:latin typeface="Cambria Math" panose="02040503050406030204" pitchFamily="18" charset="0"/>
                                            </a:rPr>
                                            <m:t> </m:t>
                                          </m:r>
                                        </m:sub>
                                      </m:sSub>
                                    </m:den>
                                  </m:f>
                                </m:e>
                              </m:d>
                            </m:den>
                          </m:f>
                        </m:den>
                      </m:f>
                    </m:oMath>
                  </m:oMathPara>
                </a14:m>
                <a:endParaRPr lang="en-US" dirty="0"/>
              </a:p>
            </p:txBody>
          </p:sp>
        </mc:Choice>
        <mc:Fallback xmlns="">
          <p:sp>
            <p:nvSpPr>
              <p:cNvPr id="2" name="TextBox 1">
                <a:extLst>
                  <a:ext uri="{FF2B5EF4-FFF2-40B4-BE49-F238E27FC236}">
                    <a16:creationId xmlns:a16="http://schemas.microsoft.com/office/drawing/2014/main" id="{08599ECE-AB8B-9B4F-8612-D22D5C444CCD}"/>
                  </a:ext>
                </a:extLst>
              </p:cNvPr>
              <p:cNvSpPr txBox="1">
                <a:spLocks noRot="1" noChangeAspect="1" noMove="1" noResize="1" noEditPoints="1" noAdjustHandles="1" noChangeArrowheads="1" noChangeShapeType="1" noTextEdit="1"/>
              </p:cNvSpPr>
              <p:nvPr/>
            </p:nvSpPr>
            <p:spPr>
              <a:xfrm>
                <a:off x="6006321" y="1844478"/>
                <a:ext cx="2824491" cy="1041311"/>
              </a:xfrm>
              <a:prstGeom prst="rect">
                <a:avLst/>
              </a:prstGeom>
              <a:blipFill>
                <a:blip r:embed="rId10"/>
                <a:stretch>
                  <a:fillRect l="-30702" t="-207955" r="-3509" b="-295455"/>
                </a:stretch>
              </a:blipFill>
              <a:ln w="5715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4368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287"/>
            <a:ext cx="3007875" cy="461665"/>
          </a:xfrm>
          <a:prstGeom prst="rect">
            <a:avLst/>
          </a:prstGeom>
          <a:noFill/>
        </p:spPr>
        <p:txBody>
          <a:bodyPr wrap="none" rtlCol="0">
            <a:spAutoFit/>
          </a:bodyPr>
          <a:lstStyle/>
          <a:p>
            <a:r>
              <a:rPr lang="en-US" sz="2400" b="1" dirty="0"/>
              <a:t>Tasks &amp; Status in 2020</a:t>
            </a:r>
          </a:p>
        </p:txBody>
      </p:sp>
      <p:graphicFrame>
        <p:nvGraphicFramePr>
          <p:cNvPr id="6" name="Table 5">
            <a:extLst>
              <a:ext uri="{FF2B5EF4-FFF2-40B4-BE49-F238E27FC236}">
                <a16:creationId xmlns:a16="http://schemas.microsoft.com/office/drawing/2014/main" id="{82943ABB-FF40-D74E-9FD7-C1D4D69FF443}"/>
              </a:ext>
            </a:extLst>
          </p:cNvPr>
          <p:cNvGraphicFramePr>
            <a:graphicFrameLocks noGrp="1"/>
          </p:cNvGraphicFramePr>
          <p:nvPr>
            <p:extLst>
              <p:ext uri="{D42A27DB-BD31-4B8C-83A1-F6EECF244321}">
                <p14:modId xmlns:p14="http://schemas.microsoft.com/office/powerpoint/2010/main" val="1945294285"/>
              </p:ext>
            </p:extLst>
          </p:nvPr>
        </p:nvGraphicFramePr>
        <p:xfrm>
          <a:off x="381000" y="514350"/>
          <a:ext cx="8534400" cy="4501448"/>
        </p:xfrm>
        <a:graphic>
          <a:graphicData uri="http://schemas.openxmlformats.org/drawingml/2006/table">
            <a:tbl>
              <a:tblPr/>
              <a:tblGrid>
                <a:gridCol w="847352">
                  <a:extLst>
                    <a:ext uri="{9D8B030D-6E8A-4147-A177-3AD203B41FA5}">
                      <a16:colId xmlns:a16="http://schemas.microsoft.com/office/drawing/2014/main" val="2034671078"/>
                    </a:ext>
                  </a:extLst>
                </a:gridCol>
                <a:gridCol w="4188066">
                  <a:extLst>
                    <a:ext uri="{9D8B030D-6E8A-4147-A177-3AD203B41FA5}">
                      <a16:colId xmlns:a16="http://schemas.microsoft.com/office/drawing/2014/main" val="1619957794"/>
                    </a:ext>
                  </a:extLst>
                </a:gridCol>
                <a:gridCol w="1081105">
                  <a:extLst>
                    <a:ext uri="{9D8B030D-6E8A-4147-A177-3AD203B41FA5}">
                      <a16:colId xmlns:a16="http://schemas.microsoft.com/office/drawing/2014/main" val="2656328650"/>
                    </a:ext>
                  </a:extLst>
                </a:gridCol>
                <a:gridCol w="2417877">
                  <a:extLst>
                    <a:ext uri="{9D8B030D-6E8A-4147-A177-3AD203B41FA5}">
                      <a16:colId xmlns:a16="http://schemas.microsoft.com/office/drawing/2014/main" val="1908593123"/>
                    </a:ext>
                  </a:extLst>
                </a:gridCol>
              </a:tblGrid>
              <a:tr h="0">
                <a:tc>
                  <a:txBody>
                    <a:bodyPr/>
                    <a:lstStyle/>
                    <a:p>
                      <a:pPr algn="l" fontAlgn="t"/>
                      <a:r>
                        <a:rPr lang="de-DE" sz="900" b="1" i="0" u="none" strike="noStrike">
                          <a:solidFill>
                            <a:srgbClr val="000000"/>
                          </a:solidFill>
                          <a:effectLst/>
                          <a:latin typeface="Calibri" panose="020F0502020204030204" pitchFamily="34" charset="0"/>
                        </a:rPr>
                        <a:t>Association</a:t>
                      </a:r>
                    </a:p>
                  </a:txBody>
                  <a:tcPr marL="2896" marR="2896" marT="2896"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de-DE" sz="900" b="1" i="0" u="none" strike="noStrike" dirty="0">
                          <a:solidFill>
                            <a:srgbClr val="000000"/>
                          </a:solidFill>
                          <a:effectLst/>
                          <a:latin typeface="Calibri" panose="020F0502020204030204" pitchFamily="34" charset="0"/>
                        </a:rPr>
                        <a:t>Task</a:t>
                      </a:r>
                    </a:p>
                  </a:txBody>
                  <a:tcPr marL="2896" marR="2896" marT="2896"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900" b="1" i="0" u="none" strike="noStrike">
                          <a:solidFill>
                            <a:srgbClr val="000000"/>
                          </a:solidFill>
                          <a:effectLst/>
                          <a:latin typeface="Calibri" panose="020F0502020204030204" pitchFamily="34" charset="0"/>
                        </a:rPr>
                        <a:t>Name</a:t>
                      </a:r>
                    </a:p>
                  </a:txBody>
                  <a:tcPr marL="2896" marR="2896" marT="28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DE" sz="900" b="1" i="0" u="none" strike="noStrike">
                          <a:solidFill>
                            <a:srgbClr val="000000"/>
                          </a:solidFill>
                          <a:effectLst/>
                          <a:latin typeface="Calibri" panose="020F0502020204030204" pitchFamily="34" charset="0"/>
                        </a:rPr>
                        <a:t>Done</a:t>
                      </a:r>
                    </a:p>
                  </a:txBody>
                  <a:tcPr marL="2896" marR="2896" marT="289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23201"/>
                  </a:ext>
                </a:extLst>
              </a:tr>
              <a:tr h="0">
                <a:tc>
                  <a:txBody>
                    <a:bodyPr/>
                    <a:lstStyle/>
                    <a:p>
                      <a:pPr algn="l" fontAlgn="t"/>
                      <a:r>
                        <a:rPr lang="de-DE" sz="900" b="0" i="0" u="none" strike="noStrike">
                          <a:solidFill>
                            <a:srgbClr val="006100"/>
                          </a:solidFill>
                          <a:effectLst/>
                          <a:latin typeface="Calibri" panose="020F0502020204030204" pitchFamily="34" charset="0"/>
                        </a:rPr>
                        <a:t>CEA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Effect</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controlled</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oxidized</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surfaces</a:t>
                      </a:r>
                      <a:r>
                        <a:rPr lang="de-DE" sz="400" b="0" i="0" u="none" strike="noStrike" dirty="0">
                          <a:solidFill>
                            <a:srgbClr val="006100"/>
                          </a:solidFill>
                          <a:effectLst/>
                          <a:latin typeface="Calibri" panose="020F0502020204030204" pitchFamily="34" charset="0"/>
                        </a:rPr>
                        <a:t> on </a:t>
                      </a:r>
                      <a:r>
                        <a:rPr lang="de-DE" sz="400" b="0" i="0" u="none" strike="noStrike" dirty="0" err="1">
                          <a:solidFill>
                            <a:srgbClr val="006100"/>
                          </a:solidFill>
                          <a:effectLst/>
                          <a:latin typeface="Calibri" panose="020F0502020204030204" pitchFamily="34" charset="0"/>
                        </a:rPr>
                        <a:t>the</a:t>
                      </a:r>
                      <a:r>
                        <a:rPr lang="de-DE" sz="400" b="0" i="0" u="none" strike="noStrike" dirty="0">
                          <a:solidFill>
                            <a:srgbClr val="006100"/>
                          </a:solidFill>
                          <a:effectLst/>
                          <a:latin typeface="Calibri" panose="020F0502020204030204" pitchFamily="34" charset="0"/>
                        </a:rPr>
                        <a:t> TPD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deuterium</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from</a:t>
                      </a:r>
                      <a:r>
                        <a:rPr lang="de-DE" sz="400" b="0" i="0" u="none" strike="noStrike" dirty="0">
                          <a:solidFill>
                            <a:srgbClr val="006100"/>
                          </a:solidFill>
                          <a:effectLst/>
                          <a:latin typeface="Calibri" panose="020F0502020204030204" pitchFamily="34" charset="0"/>
                        </a:rPr>
                        <a:t> W.</a:t>
                      </a:r>
                      <a:br>
                        <a:rPr lang="de-DE" sz="400" b="0" i="0" u="none" strike="noStrike" dirty="0">
                          <a:solidFill>
                            <a:srgbClr val="006100"/>
                          </a:solidFill>
                          <a:effectLst/>
                          <a:latin typeface="Calibri" panose="020F0502020204030204" pitchFamily="34" charset="0"/>
                        </a:rPr>
                      </a:b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Compare</a:t>
                      </a:r>
                      <a:r>
                        <a:rPr lang="de-DE" sz="400" b="0" i="0" u="none" strike="noStrike" dirty="0">
                          <a:solidFill>
                            <a:srgbClr val="006100"/>
                          </a:solidFill>
                          <a:effectLst/>
                          <a:latin typeface="Calibri" panose="020F0502020204030204" pitchFamily="34" charset="0"/>
                        </a:rPr>
                        <a:t> TPD </a:t>
                      </a:r>
                      <a:r>
                        <a:rPr lang="de-DE" sz="400" b="0" i="0" u="none" strike="noStrike" dirty="0" err="1">
                          <a:solidFill>
                            <a:srgbClr val="006100"/>
                          </a:solidFill>
                          <a:effectLst/>
                          <a:latin typeface="Calibri" panose="020F0502020204030204" pitchFamily="34" charset="0"/>
                        </a:rPr>
                        <a:t>to</a:t>
                      </a:r>
                      <a:r>
                        <a:rPr lang="de-DE" sz="400" b="0" i="0" u="none" strike="noStrike" dirty="0">
                          <a:solidFill>
                            <a:srgbClr val="006100"/>
                          </a:solidFill>
                          <a:effectLst/>
                          <a:latin typeface="Calibri" panose="020F0502020204030204" pitchFamily="34" charset="0"/>
                        </a:rPr>
                        <a:t> Y. Ferro DFT </a:t>
                      </a:r>
                      <a:r>
                        <a:rPr lang="de-DE" sz="400" b="0" i="0" u="none" strike="noStrike" dirty="0" err="1">
                          <a:solidFill>
                            <a:srgbClr val="006100"/>
                          </a:solidFill>
                          <a:effectLst/>
                          <a:latin typeface="Calibri" panose="020F0502020204030204" pitchFamily="34" charset="0"/>
                        </a:rPr>
                        <a:t>calculations</a:t>
                      </a:r>
                      <a:endParaRPr lang="de-DE" sz="400" b="0" i="0" u="none" strike="noStrike" dirty="0">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R. Bisson</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764257546"/>
                  </a:ext>
                </a:extLst>
              </a:tr>
              <a:tr h="0">
                <a:tc>
                  <a:txBody>
                    <a:bodyPr/>
                    <a:lstStyle/>
                    <a:p>
                      <a:pPr algn="l" fontAlgn="t"/>
                      <a:r>
                        <a:rPr lang="de-DE" sz="900" b="0" i="0" u="none" strike="noStrike">
                          <a:solidFill>
                            <a:srgbClr val="9C0006"/>
                          </a:solidFill>
                          <a:effectLst/>
                          <a:latin typeface="Calibri" panose="020F0502020204030204" pitchFamily="34" charset="0"/>
                        </a:rPr>
                        <a:t>CEA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t"/>
                      <a:r>
                        <a:rPr lang="de-DE" sz="400" b="0" i="0" u="none" strike="noStrike" dirty="0">
                          <a:solidFill>
                            <a:srgbClr val="9C0006"/>
                          </a:solidFill>
                          <a:effectLst/>
                          <a:latin typeface="Calibri" panose="020F0502020204030204" pitchFamily="34" charset="0"/>
                        </a:rPr>
                        <a:t>T-</a:t>
                      </a:r>
                      <a:r>
                        <a:rPr lang="de-DE" sz="400" b="0" i="0" u="none" strike="noStrike" dirty="0" err="1">
                          <a:solidFill>
                            <a:srgbClr val="9C0006"/>
                          </a:solidFill>
                          <a:effectLst/>
                          <a:latin typeface="Calibri" panose="020F0502020204030204" pitchFamily="34" charset="0"/>
                        </a:rPr>
                        <a:t>Permeation</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through</a:t>
                      </a:r>
                      <a:r>
                        <a:rPr lang="de-DE" sz="400" b="0" i="0" u="none" strike="noStrike" dirty="0">
                          <a:solidFill>
                            <a:srgbClr val="9C0006"/>
                          </a:solidFill>
                          <a:effectLst/>
                          <a:latin typeface="Calibri" panose="020F0502020204030204" pitchFamily="34" charset="0"/>
                        </a:rPr>
                        <a:t> EUROFER </a:t>
                      </a:r>
                      <a:r>
                        <a:rPr lang="de-DE" sz="400" b="0" i="0" u="none" strike="noStrike" dirty="0" err="1">
                          <a:solidFill>
                            <a:srgbClr val="9C0006"/>
                          </a:solidFill>
                          <a:effectLst/>
                          <a:latin typeface="Calibri" panose="020F0502020204030204" pitchFamily="34" charset="0"/>
                        </a:rPr>
                        <a:t>and</a:t>
                      </a:r>
                      <a:r>
                        <a:rPr lang="de-DE" sz="400" b="0" i="0" u="none" strike="noStrike" dirty="0">
                          <a:solidFill>
                            <a:srgbClr val="9C0006"/>
                          </a:solidFill>
                          <a:effectLst/>
                          <a:latin typeface="Calibri" panose="020F0502020204030204" pitchFamily="34" charset="0"/>
                        </a:rPr>
                        <a:t> W-</a:t>
                      </a:r>
                      <a:r>
                        <a:rPr lang="de-DE" sz="400" b="0" i="0" u="none" strike="noStrike" dirty="0" err="1">
                          <a:solidFill>
                            <a:srgbClr val="9C0006"/>
                          </a:solidFill>
                          <a:effectLst/>
                          <a:latin typeface="Calibri" panose="020F0502020204030204" pitchFamily="34" charset="0"/>
                        </a:rPr>
                        <a:t>coated</a:t>
                      </a:r>
                      <a:r>
                        <a:rPr lang="de-DE" sz="400" b="0" i="0" u="none" strike="noStrike" dirty="0">
                          <a:solidFill>
                            <a:srgbClr val="9C0006"/>
                          </a:solidFill>
                          <a:effectLst/>
                          <a:latin typeface="Calibri" panose="020F0502020204030204" pitchFamily="34" charset="0"/>
                        </a:rPr>
                        <a:t> EUROFER </a:t>
                      </a:r>
                      <a:r>
                        <a:rPr lang="de-DE" sz="400" b="0" i="0" u="none" strike="noStrike" dirty="0" err="1">
                          <a:solidFill>
                            <a:srgbClr val="9C0006"/>
                          </a:solidFill>
                          <a:effectLst/>
                          <a:latin typeface="Calibri" panose="020F0502020204030204" pitchFamily="34" charset="0"/>
                        </a:rPr>
                        <a:t>with</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the</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exit</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side</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emerged</a:t>
                      </a:r>
                      <a:r>
                        <a:rPr lang="de-DE" sz="400" b="0" i="0" u="none" strike="noStrike" dirty="0">
                          <a:solidFill>
                            <a:srgbClr val="9C0006"/>
                          </a:solidFill>
                          <a:effectLst/>
                          <a:latin typeface="Calibri" panose="020F0502020204030204" pitchFamily="34" charset="0"/>
                        </a:rPr>
                        <a:t> in </a:t>
                      </a:r>
                      <a:r>
                        <a:rPr lang="de-DE" sz="400" b="0" i="0" u="none" strike="noStrike" dirty="0" err="1">
                          <a:solidFill>
                            <a:srgbClr val="9C0006"/>
                          </a:solidFill>
                          <a:effectLst/>
                          <a:latin typeface="Calibri" panose="020F0502020204030204" pitchFamily="34" charset="0"/>
                        </a:rPr>
                        <a:t>water</a:t>
                      </a:r>
                      <a:endParaRPr lang="de-DE" sz="400" b="0" i="0" u="none" strike="noStrike" dirty="0">
                        <a:solidFill>
                          <a:srgbClr val="9C0006"/>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t"/>
                      <a:r>
                        <a:rPr lang="de-DE" sz="900" b="0" i="0" u="none" strike="noStrike">
                          <a:solidFill>
                            <a:srgbClr val="9C0006"/>
                          </a:solidFill>
                          <a:effectLst/>
                          <a:latin typeface="Calibri" panose="020F0502020204030204" pitchFamily="34" charset="0"/>
                        </a:rPr>
                        <a:t>Christian GRISOLIA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de-DE" sz="900" b="1" i="0" u="none" strike="noStrike">
                          <a:solidFill>
                            <a:srgbClr val="9C0006"/>
                          </a:solidFill>
                          <a:effectLst/>
                          <a:latin typeface="Calibri" panose="020F0502020204030204" pitchFamily="34" charset="0"/>
                        </a:rPr>
                        <a:t>PARTIAL</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885934028"/>
                  </a:ext>
                </a:extLst>
              </a:tr>
              <a:tr h="0">
                <a:tc>
                  <a:txBody>
                    <a:bodyPr/>
                    <a:lstStyle/>
                    <a:p>
                      <a:pPr algn="l" fontAlgn="t"/>
                      <a:r>
                        <a:rPr lang="de-DE" sz="900" b="0" i="0" u="none" strike="noStrike">
                          <a:solidFill>
                            <a:srgbClr val="006100"/>
                          </a:solidFill>
                          <a:effectLst/>
                          <a:latin typeface="Calibri" panose="020F0502020204030204" pitchFamily="34" charset="0"/>
                        </a:rPr>
                        <a:t>FZJ</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dirty="0">
                          <a:solidFill>
                            <a:srgbClr val="006100"/>
                          </a:solidFill>
                          <a:effectLst/>
                          <a:latin typeface="Calibri" panose="020F0502020204030204" pitchFamily="34" charset="0"/>
                        </a:rPr>
                        <a:t>Gas </a:t>
                      </a:r>
                      <a:r>
                        <a:rPr lang="de-DE" sz="400" b="0" i="0" u="none" strike="noStrike" dirty="0" err="1">
                          <a:solidFill>
                            <a:srgbClr val="006100"/>
                          </a:solidFill>
                          <a:effectLst/>
                          <a:latin typeface="Calibri" panose="020F0502020204030204" pitchFamily="34" charset="0"/>
                        </a:rPr>
                        <a:t>driven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permeation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through</a:t>
                      </a:r>
                      <a:r>
                        <a:rPr lang="de-DE" sz="400" b="0" i="0" u="none" strike="noStrike" dirty="0">
                          <a:solidFill>
                            <a:srgbClr val="006100"/>
                          </a:solidFill>
                          <a:effectLst/>
                          <a:latin typeface="Calibri" panose="020F0502020204030204" pitchFamily="34" charset="0"/>
                        </a:rPr>
                        <a:t> W </a:t>
                      </a:r>
                      <a:r>
                        <a:rPr lang="de-DE" sz="400" b="0" i="0" u="none" strike="noStrike" dirty="0" err="1">
                          <a:solidFill>
                            <a:srgbClr val="006100"/>
                          </a:solidFill>
                          <a:effectLst/>
                          <a:latin typeface="Calibri" panose="020F0502020204030204" pitchFamily="34" charset="0"/>
                        </a:rPr>
                        <a:t>and</a:t>
                      </a:r>
                      <a:r>
                        <a:rPr lang="de-DE" sz="400" b="0" i="0" u="none" strike="noStrike" dirty="0">
                          <a:solidFill>
                            <a:srgbClr val="006100"/>
                          </a:solidFill>
                          <a:effectLst/>
                          <a:latin typeface="Calibri" panose="020F0502020204030204" pitchFamily="34" charset="0"/>
                        </a:rPr>
                        <a:t> Steel after </a:t>
                      </a:r>
                      <a:r>
                        <a:rPr lang="de-DE" sz="400" b="0" i="0" u="none" strike="noStrike" dirty="0" err="1">
                          <a:solidFill>
                            <a:srgbClr val="006100"/>
                          </a:solidFill>
                          <a:effectLst/>
                          <a:latin typeface="Calibri" panose="020F0502020204030204" pitchFamily="34" charset="0"/>
                        </a:rPr>
                        <a:t>pre-exposure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to</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mixed</a:t>
                      </a:r>
                      <a:r>
                        <a:rPr lang="de-DE" sz="400" b="0" i="0" u="none" strike="noStrike" dirty="0">
                          <a:solidFill>
                            <a:srgbClr val="006100"/>
                          </a:solidFill>
                          <a:effectLst/>
                          <a:latin typeface="Calibri" panose="020F0502020204030204" pitchFamily="34" charset="0"/>
                        </a:rPr>
                        <a:t> Ar, He, D </a:t>
                      </a:r>
                      <a:r>
                        <a:rPr lang="de-DE" sz="400" b="0" i="0" u="none" strike="noStrike" dirty="0" err="1">
                          <a:solidFill>
                            <a:srgbClr val="006100"/>
                          </a:solidFill>
                          <a:effectLst/>
                          <a:latin typeface="Calibri" panose="020F0502020204030204" pitchFamily="34" charset="0"/>
                        </a:rPr>
                        <a:t>plasmas</a:t>
                      </a:r>
                      <a:r>
                        <a:rPr lang="de-DE" sz="400" b="0" i="0" u="none" strike="noStrike" dirty="0">
                          <a:solidFill>
                            <a:srgbClr val="006100"/>
                          </a:solidFill>
                          <a:effectLst/>
                          <a:latin typeface="Calibri" panose="020F0502020204030204" pitchFamily="34" charset="0"/>
                        </a:rPr>
                        <a:t/>
                      </a:r>
                      <a:br>
                        <a:rPr lang="de-DE" sz="400" b="0" i="0" u="none" strike="noStrike" dirty="0">
                          <a:solidFill>
                            <a:srgbClr val="006100"/>
                          </a:solidFill>
                          <a:effectLst/>
                          <a:latin typeface="Calibri" panose="020F0502020204030204" pitchFamily="34" charset="0"/>
                        </a:rPr>
                      </a:br>
                      <a:r>
                        <a:rPr lang="de-DE" sz="400" b="0" i="0" u="none" strike="noStrike" dirty="0" err="1">
                          <a:solidFill>
                            <a:srgbClr val="006100"/>
                          </a:solidFill>
                          <a:effectLst/>
                          <a:latin typeface="Calibri" panose="020F0502020204030204" pitchFamily="34" charset="0"/>
                        </a:rPr>
                        <a:t>Preimplant</a:t>
                      </a:r>
                      <a:r>
                        <a:rPr lang="de-DE" sz="400" b="0" i="0" u="none" strike="noStrike" dirty="0">
                          <a:solidFill>
                            <a:srgbClr val="006100"/>
                          </a:solidFill>
                          <a:effectLst/>
                          <a:latin typeface="Calibri" panose="020F0502020204030204" pitchFamily="34" charset="0"/>
                        </a:rPr>
                        <a:t> W </a:t>
                      </a:r>
                      <a:r>
                        <a:rPr lang="de-DE" sz="400" b="0" i="0" u="none" strike="noStrike" dirty="0" err="1">
                          <a:solidFill>
                            <a:srgbClr val="006100"/>
                          </a:solidFill>
                          <a:effectLst/>
                          <a:latin typeface="Calibri" panose="020F0502020204030204" pitchFamily="34" charset="0"/>
                        </a:rPr>
                        <a:t>and</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steel</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foils</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with</a:t>
                      </a:r>
                      <a:r>
                        <a:rPr lang="de-DE" sz="400" b="0" i="0" u="none" strike="noStrike" dirty="0">
                          <a:solidFill>
                            <a:srgbClr val="006100"/>
                          </a:solidFill>
                          <a:effectLst/>
                          <a:latin typeface="Calibri" panose="020F0502020204030204" pitchFamily="34" charset="0"/>
                        </a:rPr>
                        <a:t> Ar/D He/D </a:t>
                      </a:r>
                      <a:r>
                        <a:rPr lang="de-DE" sz="400" b="0" i="0" u="none" strike="noStrike" dirty="0" err="1">
                          <a:solidFill>
                            <a:srgbClr val="006100"/>
                          </a:solidFill>
                          <a:effectLst/>
                          <a:latin typeface="Calibri" panose="020F0502020204030204" pitchFamily="34" charset="0"/>
                        </a:rPr>
                        <a:t>mixed</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plasmas</a:t>
                      </a:r>
                      <a:endParaRPr lang="de-DE" sz="400" b="0" i="0" u="none" strike="noStrike" dirty="0">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Anne Houben</a:t>
                      </a:r>
                      <a:br>
                        <a:rPr lang="de-DE" sz="900" b="0" i="0" u="none" strike="noStrike">
                          <a:solidFill>
                            <a:srgbClr val="006100"/>
                          </a:solidFill>
                          <a:effectLst/>
                          <a:latin typeface="Calibri" panose="020F0502020204030204" pitchFamily="34" charset="0"/>
                        </a:rPr>
                      </a:br>
                      <a:endParaRPr lang="de-DE" sz="9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205777275"/>
                  </a:ext>
                </a:extLst>
              </a:tr>
              <a:tr h="0">
                <a:tc>
                  <a:txBody>
                    <a:bodyPr/>
                    <a:lstStyle/>
                    <a:p>
                      <a:pPr algn="l" fontAlgn="t"/>
                      <a:r>
                        <a:rPr lang="de-DE" sz="900" b="0" i="0" u="none" strike="noStrike">
                          <a:solidFill>
                            <a:srgbClr val="9C0006"/>
                          </a:solidFill>
                          <a:effectLst/>
                          <a:latin typeface="Calibri" panose="020F0502020204030204" pitchFamily="34" charset="0"/>
                        </a:rPr>
                        <a:t>FZJ</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t"/>
                      <a:r>
                        <a:rPr lang="de-DE" sz="400" b="0" i="0" u="none" strike="noStrike">
                          <a:solidFill>
                            <a:srgbClr val="9C0006"/>
                          </a:solidFill>
                          <a:effectLst/>
                          <a:latin typeface="Calibri" panose="020F0502020204030204" pitchFamily="34" charset="0"/>
                        </a:rPr>
                        <a:t>Influence of seeded (N, Ar, He) plasma exposure on recrystallization of W</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t"/>
                      <a:r>
                        <a:rPr lang="de-DE" sz="900" b="0" i="0" u="none" strike="noStrike">
                          <a:solidFill>
                            <a:srgbClr val="9C0006"/>
                          </a:solidFill>
                          <a:effectLst/>
                          <a:latin typeface="Calibri" panose="020F0502020204030204" pitchFamily="34" charset="0"/>
                        </a:rPr>
                        <a:t>Marcin Rasinski </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de-DE" sz="900" b="1" i="0" u="none" strike="noStrike">
                          <a:solidFill>
                            <a:srgbClr val="9C0006"/>
                          </a:solidFill>
                          <a:effectLst/>
                          <a:latin typeface="Calibri" panose="020F0502020204030204" pitchFamily="34" charset="0"/>
                        </a:rPr>
                        <a:t>PARTIAL</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48733515"/>
                  </a:ext>
                </a:extLst>
              </a:tr>
              <a:tr h="0">
                <a:tc>
                  <a:txBody>
                    <a:bodyPr/>
                    <a:lstStyle/>
                    <a:p>
                      <a:pPr algn="l" fontAlgn="t"/>
                      <a:r>
                        <a:rPr lang="de-DE" sz="900" b="0" i="0" u="none" strike="noStrike">
                          <a:solidFill>
                            <a:srgbClr val="006100"/>
                          </a:solidFill>
                          <a:effectLst/>
                          <a:latin typeface="Calibri" panose="020F0502020204030204" pitchFamily="34" charset="0"/>
                        </a:rPr>
                        <a:t>JSI</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dirty="0" err="1">
                          <a:solidFill>
                            <a:srgbClr val="006100"/>
                          </a:solidFill>
                          <a:effectLst/>
                          <a:latin typeface="Calibri" panose="020F0502020204030204" pitchFamily="34" charset="0"/>
                        </a:rPr>
                        <a:t>Influence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W-oxide on </a:t>
                      </a:r>
                      <a:r>
                        <a:rPr lang="de-DE" sz="400" b="0" i="0" u="none" strike="noStrike" dirty="0" err="1">
                          <a:solidFill>
                            <a:srgbClr val="006100"/>
                          </a:solidFill>
                          <a:effectLst/>
                          <a:latin typeface="Calibri" panose="020F0502020204030204" pitchFamily="34" charset="0"/>
                        </a:rPr>
                        <a:t>permeation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through</a:t>
                      </a:r>
                      <a:r>
                        <a:rPr lang="de-DE" sz="400" b="0" i="0" u="none" strike="noStrike" dirty="0">
                          <a:solidFill>
                            <a:srgbClr val="006100"/>
                          </a:solidFill>
                          <a:effectLst/>
                          <a:latin typeface="Calibri" panose="020F0502020204030204" pitchFamily="34" charset="0"/>
                        </a:rPr>
                        <a:t> W </a:t>
                      </a:r>
                      <a:r>
                        <a:rPr lang="de-DE" sz="400" b="0" i="0" u="none" strike="noStrike" dirty="0" err="1">
                          <a:solidFill>
                            <a:srgbClr val="006100"/>
                          </a:solidFill>
                          <a:effectLst/>
                          <a:latin typeface="Calibri" panose="020F0502020204030204" pitchFamily="34" charset="0"/>
                        </a:rPr>
                        <a:t>layers</a:t>
                      </a:r>
                      <a:r>
                        <a:rPr lang="de-DE" sz="400" b="0" i="0" u="none" strike="noStrike" dirty="0">
                          <a:solidFill>
                            <a:srgbClr val="006100"/>
                          </a:solidFill>
                          <a:effectLst/>
                          <a:latin typeface="Calibri" panose="020F0502020204030204" pitchFamily="34" charset="0"/>
                        </a:rPr>
                        <a:t> on Steel</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V. Nemanic</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457554506"/>
                  </a:ext>
                </a:extLst>
              </a:tr>
              <a:tr h="0">
                <a:tc>
                  <a:txBody>
                    <a:bodyPr/>
                    <a:lstStyle/>
                    <a:p>
                      <a:pPr algn="l" fontAlgn="t"/>
                      <a:r>
                        <a:rPr lang="de-DE" sz="900" b="0" i="0" u="none" strike="noStrike">
                          <a:solidFill>
                            <a:srgbClr val="006100"/>
                          </a:solidFill>
                          <a:effectLst/>
                          <a:latin typeface="Calibri" panose="020F0502020204030204" pitchFamily="34" charset="0"/>
                        </a:rPr>
                        <a:t>MPG</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dirty="0" err="1">
                          <a:solidFill>
                            <a:srgbClr val="006100"/>
                          </a:solidFill>
                          <a:effectLst/>
                          <a:latin typeface="Calibri" panose="020F0502020204030204" pitchFamily="34" charset="0"/>
                        </a:rPr>
                        <a:t>Determine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the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intrinsic</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content</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H in EUROFER (</a:t>
                      </a:r>
                      <a:r>
                        <a:rPr lang="de-DE" sz="400" b="0" i="0" u="none" strike="noStrike" dirty="0" err="1">
                          <a:solidFill>
                            <a:srgbClr val="006100"/>
                          </a:solidFill>
                          <a:effectLst/>
                          <a:latin typeface="Calibri" panose="020F0502020204030204" pitchFamily="34" charset="0"/>
                        </a:rPr>
                        <a:t>Continuation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melt</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extraction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with</a:t>
                      </a:r>
                      <a:r>
                        <a:rPr lang="de-DE" sz="400" b="0" i="0" u="none" strike="noStrike" dirty="0">
                          <a:solidFill>
                            <a:srgbClr val="006100"/>
                          </a:solidFill>
                          <a:effectLst/>
                          <a:latin typeface="Calibri" panose="020F0502020204030204" pitchFamily="34" charset="0"/>
                        </a:rPr>
                        <a:t> TDS = ME-QMS)</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S. Elgeti</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397819010"/>
                  </a:ext>
                </a:extLst>
              </a:tr>
              <a:tr h="0">
                <a:tc>
                  <a:txBody>
                    <a:bodyPr/>
                    <a:lstStyle/>
                    <a:p>
                      <a:pPr algn="l" fontAlgn="t"/>
                      <a:r>
                        <a:rPr lang="de-DE" sz="900" b="0" i="0" u="none" strike="noStrike">
                          <a:solidFill>
                            <a:srgbClr val="006100"/>
                          </a:solidFill>
                          <a:effectLst/>
                          <a:latin typeface="Calibri" panose="020F0502020204030204" pitchFamily="34" charset="0"/>
                        </a:rPr>
                        <a:t>MPG</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 Retention in bulk fibre enforced CVD composits</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J. Riesch</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197956243"/>
                  </a:ext>
                </a:extLst>
              </a:tr>
              <a:tr h="0">
                <a:tc>
                  <a:txBody>
                    <a:bodyPr/>
                    <a:lstStyle/>
                    <a:p>
                      <a:pPr algn="l" fontAlgn="t"/>
                      <a:r>
                        <a:rPr lang="de-DE" sz="900" b="0" i="0" u="none" strike="noStrike">
                          <a:solidFill>
                            <a:srgbClr val="006100"/>
                          </a:solidFill>
                          <a:effectLst/>
                          <a:latin typeface="Calibri" panose="020F0502020204030204" pitchFamily="34" charset="0"/>
                        </a:rPr>
                        <a:t>MPG</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Retention in W-heavy alloys</a:t>
                      </a:r>
                      <a:br>
                        <a:rPr lang="de-DE" sz="400" b="0" i="0" u="none" strike="noStrike">
                          <a:solidFill>
                            <a:srgbClr val="006100"/>
                          </a:solidFill>
                          <a:effectLst/>
                          <a:latin typeface="Calibri" panose="020F0502020204030204" pitchFamily="34" charset="0"/>
                        </a:rPr>
                      </a:br>
                      <a:r>
                        <a:rPr lang="de-DE" sz="400" b="0" i="0" u="none" strike="noStrike">
                          <a:solidFill>
                            <a:srgbClr val="006100"/>
                          </a:solidFill>
                          <a:effectLst/>
                          <a:latin typeface="Calibri" panose="020F0502020204030204" pitchFamily="34" charset="0"/>
                        </a:rPr>
                        <a:t>Influence of radidation damage on retention at different temperatures</a:t>
                      </a:r>
                      <a:br>
                        <a:rPr lang="de-DE" sz="400" b="0" i="0" u="none" strike="noStrike">
                          <a:solidFill>
                            <a:srgbClr val="006100"/>
                          </a:solidFill>
                          <a:effectLst/>
                          <a:latin typeface="Calibri" panose="020F0502020204030204" pitchFamily="34" charset="0"/>
                        </a:rPr>
                      </a:br>
                      <a:endParaRPr lang="de-DE" sz="4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H. Maier</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60522381"/>
                  </a:ext>
                </a:extLst>
              </a:tr>
              <a:tr h="0">
                <a:tc>
                  <a:txBody>
                    <a:bodyPr/>
                    <a:lstStyle/>
                    <a:p>
                      <a:pPr algn="l" fontAlgn="t"/>
                      <a:r>
                        <a:rPr lang="de-DE" sz="900" b="0" i="0" u="none" strike="noStrike">
                          <a:solidFill>
                            <a:srgbClr val="006100"/>
                          </a:solidFill>
                          <a:effectLst/>
                          <a:latin typeface="Calibri" panose="020F0502020204030204" pitchFamily="34" charset="0"/>
                        </a:rPr>
                        <a:t>ÖAW </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Compare retention of D in Be to D in Ar and/or N pre-implanted Be. (in cooperation with FZJ)</a:t>
                      </a:r>
                      <a:br>
                        <a:rPr lang="de-DE" sz="400" b="0" i="0" u="none" strike="noStrike">
                          <a:solidFill>
                            <a:srgbClr val="006100"/>
                          </a:solidFill>
                          <a:effectLst/>
                          <a:latin typeface="Calibri" panose="020F0502020204030204" pitchFamily="34" charset="0"/>
                        </a:rPr>
                      </a:br>
                      <a:r>
                        <a:rPr lang="de-DE" sz="400" b="0" i="0" u="none" strike="noStrike">
                          <a:solidFill>
                            <a:srgbClr val="006100"/>
                          </a:solidFill>
                          <a:effectLst/>
                          <a:latin typeface="Calibri" panose="020F0502020204030204" pitchFamily="34" charset="0"/>
                        </a:rPr>
                        <a:t>Compare retention of D in Be to D in simultaneously implanted Ar and D. (in cooperation with FZJ)</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Reinhard Stadlmayr</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297225807"/>
                  </a:ext>
                </a:extLst>
              </a:tr>
              <a:tr h="0">
                <a:tc>
                  <a:txBody>
                    <a:bodyPr/>
                    <a:lstStyle/>
                    <a:p>
                      <a:pPr algn="l" fontAlgn="t"/>
                      <a:r>
                        <a:rPr lang="de-DE" sz="900" b="0" i="0" u="none" strike="noStrike">
                          <a:solidFill>
                            <a:srgbClr val="006100"/>
                          </a:solidFill>
                          <a:effectLst/>
                          <a:latin typeface="Calibri" panose="020F0502020204030204" pitchFamily="34" charset="0"/>
                        </a:rPr>
                        <a:t>ÖAW </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Investigate retention of D in Be or W by simultaneous TDS and NRA</a:t>
                      </a:r>
                      <a:br>
                        <a:rPr lang="de-DE" sz="400" b="0" i="0" u="none" strike="noStrike">
                          <a:solidFill>
                            <a:srgbClr val="006100"/>
                          </a:solidFill>
                          <a:effectLst/>
                          <a:latin typeface="Calibri" panose="020F0502020204030204" pitchFamily="34" charset="0"/>
                        </a:rPr>
                      </a:br>
                      <a:endParaRPr lang="de-DE" sz="4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Reinhard Stadlmayr</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269976552"/>
                  </a:ext>
                </a:extLst>
              </a:tr>
              <a:tr h="0">
                <a:tc>
                  <a:txBody>
                    <a:bodyPr/>
                    <a:lstStyle/>
                    <a:p>
                      <a:pPr algn="l" fontAlgn="t"/>
                      <a:r>
                        <a:rPr lang="de-DE" sz="900" b="0" i="0" u="none" strike="noStrike">
                          <a:solidFill>
                            <a:srgbClr val="9C0006"/>
                          </a:solidFill>
                          <a:effectLst/>
                          <a:latin typeface="Calibri" panose="020F0502020204030204" pitchFamily="34" charset="0"/>
                        </a:rPr>
                        <a:t>CEA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t"/>
                      <a:r>
                        <a:rPr lang="de-DE" sz="400" b="0" i="0" u="none" strike="noStrike" dirty="0">
                          <a:solidFill>
                            <a:srgbClr val="9C0006"/>
                          </a:solidFill>
                          <a:effectLst/>
                          <a:latin typeface="Calibri" panose="020F0502020204030204" pitchFamily="34" charset="0"/>
                        </a:rPr>
                        <a:t>Bubble </a:t>
                      </a:r>
                      <a:r>
                        <a:rPr lang="de-DE" sz="400" b="0" i="0" u="none" strike="noStrike" dirty="0" err="1">
                          <a:solidFill>
                            <a:srgbClr val="9C0006"/>
                          </a:solidFill>
                          <a:effectLst/>
                          <a:latin typeface="Calibri" panose="020F0502020204030204" pitchFamily="34" charset="0"/>
                        </a:rPr>
                        <a:t>formation</a:t>
                      </a:r>
                      <a:r>
                        <a:rPr lang="de-DE" sz="400" b="0" i="0" u="none" strike="noStrike" dirty="0">
                          <a:solidFill>
                            <a:srgbClr val="9C0006"/>
                          </a:solidFill>
                          <a:effectLst/>
                          <a:latin typeface="Calibri" panose="020F0502020204030204" pitchFamily="34" charset="0"/>
                        </a:rPr>
                        <a:t> due </a:t>
                      </a:r>
                      <a:r>
                        <a:rPr lang="de-DE" sz="400" b="0" i="0" u="none" strike="noStrike" dirty="0" err="1">
                          <a:solidFill>
                            <a:srgbClr val="9C0006"/>
                          </a:solidFill>
                          <a:effectLst/>
                          <a:latin typeface="Calibri" panose="020F0502020204030204" pitchFamily="34" charset="0"/>
                        </a:rPr>
                        <a:t>to</a:t>
                      </a:r>
                      <a:r>
                        <a:rPr lang="de-DE" sz="400" b="0" i="0" u="none" strike="noStrike" dirty="0">
                          <a:solidFill>
                            <a:srgbClr val="9C0006"/>
                          </a:solidFill>
                          <a:effectLst/>
                          <a:latin typeface="Calibri" panose="020F0502020204030204" pitchFamily="34" charset="0"/>
                        </a:rPr>
                        <a:t> He </a:t>
                      </a:r>
                      <a:r>
                        <a:rPr lang="de-DE" sz="400" b="0" i="0" u="none" strike="noStrike" dirty="0" err="1">
                          <a:solidFill>
                            <a:srgbClr val="9C0006"/>
                          </a:solidFill>
                          <a:effectLst/>
                          <a:latin typeface="Calibri" panose="020F0502020204030204" pitchFamily="34" charset="0"/>
                        </a:rPr>
                        <a:t>loading</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of</a:t>
                      </a:r>
                      <a:r>
                        <a:rPr lang="de-DE" sz="400" b="0" i="0" u="none" strike="noStrike" dirty="0">
                          <a:solidFill>
                            <a:srgbClr val="9C0006"/>
                          </a:solidFill>
                          <a:effectLst/>
                          <a:latin typeface="Calibri" panose="020F0502020204030204" pitchFamily="34" charset="0"/>
                        </a:rPr>
                        <a:t> W in  WEST </a:t>
                      </a:r>
                      <a:r>
                        <a:rPr lang="de-DE" sz="400" b="0" i="0" u="none" strike="noStrike" dirty="0" err="1">
                          <a:solidFill>
                            <a:srgbClr val="9C0006"/>
                          </a:solidFill>
                          <a:effectLst/>
                          <a:latin typeface="Calibri" panose="020F0502020204030204" pitchFamily="34" charset="0"/>
                        </a:rPr>
                        <a:t>compared</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to</a:t>
                      </a:r>
                      <a:r>
                        <a:rPr lang="de-DE" sz="400" b="0" i="0" u="none" strike="noStrike" dirty="0">
                          <a:solidFill>
                            <a:srgbClr val="9C0006"/>
                          </a:solidFill>
                          <a:effectLst/>
                          <a:latin typeface="Calibri" panose="020F0502020204030204" pitchFamily="34" charset="0"/>
                        </a:rPr>
                        <a:t> PSI-2 </a:t>
                      </a:r>
                      <a:br>
                        <a:rPr lang="de-DE" sz="400" b="0" i="0" u="none" strike="noStrike" dirty="0">
                          <a:solidFill>
                            <a:srgbClr val="9C0006"/>
                          </a:solidFill>
                          <a:effectLst/>
                          <a:latin typeface="Calibri" panose="020F0502020204030204" pitchFamily="34" charset="0"/>
                        </a:rPr>
                      </a:br>
                      <a:r>
                        <a:rPr lang="de-DE" sz="400" b="0" i="0" u="none" strike="noStrike" dirty="0" err="1">
                          <a:solidFill>
                            <a:srgbClr val="9C0006"/>
                          </a:solidFill>
                          <a:effectLst/>
                          <a:latin typeface="Calibri" panose="020F0502020204030204" pitchFamily="34" charset="0"/>
                        </a:rPr>
                        <a:t>Influence</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of</a:t>
                      </a:r>
                      <a:r>
                        <a:rPr lang="de-DE" sz="400" b="0" i="0" u="none" strike="noStrike" dirty="0">
                          <a:solidFill>
                            <a:srgbClr val="9C0006"/>
                          </a:solidFill>
                          <a:effectLst/>
                          <a:latin typeface="Calibri" panose="020F0502020204030204" pitchFamily="34" charset="0"/>
                        </a:rPr>
                        <a:t> He </a:t>
                      </a:r>
                      <a:r>
                        <a:rPr lang="de-DE" sz="400" b="0" i="0" u="none" strike="noStrike" dirty="0" err="1">
                          <a:solidFill>
                            <a:srgbClr val="9C0006"/>
                          </a:solidFill>
                          <a:effectLst/>
                          <a:latin typeface="Calibri" panose="020F0502020204030204" pitchFamily="34" charset="0"/>
                        </a:rPr>
                        <a:t>bubbles</a:t>
                      </a:r>
                      <a:r>
                        <a:rPr lang="de-DE" sz="400" b="0" i="0" u="none" strike="noStrike" dirty="0">
                          <a:solidFill>
                            <a:srgbClr val="9C0006"/>
                          </a:solidFill>
                          <a:effectLst/>
                          <a:latin typeface="Calibri" panose="020F0502020204030204" pitchFamily="34" charset="0"/>
                        </a:rPr>
                        <a:t> on D </a:t>
                      </a:r>
                      <a:r>
                        <a:rPr lang="de-DE" sz="400" b="0" i="0" u="none" strike="noStrike" dirty="0" err="1">
                          <a:solidFill>
                            <a:srgbClr val="9C0006"/>
                          </a:solidFill>
                          <a:effectLst/>
                          <a:latin typeface="Calibri" panose="020F0502020204030204" pitchFamily="34" charset="0"/>
                        </a:rPr>
                        <a:t>retention</a:t>
                      </a:r>
                      <a:r>
                        <a:rPr lang="de-DE" sz="400" b="0" i="0" u="none" strike="noStrike" dirty="0">
                          <a:solidFill>
                            <a:srgbClr val="9C0006"/>
                          </a:solidFill>
                          <a:effectLst/>
                          <a:latin typeface="Calibri" panose="020F0502020204030204" pitchFamily="34" charset="0"/>
                        </a:rPr>
                        <a:t> in W</a:t>
                      </a:r>
                      <a:br>
                        <a:rPr lang="de-DE" sz="400" b="0" i="0" u="none" strike="noStrike" dirty="0">
                          <a:solidFill>
                            <a:srgbClr val="9C0006"/>
                          </a:solidFill>
                          <a:effectLst/>
                          <a:latin typeface="Calibri" panose="020F0502020204030204" pitchFamily="34" charset="0"/>
                        </a:rPr>
                      </a:br>
                      <a:r>
                        <a:rPr lang="de-DE" sz="400" b="0" i="0" u="none" strike="noStrike" dirty="0" err="1">
                          <a:solidFill>
                            <a:srgbClr val="9C0006"/>
                          </a:solidFill>
                          <a:effectLst/>
                          <a:latin typeface="Calibri" panose="020F0502020204030204" pitchFamily="34" charset="0"/>
                        </a:rPr>
                        <a:t>Measure</a:t>
                      </a:r>
                      <a:r>
                        <a:rPr lang="de-DE" sz="400" b="0" i="0" u="none" strike="noStrike" dirty="0">
                          <a:solidFill>
                            <a:srgbClr val="9C0006"/>
                          </a:solidFill>
                          <a:effectLst/>
                          <a:latin typeface="Calibri" panose="020F0502020204030204" pitchFamily="34" charset="0"/>
                        </a:rPr>
                        <a:t> He </a:t>
                      </a:r>
                      <a:r>
                        <a:rPr lang="de-DE" sz="400" b="0" i="0" u="none" strike="noStrike" dirty="0" err="1">
                          <a:solidFill>
                            <a:srgbClr val="9C0006"/>
                          </a:solidFill>
                          <a:effectLst/>
                          <a:latin typeface="Calibri" panose="020F0502020204030204" pitchFamily="34" charset="0"/>
                        </a:rPr>
                        <a:t>content</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by</a:t>
                      </a:r>
                      <a:r>
                        <a:rPr lang="de-DE" sz="400" b="0" i="0" u="none" strike="noStrike" dirty="0">
                          <a:solidFill>
                            <a:srgbClr val="9C0006"/>
                          </a:solidFill>
                          <a:effectLst/>
                          <a:latin typeface="Calibri" panose="020F0502020204030204" pitchFamily="34" charset="0"/>
                        </a:rPr>
                        <a:t> ERDA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t"/>
                      <a:r>
                        <a:rPr lang="de-DE" sz="900" b="0" i="0" u="none" strike="noStrike">
                          <a:solidFill>
                            <a:srgbClr val="9C0006"/>
                          </a:solidFill>
                          <a:effectLst/>
                          <a:latin typeface="Calibri" panose="020F0502020204030204" pitchFamily="34" charset="0"/>
                        </a:rPr>
                        <a:t>E. Bernard</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de-DE" sz="900" b="1" i="0" u="none" strike="noStrike">
                          <a:solidFill>
                            <a:srgbClr val="9C0006"/>
                          </a:solidFill>
                          <a:effectLst/>
                          <a:latin typeface="Calibri" panose="020F0502020204030204" pitchFamily="34" charset="0"/>
                        </a:rPr>
                        <a:t>PARTIAL</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7088126"/>
                  </a:ext>
                </a:extLst>
              </a:tr>
              <a:tr h="0">
                <a:tc>
                  <a:txBody>
                    <a:bodyPr/>
                    <a:lstStyle/>
                    <a:p>
                      <a:pPr algn="l" fontAlgn="t"/>
                      <a:r>
                        <a:rPr lang="de-DE" sz="900" b="0" i="0" u="none" strike="noStrike">
                          <a:solidFill>
                            <a:srgbClr val="006100"/>
                          </a:solidFill>
                          <a:effectLst/>
                          <a:latin typeface="Calibri" panose="020F0502020204030204" pitchFamily="34" charset="0"/>
                        </a:rPr>
                        <a:t>JSI</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dirty="0">
                          <a:solidFill>
                            <a:srgbClr val="006100"/>
                          </a:solidFill>
                          <a:effectLst/>
                          <a:latin typeface="Calibri" panose="020F0502020204030204" pitchFamily="34" charset="0"/>
                        </a:rPr>
                        <a:t>Study </a:t>
                      </a:r>
                      <a:r>
                        <a:rPr lang="de-DE" sz="400" b="0" i="0" u="none" strike="noStrike" dirty="0" err="1">
                          <a:solidFill>
                            <a:srgbClr val="006100"/>
                          </a:solidFill>
                          <a:effectLst/>
                          <a:latin typeface="Calibri" panose="020F0502020204030204" pitchFamily="34" charset="0"/>
                        </a:rPr>
                        <a:t>the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influence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simultaneous</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MeV</a:t>
                      </a:r>
                      <a:r>
                        <a:rPr lang="de-DE" sz="400" b="0" i="0" u="none" strike="noStrike" dirty="0">
                          <a:solidFill>
                            <a:srgbClr val="006100"/>
                          </a:solidFill>
                          <a:effectLst/>
                          <a:latin typeface="Calibri" panose="020F0502020204030204" pitchFamily="34" charset="0"/>
                        </a:rPr>
                        <a:t>-He </a:t>
                      </a:r>
                      <a:r>
                        <a:rPr lang="de-DE" sz="400" b="0" i="0" u="none" strike="noStrike" dirty="0" err="1">
                          <a:solidFill>
                            <a:srgbClr val="006100"/>
                          </a:solidFill>
                          <a:effectLst/>
                          <a:latin typeface="Calibri" panose="020F0502020204030204" pitchFamily="34" charset="0"/>
                        </a:rPr>
                        <a:t>and</a:t>
                      </a:r>
                      <a:r>
                        <a:rPr lang="de-DE" sz="400" b="0" i="0" u="none" strike="noStrike" dirty="0">
                          <a:solidFill>
                            <a:srgbClr val="006100"/>
                          </a:solidFill>
                          <a:effectLst/>
                          <a:latin typeface="Calibri" panose="020F0502020204030204" pitchFamily="34" charset="0"/>
                        </a:rPr>
                        <a:t> eV D </a:t>
                      </a:r>
                      <a:r>
                        <a:rPr lang="de-DE" sz="400" b="0" i="0" u="none" strike="noStrike" dirty="0" err="1">
                          <a:solidFill>
                            <a:srgbClr val="006100"/>
                          </a:solidFill>
                          <a:effectLst/>
                          <a:latin typeface="Calibri" panose="020F0502020204030204" pitchFamily="34" charset="0"/>
                        </a:rPr>
                        <a:t>ions</a:t>
                      </a:r>
                      <a:r>
                        <a:rPr lang="de-DE" sz="400" b="0" i="0" u="none" strike="noStrike" dirty="0">
                          <a:solidFill>
                            <a:srgbClr val="006100"/>
                          </a:solidFill>
                          <a:effectLst/>
                          <a:latin typeface="Calibri" panose="020F0502020204030204" pitchFamily="34" charset="0"/>
                        </a:rPr>
                        <a:t> on </a:t>
                      </a:r>
                      <a:r>
                        <a:rPr lang="de-DE" sz="400" b="0" i="0" u="none" strike="noStrike" dirty="0" err="1">
                          <a:solidFill>
                            <a:srgbClr val="006100"/>
                          </a:solidFill>
                          <a:effectLst/>
                          <a:latin typeface="Calibri" panose="020F0502020204030204" pitchFamily="34" charset="0"/>
                        </a:rPr>
                        <a:t>retention</a:t>
                      </a:r>
                      <a:r>
                        <a:rPr lang="de-DE" sz="400" b="0" i="0" u="none" strike="noStrike" dirty="0">
                          <a:solidFill>
                            <a:srgbClr val="006100"/>
                          </a:solidFill>
                          <a:effectLst/>
                          <a:latin typeface="Calibri" panose="020F0502020204030204" pitchFamily="34" charset="0"/>
                        </a:rPr>
                        <a:t> in W</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Sabina Markelj</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627769670"/>
                  </a:ext>
                </a:extLst>
              </a:tr>
              <a:tr h="0">
                <a:tc>
                  <a:txBody>
                    <a:bodyPr/>
                    <a:lstStyle/>
                    <a:p>
                      <a:pPr algn="l" fontAlgn="t"/>
                      <a:r>
                        <a:rPr lang="de-DE" sz="900" b="0" i="0" u="none" strike="noStrike">
                          <a:solidFill>
                            <a:srgbClr val="9C0006"/>
                          </a:solidFill>
                          <a:effectLst/>
                          <a:latin typeface="Calibri" panose="020F0502020204030204" pitchFamily="34" charset="0"/>
                        </a:rPr>
                        <a:t>MPG</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t"/>
                      <a:r>
                        <a:rPr lang="de-DE" sz="400" b="0" i="0" u="none" strike="noStrike" dirty="0" err="1">
                          <a:solidFill>
                            <a:srgbClr val="9C0006"/>
                          </a:solidFill>
                          <a:effectLst/>
                          <a:latin typeface="Calibri" panose="020F0502020204030204" pitchFamily="34" charset="0"/>
                        </a:rPr>
                        <a:t>Implant</a:t>
                      </a:r>
                      <a:r>
                        <a:rPr lang="de-DE" sz="400" b="0" i="0" u="none" strike="noStrike" dirty="0">
                          <a:solidFill>
                            <a:srgbClr val="9C0006"/>
                          </a:solidFill>
                          <a:effectLst/>
                          <a:latin typeface="Calibri" panose="020F0502020204030204" pitchFamily="34" charset="0"/>
                        </a:rPr>
                        <a:t> He at </a:t>
                      </a:r>
                      <a:r>
                        <a:rPr lang="de-DE" sz="400" b="0" i="0" u="none" strike="noStrike" dirty="0" err="1">
                          <a:solidFill>
                            <a:srgbClr val="9C0006"/>
                          </a:solidFill>
                          <a:effectLst/>
                          <a:latin typeface="Calibri" panose="020F0502020204030204" pitchFamily="34" charset="0"/>
                        </a:rPr>
                        <a:t>low</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energies</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into</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e</a:t>
                      </a:r>
                      <a:r>
                        <a:rPr lang="de-DE" sz="400" b="0" i="0" u="none" strike="noStrike" dirty="0">
                          <a:solidFill>
                            <a:srgbClr val="9C0006"/>
                          </a:solidFill>
                          <a:effectLst/>
                          <a:latin typeface="Calibri" panose="020F0502020204030204" pitchFamily="34" charset="0"/>
                        </a:rPr>
                        <a:t>-beam </a:t>
                      </a:r>
                      <a:r>
                        <a:rPr lang="de-DE" sz="400" b="0" i="0" u="none" strike="noStrike" dirty="0" err="1">
                          <a:solidFill>
                            <a:srgbClr val="9C0006"/>
                          </a:solidFill>
                          <a:effectLst/>
                          <a:latin typeface="Calibri" panose="020F0502020204030204" pitchFamily="34" charset="0"/>
                        </a:rPr>
                        <a:t>damaged</a:t>
                      </a:r>
                      <a:r>
                        <a:rPr lang="de-DE" sz="400" b="0" i="0" u="none" strike="noStrike" dirty="0">
                          <a:solidFill>
                            <a:srgbClr val="9C0006"/>
                          </a:solidFill>
                          <a:effectLst/>
                          <a:latin typeface="Calibri" panose="020F0502020204030204" pitchFamily="34" charset="0"/>
                        </a:rPr>
                        <a:t> W </a:t>
                      </a:r>
                      <a:r>
                        <a:rPr lang="de-DE" sz="400" b="0" i="0" u="none" strike="noStrike" dirty="0" err="1">
                          <a:solidFill>
                            <a:srgbClr val="9C0006"/>
                          </a:solidFill>
                          <a:effectLst/>
                          <a:latin typeface="Calibri" panose="020F0502020204030204" pitchFamily="34" charset="0"/>
                        </a:rPr>
                        <a:t>and</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investigate</a:t>
                      </a:r>
                      <a:r>
                        <a:rPr lang="de-DE" sz="400" b="0" i="0" u="none" strike="noStrike" dirty="0">
                          <a:solidFill>
                            <a:srgbClr val="9C0006"/>
                          </a:solidFill>
                          <a:effectLst/>
                          <a:latin typeface="Calibri" panose="020F0502020204030204" pitchFamily="34" charset="0"/>
                        </a:rPr>
                        <a:t> He </a:t>
                      </a:r>
                      <a:r>
                        <a:rPr lang="de-DE" sz="400" b="0" i="0" u="none" strike="noStrike" dirty="0" err="1">
                          <a:solidFill>
                            <a:srgbClr val="9C0006"/>
                          </a:solidFill>
                          <a:effectLst/>
                          <a:latin typeface="Calibri" panose="020F0502020204030204" pitchFamily="34" charset="0"/>
                        </a:rPr>
                        <a:t>bubble</a:t>
                      </a:r>
                      <a:r>
                        <a:rPr lang="de-DE" sz="400" b="0" i="0" u="none" strike="noStrike" dirty="0">
                          <a:solidFill>
                            <a:srgbClr val="9C0006"/>
                          </a:solidFill>
                          <a:effectLst/>
                          <a:latin typeface="Calibri" panose="020F0502020204030204" pitchFamily="34" charset="0"/>
                        </a:rPr>
                        <a:t> </a:t>
                      </a:r>
                      <a:r>
                        <a:rPr lang="de-DE" sz="400" b="0" i="0" u="none" strike="noStrike" dirty="0" err="1">
                          <a:solidFill>
                            <a:srgbClr val="9C0006"/>
                          </a:solidFill>
                          <a:effectLst/>
                          <a:latin typeface="Calibri" panose="020F0502020204030204" pitchFamily="34" charset="0"/>
                        </a:rPr>
                        <a:t>nucleation</a:t>
                      </a:r>
                      <a:endParaRPr lang="de-DE" sz="400" b="0" i="0" u="none" strike="noStrike" dirty="0">
                        <a:solidFill>
                          <a:srgbClr val="9C0006"/>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t"/>
                      <a:r>
                        <a:rPr lang="de-DE" sz="900" b="0" i="0" u="none" strike="noStrike">
                          <a:solidFill>
                            <a:srgbClr val="9C0006"/>
                          </a:solidFill>
                          <a:effectLst/>
                          <a:latin typeface="Calibri" panose="020F0502020204030204" pitchFamily="34" charset="0"/>
                        </a:rPr>
                        <a:t>Thomas Schwarz-Selinger</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de-DE" sz="900" b="1" i="0" u="none" strike="noStrike">
                          <a:solidFill>
                            <a:srgbClr val="9C0006"/>
                          </a:solidFill>
                          <a:effectLst/>
                          <a:latin typeface="Calibri" panose="020F0502020204030204" pitchFamily="34" charset="0"/>
                        </a:rPr>
                        <a:t>NOT-DONE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89003416"/>
                  </a:ext>
                </a:extLst>
              </a:tr>
              <a:tr h="0">
                <a:tc>
                  <a:txBody>
                    <a:bodyPr/>
                    <a:lstStyle/>
                    <a:p>
                      <a:pPr algn="l" fontAlgn="t"/>
                      <a:r>
                        <a:rPr lang="de-DE" sz="900" b="0" i="0" u="none" strike="noStrike">
                          <a:solidFill>
                            <a:srgbClr val="006100"/>
                          </a:solidFill>
                          <a:effectLst/>
                          <a:latin typeface="Calibri" panose="020F0502020204030204" pitchFamily="34" charset="0"/>
                        </a:rPr>
                        <a:t>MPG</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dirty="0" err="1">
                          <a:solidFill>
                            <a:srgbClr val="006100"/>
                          </a:solidFill>
                          <a:effectLst/>
                          <a:latin typeface="Calibri" panose="020F0502020204030204" pitchFamily="34" charset="0"/>
                        </a:rPr>
                        <a:t>Influence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MeV</a:t>
                      </a:r>
                      <a:r>
                        <a:rPr lang="de-DE" sz="400" b="0" i="0" u="none" strike="noStrike" dirty="0">
                          <a:solidFill>
                            <a:srgbClr val="006100"/>
                          </a:solidFill>
                          <a:effectLst/>
                          <a:latin typeface="Calibri" panose="020F0502020204030204" pitchFamily="34" charset="0"/>
                        </a:rPr>
                        <a:t> He </a:t>
                      </a:r>
                      <a:r>
                        <a:rPr lang="de-DE" sz="400" b="0" i="0" u="none" strike="noStrike" dirty="0" err="1">
                          <a:solidFill>
                            <a:srgbClr val="006100"/>
                          </a:solidFill>
                          <a:effectLst/>
                          <a:latin typeface="Calibri" panose="020F0502020204030204" pitchFamily="34" charset="0"/>
                        </a:rPr>
                        <a:t>implantation</a:t>
                      </a:r>
                      <a:r>
                        <a:rPr lang="de-DE" sz="400" b="0" i="0" u="none" strike="noStrike" dirty="0">
                          <a:solidFill>
                            <a:srgbClr val="006100"/>
                          </a:solidFill>
                          <a:effectLst/>
                          <a:latin typeface="Calibri" panose="020F0502020204030204" pitchFamily="34" charset="0"/>
                        </a:rPr>
                        <a:t> on W </a:t>
                      </a:r>
                      <a:r>
                        <a:rPr lang="de-DE" sz="400" b="0" i="0" u="none" strike="noStrike" dirty="0" err="1">
                          <a:solidFill>
                            <a:srgbClr val="006100"/>
                          </a:solidFill>
                          <a:effectLst/>
                          <a:latin typeface="Calibri" panose="020F0502020204030204" pitchFamily="34" charset="0"/>
                        </a:rPr>
                        <a:t>recrystallization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and</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retention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D</a:t>
                      </a:r>
                      <a:br>
                        <a:rPr lang="de-DE" sz="400" b="0" i="0" u="none" strike="noStrike" dirty="0">
                          <a:solidFill>
                            <a:srgbClr val="006100"/>
                          </a:solidFill>
                          <a:effectLst/>
                          <a:latin typeface="Calibri" panose="020F0502020204030204" pitchFamily="34" charset="0"/>
                        </a:rPr>
                      </a:br>
                      <a:r>
                        <a:rPr lang="de-DE" sz="400" b="0" i="0" u="none" strike="noStrike" dirty="0" err="1">
                          <a:solidFill>
                            <a:srgbClr val="006100"/>
                          </a:solidFill>
                          <a:effectLst/>
                          <a:latin typeface="Calibri" panose="020F0502020204030204" pitchFamily="34" charset="0"/>
                        </a:rPr>
                        <a:t>Continuation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from</a:t>
                      </a:r>
                      <a:r>
                        <a:rPr lang="de-DE" sz="400" b="0" i="0" u="none" strike="noStrike" dirty="0">
                          <a:solidFill>
                            <a:srgbClr val="006100"/>
                          </a:solidFill>
                          <a:effectLst/>
                          <a:latin typeface="Calibri" panose="020F0502020204030204" pitchFamily="34" charset="0"/>
                        </a:rPr>
                        <a:t> 2019</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J. Bauer</a:t>
                      </a:r>
                      <a:br>
                        <a:rPr lang="de-DE" sz="900" b="0" i="0" u="none" strike="noStrike">
                          <a:solidFill>
                            <a:srgbClr val="006100"/>
                          </a:solidFill>
                          <a:effectLst/>
                          <a:latin typeface="Calibri" panose="020F0502020204030204" pitchFamily="34" charset="0"/>
                        </a:rPr>
                      </a:br>
                      <a:endParaRPr lang="de-DE" sz="9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463626838"/>
                  </a:ext>
                </a:extLst>
              </a:tr>
              <a:tr h="0">
                <a:tc>
                  <a:txBody>
                    <a:bodyPr/>
                    <a:lstStyle/>
                    <a:p>
                      <a:pPr algn="l" fontAlgn="t"/>
                      <a:r>
                        <a:rPr lang="de-DE" sz="900" b="0" i="0" u="none" strike="noStrike">
                          <a:solidFill>
                            <a:srgbClr val="006100"/>
                          </a:solidFill>
                          <a:effectLst/>
                          <a:latin typeface="Calibri" panose="020F0502020204030204" pitchFamily="34" charset="0"/>
                        </a:rPr>
                        <a:t>CEA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Investigate adsorption of H on oxidized W surfaces by DFT </a:t>
                      </a:r>
                      <a:br>
                        <a:rPr lang="de-DE" sz="400" b="0" i="0" u="none" strike="noStrike">
                          <a:solidFill>
                            <a:srgbClr val="006100"/>
                          </a:solidFill>
                          <a:effectLst/>
                          <a:latin typeface="Calibri" panose="020F0502020204030204" pitchFamily="34" charset="0"/>
                        </a:rPr>
                      </a:br>
                      <a:r>
                        <a:rPr lang="de-DE" sz="400" b="0" i="0" u="none" strike="noStrike">
                          <a:solidFill>
                            <a:srgbClr val="006100"/>
                          </a:solidFill>
                          <a:effectLst/>
                          <a:latin typeface="Calibri" panose="020F0502020204030204" pitchFamily="34" charset="0"/>
                        </a:rPr>
                        <a:t/>
                      </a:r>
                      <a:br>
                        <a:rPr lang="de-DE" sz="400" b="0" i="0" u="none" strike="noStrike">
                          <a:solidFill>
                            <a:srgbClr val="006100"/>
                          </a:solidFill>
                          <a:effectLst/>
                          <a:latin typeface="Calibri" panose="020F0502020204030204" pitchFamily="34" charset="0"/>
                        </a:rPr>
                      </a:br>
                      <a:endParaRPr lang="de-DE" sz="4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Y. Ferro</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006102121"/>
                  </a:ext>
                </a:extLst>
              </a:tr>
              <a:tr h="0">
                <a:tc>
                  <a:txBody>
                    <a:bodyPr/>
                    <a:lstStyle/>
                    <a:p>
                      <a:pPr algn="l" fontAlgn="t"/>
                      <a:r>
                        <a:rPr lang="de-DE" sz="900" b="0" i="0" u="none" strike="noStrike">
                          <a:solidFill>
                            <a:srgbClr val="006100"/>
                          </a:solidFill>
                          <a:effectLst/>
                          <a:latin typeface="Calibri" panose="020F0502020204030204" pitchFamily="34" charset="0"/>
                        </a:rPr>
                        <a:t>CEA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Extension of MRE codes in order to simulate T permeation through 3D configuration including bubble defects and multicomponents material (W, Steel and W-on-Steel)</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Christian Grisolia</a:t>
                      </a:r>
                      <a:br>
                        <a:rPr lang="de-DE" sz="900" b="0" i="0" u="none" strike="noStrike">
                          <a:solidFill>
                            <a:srgbClr val="006100"/>
                          </a:solidFill>
                          <a:effectLst/>
                          <a:latin typeface="Calibri" panose="020F0502020204030204" pitchFamily="34" charset="0"/>
                        </a:rPr>
                      </a:br>
                      <a:endParaRPr lang="de-DE" sz="9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500751232"/>
                  </a:ext>
                </a:extLst>
              </a:tr>
              <a:tr h="0">
                <a:tc>
                  <a:txBody>
                    <a:bodyPr/>
                    <a:lstStyle/>
                    <a:p>
                      <a:pPr algn="l" fontAlgn="t"/>
                      <a:r>
                        <a:rPr lang="de-DE" sz="900" b="0" i="0" u="none" strike="noStrike">
                          <a:solidFill>
                            <a:srgbClr val="006100"/>
                          </a:solidFill>
                          <a:effectLst/>
                          <a:latin typeface="Calibri" panose="020F0502020204030204" pitchFamily="34" charset="0"/>
                        </a:rPr>
                        <a:t>CEA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Modelling by MRE first the He migration in W and He defects creation (vacancies and He nanobubbles).</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Christian Grisolia</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563382636"/>
                  </a:ext>
                </a:extLst>
              </a:tr>
              <a:tr h="0">
                <a:tc>
                  <a:txBody>
                    <a:bodyPr/>
                    <a:lstStyle/>
                    <a:p>
                      <a:pPr algn="l" fontAlgn="t"/>
                      <a:r>
                        <a:rPr lang="de-DE" sz="900" b="0" i="0" u="none" strike="noStrike">
                          <a:solidFill>
                            <a:srgbClr val="006100"/>
                          </a:solidFill>
                          <a:effectLst/>
                          <a:latin typeface="Calibri" panose="020F0502020204030204" pitchFamily="34" charset="0"/>
                        </a:rPr>
                        <a:t>IPPLM</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dirty="0">
                          <a:solidFill>
                            <a:srgbClr val="006100"/>
                          </a:solidFill>
                          <a:effectLst/>
                          <a:latin typeface="Calibri" panose="020F0502020204030204" pitchFamily="34" charset="0"/>
                        </a:rPr>
                        <a:t>TEM </a:t>
                      </a:r>
                      <a:r>
                        <a:rPr lang="de-DE" sz="400" b="0" i="0" u="none" strike="noStrike" dirty="0" err="1">
                          <a:solidFill>
                            <a:srgbClr val="006100"/>
                          </a:solidFill>
                          <a:effectLst/>
                          <a:latin typeface="Calibri" panose="020F0502020204030204" pitchFamily="34" charset="0"/>
                        </a:rPr>
                        <a:t>analysis</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W </a:t>
                      </a:r>
                      <a:r>
                        <a:rPr lang="de-DE" sz="400" b="0" i="0" u="none" strike="noStrike" dirty="0" err="1">
                          <a:solidFill>
                            <a:srgbClr val="006100"/>
                          </a:solidFill>
                          <a:effectLst/>
                          <a:latin typeface="Calibri" panose="020F0502020204030204" pitchFamily="34" charset="0"/>
                        </a:rPr>
                        <a:t>samples</a:t>
                      </a:r>
                      <a:r>
                        <a:rPr lang="de-DE" sz="400" b="0" i="0" u="none" strike="noStrike" dirty="0">
                          <a:solidFill>
                            <a:srgbClr val="006100"/>
                          </a:solidFill>
                          <a:effectLst/>
                          <a:latin typeface="Calibri" panose="020F0502020204030204" pitchFamily="34" charset="0"/>
                        </a:rPr>
                        <a:t> after </a:t>
                      </a:r>
                      <a:r>
                        <a:rPr lang="de-DE" sz="400" b="0" i="0" u="none" strike="noStrike" dirty="0" err="1">
                          <a:solidFill>
                            <a:srgbClr val="006100"/>
                          </a:solidFill>
                          <a:effectLst/>
                          <a:latin typeface="Calibri" panose="020F0502020204030204" pitchFamily="34" charset="0"/>
                        </a:rPr>
                        <a:t>simultaneous</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damaging</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and</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loading</a:t>
                      </a:r>
                      <a:r>
                        <a:rPr lang="de-DE" sz="400" b="0" i="0" u="none" strike="noStrike" dirty="0">
                          <a:solidFill>
                            <a:srgbClr val="006100"/>
                          </a:solidFill>
                          <a:effectLst/>
                          <a:latin typeface="Calibri" panose="020F0502020204030204" pitchFamily="34" charset="0"/>
                        </a:rPr>
                        <a:t/>
                      </a:r>
                      <a:br>
                        <a:rPr lang="de-DE" sz="400" b="0" i="0" u="none" strike="noStrike" dirty="0">
                          <a:solidFill>
                            <a:srgbClr val="006100"/>
                          </a:solidFill>
                          <a:effectLst/>
                          <a:latin typeface="Calibri" panose="020F0502020204030204" pitchFamily="34" charset="0"/>
                        </a:rPr>
                      </a:br>
                      <a:r>
                        <a:rPr lang="de-DE" sz="400" b="0" i="0" u="none" strike="noStrike" dirty="0">
                          <a:solidFill>
                            <a:srgbClr val="006100"/>
                          </a:solidFill>
                          <a:effectLst/>
                          <a:latin typeface="Calibri" panose="020F0502020204030204" pitchFamily="34" charset="0"/>
                        </a:rPr>
                        <a:t>TEM </a:t>
                      </a:r>
                      <a:r>
                        <a:rPr lang="de-DE" sz="400" b="0" i="0" u="none" strike="noStrike" dirty="0" err="1">
                          <a:solidFill>
                            <a:srgbClr val="006100"/>
                          </a:solidFill>
                          <a:effectLst/>
                          <a:latin typeface="Calibri" panose="020F0502020204030204" pitchFamily="34" charset="0"/>
                        </a:rPr>
                        <a:t>analysis</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W </a:t>
                      </a:r>
                      <a:r>
                        <a:rPr lang="de-DE" sz="400" b="0" i="0" u="none" strike="noStrike" dirty="0" err="1">
                          <a:solidFill>
                            <a:srgbClr val="006100"/>
                          </a:solidFill>
                          <a:effectLst/>
                          <a:latin typeface="Calibri" panose="020F0502020204030204" pitchFamily="34" charset="0"/>
                        </a:rPr>
                        <a:t>samples</a:t>
                      </a:r>
                      <a:r>
                        <a:rPr lang="de-DE" sz="400" b="0" i="0" u="none" strike="noStrike" dirty="0">
                          <a:solidFill>
                            <a:srgbClr val="006100"/>
                          </a:solidFill>
                          <a:effectLst/>
                          <a:latin typeface="Calibri" panose="020F0502020204030204" pitchFamily="34" charset="0"/>
                        </a:rPr>
                        <a:t> after He </a:t>
                      </a:r>
                      <a:r>
                        <a:rPr lang="de-DE" sz="400" b="0" i="0" u="none" strike="noStrike" dirty="0" err="1">
                          <a:solidFill>
                            <a:srgbClr val="006100"/>
                          </a:solidFill>
                          <a:effectLst/>
                          <a:latin typeface="Calibri" panose="020F0502020204030204" pitchFamily="34" charset="0"/>
                        </a:rPr>
                        <a:t>implantation</a:t>
                      </a:r>
                      <a:r>
                        <a:rPr lang="de-DE" sz="400" b="0" i="0" u="none" strike="noStrike" dirty="0">
                          <a:solidFill>
                            <a:srgbClr val="006100"/>
                          </a:solidFill>
                          <a:effectLst/>
                          <a:latin typeface="Calibri" panose="020F0502020204030204" pitchFamily="34" charset="0"/>
                        </a:rPr>
                        <a:t/>
                      </a:r>
                      <a:br>
                        <a:rPr lang="de-DE" sz="400" b="0" i="0" u="none" strike="noStrike" dirty="0">
                          <a:solidFill>
                            <a:srgbClr val="006100"/>
                          </a:solidFill>
                          <a:effectLst/>
                          <a:latin typeface="Calibri" panose="020F0502020204030204" pitchFamily="34" charset="0"/>
                        </a:rPr>
                      </a:br>
                      <a:r>
                        <a:rPr lang="de-DE" sz="400" b="0" i="0" u="none" strike="noStrike" dirty="0">
                          <a:solidFill>
                            <a:srgbClr val="006100"/>
                          </a:solidFill>
                          <a:effectLst/>
                          <a:latin typeface="Calibri" panose="020F0502020204030204" pitchFamily="34" charset="0"/>
                        </a:rPr>
                        <a:t>Samples </a:t>
                      </a:r>
                      <a:r>
                        <a:rPr lang="de-DE" sz="400" b="0" i="0" u="none" strike="noStrike" dirty="0" err="1">
                          <a:solidFill>
                            <a:srgbClr val="006100"/>
                          </a:solidFill>
                          <a:effectLst/>
                          <a:latin typeface="Calibri" panose="020F0502020204030204" pitchFamily="34" charset="0"/>
                        </a:rPr>
                        <a:t>are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provided</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by</a:t>
                      </a:r>
                      <a:r>
                        <a:rPr lang="de-DE" sz="400" b="0" i="0" u="none" strike="noStrike" dirty="0">
                          <a:solidFill>
                            <a:srgbClr val="006100"/>
                          </a:solidFill>
                          <a:effectLst/>
                          <a:latin typeface="Calibri" panose="020F0502020204030204" pitchFamily="34" charset="0"/>
                        </a:rPr>
                        <a:t> JSI </a:t>
                      </a:r>
                      <a:r>
                        <a:rPr lang="de-DE" sz="400" b="0" i="0" u="none" strike="noStrike" dirty="0" err="1">
                          <a:solidFill>
                            <a:srgbClr val="006100"/>
                          </a:solidFill>
                          <a:effectLst/>
                          <a:latin typeface="Calibri" panose="020F0502020204030204" pitchFamily="34" charset="0"/>
                        </a:rPr>
                        <a:t>and</a:t>
                      </a:r>
                      <a:r>
                        <a:rPr lang="de-DE" sz="400" b="0" i="0" u="none" strike="noStrike" dirty="0">
                          <a:solidFill>
                            <a:srgbClr val="006100"/>
                          </a:solidFill>
                          <a:effectLst/>
                          <a:latin typeface="Calibri" panose="020F0502020204030204" pitchFamily="34" charset="0"/>
                        </a:rPr>
                        <a:t> IPP Garching</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Lukasz Ciupinski</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224626001"/>
                  </a:ext>
                </a:extLst>
              </a:tr>
              <a:tr h="0">
                <a:tc>
                  <a:txBody>
                    <a:bodyPr/>
                    <a:lstStyle/>
                    <a:p>
                      <a:pPr algn="l" fontAlgn="t"/>
                      <a:r>
                        <a:rPr lang="de-DE" sz="900" b="0" i="0" u="none" strike="noStrike">
                          <a:solidFill>
                            <a:srgbClr val="006100"/>
                          </a:solidFill>
                          <a:effectLst/>
                          <a:latin typeface="Calibri" panose="020F0502020204030204" pitchFamily="34" charset="0"/>
                        </a:rPr>
                        <a:t>JSI</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Experiments and modeling of the effect of trapped D on damage stabilisation:</a:t>
                      </a:r>
                      <a:br>
                        <a:rPr lang="de-DE" sz="400" b="0" i="0" u="none" strike="noStrike">
                          <a:solidFill>
                            <a:srgbClr val="006100"/>
                          </a:solidFill>
                          <a:effectLst/>
                          <a:latin typeface="Calibri" panose="020F0502020204030204" pitchFamily="34" charset="0"/>
                        </a:rPr>
                      </a:br>
                      <a:endParaRPr lang="de-DE" sz="4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Matic Pecovnik </a:t>
                      </a:r>
                      <a:br>
                        <a:rPr lang="de-DE" sz="900" b="0" i="0" u="none" strike="noStrike">
                          <a:solidFill>
                            <a:srgbClr val="006100"/>
                          </a:solidFill>
                          <a:effectLst/>
                          <a:latin typeface="Calibri" panose="020F0502020204030204" pitchFamily="34" charset="0"/>
                        </a:rPr>
                      </a:br>
                      <a:endParaRPr lang="de-DE" sz="9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09332803"/>
                  </a:ext>
                </a:extLst>
              </a:tr>
              <a:tr h="0">
                <a:tc>
                  <a:txBody>
                    <a:bodyPr/>
                    <a:lstStyle/>
                    <a:p>
                      <a:pPr algn="l" fontAlgn="t"/>
                      <a:r>
                        <a:rPr lang="de-DE" sz="900" b="0" i="0" u="none" strike="noStrike">
                          <a:solidFill>
                            <a:srgbClr val="006100"/>
                          </a:solidFill>
                          <a:effectLst/>
                          <a:latin typeface="Calibri" panose="020F0502020204030204" pitchFamily="34" charset="0"/>
                        </a:rPr>
                        <a:t>JSI</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a:solidFill>
                            <a:srgbClr val="006100"/>
                          </a:solidFill>
                          <a:effectLst/>
                          <a:latin typeface="Calibri" panose="020F0502020204030204" pitchFamily="34" charset="0"/>
                        </a:rPr>
                        <a:t>Perform isotope exchange experiments to disentangle the different defect types in self-damaged W.</a:t>
                      </a:r>
                      <a:br>
                        <a:rPr lang="de-DE" sz="400" b="0" i="0" u="none" strike="noStrike">
                          <a:solidFill>
                            <a:srgbClr val="006100"/>
                          </a:solidFill>
                          <a:effectLst/>
                          <a:latin typeface="Calibri" panose="020F0502020204030204" pitchFamily="34" charset="0"/>
                        </a:rPr>
                      </a:br>
                      <a:r>
                        <a:rPr lang="de-DE" sz="400" b="0" i="0" u="none" strike="noStrike">
                          <a:solidFill>
                            <a:srgbClr val="006100"/>
                          </a:solidFill>
                          <a:effectLst/>
                          <a:latin typeface="Calibri" panose="020F0502020204030204" pitchFamily="34" charset="0"/>
                        </a:rPr>
                        <a:t>Design experiments based on 2019 TESSIM-X modeling results</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Matic Pecovnik </a:t>
                      </a:r>
                      <a:br>
                        <a:rPr lang="de-DE" sz="900" b="0" i="0" u="none" strike="noStrike">
                          <a:solidFill>
                            <a:srgbClr val="006100"/>
                          </a:solidFill>
                          <a:effectLst/>
                          <a:latin typeface="Calibri" panose="020F0502020204030204" pitchFamily="34" charset="0"/>
                        </a:rPr>
                      </a:br>
                      <a:endParaRPr lang="de-DE" sz="9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35082594"/>
                  </a:ext>
                </a:extLst>
              </a:tr>
              <a:tr h="0">
                <a:tc>
                  <a:txBody>
                    <a:bodyPr/>
                    <a:lstStyle/>
                    <a:p>
                      <a:pPr algn="l" fontAlgn="t"/>
                      <a:r>
                        <a:rPr lang="de-DE" sz="900" b="0" i="0" u="none" strike="noStrike" dirty="0">
                          <a:solidFill>
                            <a:srgbClr val="006100"/>
                          </a:solidFill>
                          <a:effectLst/>
                          <a:latin typeface="Calibri" panose="020F0502020204030204" pitchFamily="34" charset="0"/>
                        </a:rPr>
                        <a:t>MPG</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400" b="0" i="0" u="none" strike="noStrike" dirty="0">
                          <a:solidFill>
                            <a:srgbClr val="006100"/>
                          </a:solidFill>
                          <a:effectLst/>
                          <a:latin typeface="Calibri" panose="020F0502020204030204" pitchFamily="34" charset="0"/>
                        </a:rPr>
                        <a:t>W-</a:t>
                      </a:r>
                      <a:r>
                        <a:rPr lang="de-DE" sz="400" b="0" i="0" u="none" strike="noStrike" dirty="0" err="1">
                          <a:solidFill>
                            <a:srgbClr val="006100"/>
                          </a:solidFill>
                          <a:effectLst/>
                          <a:latin typeface="Calibri" panose="020F0502020204030204" pitchFamily="34" charset="0"/>
                        </a:rPr>
                        <a:t>self</a:t>
                      </a:r>
                      <a:r>
                        <a:rPr lang="de-DE" sz="400" b="0" i="0" u="none" strike="noStrike" dirty="0">
                          <a:solidFill>
                            <a:srgbClr val="006100"/>
                          </a:solidFill>
                          <a:effectLst/>
                          <a:latin typeface="Calibri" panose="020F0502020204030204" pitchFamily="34" charset="0"/>
                        </a:rPr>
                        <a:t>-</a:t>
                      </a:r>
                      <a:r>
                        <a:rPr lang="de-DE" sz="400" b="0" i="0" u="none" strike="noStrike" dirty="0" err="1">
                          <a:solidFill>
                            <a:srgbClr val="006100"/>
                          </a:solidFill>
                          <a:effectLst/>
                          <a:latin typeface="Calibri" panose="020F0502020204030204" pitchFamily="34" charset="0"/>
                        </a:rPr>
                        <a:t>damage</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to</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defect</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saturation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as</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function</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of</a:t>
                      </a:r>
                      <a:r>
                        <a:rPr lang="de-DE" sz="400" b="0" i="0" u="none" strike="noStrike" dirty="0">
                          <a:solidFill>
                            <a:srgbClr val="006100"/>
                          </a:solidFill>
                          <a:effectLst/>
                          <a:latin typeface="Calibri" panose="020F0502020204030204" pitchFamily="34" charset="0"/>
                        </a:rPr>
                        <a:t> </a:t>
                      </a:r>
                      <a:r>
                        <a:rPr lang="de-DE" sz="400" b="0" i="0" u="none" strike="noStrike" dirty="0" err="1">
                          <a:solidFill>
                            <a:srgbClr val="006100"/>
                          </a:solidFill>
                          <a:effectLst/>
                          <a:latin typeface="Calibri" panose="020F0502020204030204" pitchFamily="34" charset="0"/>
                        </a:rPr>
                        <a:t>temperature</a:t>
                      </a:r>
                      <a:endParaRPr lang="de-DE" sz="400" b="0" i="0" u="none" strike="noStrike" dirty="0">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a:solidFill>
                            <a:srgbClr val="006100"/>
                          </a:solidFill>
                          <a:effectLst/>
                          <a:latin typeface="Calibri" panose="020F0502020204030204" pitchFamily="34" charset="0"/>
                        </a:rPr>
                        <a:t>Thomas Schwarz-Selinger</a:t>
                      </a:r>
                      <a:br>
                        <a:rPr lang="de-DE" sz="900" b="0" i="0" u="none" strike="noStrike">
                          <a:solidFill>
                            <a:srgbClr val="006100"/>
                          </a:solidFill>
                          <a:effectLst/>
                          <a:latin typeface="Calibri" panose="020F0502020204030204" pitchFamily="34" charset="0"/>
                        </a:rPr>
                      </a:br>
                      <a:endParaRPr lang="de-DE" sz="900" b="0" i="0" u="none" strike="noStrike">
                        <a:solidFill>
                          <a:srgbClr val="006100"/>
                        </a:solidFill>
                        <a:effectLst/>
                        <a:latin typeface="Calibri" panose="020F0502020204030204" pitchFamily="34" charset="0"/>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dirty="0">
                          <a:solidFill>
                            <a:srgbClr val="FF0000"/>
                          </a:solidFill>
                          <a:effectLst/>
                          <a:latin typeface="Calibri" panose="020F0502020204030204" pitchFamily="34" charset="0"/>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952539468"/>
                  </a:ext>
                </a:extLst>
              </a:tr>
              <a:tr h="0">
                <a:tc>
                  <a:txBody>
                    <a:bodyPr/>
                    <a:lstStyle/>
                    <a:p>
                      <a:pPr algn="l" fontAlgn="t"/>
                      <a:r>
                        <a:rPr lang="de-DE" sz="900" b="0" i="0" u="none" strike="noStrike" kern="1200" dirty="0">
                          <a:solidFill>
                            <a:srgbClr val="006100"/>
                          </a:solidFill>
                          <a:effectLst/>
                          <a:latin typeface="Calibri" panose="020F0502020204030204" pitchFamily="34" charset="0"/>
                          <a:ea typeface="+mn-ea"/>
                          <a:cs typeface="+mn-cs"/>
                        </a:rPr>
                        <a:t>MPG</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kern="1200" dirty="0" err="1">
                          <a:solidFill>
                            <a:srgbClr val="006100"/>
                          </a:solidFill>
                          <a:effectLst/>
                          <a:latin typeface="Calibri" panose="020F0502020204030204" pitchFamily="34" charset="0"/>
                          <a:ea typeface="+mn-ea"/>
                          <a:cs typeface="+mn-cs"/>
                        </a:rPr>
                        <a:t>Damage</a:t>
                      </a:r>
                      <a:r>
                        <a:rPr lang="de-DE" sz="900" b="0" i="0" u="none" strike="noStrike" kern="1200" dirty="0">
                          <a:solidFill>
                            <a:srgbClr val="006100"/>
                          </a:solidFill>
                          <a:effectLst/>
                          <a:latin typeface="Calibri" panose="020F0502020204030204" pitchFamily="34" charset="0"/>
                          <a:ea typeface="+mn-ea"/>
                          <a:cs typeface="+mn-cs"/>
                        </a:rPr>
                        <a:t> W </a:t>
                      </a:r>
                      <a:r>
                        <a:rPr lang="de-DE" sz="900" b="0" i="0" u="none" strike="noStrike" kern="1200" dirty="0" err="1">
                          <a:solidFill>
                            <a:srgbClr val="006100"/>
                          </a:solidFill>
                          <a:effectLst/>
                          <a:latin typeface="Calibri" panose="020F0502020204030204" pitchFamily="34" charset="0"/>
                          <a:ea typeface="+mn-ea"/>
                          <a:cs typeface="+mn-cs"/>
                        </a:rPr>
                        <a:t>single</a:t>
                      </a:r>
                      <a:r>
                        <a:rPr lang="de-DE" sz="900" b="0" i="0" u="none" strike="noStrike" kern="1200" dirty="0">
                          <a:solidFill>
                            <a:srgbClr val="006100"/>
                          </a:solidFill>
                          <a:effectLst/>
                          <a:latin typeface="Calibri" panose="020F0502020204030204" pitchFamily="34" charset="0"/>
                          <a:ea typeface="+mn-ea"/>
                          <a:cs typeface="+mn-cs"/>
                        </a:rPr>
                        <a:t> </a:t>
                      </a:r>
                      <a:r>
                        <a:rPr lang="de-DE" sz="900" b="0" i="0" u="none" strike="noStrike" kern="1200" dirty="0" err="1">
                          <a:solidFill>
                            <a:srgbClr val="006100"/>
                          </a:solidFill>
                          <a:effectLst/>
                          <a:latin typeface="Calibri" panose="020F0502020204030204" pitchFamily="34" charset="0"/>
                          <a:ea typeface="+mn-ea"/>
                          <a:cs typeface="+mn-cs"/>
                        </a:rPr>
                        <a:t>crystals</a:t>
                      </a:r>
                      <a:r>
                        <a:rPr lang="de-DE" sz="900" b="0" i="0" u="none" strike="noStrike" kern="1200" dirty="0">
                          <a:solidFill>
                            <a:srgbClr val="006100"/>
                          </a:solidFill>
                          <a:effectLst/>
                          <a:latin typeface="Calibri" panose="020F0502020204030204" pitchFamily="34" charset="0"/>
                          <a:ea typeface="+mn-ea"/>
                          <a:cs typeface="+mn-cs"/>
                        </a:rPr>
                        <a:t> </a:t>
                      </a:r>
                      <a:r>
                        <a:rPr lang="de-DE" sz="900" b="0" i="0" u="none" strike="noStrike" kern="1200" dirty="0" err="1">
                          <a:solidFill>
                            <a:srgbClr val="006100"/>
                          </a:solidFill>
                          <a:effectLst/>
                          <a:latin typeface="Calibri" panose="020F0502020204030204" pitchFamily="34" charset="0"/>
                          <a:ea typeface="+mn-ea"/>
                          <a:cs typeface="+mn-cs"/>
                        </a:rPr>
                        <a:t>by</a:t>
                      </a:r>
                      <a:r>
                        <a:rPr lang="de-DE" sz="900" b="0" i="0" u="none" strike="noStrike" kern="1200" dirty="0">
                          <a:solidFill>
                            <a:srgbClr val="006100"/>
                          </a:solidFill>
                          <a:effectLst/>
                          <a:latin typeface="Calibri" panose="020F0502020204030204" pitchFamily="34" charset="0"/>
                          <a:ea typeface="+mn-ea"/>
                          <a:cs typeface="+mn-cs"/>
                        </a:rPr>
                        <a:t> </a:t>
                      </a:r>
                      <a:r>
                        <a:rPr lang="de-DE" sz="900" b="0" i="0" u="none" strike="noStrike" kern="1200" dirty="0" err="1">
                          <a:solidFill>
                            <a:srgbClr val="006100"/>
                          </a:solidFill>
                          <a:effectLst/>
                          <a:latin typeface="Calibri" panose="020F0502020204030204" pitchFamily="34" charset="0"/>
                          <a:ea typeface="+mn-ea"/>
                          <a:cs typeface="+mn-cs"/>
                        </a:rPr>
                        <a:t>MeV</a:t>
                      </a:r>
                      <a:r>
                        <a:rPr lang="de-DE" sz="900" b="0" i="0" u="none" strike="noStrike" kern="1200" dirty="0">
                          <a:solidFill>
                            <a:srgbClr val="006100"/>
                          </a:solidFill>
                          <a:effectLst/>
                          <a:latin typeface="Calibri" panose="020F0502020204030204" pitchFamily="34" charset="0"/>
                          <a:ea typeface="+mn-ea"/>
                          <a:cs typeface="+mn-cs"/>
                        </a:rPr>
                        <a:t> </a:t>
                      </a:r>
                      <a:r>
                        <a:rPr lang="de-DE" sz="900" b="0" i="0" u="none" strike="noStrike" kern="1200" dirty="0" err="1">
                          <a:solidFill>
                            <a:srgbClr val="006100"/>
                          </a:solidFill>
                          <a:effectLst/>
                          <a:latin typeface="Calibri" panose="020F0502020204030204" pitchFamily="34" charset="0"/>
                          <a:ea typeface="+mn-ea"/>
                          <a:cs typeface="+mn-cs"/>
                        </a:rPr>
                        <a:t>electrons</a:t>
                      </a:r>
                      <a:r>
                        <a:rPr lang="de-DE" sz="900" b="0" i="0" u="none" strike="noStrike" kern="1200" dirty="0">
                          <a:solidFill>
                            <a:srgbClr val="006100"/>
                          </a:solidFill>
                          <a:effectLst/>
                          <a:latin typeface="Calibri" panose="020F0502020204030204" pitchFamily="34" charset="0"/>
                          <a:ea typeface="+mn-ea"/>
                          <a:cs typeface="+mn-cs"/>
                        </a:rPr>
                        <a:t> in </a:t>
                      </a:r>
                      <a:r>
                        <a:rPr lang="de-DE" sz="900" b="0" i="0" u="none" strike="noStrike" kern="1200" dirty="0" err="1">
                          <a:solidFill>
                            <a:srgbClr val="006100"/>
                          </a:solidFill>
                          <a:effectLst/>
                          <a:latin typeface="Calibri" panose="020F0502020204030204" pitchFamily="34" charset="0"/>
                          <a:ea typeface="+mn-ea"/>
                          <a:cs typeface="+mn-cs"/>
                        </a:rPr>
                        <a:t>order</a:t>
                      </a:r>
                      <a:r>
                        <a:rPr lang="de-DE" sz="900" b="0" i="0" u="none" strike="noStrike" kern="1200" dirty="0">
                          <a:solidFill>
                            <a:srgbClr val="006100"/>
                          </a:solidFill>
                          <a:effectLst/>
                          <a:latin typeface="Calibri" panose="020F0502020204030204" pitchFamily="34" charset="0"/>
                          <a:ea typeface="+mn-ea"/>
                          <a:cs typeface="+mn-cs"/>
                        </a:rPr>
                        <a:t> </a:t>
                      </a:r>
                      <a:r>
                        <a:rPr lang="de-DE" sz="900" b="0" i="0" u="none" strike="noStrike" kern="1200" dirty="0" err="1">
                          <a:solidFill>
                            <a:srgbClr val="006100"/>
                          </a:solidFill>
                          <a:effectLst/>
                          <a:latin typeface="Calibri" panose="020F0502020204030204" pitchFamily="34" charset="0"/>
                          <a:ea typeface="+mn-ea"/>
                          <a:cs typeface="+mn-cs"/>
                        </a:rPr>
                        <a:t>to</a:t>
                      </a:r>
                      <a:r>
                        <a:rPr lang="de-DE" sz="900" b="0" i="0" u="none" strike="noStrike" kern="1200" dirty="0">
                          <a:solidFill>
                            <a:srgbClr val="006100"/>
                          </a:solidFill>
                          <a:effectLst/>
                          <a:latin typeface="Calibri" panose="020F0502020204030204" pitchFamily="34" charset="0"/>
                          <a:ea typeface="+mn-ea"/>
                          <a:cs typeface="+mn-cs"/>
                        </a:rPr>
                        <a:t> </a:t>
                      </a:r>
                      <a:r>
                        <a:rPr lang="de-DE" sz="900" b="0" i="0" u="none" strike="noStrike" kern="1200" dirty="0" err="1">
                          <a:solidFill>
                            <a:srgbClr val="006100"/>
                          </a:solidFill>
                          <a:effectLst/>
                          <a:latin typeface="Calibri" panose="020F0502020204030204" pitchFamily="34" charset="0"/>
                          <a:ea typeface="+mn-ea"/>
                          <a:cs typeface="+mn-cs"/>
                        </a:rPr>
                        <a:t>create</a:t>
                      </a:r>
                      <a:r>
                        <a:rPr lang="de-DE" sz="900" b="0" i="0" u="none" strike="noStrike" kern="1200" dirty="0">
                          <a:solidFill>
                            <a:srgbClr val="006100"/>
                          </a:solidFill>
                          <a:effectLst/>
                          <a:latin typeface="Calibri" panose="020F0502020204030204" pitchFamily="34" charset="0"/>
                          <a:ea typeface="+mn-ea"/>
                          <a:cs typeface="+mn-cs"/>
                        </a:rPr>
                        <a:t> </a:t>
                      </a:r>
                      <a:r>
                        <a:rPr lang="de-DE" sz="900" b="0" i="0" u="none" strike="noStrike" kern="1200" dirty="0" err="1">
                          <a:solidFill>
                            <a:srgbClr val="006100"/>
                          </a:solidFill>
                          <a:effectLst/>
                          <a:latin typeface="Calibri" panose="020F0502020204030204" pitchFamily="34" charset="0"/>
                          <a:ea typeface="+mn-ea"/>
                          <a:cs typeface="+mn-cs"/>
                        </a:rPr>
                        <a:t>isolated</a:t>
                      </a:r>
                      <a:r>
                        <a:rPr lang="de-DE" sz="900" b="0" i="0" u="none" strike="noStrike" kern="1200" dirty="0">
                          <a:solidFill>
                            <a:srgbClr val="006100"/>
                          </a:solidFill>
                          <a:effectLst/>
                          <a:latin typeface="Calibri" panose="020F0502020204030204" pitchFamily="34" charset="0"/>
                          <a:ea typeface="+mn-ea"/>
                          <a:cs typeface="+mn-cs"/>
                        </a:rPr>
                        <a:t> Frenkel </a:t>
                      </a:r>
                      <a:r>
                        <a:rPr lang="de-DE" sz="900" b="0" i="0" u="none" strike="noStrike" kern="1200" dirty="0" err="1">
                          <a:solidFill>
                            <a:srgbClr val="006100"/>
                          </a:solidFill>
                          <a:effectLst/>
                          <a:latin typeface="Calibri" panose="020F0502020204030204" pitchFamily="34" charset="0"/>
                          <a:ea typeface="+mn-ea"/>
                          <a:cs typeface="+mn-cs"/>
                        </a:rPr>
                        <a:t>pairs</a:t>
                      </a:r>
                      <a:endParaRPr lang="de-DE" sz="900" b="0" i="0" u="none" strike="noStrike" kern="1200" dirty="0">
                        <a:solidFill>
                          <a:srgbClr val="006100"/>
                        </a:solidFill>
                        <a:effectLst/>
                        <a:latin typeface="Calibri" panose="020F0502020204030204" pitchFamily="34" charset="0"/>
                        <a:ea typeface="+mn-ea"/>
                        <a:cs typeface="+mn-cs"/>
                      </a:endParaRP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de-DE" sz="900" b="0" i="0" u="none" strike="noStrike" kern="1200" dirty="0">
                          <a:solidFill>
                            <a:srgbClr val="006100"/>
                          </a:solidFill>
                          <a:effectLst/>
                          <a:latin typeface="Calibri" panose="020F0502020204030204" pitchFamily="34" charset="0"/>
                          <a:ea typeface="+mn-ea"/>
                          <a:cs typeface="+mn-cs"/>
                        </a:rPr>
                        <a:t>Matej Mayer</a:t>
                      </a:r>
                    </a:p>
                  </a:txBody>
                  <a:tcPr marL="2896" marR="2896" marT="28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900" b="1" i="0" u="none" strike="noStrike" kern="1200" dirty="0">
                          <a:solidFill>
                            <a:srgbClr val="FF0000"/>
                          </a:solidFill>
                          <a:effectLst/>
                          <a:latin typeface="Calibri" panose="020F0502020204030204" pitchFamily="34" charset="0"/>
                          <a:ea typeface="+mn-ea"/>
                          <a:cs typeface="+mn-cs"/>
                        </a:rPr>
                        <a:t>DONE</a:t>
                      </a:r>
                    </a:p>
                  </a:txBody>
                  <a:tcPr marL="2896" marR="2896" marT="28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315040844"/>
                  </a:ext>
                </a:extLst>
              </a:tr>
            </a:tbl>
          </a:graphicData>
        </a:graphic>
      </p:graphicFrame>
      <p:sp>
        <p:nvSpPr>
          <p:cNvPr id="5" name="TextBox 4"/>
          <p:cNvSpPr txBox="1"/>
          <p:nvPr/>
        </p:nvSpPr>
        <p:spPr>
          <a:xfrm>
            <a:off x="2209800" y="2190750"/>
            <a:ext cx="4585598" cy="954107"/>
          </a:xfrm>
          <a:prstGeom prst="rect">
            <a:avLst/>
          </a:prstGeom>
          <a:solidFill>
            <a:srgbClr val="BDFFFF"/>
          </a:solidFill>
          <a:ln w="38100">
            <a:solidFill>
              <a:srgbClr val="FF0000"/>
            </a:solidFill>
          </a:ln>
        </p:spPr>
        <p:txBody>
          <a:bodyPr wrap="square" rtlCol="0">
            <a:spAutoFit/>
          </a:bodyPr>
          <a:lstStyle/>
          <a:p>
            <a:pPr algn="ctr"/>
            <a:r>
              <a:rPr lang="de-DE" sz="2800" b="1" dirty="0"/>
              <a:t>23 Tasks in total</a:t>
            </a:r>
          </a:p>
          <a:p>
            <a:pPr algn="ctr"/>
            <a:r>
              <a:rPr lang="de-DE" sz="2800" b="1" dirty="0"/>
              <a:t>5 </a:t>
            </a:r>
            <a:r>
              <a:rPr lang="de-DE" sz="2800" b="1" dirty="0" err="1"/>
              <a:t>Partially</a:t>
            </a:r>
            <a:r>
              <a:rPr lang="de-DE" sz="2800" b="1" dirty="0"/>
              <a:t> </a:t>
            </a:r>
            <a:r>
              <a:rPr lang="de-DE" sz="2800" b="1" dirty="0" err="1"/>
              <a:t>done</a:t>
            </a:r>
            <a:endParaRPr lang="de-DE" sz="2800" b="1" dirty="0"/>
          </a:p>
        </p:txBody>
      </p:sp>
    </p:spTree>
    <p:extLst>
      <p:ext uri="{BB962C8B-B14F-4D97-AF65-F5344CB8AC3E}">
        <p14:creationId xmlns:p14="http://schemas.microsoft.com/office/powerpoint/2010/main" val="10634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 y="0"/>
            <a:ext cx="1917256" cy="461665"/>
          </a:xfrm>
          <a:prstGeom prst="rect">
            <a:avLst/>
          </a:prstGeom>
        </p:spPr>
        <p:txBody>
          <a:bodyPr wrap="none">
            <a:spAutoFit/>
          </a:bodyPr>
          <a:lstStyle/>
          <a:p>
            <a:r>
              <a:rPr lang="en-GB" sz="2400" b="1" dirty="0"/>
              <a:t>Summary 1/2</a:t>
            </a:r>
          </a:p>
        </p:txBody>
      </p:sp>
      <p:sp>
        <p:nvSpPr>
          <p:cNvPr id="3" name="Rectangle 2">
            <a:extLst>
              <a:ext uri="{FF2B5EF4-FFF2-40B4-BE49-F238E27FC236}">
                <a16:creationId xmlns:a16="http://schemas.microsoft.com/office/drawing/2014/main" id="{F5DAD250-C118-4748-9CDC-D54F35233B1D}"/>
              </a:ext>
            </a:extLst>
          </p:cNvPr>
          <p:cNvSpPr/>
          <p:nvPr/>
        </p:nvSpPr>
        <p:spPr>
          <a:xfrm>
            <a:off x="29526" y="514350"/>
            <a:ext cx="9038273" cy="646331"/>
          </a:xfrm>
          <a:prstGeom prst="rect">
            <a:avLst/>
          </a:prstGeom>
        </p:spPr>
        <p:txBody>
          <a:bodyPr wrap="square">
            <a:spAutoFit/>
          </a:bodyPr>
          <a:lstStyle/>
          <a:p>
            <a:pPr marL="285750" indent="-285750">
              <a:buFont typeface="Wingdings" pitchFamily="2" charset="2"/>
              <a:buChar char="v"/>
            </a:pPr>
            <a:r>
              <a:rPr lang="en-GB" b="1" dirty="0">
                <a:solidFill>
                  <a:prstClr val="black"/>
                </a:solidFill>
              </a:rPr>
              <a:t>SP3.1:</a:t>
            </a:r>
            <a:r>
              <a:rPr lang="en-US" b="1" dirty="0">
                <a:solidFill>
                  <a:prstClr val="black"/>
                </a:solidFill>
              </a:rPr>
              <a:t> Qualification of the impact of seeding gases (</a:t>
            </a:r>
            <a:r>
              <a:rPr lang="en-US" b="1" dirty="0" err="1">
                <a:solidFill>
                  <a:prstClr val="black"/>
                </a:solidFill>
              </a:rPr>
              <a:t>Ar</a:t>
            </a:r>
            <a:r>
              <a:rPr lang="en-US" b="1" dirty="0">
                <a:solidFill>
                  <a:prstClr val="black"/>
                </a:solidFill>
              </a:rPr>
              <a:t> and N) on fuel retention and fuel release in W and Be PFCs and mixed layers</a:t>
            </a:r>
            <a:endParaRPr lang="en-US" dirty="0"/>
          </a:p>
        </p:txBody>
      </p:sp>
      <p:sp>
        <p:nvSpPr>
          <p:cNvPr id="4" name="TextBox 3">
            <a:extLst>
              <a:ext uri="{FF2B5EF4-FFF2-40B4-BE49-F238E27FC236}">
                <a16:creationId xmlns:a16="http://schemas.microsoft.com/office/drawing/2014/main" id="{90B886E1-A623-8F42-AFA1-9C79C86E2658}"/>
              </a:ext>
            </a:extLst>
          </p:cNvPr>
          <p:cNvSpPr txBox="1"/>
          <p:nvPr/>
        </p:nvSpPr>
        <p:spPr>
          <a:xfrm>
            <a:off x="258127" y="1215735"/>
            <a:ext cx="7303666" cy="2542363"/>
          </a:xfrm>
          <a:prstGeom prst="rect">
            <a:avLst/>
          </a:prstGeom>
          <a:noFill/>
        </p:spPr>
        <p:txBody>
          <a:bodyPr wrap="none" rtlCol="0">
            <a:spAutoFit/>
          </a:bodyPr>
          <a:lstStyle/>
          <a:p>
            <a:pPr marL="285750" indent="-285750">
              <a:lnSpc>
                <a:spcPct val="150000"/>
              </a:lnSpc>
              <a:buFont typeface="Wingdings" pitchFamily="2" charset="2"/>
              <a:buChar char="Ø"/>
            </a:pPr>
            <a:r>
              <a:rPr lang="en-US" dirty="0"/>
              <a:t>Pure oxide layers reduce bulk uptake</a:t>
            </a:r>
          </a:p>
          <a:p>
            <a:pPr marL="285750" indent="-285750">
              <a:lnSpc>
                <a:spcPct val="150000"/>
              </a:lnSpc>
              <a:buFont typeface="Wingdings" pitchFamily="2" charset="2"/>
              <a:buChar char="Ø"/>
            </a:pPr>
            <a:r>
              <a:rPr lang="en-US" dirty="0"/>
              <a:t>Inlet side surface roughness does not affect gas driven permeation</a:t>
            </a:r>
          </a:p>
          <a:p>
            <a:pPr marL="285750" indent="-285750">
              <a:lnSpc>
                <a:spcPct val="150000"/>
              </a:lnSpc>
              <a:buFont typeface="Wingdings" pitchFamily="2" charset="2"/>
              <a:buChar char="Ø"/>
            </a:pPr>
            <a:r>
              <a:rPr lang="en-US" dirty="0"/>
              <a:t>Surface porosity affects retention in ion beam beam loading experiments</a:t>
            </a:r>
          </a:p>
          <a:p>
            <a:pPr marL="285750" indent="-285750">
              <a:lnSpc>
                <a:spcPct val="150000"/>
              </a:lnSpc>
              <a:buFont typeface="Wingdings" pitchFamily="2" charset="2"/>
              <a:buChar char="Ø"/>
            </a:pPr>
            <a:r>
              <a:rPr lang="en-US" dirty="0" err="1"/>
              <a:t>Ar</a:t>
            </a:r>
            <a:r>
              <a:rPr lang="en-US" dirty="0"/>
              <a:t> pre-implantation has strong impact on D-TDS spectrum from Be</a:t>
            </a:r>
          </a:p>
          <a:p>
            <a:pPr marL="285750" indent="-285750">
              <a:lnSpc>
                <a:spcPct val="150000"/>
              </a:lnSpc>
              <a:buFont typeface="Wingdings" pitchFamily="2" charset="2"/>
              <a:buChar char="Ø"/>
            </a:pPr>
            <a:r>
              <a:rPr lang="en-US" dirty="0"/>
              <a:t>N+D implantation increases retention in Be</a:t>
            </a:r>
          </a:p>
          <a:p>
            <a:pPr marL="285750" indent="-285750">
              <a:lnSpc>
                <a:spcPct val="150000"/>
              </a:lnSpc>
              <a:buFont typeface="Wingdings" pitchFamily="2" charset="2"/>
              <a:buChar char="Ø"/>
            </a:pPr>
            <a:endParaRPr lang="en-US" dirty="0"/>
          </a:p>
        </p:txBody>
      </p:sp>
      <p:sp>
        <p:nvSpPr>
          <p:cNvPr id="5" name="Rectangle 4">
            <a:extLst>
              <a:ext uri="{FF2B5EF4-FFF2-40B4-BE49-F238E27FC236}">
                <a16:creationId xmlns:a16="http://schemas.microsoft.com/office/drawing/2014/main" id="{46F4D60C-0495-5F49-A5A3-B1406A49BD5B}"/>
              </a:ext>
            </a:extLst>
          </p:cNvPr>
          <p:cNvSpPr/>
          <p:nvPr/>
        </p:nvSpPr>
        <p:spPr>
          <a:xfrm>
            <a:off x="14287" y="3455649"/>
            <a:ext cx="8001000" cy="369332"/>
          </a:xfrm>
          <a:prstGeom prst="rect">
            <a:avLst/>
          </a:prstGeom>
        </p:spPr>
        <p:txBody>
          <a:bodyPr wrap="square">
            <a:spAutoFit/>
          </a:bodyPr>
          <a:lstStyle/>
          <a:p>
            <a:pPr marL="285750" indent="-285750">
              <a:buFont typeface="Wingdings" pitchFamily="2" charset="2"/>
              <a:buChar char="v"/>
            </a:pPr>
            <a:r>
              <a:rPr lang="en-US" b="1" dirty="0">
                <a:solidFill>
                  <a:prstClr val="black"/>
                </a:solidFill>
              </a:rPr>
              <a:t>SP3.2:Qualification and modelling of synergistic effects …of He</a:t>
            </a:r>
            <a:endParaRPr lang="en-US" dirty="0"/>
          </a:p>
        </p:txBody>
      </p:sp>
      <p:sp>
        <p:nvSpPr>
          <p:cNvPr id="6" name="TextBox 5">
            <a:extLst>
              <a:ext uri="{FF2B5EF4-FFF2-40B4-BE49-F238E27FC236}">
                <a16:creationId xmlns:a16="http://schemas.microsoft.com/office/drawing/2014/main" id="{2A21D97C-2DA1-FB44-950F-D29448C5ADFD}"/>
              </a:ext>
            </a:extLst>
          </p:cNvPr>
          <p:cNvSpPr txBox="1"/>
          <p:nvPr/>
        </p:nvSpPr>
        <p:spPr>
          <a:xfrm>
            <a:off x="289814" y="3714750"/>
            <a:ext cx="5089598" cy="1338828"/>
          </a:xfrm>
          <a:prstGeom prst="rect">
            <a:avLst/>
          </a:prstGeom>
          <a:noFill/>
        </p:spPr>
        <p:txBody>
          <a:bodyPr wrap="none" rtlCol="0">
            <a:spAutoFit/>
          </a:bodyPr>
          <a:lstStyle/>
          <a:p>
            <a:pPr marL="285750" indent="-285750">
              <a:lnSpc>
                <a:spcPct val="150000"/>
              </a:lnSpc>
              <a:buFont typeface="Wingdings" pitchFamily="2" charset="2"/>
              <a:buChar char="Ø"/>
            </a:pPr>
            <a:r>
              <a:rPr lang="en-US" dirty="0"/>
              <a:t>He in the bulk acts as a strong trap for hydrogen</a:t>
            </a:r>
          </a:p>
          <a:p>
            <a:pPr marL="285750" indent="-285750">
              <a:lnSpc>
                <a:spcPct val="150000"/>
              </a:lnSpc>
              <a:buFont typeface="Wingdings" pitchFamily="2" charset="2"/>
              <a:buChar char="Ø"/>
            </a:pPr>
            <a:r>
              <a:rPr lang="en-US" dirty="0"/>
              <a:t>D/He ration decreases with He </a:t>
            </a:r>
            <a:r>
              <a:rPr lang="en-US" dirty="0" smtClean="0"/>
              <a:t>concentration</a:t>
            </a:r>
          </a:p>
          <a:p>
            <a:pPr marL="285750" indent="-285750">
              <a:lnSpc>
                <a:spcPct val="150000"/>
              </a:lnSpc>
              <a:buFont typeface="Wingdings" pitchFamily="2" charset="2"/>
              <a:buChar char="Ø"/>
            </a:pPr>
            <a:r>
              <a:rPr lang="en-US" dirty="0" smtClean="0"/>
              <a:t>Simultaneous </a:t>
            </a:r>
            <a:r>
              <a:rPr lang="en-US" dirty="0" err="1" smtClean="0"/>
              <a:t>D+He</a:t>
            </a:r>
            <a:r>
              <a:rPr lang="en-US" dirty="0" smtClean="0"/>
              <a:t> irradiation not yet conclusive</a:t>
            </a:r>
            <a:endParaRPr lang="en-US" dirty="0"/>
          </a:p>
        </p:txBody>
      </p:sp>
    </p:spTree>
    <p:extLst>
      <p:ext uri="{BB962C8B-B14F-4D97-AF65-F5344CB8AC3E}">
        <p14:creationId xmlns:p14="http://schemas.microsoft.com/office/powerpoint/2010/main" val="380549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F4718-A63C-004B-9509-43FABCBCF228}"/>
              </a:ext>
            </a:extLst>
          </p:cNvPr>
          <p:cNvSpPr/>
          <p:nvPr/>
        </p:nvSpPr>
        <p:spPr>
          <a:xfrm>
            <a:off x="0" y="666750"/>
            <a:ext cx="7626626" cy="369332"/>
          </a:xfrm>
          <a:prstGeom prst="rect">
            <a:avLst/>
          </a:prstGeom>
        </p:spPr>
        <p:txBody>
          <a:bodyPr wrap="square">
            <a:spAutoFit/>
          </a:bodyPr>
          <a:lstStyle/>
          <a:p>
            <a:pPr marL="285750" indent="-285750">
              <a:buFont typeface="Wingdings" pitchFamily="2" charset="2"/>
              <a:buChar char="v"/>
            </a:pPr>
            <a:r>
              <a:rPr lang="en-US" b="1" dirty="0">
                <a:solidFill>
                  <a:prstClr val="black"/>
                </a:solidFill>
              </a:rPr>
              <a:t>SP3.3:Fuel retention and fuel release modelling… </a:t>
            </a:r>
            <a:endParaRPr lang="en-US" dirty="0"/>
          </a:p>
        </p:txBody>
      </p:sp>
      <p:sp>
        <p:nvSpPr>
          <p:cNvPr id="3" name="TextBox 2">
            <a:extLst>
              <a:ext uri="{FF2B5EF4-FFF2-40B4-BE49-F238E27FC236}">
                <a16:creationId xmlns:a16="http://schemas.microsoft.com/office/drawing/2014/main" id="{123ED51D-9F0D-CC4C-9FD0-83E57A1A699D}"/>
              </a:ext>
            </a:extLst>
          </p:cNvPr>
          <p:cNvSpPr txBox="1"/>
          <p:nvPr/>
        </p:nvSpPr>
        <p:spPr>
          <a:xfrm>
            <a:off x="304800" y="1011019"/>
            <a:ext cx="7877093" cy="880369"/>
          </a:xfrm>
          <a:prstGeom prst="rect">
            <a:avLst/>
          </a:prstGeom>
          <a:noFill/>
        </p:spPr>
        <p:txBody>
          <a:bodyPr wrap="none" rtlCol="0">
            <a:spAutoFit/>
          </a:bodyPr>
          <a:lstStyle/>
          <a:p>
            <a:pPr marL="285750" indent="-285750">
              <a:lnSpc>
                <a:spcPct val="150000"/>
              </a:lnSpc>
              <a:buFont typeface="Wingdings" pitchFamily="2" charset="2"/>
              <a:buChar char="Ø"/>
            </a:pPr>
            <a:r>
              <a:rPr lang="en-US" dirty="0"/>
              <a:t>DFT model of W+H+O suggests that surface O reduces H adsorption energy</a:t>
            </a:r>
          </a:p>
          <a:p>
            <a:pPr marL="285750" indent="-285750">
              <a:lnSpc>
                <a:spcPct val="150000"/>
              </a:lnSpc>
              <a:buFont typeface="Wingdings" pitchFamily="2" charset="2"/>
              <a:buChar char="Ø"/>
            </a:pPr>
            <a:r>
              <a:rPr lang="en-US" dirty="0"/>
              <a:t>3D Diffusion trapping modeling capabilities now allow multi material interfaces</a:t>
            </a:r>
          </a:p>
        </p:txBody>
      </p:sp>
      <p:sp>
        <p:nvSpPr>
          <p:cNvPr id="4" name="Rectangle 3">
            <a:extLst>
              <a:ext uri="{FF2B5EF4-FFF2-40B4-BE49-F238E27FC236}">
                <a16:creationId xmlns:a16="http://schemas.microsoft.com/office/drawing/2014/main" id="{DF27E535-0486-FB4D-AF04-0A2F3C74008D}"/>
              </a:ext>
            </a:extLst>
          </p:cNvPr>
          <p:cNvSpPr/>
          <p:nvPr/>
        </p:nvSpPr>
        <p:spPr>
          <a:xfrm>
            <a:off x="14287" y="0"/>
            <a:ext cx="1917256" cy="461665"/>
          </a:xfrm>
          <a:prstGeom prst="rect">
            <a:avLst/>
          </a:prstGeom>
        </p:spPr>
        <p:txBody>
          <a:bodyPr wrap="none">
            <a:spAutoFit/>
          </a:bodyPr>
          <a:lstStyle/>
          <a:p>
            <a:r>
              <a:rPr lang="en-GB" sz="2400" b="1" dirty="0"/>
              <a:t>Summary 2/2</a:t>
            </a:r>
          </a:p>
        </p:txBody>
      </p:sp>
      <p:sp>
        <p:nvSpPr>
          <p:cNvPr id="5" name="Rectangle 4">
            <a:extLst>
              <a:ext uri="{FF2B5EF4-FFF2-40B4-BE49-F238E27FC236}">
                <a16:creationId xmlns:a16="http://schemas.microsoft.com/office/drawing/2014/main" id="{23C343DF-F17D-3144-9E2E-4832889CD2A6}"/>
              </a:ext>
            </a:extLst>
          </p:cNvPr>
          <p:cNvSpPr/>
          <p:nvPr/>
        </p:nvSpPr>
        <p:spPr>
          <a:xfrm>
            <a:off x="0" y="2078192"/>
            <a:ext cx="8576807" cy="369332"/>
          </a:xfrm>
          <a:prstGeom prst="rect">
            <a:avLst/>
          </a:prstGeom>
        </p:spPr>
        <p:txBody>
          <a:bodyPr wrap="square">
            <a:spAutoFit/>
          </a:bodyPr>
          <a:lstStyle/>
          <a:p>
            <a:pPr marL="6350" lvl="8" indent="-6350">
              <a:spcAft>
                <a:spcPts val="1200"/>
              </a:spcAft>
              <a:buFont typeface="Wingdings" pitchFamily="2" charset="2"/>
              <a:buChar char="v"/>
            </a:pPr>
            <a:r>
              <a:rPr lang="en-US" b="1" dirty="0">
                <a:solidFill>
                  <a:prstClr val="black"/>
                </a:solidFill>
              </a:rPr>
              <a:t> SP3.4 Quantify the impact of neutron and self-damage on fuel retention…</a:t>
            </a:r>
          </a:p>
        </p:txBody>
      </p:sp>
      <p:sp>
        <p:nvSpPr>
          <p:cNvPr id="6" name="TextBox 5">
            <a:extLst>
              <a:ext uri="{FF2B5EF4-FFF2-40B4-BE49-F238E27FC236}">
                <a16:creationId xmlns:a16="http://schemas.microsoft.com/office/drawing/2014/main" id="{A5ACF469-FCD7-FE49-B3B9-5B87430A98B2}"/>
              </a:ext>
            </a:extLst>
          </p:cNvPr>
          <p:cNvSpPr txBox="1"/>
          <p:nvPr/>
        </p:nvSpPr>
        <p:spPr>
          <a:xfrm>
            <a:off x="304800" y="2447524"/>
            <a:ext cx="8686800" cy="2126864"/>
          </a:xfrm>
          <a:prstGeom prst="rect">
            <a:avLst/>
          </a:prstGeom>
          <a:noFill/>
        </p:spPr>
        <p:txBody>
          <a:bodyPr wrap="square" rtlCol="0">
            <a:spAutoFit/>
          </a:bodyPr>
          <a:lstStyle/>
          <a:p>
            <a:pPr marL="285750" indent="-285750">
              <a:lnSpc>
                <a:spcPct val="150000"/>
              </a:lnSpc>
              <a:buFont typeface="Wingdings" pitchFamily="2" charset="2"/>
              <a:buChar char="Ø"/>
            </a:pPr>
            <a:r>
              <a:rPr lang="en-US" dirty="0"/>
              <a:t>Similar to un-</a:t>
            </a:r>
            <a:r>
              <a:rPr lang="en-US" dirty="0" err="1"/>
              <a:t>damged</a:t>
            </a:r>
            <a:r>
              <a:rPr lang="en-US" dirty="0"/>
              <a:t> case, self-damaged heavy alloys retain less as function of fluence</a:t>
            </a:r>
          </a:p>
          <a:p>
            <a:pPr marL="285750" indent="-285750">
              <a:lnSpc>
                <a:spcPct val="150000"/>
              </a:lnSpc>
              <a:buFont typeface="Wingdings" pitchFamily="2" charset="2"/>
              <a:buChar char="Ø"/>
            </a:pPr>
            <a:r>
              <a:rPr lang="en-US" dirty="0"/>
              <a:t>Increasing solute increases damage stabilization at 450K. Cannot be explained by current model</a:t>
            </a:r>
          </a:p>
          <a:p>
            <a:pPr marL="285750" indent="-285750">
              <a:lnSpc>
                <a:spcPct val="150000"/>
              </a:lnSpc>
              <a:buFont typeface="Wingdings" pitchFamily="2" charset="2"/>
              <a:buChar char="Ø"/>
            </a:pPr>
            <a:r>
              <a:rPr lang="en-US" dirty="0"/>
              <a:t>Damage stabilization during multi-step experiment described by model</a:t>
            </a:r>
            <a:br>
              <a:rPr lang="en-US" dirty="0"/>
            </a:br>
            <a:r>
              <a:rPr lang="en-US" dirty="0">
                <a:sym typeface="Wingdings" pitchFamily="2" charset="2"/>
              </a:rPr>
              <a:t> Allows to estimate maximum retention saturation after 5 steps</a:t>
            </a:r>
            <a:endParaRPr lang="en-US" dirty="0"/>
          </a:p>
        </p:txBody>
      </p:sp>
    </p:spTree>
    <p:extLst>
      <p:ext uri="{BB962C8B-B14F-4D97-AF65-F5344CB8AC3E}">
        <p14:creationId xmlns:p14="http://schemas.microsoft.com/office/powerpoint/2010/main" val="405639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022948-AE73-CB4C-87D3-15BFE846B2E4}"/>
              </a:ext>
            </a:extLst>
          </p:cNvPr>
          <p:cNvSpPr/>
          <p:nvPr/>
        </p:nvSpPr>
        <p:spPr>
          <a:xfrm>
            <a:off x="14287" y="57150"/>
            <a:ext cx="1218603" cy="461665"/>
          </a:xfrm>
          <a:prstGeom prst="rect">
            <a:avLst/>
          </a:prstGeom>
        </p:spPr>
        <p:txBody>
          <a:bodyPr wrap="none">
            <a:spAutoFit/>
          </a:bodyPr>
          <a:lstStyle/>
          <a:p>
            <a:r>
              <a:rPr lang="en-GB" sz="2400" b="1" dirty="0"/>
              <a:t>Outlook</a:t>
            </a:r>
          </a:p>
        </p:txBody>
      </p:sp>
      <p:sp>
        <p:nvSpPr>
          <p:cNvPr id="5" name="Rectangle 4">
            <a:extLst>
              <a:ext uri="{FF2B5EF4-FFF2-40B4-BE49-F238E27FC236}">
                <a16:creationId xmlns:a16="http://schemas.microsoft.com/office/drawing/2014/main" id="{C8D42D32-C811-7844-BE47-026B90252FC9}"/>
              </a:ext>
            </a:extLst>
          </p:cNvPr>
          <p:cNvSpPr/>
          <p:nvPr/>
        </p:nvSpPr>
        <p:spPr>
          <a:xfrm>
            <a:off x="304800" y="686633"/>
            <a:ext cx="8382000" cy="3970318"/>
          </a:xfrm>
          <a:prstGeom prst="rect">
            <a:avLst/>
          </a:prstGeom>
        </p:spPr>
        <p:txBody>
          <a:bodyPr wrap="square">
            <a:spAutoFit/>
          </a:bodyPr>
          <a:lstStyle/>
          <a:p>
            <a:pPr marL="285750" indent="-285750">
              <a:buFont typeface="Wingdings" pitchFamily="2" charset="2"/>
              <a:buChar char="v"/>
            </a:pPr>
            <a:r>
              <a:rPr lang="en-GB" dirty="0">
                <a:latin typeface="Calibri" panose="020F0502020204030204" pitchFamily="34" charset="0"/>
              </a:rPr>
              <a:t>Permeation through and retention in W, Steel, W on Steel and W on Cu</a:t>
            </a:r>
          </a:p>
          <a:p>
            <a:pPr marL="742950" lvl="1" indent="-285750">
              <a:buFont typeface="Courier New" panose="02070309020205020404" pitchFamily="49" charset="0"/>
              <a:buChar char="o"/>
            </a:pPr>
            <a:r>
              <a:rPr lang="en-GB" dirty="0">
                <a:latin typeface="Calibri" panose="020F0502020204030204" pitchFamily="34" charset="0"/>
              </a:rPr>
              <a:t>Influence of </a:t>
            </a:r>
          </a:p>
          <a:p>
            <a:pPr marL="1200150" lvl="2" indent="-285750">
              <a:buFont typeface="Wingdings" pitchFamily="2" charset="2"/>
              <a:buChar char="Ø"/>
            </a:pPr>
            <a:r>
              <a:rPr lang="en-GB" dirty="0">
                <a:latin typeface="Calibri" panose="020F0502020204030204" pitchFamily="34" charset="0"/>
              </a:rPr>
              <a:t>  Material interfaces (both graded and layered)</a:t>
            </a:r>
          </a:p>
          <a:p>
            <a:pPr marL="1657350" lvl="3" indent="-285750">
              <a:buFont typeface="Courier New" panose="02070309020205020404" pitchFamily="49" charset="0"/>
              <a:buChar char="o"/>
            </a:pPr>
            <a:r>
              <a:rPr lang="en-GB" dirty="0">
                <a:latin typeface="Calibri" panose="020F0502020204030204" pitchFamily="34" charset="0"/>
              </a:rPr>
              <a:t>  Kinetic barriers at interfaces</a:t>
            </a:r>
          </a:p>
          <a:p>
            <a:pPr marL="1657350" lvl="3" indent="-285750">
              <a:buFont typeface="Courier New" panose="02070309020205020404" pitchFamily="49" charset="0"/>
              <a:buChar char="o"/>
            </a:pPr>
            <a:r>
              <a:rPr lang="en-GB" dirty="0">
                <a:latin typeface="Calibri" panose="020F0502020204030204" pitchFamily="34" charset="0"/>
              </a:rPr>
              <a:t>  Traps at interfaces</a:t>
            </a:r>
          </a:p>
          <a:p>
            <a:pPr marL="1657350" lvl="3" indent="-285750">
              <a:buFont typeface="Courier New" panose="02070309020205020404" pitchFamily="49" charset="0"/>
              <a:buChar char="o"/>
            </a:pPr>
            <a:r>
              <a:rPr lang="en-GB" dirty="0">
                <a:latin typeface="Calibri" panose="020F0502020204030204" pitchFamily="34" charset="0"/>
              </a:rPr>
              <a:t>  Discontinuities in solubility</a:t>
            </a:r>
          </a:p>
          <a:p>
            <a:r>
              <a:rPr lang="en-GB" dirty="0">
                <a:latin typeface="Calibri" panose="020F0502020204030204" pitchFamily="34" charset="0"/>
              </a:rPr>
              <a:t> </a:t>
            </a:r>
          </a:p>
          <a:p>
            <a:pPr marL="1200150" lvl="2" indent="-285750">
              <a:buFont typeface="Wingdings" pitchFamily="2" charset="2"/>
              <a:buChar char="Ø"/>
            </a:pPr>
            <a:r>
              <a:rPr lang="en-GB" dirty="0">
                <a:latin typeface="Calibri" panose="020F0502020204030204" pitchFamily="34" charset="0"/>
              </a:rPr>
              <a:t>  Surface layers O, C… (which are also material interfaces in a sense...)</a:t>
            </a:r>
          </a:p>
          <a:p>
            <a:pPr marL="1657350" lvl="3" indent="-285750">
              <a:buFont typeface="Courier New" panose="02070309020205020404" pitchFamily="49" charset="0"/>
              <a:buChar char="o"/>
            </a:pPr>
            <a:r>
              <a:rPr lang="en-GB" dirty="0">
                <a:latin typeface="Calibri" panose="020F0502020204030204" pitchFamily="34" charset="0"/>
              </a:rPr>
              <a:t>  Influence on bulk uptake/bulk to surface transition/recombination</a:t>
            </a:r>
          </a:p>
          <a:p>
            <a:r>
              <a:rPr lang="en-GB" dirty="0">
                <a:latin typeface="Calibri" panose="020F0502020204030204" pitchFamily="34" charset="0"/>
              </a:rPr>
              <a:t>  </a:t>
            </a:r>
          </a:p>
          <a:p>
            <a:pPr marL="285750" indent="-285750">
              <a:buFont typeface="Wingdings" pitchFamily="2" charset="2"/>
              <a:buChar char="v"/>
            </a:pPr>
            <a:r>
              <a:rPr lang="en-GB" dirty="0">
                <a:latin typeface="Calibri" panose="020F0502020204030204" pitchFamily="34" charset="0"/>
              </a:rPr>
              <a:t> Metal to coolant water interface</a:t>
            </a:r>
            <a:br>
              <a:rPr lang="en-GB" dirty="0">
                <a:latin typeface="Calibri" panose="020F0502020204030204" pitchFamily="34" charset="0"/>
              </a:rPr>
            </a:br>
            <a:r>
              <a:rPr lang="en-GB" dirty="0">
                <a:latin typeface="Calibri" panose="020F0502020204030204" pitchFamily="34" charset="0"/>
              </a:rPr>
              <a:t> (How does T jump back and forth between metal and coolant water)</a:t>
            </a:r>
          </a:p>
          <a:p>
            <a:pPr marL="742950" lvl="1" indent="-285750">
              <a:buFont typeface="Wingdings" pitchFamily="2" charset="2"/>
              <a:buChar char="Ø"/>
            </a:pPr>
            <a:r>
              <a:rPr lang="en-GB" dirty="0">
                <a:latin typeface="Calibri" panose="020F0502020204030204" pitchFamily="34" charset="0"/>
              </a:rPr>
              <a:t> Boundary condition as function of </a:t>
            </a:r>
            <a:br>
              <a:rPr lang="en-GB" dirty="0">
                <a:latin typeface="Calibri" panose="020F0502020204030204" pitchFamily="34" charset="0"/>
              </a:rPr>
            </a:br>
            <a:r>
              <a:rPr lang="en-GB" dirty="0">
                <a:latin typeface="Calibri" panose="020F0502020204030204" pitchFamily="34" charset="0"/>
              </a:rPr>
              <a:t>Temperature, Water pressure, PH-value...</a:t>
            </a:r>
          </a:p>
        </p:txBody>
      </p:sp>
    </p:spTree>
    <p:extLst>
      <p:ext uri="{BB962C8B-B14F-4D97-AF65-F5344CB8AC3E}">
        <p14:creationId xmlns:p14="http://schemas.microsoft.com/office/powerpoint/2010/main" val="1571204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6E844C-FC44-3B4C-8136-4F6150164B5C}"/>
              </a:ext>
            </a:extLst>
          </p:cNvPr>
          <p:cNvSpPr/>
          <p:nvPr/>
        </p:nvSpPr>
        <p:spPr>
          <a:xfrm>
            <a:off x="228600" y="742950"/>
            <a:ext cx="8534400" cy="3693319"/>
          </a:xfrm>
          <a:prstGeom prst="rect">
            <a:avLst/>
          </a:prstGeom>
        </p:spPr>
        <p:txBody>
          <a:bodyPr wrap="square">
            <a:spAutoFit/>
          </a:bodyPr>
          <a:lstStyle/>
          <a:p>
            <a:pPr marL="285750" indent="-285750">
              <a:buFont typeface="Wingdings" pitchFamily="2" charset="2"/>
              <a:buChar char="v"/>
            </a:pPr>
            <a:r>
              <a:rPr lang="en-GB" dirty="0">
                <a:latin typeface="Calibri" panose="020F0502020204030204" pitchFamily="34" charset="0"/>
              </a:rPr>
              <a:t>He in Metals (W, Steel, Cu)</a:t>
            </a:r>
          </a:p>
          <a:p>
            <a:pPr marL="742950" lvl="1" indent="-285750">
              <a:buFont typeface="Courier New" panose="02070309020205020404" pitchFamily="49" charset="0"/>
              <a:buChar char="o"/>
            </a:pPr>
            <a:r>
              <a:rPr lang="en-GB" dirty="0">
                <a:latin typeface="Calibri" panose="020F0502020204030204" pitchFamily="34" charset="0"/>
              </a:rPr>
              <a:t>  I know a lot has been done in FP8 for W</a:t>
            </a:r>
          </a:p>
          <a:p>
            <a:r>
              <a:rPr lang="en-GB" dirty="0">
                <a:latin typeface="Calibri" panose="020F0502020204030204" pitchFamily="34" charset="0"/>
              </a:rPr>
              <a:t> </a:t>
            </a:r>
          </a:p>
          <a:p>
            <a:pPr marL="285750" indent="-285750">
              <a:buFont typeface="Wingdings" pitchFamily="2" charset="2"/>
              <a:buChar char="v"/>
            </a:pPr>
            <a:r>
              <a:rPr lang="en-GB" dirty="0">
                <a:latin typeface="Calibri" panose="020F0502020204030204" pitchFamily="34" charset="0"/>
              </a:rPr>
              <a:t>n-damage (W, Steel, Cu)</a:t>
            </a:r>
          </a:p>
          <a:p>
            <a:pPr marL="742950" lvl="1" indent="-285750">
              <a:buFont typeface="Courier New" panose="02070309020205020404" pitchFamily="49" charset="0"/>
              <a:buChar char="o"/>
            </a:pPr>
            <a:r>
              <a:rPr lang="en-GB" dirty="0">
                <a:latin typeface="Calibri" panose="020F0502020204030204" pitchFamily="34" charset="0"/>
              </a:rPr>
              <a:t>I know a lot has been done in FP8 for W</a:t>
            </a:r>
          </a:p>
          <a:p>
            <a:r>
              <a:rPr lang="en-GB" dirty="0">
                <a:latin typeface="Calibri" panose="020F0502020204030204" pitchFamily="34" charset="0"/>
              </a:rPr>
              <a:t> </a:t>
            </a:r>
          </a:p>
          <a:p>
            <a:pPr marL="285750" indent="-285750">
              <a:buFont typeface="Wingdings" pitchFamily="2" charset="2"/>
              <a:buChar char="v"/>
            </a:pPr>
            <a:r>
              <a:rPr lang="en-GB" dirty="0">
                <a:latin typeface="Calibri" panose="020F0502020204030204" pitchFamily="34" charset="0"/>
              </a:rPr>
              <a:t>Modelling of the above (in close collaboration with experiments for validation)</a:t>
            </a:r>
          </a:p>
          <a:p>
            <a:pPr marL="742950" lvl="1" indent="-285750">
              <a:buFont typeface="Courier New" panose="02070309020205020404" pitchFamily="49" charset="0"/>
              <a:buChar char="o"/>
            </a:pPr>
            <a:r>
              <a:rPr lang="en-GB" dirty="0">
                <a:latin typeface="Calibri" panose="020F0502020204030204" pitchFamily="34" charset="0"/>
              </a:rPr>
              <a:t> DFT</a:t>
            </a:r>
          </a:p>
          <a:p>
            <a:pPr marL="742950" lvl="1" indent="-285750">
              <a:buFont typeface="Courier New" panose="02070309020205020404" pitchFamily="49" charset="0"/>
              <a:buChar char="o"/>
            </a:pPr>
            <a:r>
              <a:rPr lang="en-GB" dirty="0">
                <a:latin typeface="Calibri" panose="020F0502020204030204" pitchFamily="34" charset="0"/>
              </a:rPr>
              <a:t> Diffusion/trapping </a:t>
            </a:r>
          </a:p>
          <a:p>
            <a:pPr marL="742950" lvl="1" indent="-285750">
              <a:buFont typeface="Courier New" panose="02070309020205020404" pitchFamily="49" charset="0"/>
              <a:buChar char="o"/>
            </a:pPr>
            <a:r>
              <a:rPr lang="en-GB" dirty="0">
                <a:latin typeface="Calibri" panose="020F0502020204030204" pitchFamily="34" charset="0"/>
              </a:rPr>
              <a:t> …</a:t>
            </a:r>
          </a:p>
          <a:p>
            <a:r>
              <a:rPr lang="en-GB" dirty="0">
                <a:latin typeface="Calibri" panose="020F0502020204030204" pitchFamily="34" charset="0"/>
              </a:rPr>
              <a:t> </a:t>
            </a:r>
          </a:p>
          <a:p>
            <a:pPr marL="285750" indent="-285750">
              <a:buFont typeface="Wingdings" pitchFamily="2" charset="2"/>
              <a:buChar char="v"/>
            </a:pPr>
            <a:r>
              <a:rPr lang="en-GB" dirty="0">
                <a:latin typeface="Calibri" panose="020F0502020204030204" pitchFamily="34" charset="0"/>
              </a:rPr>
              <a:t>Beryllium</a:t>
            </a:r>
          </a:p>
          <a:p>
            <a:pPr marL="742950" lvl="1" indent="-285750">
              <a:buFont typeface="Courier New" panose="02070309020205020404" pitchFamily="49" charset="0"/>
              <a:buChar char="o"/>
            </a:pPr>
            <a:r>
              <a:rPr lang="en-GB" dirty="0">
                <a:latin typeface="Calibri" panose="020F0502020204030204" pitchFamily="34" charset="0"/>
              </a:rPr>
              <a:t>Not sure if we have the capability within EUROFUSION to do anything with Be</a:t>
            </a:r>
          </a:p>
        </p:txBody>
      </p:sp>
      <p:sp>
        <p:nvSpPr>
          <p:cNvPr id="3" name="Rectangle 2">
            <a:extLst>
              <a:ext uri="{FF2B5EF4-FFF2-40B4-BE49-F238E27FC236}">
                <a16:creationId xmlns:a16="http://schemas.microsoft.com/office/drawing/2014/main" id="{01AA6B5A-8BB7-1540-B5E1-F3D3CFB51E25}"/>
              </a:ext>
            </a:extLst>
          </p:cNvPr>
          <p:cNvSpPr/>
          <p:nvPr/>
        </p:nvSpPr>
        <p:spPr>
          <a:xfrm>
            <a:off x="14287" y="57150"/>
            <a:ext cx="1218603" cy="461665"/>
          </a:xfrm>
          <a:prstGeom prst="rect">
            <a:avLst/>
          </a:prstGeom>
        </p:spPr>
        <p:txBody>
          <a:bodyPr wrap="none">
            <a:spAutoFit/>
          </a:bodyPr>
          <a:lstStyle/>
          <a:p>
            <a:r>
              <a:rPr lang="en-GB" sz="2400" b="1" dirty="0"/>
              <a:t>Outlook</a:t>
            </a:r>
          </a:p>
        </p:txBody>
      </p:sp>
    </p:spTree>
    <p:extLst>
      <p:ext uri="{BB962C8B-B14F-4D97-AF65-F5344CB8AC3E}">
        <p14:creationId xmlns:p14="http://schemas.microsoft.com/office/powerpoint/2010/main" val="152185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4D9FFC-E3F6-5B45-A290-CBF6094D1878}"/>
              </a:ext>
            </a:extLst>
          </p:cNvPr>
          <p:cNvSpPr txBox="1"/>
          <p:nvPr/>
        </p:nvSpPr>
        <p:spPr>
          <a:xfrm>
            <a:off x="76200" y="14287"/>
            <a:ext cx="3007875" cy="461665"/>
          </a:xfrm>
          <a:prstGeom prst="rect">
            <a:avLst/>
          </a:prstGeom>
          <a:noFill/>
        </p:spPr>
        <p:txBody>
          <a:bodyPr wrap="none" rtlCol="0">
            <a:spAutoFit/>
          </a:bodyPr>
          <a:lstStyle/>
          <a:p>
            <a:r>
              <a:rPr lang="en-US" sz="2400" b="1" dirty="0"/>
              <a:t>Tasks &amp; Status in 2020</a:t>
            </a:r>
          </a:p>
        </p:txBody>
      </p:sp>
      <p:sp>
        <p:nvSpPr>
          <p:cNvPr id="4" name="TextBox 3">
            <a:extLst>
              <a:ext uri="{FF2B5EF4-FFF2-40B4-BE49-F238E27FC236}">
                <a16:creationId xmlns:a16="http://schemas.microsoft.com/office/drawing/2014/main" id="{E79A9E28-7C4F-7940-8A03-8E13E7911F6C}"/>
              </a:ext>
            </a:extLst>
          </p:cNvPr>
          <p:cNvSpPr txBox="1"/>
          <p:nvPr/>
        </p:nvSpPr>
        <p:spPr>
          <a:xfrm>
            <a:off x="16844" y="517060"/>
            <a:ext cx="1635384" cy="369332"/>
          </a:xfrm>
          <a:prstGeom prst="rect">
            <a:avLst/>
          </a:prstGeom>
          <a:noFill/>
        </p:spPr>
        <p:txBody>
          <a:bodyPr wrap="none" rtlCol="0">
            <a:spAutoFit/>
          </a:bodyPr>
          <a:lstStyle/>
          <a:p>
            <a:pPr marL="285750" indent="-285750">
              <a:buFont typeface="Wingdings" pitchFamily="2" charset="2"/>
              <a:buChar char="v"/>
            </a:pPr>
            <a:r>
              <a:rPr lang="en-US" b="1" dirty="0"/>
              <a:t>Publications</a:t>
            </a:r>
          </a:p>
        </p:txBody>
      </p:sp>
      <p:sp>
        <p:nvSpPr>
          <p:cNvPr id="2" name="TextBox 1">
            <a:extLst>
              <a:ext uri="{FF2B5EF4-FFF2-40B4-BE49-F238E27FC236}">
                <a16:creationId xmlns:a16="http://schemas.microsoft.com/office/drawing/2014/main" id="{E2A9B143-9327-B144-B307-A86E266CFE3F}"/>
              </a:ext>
            </a:extLst>
          </p:cNvPr>
          <p:cNvSpPr txBox="1"/>
          <p:nvPr/>
        </p:nvSpPr>
        <p:spPr>
          <a:xfrm>
            <a:off x="304800" y="886392"/>
            <a:ext cx="8839200" cy="3693319"/>
          </a:xfrm>
          <a:prstGeom prst="rect">
            <a:avLst/>
          </a:prstGeom>
          <a:noFill/>
        </p:spPr>
        <p:txBody>
          <a:bodyPr wrap="square" rtlCol="0">
            <a:spAutoFit/>
          </a:bodyPr>
          <a:lstStyle/>
          <a:p>
            <a:pPr marL="342900" indent="-342900">
              <a:buFont typeface="+mj-lt"/>
              <a:buAutoNum type="arabicPeriod"/>
            </a:pPr>
            <a:r>
              <a:rPr lang="en-US" dirty="0"/>
              <a:t>R. </a:t>
            </a:r>
            <a:r>
              <a:rPr lang="en-US" dirty="0" err="1"/>
              <a:t>Delaporte</a:t>
            </a:r>
            <a:r>
              <a:rPr lang="en-US" dirty="0"/>
              <a:t>-Mathurin et al, "Influence of interface conditions on hydrogen transport studies" Submitted to </a:t>
            </a:r>
            <a:r>
              <a:rPr lang="en-US" dirty="0" err="1"/>
              <a:t>Nucl</a:t>
            </a:r>
            <a:r>
              <a:rPr lang="en-US" dirty="0"/>
              <a:t>. Fusion 2020</a:t>
            </a:r>
          </a:p>
          <a:p>
            <a:pPr marL="342900" indent="-342900">
              <a:buFont typeface="+mj-lt"/>
              <a:buAutoNum type="arabicPeriod"/>
            </a:pPr>
            <a:r>
              <a:rPr lang="en-US" dirty="0"/>
              <a:t>S. </a:t>
            </a:r>
            <a:r>
              <a:rPr lang="en-US" dirty="0" err="1"/>
              <a:t>Markelj</a:t>
            </a:r>
            <a:r>
              <a:rPr lang="en-US" dirty="0"/>
              <a:t> et al, "Deuterium transport and retention in the bulk of tungsten containing helium: the effect of helium concentration and microstructure" </a:t>
            </a:r>
            <a:r>
              <a:rPr lang="en-US" dirty="0" err="1"/>
              <a:t>Nucl</a:t>
            </a:r>
            <a:r>
              <a:rPr lang="en-US" dirty="0"/>
              <a:t>. Fusion Vol. 60 (2020) 106029</a:t>
            </a:r>
          </a:p>
          <a:p>
            <a:pPr marL="342900" indent="-342900">
              <a:buFont typeface="+mj-lt"/>
              <a:buAutoNum type="arabicPeriod"/>
            </a:pPr>
            <a:r>
              <a:rPr lang="en-US" dirty="0"/>
              <a:t>M. </a:t>
            </a:r>
            <a:r>
              <a:rPr lang="en-US" dirty="0" err="1"/>
              <a:t>Pecovnik</a:t>
            </a:r>
            <a:r>
              <a:rPr lang="en-US" dirty="0"/>
              <a:t> et al, "Effect of D on the evolution of radiation damage in W during high temperature annealing" </a:t>
            </a:r>
            <a:r>
              <a:rPr lang="en-US" dirty="0" err="1"/>
              <a:t>Nucl</a:t>
            </a:r>
            <a:r>
              <a:rPr lang="en-US" dirty="0"/>
              <a:t>. Fusion Vol. 60 (2020) 106028</a:t>
            </a:r>
          </a:p>
          <a:p>
            <a:pPr marL="342900" indent="-342900">
              <a:buFont typeface="+mj-lt"/>
              <a:buAutoNum type="arabicPeriod"/>
            </a:pPr>
            <a:r>
              <a:rPr lang="en-US" dirty="0"/>
              <a:t>M. </a:t>
            </a:r>
            <a:r>
              <a:rPr lang="en-US" dirty="0" err="1"/>
              <a:t>Pecovnik</a:t>
            </a:r>
            <a:r>
              <a:rPr lang="en-US" dirty="0"/>
              <a:t> et al, "Effect of D on the creation of displacement damage in tungsten during multiple sequential irradiations with MeV W ions", </a:t>
            </a:r>
            <a:r>
              <a:rPr lang="en-US" dirty="0" err="1"/>
              <a:t>Submited</a:t>
            </a:r>
            <a:r>
              <a:rPr lang="en-US" dirty="0"/>
              <a:t> to J. </a:t>
            </a:r>
            <a:r>
              <a:rPr lang="en-US" dirty="0" err="1"/>
              <a:t>Nucl</a:t>
            </a:r>
            <a:r>
              <a:rPr lang="en-US" dirty="0"/>
              <a:t>. Mat. 2020</a:t>
            </a:r>
          </a:p>
          <a:p>
            <a:pPr marL="342900" indent="-342900">
              <a:buFont typeface="+mj-lt"/>
              <a:buAutoNum type="arabicPeriod"/>
            </a:pPr>
            <a:r>
              <a:rPr lang="en-US" dirty="0"/>
              <a:t>A. </a:t>
            </a:r>
            <a:r>
              <a:rPr lang="en-US" dirty="0" err="1"/>
              <a:t>Houben</a:t>
            </a:r>
            <a:r>
              <a:rPr lang="en-US" dirty="0"/>
              <a:t> et al, "Hydrogen permeation and retention in deuterium plasma exposed 316L ITER steel",</a:t>
            </a:r>
            <a:r>
              <a:rPr lang="en-US" dirty="0" err="1"/>
              <a:t>Submited</a:t>
            </a:r>
            <a:r>
              <a:rPr lang="en-US" dirty="0"/>
              <a:t> to </a:t>
            </a:r>
            <a:r>
              <a:rPr lang="en-US" dirty="0" err="1"/>
              <a:t>Nucl</a:t>
            </a:r>
            <a:r>
              <a:rPr lang="en-US" dirty="0"/>
              <a:t>. Mat. Energy 2020</a:t>
            </a:r>
          </a:p>
          <a:p>
            <a:pPr marL="342900" indent="-342900">
              <a:buFont typeface="+mj-lt"/>
              <a:buAutoNum type="arabicPeriod"/>
            </a:pPr>
            <a:r>
              <a:rPr lang="en-US" dirty="0"/>
              <a:t>A. </a:t>
            </a:r>
            <a:r>
              <a:rPr lang="en-US" dirty="0" err="1"/>
              <a:t>Kärcher</a:t>
            </a:r>
            <a:r>
              <a:rPr lang="en-US" dirty="0"/>
              <a:t> et al, "Deuterium retention in tungsten fiber-reinforced tungsten composites",</a:t>
            </a:r>
            <a:r>
              <a:rPr lang="en-US" dirty="0" err="1"/>
              <a:t>Submited</a:t>
            </a:r>
            <a:r>
              <a:rPr lang="en-US" dirty="0"/>
              <a:t> to </a:t>
            </a:r>
            <a:r>
              <a:rPr lang="en-US" dirty="0" err="1"/>
              <a:t>Nucl</a:t>
            </a:r>
            <a:r>
              <a:rPr lang="en-US" dirty="0"/>
              <a:t>. Mat. Energy 2020</a:t>
            </a:r>
          </a:p>
        </p:txBody>
      </p:sp>
    </p:spTree>
    <p:extLst>
      <p:ext uri="{BB962C8B-B14F-4D97-AF65-F5344CB8AC3E}">
        <p14:creationId xmlns:p14="http://schemas.microsoft.com/office/powerpoint/2010/main" val="269644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3812"/>
            <a:ext cx="3426515" cy="461665"/>
          </a:xfrm>
          <a:prstGeom prst="rect">
            <a:avLst/>
          </a:prstGeom>
          <a:noFill/>
        </p:spPr>
        <p:txBody>
          <a:bodyPr wrap="none" rtlCol="0">
            <a:spAutoFit/>
          </a:bodyPr>
          <a:lstStyle/>
          <a:p>
            <a:r>
              <a:rPr lang="de-DE" sz="2400" b="1" dirty="0"/>
              <a:t>Reports </a:t>
            </a:r>
            <a:r>
              <a:rPr lang="de-DE" sz="2400" b="1" dirty="0" err="1"/>
              <a:t>from</a:t>
            </a:r>
            <a:r>
              <a:rPr lang="de-DE" sz="2400" b="1" dirty="0"/>
              <a:t> </a:t>
            </a:r>
            <a:r>
              <a:rPr lang="de-DE" sz="2400" b="1" dirty="0" err="1"/>
              <a:t>tasks</a:t>
            </a:r>
            <a:r>
              <a:rPr lang="de-DE" sz="2400" b="1" dirty="0"/>
              <a:t> in SP3</a:t>
            </a:r>
          </a:p>
        </p:txBody>
      </p:sp>
      <p:sp>
        <p:nvSpPr>
          <p:cNvPr id="3" name="Rectangle 2"/>
          <p:cNvSpPr/>
          <p:nvPr/>
        </p:nvSpPr>
        <p:spPr>
          <a:xfrm>
            <a:off x="914400" y="1809750"/>
            <a:ext cx="7848600" cy="1015663"/>
          </a:xfrm>
          <a:prstGeom prst="rect">
            <a:avLst/>
          </a:prstGeom>
        </p:spPr>
        <p:txBody>
          <a:bodyPr wrap="square">
            <a:spAutoFit/>
          </a:bodyPr>
          <a:lstStyle/>
          <a:p>
            <a:pPr marL="457200" lvl="0" indent="-457200">
              <a:spcAft>
                <a:spcPts val="1200"/>
              </a:spcAft>
            </a:pPr>
            <a:r>
              <a:rPr lang="en-GB" sz="2000" b="1" dirty="0">
                <a:solidFill>
                  <a:prstClr val="black"/>
                </a:solidFill>
              </a:rPr>
              <a:t>SP3.1:</a:t>
            </a:r>
            <a:r>
              <a:rPr lang="en-US" sz="2000" b="1" dirty="0">
                <a:solidFill>
                  <a:prstClr val="black"/>
                </a:solidFill>
              </a:rPr>
              <a:t>Qualification of the impact of seeding gases (</a:t>
            </a:r>
            <a:r>
              <a:rPr lang="en-US" sz="2000" b="1" dirty="0" err="1">
                <a:solidFill>
                  <a:prstClr val="black"/>
                </a:solidFill>
              </a:rPr>
              <a:t>Ar</a:t>
            </a:r>
            <a:r>
              <a:rPr lang="en-US" sz="2000" b="1" dirty="0">
                <a:solidFill>
                  <a:prstClr val="black"/>
                </a:solidFill>
              </a:rPr>
              <a:t> and N) on fuel retention and fuel release in W and Be PFCs and </a:t>
            </a:r>
            <a:r>
              <a:rPr lang="en-US" sz="2000" b="1" dirty="0">
                <a:solidFill>
                  <a:srgbClr val="FF0000"/>
                </a:solidFill>
              </a:rPr>
              <a:t>mixed layers </a:t>
            </a:r>
            <a:r>
              <a:rPr lang="en-US" sz="2000" b="1" dirty="0">
                <a:solidFill>
                  <a:prstClr val="black"/>
                </a:solidFill>
              </a:rPr>
              <a:t>(ITER+DEMO)</a:t>
            </a:r>
          </a:p>
        </p:txBody>
      </p:sp>
    </p:spTree>
    <p:extLst>
      <p:ext uri="{BB962C8B-B14F-4D97-AF65-F5344CB8AC3E}">
        <p14:creationId xmlns:p14="http://schemas.microsoft.com/office/powerpoint/2010/main" val="399814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2"/>
          <p:cNvSpPr txBox="1">
            <a:spLocks noChangeArrowheads="1"/>
          </p:cNvSpPr>
          <p:nvPr/>
        </p:nvSpPr>
        <p:spPr bwMode="auto">
          <a:xfrm>
            <a:off x="-454573" y="92578"/>
            <a:ext cx="844079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000" b="1" dirty="0"/>
              <a:t>Effect of controlled oxidized surfaces on the TPD of deuterium from W</a:t>
            </a:r>
          </a:p>
        </p:txBody>
      </p:sp>
      <p:sp>
        <p:nvSpPr>
          <p:cNvPr id="26" name="Text Box 26"/>
          <p:cNvSpPr txBox="1">
            <a:spLocks noChangeArrowheads="1"/>
          </p:cNvSpPr>
          <p:nvPr/>
        </p:nvSpPr>
        <p:spPr bwMode="auto">
          <a:xfrm>
            <a:off x="4722871" y="4898667"/>
            <a:ext cx="3231975"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US" altLang="en-US" sz="900" b="1" dirty="0"/>
              <a:t>T. Angot, R. </a:t>
            </a:r>
            <a:r>
              <a:rPr lang="en-US" altLang="en-US" sz="900" b="1" dirty="0" err="1"/>
              <a:t>Bisson</a:t>
            </a:r>
            <a:r>
              <a:rPr lang="en-US" altLang="en-US" sz="900" b="1" dirty="0"/>
              <a:t>, A. </a:t>
            </a:r>
            <a:r>
              <a:rPr lang="en-US" altLang="en-US" sz="900" b="1" dirty="0" err="1"/>
              <a:t>Dunand</a:t>
            </a:r>
            <a:r>
              <a:rPr lang="en-US" altLang="en-US" sz="900" b="1" dirty="0"/>
              <a:t>, M. </a:t>
            </a:r>
            <a:r>
              <a:rPr lang="en-US" altLang="en-US" sz="900" b="1" dirty="0" err="1"/>
              <a:t>Minissale</a:t>
            </a:r>
            <a:r>
              <a:rPr lang="en-US" altLang="en-US" sz="900" b="1" dirty="0"/>
              <a:t> – PIIM/AMU-CNRS</a:t>
            </a:r>
          </a:p>
        </p:txBody>
      </p:sp>
      <p:sp>
        <p:nvSpPr>
          <p:cNvPr id="27" name="Line 27"/>
          <p:cNvSpPr>
            <a:spLocks noChangeShapeType="1"/>
          </p:cNvSpPr>
          <p:nvPr/>
        </p:nvSpPr>
        <p:spPr bwMode="auto">
          <a:xfrm>
            <a:off x="3818698" y="4840002"/>
            <a:ext cx="4182302" cy="0"/>
          </a:xfrm>
          <a:prstGeom prst="line">
            <a:avLst/>
          </a:prstGeom>
          <a:noFill/>
          <a:ln w="19050">
            <a:solidFill>
              <a:srgbClr val="83D3E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8" name="Rectangle 17"/>
          <p:cNvSpPr>
            <a:spLocks noChangeArrowheads="1"/>
          </p:cNvSpPr>
          <p:nvPr/>
        </p:nvSpPr>
        <p:spPr bwMode="auto">
          <a:xfrm>
            <a:off x="3329863" y="4447587"/>
            <a:ext cx="4646135"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050" b="1" i="1" dirty="0"/>
              <a:t>PFC.SP3.1: Fuel retention and fuel release in W PFCs and mixed layers 	(CEA contribution from PIIM/AMU-CNRS)</a:t>
            </a:r>
          </a:p>
        </p:txBody>
      </p:sp>
      <p:sp>
        <p:nvSpPr>
          <p:cNvPr id="31" name="Line 27"/>
          <p:cNvSpPr>
            <a:spLocks noChangeShapeType="1"/>
          </p:cNvSpPr>
          <p:nvPr/>
        </p:nvSpPr>
        <p:spPr bwMode="auto">
          <a:xfrm>
            <a:off x="1123286" y="4461960"/>
            <a:ext cx="2171103" cy="0"/>
          </a:xfrm>
          <a:prstGeom prst="line">
            <a:avLst/>
          </a:prstGeom>
          <a:noFill/>
          <a:ln w="19050">
            <a:solidFill>
              <a:srgbClr val="83D3E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pic>
        <p:nvPicPr>
          <p:cNvPr id="7" name="Image 6"/>
          <p:cNvPicPr>
            <a:picLocks noChangeAspect="1"/>
          </p:cNvPicPr>
          <p:nvPr/>
        </p:nvPicPr>
        <p:blipFill>
          <a:blip r:embed="rId3"/>
          <a:stretch>
            <a:fillRect/>
          </a:stretch>
        </p:blipFill>
        <p:spPr>
          <a:xfrm>
            <a:off x="2481520" y="4638361"/>
            <a:ext cx="1275482" cy="48002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650" y="4599562"/>
            <a:ext cx="1316736" cy="502920"/>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1176190"/>
            <a:ext cx="2966297" cy="2097638"/>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471" y="1176190"/>
            <a:ext cx="2966297" cy="2097638"/>
          </a:xfrm>
          <a:prstGeom prst="rect">
            <a:avLst/>
          </a:prstGeom>
        </p:spPr>
      </p:pic>
      <p:sp>
        <p:nvSpPr>
          <p:cNvPr id="117" name="ZoneTexte 116"/>
          <p:cNvSpPr txBox="1"/>
          <p:nvPr/>
        </p:nvSpPr>
        <p:spPr>
          <a:xfrm>
            <a:off x="3159164" y="3275134"/>
            <a:ext cx="1379143" cy="507831"/>
          </a:xfrm>
          <a:prstGeom prst="rect">
            <a:avLst/>
          </a:prstGeom>
          <a:noFill/>
        </p:spPr>
        <p:txBody>
          <a:bodyPr wrap="square" rtlCol="0">
            <a:spAutoFit/>
          </a:bodyPr>
          <a:lstStyle/>
          <a:p>
            <a:pPr algn="ctr"/>
            <a:r>
              <a:rPr lang="en-US" sz="1350" i="1" dirty="0">
                <a:solidFill>
                  <a:srgbClr val="FF0000"/>
                </a:solidFill>
              </a:rPr>
              <a:t>W(110)-(1x1)</a:t>
            </a:r>
          </a:p>
          <a:p>
            <a:pPr algn="ctr"/>
            <a:r>
              <a:rPr lang="en-US" sz="1350" i="1" dirty="0">
                <a:solidFill>
                  <a:srgbClr val="FF0000"/>
                </a:solidFill>
              </a:rPr>
              <a:t>clean</a:t>
            </a:r>
          </a:p>
        </p:txBody>
      </p:sp>
      <p:grpSp>
        <p:nvGrpSpPr>
          <p:cNvPr id="120" name="Groupe 119"/>
          <p:cNvGrpSpPr/>
          <p:nvPr/>
        </p:nvGrpSpPr>
        <p:grpSpPr>
          <a:xfrm>
            <a:off x="3443676" y="3888742"/>
            <a:ext cx="810118" cy="375899"/>
            <a:chOff x="1017348" y="5390365"/>
            <a:chExt cx="1215312" cy="563911"/>
          </a:xfrm>
        </p:grpSpPr>
        <p:sp>
          <p:nvSpPr>
            <p:cNvPr id="121" name="Ellipse 120"/>
            <p:cNvSpPr/>
            <p:nvPr/>
          </p:nvSpPr>
          <p:spPr>
            <a:xfrm>
              <a:off x="1874467"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Ellipse 121"/>
            <p:cNvSpPr/>
            <p:nvPr/>
          </p:nvSpPr>
          <p:spPr>
            <a:xfrm>
              <a:off x="2088644"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Ellipse 122"/>
            <p:cNvSpPr/>
            <p:nvPr/>
          </p:nvSpPr>
          <p:spPr>
            <a:xfrm>
              <a:off x="1446111"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Ellipse 123"/>
            <p:cNvSpPr/>
            <p:nvPr/>
          </p:nvSpPr>
          <p:spPr>
            <a:xfrm>
              <a:off x="1660289"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Ellipse 124"/>
            <p:cNvSpPr/>
            <p:nvPr/>
          </p:nvSpPr>
          <p:spPr>
            <a:xfrm>
              <a:off x="1017755"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Ellipse 125"/>
            <p:cNvSpPr/>
            <p:nvPr/>
          </p:nvSpPr>
          <p:spPr>
            <a:xfrm>
              <a:off x="1231933"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Ellipse 126"/>
            <p:cNvSpPr/>
            <p:nvPr/>
          </p:nvSpPr>
          <p:spPr>
            <a:xfrm>
              <a:off x="1874060"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Ellipse 127"/>
            <p:cNvSpPr/>
            <p:nvPr/>
          </p:nvSpPr>
          <p:spPr>
            <a:xfrm>
              <a:off x="2088237"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Ellipse 128"/>
            <p:cNvSpPr/>
            <p:nvPr/>
          </p:nvSpPr>
          <p:spPr>
            <a:xfrm>
              <a:off x="1445704"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Ellipse 129"/>
            <p:cNvSpPr/>
            <p:nvPr/>
          </p:nvSpPr>
          <p:spPr>
            <a:xfrm>
              <a:off x="1659882"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Ellipse 130"/>
            <p:cNvSpPr/>
            <p:nvPr/>
          </p:nvSpPr>
          <p:spPr>
            <a:xfrm>
              <a:off x="1017348"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Ellipse 131"/>
            <p:cNvSpPr/>
            <p:nvPr/>
          </p:nvSpPr>
          <p:spPr>
            <a:xfrm>
              <a:off x="1231526"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Ellipse 132"/>
            <p:cNvSpPr/>
            <p:nvPr/>
          </p:nvSpPr>
          <p:spPr>
            <a:xfrm>
              <a:off x="1874060"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Ellipse 133"/>
            <p:cNvSpPr/>
            <p:nvPr/>
          </p:nvSpPr>
          <p:spPr>
            <a:xfrm>
              <a:off x="2088237"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Ellipse 134"/>
            <p:cNvSpPr/>
            <p:nvPr/>
          </p:nvSpPr>
          <p:spPr>
            <a:xfrm>
              <a:off x="1445704"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Ellipse 135"/>
            <p:cNvSpPr/>
            <p:nvPr/>
          </p:nvSpPr>
          <p:spPr>
            <a:xfrm>
              <a:off x="1659882"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Ellipse 136"/>
            <p:cNvSpPr/>
            <p:nvPr/>
          </p:nvSpPr>
          <p:spPr>
            <a:xfrm>
              <a:off x="1017348"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Ellipse 137"/>
            <p:cNvSpPr/>
            <p:nvPr/>
          </p:nvSpPr>
          <p:spPr>
            <a:xfrm>
              <a:off x="1231526"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0" name="ZoneTexte 179"/>
          <p:cNvSpPr txBox="1"/>
          <p:nvPr/>
        </p:nvSpPr>
        <p:spPr>
          <a:xfrm>
            <a:off x="4677550" y="3275134"/>
            <a:ext cx="1565934" cy="507831"/>
          </a:xfrm>
          <a:prstGeom prst="rect">
            <a:avLst/>
          </a:prstGeom>
          <a:noFill/>
        </p:spPr>
        <p:txBody>
          <a:bodyPr wrap="square" rtlCol="0">
            <a:spAutoFit/>
          </a:bodyPr>
          <a:lstStyle/>
          <a:p>
            <a:pPr algn="ctr"/>
            <a:r>
              <a:rPr lang="en-US" sz="1350" i="1" dirty="0">
                <a:solidFill>
                  <a:srgbClr val="00B050"/>
                </a:solidFill>
              </a:rPr>
              <a:t>W(110)-(2x1)</a:t>
            </a:r>
          </a:p>
          <a:p>
            <a:pPr algn="ctr"/>
            <a:r>
              <a:rPr lang="en-US" sz="1350" i="1" dirty="0">
                <a:solidFill>
                  <a:srgbClr val="00B050"/>
                </a:solidFill>
              </a:rPr>
              <a:t>O</a:t>
            </a:r>
            <a:r>
              <a:rPr lang="en-US" sz="1350" i="1" baseline="-25000" dirty="0">
                <a:solidFill>
                  <a:srgbClr val="00B050"/>
                </a:solidFill>
              </a:rPr>
              <a:t>0.50ML</a:t>
            </a:r>
            <a:endParaRPr lang="en-US" sz="1350" i="1" dirty="0">
              <a:solidFill>
                <a:srgbClr val="00B050"/>
              </a:solidFill>
            </a:endParaRPr>
          </a:p>
        </p:txBody>
      </p:sp>
      <p:grpSp>
        <p:nvGrpSpPr>
          <p:cNvPr id="183" name="Groupe 182"/>
          <p:cNvGrpSpPr/>
          <p:nvPr/>
        </p:nvGrpSpPr>
        <p:grpSpPr>
          <a:xfrm>
            <a:off x="5055459" y="3825955"/>
            <a:ext cx="810118" cy="438686"/>
            <a:chOff x="1017348" y="5296173"/>
            <a:chExt cx="1215312" cy="658103"/>
          </a:xfrm>
        </p:grpSpPr>
        <p:sp>
          <p:nvSpPr>
            <p:cNvPr id="184" name="Ellipse 183"/>
            <p:cNvSpPr/>
            <p:nvPr/>
          </p:nvSpPr>
          <p:spPr>
            <a:xfrm>
              <a:off x="1874467"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Ellipse 184"/>
            <p:cNvSpPr/>
            <p:nvPr/>
          </p:nvSpPr>
          <p:spPr>
            <a:xfrm>
              <a:off x="2088644"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Ellipse 186"/>
            <p:cNvSpPr/>
            <p:nvPr/>
          </p:nvSpPr>
          <p:spPr>
            <a:xfrm>
              <a:off x="1446111"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Ellipse 187"/>
            <p:cNvSpPr/>
            <p:nvPr/>
          </p:nvSpPr>
          <p:spPr>
            <a:xfrm>
              <a:off x="1660289"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Ellipse 214"/>
            <p:cNvSpPr/>
            <p:nvPr/>
          </p:nvSpPr>
          <p:spPr>
            <a:xfrm>
              <a:off x="1017755"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Ellipse 215"/>
            <p:cNvSpPr/>
            <p:nvPr/>
          </p:nvSpPr>
          <p:spPr>
            <a:xfrm>
              <a:off x="1231933" y="5390365"/>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Ellipse 216"/>
            <p:cNvSpPr/>
            <p:nvPr/>
          </p:nvSpPr>
          <p:spPr>
            <a:xfrm>
              <a:off x="1874060"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Ellipse 217"/>
            <p:cNvSpPr/>
            <p:nvPr/>
          </p:nvSpPr>
          <p:spPr>
            <a:xfrm>
              <a:off x="2088237"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Ellipse 218"/>
            <p:cNvSpPr/>
            <p:nvPr/>
          </p:nvSpPr>
          <p:spPr>
            <a:xfrm>
              <a:off x="1445704"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0" name="Ellipse 219"/>
            <p:cNvSpPr/>
            <p:nvPr/>
          </p:nvSpPr>
          <p:spPr>
            <a:xfrm>
              <a:off x="1659882"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1" name="Ellipse 220"/>
            <p:cNvSpPr/>
            <p:nvPr/>
          </p:nvSpPr>
          <p:spPr>
            <a:xfrm>
              <a:off x="1017348"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Ellipse 221"/>
            <p:cNvSpPr/>
            <p:nvPr/>
          </p:nvSpPr>
          <p:spPr>
            <a:xfrm>
              <a:off x="1231526" y="5597937"/>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Ellipse 222"/>
            <p:cNvSpPr/>
            <p:nvPr/>
          </p:nvSpPr>
          <p:spPr>
            <a:xfrm>
              <a:off x="1874060"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4" name="Ellipse 223"/>
            <p:cNvSpPr/>
            <p:nvPr/>
          </p:nvSpPr>
          <p:spPr>
            <a:xfrm>
              <a:off x="2088237"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5" name="Ellipse 224"/>
            <p:cNvSpPr/>
            <p:nvPr/>
          </p:nvSpPr>
          <p:spPr>
            <a:xfrm>
              <a:off x="1445704"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Ellipse 225"/>
            <p:cNvSpPr/>
            <p:nvPr/>
          </p:nvSpPr>
          <p:spPr>
            <a:xfrm>
              <a:off x="1659882"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Ellipse 226"/>
            <p:cNvSpPr/>
            <p:nvPr/>
          </p:nvSpPr>
          <p:spPr>
            <a:xfrm>
              <a:off x="1017348"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8" name="Ellipse 227"/>
            <p:cNvSpPr/>
            <p:nvPr/>
          </p:nvSpPr>
          <p:spPr>
            <a:xfrm>
              <a:off x="1231526" y="5810260"/>
              <a:ext cx="144016" cy="144016"/>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Ellipse 228"/>
            <p:cNvSpPr/>
            <p:nvPr/>
          </p:nvSpPr>
          <p:spPr>
            <a:xfrm>
              <a:off x="1570360" y="5296173"/>
              <a:ext cx="90000" cy="9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Ellipse 229"/>
            <p:cNvSpPr/>
            <p:nvPr/>
          </p:nvSpPr>
          <p:spPr>
            <a:xfrm>
              <a:off x="2004052" y="5296173"/>
              <a:ext cx="90000" cy="9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Ellipse 230"/>
            <p:cNvSpPr/>
            <p:nvPr/>
          </p:nvSpPr>
          <p:spPr>
            <a:xfrm>
              <a:off x="1143558" y="5296173"/>
              <a:ext cx="90000" cy="9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3" name="ZoneTexte 242"/>
          <p:cNvSpPr txBox="1"/>
          <p:nvPr/>
        </p:nvSpPr>
        <p:spPr>
          <a:xfrm>
            <a:off x="1440393" y="3275134"/>
            <a:ext cx="1484787" cy="507831"/>
          </a:xfrm>
          <a:prstGeom prst="rect">
            <a:avLst/>
          </a:prstGeom>
          <a:noFill/>
        </p:spPr>
        <p:txBody>
          <a:bodyPr wrap="square" rtlCol="0">
            <a:spAutoFit/>
          </a:bodyPr>
          <a:lstStyle/>
          <a:p>
            <a:pPr algn="ctr"/>
            <a:r>
              <a:rPr lang="en-US" sz="1350" i="1" dirty="0"/>
              <a:t>W(110)</a:t>
            </a:r>
          </a:p>
          <a:p>
            <a:pPr algn="ctr"/>
            <a:r>
              <a:rPr lang="en-US" sz="1350" i="1" dirty="0"/>
              <a:t>“native oxide”</a:t>
            </a:r>
          </a:p>
        </p:txBody>
      </p:sp>
      <p:grpSp>
        <p:nvGrpSpPr>
          <p:cNvPr id="246" name="Groupe 245"/>
          <p:cNvGrpSpPr/>
          <p:nvPr/>
        </p:nvGrpSpPr>
        <p:grpSpPr>
          <a:xfrm>
            <a:off x="1777728" y="3759883"/>
            <a:ext cx="810118" cy="504758"/>
            <a:chOff x="683496" y="5420285"/>
            <a:chExt cx="1080157" cy="673011"/>
          </a:xfrm>
        </p:grpSpPr>
        <p:sp>
          <p:nvSpPr>
            <p:cNvPr id="247" name="Ellipse 246"/>
            <p:cNvSpPr/>
            <p:nvPr/>
          </p:nvSpPr>
          <p:spPr>
            <a:xfrm>
              <a:off x="1445295" y="5592098"/>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Ellipse 247"/>
            <p:cNvSpPr/>
            <p:nvPr/>
          </p:nvSpPr>
          <p:spPr>
            <a:xfrm>
              <a:off x="1635653" y="5592098"/>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Ellipse 248"/>
            <p:cNvSpPr/>
            <p:nvPr/>
          </p:nvSpPr>
          <p:spPr>
            <a:xfrm>
              <a:off x="1064576" y="5592098"/>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Ellipse 249"/>
            <p:cNvSpPr/>
            <p:nvPr/>
          </p:nvSpPr>
          <p:spPr>
            <a:xfrm>
              <a:off x="1254935" y="5592098"/>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1" name="Ellipse 250"/>
            <p:cNvSpPr/>
            <p:nvPr/>
          </p:nvSpPr>
          <p:spPr>
            <a:xfrm>
              <a:off x="683858" y="5592098"/>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2" name="Ellipse 251"/>
            <p:cNvSpPr/>
            <p:nvPr/>
          </p:nvSpPr>
          <p:spPr>
            <a:xfrm>
              <a:off x="874217" y="5592098"/>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Ellipse 252"/>
            <p:cNvSpPr/>
            <p:nvPr/>
          </p:nvSpPr>
          <p:spPr>
            <a:xfrm>
              <a:off x="1444933" y="577658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4" name="Ellipse 253"/>
            <p:cNvSpPr/>
            <p:nvPr/>
          </p:nvSpPr>
          <p:spPr>
            <a:xfrm>
              <a:off x="1635291" y="577658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5" name="Ellipse 254"/>
            <p:cNvSpPr/>
            <p:nvPr/>
          </p:nvSpPr>
          <p:spPr>
            <a:xfrm>
              <a:off x="1064214" y="577658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 name="Ellipse 255"/>
            <p:cNvSpPr/>
            <p:nvPr/>
          </p:nvSpPr>
          <p:spPr>
            <a:xfrm>
              <a:off x="1254574" y="577658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7" name="Ellipse 256"/>
            <p:cNvSpPr/>
            <p:nvPr/>
          </p:nvSpPr>
          <p:spPr>
            <a:xfrm>
              <a:off x="683496" y="577658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Ellipse 257"/>
            <p:cNvSpPr/>
            <p:nvPr/>
          </p:nvSpPr>
          <p:spPr>
            <a:xfrm>
              <a:off x="873855" y="577658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9" name="Ellipse 258"/>
            <p:cNvSpPr/>
            <p:nvPr/>
          </p:nvSpPr>
          <p:spPr>
            <a:xfrm>
              <a:off x="1444933" y="596529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0" name="Ellipse 259"/>
            <p:cNvSpPr/>
            <p:nvPr/>
          </p:nvSpPr>
          <p:spPr>
            <a:xfrm>
              <a:off x="1635291" y="596529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1" name="Ellipse 260"/>
            <p:cNvSpPr/>
            <p:nvPr/>
          </p:nvSpPr>
          <p:spPr>
            <a:xfrm>
              <a:off x="1064214" y="596529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2" name="Ellipse 261"/>
            <p:cNvSpPr/>
            <p:nvPr/>
          </p:nvSpPr>
          <p:spPr>
            <a:xfrm>
              <a:off x="1254574" y="596529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3" name="Ellipse 262"/>
            <p:cNvSpPr/>
            <p:nvPr/>
          </p:nvSpPr>
          <p:spPr>
            <a:xfrm>
              <a:off x="683496" y="596529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4" name="Ellipse 263"/>
            <p:cNvSpPr/>
            <p:nvPr/>
          </p:nvSpPr>
          <p:spPr>
            <a:xfrm>
              <a:off x="873855" y="5965296"/>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5" name="Ellipse 264"/>
            <p:cNvSpPr/>
            <p:nvPr/>
          </p:nvSpPr>
          <p:spPr>
            <a:xfrm>
              <a:off x="991830" y="5508381"/>
              <a:ext cx="79991" cy="799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Ellipse 265"/>
            <p:cNvSpPr/>
            <p:nvPr/>
          </p:nvSpPr>
          <p:spPr>
            <a:xfrm>
              <a:off x="1175007" y="5508381"/>
              <a:ext cx="79991" cy="7999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7" name="Ellipse 266"/>
            <p:cNvSpPr/>
            <p:nvPr/>
          </p:nvSpPr>
          <p:spPr>
            <a:xfrm>
              <a:off x="1560469" y="5508381"/>
              <a:ext cx="79991" cy="7999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Ellipse 267"/>
            <p:cNvSpPr/>
            <p:nvPr/>
          </p:nvSpPr>
          <p:spPr>
            <a:xfrm>
              <a:off x="770731" y="5508381"/>
              <a:ext cx="79991" cy="799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9" name="Ellipse 268"/>
            <p:cNvSpPr/>
            <p:nvPr/>
          </p:nvSpPr>
          <p:spPr>
            <a:xfrm>
              <a:off x="990138" y="5706318"/>
              <a:ext cx="79991" cy="799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0" name="Ellipse 269"/>
            <p:cNvSpPr/>
            <p:nvPr/>
          </p:nvSpPr>
          <p:spPr>
            <a:xfrm>
              <a:off x="1371643" y="5895420"/>
              <a:ext cx="79991" cy="799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Ellipse 270"/>
            <p:cNvSpPr/>
            <p:nvPr/>
          </p:nvSpPr>
          <p:spPr>
            <a:xfrm>
              <a:off x="802843" y="5895821"/>
              <a:ext cx="79991" cy="7999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Ellipse 271"/>
            <p:cNvSpPr/>
            <p:nvPr/>
          </p:nvSpPr>
          <p:spPr>
            <a:xfrm>
              <a:off x="874653" y="5478806"/>
              <a:ext cx="79991" cy="799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3" name="Ellipse 272"/>
            <p:cNvSpPr/>
            <p:nvPr/>
          </p:nvSpPr>
          <p:spPr>
            <a:xfrm>
              <a:off x="1076860" y="5436911"/>
              <a:ext cx="79991" cy="799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4" name="Ellipse 273"/>
            <p:cNvSpPr/>
            <p:nvPr/>
          </p:nvSpPr>
          <p:spPr>
            <a:xfrm>
              <a:off x="957783" y="5420285"/>
              <a:ext cx="79991" cy="799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5" name="Groupe 284"/>
          <p:cNvGrpSpPr/>
          <p:nvPr/>
        </p:nvGrpSpPr>
        <p:grpSpPr>
          <a:xfrm>
            <a:off x="1243752" y="3759880"/>
            <a:ext cx="400903" cy="632802"/>
            <a:chOff x="2267744" y="4907871"/>
            <a:chExt cx="534536" cy="843736"/>
          </a:xfrm>
        </p:grpSpPr>
        <p:sp>
          <p:nvSpPr>
            <p:cNvPr id="286" name="Ellipse 285"/>
            <p:cNvSpPr/>
            <p:nvPr/>
          </p:nvSpPr>
          <p:spPr>
            <a:xfrm>
              <a:off x="2291749" y="5013176"/>
              <a:ext cx="79991" cy="799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Ellipse 286"/>
            <p:cNvSpPr/>
            <p:nvPr/>
          </p:nvSpPr>
          <p:spPr>
            <a:xfrm>
              <a:off x="2291749" y="5237208"/>
              <a:ext cx="79991" cy="7999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8" name="Ellipse 287"/>
            <p:cNvSpPr/>
            <p:nvPr/>
          </p:nvSpPr>
          <p:spPr>
            <a:xfrm>
              <a:off x="2267744" y="546124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ZoneTexte 288"/>
            <p:cNvSpPr txBox="1"/>
            <p:nvPr/>
          </p:nvSpPr>
          <p:spPr>
            <a:xfrm>
              <a:off x="2395758" y="4907871"/>
              <a:ext cx="406522" cy="843736"/>
            </a:xfrm>
            <a:prstGeom prst="rect">
              <a:avLst/>
            </a:prstGeom>
            <a:noFill/>
          </p:spPr>
          <p:txBody>
            <a:bodyPr wrap="none" rtlCol="0">
              <a:spAutoFit/>
            </a:bodyPr>
            <a:lstStyle/>
            <a:p>
              <a:r>
                <a:rPr lang="en-US" sz="1050" dirty="0"/>
                <a:t>C</a:t>
              </a:r>
            </a:p>
            <a:p>
              <a:r>
                <a:rPr lang="en-US" sz="1050" dirty="0"/>
                <a:t>O</a:t>
              </a:r>
            </a:p>
            <a:p>
              <a:pPr>
                <a:lnSpc>
                  <a:spcPct val="150000"/>
                </a:lnSpc>
              </a:pPr>
              <a:r>
                <a:rPr lang="en-US" sz="1050" dirty="0"/>
                <a:t>W</a:t>
              </a:r>
            </a:p>
          </p:txBody>
        </p:sp>
      </p:grpSp>
      <p:sp>
        <p:nvSpPr>
          <p:cNvPr id="291" name="ZoneTexte 290"/>
          <p:cNvSpPr txBox="1"/>
          <p:nvPr/>
        </p:nvSpPr>
        <p:spPr>
          <a:xfrm>
            <a:off x="6368292" y="3275134"/>
            <a:ext cx="1565934" cy="507831"/>
          </a:xfrm>
          <a:prstGeom prst="rect">
            <a:avLst/>
          </a:prstGeom>
          <a:noFill/>
        </p:spPr>
        <p:txBody>
          <a:bodyPr wrap="square" rtlCol="0">
            <a:spAutoFit/>
          </a:bodyPr>
          <a:lstStyle/>
          <a:p>
            <a:pPr algn="ctr"/>
            <a:r>
              <a:rPr lang="en-US" sz="1350" i="1" dirty="0">
                <a:solidFill>
                  <a:srgbClr val="0000FF"/>
                </a:solidFill>
              </a:rPr>
              <a:t>W(110)-(2x2)</a:t>
            </a:r>
          </a:p>
          <a:p>
            <a:pPr algn="ctr"/>
            <a:r>
              <a:rPr lang="en-US" sz="1350" i="1" dirty="0">
                <a:solidFill>
                  <a:srgbClr val="0000FF"/>
                </a:solidFill>
              </a:rPr>
              <a:t>O</a:t>
            </a:r>
            <a:r>
              <a:rPr lang="en-US" sz="1350" i="1" baseline="-25000" dirty="0">
                <a:solidFill>
                  <a:srgbClr val="0000FF"/>
                </a:solidFill>
              </a:rPr>
              <a:t>0.75ML</a:t>
            </a:r>
            <a:endParaRPr lang="en-US" sz="1350" i="1" dirty="0">
              <a:solidFill>
                <a:srgbClr val="0000FF"/>
              </a:solidFill>
            </a:endParaRPr>
          </a:p>
        </p:txBody>
      </p:sp>
      <p:grpSp>
        <p:nvGrpSpPr>
          <p:cNvPr id="293" name="Groupe 292"/>
          <p:cNvGrpSpPr/>
          <p:nvPr/>
        </p:nvGrpSpPr>
        <p:grpSpPr>
          <a:xfrm>
            <a:off x="6725904" y="3825803"/>
            <a:ext cx="810118" cy="438838"/>
            <a:chOff x="7281064" y="5004123"/>
            <a:chExt cx="1080157" cy="585117"/>
          </a:xfrm>
        </p:grpSpPr>
        <p:sp>
          <p:nvSpPr>
            <p:cNvPr id="304" name="Ellipse 303"/>
            <p:cNvSpPr/>
            <p:nvPr/>
          </p:nvSpPr>
          <p:spPr>
            <a:xfrm>
              <a:off x="8042863" y="5088042"/>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5" name="Ellipse 304"/>
            <p:cNvSpPr/>
            <p:nvPr/>
          </p:nvSpPr>
          <p:spPr>
            <a:xfrm>
              <a:off x="8233221" y="5088042"/>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6" name="Ellipse 305"/>
            <p:cNvSpPr/>
            <p:nvPr/>
          </p:nvSpPr>
          <p:spPr>
            <a:xfrm>
              <a:off x="7662144" y="5088042"/>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Ellipse 306"/>
            <p:cNvSpPr/>
            <p:nvPr/>
          </p:nvSpPr>
          <p:spPr>
            <a:xfrm>
              <a:off x="7852503" y="5088042"/>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8" name="Ellipse 307"/>
            <p:cNvSpPr/>
            <p:nvPr/>
          </p:nvSpPr>
          <p:spPr>
            <a:xfrm>
              <a:off x="7281426" y="5088042"/>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9" name="Ellipse 308"/>
            <p:cNvSpPr/>
            <p:nvPr/>
          </p:nvSpPr>
          <p:spPr>
            <a:xfrm>
              <a:off x="7471785" y="5088042"/>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0" name="Ellipse 309"/>
            <p:cNvSpPr/>
            <p:nvPr/>
          </p:nvSpPr>
          <p:spPr>
            <a:xfrm>
              <a:off x="8042501" y="527253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1" name="Ellipse 310"/>
            <p:cNvSpPr/>
            <p:nvPr/>
          </p:nvSpPr>
          <p:spPr>
            <a:xfrm>
              <a:off x="8232859" y="527253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2" name="Ellipse 311"/>
            <p:cNvSpPr/>
            <p:nvPr/>
          </p:nvSpPr>
          <p:spPr>
            <a:xfrm>
              <a:off x="7661782" y="527253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3" name="Ellipse 312"/>
            <p:cNvSpPr/>
            <p:nvPr/>
          </p:nvSpPr>
          <p:spPr>
            <a:xfrm>
              <a:off x="7852142" y="527253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4" name="Ellipse 313"/>
            <p:cNvSpPr/>
            <p:nvPr/>
          </p:nvSpPr>
          <p:spPr>
            <a:xfrm>
              <a:off x="7281064" y="527253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5" name="Ellipse 314"/>
            <p:cNvSpPr/>
            <p:nvPr/>
          </p:nvSpPr>
          <p:spPr>
            <a:xfrm>
              <a:off x="7471423" y="527253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6" name="Ellipse 315"/>
            <p:cNvSpPr/>
            <p:nvPr/>
          </p:nvSpPr>
          <p:spPr>
            <a:xfrm>
              <a:off x="8042501" y="546124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7" name="Ellipse 316"/>
            <p:cNvSpPr/>
            <p:nvPr/>
          </p:nvSpPr>
          <p:spPr>
            <a:xfrm>
              <a:off x="8232859" y="546124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Ellipse 317"/>
            <p:cNvSpPr/>
            <p:nvPr/>
          </p:nvSpPr>
          <p:spPr>
            <a:xfrm>
              <a:off x="7661782" y="546124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9" name="Ellipse 318"/>
            <p:cNvSpPr/>
            <p:nvPr/>
          </p:nvSpPr>
          <p:spPr>
            <a:xfrm>
              <a:off x="7852142" y="546124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0" name="Ellipse 319"/>
            <p:cNvSpPr/>
            <p:nvPr/>
          </p:nvSpPr>
          <p:spPr>
            <a:xfrm>
              <a:off x="7281064" y="546124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1" name="Ellipse 320"/>
            <p:cNvSpPr/>
            <p:nvPr/>
          </p:nvSpPr>
          <p:spPr>
            <a:xfrm>
              <a:off x="7471423" y="5461240"/>
              <a:ext cx="128000" cy="128000"/>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3" name="Ellipse 322"/>
            <p:cNvSpPr/>
            <p:nvPr/>
          </p:nvSpPr>
          <p:spPr>
            <a:xfrm>
              <a:off x="8158037" y="5004325"/>
              <a:ext cx="79991" cy="7999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4" name="Ellipse 323"/>
            <p:cNvSpPr/>
            <p:nvPr/>
          </p:nvSpPr>
          <p:spPr>
            <a:xfrm>
              <a:off x="7393238" y="5004325"/>
              <a:ext cx="79991" cy="7999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5" name="Ellipse 324"/>
            <p:cNvSpPr/>
            <p:nvPr/>
          </p:nvSpPr>
          <p:spPr>
            <a:xfrm>
              <a:off x="7587283" y="5004123"/>
              <a:ext cx="79991" cy="7999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6" name="Ellipse 325"/>
            <p:cNvSpPr/>
            <p:nvPr/>
          </p:nvSpPr>
          <p:spPr>
            <a:xfrm>
              <a:off x="7956376" y="5004123"/>
              <a:ext cx="79991" cy="7999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27" name="ZoneTexte 326"/>
          <p:cNvSpPr txBox="1"/>
          <p:nvPr/>
        </p:nvSpPr>
        <p:spPr>
          <a:xfrm>
            <a:off x="1148266" y="573529"/>
            <a:ext cx="6333593" cy="552459"/>
          </a:xfrm>
          <a:prstGeom prst="rect">
            <a:avLst/>
          </a:prstGeom>
          <a:noFill/>
        </p:spPr>
        <p:txBody>
          <a:bodyPr wrap="none" rtlCol="0">
            <a:spAutoFit/>
          </a:bodyPr>
          <a:lstStyle/>
          <a:p>
            <a:pPr marL="214313" indent="-214313">
              <a:buFont typeface="Arial" panose="020B0604020202020204" pitchFamily="34" charset="0"/>
              <a:buChar char="•"/>
            </a:pPr>
            <a:r>
              <a:rPr lang="en-US" sz="1275" dirty="0">
                <a:solidFill>
                  <a:srgbClr val="C00000"/>
                </a:solidFill>
              </a:rPr>
              <a:t>“Native oxide” traps most (C effect?)</a:t>
            </a:r>
          </a:p>
          <a:p>
            <a:pPr marL="214313" indent="-214313">
              <a:lnSpc>
                <a:spcPct val="150000"/>
              </a:lnSpc>
              <a:buFont typeface="Arial" panose="020B0604020202020204" pitchFamily="34" charset="0"/>
              <a:buChar char="•"/>
            </a:pPr>
            <a:r>
              <a:rPr lang="en-US" sz="1275" dirty="0">
                <a:solidFill>
                  <a:srgbClr val="C00000"/>
                </a:solidFill>
              </a:rPr>
              <a:t>Clean surface and </a:t>
            </a:r>
            <a:r>
              <a:rPr lang="en-US" sz="1275" dirty="0" err="1">
                <a:solidFill>
                  <a:srgbClr val="C00000"/>
                </a:solidFill>
              </a:rPr>
              <a:t>submonolayer</a:t>
            </a:r>
            <a:r>
              <a:rPr lang="en-US" sz="1275" dirty="0">
                <a:solidFill>
                  <a:srgbClr val="C00000"/>
                </a:solidFill>
              </a:rPr>
              <a:t> </a:t>
            </a:r>
            <a:r>
              <a:rPr lang="en-US" sz="1275" b="1" dirty="0">
                <a:solidFill>
                  <a:srgbClr val="C00000"/>
                </a:solidFill>
              </a:rPr>
              <a:t>oxides suppress bulk retention </a:t>
            </a:r>
            <a:r>
              <a:rPr lang="en-US" sz="1275" dirty="0">
                <a:solidFill>
                  <a:srgbClr val="C00000"/>
                </a:solidFill>
              </a:rPr>
              <a:t>(300K) in single crystal W</a:t>
            </a:r>
          </a:p>
        </p:txBody>
      </p:sp>
      <p:sp>
        <p:nvSpPr>
          <p:cNvPr id="328" name="ZoneTexte 327"/>
          <p:cNvSpPr txBox="1"/>
          <p:nvPr/>
        </p:nvSpPr>
        <p:spPr>
          <a:xfrm>
            <a:off x="4068557" y="573528"/>
            <a:ext cx="3730124" cy="288541"/>
          </a:xfrm>
          <a:prstGeom prst="rect">
            <a:avLst/>
          </a:prstGeom>
          <a:noFill/>
        </p:spPr>
        <p:txBody>
          <a:bodyPr wrap="none" rtlCol="0">
            <a:spAutoFit/>
          </a:bodyPr>
          <a:lstStyle/>
          <a:p>
            <a:pPr marL="214313" indent="-214313">
              <a:buFont typeface="Arial" panose="020B0604020202020204" pitchFamily="34" charset="0"/>
              <a:buChar char="•"/>
            </a:pPr>
            <a:r>
              <a:rPr lang="en-US" sz="1275" dirty="0">
                <a:solidFill>
                  <a:srgbClr val="C00000"/>
                </a:solidFill>
              </a:rPr>
              <a:t>More O in </a:t>
            </a:r>
            <a:r>
              <a:rPr lang="en-US" sz="1275" dirty="0" err="1">
                <a:solidFill>
                  <a:srgbClr val="C00000"/>
                </a:solidFill>
              </a:rPr>
              <a:t>submonolayer</a:t>
            </a:r>
            <a:r>
              <a:rPr lang="en-US" sz="1275" dirty="0">
                <a:solidFill>
                  <a:srgbClr val="C00000"/>
                </a:solidFill>
              </a:rPr>
              <a:t> oxide </a:t>
            </a:r>
            <a:r>
              <a:rPr lang="en-US" sz="1275" dirty="0">
                <a:solidFill>
                  <a:srgbClr val="C00000"/>
                </a:solidFill>
                <a:sym typeface="Wingdings" panose="05000000000000000000" pitchFamily="2" charset="2"/>
              </a:rPr>
              <a:t></a:t>
            </a:r>
            <a:r>
              <a:rPr lang="en-US" sz="1275" dirty="0">
                <a:solidFill>
                  <a:srgbClr val="C00000"/>
                </a:solidFill>
              </a:rPr>
              <a:t> less D retention</a:t>
            </a:r>
          </a:p>
        </p:txBody>
      </p:sp>
      <p:sp>
        <p:nvSpPr>
          <p:cNvPr id="5" name="ZoneTexte 4"/>
          <p:cNvSpPr txBox="1"/>
          <p:nvPr/>
        </p:nvSpPr>
        <p:spPr>
          <a:xfrm>
            <a:off x="3182287" y="2379775"/>
            <a:ext cx="906017" cy="230832"/>
          </a:xfrm>
          <a:prstGeom prst="rect">
            <a:avLst/>
          </a:prstGeom>
          <a:noFill/>
        </p:spPr>
        <p:txBody>
          <a:bodyPr wrap="none" rtlCol="0">
            <a:spAutoFit/>
          </a:bodyPr>
          <a:lstStyle/>
          <a:p>
            <a:r>
              <a:rPr lang="en-US" sz="900" dirty="0"/>
              <a:t>1ML=1.10</a:t>
            </a:r>
            <a:r>
              <a:rPr lang="en-US" sz="900" baseline="30000" dirty="0"/>
              <a:t>19</a:t>
            </a:r>
            <a:r>
              <a:rPr lang="en-US" sz="900" dirty="0"/>
              <a:t> m</a:t>
            </a:r>
            <a:r>
              <a:rPr lang="en-US" sz="900" baseline="30000" dirty="0"/>
              <a:t>-2</a:t>
            </a:r>
          </a:p>
        </p:txBody>
      </p:sp>
    </p:spTree>
    <p:extLst>
      <p:ext uri="{BB962C8B-B14F-4D97-AF65-F5344CB8AC3E}">
        <p14:creationId xmlns:p14="http://schemas.microsoft.com/office/powerpoint/2010/main" val="278503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a:extLst>
              <a:ext uri="{FF2B5EF4-FFF2-40B4-BE49-F238E27FC236}">
                <a16:creationId xmlns:a16="http://schemas.microsoft.com/office/drawing/2014/main" id="{C7C9F3C5-DE65-C242-A633-8B0590AA012F}"/>
              </a:ext>
            </a:extLst>
          </p:cNvPr>
          <p:cNvSpPr txBox="1">
            <a:spLocks noChangeArrowheads="1"/>
          </p:cNvSpPr>
          <p:nvPr/>
        </p:nvSpPr>
        <p:spPr bwMode="auto">
          <a:xfrm>
            <a:off x="7380312" y="4947070"/>
            <a:ext cx="17491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Anne Houben, Jana Scheuer</a:t>
            </a:r>
          </a:p>
        </p:txBody>
      </p:sp>
      <p:sp>
        <p:nvSpPr>
          <p:cNvPr id="3" name="Line 27">
            <a:extLst>
              <a:ext uri="{FF2B5EF4-FFF2-40B4-BE49-F238E27FC236}">
                <a16:creationId xmlns:a16="http://schemas.microsoft.com/office/drawing/2014/main" id="{AA4E5EA0-F4F1-0F4D-9BBF-D8D110E78FD9}"/>
              </a:ext>
            </a:extLst>
          </p:cNvPr>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 Box 31">
            <a:extLst>
              <a:ext uri="{FF2B5EF4-FFF2-40B4-BE49-F238E27FC236}">
                <a16:creationId xmlns:a16="http://schemas.microsoft.com/office/drawing/2014/main" id="{CA708A53-98B8-394B-BEF4-055801C9FB9B}"/>
              </a:ext>
            </a:extLst>
          </p:cNvPr>
          <p:cNvSpPr txBox="1">
            <a:spLocks noChangeArrowheads="1"/>
          </p:cNvSpPr>
          <p:nvPr/>
        </p:nvSpPr>
        <p:spPr bwMode="auto">
          <a:xfrm>
            <a:off x="79309" y="699542"/>
            <a:ext cx="38446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dirty="0"/>
              <a:t>Influence of plasma exposure on the hydrogen permeation through ITER Grade 316L(N)-IG steel.</a:t>
            </a:r>
          </a:p>
        </p:txBody>
      </p:sp>
      <p:pic>
        <p:nvPicPr>
          <p:cNvPr id="5" name="Grafik 1">
            <a:extLst>
              <a:ext uri="{FF2B5EF4-FFF2-40B4-BE49-F238E27FC236}">
                <a16:creationId xmlns:a16="http://schemas.microsoft.com/office/drawing/2014/main" id="{5BD65704-BD1C-334B-A990-F2BAAF94D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0207" y="4472533"/>
            <a:ext cx="1576289" cy="458120"/>
          </a:xfrm>
          <a:prstGeom prst="rect">
            <a:avLst/>
          </a:prstGeom>
        </p:spPr>
      </p:pic>
      <p:sp>
        <p:nvSpPr>
          <p:cNvPr id="6" name="Text Box 31">
            <a:extLst>
              <a:ext uri="{FF2B5EF4-FFF2-40B4-BE49-F238E27FC236}">
                <a16:creationId xmlns:a16="http://schemas.microsoft.com/office/drawing/2014/main" id="{EEFEA17D-C29F-AC4C-93B3-C42BE11DE580}"/>
              </a:ext>
            </a:extLst>
          </p:cNvPr>
          <p:cNvSpPr txBox="1">
            <a:spLocks noChangeArrowheads="1"/>
          </p:cNvSpPr>
          <p:nvPr/>
        </p:nvSpPr>
        <p:spPr bwMode="auto">
          <a:xfrm>
            <a:off x="79309" y="1664221"/>
            <a:ext cx="420465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dirty="0"/>
              <a:t>Polished steel substrates were exposed at the PSI-2 device with a deuterium plasma (Ion energy: 200 eV), gas-driven permeation and lag-time measurements were performed and compared to unexposed steel.</a:t>
            </a:r>
          </a:p>
        </p:txBody>
      </p:sp>
      <p:sp>
        <p:nvSpPr>
          <p:cNvPr id="7" name="Text Box 31">
            <a:extLst>
              <a:ext uri="{FF2B5EF4-FFF2-40B4-BE49-F238E27FC236}">
                <a16:creationId xmlns:a16="http://schemas.microsoft.com/office/drawing/2014/main" id="{0A344A8E-94C1-C049-B7FD-75753420E4B0}"/>
              </a:ext>
            </a:extLst>
          </p:cNvPr>
          <p:cNvSpPr txBox="1">
            <a:spLocks noChangeArrowheads="1"/>
          </p:cNvSpPr>
          <p:nvPr/>
        </p:nvSpPr>
        <p:spPr bwMode="auto">
          <a:xfrm>
            <a:off x="79309" y="3475405"/>
            <a:ext cx="8957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dirty="0"/>
              <a:t>Result: </a:t>
            </a:r>
            <a:r>
              <a:rPr lang="en-US" altLang="en-US" b="1" dirty="0">
                <a:solidFill>
                  <a:srgbClr val="FF0000"/>
                </a:solidFill>
              </a:rPr>
              <a:t>After annealing </a:t>
            </a:r>
            <a:r>
              <a:rPr lang="en-US" altLang="en-US" dirty="0"/>
              <a:t>in deuterium, the permeation behavior (steady state and lag-time) </a:t>
            </a:r>
            <a:r>
              <a:rPr lang="en-US" altLang="en-US" b="1" dirty="0">
                <a:solidFill>
                  <a:srgbClr val="FF0000"/>
                </a:solidFill>
              </a:rPr>
              <a:t>is similar to unexposed sample </a:t>
            </a:r>
            <a:r>
              <a:rPr lang="en-US" altLang="en-US" dirty="0"/>
              <a:t>-&gt; </a:t>
            </a:r>
            <a:r>
              <a:rPr lang="en-US" altLang="en-US" b="1" dirty="0">
                <a:solidFill>
                  <a:srgbClr val="FF0000"/>
                </a:solidFill>
              </a:rPr>
              <a:t>no influence of surface roughness </a:t>
            </a:r>
            <a:r>
              <a:rPr lang="en-US" altLang="en-US" dirty="0"/>
              <a:t>(see figure) produced by plasma exposure.</a:t>
            </a:r>
          </a:p>
        </p:txBody>
      </p:sp>
      <p:pic>
        <p:nvPicPr>
          <p:cNvPr id="8" name="Grafik 4">
            <a:extLst>
              <a:ext uri="{FF2B5EF4-FFF2-40B4-BE49-F238E27FC236}">
                <a16:creationId xmlns:a16="http://schemas.microsoft.com/office/drawing/2014/main" id="{2CA1E3E6-AD99-F546-8750-F69175BF1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614" y="1027903"/>
            <a:ext cx="3600400" cy="2468071"/>
          </a:xfrm>
          <a:prstGeom prst="rect">
            <a:avLst/>
          </a:prstGeom>
        </p:spPr>
      </p:pic>
      <p:sp>
        <p:nvSpPr>
          <p:cNvPr id="9" name="Text Box 37">
            <a:extLst>
              <a:ext uri="{FF2B5EF4-FFF2-40B4-BE49-F238E27FC236}">
                <a16:creationId xmlns:a16="http://schemas.microsoft.com/office/drawing/2014/main" id="{A5DDC311-01FB-7D41-84D7-A33C1B15128E}"/>
              </a:ext>
            </a:extLst>
          </p:cNvPr>
          <p:cNvSpPr txBox="1">
            <a:spLocks noChangeArrowheads="1"/>
          </p:cNvSpPr>
          <p:nvPr/>
        </p:nvSpPr>
        <p:spPr bwMode="auto">
          <a:xfrm>
            <a:off x="107504" y="4345116"/>
            <a:ext cx="72728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buFont typeface="Wingdings" pitchFamily="2" charset="2"/>
              <a:buChar char="Ø"/>
            </a:pPr>
            <a:r>
              <a:rPr lang="en-US" altLang="en-US" dirty="0"/>
              <a:t> Outlook: Permeation measurements on a plasma exposed sample using a steel mask (no tungsten oxide contamination).</a:t>
            </a:r>
          </a:p>
        </p:txBody>
      </p:sp>
      <p:sp>
        <p:nvSpPr>
          <p:cNvPr id="10" name="Rectangle 17">
            <a:extLst>
              <a:ext uri="{FF2B5EF4-FFF2-40B4-BE49-F238E27FC236}">
                <a16:creationId xmlns:a16="http://schemas.microsoft.com/office/drawing/2014/main" id="{C5233F51-ABD8-A44F-B657-751CBF54DF78}"/>
              </a:ext>
            </a:extLst>
          </p:cNvPr>
          <p:cNvSpPr>
            <a:spLocks noChangeArrowheads="1"/>
          </p:cNvSpPr>
          <p:nvPr/>
        </p:nvSpPr>
        <p:spPr bwMode="auto">
          <a:xfrm>
            <a:off x="251606" y="62854"/>
            <a:ext cx="75819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rPr>
              <a:t>Gas driven </a:t>
            </a:r>
            <a:r>
              <a:rPr lang="en-US" altLang="en-US" sz="2000" b="1" dirty="0"/>
              <a:t>permeation through Steels after pre-exposure to D plasma</a:t>
            </a:r>
          </a:p>
        </p:txBody>
      </p:sp>
    </p:spTree>
    <p:extLst>
      <p:ext uri="{BB962C8B-B14F-4D97-AF65-F5344CB8AC3E}">
        <p14:creationId xmlns:p14="http://schemas.microsoft.com/office/powerpoint/2010/main" val="24479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07502" y="97954"/>
            <a:ext cx="76129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rPr>
              <a:t>Gas driven </a:t>
            </a:r>
            <a:r>
              <a:rPr lang="en-US" altLang="en-US" sz="2000" b="1" dirty="0"/>
              <a:t>permeation meas. through Steels pre-exposed to D plasma</a:t>
            </a:r>
          </a:p>
        </p:txBody>
      </p:sp>
      <p:sp>
        <p:nvSpPr>
          <p:cNvPr id="2074" name="Text Box 26"/>
          <p:cNvSpPr txBox="1">
            <a:spLocks noChangeArrowheads="1"/>
          </p:cNvSpPr>
          <p:nvPr/>
        </p:nvSpPr>
        <p:spPr bwMode="auto">
          <a:xfrm>
            <a:off x="7380312" y="4947070"/>
            <a:ext cx="9348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Anne Houben</a:t>
            </a:r>
          </a:p>
        </p:txBody>
      </p:sp>
      <p:sp>
        <p:nvSpPr>
          <p:cNvPr id="2075" name="Line 27"/>
          <p:cNvSpPr>
            <a:spLocks noChangeShapeType="1"/>
          </p:cNvSpPr>
          <p:nvPr/>
        </p:nvSpPr>
        <p:spPr bwMode="auto">
          <a:xfrm>
            <a:off x="107502" y="4937521"/>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Text Box 31"/>
          <p:cNvSpPr txBox="1">
            <a:spLocks noChangeArrowheads="1"/>
          </p:cNvSpPr>
          <p:nvPr/>
        </p:nvSpPr>
        <p:spPr bwMode="auto">
          <a:xfrm>
            <a:off x="79309" y="627534"/>
            <a:ext cx="38446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dirty="0"/>
              <a:t>Influence of D plasma exposure on the hydrogen permeation through ITER Grade 316L(N)-IG steel and Eurofer97</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0207" y="4472533"/>
            <a:ext cx="1576289" cy="458120"/>
          </a:xfrm>
          <a:prstGeom prst="rect">
            <a:avLst/>
          </a:prstGeom>
        </p:spPr>
      </p:pic>
      <p:sp>
        <p:nvSpPr>
          <p:cNvPr id="21" name="Text Box 31"/>
          <p:cNvSpPr txBox="1">
            <a:spLocks noChangeArrowheads="1"/>
          </p:cNvSpPr>
          <p:nvPr/>
        </p:nvSpPr>
        <p:spPr bwMode="auto">
          <a:xfrm>
            <a:off x="79309" y="1707654"/>
            <a:ext cx="449269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dirty="0"/>
              <a:t>Polished steel substrates were exposed at the PSI-2 device with a deuterium plasma (Ion energy: 200/70 eV), gas-driven permeation and lag-time measurements were performed and compared to unexposed steel.</a:t>
            </a:r>
          </a:p>
        </p:txBody>
      </p:sp>
      <p:sp>
        <p:nvSpPr>
          <p:cNvPr id="23" name="Text Box 31"/>
          <p:cNvSpPr txBox="1">
            <a:spLocks noChangeArrowheads="1"/>
          </p:cNvSpPr>
          <p:nvPr/>
        </p:nvSpPr>
        <p:spPr bwMode="auto">
          <a:xfrm>
            <a:off x="79309" y="3387720"/>
            <a:ext cx="89571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dirty="0"/>
              <a:t>Result: 316L: The </a:t>
            </a:r>
            <a:r>
              <a:rPr lang="en-US" altLang="en-US" b="1" dirty="0">
                <a:solidFill>
                  <a:srgbClr val="FF0000"/>
                </a:solidFill>
              </a:rPr>
              <a:t>repetition of the measurement by using a steel mask </a:t>
            </a:r>
            <a:r>
              <a:rPr lang="en-US" altLang="en-US" dirty="0"/>
              <a:t>during exposure </a:t>
            </a:r>
            <a:r>
              <a:rPr lang="en-US" altLang="en-US" b="1" dirty="0">
                <a:solidFill>
                  <a:srgbClr val="FF0000"/>
                </a:solidFill>
              </a:rPr>
              <a:t>confirmed that there is no influence </a:t>
            </a:r>
            <a:r>
              <a:rPr lang="en-US" altLang="en-US" dirty="0"/>
              <a:t>of this surface roughness (see figure) on the permeation -&gt; manuscript; Eurofer97: D plasma exposure are finished, characterization of surface and permeation measurements are underway. </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710" y="987574"/>
            <a:ext cx="3488207" cy="2468071"/>
          </a:xfrm>
          <a:prstGeom prst="rect">
            <a:avLst/>
          </a:prstGeom>
        </p:spPr>
      </p:pic>
      <p:sp>
        <p:nvSpPr>
          <p:cNvPr id="31" name="Textfeld 30"/>
          <p:cNvSpPr txBox="1"/>
          <p:nvPr/>
        </p:nvSpPr>
        <p:spPr>
          <a:xfrm>
            <a:off x="4906216" y="649530"/>
            <a:ext cx="3638500" cy="355482"/>
          </a:xfrm>
          <a:prstGeom prst="rect">
            <a:avLst/>
          </a:prstGeom>
          <a:noFill/>
        </p:spPr>
        <p:txBody>
          <a:bodyPr wrap="square" rtlCol="0">
            <a:spAutoFit/>
          </a:bodyPr>
          <a:lstStyle/>
          <a:p>
            <a:pPr algn="ctr">
              <a:lnSpc>
                <a:spcPct val="95000"/>
              </a:lnSpc>
            </a:pPr>
            <a:r>
              <a:rPr lang="de-DE" dirty="0"/>
              <a:t>PSI-2: 200 eV, </a:t>
            </a:r>
            <a:r>
              <a:rPr lang="en-US" dirty="0">
                <a:cs typeface="Arial" panose="020B0604020202020204" pitchFamily="34" charset="0"/>
              </a:rPr>
              <a:t>5</a:t>
            </a:r>
            <a:r>
              <a:rPr lang="en-US" altLang="de-DE" dirty="0">
                <a:cs typeface="Arial" panose="020B0604020202020204" pitchFamily="34" charset="0"/>
              </a:rPr>
              <a:t>*10</a:t>
            </a:r>
            <a:r>
              <a:rPr lang="en-US" altLang="de-DE" baseline="30000" dirty="0">
                <a:cs typeface="Arial" panose="020B0604020202020204" pitchFamily="34" charset="0"/>
              </a:rPr>
              <a:t>25</a:t>
            </a:r>
            <a:r>
              <a:rPr lang="en-US" altLang="de-DE" dirty="0">
                <a:cs typeface="Arial" panose="020B0604020202020204" pitchFamily="34" charset="0"/>
              </a:rPr>
              <a:t> ions/m</a:t>
            </a:r>
            <a:r>
              <a:rPr lang="en-US" altLang="de-DE" baseline="30000" dirty="0">
                <a:cs typeface="Arial" panose="020B0604020202020204" pitchFamily="34" charset="0"/>
              </a:rPr>
              <a:t>2</a:t>
            </a:r>
            <a:r>
              <a:rPr lang="de-DE" dirty="0"/>
              <a:t> </a:t>
            </a:r>
          </a:p>
        </p:txBody>
      </p:sp>
      <p:sp>
        <p:nvSpPr>
          <p:cNvPr id="32" name="Text Box 37"/>
          <p:cNvSpPr txBox="1">
            <a:spLocks noChangeArrowheads="1"/>
          </p:cNvSpPr>
          <p:nvPr/>
        </p:nvSpPr>
        <p:spPr bwMode="auto">
          <a:xfrm>
            <a:off x="-36512" y="4578682"/>
            <a:ext cx="77048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buFont typeface="Wingdings" pitchFamily="2" charset="2"/>
              <a:buChar char="Ø"/>
            </a:pPr>
            <a:r>
              <a:rPr lang="en-US" altLang="en-US" dirty="0"/>
              <a:t> Outlook: different plasma (e.g. </a:t>
            </a:r>
            <a:r>
              <a:rPr lang="en-US" altLang="en-US" dirty="0" err="1"/>
              <a:t>D+Ne</a:t>
            </a:r>
            <a:r>
              <a:rPr lang="en-US" altLang="en-US" dirty="0"/>
              <a:t>) -&gt; variation of surface roughness</a:t>
            </a:r>
          </a:p>
        </p:txBody>
      </p:sp>
      <p:sp>
        <p:nvSpPr>
          <p:cNvPr id="3" name="Textfeld 2"/>
          <p:cNvSpPr txBox="1"/>
          <p:nvPr/>
        </p:nvSpPr>
        <p:spPr>
          <a:xfrm>
            <a:off x="5076056" y="1059582"/>
            <a:ext cx="864096" cy="400110"/>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de-DE" sz="2000" b="1" dirty="0">
                <a:ln w="9525">
                  <a:solidFill>
                    <a:schemeClr val="bg1"/>
                  </a:solidFill>
                </a:ln>
                <a:solidFill>
                  <a:srgbClr val="023D6B"/>
                </a:solidFill>
              </a:rPr>
              <a:t>SEM</a:t>
            </a:r>
            <a:r>
              <a:rPr lang="de-DE" sz="2000" b="1" dirty="0">
                <a:ln>
                  <a:solidFill>
                    <a:schemeClr val="bg1"/>
                  </a:solidFill>
                </a:ln>
                <a:solidFill>
                  <a:srgbClr val="023D6B"/>
                </a:solidFill>
              </a:rPr>
              <a:t>:</a:t>
            </a:r>
          </a:p>
        </p:txBody>
      </p:sp>
    </p:spTree>
    <p:extLst>
      <p:ext uri="{BB962C8B-B14F-4D97-AF65-F5344CB8AC3E}">
        <p14:creationId xmlns:p14="http://schemas.microsoft.com/office/powerpoint/2010/main" val="16725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184896" y="103931"/>
            <a:ext cx="716010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b="1" dirty="0"/>
              <a:t>D </a:t>
            </a:r>
            <a:r>
              <a:rPr lang="en-US" altLang="en-US" sz="2100" b="1" dirty="0" smtClean="0">
                <a:solidFill>
                  <a:srgbClr val="FF0000"/>
                </a:solidFill>
              </a:rPr>
              <a:t>ion driven</a:t>
            </a:r>
            <a:r>
              <a:rPr lang="en-US" altLang="en-US" sz="2100" b="1" dirty="0" smtClean="0"/>
              <a:t> retention </a:t>
            </a:r>
            <a:r>
              <a:rPr lang="en-US" altLang="en-US" sz="2100" b="1" dirty="0"/>
              <a:t>in bulk powder metallurgical (PM) </a:t>
            </a:r>
            <a:r>
              <a:rPr lang="en-US" altLang="en-US" sz="2100" b="1" dirty="0" err="1"/>
              <a:t>W</a:t>
            </a:r>
            <a:r>
              <a:rPr lang="en-US" altLang="en-US" sz="2100" b="1" baseline="-25000" dirty="0" err="1"/>
              <a:t>f</a:t>
            </a:r>
            <a:r>
              <a:rPr lang="en-US" altLang="en-US" sz="2100" b="1" dirty="0"/>
              <a:t>/W</a:t>
            </a:r>
          </a:p>
        </p:txBody>
      </p:sp>
      <p:sp>
        <p:nvSpPr>
          <p:cNvPr id="2074" name="Text Box 26"/>
          <p:cNvSpPr txBox="1">
            <a:spLocks noChangeArrowheads="1"/>
          </p:cNvSpPr>
          <p:nvPr/>
        </p:nvSpPr>
        <p:spPr bwMode="auto">
          <a:xfrm>
            <a:off x="7056276" y="4947071"/>
            <a:ext cx="18501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a:t>Johann Riesch, Annemarie Kärcher</a:t>
            </a:r>
          </a:p>
        </p:txBody>
      </p:sp>
      <p:sp>
        <p:nvSpPr>
          <p:cNvPr id="2075" name="Line 27"/>
          <p:cNvSpPr>
            <a:spLocks noChangeShapeType="1"/>
          </p:cNvSpPr>
          <p:nvPr/>
        </p:nvSpPr>
        <p:spPr bwMode="auto">
          <a:xfrm>
            <a:off x="126442" y="4935396"/>
            <a:ext cx="8928994" cy="233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78" name="Text Box 30"/>
          <p:cNvSpPr txBox="1">
            <a:spLocks noChangeArrowheads="1"/>
          </p:cNvSpPr>
          <p:nvPr/>
        </p:nvSpPr>
        <p:spPr bwMode="auto">
          <a:xfrm>
            <a:off x="79307" y="709492"/>
            <a:ext cx="34059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23838" indent="-215900">
              <a:buFont typeface="Wingdings" pitchFamily="2" charset="2"/>
              <a:buChar char="v"/>
            </a:pPr>
            <a:r>
              <a:rPr lang="en-US" altLang="en-US" sz="1500" dirty="0"/>
              <a:t> Study of D retention in bulk PM </a:t>
            </a:r>
            <a:r>
              <a:rPr lang="en-US" altLang="en-US" sz="1500" dirty="0" err="1"/>
              <a:t>W</a:t>
            </a:r>
            <a:r>
              <a:rPr lang="en-US" altLang="en-US" sz="1500" baseline="-25000" dirty="0" err="1"/>
              <a:t>f</a:t>
            </a:r>
            <a:r>
              <a:rPr lang="en-US" altLang="en-US" sz="1500" dirty="0"/>
              <a:t>/W</a:t>
            </a:r>
            <a:br>
              <a:rPr lang="en-US" altLang="en-US" sz="1500" dirty="0"/>
            </a:br>
            <a:r>
              <a:rPr lang="en-US" altLang="en-US" sz="1500" dirty="0"/>
              <a:t>by gentle </a:t>
            </a:r>
            <a:r>
              <a:rPr lang="en-US" altLang="en-US" sz="1500" b="1" dirty="0">
                <a:solidFill>
                  <a:srgbClr val="FF0000"/>
                </a:solidFill>
              </a:rPr>
              <a:t>plasma loading</a:t>
            </a:r>
          </a:p>
        </p:txBody>
      </p:sp>
      <p:sp>
        <p:nvSpPr>
          <p:cNvPr id="2079" name="Text Box 31"/>
          <p:cNvSpPr txBox="1">
            <a:spLocks noChangeArrowheads="1"/>
          </p:cNvSpPr>
          <p:nvPr/>
        </p:nvSpPr>
        <p:spPr bwMode="auto">
          <a:xfrm>
            <a:off x="79310" y="1250034"/>
            <a:ext cx="362859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1500" dirty="0"/>
              <a:t>Nuclear reaction analysis (NRA) and thermal desorption spectroscopy (TDS) after D plasma exposure</a:t>
            </a:r>
          </a:p>
        </p:txBody>
      </p:sp>
      <p:sp>
        <p:nvSpPr>
          <p:cNvPr id="2080" name="Text Box 32"/>
          <p:cNvSpPr txBox="1">
            <a:spLocks noChangeArrowheads="1"/>
          </p:cNvSpPr>
          <p:nvPr/>
        </p:nvSpPr>
        <p:spPr bwMode="auto">
          <a:xfrm>
            <a:off x="79308" y="2251976"/>
            <a:ext cx="460070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500" dirty="0"/>
              <a:t> Scanning electron microscopy imaging and high water signals in TDS indicate </a:t>
            </a:r>
            <a:r>
              <a:rPr lang="en-US" altLang="en-US" sz="1500" b="1" dirty="0">
                <a:solidFill>
                  <a:srgbClr val="FF0000"/>
                </a:solidFill>
              </a:rPr>
              <a:t>open porous structure</a:t>
            </a:r>
          </a:p>
        </p:txBody>
      </p:sp>
      <p:sp>
        <p:nvSpPr>
          <p:cNvPr id="2081" name="Text Box 33"/>
          <p:cNvSpPr txBox="1">
            <a:spLocks noChangeArrowheads="1"/>
          </p:cNvSpPr>
          <p:nvPr/>
        </p:nvSpPr>
        <p:spPr bwMode="auto">
          <a:xfrm>
            <a:off x="79308" y="2850862"/>
            <a:ext cx="44926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1500" dirty="0"/>
              <a:t> Both NRA and TDS measurements show lower D retention in PM </a:t>
            </a:r>
            <a:r>
              <a:rPr lang="en-US" altLang="en-US" sz="1500" dirty="0" err="1"/>
              <a:t>W</a:t>
            </a:r>
            <a:r>
              <a:rPr lang="en-US" altLang="en-US" sz="1500" baseline="-25000" dirty="0" err="1"/>
              <a:t>f</a:t>
            </a:r>
            <a:r>
              <a:rPr lang="en-US" altLang="en-US" sz="1500" dirty="0"/>
              <a:t>/W compared to reference W</a:t>
            </a:r>
          </a:p>
        </p:txBody>
      </p:sp>
      <p:sp>
        <p:nvSpPr>
          <p:cNvPr id="2084" name="Text Box 36"/>
          <p:cNvSpPr txBox="1">
            <a:spLocks noChangeArrowheads="1"/>
          </p:cNvSpPr>
          <p:nvPr/>
        </p:nvSpPr>
        <p:spPr bwMode="auto">
          <a:xfrm>
            <a:off x="107504" y="4273643"/>
            <a:ext cx="575991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1500" dirty="0"/>
              <a:t> D retention in PM </a:t>
            </a:r>
            <a:r>
              <a:rPr lang="en-US" altLang="en-US" sz="1500" dirty="0" err="1"/>
              <a:t>W</a:t>
            </a:r>
            <a:r>
              <a:rPr lang="en-US" altLang="en-US" sz="1500" baseline="-25000" dirty="0" err="1"/>
              <a:t>f</a:t>
            </a:r>
            <a:r>
              <a:rPr lang="en-US" altLang="en-US" sz="1500" dirty="0"/>
              <a:t>/W containing intact oxide interfaces</a:t>
            </a:r>
          </a:p>
          <a:p>
            <a:pPr>
              <a:buFont typeface="Wingdings" pitchFamily="2" charset="2"/>
              <a:buChar char="Ø"/>
            </a:pPr>
            <a:r>
              <a:rPr lang="en-US" altLang="en-US" sz="1500" dirty="0"/>
              <a:t> D retention in CVD </a:t>
            </a:r>
            <a:r>
              <a:rPr lang="en-US" altLang="en-US" sz="1500" dirty="0" err="1"/>
              <a:t>W</a:t>
            </a:r>
            <a:r>
              <a:rPr lang="en-US" altLang="en-US" sz="1500" baseline="-25000" dirty="0" err="1"/>
              <a:t>f</a:t>
            </a:r>
            <a:r>
              <a:rPr lang="en-US" altLang="en-US" sz="1500" dirty="0"/>
              <a:t>/W (matrix consists of chemically deposited W)</a:t>
            </a:r>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749785"/>
            <a:ext cx="4042124" cy="3093180"/>
          </a:xfrm>
          <a:prstGeom prst="rect">
            <a:avLst/>
          </a:prstGeom>
        </p:spPr>
      </p:pic>
      <p:sp>
        <p:nvSpPr>
          <p:cNvPr id="19" name="Textfeld 18"/>
          <p:cNvSpPr txBox="1"/>
          <p:nvPr/>
        </p:nvSpPr>
        <p:spPr>
          <a:xfrm>
            <a:off x="5004048" y="762267"/>
            <a:ext cx="3319435" cy="276999"/>
          </a:xfrm>
          <a:prstGeom prst="rect">
            <a:avLst/>
          </a:prstGeom>
          <a:noFill/>
        </p:spPr>
        <p:txBody>
          <a:bodyPr wrap="none" rtlCol="0">
            <a:spAutoFit/>
          </a:bodyPr>
          <a:lstStyle/>
          <a:p>
            <a:r>
              <a:rPr lang="en-US" sz="1200" dirty="0"/>
              <a:t>D retention in PM </a:t>
            </a:r>
            <a:r>
              <a:rPr lang="en-US" sz="1200" dirty="0" err="1"/>
              <a:t>W</a:t>
            </a:r>
            <a:r>
              <a:rPr lang="en-US" sz="1200" baseline="-25000" dirty="0" err="1"/>
              <a:t>f</a:t>
            </a:r>
            <a:r>
              <a:rPr lang="en-US" sz="1200" dirty="0"/>
              <a:t>/W and reference W material</a:t>
            </a:r>
          </a:p>
        </p:txBody>
      </p:sp>
      <p:sp>
        <p:nvSpPr>
          <p:cNvPr id="21" name="Textfeld 20"/>
          <p:cNvSpPr txBox="1"/>
          <p:nvPr/>
        </p:nvSpPr>
        <p:spPr>
          <a:xfrm>
            <a:off x="107502" y="3908263"/>
            <a:ext cx="1050800" cy="323165"/>
          </a:xfrm>
          <a:prstGeom prst="rect">
            <a:avLst/>
          </a:prstGeom>
          <a:noFill/>
        </p:spPr>
        <p:txBody>
          <a:bodyPr wrap="none" rtlCol="0">
            <a:spAutoFit/>
          </a:bodyPr>
          <a:lstStyle/>
          <a:p>
            <a:r>
              <a:rPr lang="en-US" sz="1500" u="sng" dirty="0"/>
              <a:t>Next steps</a:t>
            </a:r>
            <a:r>
              <a:rPr lang="en-US" sz="1500" dirty="0"/>
              <a:t>:</a:t>
            </a:r>
          </a:p>
        </p:txBody>
      </p:sp>
      <p:pic>
        <p:nvPicPr>
          <p:cNvPr id="2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60432" y="4370629"/>
            <a:ext cx="452932" cy="40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658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0</TotalTime>
  <Words>5720</Words>
  <Application>Microsoft Office PowerPoint</Application>
  <PresentationFormat>On-screen Show (16:9)</PresentationFormat>
  <Paragraphs>502</Paragraphs>
  <Slides>33</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1" baseType="lpstr">
      <vt:lpstr>Arial</vt:lpstr>
      <vt:lpstr>Calibri</vt:lpstr>
      <vt:lpstr>Cambria Math</vt:lpstr>
      <vt:lpstr>Courier New</vt:lpstr>
      <vt:lpstr>Wingdings</vt:lpstr>
      <vt:lpstr>Office Theme</vt:lpstr>
      <vt:lpstr>Dokument</vt:lpstr>
      <vt:lpstr>Graph</vt:lpstr>
      <vt:lpstr>WP-PFC Subproject 3: PWI Processes II: fuel retention, fuel removal and material damage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Klaus Schmid</dc:creator>
  <cp:lastModifiedBy>Klaus Schmid</cp:lastModifiedBy>
  <cp:revision>178</cp:revision>
  <cp:lastPrinted>2019-11-19T12:36:10Z</cp:lastPrinted>
  <dcterms:created xsi:type="dcterms:W3CDTF">2019-11-14T12:28:08Z</dcterms:created>
  <dcterms:modified xsi:type="dcterms:W3CDTF">2020-11-09T09:31:00Z</dcterms:modified>
</cp:coreProperties>
</file>