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68" r:id="rId2"/>
    <p:sldId id="277" r:id="rId3"/>
    <p:sldId id="282" r:id="rId4"/>
    <p:sldId id="321" r:id="rId5"/>
    <p:sldId id="360" r:id="rId6"/>
    <p:sldId id="376" r:id="rId7"/>
    <p:sldId id="387" r:id="rId8"/>
    <p:sldId id="383" r:id="rId9"/>
    <p:sldId id="385" r:id="rId10"/>
    <p:sldId id="380" r:id="rId11"/>
    <p:sldId id="389" r:id="rId12"/>
    <p:sldId id="919" r:id="rId13"/>
    <p:sldId id="310" r:id="rId14"/>
    <p:sldId id="292" r:id="rId15"/>
    <p:sldId id="394" r:id="rId16"/>
    <p:sldId id="392" r:id="rId17"/>
    <p:sldId id="928" r:id="rId18"/>
    <p:sldId id="929" r:id="rId19"/>
    <p:sldId id="930" r:id="rId20"/>
    <p:sldId id="931" r:id="rId21"/>
    <p:sldId id="273" r:id="rId22"/>
    <p:sldId id="328" r:id="rId23"/>
    <p:sldId id="401" r:id="rId24"/>
    <p:sldId id="402" r:id="rId25"/>
    <p:sldId id="915" r:id="rId26"/>
    <p:sldId id="262" r:id="rId27"/>
    <p:sldId id="267" r:id="rId28"/>
    <p:sldId id="902" r:id="rId29"/>
    <p:sldId id="903" r:id="rId30"/>
    <p:sldId id="270" r:id="rId31"/>
    <p:sldId id="905" r:id="rId32"/>
    <p:sldId id="914" r:id="rId33"/>
    <p:sldId id="918" r:id="rId34"/>
    <p:sldId id="362" r:id="rId35"/>
    <p:sldId id="907" r:id="rId36"/>
    <p:sldId id="366" r:id="rId37"/>
    <p:sldId id="920" r:id="rId38"/>
    <p:sldId id="910" r:id="rId39"/>
    <p:sldId id="921" r:id="rId40"/>
    <p:sldId id="323" r:id="rId41"/>
    <p:sldId id="386" r:id="rId42"/>
    <p:sldId id="403" r:id="rId43"/>
    <p:sldId id="384" r:id="rId44"/>
    <p:sldId id="916" r:id="rId45"/>
    <p:sldId id="265" r:id="rId46"/>
    <p:sldId id="264" r:id="rId47"/>
    <p:sldId id="911" r:id="rId48"/>
  </p:sldIdLst>
  <p:sldSz cx="9144000" cy="6858000" type="screen4x3"/>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nie van der Meiden" initials="HvdM" lastIdx="1" clrIdx="0">
    <p:extLst>
      <p:ext uri="{19B8F6BF-5375-455C-9EA6-DF929625EA0E}">
        <p15:presenceInfo xmlns:p15="http://schemas.microsoft.com/office/powerpoint/2012/main" userId="S-1-5-21-1202660629-2052111302-839522115-11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339966"/>
    <a:srgbClr val="FF6600"/>
    <a:srgbClr val="FF00FF"/>
    <a:srgbClr val="CC00CC"/>
    <a:srgbClr val="003399"/>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61" autoAdjust="0"/>
    <p:restoredTop sz="93883" autoAdjust="0"/>
  </p:normalViewPr>
  <p:slideViewPr>
    <p:cSldViewPr showGuides="1">
      <p:cViewPr varScale="1">
        <p:scale>
          <a:sx n="83" d="100"/>
          <a:sy n="83" d="100"/>
        </p:scale>
        <p:origin x="1728" y="11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howGuides="1">
      <p:cViewPr varScale="1">
        <p:scale>
          <a:sx n="85" d="100"/>
          <a:sy n="85" d="100"/>
        </p:scale>
        <p:origin x="-3834" y="-96"/>
      </p:cViewPr>
      <p:guideLst>
        <p:guide orient="horz" pos="3128"/>
        <p:guide pos="214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ministrator\Saved%20Games\Desktop\DIFFER_ITER\DIFFER2019\Fitting_T6_60.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dministrator\Saved%20Games\Desktop\DIFFER_ITER\DIFFER2019\Fitting_T6_6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kivi.ut.ee\plasma\usbdisk1\DIFFER_VTT\Samples_2014-2020.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t-EE" sz="1200" b="1" dirty="0">
                <a:solidFill>
                  <a:schemeClr val="tx1"/>
                </a:solidFill>
              </a:rPr>
              <a:t>D by LIBS and NRA</a:t>
            </a:r>
          </a:p>
        </c:rich>
      </c:tx>
      <c:layout>
        <c:manualLayout>
          <c:xMode val="edge"/>
          <c:yMode val="edge"/>
          <c:x val="0.29044220311857238"/>
          <c:y val="3.2188748739696432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de-DE"/>
        </a:p>
      </c:txPr>
    </c:title>
    <c:autoTitleDeleted val="0"/>
    <c:plotArea>
      <c:layout>
        <c:manualLayout>
          <c:layoutTarget val="inner"/>
          <c:xMode val="edge"/>
          <c:yMode val="edge"/>
          <c:x val="0.19770736070776507"/>
          <c:y val="0.14629498315901435"/>
          <c:w val="0.74224942510425729"/>
          <c:h val="0.63957559999928371"/>
        </c:manualLayout>
      </c:layout>
      <c:scatterChart>
        <c:scatterStyle val="lineMarker"/>
        <c:varyColors val="0"/>
        <c:ser>
          <c:idx val="0"/>
          <c:order val="0"/>
          <c:tx>
            <c:v>NRA</c:v>
          </c:tx>
          <c:spPr>
            <a:ln w="19050" cap="rnd">
              <a:noFill/>
              <a:round/>
            </a:ln>
            <a:effectLst/>
          </c:spPr>
          <c:marker>
            <c:symbol val="square"/>
            <c:size val="6"/>
            <c:spPr>
              <a:solidFill>
                <a:srgbClr val="FF0000"/>
              </a:solidFill>
              <a:ln w="9525">
                <a:solidFill>
                  <a:srgbClr val="FF0000"/>
                </a:solidFill>
              </a:ln>
              <a:effectLst/>
            </c:spPr>
          </c:marker>
          <c:errBars>
            <c:errDir val="x"/>
            <c:errBarType val="both"/>
            <c:errValType val="fixedVal"/>
            <c:noEndCap val="0"/>
            <c:val val="0.25"/>
            <c:spPr>
              <a:noFill/>
              <a:ln w="9525" cap="flat" cmpd="sng" algn="ctr">
                <a:solidFill>
                  <a:schemeClr val="tx1">
                    <a:lumMod val="65000"/>
                    <a:lumOff val="35000"/>
                  </a:schemeClr>
                </a:solidFill>
                <a:round/>
              </a:ln>
              <a:effectLst/>
            </c:spPr>
          </c:errBars>
          <c:errBars>
            <c:errDir val="y"/>
            <c:errBarType val="both"/>
            <c:errValType val="cust"/>
            <c:noEndCap val="0"/>
            <c:plus>
              <c:numRef>
                <c:f>Data!$Q$152:$Q$154</c:f>
                <c:numCache>
                  <c:formatCode>General</c:formatCode>
                  <c:ptCount val="3"/>
                  <c:pt idx="0">
                    <c:v>6.76243093922652E-2</c:v>
                  </c:pt>
                  <c:pt idx="1">
                    <c:v>0.1111111111111111</c:v>
                  </c:pt>
                  <c:pt idx="2">
                    <c:v>8.9047619047619056E-2</c:v>
                  </c:pt>
                </c:numCache>
              </c:numRef>
            </c:plus>
            <c:minus>
              <c:numRef>
                <c:f>Data!$Q$152:$Q$154</c:f>
                <c:numCache>
                  <c:formatCode>General</c:formatCode>
                  <c:ptCount val="3"/>
                  <c:pt idx="0">
                    <c:v>6.76243093922652E-2</c:v>
                  </c:pt>
                  <c:pt idx="1">
                    <c:v>0.1111111111111111</c:v>
                  </c:pt>
                  <c:pt idx="2">
                    <c:v>8.9047619047619056E-2</c:v>
                  </c:pt>
                </c:numCache>
              </c:numRef>
            </c:minus>
            <c:spPr>
              <a:noFill/>
              <a:ln w="9525" cap="flat" cmpd="sng" algn="ctr">
                <a:solidFill>
                  <a:schemeClr val="tx1">
                    <a:lumMod val="65000"/>
                    <a:lumOff val="35000"/>
                  </a:schemeClr>
                </a:solidFill>
                <a:round/>
              </a:ln>
              <a:effectLst/>
            </c:spPr>
          </c:errBars>
          <c:xVal>
            <c:numRef>
              <c:f>Data!$O$152:$O$154</c:f>
              <c:numCache>
                <c:formatCode>General</c:formatCode>
                <c:ptCount val="3"/>
                <c:pt idx="0">
                  <c:v>3.1</c:v>
                </c:pt>
                <c:pt idx="1">
                  <c:v>8.1999999999999993</c:v>
                </c:pt>
                <c:pt idx="2">
                  <c:v>12.1</c:v>
                </c:pt>
              </c:numCache>
            </c:numRef>
          </c:xVal>
          <c:yVal>
            <c:numRef>
              <c:f>Data!$P$152:$P$154</c:f>
              <c:numCache>
                <c:formatCode>General</c:formatCode>
                <c:ptCount val="3"/>
                <c:pt idx="0">
                  <c:v>0.4</c:v>
                </c:pt>
                <c:pt idx="1">
                  <c:v>1.5</c:v>
                </c:pt>
                <c:pt idx="2">
                  <c:v>1.1000000000000001</c:v>
                </c:pt>
              </c:numCache>
            </c:numRef>
          </c:yVal>
          <c:smooth val="0"/>
          <c:extLst>
            <c:ext xmlns:c16="http://schemas.microsoft.com/office/drawing/2014/chart" uri="{C3380CC4-5D6E-409C-BE32-E72D297353CC}">
              <c16:uniqueId val="{00000000-EF97-4F44-A73C-CC52B688C52B}"/>
            </c:ext>
          </c:extLst>
        </c:ser>
        <c:ser>
          <c:idx val="1"/>
          <c:order val="1"/>
          <c:tx>
            <c:v>LIBS</c:v>
          </c:tx>
          <c:spPr>
            <a:ln w="25400" cap="rnd">
              <a:noFill/>
              <a:round/>
            </a:ln>
            <a:effectLst/>
          </c:spPr>
          <c:marker>
            <c:symbol val="circle"/>
            <c:size val="6"/>
            <c:spPr>
              <a:solidFill>
                <a:schemeClr val="bg2">
                  <a:lumMod val="90000"/>
                </a:schemeClr>
              </a:solidFill>
              <a:ln w="9525">
                <a:solidFill>
                  <a:schemeClr val="tx1"/>
                </a:solidFill>
              </a:ln>
              <a:effectLst/>
            </c:spPr>
          </c:marker>
          <c:errBars>
            <c:errDir val="x"/>
            <c:errBarType val="both"/>
            <c:errValType val="fixedVal"/>
            <c:noEndCap val="0"/>
            <c:val val="0.25"/>
            <c:spPr>
              <a:noFill/>
              <a:ln w="9525" cap="flat" cmpd="sng" algn="ctr">
                <a:solidFill>
                  <a:schemeClr val="tx1">
                    <a:lumMod val="65000"/>
                    <a:lumOff val="35000"/>
                  </a:schemeClr>
                </a:solidFill>
                <a:round/>
              </a:ln>
              <a:effectLst/>
            </c:spPr>
          </c:errBars>
          <c:errBars>
            <c:errDir val="y"/>
            <c:errBarType val="both"/>
            <c:errValType val="cust"/>
            <c:noEndCap val="0"/>
            <c:plus>
              <c:numRef>
                <c:f>Data!$V$152:$V$155</c:f>
                <c:numCache>
                  <c:formatCode>General</c:formatCode>
                  <c:ptCount val="4"/>
                  <c:pt idx="0">
                    <c:v>8.3299999999999999E-2</c:v>
                  </c:pt>
                  <c:pt idx="1">
                    <c:v>0.108</c:v>
                  </c:pt>
                  <c:pt idx="2">
                    <c:v>0.247</c:v>
                  </c:pt>
                  <c:pt idx="3">
                    <c:v>0.2288</c:v>
                  </c:pt>
                </c:numCache>
              </c:numRef>
            </c:plus>
            <c:minus>
              <c:numRef>
                <c:f>Data!$V$152:$V$155</c:f>
                <c:numCache>
                  <c:formatCode>General</c:formatCode>
                  <c:ptCount val="4"/>
                  <c:pt idx="0">
                    <c:v>8.3299999999999999E-2</c:v>
                  </c:pt>
                  <c:pt idx="1">
                    <c:v>0.108</c:v>
                  </c:pt>
                  <c:pt idx="2">
                    <c:v>0.247</c:v>
                  </c:pt>
                  <c:pt idx="3">
                    <c:v>0.2288</c:v>
                  </c:pt>
                </c:numCache>
              </c:numRef>
            </c:minus>
            <c:spPr>
              <a:noFill/>
              <a:ln w="9525" cap="flat" cmpd="sng" algn="ctr">
                <a:solidFill>
                  <a:schemeClr val="tx1">
                    <a:lumMod val="65000"/>
                    <a:lumOff val="35000"/>
                  </a:schemeClr>
                </a:solidFill>
                <a:round/>
              </a:ln>
              <a:effectLst/>
            </c:spPr>
          </c:errBars>
          <c:xVal>
            <c:numRef>
              <c:f>Data!$T$152:$T$155</c:f>
              <c:numCache>
                <c:formatCode>General</c:formatCode>
                <c:ptCount val="4"/>
                <c:pt idx="0">
                  <c:v>3.4</c:v>
                </c:pt>
                <c:pt idx="1">
                  <c:v>5.4</c:v>
                </c:pt>
                <c:pt idx="2">
                  <c:v>8</c:v>
                </c:pt>
                <c:pt idx="3">
                  <c:v>11.1</c:v>
                </c:pt>
              </c:numCache>
            </c:numRef>
          </c:xVal>
          <c:yVal>
            <c:numRef>
              <c:f>Data!$U$152:$U$155</c:f>
              <c:numCache>
                <c:formatCode>General</c:formatCode>
                <c:ptCount val="4"/>
                <c:pt idx="0">
                  <c:v>0.49</c:v>
                </c:pt>
                <c:pt idx="1">
                  <c:v>0.72</c:v>
                </c:pt>
                <c:pt idx="2">
                  <c:v>1.9</c:v>
                </c:pt>
                <c:pt idx="3">
                  <c:v>1.04</c:v>
                </c:pt>
              </c:numCache>
            </c:numRef>
          </c:yVal>
          <c:smooth val="0"/>
          <c:extLst>
            <c:ext xmlns:c16="http://schemas.microsoft.com/office/drawing/2014/chart" uri="{C3380CC4-5D6E-409C-BE32-E72D297353CC}">
              <c16:uniqueId val="{00000001-EF97-4F44-A73C-CC52B688C52B}"/>
            </c:ext>
          </c:extLst>
        </c:ser>
        <c:dLbls>
          <c:showLegendKey val="0"/>
          <c:showVal val="0"/>
          <c:showCatName val="0"/>
          <c:showSerName val="0"/>
          <c:showPercent val="0"/>
          <c:showBubbleSize val="0"/>
        </c:dLbls>
        <c:axId val="654333544"/>
        <c:axId val="654333216"/>
      </c:scatterChart>
      <c:valAx>
        <c:axId val="6543335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t-EE" sz="1200" b="1">
                    <a:solidFill>
                      <a:sysClr val="windowText" lastClr="000000"/>
                    </a:solidFill>
                  </a:rPr>
                  <a:t>D</a:t>
                </a:r>
                <a:r>
                  <a:rPr lang="en-US" sz="1200" b="1">
                    <a:solidFill>
                      <a:sysClr val="windowText" lastClr="000000"/>
                    </a:solidFill>
                  </a:rPr>
                  <a:t>istance from center</a:t>
                </a:r>
                <a:r>
                  <a:rPr lang="et-EE" sz="1200" b="1" baseline="0">
                    <a:solidFill>
                      <a:sysClr val="windowText" lastClr="000000"/>
                    </a:solidFill>
                  </a:rPr>
                  <a:t> (</a:t>
                </a:r>
                <a:r>
                  <a:rPr lang="en-US" sz="1200" b="1">
                    <a:solidFill>
                      <a:sysClr val="windowText" lastClr="000000"/>
                    </a:solidFill>
                  </a:rPr>
                  <a:t>mm</a:t>
                </a:r>
                <a:r>
                  <a:rPr lang="et-EE" sz="1200" b="1">
                    <a:solidFill>
                      <a:sysClr val="windowText" lastClr="000000"/>
                    </a:solidFill>
                  </a:rPr>
                  <a:t>)</a:t>
                </a:r>
                <a:endParaRPr lang="en-US" sz="1200" b="1">
                  <a:solidFill>
                    <a:sysClr val="windowText" lastClr="000000"/>
                  </a:solidFill>
                </a:endParaRPr>
              </a:p>
            </c:rich>
          </c:tx>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de-DE"/>
          </a:p>
        </c:txPr>
        <c:crossAx val="654333216"/>
        <c:crosses val="autoZero"/>
        <c:crossBetween val="midCat"/>
        <c:majorUnit val="2"/>
      </c:valAx>
      <c:valAx>
        <c:axId val="654333216"/>
        <c:scaling>
          <c:orientation val="minMax"/>
          <c:max val="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dirty="0">
                    <a:solidFill>
                      <a:sysClr val="windowText" lastClr="000000"/>
                    </a:solidFill>
                  </a:rPr>
                  <a:t>D</a:t>
                </a:r>
                <a:r>
                  <a:rPr lang="et-EE" sz="1200" b="1" dirty="0">
                    <a:solidFill>
                      <a:sysClr val="windowText" lastClr="000000"/>
                    </a:solidFill>
                  </a:rPr>
                  <a:t> (</a:t>
                </a:r>
                <a:r>
                  <a:rPr lang="en-US" sz="1200" b="1" dirty="0">
                    <a:solidFill>
                      <a:sysClr val="windowText" lastClr="000000"/>
                    </a:solidFill>
                  </a:rPr>
                  <a:t>%</a:t>
                </a:r>
                <a:r>
                  <a:rPr lang="et-EE" sz="1200" b="1" dirty="0">
                    <a:solidFill>
                      <a:sysClr val="windowText" lastClr="000000"/>
                    </a:solidFill>
                  </a:rPr>
                  <a:t>) and D/W ratio</a:t>
                </a:r>
                <a:endParaRPr lang="en-US" sz="1200" b="1" dirty="0">
                  <a:solidFill>
                    <a:sysClr val="windowText" lastClr="000000"/>
                  </a:solidFill>
                </a:endParaRPr>
              </a:p>
            </c:rich>
          </c:tx>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de-DE"/>
          </a:p>
        </c:txPr>
        <c:crossAx val="654333544"/>
        <c:crosses val="autoZero"/>
        <c:crossBetween val="midCat"/>
      </c:valAx>
      <c:spPr>
        <a:noFill/>
        <a:ln>
          <a:noFill/>
        </a:ln>
        <a:effectLst/>
      </c:spPr>
    </c:plotArea>
    <c:legend>
      <c:legendPos val="l"/>
      <c:layout>
        <c:manualLayout>
          <c:xMode val="edge"/>
          <c:yMode val="edge"/>
          <c:x val="0.68861796446215506"/>
          <c:y val="0.16725131119742004"/>
          <c:w val="0.21286374716446108"/>
          <c:h val="0.17866360454943131"/>
        </c:manualLayout>
      </c:layout>
      <c:overlay val="1"/>
      <c:spPr>
        <a:solidFill>
          <a:schemeClr val="bg1"/>
        </a:solidFill>
        <a:ln>
          <a:solidFill>
            <a:schemeClr val="tx1"/>
          </a:solid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de-D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t-EE" sz="1200" b="1" dirty="0">
                <a:solidFill>
                  <a:schemeClr val="tx1"/>
                </a:solidFill>
              </a:rPr>
              <a:t>D depth profile </a:t>
            </a:r>
          </a:p>
        </c:rich>
      </c:tx>
      <c:layout>
        <c:manualLayout>
          <c:xMode val="edge"/>
          <c:yMode val="edge"/>
          <c:x val="0.32186153044946286"/>
          <c:y val="6.4377497479392864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de-DE"/>
        </a:p>
      </c:txPr>
    </c:title>
    <c:autoTitleDeleted val="0"/>
    <c:plotArea>
      <c:layout>
        <c:manualLayout>
          <c:layoutTarget val="inner"/>
          <c:xMode val="edge"/>
          <c:yMode val="edge"/>
          <c:x val="0.17758568136303943"/>
          <c:y val="0.18813277653720478"/>
          <c:w val="0.76760840929530494"/>
          <c:h val="0.59889726922821518"/>
        </c:manualLayout>
      </c:layout>
      <c:scatterChart>
        <c:scatterStyle val="lineMarker"/>
        <c:varyColors val="0"/>
        <c:ser>
          <c:idx val="0"/>
          <c:order val="0"/>
          <c:tx>
            <c:strRef>
              <c:f>Data!$A$1</c:f>
              <c:strCache>
                <c:ptCount val="1"/>
                <c:pt idx="0">
                  <c:v>spot1</c:v>
                </c:pt>
              </c:strCache>
            </c:strRef>
          </c:tx>
          <c:spPr>
            <a:ln w="19050" cap="rnd">
              <a:solidFill>
                <a:srgbClr val="002060"/>
              </a:solidFill>
              <a:round/>
            </a:ln>
            <a:effectLst/>
          </c:spPr>
          <c:marker>
            <c:symbol val="none"/>
          </c:marker>
          <c:xVal>
            <c:numRef>
              <c:f>Data!$B$1:$AY$1</c:f>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xVal>
          <c:yVal>
            <c:numRef>
              <c:f>Data!$B$11:$BI$11</c:f>
              <c:numCache>
                <c:formatCode>General</c:formatCode>
                <c:ptCount val="60"/>
                <c:pt idx="0">
                  <c:v>23.323679390162297</c:v>
                </c:pt>
                <c:pt idx="1">
                  <c:v>5.099074866903142</c:v>
                </c:pt>
                <c:pt idx="2">
                  <c:v>3.2337117323623867</c:v>
                </c:pt>
                <c:pt idx="3">
                  <c:v>2.7389177427379181</c:v>
                </c:pt>
                <c:pt idx="4">
                  <c:v>2.9827652371789166</c:v>
                </c:pt>
                <c:pt idx="5">
                  <c:v>1.748307526829564</c:v>
                </c:pt>
                <c:pt idx="6">
                  <c:v>1.9848663879581707</c:v>
                </c:pt>
                <c:pt idx="7">
                  <c:v>2.0626157328999613</c:v>
                </c:pt>
                <c:pt idx="8">
                  <c:v>2.4519002624190236</c:v>
                </c:pt>
                <c:pt idx="9">
                  <c:v>1.6857626035219679</c:v>
                </c:pt>
                <c:pt idx="10">
                  <c:v>0.69538255037518193</c:v>
                </c:pt>
                <c:pt idx="11">
                  <c:v>1.7846793310177729</c:v>
                </c:pt>
                <c:pt idx="12">
                  <c:v>1.4720708796910362</c:v>
                </c:pt>
                <c:pt idx="13">
                  <c:v>1.6227663208916656</c:v>
                </c:pt>
                <c:pt idx="14">
                  <c:v>1.8544112388551082</c:v>
                </c:pt>
                <c:pt idx="15">
                  <c:v>1.2286731377725328</c:v>
                </c:pt>
                <c:pt idx="16">
                  <c:v>0.89592203465200693</c:v>
                </c:pt>
                <c:pt idx="17">
                  <c:v>0.92667625293273337</c:v>
                </c:pt>
                <c:pt idx="18">
                  <c:v>1.028499636868399</c:v>
                </c:pt>
                <c:pt idx="19">
                  <c:v>0.75897326598486192</c:v>
                </c:pt>
                <c:pt idx="20">
                  <c:v>0.86493461721069698</c:v>
                </c:pt>
                <c:pt idx="21">
                  <c:v>0.67014664601211338</c:v>
                </c:pt>
                <c:pt idx="22">
                  <c:v>0.84790431825166845</c:v>
                </c:pt>
                <c:pt idx="23">
                  <c:v>2.0926930301996776</c:v>
                </c:pt>
                <c:pt idx="24">
                  <c:v>0.55478165518706568</c:v>
                </c:pt>
                <c:pt idx="25">
                  <c:v>0.59623152087676279</c:v>
                </c:pt>
                <c:pt idx="26">
                  <c:v>0.42034967737743778</c:v>
                </c:pt>
                <c:pt idx="27">
                  <c:v>1.1576155471509886</c:v>
                </c:pt>
                <c:pt idx="28">
                  <c:v>0.59663300319641599</c:v>
                </c:pt>
                <c:pt idx="29">
                  <c:v>0.1459628963204673</c:v>
                </c:pt>
                <c:pt idx="30">
                  <c:v>0.66848519640673376</c:v>
                </c:pt>
                <c:pt idx="31">
                  <c:v>2.539796921548558E-2</c:v>
                </c:pt>
                <c:pt idx="32">
                  <c:v>1.956358197197988</c:v>
                </c:pt>
                <c:pt idx="33">
                  <c:v>1.1003205868013606</c:v>
                </c:pt>
                <c:pt idx="34">
                  <c:v>0.42612325403936557</c:v>
                </c:pt>
                <c:pt idx="35">
                  <c:v>0.48129115390499172</c:v>
                </c:pt>
                <c:pt idx="36">
                  <c:v>2.8591577174549059</c:v>
                </c:pt>
                <c:pt idx="37">
                  <c:v>0.4349979639817298</c:v>
                </c:pt>
                <c:pt idx="38">
                  <c:v>0.27709596273569126</c:v>
                </c:pt>
                <c:pt idx="39">
                  <c:v>5.5025309676598078E-2</c:v>
                </c:pt>
                <c:pt idx="40">
                  <c:v>0.82383240509394551</c:v>
                </c:pt>
                <c:pt idx="41">
                  <c:v>0.35757337659662342</c:v>
                </c:pt>
                <c:pt idx="42">
                  <c:v>0.39100218020655403</c:v>
                </c:pt>
                <c:pt idx="43">
                  <c:v>0.71139085768158106</c:v>
                </c:pt>
                <c:pt idx="44">
                  <c:v>0.10758407483514178</c:v>
                </c:pt>
                <c:pt idx="45">
                  <c:v>0.46195285559763055</c:v>
                </c:pt>
                <c:pt idx="46">
                  <c:v>1.2997100259147651</c:v>
                </c:pt>
                <c:pt idx="47">
                  <c:v>1.304541881438835</c:v>
                </c:pt>
                <c:pt idx="48">
                  <c:v>0.44305908775858283</c:v>
                </c:pt>
                <c:pt idx="49">
                  <c:v>0.83866075534937401</c:v>
                </c:pt>
                <c:pt idx="50">
                  <c:v>0.17788964584406547</c:v>
                </c:pt>
                <c:pt idx="51">
                  <c:v>0.52723091425167412</c:v>
                </c:pt>
                <c:pt idx="52">
                  <c:v>0.31969861883660233</c:v>
                </c:pt>
                <c:pt idx="53">
                  <c:v>0.14973025431480716</c:v>
                </c:pt>
                <c:pt idx="54">
                  <c:v>0.60767284752273265</c:v>
                </c:pt>
                <c:pt idx="55">
                  <c:v>0.44229219416899257</c:v>
                </c:pt>
                <c:pt idx="56">
                  <c:v>0.4929774690133879</c:v>
                </c:pt>
                <c:pt idx="57">
                  <c:v>0.68482953500917232</c:v>
                </c:pt>
                <c:pt idx="58">
                  <c:v>0.57137851081530944</c:v>
                </c:pt>
                <c:pt idx="59">
                  <c:v>0.23045009242581455</c:v>
                </c:pt>
              </c:numCache>
            </c:numRef>
          </c:yVal>
          <c:smooth val="0"/>
          <c:extLst>
            <c:ext xmlns:c16="http://schemas.microsoft.com/office/drawing/2014/chart" uri="{C3380CC4-5D6E-409C-BE32-E72D297353CC}">
              <c16:uniqueId val="{00000000-0AF1-4651-9922-64CDCA1CCFD4}"/>
            </c:ext>
          </c:extLst>
        </c:ser>
        <c:ser>
          <c:idx val="3"/>
          <c:order val="1"/>
          <c:tx>
            <c:strRef>
              <c:f>Data!$A$40</c:f>
              <c:strCache>
                <c:ptCount val="1"/>
                <c:pt idx="0">
                  <c:v>spot4</c:v>
                </c:pt>
              </c:strCache>
            </c:strRef>
          </c:tx>
          <c:spPr>
            <a:ln w="19050" cap="rnd">
              <a:solidFill>
                <a:srgbClr val="FFC000"/>
              </a:solidFill>
              <a:round/>
            </a:ln>
            <a:effectLst/>
          </c:spPr>
          <c:marker>
            <c:symbol val="none"/>
          </c:marker>
          <c:xVal>
            <c:numRef>
              <c:f>Data!$B$1:$AY$1</c:f>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xVal>
          <c:yVal>
            <c:numRef>
              <c:f>Data!$B$50:$AY$50</c:f>
              <c:numCache>
                <c:formatCode>General</c:formatCode>
                <c:ptCount val="50"/>
                <c:pt idx="0">
                  <c:v>18.064612694577807</c:v>
                </c:pt>
                <c:pt idx="1">
                  <c:v>1.0437123489675555</c:v>
                </c:pt>
                <c:pt idx="2">
                  <c:v>0.40587479968467904</c:v>
                </c:pt>
                <c:pt idx="3">
                  <c:v>1.317976945100346</c:v>
                </c:pt>
                <c:pt idx="4">
                  <c:v>0.84537859713288133</c:v>
                </c:pt>
                <c:pt idx="5">
                  <c:v>0.43016049797072092</c:v>
                </c:pt>
                <c:pt idx="6">
                  <c:v>0.47343605586136811</c:v>
                </c:pt>
                <c:pt idx="7">
                  <c:v>0.54202578147082525</c:v>
                </c:pt>
                <c:pt idx="8">
                  <c:v>0.15546419967377811</c:v>
                </c:pt>
                <c:pt idx="9">
                  <c:v>0.72188640440316554</c:v>
                </c:pt>
                <c:pt idx="10">
                  <c:v>0.59868727109126041</c:v>
                </c:pt>
                <c:pt idx="11">
                  <c:v>0.33662877893933041</c:v>
                </c:pt>
                <c:pt idx="12">
                  <c:v>0.6945556077121231</c:v>
                </c:pt>
                <c:pt idx="13">
                  <c:v>0.43914707843897399</c:v>
                </c:pt>
                <c:pt idx="14">
                  <c:v>6.0105726431261407E-2</c:v>
                </c:pt>
                <c:pt idx="15">
                  <c:v>0.3996011475478215</c:v>
                </c:pt>
                <c:pt idx="16">
                  <c:v>0.28903181898955876</c:v>
                </c:pt>
                <c:pt idx="17">
                  <c:v>0.46262838475027229</c:v>
                </c:pt>
                <c:pt idx="18">
                  <c:v>0.45372910033762043</c:v>
                </c:pt>
                <c:pt idx="19">
                  <c:v>0.48240344262206353</c:v>
                </c:pt>
                <c:pt idx="20">
                  <c:v>0.49630841099497031</c:v>
                </c:pt>
                <c:pt idx="21">
                  <c:v>0.46362498198156621</c:v>
                </c:pt>
                <c:pt idx="22">
                  <c:v>0.93341460547452904</c:v>
                </c:pt>
                <c:pt idx="23">
                  <c:v>0.80579263603525886</c:v>
                </c:pt>
                <c:pt idx="24">
                  <c:v>0.42296036548849669</c:v>
                </c:pt>
                <c:pt idx="25">
                  <c:v>0.4727535120498555</c:v>
                </c:pt>
                <c:pt idx="26">
                  <c:v>0.30275421699391403</c:v>
                </c:pt>
                <c:pt idx="27">
                  <c:v>0.41334664120306258</c:v>
                </c:pt>
                <c:pt idx="28">
                  <c:v>0.59328240871392923</c:v>
                </c:pt>
                <c:pt idx="29">
                  <c:v>0.38662542901551805</c:v>
                </c:pt>
                <c:pt idx="30">
                  <c:v>0.76914205647114986</c:v>
                </c:pt>
                <c:pt idx="31">
                  <c:v>0.24598114804649515</c:v>
                </c:pt>
                <c:pt idx="32">
                  <c:v>0.64372466605906864</c:v>
                </c:pt>
                <c:pt idx="33">
                  <c:v>0.64692107133208188</c:v>
                </c:pt>
                <c:pt idx="34">
                  <c:v>0.41320830969669092</c:v>
                </c:pt>
                <c:pt idx="35">
                  <c:v>0.67701278244960739</c:v>
                </c:pt>
                <c:pt idx="36">
                  <c:v>0.36151779019665431</c:v>
                </c:pt>
                <c:pt idx="37">
                  <c:v>0.7822700940898224</c:v>
                </c:pt>
                <c:pt idx="38">
                  <c:v>0.35074133697550408</c:v>
                </c:pt>
                <c:pt idx="39">
                  <c:v>0.83466961566563247</c:v>
                </c:pt>
                <c:pt idx="40">
                  <c:v>0.21570311961144936</c:v>
                </c:pt>
                <c:pt idx="41">
                  <c:v>0.36371620380377806</c:v>
                </c:pt>
                <c:pt idx="42">
                  <c:v>0</c:v>
                </c:pt>
                <c:pt idx="43">
                  <c:v>0.48481869801236394</c:v>
                </c:pt>
                <c:pt idx="44">
                  <c:v>0.36843118026968885</c:v>
                </c:pt>
                <c:pt idx="45">
                  <c:v>0.22789337256682565</c:v>
                </c:pt>
                <c:pt idx="46">
                  <c:v>0.33025834118234337</c:v>
                </c:pt>
                <c:pt idx="47">
                  <c:v>0.29409145790992952</c:v>
                </c:pt>
                <c:pt idx="48">
                  <c:v>0.10818435504452556</c:v>
                </c:pt>
                <c:pt idx="49">
                  <c:v>0.196283086349514</c:v>
                </c:pt>
              </c:numCache>
            </c:numRef>
          </c:yVal>
          <c:smooth val="0"/>
          <c:extLst>
            <c:ext xmlns:c16="http://schemas.microsoft.com/office/drawing/2014/chart" uri="{C3380CC4-5D6E-409C-BE32-E72D297353CC}">
              <c16:uniqueId val="{00000001-0AF1-4651-9922-64CDCA1CCFD4}"/>
            </c:ext>
          </c:extLst>
        </c:ser>
        <c:dLbls>
          <c:showLegendKey val="0"/>
          <c:showVal val="0"/>
          <c:showCatName val="0"/>
          <c:showSerName val="0"/>
          <c:showPercent val="0"/>
          <c:showBubbleSize val="0"/>
        </c:dLbls>
        <c:axId val="702210528"/>
        <c:axId val="702213480"/>
      </c:scatterChart>
      <c:scatterChart>
        <c:scatterStyle val="lineMarker"/>
        <c:varyColors val="0"/>
        <c:ser>
          <c:idx val="4"/>
          <c:order val="2"/>
          <c:spPr>
            <a:ln w="19050" cap="rnd">
              <a:solidFill>
                <a:srgbClr val="FFC000"/>
              </a:solidFill>
              <a:round/>
            </a:ln>
            <a:effectLst/>
          </c:spPr>
          <c:marker>
            <c:symbol val="none"/>
          </c:marker>
          <c:xVal>
            <c:numRef>
              <c:f>Data!$B$54:$AY$54</c:f>
              <c:numCache>
                <c:formatCode>General</c:formatCode>
                <c:ptCount val="5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numCache>
            </c:numRef>
          </c:xVal>
          <c:yVal>
            <c:numRef>
              <c:f>Data!$B$53:$AY$53</c:f>
              <c:numCache>
                <c:formatCode>General</c:formatCode>
                <c:ptCount val="50"/>
                <c:pt idx="0">
                  <c:v>15.354920790391136</c:v>
                </c:pt>
                <c:pt idx="1">
                  <c:v>0.8871554966224221</c:v>
                </c:pt>
                <c:pt idx="2">
                  <c:v>0.3449935797319772</c:v>
                </c:pt>
                <c:pt idx="3">
                  <c:v>1.120280403335294</c:v>
                </c:pt>
                <c:pt idx="4">
                  <c:v>0.71857180756294914</c:v>
                </c:pt>
                <c:pt idx="5">
                  <c:v>0.36563642327511275</c:v>
                </c:pt>
                <c:pt idx="6">
                  <c:v>0.40242064748216289</c:v>
                </c:pt>
                <c:pt idx="7">
                  <c:v>0.46072191425020143</c:v>
                </c:pt>
                <c:pt idx="8">
                  <c:v>0.13214456972271138</c:v>
                </c:pt>
                <c:pt idx="9">
                  <c:v>0.61360344374269071</c:v>
                </c:pt>
                <c:pt idx="10">
                  <c:v>0.50888418042757133</c:v>
                </c:pt>
                <c:pt idx="11">
                  <c:v>0.28613446209843085</c:v>
                </c:pt>
                <c:pt idx="12">
                  <c:v>0.59037226655530461</c:v>
                </c:pt>
                <c:pt idx="13">
                  <c:v>0.3732750166731279</c:v>
                </c:pt>
                <c:pt idx="14">
                  <c:v>5.1089867466572195E-2</c:v>
                </c:pt>
                <c:pt idx="15">
                  <c:v>0.33966097541564827</c:v>
                </c:pt>
                <c:pt idx="16">
                  <c:v>0.24567704614112496</c:v>
                </c:pt>
                <c:pt idx="17">
                  <c:v>0.39323412703773142</c:v>
                </c:pt>
                <c:pt idx="18">
                  <c:v>0.38566973528697734</c:v>
                </c:pt>
                <c:pt idx="19">
                  <c:v>0.41004292622875399</c:v>
                </c:pt>
                <c:pt idx="20">
                  <c:v>0.42186214934572475</c:v>
                </c:pt>
                <c:pt idx="21">
                  <c:v>0.39408123468433126</c:v>
                </c:pt>
                <c:pt idx="22">
                  <c:v>0.79340241465334971</c:v>
                </c:pt>
                <c:pt idx="23">
                  <c:v>0.68492374062996997</c:v>
                </c:pt>
                <c:pt idx="24">
                  <c:v>0.35951631066522216</c:v>
                </c:pt>
                <c:pt idx="25">
                  <c:v>0.40184048524237714</c:v>
                </c:pt>
                <c:pt idx="26">
                  <c:v>0.2573410844448269</c:v>
                </c:pt>
                <c:pt idx="27">
                  <c:v>0.35134464502260321</c:v>
                </c:pt>
                <c:pt idx="28">
                  <c:v>0.5042900474068398</c:v>
                </c:pt>
                <c:pt idx="29">
                  <c:v>0.32863161466319035</c:v>
                </c:pt>
                <c:pt idx="30">
                  <c:v>0.65377074800047741</c:v>
                </c:pt>
                <c:pt idx="31">
                  <c:v>0.20908397583952087</c:v>
                </c:pt>
                <c:pt idx="32">
                  <c:v>0.54716596615020829</c:v>
                </c:pt>
                <c:pt idx="33">
                  <c:v>0.54988291063226957</c:v>
                </c:pt>
                <c:pt idx="34">
                  <c:v>0.35122706324218728</c:v>
                </c:pt>
                <c:pt idx="35">
                  <c:v>0.57546086508216632</c:v>
                </c:pt>
                <c:pt idx="36">
                  <c:v>0.30729012166715614</c:v>
                </c:pt>
                <c:pt idx="37">
                  <c:v>0.66492957997634905</c:v>
                </c:pt>
                <c:pt idx="38">
                  <c:v>0.29813013642917846</c:v>
                </c:pt>
                <c:pt idx="39">
                  <c:v>0.70946917331578763</c:v>
                </c:pt>
                <c:pt idx="40">
                  <c:v>0.18334765166973196</c:v>
                </c:pt>
                <c:pt idx="41">
                  <c:v>0.30915877323321134</c:v>
                </c:pt>
                <c:pt idx="42">
                  <c:v>0</c:v>
                </c:pt>
                <c:pt idx="43">
                  <c:v>0.41209589331050933</c:v>
                </c:pt>
                <c:pt idx="44">
                  <c:v>0.3131665032292355</c:v>
                </c:pt>
                <c:pt idx="45">
                  <c:v>0.1937093666818018</c:v>
                </c:pt>
                <c:pt idx="46">
                  <c:v>0.28071959000499186</c:v>
                </c:pt>
                <c:pt idx="47">
                  <c:v>0.24997773922344008</c:v>
                </c:pt>
                <c:pt idx="48">
                  <c:v>9.195670178784672E-2</c:v>
                </c:pt>
                <c:pt idx="49">
                  <c:v>0.16684062339708688</c:v>
                </c:pt>
              </c:numCache>
            </c:numRef>
          </c:yVal>
          <c:smooth val="0"/>
          <c:extLst>
            <c:ext xmlns:c16="http://schemas.microsoft.com/office/drawing/2014/chart" uri="{C3380CC4-5D6E-409C-BE32-E72D297353CC}">
              <c16:uniqueId val="{00000002-0AF1-4651-9922-64CDCA1CCFD4}"/>
            </c:ext>
          </c:extLst>
        </c:ser>
        <c:dLbls>
          <c:showLegendKey val="0"/>
          <c:showVal val="0"/>
          <c:showCatName val="0"/>
          <c:showSerName val="0"/>
          <c:showPercent val="0"/>
          <c:showBubbleSize val="0"/>
        </c:dLbls>
        <c:axId val="582704336"/>
        <c:axId val="582698104"/>
      </c:scatterChart>
      <c:valAx>
        <c:axId val="702210528"/>
        <c:scaling>
          <c:orientation val="minMax"/>
          <c:max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t-EE" sz="1200" b="1">
                    <a:solidFill>
                      <a:sysClr val="windowText" lastClr="000000"/>
                    </a:solidFill>
                  </a:rPr>
                  <a:t>Shot nr.</a:t>
                </a:r>
              </a:p>
            </c:rich>
          </c:tx>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de-DE"/>
          </a:p>
        </c:txPr>
        <c:crossAx val="702213480"/>
        <c:crosses val="autoZero"/>
        <c:crossBetween val="midCat"/>
        <c:majorUnit val="5"/>
      </c:valAx>
      <c:valAx>
        <c:axId val="70221348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t-EE" sz="1200" b="1" dirty="0">
                    <a:solidFill>
                      <a:sysClr val="windowText" lastClr="000000"/>
                    </a:solidFill>
                  </a:rPr>
                  <a:t>LIBS D</a:t>
                </a:r>
                <a:r>
                  <a:rPr lang="en-US" sz="1200" b="1" dirty="0">
                    <a:solidFill>
                      <a:sysClr val="windowText" lastClr="000000"/>
                    </a:solidFill>
                  </a:rPr>
                  <a:t>/</a:t>
                </a:r>
                <a:r>
                  <a:rPr lang="et-EE" sz="1200" b="1" dirty="0">
                    <a:solidFill>
                      <a:sysClr val="windowText" lastClr="000000"/>
                    </a:solidFill>
                  </a:rPr>
                  <a:t>W ratio</a:t>
                </a:r>
                <a:endParaRPr lang="en-US" sz="1200" b="1" dirty="0">
                  <a:solidFill>
                    <a:sysClr val="windowText" lastClr="000000"/>
                  </a:solidFill>
                </a:endParaRPr>
              </a:p>
            </c:rich>
          </c:tx>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de-DE"/>
          </a:p>
        </c:txPr>
        <c:crossAx val="702210528"/>
        <c:crosses val="autoZero"/>
        <c:crossBetween val="midCat"/>
      </c:valAx>
      <c:valAx>
        <c:axId val="582698104"/>
        <c:scaling>
          <c:orientation val="minMax"/>
          <c:max val="17"/>
          <c:min val="0"/>
        </c:scaling>
        <c:delete val="1"/>
        <c:axPos val="r"/>
        <c:numFmt formatCode="General" sourceLinked="1"/>
        <c:majorTickMark val="out"/>
        <c:minorTickMark val="none"/>
        <c:tickLblPos val="nextTo"/>
        <c:crossAx val="582704336"/>
        <c:crosses val="max"/>
        <c:crossBetween val="midCat"/>
        <c:majorUnit val="2"/>
      </c:valAx>
      <c:valAx>
        <c:axId val="582704336"/>
        <c:scaling>
          <c:orientation val="minMax"/>
          <c:max val="3000"/>
        </c:scaling>
        <c:delete val="1"/>
        <c:axPos val="t"/>
        <c:numFmt formatCode="General" sourceLinked="1"/>
        <c:majorTickMark val="in"/>
        <c:minorTickMark val="none"/>
        <c:tickLblPos val="nextTo"/>
        <c:crossAx val="582698104"/>
        <c:crosses val="max"/>
        <c:crossBetween val="midCat"/>
      </c:valAx>
      <c:spPr>
        <a:noFill/>
        <a:ln>
          <a:noFill/>
        </a:ln>
        <a:effectLst/>
      </c:spPr>
    </c:plotArea>
    <c:legend>
      <c:legendPos val="r"/>
      <c:legendEntry>
        <c:idx val="2"/>
        <c:delete val="1"/>
      </c:legendEntry>
      <c:layout>
        <c:manualLayout>
          <c:xMode val="edge"/>
          <c:yMode val="edge"/>
          <c:x val="0.64729039641357722"/>
          <c:y val="0.21742105772735268"/>
          <c:w val="0.28043403679061568"/>
          <c:h val="0.23186493499646935"/>
        </c:manualLayout>
      </c:layout>
      <c:overlay val="1"/>
      <c:spPr>
        <a:solidFill>
          <a:schemeClr val="bg1"/>
        </a:solidFill>
        <a:ln>
          <a:solidFill>
            <a:schemeClr val="tx1"/>
          </a:solid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t-EE" b="1"/>
              <a:t>Ablation rate (nm/shot)</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de-DE"/>
        </a:p>
      </c:txPr>
    </c:title>
    <c:autoTitleDeleted val="0"/>
    <c:plotArea>
      <c:layout/>
      <c:barChart>
        <c:barDir val="bar"/>
        <c:grouping val="clustered"/>
        <c:varyColors val="0"/>
        <c:ser>
          <c:idx val="0"/>
          <c:order val="0"/>
          <c:spPr>
            <a:solidFill>
              <a:schemeClr val="accent1"/>
            </a:solidFill>
            <a:ln>
              <a:noFill/>
            </a:ln>
            <a:effectLst/>
          </c:spPr>
          <c:invertIfNegative val="0"/>
          <c:cat>
            <c:strRef>
              <c:f>Sheet2!$B$4:$B$8</c:f>
              <c:strCache>
                <c:ptCount val="5"/>
                <c:pt idx="0">
                  <c:v>W</c:v>
                </c:pt>
                <c:pt idx="1">
                  <c:v>W-Ta(5%)</c:v>
                </c:pt>
                <c:pt idx="2">
                  <c:v>W-Ta(5%)-D(5%)</c:v>
                </c:pt>
                <c:pt idx="3">
                  <c:v>W-Al(45%)-D(10%)</c:v>
                </c:pt>
                <c:pt idx="4">
                  <c:v>W-O(17%)</c:v>
                </c:pt>
              </c:strCache>
            </c:strRef>
          </c:cat>
          <c:val>
            <c:numRef>
              <c:f>Sheet2!$E$4:$E$8</c:f>
              <c:numCache>
                <c:formatCode>General</c:formatCode>
                <c:ptCount val="5"/>
                <c:pt idx="0">
                  <c:v>58.823529411764703</c:v>
                </c:pt>
                <c:pt idx="1">
                  <c:v>94.117647058823536</c:v>
                </c:pt>
                <c:pt idx="2">
                  <c:v>523.07692307692309</c:v>
                </c:pt>
                <c:pt idx="3">
                  <c:v>133.33333333333334</c:v>
                </c:pt>
                <c:pt idx="4">
                  <c:v>400</c:v>
                </c:pt>
              </c:numCache>
            </c:numRef>
          </c:val>
          <c:extLst>
            <c:ext xmlns:c16="http://schemas.microsoft.com/office/drawing/2014/chart" uri="{C3380CC4-5D6E-409C-BE32-E72D297353CC}">
              <c16:uniqueId val="{00000000-698E-4834-A8CC-063DC5EB9BF2}"/>
            </c:ext>
          </c:extLst>
        </c:ser>
        <c:dLbls>
          <c:showLegendKey val="0"/>
          <c:showVal val="0"/>
          <c:showCatName val="0"/>
          <c:showSerName val="0"/>
          <c:showPercent val="0"/>
          <c:showBubbleSize val="0"/>
        </c:dLbls>
        <c:gapWidth val="182"/>
        <c:axId val="377162944"/>
        <c:axId val="377168192"/>
      </c:barChart>
      <c:catAx>
        <c:axId val="377162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de-DE"/>
          </a:p>
        </c:txPr>
        <c:crossAx val="377168192"/>
        <c:crosses val="autoZero"/>
        <c:auto val="1"/>
        <c:lblAlgn val="ctr"/>
        <c:lblOffset val="100"/>
        <c:noMultiLvlLbl val="0"/>
      </c:catAx>
      <c:valAx>
        <c:axId val="3771681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e-DE"/>
          </a:p>
        </c:txPr>
        <c:crossAx val="3771629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0.43326</cdr:x>
      <cdr:y>0.14912</cdr:y>
    </cdr:from>
    <cdr:to>
      <cdr:x>0.49854</cdr:x>
      <cdr:y>0.77714</cdr:y>
    </cdr:to>
    <cdr:sp macro="" textlink="">
      <cdr:nvSpPr>
        <cdr:cNvPr id="2" name="Rectangle 1">
          <a:extLst xmlns:a="http://schemas.openxmlformats.org/drawingml/2006/main">
            <a:ext uri="{FF2B5EF4-FFF2-40B4-BE49-F238E27FC236}">
              <a16:creationId xmlns:a16="http://schemas.microsoft.com/office/drawing/2014/main" id="{B89A3AF0-A113-4787-A4E1-F7F926397344}"/>
            </a:ext>
          </a:extLst>
        </cdr:cNvPr>
        <cdr:cNvSpPr/>
      </cdr:nvSpPr>
      <cdr:spPr>
        <a:xfrm xmlns:a="http://schemas.openxmlformats.org/drawingml/2006/main">
          <a:off x="1060735" y="294175"/>
          <a:ext cx="159825" cy="1238919"/>
        </a:xfrm>
        <a:prstGeom xmlns:a="http://schemas.openxmlformats.org/drawingml/2006/main" prst="rect">
          <a:avLst/>
        </a:prstGeom>
        <a:solidFill xmlns:a="http://schemas.openxmlformats.org/drawingml/2006/main">
          <a:srgbClr val="8FAADC">
            <a:alpha val="40000"/>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t-EE"/>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6346" cy="496491"/>
          </a:xfrm>
          <a:prstGeom prst="rect">
            <a:avLst/>
          </a:prstGeom>
        </p:spPr>
        <p:txBody>
          <a:bodyPr vert="horz" lIns="95551" tIns="47776" rIns="95551" bIns="47776"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3851344" y="1"/>
            <a:ext cx="2946346" cy="496491"/>
          </a:xfrm>
          <a:prstGeom prst="rect">
            <a:avLst/>
          </a:prstGeom>
        </p:spPr>
        <p:txBody>
          <a:bodyPr vert="horz" lIns="95551" tIns="47776" rIns="95551" bIns="47776" rtlCol="0"/>
          <a:lstStyle>
            <a:lvl1pPr algn="r">
              <a:defRPr sz="1300"/>
            </a:lvl1pPr>
          </a:lstStyle>
          <a:p>
            <a:fld id="{15B2C45A-E869-45FE-B529-AF49C0F3C669}" type="datetimeFigureOut">
              <a:rPr lang="en-GB" smtClean="0">
                <a:latin typeface="Arial" panose="020B0604020202020204" pitchFamily="34" charset="0"/>
              </a:rPr>
              <a:pPr/>
              <a:t>10/11/2020</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2" y="9431600"/>
            <a:ext cx="2946346" cy="496491"/>
          </a:xfrm>
          <a:prstGeom prst="rect">
            <a:avLst/>
          </a:prstGeom>
        </p:spPr>
        <p:txBody>
          <a:bodyPr vert="horz" lIns="95551" tIns="47776" rIns="95551" bIns="47776"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3851344" y="9431600"/>
            <a:ext cx="2946346" cy="496491"/>
          </a:xfrm>
          <a:prstGeom prst="rect">
            <a:avLst/>
          </a:prstGeom>
        </p:spPr>
        <p:txBody>
          <a:bodyPr vert="horz" lIns="95551" tIns="47776" rIns="95551" bIns="47776" rtlCol="0" anchor="b"/>
          <a:lstStyle>
            <a:lvl1pPr algn="r">
              <a:defRPr sz="1300"/>
            </a:lvl1pPr>
          </a:lstStyle>
          <a:p>
            <a:fld id="{A1166760-0E69-430F-A97F-08802152DB5E}" type="slidenum">
              <a:rPr lang="en-GB" smtClean="0">
                <a:latin typeface="Arial" panose="020B0604020202020204" pitchFamily="34" charset="0"/>
              </a:rPr>
              <a:pPr/>
              <a:t>‹Nr.›</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6346" cy="496491"/>
          </a:xfrm>
          <a:prstGeom prst="rect">
            <a:avLst/>
          </a:prstGeom>
        </p:spPr>
        <p:txBody>
          <a:bodyPr vert="horz" lIns="95551" tIns="47776" rIns="95551" bIns="47776"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51344" y="1"/>
            <a:ext cx="2946346" cy="496491"/>
          </a:xfrm>
          <a:prstGeom prst="rect">
            <a:avLst/>
          </a:prstGeom>
        </p:spPr>
        <p:txBody>
          <a:bodyPr vert="horz" lIns="95551" tIns="47776" rIns="95551" bIns="47776" rtlCol="0"/>
          <a:lstStyle>
            <a:lvl1pPr algn="r">
              <a:defRPr sz="1300">
                <a:latin typeface="Arial" panose="020B0604020202020204" pitchFamily="34" charset="0"/>
              </a:defRPr>
            </a:lvl1pPr>
          </a:lstStyle>
          <a:p>
            <a:fld id="{F93E6C17-F35F-4654-8DE9-B693AC206066}" type="datetimeFigureOut">
              <a:rPr lang="en-GB" smtClean="0"/>
              <a:pPr/>
              <a:t>10/11/2020</a:t>
            </a:fld>
            <a:endParaRPr lang="en-GB" dirty="0"/>
          </a:p>
        </p:txBody>
      </p:sp>
      <p:sp>
        <p:nvSpPr>
          <p:cNvPr id="4" name="Slide Image Placeholder 3"/>
          <p:cNvSpPr>
            <a:spLocks noGrp="1" noRot="1" noChangeAspect="1"/>
          </p:cNvSpPr>
          <p:nvPr>
            <p:ph type="sldImg" idx="2"/>
          </p:nvPr>
        </p:nvSpPr>
        <p:spPr>
          <a:xfrm>
            <a:off x="917575" y="746125"/>
            <a:ext cx="4964113" cy="3722688"/>
          </a:xfrm>
          <a:prstGeom prst="rect">
            <a:avLst/>
          </a:prstGeom>
          <a:noFill/>
          <a:ln w="12700">
            <a:solidFill>
              <a:prstClr val="black"/>
            </a:solidFill>
          </a:ln>
        </p:spPr>
        <p:txBody>
          <a:bodyPr vert="horz" lIns="95551" tIns="47776" rIns="95551" bIns="47776" rtlCol="0" anchor="ctr"/>
          <a:lstStyle/>
          <a:p>
            <a:endParaRPr lang="en-GB" dirty="0"/>
          </a:p>
        </p:txBody>
      </p:sp>
      <p:sp>
        <p:nvSpPr>
          <p:cNvPr id="5" name="Notes Placeholder 4"/>
          <p:cNvSpPr>
            <a:spLocks noGrp="1"/>
          </p:cNvSpPr>
          <p:nvPr>
            <p:ph type="body" sz="quarter" idx="3"/>
          </p:nvPr>
        </p:nvSpPr>
        <p:spPr>
          <a:xfrm>
            <a:off x="679927" y="4716662"/>
            <a:ext cx="5439410" cy="4468416"/>
          </a:xfrm>
          <a:prstGeom prst="rect">
            <a:avLst/>
          </a:prstGeom>
        </p:spPr>
        <p:txBody>
          <a:bodyPr vert="horz" lIns="95551" tIns="47776" rIns="95551" bIns="47776"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2" y="9431600"/>
            <a:ext cx="2946346" cy="496491"/>
          </a:xfrm>
          <a:prstGeom prst="rect">
            <a:avLst/>
          </a:prstGeom>
        </p:spPr>
        <p:txBody>
          <a:bodyPr vert="horz" lIns="95551" tIns="47776" rIns="95551" bIns="47776"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51344" y="9431600"/>
            <a:ext cx="2946346" cy="496491"/>
          </a:xfrm>
          <a:prstGeom prst="rect">
            <a:avLst/>
          </a:prstGeom>
        </p:spPr>
        <p:txBody>
          <a:bodyPr vert="horz" lIns="95551" tIns="47776" rIns="95551" bIns="47776" rtlCol="0" anchor="b"/>
          <a:lstStyle>
            <a:lvl1pPr algn="r">
              <a:defRPr sz="1300">
                <a:latin typeface="Arial" panose="020B0604020202020204" pitchFamily="34" charset="0"/>
              </a:defRPr>
            </a:lvl1pPr>
          </a:lstStyle>
          <a:p>
            <a:fld id="{49027E0A-1465-4A40-B1D5-9126D49509FC}" type="slidenum">
              <a:rPr lang="en-GB" smtClean="0"/>
              <a:pPr/>
              <a:t>‹Nr.›</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2</a:t>
            </a:fld>
            <a:endParaRPr lang="en-GB" dirty="0"/>
          </a:p>
        </p:txBody>
      </p:sp>
    </p:spTree>
    <p:extLst>
      <p:ext uri="{BB962C8B-B14F-4D97-AF65-F5344CB8AC3E}">
        <p14:creationId xmlns:p14="http://schemas.microsoft.com/office/powerpoint/2010/main" val="3649055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11</a:t>
            </a:fld>
            <a:endParaRPr lang="en-GB" dirty="0"/>
          </a:p>
        </p:txBody>
      </p:sp>
    </p:spTree>
    <p:extLst>
      <p:ext uri="{BB962C8B-B14F-4D97-AF65-F5344CB8AC3E}">
        <p14:creationId xmlns:p14="http://schemas.microsoft.com/office/powerpoint/2010/main" val="1537679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13</a:t>
            </a:fld>
            <a:endParaRPr lang="en-GB" dirty="0"/>
          </a:p>
        </p:txBody>
      </p:sp>
    </p:spTree>
    <p:extLst>
      <p:ext uri="{BB962C8B-B14F-4D97-AF65-F5344CB8AC3E}">
        <p14:creationId xmlns:p14="http://schemas.microsoft.com/office/powerpoint/2010/main" val="3063196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14</a:t>
            </a:fld>
            <a:endParaRPr lang="en-GB" dirty="0"/>
          </a:p>
        </p:txBody>
      </p:sp>
    </p:spTree>
    <p:extLst>
      <p:ext uri="{BB962C8B-B14F-4D97-AF65-F5344CB8AC3E}">
        <p14:creationId xmlns:p14="http://schemas.microsoft.com/office/powerpoint/2010/main" val="998011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15</a:t>
            </a:fld>
            <a:endParaRPr lang="en-GB" dirty="0"/>
          </a:p>
        </p:txBody>
      </p:sp>
    </p:spTree>
    <p:extLst>
      <p:ext uri="{BB962C8B-B14F-4D97-AF65-F5344CB8AC3E}">
        <p14:creationId xmlns:p14="http://schemas.microsoft.com/office/powerpoint/2010/main" val="2188610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16</a:t>
            </a:fld>
            <a:endParaRPr lang="en-GB" dirty="0"/>
          </a:p>
        </p:txBody>
      </p:sp>
    </p:spTree>
    <p:extLst>
      <p:ext uri="{BB962C8B-B14F-4D97-AF65-F5344CB8AC3E}">
        <p14:creationId xmlns:p14="http://schemas.microsoft.com/office/powerpoint/2010/main" val="2081938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Left bottom picture, hydrogen peak from water vapour.</a:t>
            </a:r>
          </a:p>
        </p:txBody>
      </p:sp>
      <p:sp>
        <p:nvSpPr>
          <p:cNvPr id="4" name="Slide Number Placeholder 3"/>
          <p:cNvSpPr>
            <a:spLocks noGrp="1"/>
          </p:cNvSpPr>
          <p:nvPr>
            <p:ph type="sldNum" sz="quarter" idx="10"/>
          </p:nvPr>
        </p:nvSpPr>
        <p:spPr/>
        <p:txBody>
          <a:bodyPr/>
          <a:lstStyle/>
          <a:p>
            <a:fld id="{49027E0A-1465-4A40-B1D5-9126D49509FC}" type="slidenum">
              <a:rPr lang="en-GB" smtClean="0"/>
              <a:pPr/>
              <a:t>17</a:t>
            </a:fld>
            <a:endParaRPr lang="en-GB" dirty="0"/>
          </a:p>
        </p:txBody>
      </p:sp>
    </p:spTree>
    <p:extLst>
      <p:ext uri="{BB962C8B-B14F-4D97-AF65-F5344CB8AC3E}">
        <p14:creationId xmlns:p14="http://schemas.microsoft.com/office/powerpoint/2010/main" val="4228171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18</a:t>
            </a:fld>
            <a:endParaRPr lang="en-GB" dirty="0"/>
          </a:p>
        </p:txBody>
      </p:sp>
    </p:spTree>
    <p:extLst>
      <p:ext uri="{BB962C8B-B14F-4D97-AF65-F5344CB8AC3E}">
        <p14:creationId xmlns:p14="http://schemas.microsoft.com/office/powerpoint/2010/main" val="2254946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19</a:t>
            </a:fld>
            <a:endParaRPr lang="en-GB" dirty="0"/>
          </a:p>
        </p:txBody>
      </p:sp>
    </p:spTree>
    <p:extLst>
      <p:ext uri="{BB962C8B-B14F-4D97-AF65-F5344CB8AC3E}">
        <p14:creationId xmlns:p14="http://schemas.microsoft.com/office/powerpoint/2010/main" val="14604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-In case of ps, no overheating of the sample, so more precise evaluation of D retention.</a:t>
            </a:r>
          </a:p>
          <a:p>
            <a:r>
              <a:rPr lang="fi-FI" dirty="0"/>
              <a:t>-We used 30 ps laser beam which is less in comparison of other groups.</a:t>
            </a:r>
          </a:p>
          <a:p>
            <a:r>
              <a:rPr lang="fi-FI" dirty="0"/>
              <a:t>-In ps, Lower electron density, due to lower ablation rate, leads to less stark broadening. In ps, Lower temperature, leads to higher neutral to ionic ratio. ps is more precise and better depth profiling.</a:t>
            </a:r>
          </a:p>
        </p:txBody>
      </p:sp>
      <p:sp>
        <p:nvSpPr>
          <p:cNvPr id="4" name="Slide Number Placeholder 3"/>
          <p:cNvSpPr>
            <a:spLocks noGrp="1"/>
          </p:cNvSpPr>
          <p:nvPr>
            <p:ph type="sldNum" sz="quarter" idx="10"/>
          </p:nvPr>
        </p:nvSpPr>
        <p:spPr/>
        <p:txBody>
          <a:bodyPr/>
          <a:lstStyle/>
          <a:p>
            <a:fld id="{49027E0A-1465-4A40-B1D5-9126D49509FC}" type="slidenum">
              <a:rPr lang="en-GB" smtClean="0"/>
              <a:pPr/>
              <a:t>20</a:t>
            </a:fld>
            <a:endParaRPr lang="en-GB" dirty="0"/>
          </a:p>
        </p:txBody>
      </p:sp>
    </p:spTree>
    <p:extLst>
      <p:ext uri="{BB962C8B-B14F-4D97-AF65-F5344CB8AC3E}">
        <p14:creationId xmlns:p14="http://schemas.microsoft.com/office/powerpoint/2010/main" val="3033884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screws, normally for mounting purposed, for measuring local deposition measurements!</a:t>
            </a:r>
          </a:p>
        </p:txBody>
      </p:sp>
      <p:sp>
        <p:nvSpPr>
          <p:cNvPr id="4" name="Slide Number Placeholder 3"/>
          <p:cNvSpPr>
            <a:spLocks noGrp="1"/>
          </p:cNvSpPr>
          <p:nvPr>
            <p:ph type="sldNum" sz="quarter" idx="5"/>
          </p:nvPr>
        </p:nvSpPr>
        <p:spPr/>
        <p:txBody>
          <a:bodyPr/>
          <a:lstStyle/>
          <a:p>
            <a:fld id="{49027E0A-1465-4A40-B1D5-9126D49509FC}" type="slidenum">
              <a:rPr lang="en-GB" smtClean="0"/>
              <a:pPr/>
              <a:t>21</a:t>
            </a:fld>
            <a:endParaRPr lang="en-GB" dirty="0"/>
          </a:p>
        </p:txBody>
      </p:sp>
    </p:spTree>
    <p:extLst>
      <p:ext uri="{BB962C8B-B14F-4D97-AF65-F5344CB8AC3E}">
        <p14:creationId xmlns:p14="http://schemas.microsoft.com/office/powerpoint/2010/main" val="4089397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3</a:t>
            </a:fld>
            <a:endParaRPr lang="en-GB" dirty="0"/>
          </a:p>
        </p:txBody>
      </p:sp>
    </p:spTree>
    <p:extLst>
      <p:ext uri="{BB962C8B-B14F-4D97-AF65-F5344CB8AC3E}">
        <p14:creationId xmlns:p14="http://schemas.microsoft.com/office/powerpoint/2010/main" val="2175255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22</a:t>
            </a:fld>
            <a:endParaRPr lang="en-GB" dirty="0"/>
          </a:p>
        </p:txBody>
      </p:sp>
    </p:spTree>
    <p:extLst>
      <p:ext uri="{BB962C8B-B14F-4D97-AF65-F5344CB8AC3E}">
        <p14:creationId xmlns:p14="http://schemas.microsoft.com/office/powerpoint/2010/main" val="4140617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23</a:t>
            </a:fld>
            <a:endParaRPr lang="en-GB" dirty="0"/>
          </a:p>
        </p:txBody>
      </p:sp>
    </p:spTree>
    <p:extLst>
      <p:ext uri="{BB962C8B-B14F-4D97-AF65-F5344CB8AC3E}">
        <p14:creationId xmlns:p14="http://schemas.microsoft.com/office/powerpoint/2010/main" val="3207992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24</a:t>
            </a:fld>
            <a:endParaRPr lang="en-GB" dirty="0"/>
          </a:p>
        </p:txBody>
      </p:sp>
    </p:spTree>
    <p:extLst>
      <p:ext uri="{BB962C8B-B14F-4D97-AF65-F5344CB8AC3E}">
        <p14:creationId xmlns:p14="http://schemas.microsoft.com/office/powerpoint/2010/main" val="1418006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25</a:t>
            </a:fld>
            <a:endParaRPr lang="en-GB" dirty="0"/>
          </a:p>
        </p:txBody>
      </p:sp>
    </p:spTree>
    <p:extLst>
      <p:ext uri="{BB962C8B-B14F-4D97-AF65-F5344CB8AC3E}">
        <p14:creationId xmlns:p14="http://schemas.microsoft.com/office/powerpoint/2010/main" val="2236803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a:latin typeface="Arial" charset="0"/>
            </a:endParaRPr>
          </a:p>
        </p:txBody>
      </p:sp>
      <p:sp>
        <p:nvSpPr>
          <p:cNvPr id="12292" name="Slide Number Placeholder 3"/>
          <p:cNvSpPr txBox="1">
            <a:spLocks noGrp="1"/>
          </p:cNvSpPr>
          <p:nvPr/>
        </p:nvSpPr>
        <p:spPr bwMode="auto">
          <a:xfrm>
            <a:off x="3850294" y="9378035"/>
            <a:ext cx="2945862" cy="493097"/>
          </a:xfrm>
          <a:prstGeom prst="rect">
            <a:avLst/>
          </a:prstGeom>
          <a:noFill/>
          <a:ln w="9525">
            <a:noFill/>
            <a:miter lim="800000"/>
            <a:headEnd/>
            <a:tailEnd/>
          </a:ln>
        </p:spPr>
        <p:txBody>
          <a:bodyPr lIns="95254" tIns="47627" rIns="95254" bIns="47627" anchor="b"/>
          <a:lstStyle/>
          <a:p>
            <a:pPr algn="r" fontAlgn="base">
              <a:spcBef>
                <a:spcPct val="0"/>
              </a:spcBef>
              <a:spcAft>
                <a:spcPct val="0"/>
              </a:spcAft>
            </a:pPr>
            <a:fld id="{D054141D-A47F-4C0E-B938-238EEBAA58AB}" type="slidenum">
              <a:rPr lang="en-GB" sz="1300">
                <a:solidFill>
                  <a:prstClr val="black"/>
                </a:solidFill>
                <a:latin typeface="Arial" charset="0"/>
                <a:cs typeface="Arial" charset="0"/>
              </a:rPr>
              <a:pPr algn="r" fontAlgn="base">
                <a:spcBef>
                  <a:spcPct val="0"/>
                </a:spcBef>
                <a:spcAft>
                  <a:spcPct val="0"/>
                </a:spcAft>
              </a:pPr>
              <a:t>31</a:t>
            </a:fld>
            <a:endParaRPr lang="en-GB" sz="1300">
              <a:solidFill>
                <a:prstClr val="black"/>
              </a:solidFill>
              <a:latin typeface="Arial" charset="0"/>
              <a:cs typeface="Arial" charset="0"/>
            </a:endParaRPr>
          </a:p>
        </p:txBody>
      </p:sp>
    </p:spTree>
    <p:extLst>
      <p:ext uri="{BB962C8B-B14F-4D97-AF65-F5344CB8AC3E}">
        <p14:creationId xmlns:p14="http://schemas.microsoft.com/office/powerpoint/2010/main" val="2442051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34</a:t>
            </a:fld>
            <a:endParaRPr lang="en-GB" dirty="0"/>
          </a:p>
        </p:txBody>
      </p:sp>
    </p:spTree>
    <p:extLst>
      <p:ext uri="{BB962C8B-B14F-4D97-AF65-F5344CB8AC3E}">
        <p14:creationId xmlns:p14="http://schemas.microsoft.com/office/powerpoint/2010/main" val="3737577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36</a:t>
            </a:fld>
            <a:endParaRPr lang="en-GB" dirty="0"/>
          </a:p>
        </p:txBody>
      </p:sp>
    </p:spTree>
    <p:extLst>
      <p:ext uri="{BB962C8B-B14F-4D97-AF65-F5344CB8AC3E}">
        <p14:creationId xmlns:p14="http://schemas.microsoft.com/office/powerpoint/2010/main" val="1600895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37</a:t>
            </a:fld>
            <a:endParaRPr lang="en-GB" dirty="0"/>
          </a:p>
        </p:txBody>
      </p:sp>
    </p:spTree>
    <p:extLst>
      <p:ext uri="{BB962C8B-B14F-4D97-AF65-F5344CB8AC3E}">
        <p14:creationId xmlns:p14="http://schemas.microsoft.com/office/powerpoint/2010/main" val="1109811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38</a:t>
            </a:fld>
            <a:endParaRPr lang="en-GB" dirty="0"/>
          </a:p>
        </p:txBody>
      </p:sp>
    </p:spTree>
    <p:extLst>
      <p:ext uri="{BB962C8B-B14F-4D97-AF65-F5344CB8AC3E}">
        <p14:creationId xmlns:p14="http://schemas.microsoft.com/office/powerpoint/2010/main" val="2360125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39</a:t>
            </a:fld>
            <a:endParaRPr lang="en-GB" dirty="0"/>
          </a:p>
        </p:txBody>
      </p:sp>
    </p:spTree>
    <p:extLst>
      <p:ext uri="{BB962C8B-B14F-4D97-AF65-F5344CB8AC3E}">
        <p14:creationId xmlns:p14="http://schemas.microsoft.com/office/powerpoint/2010/main" val="1021275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4</a:t>
            </a:fld>
            <a:endParaRPr lang="en-GB" dirty="0"/>
          </a:p>
        </p:txBody>
      </p:sp>
    </p:spTree>
    <p:extLst>
      <p:ext uri="{BB962C8B-B14F-4D97-AF65-F5344CB8AC3E}">
        <p14:creationId xmlns:p14="http://schemas.microsoft.com/office/powerpoint/2010/main" val="2187054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40</a:t>
            </a:fld>
            <a:endParaRPr lang="en-GB" dirty="0"/>
          </a:p>
        </p:txBody>
      </p:sp>
    </p:spTree>
    <p:extLst>
      <p:ext uri="{BB962C8B-B14F-4D97-AF65-F5344CB8AC3E}">
        <p14:creationId xmlns:p14="http://schemas.microsoft.com/office/powerpoint/2010/main" val="857242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41</a:t>
            </a:fld>
            <a:endParaRPr lang="en-GB" dirty="0"/>
          </a:p>
        </p:txBody>
      </p:sp>
    </p:spTree>
    <p:extLst>
      <p:ext uri="{BB962C8B-B14F-4D97-AF65-F5344CB8AC3E}">
        <p14:creationId xmlns:p14="http://schemas.microsoft.com/office/powerpoint/2010/main" val="754992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42</a:t>
            </a:fld>
            <a:endParaRPr lang="en-GB" dirty="0"/>
          </a:p>
        </p:txBody>
      </p:sp>
    </p:spTree>
    <p:extLst>
      <p:ext uri="{BB962C8B-B14F-4D97-AF65-F5344CB8AC3E}">
        <p14:creationId xmlns:p14="http://schemas.microsoft.com/office/powerpoint/2010/main" val="415638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43</a:t>
            </a:fld>
            <a:endParaRPr lang="en-GB" dirty="0"/>
          </a:p>
        </p:txBody>
      </p:sp>
    </p:spTree>
    <p:extLst>
      <p:ext uri="{BB962C8B-B14F-4D97-AF65-F5344CB8AC3E}">
        <p14:creationId xmlns:p14="http://schemas.microsoft.com/office/powerpoint/2010/main" val="2161892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44</a:t>
            </a:fld>
            <a:endParaRPr lang="en-GB" dirty="0"/>
          </a:p>
        </p:txBody>
      </p:sp>
    </p:spTree>
    <p:extLst>
      <p:ext uri="{BB962C8B-B14F-4D97-AF65-F5344CB8AC3E}">
        <p14:creationId xmlns:p14="http://schemas.microsoft.com/office/powerpoint/2010/main" val="1535518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5</a:t>
            </a:fld>
            <a:endParaRPr lang="en-GB" dirty="0"/>
          </a:p>
        </p:txBody>
      </p:sp>
    </p:spTree>
    <p:extLst>
      <p:ext uri="{BB962C8B-B14F-4D97-AF65-F5344CB8AC3E}">
        <p14:creationId xmlns:p14="http://schemas.microsoft.com/office/powerpoint/2010/main" val="3744197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6</a:t>
            </a:fld>
            <a:endParaRPr lang="en-GB" dirty="0"/>
          </a:p>
        </p:txBody>
      </p:sp>
    </p:spTree>
    <p:extLst>
      <p:ext uri="{BB962C8B-B14F-4D97-AF65-F5344CB8AC3E}">
        <p14:creationId xmlns:p14="http://schemas.microsoft.com/office/powerpoint/2010/main" val="1577967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7</a:t>
            </a:fld>
            <a:endParaRPr lang="en-GB" dirty="0"/>
          </a:p>
        </p:txBody>
      </p:sp>
    </p:spTree>
    <p:extLst>
      <p:ext uri="{BB962C8B-B14F-4D97-AF65-F5344CB8AC3E}">
        <p14:creationId xmlns:p14="http://schemas.microsoft.com/office/powerpoint/2010/main" val="2326894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Influence of bulk D plasma (drag)?</a:t>
            </a:r>
          </a:p>
        </p:txBody>
      </p:sp>
      <p:sp>
        <p:nvSpPr>
          <p:cNvPr id="4" name="Slide Number Placeholder 3"/>
          <p:cNvSpPr>
            <a:spLocks noGrp="1"/>
          </p:cNvSpPr>
          <p:nvPr>
            <p:ph type="sldNum" sz="quarter" idx="10"/>
          </p:nvPr>
        </p:nvSpPr>
        <p:spPr/>
        <p:txBody>
          <a:bodyPr/>
          <a:lstStyle/>
          <a:p>
            <a:fld id="{49027E0A-1465-4A40-B1D5-9126D49509FC}" type="slidenum">
              <a:rPr lang="en-GB" smtClean="0"/>
              <a:pPr/>
              <a:t>8</a:t>
            </a:fld>
            <a:endParaRPr lang="en-GB" dirty="0"/>
          </a:p>
        </p:txBody>
      </p:sp>
    </p:spTree>
    <p:extLst>
      <p:ext uri="{BB962C8B-B14F-4D97-AF65-F5344CB8AC3E}">
        <p14:creationId xmlns:p14="http://schemas.microsoft.com/office/powerpoint/2010/main" val="1651979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9</a:t>
            </a:fld>
            <a:endParaRPr lang="en-GB" dirty="0"/>
          </a:p>
        </p:txBody>
      </p:sp>
    </p:spTree>
    <p:extLst>
      <p:ext uri="{BB962C8B-B14F-4D97-AF65-F5344CB8AC3E}">
        <p14:creationId xmlns:p14="http://schemas.microsoft.com/office/powerpoint/2010/main" val="1197630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49027E0A-1465-4A40-B1D5-9126D49509FC}" type="slidenum">
              <a:rPr lang="en-GB" smtClean="0"/>
              <a:pPr/>
              <a:t>10</a:t>
            </a:fld>
            <a:endParaRPr lang="en-GB" dirty="0"/>
          </a:p>
        </p:txBody>
      </p:sp>
    </p:spTree>
    <p:extLst>
      <p:ext uri="{BB962C8B-B14F-4D97-AF65-F5344CB8AC3E}">
        <p14:creationId xmlns:p14="http://schemas.microsoft.com/office/powerpoint/2010/main" val="6825157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image1.png" descr="EUROFUSION PowerPoint MASTER DECKBLATT.png"/>
          <p:cNvPicPr/>
          <p:nvPr userDrawn="1"/>
        </p:nvPicPr>
        <p:blipFill>
          <a:blip r:embed="rId2" cstate="email">
            <a:extLst>
              <a:ext uri="{28A0092B-C50C-407E-A947-70E740481C1C}">
                <a14:useLocalDpi xmlns:a14="http://schemas.microsoft.com/office/drawing/2010/main"/>
              </a:ext>
            </a:extLst>
          </a:blip>
          <a:stretch>
            <a:fillRect/>
          </a:stretch>
        </p:blipFill>
        <p:spPr>
          <a:xfrm>
            <a:off x="0" y="219456"/>
            <a:ext cx="9144000" cy="6419089"/>
          </a:xfrm>
          <a:prstGeom prst="rect">
            <a:avLst/>
          </a:prstGeom>
          <a:ln w="12700">
            <a:miter lim="400000"/>
          </a:ln>
        </p:spPr>
      </p:pic>
      <p:sp>
        <p:nvSpPr>
          <p:cNvPr id="2" name="Title 1"/>
          <p:cNvSpPr>
            <a:spLocks noGrp="1"/>
          </p:cNvSpPr>
          <p:nvPr>
            <p:ph type="ctrTitle" hasCustomPrompt="1"/>
          </p:nvPr>
        </p:nvSpPr>
        <p:spPr>
          <a:xfrm>
            <a:off x="395536" y="2348880"/>
            <a:ext cx="8496944" cy="1296144"/>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395536" y="4293096"/>
            <a:ext cx="4392488" cy="432048"/>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155575" y="-457200"/>
            <a:ext cx="1076325"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Picture Placeholder 10"/>
          <p:cNvSpPr>
            <a:spLocks noGrp="1"/>
          </p:cNvSpPr>
          <p:nvPr>
            <p:ph type="pic" sz="quarter" idx="10" hasCustomPrompt="1"/>
          </p:nvPr>
        </p:nvSpPr>
        <p:spPr>
          <a:xfrm>
            <a:off x="395536" y="5691683"/>
            <a:ext cx="1295375" cy="905669"/>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5724129" y="5661248"/>
            <a:ext cx="3168352"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9" name="Group 8"/>
          <p:cNvGrpSpPr/>
          <p:nvPr/>
        </p:nvGrpSpPr>
        <p:grpSpPr>
          <a:xfrm>
            <a:off x="5220072" y="5733256"/>
            <a:ext cx="3610183" cy="648072"/>
            <a:chOff x="18230283" y="40396912"/>
            <a:chExt cx="9924896" cy="1781641"/>
          </a:xfrm>
        </p:grpSpPr>
        <p:sp>
          <p:nvSpPr>
            <p:cNvPr id="10" name="Rectangle 9"/>
            <p:cNvSpPr/>
            <p:nvPr/>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kern="1200" cap="none" normalizeH="0" baseline="0">
                <a:ln>
                  <a:noFill/>
                </a:ln>
                <a:solidFill>
                  <a:schemeClr val="tx1"/>
                </a:solidFill>
                <a:effectLst/>
                <a:latin typeface="Arial" charset="0"/>
              </a:endParaRPr>
            </a:p>
          </p:txBody>
        </p:sp>
        <p:pic>
          <p:nvPicPr>
            <p:cNvPr id="13" name="Picture 12" descr="EuropeanFlag-star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spTree>
    <p:extLst>
      <p:ext uri="{BB962C8B-B14F-4D97-AF65-F5344CB8AC3E}">
        <p14:creationId xmlns:p14="http://schemas.microsoft.com/office/powerpoint/2010/main" val="169429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8229600" cy="4896544"/>
          </a:xfrm>
        </p:spPr>
        <p:txBody>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4"/>
          <p:cNvSpPr>
            <a:spLocks noGrp="1"/>
          </p:cNvSpPr>
          <p:nvPr>
            <p:ph type="ftr" sz="quarter" idx="11"/>
          </p:nvPr>
        </p:nvSpPr>
        <p:spPr>
          <a:xfrm>
            <a:off x="467544" y="6545237"/>
            <a:ext cx="8240228" cy="268139"/>
          </a:xfrm>
        </p:spPr>
        <p:txBody>
          <a:bodyPr/>
          <a:lstStyle>
            <a:lvl1pPr>
              <a:defRPr sz="1100">
                <a:solidFill>
                  <a:schemeClr val="tx1"/>
                </a:solidFill>
                <a:latin typeface="Arial" panose="020B0604020202020204" pitchFamily="34" charset="0"/>
                <a:cs typeface="Arial" panose="020B0604020202020204" pitchFamily="34" charset="0"/>
              </a:defRPr>
            </a:lvl1pPr>
          </a:lstStyle>
          <a:p>
            <a:r>
              <a:rPr lang="en-GB" dirty="0"/>
              <a:t>Hennie van der Meiden |</a:t>
            </a:r>
            <a:r>
              <a:rPr lang="en-GB" sz="1000" dirty="0"/>
              <a:t> </a:t>
            </a:r>
            <a:r>
              <a:rPr lang="en-US" sz="1000" dirty="0"/>
              <a:t> Joint Annual Meeting WP PFC and JET-2</a:t>
            </a:r>
            <a:r>
              <a:rPr lang="en-GB" dirty="0"/>
              <a:t> 9-10 Nov 2020 | Page </a:t>
            </a:r>
            <a:fld id="{6A6D9FA1-99C7-4910-8E32-B85D378B0060}" type="slidenum">
              <a:rPr lang="en-GB" smtClean="0"/>
              <a:pPr/>
              <a:t>‹Nr.›</a:t>
            </a:fld>
            <a:endParaRPr lang="en-GB" dirty="0"/>
          </a:p>
        </p:txBody>
      </p:sp>
      <p:sp>
        <p:nvSpPr>
          <p:cNvPr id="7" name="Rectangle 6"/>
          <p:cNvSpPr/>
          <p:nvPr userDrawn="1"/>
        </p:nvSpPr>
        <p:spPr>
          <a:xfrm>
            <a:off x="0" y="0"/>
            <a:ext cx="9144000" cy="9144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pic>
        <p:nvPicPr>
          <p:cNvPr id="9" name="Picture 8"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44408" y="220092"/>
            <a:ext cx="458197" cy="465708"/>
          </a:xfrm>
          <a:prstGeom prst="rect">
            <a:avLst/>
          </a:prstGeom>
        </p:spPr>
      </p:pic>
      <p:sp>
        <p:nvSpPr>
          <p:cNvPr id="10" name="Title 1"/>
          <p:cNvSpPr>
            <a:spLocks noGrp="1"/>
          </p:cNvSpPr>
          <p:nvPr>
            <p:ph type="title" hasCustomPrompt="1"/>
          </p:nvPr>
        </p:nvSpPr>
        <p:spPr>
          <a:xfrm>
            <a:off x="457200" y="228600"/>
            <a:ext cx="7543800" cy="457200"/>
          </a:xfrm>
        </p:spPr>
        <p:txBody>
          <a:bodyPr>
            <a:noAutofit/>
          </a:bodyPr>
          <a:lstStyle>
            <a:lvl1pPr algn="l">
              <a:lnSpc>
                <a:spcPts val="3200"/>
              </a:lnSpc>
              <a:defRPr sz="3000">
                <a:latin typeface="Arial" panose="020B0604020202020204" pitchFamily="34" charset="0"/>
                <a:cs typeface="Arial" panose="020B0604020202020204" pitchFamily="34" charset="0"/>
              </a:defRPr>
            </a:lvl1pPr>
          </a:lstStyle>
          <a:p>
            <a:r>
              <a:rPr lang="en-US" dirty="0"/>
              <a:t>Click to edit Master title style</a:t>
            </a:r>
            <a:br>
              <a:rPr lang="en-US" dirty="0"/>
            </a:br>
            <a:r>
              <a:rPr lang="en-US" dirty="0"/>
              <a:t>Second line of title</a:t>
            </a:r>
            <a:endParaRPr lang="en-GB" dirty="0"/>
          </a:p>
        </p:txBody>
      </p:sp>
    </p:spTree>
    <p:extLst>
      <p:ext uri="{BB962C8B-B14F-4D97-AF65-F5344CB8AC3E}">
        <p14:creationId xmlns:p14="http://schemas.microsoft.com/office/powerpoint/2010/main" val="1996975160"/>
      </p:ext>
    </p:extLst>
  </p:cSld>
  <p:clrMapOvr>
    <a:masterClrMapping/>
  </p:clrMapOvr>
  <p:hf sldNum="0" hd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1810544"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r>
              <a:rPr lang="en-GB" dirty="0"/>
              <a:t>Hennie van der Meiden</a:t>
            </a:r>
          </a:p>
        </p:txBody>
      </p:sp>
      <p:sp>
        <p:nvSpPr>
          <p:cNvPr id="5" name="Footer Placeholder 4"/>
          <p:cNvSpPr>
            <a:spLocks noGrp="1"/>
          </p:cNvSpPr>
          <p:nvPr>
            <p:ph type="ftr" sz="quarter" idx="3"/>
          </p:nvPr>
        </p:nvSpPr>
        <p:spPr>
          <a:xfrm>
            <a:off x="2483768" y="6356350"/>
            <a:ext cx="4608512"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defRPr>
            </a:lvl1pPr>
          </a:lstStyle>
          <a:p>
            <a:r>
              <a:rPr lang="en-GB" dirty="0"/>
              <a:t>| Annual Meeting WPJET2 and WPP 9-10 Nov 2019 | Remote</a:t>
            </a:r>
          </a:p>
        </p:txBody>
      </p:sp>
      <p:sp>
        <p:nvSpPr>
          <p:cNvPr id="6" name="Slide Number Placeholder 5"/>
          <p:cNvSpPr>
            <a:spLocks noGrp="1"/>
          </p:cNvSpPr>
          <p:nvPr>
            <p:ph type="sldNum" sz="quarter" idx="4"/>
          </p:nvPr>
        </p:nvSpPr>
        <p:spPr>
          <a:xfrm>
            <a:off x="7092280" y="6356350"/>
            <a:ext cx="159452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A6D9FA1-99C7-4910-8E32-B85D378B0060}" type="slidenum">
              <a:rPr lang="en-GB" smtClean="0"/>
              <a:pPr/>
              <a:t>‹Nr.›</a:t>
            </a:fld>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iopscience.iop.org/article/10.1088/1748-0221/14/10/C10041"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4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4293096"/>
            <a:ext cx="4392488" cy="1008112"/>
          </a:xfrm>
        </p:spPr>
        <p:txBody>
          <a:bodyPr>
            <a:normAutofit/>
          </a:bodyPr>
          <a:lstStyle/>
          <a:p>
            <a:r>
              <a:rPr lang="en-US" sz="2400" dirty="0">
                <a:latin typeface="+mn-lt"/>
              </a:rPr>
              <a:t>Hennie van der Meiden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5695729"/>
            <a:ext cx="2232248" cy="613591"/>
          </a:xfrm>
          <a:prstGeom prst="rect">
            <a:avLst/>
          </a:prstGeom>
        </p:spPr>
      </p:pic>
      <p:sp>
        <p:nvSpPr>
          <p:cNvPr id="8" name="Title 7">
            <a:extLst>
              <a:ext uri="{FF2B5EF4-FFF2-40B4-BE49-F238E27FC236}">
                <a16:creationId xmlns:a16="http://schemas.microsoft.com/office/drawing/2014/main" id="{5B1D2B9C-7D9C-43CC-A57D-2D32E22C11C5}"/>
              </a:ext>
            </a:extLst>
          </p:cNvPr>
          <p:cNvSpPr>
            <a:spLocks noGrp="1"/>
          </p:cNvSpPr>
          <p:nvPr>
            <p:ph type="ctrTitle"/>
          </p:nvPr>
        </p:nvSpPr>
        <p:spPr>
          <a:xfrm>
            <a:off x="0" y="2348880"/>
            <a:ext cx="9108504" cy="1296144"/>
          </a:xfrm>
        </p:spPr>
        <p:txBody>
          <a:bodyPr/>
          <a:lstStyle/>
          <a:p>
            <a:r>
              <a:rPr lang="en-US" dirty="0">
                <a:solidFill>
                  <a:schemeClr val="bg1"/>
                </a:solidFill>
              </a:rPr>
              <a:t>SP7: Plasma characterization &amp; Retention</a:t>
            </a:r>
          </a:p>
        </p:txBody>
      </p:sp>
    </p:spTree>
    <p:extLst>
      <p:ext uri="{BB962C8B-B14F-4D97-AF65-F5344CB8AC3E}">
        <p14:creationId xmlns:p14="http://schemas.microsoft.com/office/powerpoint/2010/main" val="2356671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 </a:t>
            </a:r>
            <a:endParaRPr lang="fi-FI" dirty="0"/>
          </a:p>
        </p:txBody>
      </p:sp>
      <p:sp>
        <p:nvSpPr>
          <p:cNvPr id="42" name="Title 3"/>
          <p:cNvSpPr txBox="1">
            <a:spLocks/>
          </p:cNvSpPr>
          <p:nvPr/>
        </p:nvSpPr>
        <p:spPr>
          <a:xfrm>
            <a:off x="31131" y="-27384"/>
            <a:ext cx="9077373" cy="905403"/>
          </a:xfrm>
          <a:prstGeom prst="rect">
            <a:avLst/>
          </a:prstGeom>
        </p:spPr>
        <p:txBody>
          <a:bodyPr vert="horz" lIns="91440" tIns="45720" rIns="91440" bIns="45720" rtlCol="0" anchor="ctr">
            <a:noAutofit/>
          </a:bodyPr>
          <a:lstStyle>
            <a:lvl1pPr algn="l" defTabSz="914400" rtl="0" eaLnBrk="1" latinLnBrk="0" hangingPunct="1">
              <a:lnSpc>
                <a:spcPts val="3200"/>
              </a:lnSpc>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GB" sz="2800" b="1" dirty="0"/>
              <a:t>VUV-OES: D2 ground state population in Magnum                                                      </a:t>
            </a:r>
            <a:br>
              <a:rPr lang="en-GB" sz="2800" b="1" dirty="0"/>
            </a:br>
            <a:r>
              <a:rPr lang="en-GB" sz="2800" b="1" dirty="0"/>
              <a:t>                                                                 </a:t>
            </a:r>
            <a:r>
              <a:rPr lang="en-GB" sz="3600" b="1" dirty="0">
                <a:solidFill>
                  <a:srgbClr val="C00000"/>
                </a:solidFill>
              </a:rPr>
              <a:t>CU</a:t>
            </a:r>
            <a:r>
              <a:rPr lang="en-GB" sz="3600" b="1" dirty="0"/>
              <a:t> </a:t>
            </a:r>
          </a:p>
        </p:txBody>
      </p:sp>
      <p:sp>
        <p:nvSpPr>
          <p:cNvPr id="14" name="Content Placeholder 1">
            <a:extLst>
              <a:ext uri="{FF2B5EF4-FFF2-40B4-BE49-F238E27FC236}">
                <a16:creationId xmlns:a16="http://schemas.microsoft.com/office/drawing/2014/main" id="{97C58DB1-DC8C-4A36-A1F4-C8249029415E}"/>
              </a:ext>
            </a:extLst>
          </p:cNvPr>
          <p:cNvSpPr>
            <a:spLocks noGrp="1"/>
          </p:cNvSpPr>
          <p:nvPr>
            <p:ph idx="1"/>
          </p:nvPr>
        </p:nvSpPr>
        <p:spPr>
          <a:xfrm>
            <a:off x="145731" y="980728"/>
            <a:ext cx="5434381" cy="5195378"/>
          </a:xfrm>
        </p:spPr>
        <p:txBody>
          <a:bodyPr>
            <a:noAutofit/>
          </a:bodyPr>
          <a:lstStyle/>
          <a:p>
            <a:pPr marL="0" indent="0" algn="just">
              <a:buNone/>
            </a:pPr>
            <a:r>
              <a:rPr lang="en-GB" sz="1800" b="1" dirty="0"/>
              <a:t>Done in 2019</a:t>
            </a:r>
          </a:p>
          <a:p>
            <a:pPr algn="just"/>
            <a:r>
              <a:rPr lang="en-GB" sz="1800" b="0" dirty="0"/>
              <a:t>Design/construct VUV spectrometer (CU)</a:t>
            </a:r>
          </a:p>
          <a:p>
            <a:pPr algn="just"/>
            <a:r>
              <a:rPr lang="en-GB" sz="1800" b="0" dirty="0"/>
              <a:t>Purchase of the components (CU)</a:t>
            </a:r>
          </a:p>
          <a:p>
            <a:pPr marL="0" indent="0" algn="just">
              <a:buNone/>
            </a:pPr>
            <a:r>
              <a:rPr lang="es-ES" sz="1800" b="0" dirty="0"/>
              <a:t>     1 - CCD-S3600- D UV </a:t>
            </a:r>
            <a:r>
              <a:rPr lang="es-ES" sz="1800" b="0" dirty="0" err="1"/>
              <a:t>enhanced</a:t>
            </a:r>
            <a:r>
              <a:rPr lang="es-ES" sz="1800" b="0" dirty="0"/>
              <a:t> in VUV rango</a:t>
            </a:r>
            <a:r>
              <a:rPr lang="es-ES" sz="1800" dirty="0"/>
              <a:t> </a:t>
            </a:r>
            <a:br>
              <a:rPr lang="es-ES" sz="1800" dirty="0"/>
            </a:br>
            <a:r>
              <a:rPr lang="es-ES" sz="1800" dirty="0"/>
              <a:t>     </a:t>
            </a:r>
            <a:r>
              <a:rPr lang="es-ES" sz="1800" b="0" dirty="0"/>
              <a:t>(</a:t>
            </a:r>
            <a:r>
              <a:rPr lang="es-ES" sz="1800" b="0" dirty="0" err="1"/>
              <a:t>Advanced</a:t>
            </a:r>
            <a:r>
              <a:rPr lang="es-ES" sz="1800" b="0" dirty="0"/>
              <a:t> digital </a:t>
            </a:r>
            <a:r>
              <a:rPr lang="es-ES" sz="1800" b="0" dirty="0" err="1"/>
              <a:t>high</a:t>
            </a:r>
            <a:r>
              <a:rPr lang="es-ES" sz="1800" b="0" dirty="0"/>
              <a:t> </a:t>
            </a:r>
            <a:r>
              <a:rPr lang="es-ES" sz="1800" b="0" dirty="0" err="1"/>
              <a:t>speed</a:t>
            </a:r>
            <a:r>
              <a:rPr lang="es-ES" sz="1800" b="0" dirty="0"/>
              <a:t> CCD line camera,    </a:t>
            </a:r>
            <a:br>
              <a:rPr lang="es-ES" sz="1800" b="0" dirty="0"/>
            </a:br>
            <a:r>
              <a:rPr lang="es-ES" sz="1800" b="0" dirty="0"/>
              <a:t>     pixel </a:t>
            </a:r>
            <a:r>
              <a:rPr lang="es-ES" sz="1800" b="0" dirty="0" err="1"/>
              <a:t>size</a:t>
            </a:r>
            <a:r>
              <a:rPr lang="es-ES" sz="1800" b="0" dirty="0"/>
              <a:t> (8x200 </a:t>
            </a:r>
            <a:r>
              <a:rPr lang="el-GR" sz="1800" b="0" dirty="0"/>
              <a:t>μ</a:t>
            </a:r>
            <a:r>
              <a:rPr lang="es-ES" sz="1800" b="0" dirty="0"/>
              <a:t>m), </a:t>
            </a:r>
            <a:r>
              <a:rPr lang="es-ES" sz="1800" b="0" dirty="0" err="1"/>
              <a:t>for</a:t>
            </a:r>
            <a:r>
              <a:rPr lang="es-ES" sz="1800" b="0" dirty="0"/>
              <a:t> VUV </a:t>
            </a:r>
            <a:r>
              <a:rPr lang="es-ES" sz="1800" b="0" dirty="0" err="1"/>
              <a:t>range</a:t>
            </a:r>
            <a:r>
              <a:rPr lang="es-ES" sz="1800" b="0" dirty="0"/>
              <a:t> </a:t>
            </a:r>
          </a:p>
          <a:p>
            <a:pPr marL="0" indent="0" algn="just">
              <a:buNone/>
            </a:pPr>
            <a:r>
              <a:rPr lang="es-ES" sz="1800" b="0" dirty="0"/>
              <a:t>     2 – </a:t>
            </a:r>
            <a:r>
              <a:rPr lang="es-ES" sz="1800" b="0" dirty="0" err="1"/>
              <a:t>Reflex</a:t>
            </a:r>
            <a:r>
              <a:rPr lang="es-ES" sz="1800" b="0" dirty="0"/>
              <a:t> </a:t>
            </a:r>
            <a:r>
              <a:rPr lang="es-ES" sz="1800" b="0" dirty="0" err="1"/>
              <a:t>objective</a:t>
            </a:r>
            <a:r>
              <a:rPr lang="es-ES" sz="1800" b="0" dirty="0"/>
              <a:t> </a:t>
            </a:r>
            <a:r>
              <a:rPr lang="es-ES" sz="1800" b="0" dirty="0" err="1"/>
              <a:t>for</a:t>
            </a:r>
            <a:r>
              <a:rPr lang="es-ES" sz="1800" b="0" dirty="0"/>
              <a:t> VUV </a:t>
            </a:r>
            <a:r>
              <a:rPr lang="es-ES" sz="1800" b="0" dirty="0" err="1"/>
              <a:t>range</a:t>
            </a:r>
            <a:r>
              <a:rPr lang="es-ES" sz="1800" b="0" dirty="0"/>
              <a:t> , </a:t>
            </a:r>
            <a:br>
              <a:rPr lang="es-ES" sz="1800" b="0" dirty="0"/>
            </a:br>
            <a:r>
              <a:rPr lang="es-ES" sz="1800" b="0" dirty="0"/>
              <a:t>     TECHSPEC </a:t>
            </a:r>
            <a:r>
              <a:rPr lang="es-ES" sz="1800" b="0" dirty="0" err="1"/>
              <a:t>ReflX</a:t>
            </a:r>
            <a:r>
              <a:rPr lang="es-ES" sz="1800" b="0" dirty="0"/>
              <a:t> </a:t>
            </a:r>
            <a:r>
              <a:rPr lang="es-ES" sz="1800" b="0" dirty="0" err="1"/>
              <a:t>objectives</a:t>
            </a:r>
            <a:r>
              <a:rPr lang="es-ES" sz="1800" b="0" dirty="0"/>
              <a:t>, 10x/0.23 NA, </a:t>
            </a:r>
            <a:br>
              <a:rPr lang="es-ES" sz="1800" b="0" dirty="0"/>
            </a:br>
            <a:r>
              <a:rPr lang="es-ES" sz="1800" b="0" dirty="0"/>
              <a:t>     DUV </a:t>
            </a:r>
            <a:r>
              <a:rPr lang="es-ES" sz="1800" b="0" dirty="0" err="1"/>
              <a:t>enhanced</a:t>
            </a:r>
            <a:r>
              <a:rPr lang="es-ES" sz="1800" b="0" dirty="0"/>
              <a:t> </a:t>
            </a:r>
            <a:r>
              <a:rPr lang="es-ES" sz="1800" b="0" dirty="0" err="1"/>
              <a:t>aluminium</a:t>
            </a:r>
            <a:endParaRPr lang="es-ES" sz="1800" b="0" dirty="0"/>
          </a:p>
          <a:p>
            <a:pPr marL="0" indent="0" algn="just">
              <a:buNone/>
            </a:pPr>
            <a:r>
              <a:rPr lang="es-ES" sz="1800" b="0" dirty="0"/>
              <a:t>     3 – VUV </a:t>
            </a:r>
            <a:r>
              <a:rPr lang="es-ES" sz="1800" b="0" dirty="0" err="1"/>
              <a:t>confocal</a:t>
            </a:r>
            <a:r>
              <a:rPr lang="es-ES" sz="1800" b="0" dirty="0"/>
              <a:t> </a:t>
            </a:r>
            <a:r>
              <a:rPr lang="es-ES" sz="1800" b="0" dirty="0" err="1"/>
              <a:t>grating</a:t>
            </a:r>
            <a:r>
              <a:rPr lang="es-ES" sz="1800" b="0" dirty="0"/>
              <a:t> 1200 gr/mm f=  20 cm</a:t>
            </a:r>
          </a:p>
          <a:p>
            <a:pPr marL="0" indent="0" algn="just">
              <a:buNone/>
            </a:pPr>
            <a:endParaRPr lang="es-ES" sz="600" b="0" dirty="0"/>
          </a:p>
          <a:p>
            <a:pPr marL="0" indent="0" algn="just">
              <a:buNone/>
            </a:pPr>
            <a:r>
              <a:rPr lang="en-GB" sz="1800" b="1" dirty="0">
                <a:solidFill>
                  <a:srgbClr val="FF0000"/>
                </a:solidFill>
              </a:rPr>
              <a:t>2020</a:t>
            </a:r>
          </a:p>
          <a:p>
            <a:pPr lvl="0" algn="just">
              <a:buClr>
                <a:srgbClr val="FF0000"/>
              </a:buClr>
              <a:buFont typeface="Wingdings" panose="05000000000000000000" pitchFamily="2" charset="2"/>
              <a:buChar char="Ø"/>
            </a:pPr>
            <a:r>
              <a:rPr lang="en-GB" sz="1800" b="0" dirty="0"/>
              <a:t>Assembly of the developed VUV spectrometer</a:t>
            </a:r>
            <a:br>
              <a:rPr lang="en-GB" sz="1800" b="0" dirty="0"/>
            </a:br>
            <a:r>
              <a:rPr lang="en-GB" sz="1800" b="0" dirty="0">
                <a:sym typeface="Wingdings" panose="05000000000000000000" pitchFamily="2" charset="2"/>
              </a:rPr>
              <a:t> </a:t>
            </a:r>
            <a:r>
              <a:rPr lang="en-GB" sz="1800" dirty="0"/>
              <a:t>s</a:t>
            </a:r>
            <a:r>
              <a:rPr lang="en-GB" sz="1800" b="0" dirty="0"/>
              <a:t>pectrometer tested.</a:t>
            </a:r>
          </a:p>
          <a:p>
            <a:pPr lvl="0" algn="just">
              <a:buClr>
                <a:srgbClr val="FF0000"/>
              </a:buClr>
              <a:buFont typeface="Wingdings" panose="05000000000000000000" pitchFamily="2" charset="2"/>
              <a:buChar char="Ø"/>
            </a:pPr>
            <a:r>
              <a:rPr lang="en-GB" sz="1800" b="0" dirty="0"/>
              <a:t>Feasibility study to be finished December 2020</a:t>
            </a:r>
            <a:endParaRPr lang="en-GB" sz="1800" dirty="0"/>
          </a:p>
          <a:p>
            <a:pPr marL="0" lvl="0" indent="0" algn="just">
              <a:buNone/>
            </a:pPr>
            <a:endParaRPr lang="en-GB" sz="1800" dirty="0"/>
          </a:p>
          <a:p>
            <a:pPr marL="0" lvl="0" indent="0" algn="just">
              <a:buNone/>
            </a:pPr>
            <a:r>
              <a:rPr lang="en-GB" sz="1800" dirty="0"/>
              <a:t>DIFFER will included this in the program and is</a:t>
            </a:r>
          </a:p>
          <a:p>
            <a:pPr marL="0" lvl="0" indent="0" algn="just">
              <a:buNone/>
            </a:pPr>
            <a:r>
              <a:rPr lang="en-GB" sz="1800" dirty="0"/>
              <a:t>aiming for funding to realize active spectroscopy</a:t>
            </a:r>
            <a:endParaRPr lang="sk-SK" sz="1800" b="0" i="1" dirty="0"/>
          </a:p>
          <a:p>
            <a:pPr marL="0" indent="0" algn="just">
              <a:buNone/>
            </a:pPr>
            <a:endParaRPr lang="en-GB" sz="1800" b="0" dirty="0"/>
          </a:p>
        </p:txBody>
      </p:sp>
      <p:pic>
        <p:nvPicPr>
          <p:cNvPr id="16" name="Picture 15">
            <a:extLst>
              <a:ext uri="{FF2B5EF4-FFF2-40B4-BE49-F238E27FC236}">
                <a16:creationId xmlns:a16="http://schemas.microsoft.com/office/drawing/2014/main" id="{B4B0409C-BF4D-49F5-89A8-84648DE20689}"/>
              </a:ext>
            </a:extLst>
          </p:cNvPr>
          <p:cNvPicPr>
            <a:picLocks noChangeAspect="1"/>
          </p:cNvPicPr>
          <p:nvPr/>
        </p:nvPicPr>
        <p:blipFill rotWithShape="1">
          <a:blip r:embed="rId3"/>
          <a:srcRect l="1596" r="20194"/>
          <a:stretch/>
        </p:blipFill>
        <p:spPr>
          <a:xfrm>
            <a:off x="5580112" y="1137413"/>
            <a:ext cx="3528392" cy="1877731"/>
          </a:xfrm>
          <a:prstGeom prst="rect">
            <a:avLst/>
          </a:prstGeom>
        </p:spPr>
      </p:pic>
    </p:spTree>
    <p:extLst>
      <p:ext uri="{BB962C8B-B14F-4D97-AF65-F5344CB8AC3E}">
        <p14:creationId xmlns:p14="http://schemas.microsoft.com/office/powerpoint/2010/main" val="4019551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 </a:t>
            </a:r>
            <a:endParaRPr lang="fi-FI" dirty="0"/>
          </a:p>
        </p:txBody>
      </p:sp>
      <p:sp>
        <p:nvSpPr>
          <p:cNvPr id="2" name="Rectangle 1">
            <a:extLst>
              <a:ext uri="{FF2B5EF4-FFF2-40B4-BE49-F238E27FC236}">
                <a16:creationId xmlns:a16="http://schemas.microsoft.com/office/drawing/2014/main" id="{19DC3580-011C-42CE-BB33-79B64BE1E943}"/>
              </a:ext>
            </a:extLst>
          </p:cNvPr>
          <p:cNvSpPr/>
          <p:nvPr/>
        </p:nvSpPr>
        <p:spPr>
          <a:xfrm>
            <a:off x="11577" y="46365"/>
            <a:ext cx="9043613" cy="646331"/>
          </a:xfrm>
          <a:prstGeom prst="rect">
            <a:avLst/>
          </a:prstGeom>
        </p:spPr>
        <p:txBody>
          <a:bodyPr wrap="square">
            <a:spAutoFit/>
          </a:bodyPr>
          <a:lstStyle/>
          <a:p>
            <a:r>
              <a:rPr lang="en-US" sz="2800" b="1" dirty="0">
                <a:solidFill>
                  <a:srgbClr val="000000"/>
                </a:solidFill>
                <a:latin typeface="Arial" panose="020B0604020202020204" pitchFamily="34" charset="0"/>
                <a:cs typeface="Arial" panose="020B0604020202020204" pitchFamily="34" charset="0"/>
              </a:rPr>
              <a:t>Detection S/XB for W in </a:t>
            </a:r>
            <a:r>
              <a:rPr lang="en-US" sz="2800" b="1" dirty="0" err="1">
                <a:solidFill>
                  <a:srgbClr val="000000"/>
                </a:solidFill>
                <a:latin typeface="Arial" panose="020B0604020202020204" pitchFamily="34" charset="0"/>
                <a:cs typeface="Arial" panose="020B0604020202020204" pitchFamily="34" charset="0"/>
              </a:rPr>
              <a:t>GyM</a:t>
            </a:r>
            <a:r>
              <a:rPr lang="en-US" sz="2800" b="1" dirty="0">
                <a:solidFill>
                  <a:srgbClr val="000000"/>
                </a:solidFill>
                <a:latin typeface="Arial" panose="020B0604020202020204" pitchFamily="34" charset="0"/>
                <a:cs typeface="Arial" panose="020B0604020202020204" pitchFamily="34" charset="0"/>
              </a:rPr>
              <a:t>  </a:t>
            </a:r>
            <a:r>
              <a:rPr lang="en-US" sz="3600" b="1" dirty="0">
                <a:solidFill>
                  <a:srgbClr val="C00000"/>
                </a:solidFill>
                <a:latin typeface="Arial" panose="020B0604020202020204" pitchFamily="34" charset="0"/>
                <a:cs typeface="Arial" panose="020B0604020202020204" pitchFamily="34" charset="0"/>
              </a:rPr>
              <a:t>CNR</a:t>
            </a:r>
          </a:p>
        </p:txBody>
      </p:sp>
      <p:sp>
        <p:nvSpPr>
          <p:cNvPr id="17" name="Content Placeholder 1">
            <a:extLst>
              <a:ext uri="{FF2B5EF4-FFF2-40B4-BE49-F238E27FC236}">
                <a16:creationId xmlns:a16="http://schemas.microsoft.com/office/drawing/2014/main" id="{89040D55-AD05-4738-A780-7DD19A624F2A}"/>
              </a:ext>
            </a:extLst>
          </p:cNvPr>
          <p:cNvSpPr>
            <a:spLocks noGrp="1"/>
          </p:cNvSpPr>
          <p:nvPr>
            <p:ph idx="1"/>
          </p:nvPr>
        </p:nvSpPr>
        <p:spPr>
          <a:xfrm>
            <a:off x="107504" y="945904"/>
            <a:ext cx="8928992" cy="2195064"/>
          </a:xfrm>
        </p:spPr>
        <p:txBody>
          <a:bodyPr>
            <a:noAutofit/>
          </a:bodyPr>
          <a:lstStyle/>
          <a:p>
            <a:pPr marL="0" indent="0" algn="just">
              <a:buNone/>
            </a:pPr>
            <a:r>
              <a:rPr lang="it-IT" sz="1800" dirty="0"/>
              <a:t>S/XB (n</a:t>
            </a:r>
            <a:r>
              <a:rPr lang="it-IT" sz="1800" baseline="-25000" dirty="0"/>
              <a:t>ions</a:t>
            </a:r>
            <a:r>
              <a:rPr lang="it-IT" sz="1800" dirty="0"/>
              <a:t>)/photon), enabling to determine W-ion flux from surface (errosion), have been estimated from OES and mass loss measurements</a:t>
            </a:r>
            <a:endParaRPr lang="en-GB" sz="1800" dirty="0">
              <a:latin typeface="+mn-lt"/>
            </a:endParaRPr>
          </a:p>
          <a:p>
            <a:pPr algn="just">
              <a:buFont typeface="+mj-lt"/>
              <a:buAutoNum type="arabicPeriod"/>
            </a:pPr>
            <a:r>
              <a:rPr lang="en-GB" sz="1800" dirty="0">
                <a:latin typeface="+mn-lt"/>
              </a:rPr>
              <a:t>S/XB in </a:t>
            </a:r>
            <a:r>
              <a:rPr lang="en-GB" sz="1800" dirty="0" err="1">
                <a:latin typeface="+mn-lt"/>
              </a:rPr>
              <a:t>GyM</a:t>
            </a:r>
            <a:r>
              <a:rPr lang="en-GB" sz="1800" dirty="0">
                <a:latin typeface="+mn-lt"/>
              </a:rPr>
              <a:t> operative conditions for more W I lines have been obtained</a:t>
            </a:r>
          </a:p>
          <a:p>
            <a:pPr algn="just">
              <a:buFont typeface="+mj-lt"/>
              <a:buAutoNum type="arabicPeriod"/>
            </a:pPr>
            <a:endParaRPr lang="en-GB" sz="1800" dirty="0">
              <a:latin typeface="+mn-lt"/>
            </a:endParaRPr>
          </a:p>
          <a:p>
            <a:pPr algn="just">
              <a:buFont typeface="+mj-lt"/>
              <a:buAutoNum type="arabicPeriod"/>
            </a:pPr>
            <a:endParaRPr lang="en-GB" sz="1800" dirty="0">
              <a:latin typeface="+mn-lt"/>
            </a:endParaRPr>
          </a:p>
          <a:p>
            <a:pPr algn="just">
              <a:buFont typeface="+mj-lt"/>
              <a:buAutoNum type="arabicPeriod"/>
            </a:pPr>
            <a:endParaRPr lang="en-GB" sz="1800" dirty="0">
              <a:latin typeface="+mn-lt"/>
            </a:endParaRPr>
          </a:p>
          <a:p>
            <a:pPr algn="just">
              <a:buFont typeface="+mj-lt"/>
              <a:buAutoNum type="arabicPeriod"/>
            </a:pPr>
            <a:endParaRPr lang="en-GB" sz="1800" dirty="0">
              <a:latin typeface="+mn-lt"/>
            </a:endParaRPr>
          </a:p>
          <a:p>
            <a:pPr algn="just">
              <a:buFont typeface="+mj-lt"/>
              <a:buAutoNum type="arabicPeriod"/>
            </a:pPr>
            <a:endParaRPr lang="en-GB" sz="1800" dirty="0">
              <a:latin typeface="+mn-lt"/>
            </a:endParaRPr>
          </a:p>
          <a:p>
            <a:pPr algn="just">
              <a:buFont typeface="+mj-lt"/>
              <a:buAutoNum type="arabicPeriod"/>
            </a:pPr>
            <a:endParaRPr lang="en-GB" sz="1800" dirty="0">
              <a:latin typeface="+mn-lt"/>
            </a:endParaRPr>
          </a:p>
          <a:p>
            <a:pPr algn="just">
              <a:buFont typeface="+mj-lt"/>
              <a:buAutoNum type="arabicPeriod"/>
            </a:pPr>
            <a:endParaRPr lang="en-GB" sz="1800" dirty="0">
              <a:latin typeface="+mn-lt"/>
            </a:endParaRPr>
          </a:p>
          <a:p>
            <a:pPr algn="just">
              <a:buFont typeface="+mj-lt"/>
              <a:buAutoNum type="arabicPeriod"/>
            </a:pPr>
            <a:endParaRPr lang="en-GB" sz="1800" dirty="0">
              <a:latin typeface="+mn-lt"/>
            </a:endParaRPr>
          </a:p>
          <a:p>
            <a:pPr algn="just">
              <a:buFont typeface="+mj-lt"/>
              <a:buAutoNum type="arabicPeriod"/>
            </a:pPr>
            <a:r>
              <a:rPr lang="en-GB" sz="1800" dirty="0">
                <a:latin typeface="+mn-lt"/>
              </a:rPr>
              <a:t>Re-deposition: expose partially masked W samples to </a:t>
            </a:r>
            <a:r>
              <a:rPr lang="en-GB" sz="1800" dirty="0" err="1">
                <a:latin typeface="+mn-lt"/>
              </a:rPr>
              <a:t>GyM</a:t>
            </a:r>
            <a:r>
              <a:rPr lang="en-GB" sz="1800" dirty="0">
                <a:latin typeface="+mn-lt"/>
              </a:rPr>
              <a:t> plasma and study the re-deposition by surface analysis (XPS) in order to verify that gross erosion (OES) </a:t>
            </a:r>
            <a:r>
              <a:rPr lang="en-US" sz="1800" dirty="0">
                <a:sym typeface="Symbol"/>
              </a:rPr>
              <a:t> </a:t>
            </a:r>
            <a:r>
              <a:rPr lang="en-GB" sz="1800" dirty="0">
                <a:latin typeface="+mn-lt"/>
              </a:rPr>
              <a:t>net erosion (mass loss)   (</a:t>
            </a:r>
            <a:r>
              <a:rPr lang="en-GB" sz="1800" dirty="0">
                <a:solidFill>
                  <a:srgbClr val="FF0000"/>
                </a:solidFill>
                <a:latin typeface="+mn-lt"/>
              </a:rPr>
              <a:t>to be finished in 2020</a:t>
            </a:r>
            <a:r>
              <a:rPr lang="en-GB" sz="1800" dirty="0">
                <a:latin typeface="+mn-lt"/>
              </a:rPr>
              <a:t>)</a:t>
            </a:r>
          </a:p>
          <a:p>
            <a:pPr marL="0" indent="0">
              <a:buNone/>
            </a:pPr>
            <a:endParaRPr lang="en-GB" sz="1800" b="0" dirty="0">
              <a:latin typeface="+mn-lt"/>
            </a:endParaRPr>
          </a:p>
          <a:p>
            <a:pPr marL="0" indent="0" algn="just">
              <a:buNone/>
            </a:pPr>
            <a:endParaRPr lang="it-IT" sz="1800" dirty="0">
              <a:latin typeface="+mn-lt"/>
            </a:endParaRPr>
          </a:p>
        </p:txBody>
      </p:sp>
      <p:pic>
        <p:nvPicPr>
          <p:cNvPr id="7" name="Immagine 1">
            <a:extLst>
              <a:ext uri="{FF2B5EF4-FFF2-40B4-BE49-F238E27FC236}">
                <a16:creationId xmlns:a16="http://schemas.microsoft.com/office/drawing/2014/main" id="{94822DD3-BBB2-4295-B410-6F9427CC8F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30" t="8946" r="11919" b="5217"/>
          <a:stretch/>
        </p:blipFill>
        <p:spPr>
          <a:xfrm>
            <a:off x="6136211" y="2118264"/>
            <a:ext cx="2954173" cy="2174831"/>
          </a:xfrm>
          <a:prstGeom prst="rect">
            <a:avLst/>
          </a:prstGeom>
        </p:spPr>
      </p:pic>
      <p:pic>
        <p:nvPicPr>
          <p:cNvPr id="8" name="Immagine 7">
            <a:extLst>
              <a:ext uri="{FF2B5EF4-FFF2-40B4-BE49-F238E27FC236}">
                <a16:creationId xmlns:a16="http://schemas.microsoft.com/office/drawing/2014/main" id="{EBBF109C-4871-4CBB-9AC2-DE97AAD172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22" t="8685" r="11727" b="5347"/>
          <a:stretch/>
        </p:blipFill>
        <p:spPr>
          <a:xfrm>
            <a:off x="100278" y="2098032"/>
            <a:ext cx="2926255" cy="2154897"/>
          </a:xfrm>
          <a:prstGeom prst="rect">
            <a:avLst/>
          </a:prstGeom>
        </p:spPr>
      </p:pic>
      <p:pic>
        <p:nvPicPr>
          <p:cNvPr id="9" name="Immagine 8">
            <a:extLst>
              <a:ext uri="{FF2B5EF4-FFF2-40B4-BE49-F238E27FC236}">
                <a16:creationId xmlns:a16="http://schemas.microsoft.com/office/drawing/2014/main" id="{0F3D46F5-7455-4EC5-A368-9CFC99F970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89" t="8553" r="12018" b="5348"/>
          <a:stretch/>
        </p:blipFill>
        <p:spPr>
          <a:xfrm>
            <a:off x="3131840" y="2098032"/>
            <a:ext cx="2952328" cy="2195064"/>
          </a:xfrm>
          <a:prstGeom prst="rect">
            <a:avLst/>
          </a:prstGeom>
        </p:spPr>
      </p:pic>
      <p:sp>
        <p:nvSpPr>
          <p:cNvPr id="3" name="Rectangle 2">
            <a:extLst>
              <a:ext uri="{FF2B5EF4-FFF2-40B4-BE49-F238E27FC236}">
                <a16:creationId xmlns:a16="http://schemas.microsoft.com/office/drawing/2014/main" id="{D40FF3F7-A7FF-4451-9AF9-E828AF0FAC82}"/>
              </a:ext>
            </a:extLst>
          </p:cNvPr>
          <p:cNvSpPr/>
          <p:nvPr/>
        </p:nvSpPr>
        <p:spPr>
          <a:xfrm>
            <a:off x="75320" y="5518973"/>
            <a:ext cx="8928992" cy="646331"/>
          </a:xfrm>
          <a:prstGeom prst="rect">
            <a:avLst/>
          </a:prstGeom>
        </p:spPr>
        <p:txBody>
          <a:bodyPr wrap="square">
            <a:spAutoFit/>
          </a:bodyPr>
          <a:lstStyle/>
          <a:p>
            <a:pPr algn="just"/>
            <a:r>
              <a:rPr lang="it-IT" b="1" dirty="0">
                <a:solidFill>
                  <a:srgbClr val="FF0000"/>
                </a:solidFill>
              </a:rPr>
              <a:t>Intention to finish the work in 2020:</a:t>
            </a:r>
            <a:endParaRPr lang="it-IT" dirty="0"/>
          </a:p>
          <a:p>
            <a:pPr marL="285750" indent="-285750" algn="just">
              <a:buClr>
                <a:srgbClr val="FF0000"/>
              </a:buClr>
              <a:buFont typeface="Wingdings" panose="05000000000000000000" pitchFamily="2" charset="2"/>
              <a:buChar char="Ø"/>
            </a:pPr>
            <a:r>
              <a:rPr lang="en-US" dirty="0"/>
              <a:t>ERO Modelling SP4.2 to describe the particle loss </a:t>
            </a:r>
          </a:p>
        </p:txBody>
      </p:sp>
    </p:spTree>
    <p:extLst>
      <p:ext uri="{BB962C8B-B14F-4D97-AF65-F5344CB8AC3E}">
        <p14:creationId xmlns:p14="http://schemas.microsoft.com/office/powerpoint/2010/main" val="4042215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r"/>
            <a:r>
              <a:rPr lang="en-US" dirty="0"/>
              <a:t>A. Coordinator, S. Almaviva</a:t>
            </a:r>
            <a:r>
              <a:rPr lang="en-GB" dirty="0"/>
              <a:t> | </a:t>
            </a:r>
            <a:r>
              <a:rPr lang="en-US" dirty="0"/>
              <a:t>WP PFC &amp; JET2 Annual Meeting</a:t>
            </a:r>
            <a:r>
              <a:rPr lang="en-GB" dirty="0"/>
              <a:t> | VC | 9-10 Nov 2020 | Page </a:t>
            </a:r>
            <a:fld id="{6A6D9FA1-99C7-4910-8E32-B85D378B0060}" type="slidenum">
              <a:rPr lang="en-GB" smtClean="0"/>
              <a:pPr algn="r"/>
              <a:t>12</a:t>
            </a:fld>
            <a:endParaRPr lang="en-GB" dirty="0"/>
          </a:p>
        </p:txBody>
      </p:sp>
      <p:sp>
        <p:nvSpPr>
          <p:cNvPr id="5" name="Title 1"/>
          <p:cNvSpPr>
            <a:spLocks noGrp="1"/>
          </p:cNvSpPr>
          <p:nvPr>
            <p:ph type="title"/>
          </p:nvPr>
        </p:nvSpPr>
        <p:spPr>
          <a:xfrm>
            <a:off x="467544" y="228600"/>
            <a:ext cx="7543800" cy="457200"/>
          </a:xfrm>
        </p:spPr>
        <p:txBody>
          <a:bodyPr/>
          <a:lstStyle/>
          <a:p>
            <a:r>
              <a:rPr lang="fi-FI" sz="3200" b="1" spc="-1" dirty="0">
                <a:solidFill>
                  <a:srgbClr val="C00000"/>
                </a:solidFill>
                <a:latin typeface="Arial"/>
                <a:ea typeface="DejaVu Sans"/>
              </a:rPr>
              <a:t>Preliminary conclusions SP7.4</a:t>
            </a:r>
            <a:endParaRPr lang="fi-FI" sz="3600" dirty="0">
              <a:solidFill>
                <a:srgbClr val="C00000"/>
              </a:solidFill>
            </a:endParaRPr>
          </a:p>
        </p:txBody>
      </p:sp>
      <p:sp>
        <p:nvSpPr>
          <p:cNvPr id="2" name="TextBox 1">
            <a:extLst>
              <a:ext uri="{FF2B5EF4-FFF2-40B4-BE49-F238E27FC236}">
                <a16:creationId xmlns:a16="http://schemas.microsoft.com/office/drawing/2014/main" id="{745D14EA-17F6-4692-B9BD-649FAC913E9E}"/>
              </a:ext>
            </a:extLst>
          </p:cNvPr>
          <p:cNvSpPr txBox="1"/>
          <p:nvPr/>
        </p:nvSpPr>
        <p:spPr>
          <a:xfrm>
            <a:off x="72008" y="1484784"/>
            <a:ext cx="8964488" cy="2308324"/>
          </a:xfrm>
          <a:prstGeom prst="rect">
            <a:avLst/>
          </a:prstGeom>
          <a:noFill/>
        </p:spPr>
        <p:txBody>
          <a:bodyPr wrap="square" rtlCol="0">
            <a:spAutoFit/>
          </a:bodyPr>
          <a:lstStyle/>
          <a:p>
            <a:pPr marL="285750" indent="-285750">
              <a:buClr>
                <a:srgbClr val="FF0000"/>
              </a:buClr>
              <a:buFont typeface="Wingdings" panose="05000000000000000000" pitchFamily="2" charset="2"/>
              <a:buChar char="Ø"/>
            </a:pPr>
            <a:r>
              <a:rPr lang="en-US" dirty="0">
                <a:latin typeface="Arial" panose="020B0604020202020204" pitchFamily="34" charset="0"/>
                <a:cs typeface="Arial" panose="020B0604020202020204" pitchFamily="34" charset="0"/>
              </a:rPr>
              <a:t>CTS/TS measurements show that in near surface plasma  of Magnum-PSI the plasma stagnates and the effect becomes stronger at higher </a:t>
            </a:r>
            <a:r>
              <a:rPr lang="en-US" i="1" dirty="0" err="1">
                <a:latin typeface="Arial" panose="020B0604020202020204" pitchFamily="34" charset="0"/>
                <a:cs typeface="Arial" panose="020B0604020202020204" pitchFamily="34" charset="0"/>
              </a:rPr>
              <a:t>n</a:t>
            </a:r>
            <a:r>
              <a:rPr lang="en-US" baseline="-25000" dirty="0" err="1">
                <a:latin typeface="Arial" panose="020B0604020202020204" pitchFamily="34" charset="0"/>
                <a:cs typeface="Arial" panose="020B0604020202020204" pitchFamily="34" charset="0"/>
              </a:rPr>
              <a:t>e</a:t>
            </a:r>
            <a:r>
              <a:rPr lang="en-US" dirty="0" err="1">
                <a:latin typeface="Arial" panose="020B0604020202020204" pitchFamily="34" charset="0"/>
                <a:cs typeface="Arial" panose="020B0604020202020204" pitchFamily="34" charset="0"/>
              </a:rPr>
              <a:t>,also</a:t>
            </a:r>
            <a:r>
              <a:rPr lang="en-US" dirty="0">
                <a:latin typeface="Arial" panose="020B0604020202020204" pitchFamily="34" charset="0"/>
                <a:cs typeface="Arial" panose="020B0604020202020204" pitchFamily="34" charset="0"/>
              </a:rPr>
              <a:t> plasma cooling was found</a:t>
            </a:r>
          </a:p>
          <a:p>
            <a:pPr marL="285750" indent="-285750">
              <a:buClr>
                <a:srgbClr val="FF0000"/>
              </a:buClr>
              <a:buFont typeface="Wingdings" panose="05000000000000000000" pitchFamily="2" charset="2"/>
              <a:buChar char="Ø"/>
            </a:pPr>
            <a:r>
              <a:rPr lang="en-US" dirty="0">
                <a:latin typeface="Arial" panose="020B0604020202020204" pitchFamily="34" charset="0"/>
                <a:cs typeface="Arial" panose="020B0604020202020204" pitchFamily="34" charset="0"/>
              </a:rPr>
              <a:t>Mach number becomes below 0.5, indicating momentum loss</a:t>
            </a:r>
          </a:p>
          <a:p>
            <a:pPr marL="285750" indent="-285750">
              <a:buClr>
                <a:srgbClr val="FF0000"/>
              </a:buClr>
              <a:buFont typeface="Wingdings" panose="05000000000000000000" pitchFamily="2" charset="2"/>
              <a:buChar char="Ø"/>
            </a:pPr>
            <a:r>
              <a:rPr lang="en-US" dirty="0">
                <a:latin typeface="Arial" panose="020B0604020202020204" pitchFamily="34" charset="0"/>
                <a:cs typeface="Arial" panose="020B0604020202020204" pitchFamily="34" charset="0"/>
              </a:rPr>
              <a:t>Observations indicate reduction of measured heat loads</a:t>
            </a:r>
          </a:p>
          <a:p>
            <a:pPr marL="285750" indent="-285750">
              <a:buClr>
                <a:srgbClr val="FF0000"/>
              </a:buClr>
              <a:buFont typeface="Wingdings" panose="05000000000000000000" pitchFamily="2" charset="2"/>
              <a:buChar char="Ø"/>
            </a:pPr>
            <a:r>
              <a:rPr lang="en-US" dirty="0">
                <a:latin typeface="Arial" panose="020B0604020202020204" pitchFamily="34" charset="0"/>
                <a:cs typeface="Arial" panose="020B0604020202020204" pitchFamily="34" charset="0"/>
              </a:rPr>
              <a:t>Atomic emission from reflected particles can be used for monitoring surface conditions, i.e. reflectivity and roughness and of course W-ion energy distribution  </a:t>
            </a:r>
          </a:p>
          <a:p>
            <a:pPr marL="285750" indent="-285750">
              <a:buClr>
                <a:srgbClr val="FF0000"/>
              </a:buClr>
              <a:buFont typeface="Wingdings" panose="05000000000000000000" pitchFamily="2" charset="2"/>
              <a:buChar char="Ø"/>
            </a:pPr>
            <a:r>
              <a:rPr lang="en-US" dirty="0">
                <a:latin typeface="Arial" panose="020B0604020202020204" pitchFamily="34" charset="0"/>
                <a:cs typeface="Arial" panose="020B0604020202020204" pitchFamily="34" charset="0"/>
              </a:rPr>
              <a:t>New S/XB results obtained     </a:t>
            </a:r>
          </a:p>
        </p:txBody>
      </p:sp>
    </p:spTree>
    <p:extLst>
      <p:ext uri="{BB962C8B-B14F-4D97-AF65-F5344CB8AC3E}">
        <p14:creationId xmlns:p14="http://schemas.microsoft.com/office/powerpoint/2010/main" val="3730590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748" y="2370584"/>
            <a:ext cx="9108504" cy="127444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3200" b="1" dirty="0">
                <a:latin typeface="Arial" panose="020B0604020202020204" pitchFamily="34" charset="0"/>
                <a:ea typeface="Verdana" pitchFamily="34" charset="0"/>
                <a:cs typeface="Arial" panose="020B0604020202020204" pitchFamily="34" charset="0"/>
              </a:rPr>
              <a:t>SP7.8: Quantification of LIBS</a:t>
            </a:r>
          </a:p>
        </p:txBody>
      </p:sp>
      <p:sp>
        <p:nvSpPr>
          <p:cNvPr id="2" name="TextBox 1"/>
          <p:cNvSpPr txBox="1"/>
          <p:nvPr/>
        </p:nvSpPr>
        <p:spPr>
          <a:xfrm>
            <a:off x="98630" y="4005064"/>
            <a:ext cx="8946740" cy="2091342"/>
          </a:xfrm>
          <a:prstGeom prst="rect">
            <a:avLst/>
          </a:prstGeom>
          <a:noFill/>
        </p:spPr>
        <p:txBody>
          <a:bodyPr wrap="square" rtlCol="0">
            <a:spAutoFit/>
          </a:bodyPr>
          <a:lstStyle/>
          <a:p>
            <a:pPr algn="just">
              <a:lnSpc>
                <a:spcPct val="115000"/>
              </a:lnSpc>
              <a:buClr>
                <a:srgbClr val="FF0000"/>
              </a:buClr>
            </a:pPr>
            <a:r>
              <a:rPr lang="en-GB" dirty="0">
                <a:latin typeface="Arial" panose="020B0604020202020204" pitchFamily="34" charset="0"/>
                <a:ea typeface="SimSun" panose="02010600030101010101" pitchFamily="2" charset="-122"/>
                <a:cs typeface="Arial" panose="020B0604020202020204" pitchFamily="34" charset="0"/>
              </a:rPr>
              <a:t>     -  in-situ LIBS and outgassing (LIBS-LID/NRA)</a:t>
            </a:r>
          </a:p>
          <a:p>
            <a:pPr algn="just">
              <a:lnSpc>
                <a:spcPct val="115000"/>
              </a:lnSpc>
              <a:buClr>
                <a:srgbClr val="FF0000"/>
              </a:buClr>
            </a:pPr>
            <a:r>
              <a:rPr lang="en-GB" dirty="0">
                <a:latin typeface="Arial" panose="020B0604020202020204" pitchFamily="34" charset="0"/>
                <a:ea typeface="SimSun" panose="02010600030101010101" pitchFamily="2" charset="-122"/>
                <a:cs typeface="Arial" panose="020B0604020202020204" pitchFamily="34" charset="0"/>
              </a:rPr>
              <a:t>     -  CF-LIBS in vacuum and atm. pressure </a:t>
            </a:r>
          </a:p>
          <a:p>
            <a:pPr algn="just">
              <a:lnSpc>
                <a:spcPct val="115000"/>
              </a:lnSpc>
              <a:buClr>
                <a:srgbClr val="FF0000"/>
              </a:buClr>
            </a:pPr>
            <a:r>
              <a:rPr lang="en-GB" dirty="0">
                <a:latin typeface="Arial" panose="020B0604020202020204" pitchFamily="34" charset="0"/>
                <a:ea typeface="SimSun" panose="02010600030101010101" pitchFamily="2" charset="-122"/>
                <a:cs typeface="Arial" panose="020B0604020202020204" pitchFamily="34" charset="0"/>
              </a:rPr>
              <a:t>     -  </a:t>
            </a:r>
            <a:r>
              <a:rPr lang="en-GB" dirty="0">
                <a:latin typeface="Arial" panose="020B0604020202020204" pitchFamily="34" charset="0"/>
                <a:cs typeface="Arial" panose="020B0604020202020204" pitchFamily="34" charset="0"/>
              </a:rPr>
              <a:t>Comparison different laser based retention analysis techniques</a:t>
            </a:r>
          </a:p>
          <a:p>
            <a:pPr algn="just">
              <a:lnSpc>
                <a:spcPct val="115000"/>
              </a:lnSpc>
              <a:buClr>
                <a:srgbClr val="FF0000"/>
              </a:buClr>
            </a:pPr>
            <a:endParaRPr lang="en-GB" sz="600" dirty="0">
              <a:latin typeface="Arial" panose="020B0604020202020204" pitchFamily="34" charset="0"/>
              <a:cs typeface="Arial" panose="020B0604020202020204" pitchFamily="34" charset="0"/>
            </a:endParaRPr>
          </a:p>
          <a:p>
            <a:pPr algn="just">
              <a:lnSpc>
                <a:spcPct val="115000"/>
              </a:lnSpc>
              <a:buClr>
                <a:srgbClr val="FF0000"/>
              </a:buClr>
            </a:pPr>
            <a:endParaRPr lang="en-GB" sz="600" i="1" dirty="0">
              <a:solidFill>
                <a:srgbClr val="FF0000"/>
              </a:solidFill>
              <a:latin typeface="Arial" panose="020B0604020202020204" pitchFamily="34" charset="0"/>
              <a:cs typeface="Arial" panose="020B0604020202020204" pitchFamily="34" charset="0"/>
            </a:endParaRPr>
          </a:p>
          <a:p>
            <a:r>
              <a:rPr lang="en-GB" dirty="0">
                <a:solidFill>
                  <a:srgbClr val="FF0000"/>
                </a:solidFill>
                <a:latin typeface="Arial" panose="020B0604020202020204" pitchFamily="34" charset="0"/>
                <a:cs typeface="Arial" panose="020B0604020202020204" pitchFamily="34" charset="0"/>
              </a:rPr>
              <a:t>Joint paper/synopsis LIBS team </a:t>
            </a:r>
            <a:r>
              <a:rPr lang="en-GB" i="1" dirty="0">
                <a:latin typeface="Arial" panose="020B0604020202020204" pitchFamily="34" charset="0"/>
                <a:cs typeface="Arial" panose="020B0604020202020204" pitchFamily="34" charset="0"/>
              </a:rPr>
              <a:t>LIBS for monitoring of tritium and impurities in the first wall of fusion devices</a:t>
            </a:r>
            <a:r>
              <a:rPr lang="en-GB" dirty="0">
                <a:solidFill>
                  <a:srgbClr val="FF0000"/>
                </a:solidFill>
                <a:latin typeface="Arial" panose="020B0604020202020204" pitchFamily="34" charset="0"/>
                <a:cs typeface="Arial" panose="020B0604020202020204" pitchFamily="34" charset="0"/>
              </a:rPr>
              <a:t> accepted for </a:t>
            </a:r>
            <a:r>
              <a:rPr lang="en-US" i="1" dirty="0">
                <a:solidFill>
                  <a:srgbClr val="FF0000"/>
                </a:solidFill>
                <a:latin typeface="Arial" panose="020B0604020202020204" pitchFamily="34" charset="0"/>
                <a:cs typeface="Arial" panose="020B0604020202020204" pitchFamily="34" charset="0"/>
              </a:rPr>
              <a:t>28th IAEA Fusion Energy Conference (FEC 2020) 	</a:t>
            </a:r>
          </a:p>
        </p:txBody>
      </p:sp>
      <p:sp>
        <p:nvSpPr>
          <p:cNvPr id="3" name="Rectangle 2"/>
          <p:cNvSpPr/>
          <p:nvPr/>
        </p:nvSpPr>
        <p:spPr>
          <a:xfrm>
            <a:off x="26450" y="3738198"/>
            <a:ext cx="9099801" cy="410882"/>
          </a:xfrm>
          <a:prstGeom prst="rect">
            <a:avLst/>
          </a:prstGeom>
        </p:spPr>
        <p:txBody>
          <a:bodyPr wrap="square">
            <a:spAutoFit/>
          </a:bodyPr>
          <a:lstStyle/>
          <a:p>
            <a:pPr algn="just">
              <a:lnSpc>
                <a:spcPct val="115000"/>
              </a:lnSpc>
            </a:pPr>
            <a:r>
              <a:rPr lang="en-GB" dirty="0">
                <a:latin typeface="Arial" panose="020B0604020202020204" pitchFamily="34" charset="0"/>
                <a:ea typeface="SimSun" panose="02010600030101010101" pitchFamily="2" charset="-122"/>
                <a:cs typeface="Arial" panose="020B0604020202020204" pitchFamily="34" charset="0"/>
              </a:rPr>
              <a:t>Quantified determination of retention and material composition by LIBS  </a:t>
            </a:r>
          </a:p>
        </p:txBody>
      </p:sp>
      <p:sp>
        <p:nvSpPr>
          <p:cNvPr id="5" name="TextBox 4">
            <a:extLst>
              <a:ext uri="{FF2B5EF4-FFF2-40B4-BE49-F238E27FC236}">
                <a16:creationId xmlns:a16="http://schemas.microsoft.com/office/drawing/2014/main" id="{64ABE9E7-F438-4F07-B14F-E2B736F2EBA4}"/>
              </a:ext>
            </a:extLst>
          </p:cNvPr>
          <p:cNvSpPr txBox="1"/>
          <p:nvPr/>
        </p:nvSpPr>
        <p:spPr>
          <a:xfrm>
            <a:off x="0" y="6096406"/>
            <a:ext cx="9143999" cy="646331"/>
          </a:xfrm>
          <a:prstGeom prst="rect">
            <a:avLst/>
          </a:prstGeom>
          <a:solidFill>
            <a:schemeClr val="bg1"/>
          </a:solidFill>
        </p:spPr>
        <p:txBody>
          <a:bodyPr wrap="square" rtlCol="0">
            <a:spAutoFit/>
          </a:bodyPr>
          <a:lstStyle/>
          <a:p>
            <a:r>
              <a:rPr lang="en-GB" i="1" dirty="0">
                <a:solidFill>
                  <a:srgbClr val="FF0000"/>
                </a:solidFill>
                <a:latin typeface="Arial" panose="020B0604020202020204" pitchFamily="34" charset="0"/>
                <a:cs typeface="Arial" panose="020B0604020202020204" pitchFamily="34" charset="0"/>
              </a:rPr>
              <a:t>Antti Hakola, Eduard Grigore, </a:t>
            </a:r>
            <a:r>
              <a:rPr lang="nl-NL" i="1" dirty="0">
                <a:solidFill>
                  <a:srgbClr val="FF0000"/>
                </a:solidFill>
                <a:latin typeface="Arial" panose="020B0604020202020204" pitchFamily="34" charset="0"/>
                <a:cs typeface="Arial" panose="020B0604020202020204" pitchFamily="34" charset="0"/>
              </a:rPr>
              <a:t>David Dellasega, Matteo </a:t>
            </a:r>
            <a:r>
              <a:rPr lang="nl-NL" i="1" dirty="0" err="1">
                <a:solidFill>
                  <a:srgbClr val="FF0000"/>
                </a:solidFill>
                <a:latin typeface="Arial" panose="020B0604020202020204" pitchFamily="34" charset="0"/>
                <a:cs typeface="Arial" panose="020B0604020202020204" pitchFamily="34" charset="0"/>
              </a:rPr>
              <a:t>Passoni</a:t>
            </a:r>
            <a:r>
              <a:rPr lang="nl-NL" i="1" dirty="0">
                <a:solidFill>
                  <a:srgbClr val="FF0000"/>
                </a:solidFill>
                <a:latin typeface="Arial" panose="020B0604020202020204" pitchFamily="34" charset="0"/>
                <a:cs typeface="Arial" panose="020B0604020202020204" pitchFamily="34" charset="0"/>
              </a:rPr>
              <a:t>, </a:t>
            </a:r>
            <a:r>
              <a:rPr lang="nl-NL" i="1" dirty="0" err="1">
                <a:solidFill>
                  <a:srgbClr val="FF0000"/>
                </a:solidFill>
                <a:latin typeface="Arial" panose="020B0604020202020204" pitchFamily="34" charset="0"/>
                <a:cs typeface="Arial" panose="020B0604020202020204" pitchFamily="34" charset="0"/>
              </a:rPr>
              <a:t>Beata</a:t>
            </a:r>
            <a:r>
              <a:rPr lang="nl-NL" i="1" dirty="0">
                <a:solidFill>
                  <a:srgbClr val="FF0000"/>
                </a:solidFill>
                <a:latin typeface="Arial" panose="020B0604020202020204" pitchFamily="34" charset="0"/>
                <a:cs typeface="Arial" panose="020B0604020202020204" pitchFamily="34" charset="0"/>
              </a:rPr>
              <a:t> </a:t>
            </a:r>
            <a:r>
              <a:rPr lang="nl-NL" i="1" dirty="0" err="1">
                <a:solidFill>
                  <a:srgbClr val="FF0000"/>
                </a:solidFill>
                <a:latin typeface="Arial" panose="020B0604020202020204" pitchFamily="34" charset="0"/>
                <a:cs typeface="Arial" panose="020B0604020202020204" pitchFamily="34" charset="0"/>
              </a:rPr>
              <a:t>Tyburska-Pueschel</a:t>
            </a:r>
            <a:r>
              <a:rPr lang="en-GB" i="1" dirty="0">
                <a:solidFill>
                  <a:srgbClr val="FF0000"/>
                </a:solidFill>
                <a:latin typeface="Arial" panose="020B0604020202020204" pitchFamily="34" charset="0"/>
                <a:cs typeface="Arial" panose="020B0604020202020204" pitchFamily="34" charset="0"/>
              </a:rPr>
              <a:t> and RBI thanks for your efforts in production and analysis of the samples!</a:t>
            </a:r>
          </a:p>
        </p:txBody>
      </p:sp>
    </p:spTree>
    <p:extLst>
      <p:ext uri="{BB962C8B-B14F-4D97-AF65-F5344CB8AC3E}">
        <p14:creationId xmlns:p14="http://schemas.microsoft.com/office/powerpoint/2010/main" val="120365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0" y="44624"/>
            <a:ext cx="8604448" cy="864096"/>
          </a:xfrm>
        </p:spPr>
        <p:txBody>
          <a:bodyPr/>
          <a:lstStyle/>
          <a:p>
            <a:r>
              <a:rPr lang="en-GB" b="1" dirty="0">
                <a:solidFill>
                  <a:srgbClr val="C00000"/>
                </a:solidFill>
                <a:ea typeface="SimSun" panose="02010600030101010101" pitchFamily="2" charset="-122"/>
              </a:rPr>
              <a:t>Tasks to be carried out for SP 7.8</a:t>
            </a:r>
            <a:endParaRPr lang="fi-FI" sz="2400" b="1" u="sng" dirty="0">
              <a:solidFill>
                <a:srgbClr val="C00000"/>
              </a:solidFill>
            </a:endParaRPr>
          </a:p>
        </p:txBody>
      </p:sp>
      <p:sp>
        <p:nvSpPr>
          <p:cNvPr id="3" name="Rectangle 2">
            <a:extLst>
              <a:ext uri="{FF2B5EF4-FFF2-40B4-BE49-F238E27FC236}">
                <a16:creationId xmlns:a16="http://schemas.microsoft.com/office/drawing/2014/main" id="{1D471E6B-0EA5-40A5-AD2B-42CDEA0280E9}"/>
              </a:ext>
            </a:extLst>
          </p:cNvPr>
          <p:cNvSpPr/>
          <p:nvPr/>
        </p:nvSpPr>
        <p:spPr>
          <a:xfrm>
            <a:off x="35194" y="809992"/>
            <a:ext cx="9108805" cy="5355312"/>
          </a:xfrm>
          <a:prstGeom prst="rect">
            <a:avLst/>
          </a:prstGeom>
        </p:spPr>
        <p:txBody>
          <a:bodyPr wrap="square">
            <a:spAutoFit/>
          </a:bodyPr>
          <a:lstStyle/>
          <a:p>
            <a:endParaRPr lang="en-US" dirty="0">
              <a:solidFill>
                <a:srgbClr val="000000"/>
              </a:solidFill>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1. Investigate erosion/deposition/fuel retention by (CF)-LIBS and NRA/RBS (DIFFER) or LID-QMS/EDX (FZJ) in between plasma discharges (including outgassing study) and PSI-2 (</a:t>
            </a:r>
            <a:r>
              <a:rPr lang="en-US" dirty="0">
                <a:solidFill>
                  <a:srgbClr val="FF9900"/>
                </a:solidFill>
                <a:latin typeface="Arial" panose="020B0604020202020204" pitchFamily="34" charset="0"/>
                <a:cs typeface="Arial" panose="020B0604020202020204" pitchFamily="34" charset="0"/>
              </a:rPr>
              <a:t>UT, DIFFER</a:t>
            </a:r>
            <a:r>
              <a:rPr lang="en-US" dirty="0">
                <a:solidFill>
                  <a:srgbClr val="000000"/>
                </a:solidFill>
                <a:latin typeface="Arial" panose="020B0604020202020204" pitchFamily="34" charset="0"/>
                <a:cs typeface="Arial" panose="020B0604020202020204" pitchFamily="34" charset="0"/>
              </a:rPr>
              <a:t>, FZJ, CU, VTT, VR) </a:t>
            </a:r>
          </a:p>
          <a:p>
            <a:r>
              <a:rPr lang="en-US" dirty="0">
                <a:solidFill>
                  <a:srgbClr val="000000"/>
                </a:solidFill>
                <a:latin typeface="Arial" panose="020B0604020202020204" pitchFamily="34" charset="0"/>
                <a:cs typeface="Arial" panose="020B0604020202020204" pitchFamily="34" charset="0"/>
              </a:rPr>
              <a:t>2. Comparison </a:t>
            </a:r>
            <a:r>
              <a:rPr lang="en-US" dirty="0" err="1">
                <a:solidFill>
                  <a:srgbClr val="000000"/>
                </a:solidFill>
                <a:latin typeface="Arial" panose="020B0604020202020204" pitchFamily="34" charset="0"/>
                <a:cs typeface="Arial" panose="020B0604020202020204" pitchFamily="34" charset="0"/>
              </a:rPr>
              <a:t>ps</a:t>
            </a:r>
            <a:r>
              <a:rPr lang="en-US" dirty="0">
                <a:solidFill>
                  <a:srgbClr val="000000"/>
                </a:solidFill>
                <a:latin typeface="Arial" panose="020B0604020202020204" pitchFamily="34" charset="0"/>
                <a:cs typeface="Arial" panose="020B0604020202020204" pitchFamily="34" charset="0"/>
              </a:rPr>
              <a:t>, ns and </a:t>
            </a:r>
            <a:r>
              <a:rPr lang="en-US" dirty="0" err="1">
                <a:solidFill>
                  <a:srgbClr val="000000"/>
                </a:solidFill>
                <a:latin typeface="Arial" panose="020B0604020202020204" pitchFamily="34" charset="0"/>
                <a:cs typeface="Arial" panose="020B0604020202020204" pitchFamily="34" charset="0"/>
              </a:rPr>
              <a:t>dp</a:t>
            </a:r>
            <a:r>
              <a:rPr lang="en-US" dirty="0">
                <a:solidFill>
                  <a:srgbClr val="000000"/>
                </a:solidFill>
                <a:latin typeface="Arial" panose="020B0604020202020204" pitchFamily="34" charset="0"/>
                <a:cs typeface="Arial" panose="020B0604020202020204" pitchFamily="34" charset="0"/>
              </a:rPr>
              <a:t> (CF)-LIBS on ITER coated/doped samples: ablation rate and plasma plume dynamics (ISSP-UL, CU, UT, VTT, FZJ, ENEA, </a:t>
            </a:r>
            <a:r>
              <a:rPr lang="en-US" dirty="0">
                <a:solidFill>
                  <a:srgbClr val="FFC000"/>
                </a:solidFill>
                <a:latin typeface="Arial" panose="020B0604020202020204" pitchFamily="34" charset="0"/>
                <a:cs typeface="Arial" panose="020B0604020202020204" pitchFamily="34" charset="0"/>
              </a:rPr>
              <a:t>IPPLM</a:t>
            </a:r>
            <a:r>
              <a:rPr lang="en-US" dirty="0">
                <a:solidFill>
                  <a:srgbClr val="000000"/>
                </a:solidFill>
                <a:latin typeface="Arial" panose="020B0604020202020204" pitchFamily="34" charset="0"/>
                <a:cs typeface="Arial" panose="020B0604020202020204" pitchFamily="34" charset="0"/>
              </a:rPr>
              <a:t>)</a:t>
            </a:r>
          </a:p>
          <a:p>
            <a:r>
              <a:rPr lang="en-US" dirty="0">
                <a:solidFill>
                  <a:srgbClr val="000000"/>
                </a:solidFill>
                <a:latin typeface="Arial" panose="020B0604020202020204" pitchFamily="34" charset="0"/>
                <a:cs typeface="Arial" panose="020B0604020202020204" pitchFamily="34" charset="0"/>
              </a:rPr>
              <a:t>3. Comparison </a:t>
            </a:r>
            <a:r>
              <a:rPr lang="en-US" dirty="0" err="1">
                <a:solidFill>
                  <a:srgbClr val="000000"/>
                </a:solidFill>
                <a:latin typeface="Arial" panose="020B0604020202020204" pitchFamily="34" charset="0"/>
                <a:cs typeface="Arial" panose="020B0604020202020204" pitchFamily="34" charset="0"/>
              </a:rPr>
              <a:t>ps</a:t>
            </a:r>
            <a:r>
              <a:rPr lang="en-US" dirty="0">
                <a:solidFill>
                  <a:srgbClr val="000000"/>
                </a:solidFill>
                <a:latin typeface="Arial" panose="020B0604020202020204" pitchFamily="34" charset="0"/>
                <a:cs typeface="Arial" panose="020B0604020202020204" pitchFamily="34" charset="0"/>
              </a:rPr>
              <a:t>, ns and DP (CF) LIBS on samples from different devices, including tokamaks or W-7X (ISSP-UL, CU, UT, VTT, FZJ, ENEA, </a:t>
            </a:r>
            <a:r>
              <a:rPr lang="en-US" dirty="0">
                <a:solidFill>
                  <a:srgbClr val="FFC000"/>
                </a:solidFill>
                <a:latin typeface="Arial" panose="020B0604020202020204" pitchFamily="34" charset="0"/>
                <a:cs typeface="Arial" panose="020B0604020202020204" pitchFamily="34" charset="0"/>
              </a:rPr>
              <a:t>IPPLM</a:t>
            </a:r>
            <a:r>
              <a:rPr lang="en-US" dirty="0">
                <a:solidFill>
                  <a:srgbClr val="000000"/>
                </a:solidFill>
                <a:latin typeface="Arial" panose="020B0604020202020204" pitchFamily="34" charset="0"/>
                <a:cs typeface="Arial" panose="020B0604020202020204" pitchFamily="34" charset="0"/>
              </a:rPr>
              <a:t>) </a:t>
            </a:r>
          </a:p>
          <a:p>
            <a:r>
              <a:rPr lang="en-US" dirty="0">
                <a:solidFill>
                  <a:srgbClr val="000000"/>
                </a:solidFill>
                <a:latin typeface="Arial" panose="020B0604020202020204" pitchFamily="34" charset="0"/>
                <a:cs typeface="Arial" panose="020B0604020202020204" pitchFamily="34" charset="0"/>
              </a:rPr>
              <a:t>4. (CF)-LIBS on produced reference samples before and after He loading including possible surface modifications </a:t>
            </a:r>
            <a:r>
              <a:rPr lang="en-US" dirty="0">
                <a:solidFill>
                  <a:srgbClr val="FF9900"/>
                </a:solidFill>
                <a:latin typeface="Arial" panose="020B0604020202020204" pitchFamily="34" charset="0"/>
                <a:cs typeface="Arial" panose="020B0604020202020204" pitchFamily="34" charset="0"/>
              </a:rPr>
              <a:t>(FZJ</a:t>
            </a:r>
            <a:r>
              <a:rPr lang="en-US" dirty="0">
                <a:solidFill>
                  <a:srgbClr val="000000"/>
                </a:solidFill>
                <a:latin typeface="Arial" panose="020B0604020202020204" pitchFamily="34" charset="0"/>
                <a:cs typeface="Arial" panose="020B0604020202020204" pitchFamily="34" charset="0"/>
              </a:rPr>
              <a:t>, ISSP-UL, CU, UT,VTT)* </a:t>
            </a:r>
          </a:p>
          <a:p>
            <a:r>
              <a:rPr lang="en-US" dirty="0">
                <a:solidFill>
                  <a:srgbClr val="000000"/>
                </a:solidFill>
                <a:latin typeface="Arial" panose="020B0604020202020204" pitchFamily="34" charset="0"/>
                <a:cs typeface="Arial" panose="020B0604020202020204" pitchFamily="34" charset="0"/>
              </a:rPr>
              <a:t>5. (CF)-</a:t>
            </a:r>
            <a:r>
              <a:rPr lang="en-US" dirty="0" err="1">
                <a:solidFill>
                  <a:srgbClr val="000000"/>
                </a:solidFill>
                <a:latin typeface="Arial" panose="020B0604020202020204" pitchFamily="34" charset="0"/>
                <a:cs typeface="Arial" panose="020B0604020202020204" pitchFamily="34" charset="0"/>
              </a:rPr>
              <a:t>ps</a:t>
            </a:r>
            <a:r>
              <a:rPr lang="en-US" dirty="0">
                <a:solidFill>
                  <a:srgbClr val="000000"/>
                </a:solidFill>
                <a:latin typeface="Arial" panose="020B0604020202020204" pitchFamily="34" charset="0"/>
                <a:cs typeface="Arial" panose="020B0604020202020204" pitchFamily="34" charset="0"/>
              </a:rPr>
              <a:t>-LIBS on possible (prompt) deposited W on catcher plate (or segmented sample) during D/</a:t>
            </a:r>
            <a:r>
              <a:rPr lang="en-US" dirty="0" err="1">
                <a:solidFill>
                  <a:srgbClr val="000000"/>
                </a:solidFill>
                <a:latin typeface="Arial" panose="020B0604020202020204" pitchFamily="34" charset="0"/>
                <a:cs typeface="Arial" panose="020B0604020202020204" pitchFamily="34" charset="0"/>
              </a:rPr>
              <a:t>Ar</a:t>
            </a:r>
            <a:r>
              <a:rPr lang="en-US" dirty="0">
                <a:solidFill>
                  <a:srgbClr val="000000"/>
                </a:solidFill>
                <a:latin typeface="Arial" panose="020B0604020202020204" pitchFamily="34" charset="0"/>
                <a:cs typeface="Arial" panose="020B0604020202020204" pitchFamily="34" charset="0"/>
              </a:rPr>
              <a:t> exposures in Magnum-PSI (RBS for material roughness) (</a:t>
            </a:r>
            <a:r>
              <a:rPr lang="en-US" dirty="0">
                <a:solidFill>
                  <a:srgbClr val="FF0000"/>
                </a:solidFill>
                <a:latin typeface="Arial" panose="020B0604020202020204" pitchFamily="34" charset="0"/>
                <a:cs typeface="Arial" panose="020B0604020202020204" pitchFamily="34" charset="0"/>
              </a:rPr>
              <a:t>DIFFER</a:t>
            </a:r>
            <a:r>
              <a:rPr lang="en-US" dirty="0">
                <a:solidFill>
                  <a:srgbClr val="000000"/>
                </a:solidFill>
                <a:latin typeface="Arial" panose="020B0604020202020204" pitchFamily="34" charset="0"/>
                <a:cs typeface="Arial" panose="020B0604020202020204" pitchFamily="34" charset="0"/>
              </a:rPr>
              <a:t>, ISSP-UL) and in PSI-2 for comparison </a:t>
            </a:r>
          </a:p>
          <a:p>
            <a:r>
              <a:rPr lang="en-US" dirty="0">
                <a:solidFill>
                  <a:srgbClr val="000000"/>
                </a:solidFill>
                <a:latin typeface="Arial" panose="020B0604020202020204" pitchFamily="34" charset="0"/>
                <a:cs typeface="Arial" panose="020B0604020202020204" pitchFamily="34" charset="0"/>
              </a:rPr>
              <a:t>6. (</a:t>
            </a:r>
            <a:r>
              <a:rPr lang="en-US" dirty="0">
                <a:latin typeface="Arial" panose="020B0604020202020204" pitchFamily="34" charset="0"/>
                <a:cs typeface="Arial" panose="020B0604020202020204" pitchFamily="34" charset="0"/>
              </a:rPr>
              <a:t>CF)-LIBS on produced reference samples with Be layers </a:t>
            </a:r>
            <a:r>
              <a:rPr lang="en-US" dirty="0">
                <a:solidFill>
                  <a:srgbClr val="000000"/>
                </a:solidFill>
                <a:latin typeface="Arial" panose="020B0604020202020204" pitchFamily="34" charset="0"/>
                <a:cs typeface="Arial" panose="020B0604020202020204" pitchFamily="34" charset="0"/>
              </a:rPr>
              <a:t>with different type of fuel content (AIP) (</a:t>
            </a:r>
            <a:r>
              <a:rPr lang="en-US" dirty="0">
                <a:solidFill>
                  <a:srgbClr val="FF9900"/>
                </a:solidFill>
                <a:latin typeface="Arial" panose="020B0604020202020204" pitchFamily="34" charset="0"/>
                <a:cs typeface="Arial" panose="020B0604020202020204" pitchFamily="34" charset="0"/>
              </a:rPr>
              <a:t>VTT (only He), CU, UT</a:t>
            </a:r>
            <a:r>
              <a:rPr lang="en-US" dirty="0">
                <a:solidFill>
                  <a:srgbClr val="000000"/>
                </a:solidFill>
                <a:latin typeface="Arial" panose="020B0604020202020204" pitchFamily="34" charset="0"/>
                <a:cs typeface="Arial" panose="020B0604020202020204" pitchFamily="34" charset="0"/>
              </a:rPr>
              <a:t>)</a:t>
            </a:r>
          </a:p>
          <a:p>
            <a:r>
              <a:rPr lang="en-US" dirty="0">
                <a:solidFill>
                  <a:srgbClr val="000000"/>
                </a:solidFill>
                <a:latin typeface="Arial" panose="020B0604020202020204" pitchFamily="34" charset="0"/>
                <a:cs typeface="Arial" panose="020B0604020202020204" pitchFamily="34" charset="0"/>
              </a:rPr>
              <a:t>7. </a:t>
            </a:r>
            <a:r>
              <a:rPr lang="en-US" dirty="0">
                <a:latin typeface="Arial" panose="020B0604020202020204" pitchFamily="34" charset="0"/>
                <a:cs typeface="Arial" panose="020B0604020202020204" pitchFamily="34" charset="0"/>
              </a:rPr>
              <a:t>LIAAS for determining surface compositions of W and </a:t>
            </a:r>
            <a:r>
              <a:rPr lang="en-US" dirty="0" err="1">
                <a:latin typeface="Arial" panose="020B0604020202020204" pitchFamily="34" charset="0"/>
                <a:cs typeface="Arial" panose="020B0604020202020204" pitchFamily="34" charset="0"/>
              </a:rPr>
              <a:t>EuroFer</a:t>
            </a:r>
            <a:r>
              <a:rPr lang="en-US" dirty="0">
                <a:latin typeface="Arial" panose="020B0604020202020204" pitchFamily="34" charset="0"/>
                <a:cs typeface="Arial" panose="020B0604020202020204" pitchFamily="34" charset="0"/>
              </a:rPr>
              <a:t> samples, combination of near UV spectroscopy (impurities) and DP lasers </a:t>
            </a:r>
            <a:r>
              <a:rPr lang="en-US" dirty="0">
                <a:solidFill>
                  <a:srgbClr val="FFC000"/>
                </a:solidFill>
                <a:latin typeface="Arial" panose="020B0604020202020204" pitchFamily="34" charset="0"/>
                <a:cs typeface="Arial" panose="020B0604020202020204" pitchFamily="34" charset="0"/>
              </a:rPr>
              <a:t>(FZJ) </a:t>
            </a:r>
          </a:p>
          <a:p>
            <a:r>
              <a:rPr lang="en-US" dirty="0">
                <a:latin typeface="Arial" panose="020B0604020202020204" pitchFamily="34" charset="0"/>
                <a:cs typeface="Arial" panose="020B0604020202020204" pitchFamily="34" charset="0"/>
              </a:rPr>
              <a:t>8. Fuel outgassing and in-situ refueling in advanced W PFCs in PSI-2 (FZJ)</a:t>
            </a:r>
          </a:p>
          <a:p>
            <a:r>
              <a:rPr lang="en-US" dirty="0">
                <a:latin typeface="Arial" panose="020B0604020202020204" pitchFamily="34" charset="0"/>
                <a:cs typeface="Arial" panose="020B0604020202020204" pitchFamily="34" charset="0"/>
              </a:rPr>
              <a:t>9. Finish analysis RH LIBS FTU and recommendations (</a:t>
            </a:r>
            <a:r>
              <a:rPr lang="en-US" dirty="0">
                <a:solidFill>
                  <a:srgbClr val="FFC000"/>
                </a:solidFill>
                <a:latin typeface="Arial" panose="020B0604020202020204" pitchFamily="34" charset="0"/>
                <a:cs typeface="Arial" panose="020B0604020202020204" pitchFamily="34" charset="0"/>
              </a:rPr>
              <a:t>ENEA,IPPLM</a:t>
            </a:r>
            <a:r>
              <a:rPr lang="en-US"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AEBC3984-8FA5-4FF1-848C-5FA603688172}"/>
              </a:ext>
            </a:extLst>
          </p:cNvPr>
          <p:cNvSpPr txBox="1"/>
          <p:nvPr/>
        </p:nvSpPr>
        <p:spPr>
          <a:xfrm>
            <a:off x="6588224" y="6444044"/>
            <a:ext cx="2448272" cy="369332"/>
          </a:xfrm>
          <a:prstGeom prst="rect">
            <a:avLst/>
          </a:prstGeom>
          <a:solidFill>
            <a:srgbClr val="FF0000"/>
          </a:solid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A few examples</a:t>
            </a:r>
          </a:p>
        </p:txBody>
      </p:sp>
      <p:sp>
        <p:nvSpPr>
          <p:cNvPr id="2" name="Rectangle 1">
            <a:extLst>
              <a:ext uri="{FF2B5EF4-FFF2-40B4-BE49-F238E27FC236}">
                <a16:creationId xmlns:a16="http://schemas.microsoft.com/office/drawing/2014/main" id="{D95F4C9C-3645-4CD1-A826-8B6E34F9A589}"/>
              </a:ext>
            </a:extLst>
          </p:cNvPr>
          <p:cNvSpPr/>
          <p:nvPr/>
        </p:nvSpPr>
        <p:spPr>
          <a:xfrm>
            <a:off x="899592" y="6120008"/>
            <a:ext cx="6768752" cy="369332"/>
          </a:xfrm>
          <a:prstGeom prst="rect">
            <a:avLst/>
          </a:prstGeom>
        </p:spPr>
        <p:txBody>
          <a:bodyPr wrap="square">
            <a:spAutoFit/>
          </a:bodyPr>
          <a:lstStyle/>
          <a:p>
            <a:r>
              <a:rPr lang="en-US" dirty="0">
                <a:solidFill>
                  <a:srgbClr val="FFC000"/>
                </a:solidFill>
                <a:latin typeface="Arial" panose="020B0604020202020204" pitchFamily="34" charset="0"/>
                <a:cs typeface="Arial" panose="020B0604020202020204" pitchFamily="34" charset="0"/>
              </a:rPr>
              <a:t>Orange: will be finished in 2020 or in the first half year of 2021</a:t>
            </a:r>
            <a:endParaRPr lang="en-US" dirty="0">
              <a:solidFill>
                <a:srgbClr val="FFC000"/>
              </a:solidFill>
            </a:endParaRPr>
          </a:p>
        </p:txBody>
      </p:sp>
    </p:spTree>
    <p:extLst>
      <p:ext uri="{BB962C8B-B14F-4D97-AF65-F5344CB8AC3E}">
        <p14:creationId xmlns:p14="http://schemas.microsoft.com/office/powerpoint/2010/main" val="160289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496" y="260648"/>
            <a:ext cx="8820150" cy="457200"/>
          </a:xfrm>
        </p:spPr>
        <p:txBody>
          <a:bodyPr/>
          <a:lstStyle/>
          <a:p>
            <a:r>
              <a:rPr lang="nl-NL" sz="2800" b="1" dirty="0"/>
              <a:t>TASKS FOR 2020                            </a:t>
            </a:r>
            <a:r>
              <a:rPr lang="en-GB" sz="3600" b="1" dirty="0">
                <a:solidFill>
                  <a:srgbClr val="C00000"/>
                </a:solidFill>
              </a:rPr>
              <a:t>UT</a:t>
            </a:r>
            <a:endParaRPr lang="fi-FI" sz="3600" dirty="0"/>
          </a:p>
        </p:txBody>
      </p:sp>
      <p:graphicFrame>
        <p:nvGraphicFramePr>
          <p:cNvPr id="3" name="Chart 2">
            <a:extLst>
              <a:ext uri="{FF2B5EF4-FFF2-40B4-BE49-F238E27FC236}">
                <a16:creationId xmlns:a16="http://schemas.microsoft.com/office/drawing/2014/main" id="{E44DB4D2-1618-4294-AF3A-0C7499B6ADAB}"/>
              </a:ext>
            </a:extLst>
          </p:cNvPr>
          <p:cNvGraphicFramePr/>
          <p:nvPr>
            <p:extLst>
              <p:ext uri="{D42A27DB-BD31-4B8C-83A1-F6EECF244321}">
                <p14:modId xmlns:p14="http://schemas.microsoft.com/office/powerpoint/2010/main" val="2523465442"/>
              </p:ext>
            </p:extLst>
          </p:nvPr>
        </p:nvGraphicFramePr>
        <p:xfrm>
          <a:off x="6588224" y="4656661"/>
          <a:ext cx="2448270" cy="1972739"/>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1">
            <a:extLst>
              <a:ext uri="{FF2B5EF4-FFF2-40B4-BE49-F238E27FC236}">
                <a16:creationId xmlns:a16="http://schemas.microsoft.com/office/drawing/2014/main" id="{A654668A-F6BA-4A50-A3E1-5E60685B1208}"/>
              </a:ext>
            </a:extLst>
          </p:cNvPr>
          <p:cNvSpPr>
            <a:spLocks noGrp="1"/>
          </p:cNvSpPr>
          <p:nvPr>
            <p:ph idx="1"/>
          </p:nvPr>
        </p:nvSpPr>
        <p:spPr>
          <a:xfrm>
            <a:off x="35496" y="980728"/>
            <a:ext cx="7061152" cy="663875"/>
          </a:xfrm>
        </p:spPr>
        <p:txBody>
          <a:bodyPr>
            <a:normAutofit/>
          </a:bodyPr>
          <a:lstStyle/>
          <a:p>
            <a:pPr>
              <a:buAutoNum type="arabicPeriod"/>
            </a:pPr>
            <a:r>
              <a:rPr lang="et-EE" sz="1800" b="0" dirty="0">
                <a:solidFill>
                  <a:srgbClr val="FF0000"/>
                </a:solidFill>
              </a:rPr>
              <a:t>Investigate erosion/deposition/fuel retention by (CF-)LIBS</a:t>
            </a:r>
            <a:r>
              <a:rPr lang="en-US" sz="1800" b="0" dirty="0">
                <a:solidFill>
                  <a:srgbClr val="FF0000"/>
                </a:solidFill>
              </a:rPr>
              <a:t>&amp; </a:t>
            </a:r>
            <a:r>
              <a:rPr lang="et-EE" sz="1800" b="0" dirty="0">
                <a:solidFill>
                  <a:srgbClr val="FF0000"/>
                </a:solidFill>
              </a:rPr>
              <a:t>NRA</a:t>
            </a:r>
          </a:p>
        </p:txBody>
      </p:sp>
      <p:sp>
        <p:nvSpPr>
          <p:cNvPr id="6" name="Rectangle 5">
            <a:extLst>
              <a:ext uri="{FF2B5EF4-FFF2-40B4-BE49-F238E27FC236}">
                <a16:creationId xmlns:a16="http://schemas.microsoft.com/office/drawing/2014/main" id="{3021A7C8-EE2B-4DA0-A6FC-24A0DC204EA7}"/>
              </a:ext>
            </a:extLst>
          </p:cNvPr>
          <p:cNvSpPr/>
          <p:nvPr/>
        </p:nvSpPr>
        <p:spPr>
          <a:xfrm>
            <a:off x="35496" y="1340768"/>
            <a:ext cx="6705444" cy="5262979"/>
          </a:xfrm>
          <a:prstGeom prst="rect">
            <a:avLst/>
          </a:prstGeom>
        </p:spPr>
        <p:txBody>
          <a:bodyPr wrap="square">
            <a:spAutoFit/>
          </a:bodyPr>
          <a:lstStyle/>
          <a:p>
            <a:pPr>
              <a:spcAft>
                <a:spcPts val="600"/>
              </a:spcAft>
            </a:pPr>
            <a:r>
              <a:rPr lang="et-EE" i="1" dirty="0">
                <a:latin typeface="Arial" panose="020B0604020202020204" pitchFamily="34" charset="0"/>
                <a:cs typeface="Arial" panose="020B0604020202020204" pitchFamily="34" charset="0"/>
              </a:rPr>
              <a:t>In-situ</a:t>
            </a:r>
            <a:r>
              <a:rPr lang="et-EE" dirty="0">
                <a:latin typeface="Arial" panose="020B0604020202020204" pitchFamily="34" charset="0"/>
                <a:cs typeface="Arial" panose="020B0604020202020204" pitchFamily="34" charset="0"/>
              </a:rPr>
              <a:t> LIBS measurements after D</a:t>
            </a:r>
            <a:r>
              <a:rPr lang="et-EE" baseline="-25000" dirty="0">
                <a:latin typeface="Arial" panose="020B0604020202020204" pitchFamily="34" charset="0"/>
                <a:cs typeface="Arial" panose="020B0604020202020204" pitchFamily="34" charset="0"/>
              </a:rPr>
              <a:t>2</a:t>
            </a:r>
            <a:r>
              <a:rPr lang="et-EE" dirty="0">
                <a:latin typeface="Arial" panose="020B0604020202020204" pitchFamily="34" charset="0"/>
                <a:cs typeface="Arial" panose="020B0604020202020204" pitchFamily="34" charset="0"/>
              </a:rPr>
              <a:t> or D</a:t>
            </a:r>
            <a:r>
              <a:rPr lang="et-EE" baseline="-25000" dirty="0">
                <a:latin typeface="Arial" panose="020B0604020202020204" pitchFamily="34" charset="0"/>
                <a:cs typeface="Arial" panose="020B0604020202020204" pitchFamily="34" charset="0"/>
              </a:rPr>
              <a:t>2</a:t>
            </a:r>
            <a:r>
              <a:rPr lang="et-EE" dirty="0">
                <a:latin typeface="Arial" panose="020B0604020202020204" pitchFamily="34" charset="0"/>
                <a:cs typeface="Arial" panose="020B0604020202020204" pitchFamily="34" charset="0"/>
              </a:rPr>
              <a:t>-N</a:t>
            </a:r>
            <a:r>
              <a:rPr lang="et-EE" baseline="-25000" dirty="0">
                <a:latin typeface="Arial" panose="020B0604020202020204" pitchFamily="34" charset="0"/>
                <a:cs typeface="Arial" panose="020B0604020202020204" pitchFamily="34" charset="0"/>
              </a:rPr>
              <a:t>2</a:t>
            </a:r>
            <a:r>
              <a:rPr lang="et-EE" dirty="0">
                <a:latin typeface="Arial" panose="020B0604020202020204" pitchFamily="34" charset="0"/>
                <a:cs typeface="Arial" panose="020B0604020202020204" pitchFamily="34" charset="0"/>
              </a:rPr>
              <a:t> plasma exposure in DIFFER (Magnum-PSI) using NRA for calibration of D content and outgassing</a:t>
            </a:r>
            <a:r>
              <a:rPr lang="en-US" dirty="0">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dirty="0">
                <a:solidFill>
                  <a:srgbClr val="FF0000"/>
                </a:solidFill>
                <a:latin typeface="Arial" panose="020B0604020202020204" pitchFamily="34" charset="0"/>
                <a:cs typeface="Arial" panose="020B0604020202020204" pitchFamily="34" charset="0"/>
              </a:rPr>
              <a:t>To be performed December 7-11 2020</a:t>
            </a:r>
            <a:endParaRPr lang="et-EE" dirty="0">
              <a:solidFill>
                <a:srgbClr val="FF0000"/>
              </a:solidFill>
              <a:latin typeface="Arial" panose="020B0604020202020204" pitchFamily="34" charset="0"/>
              <a:cs typeface="Arial" panose="020B0604020202020204" pitchFamily="34" charset="0"/>
            </a:endParaRPr>
          </a:p>
          <a:p>
            <a:pPr>
              <a:buClr>
                <a:srgbClr val="FF0000"/>
              </a:buClr>
            </a:pPr>
            <a:r>
              <a:rPr lang="en-US" dirty="0">
                <a:latin typeface="Arial" panose="020B0604020202020204" pitchFamily="34" charset="0"/>
                <a:cs typeface="Arial" panose="020B0604020202020204" pitchFamily="34" charset="0"/>
              </a:rPr>
              <a:t>Some analysis results</a:t>
            </a:r>
          </a:p>
          <a:p>
            <a:pPr marL="285750" indent="-285750">
              <a:buClr>
                <a:srgbClr val="FF0000"/>
              </a:buClr>
              <a:buFont typeface="Wingdings" panose="05000000000000000000" pitchFamily="2" charset="2"/>
              <a:buChar char="Ø"/>
            </a:pPr>
            <a:r>
              <a:rPr lang="et-EE" dirty="0">
                <a:latin typeface="Arial" panose="020B0604020202020204" pitchFamily="34" charset="0"/>
                <a:cs typeface="Arial" panose="020B0604020202020204" pitchFamily="34" charset="0"/>
              </a:rPr>
              <a:t>LIBS D/W intensity ratio in W and W-Ta(5%) coatings correlates with NRA</a:t>
            </a:r>
          </a:p>
          <a:p>
            <a:pPr marL="285750" indent="-285750">
              <a:buClr>
                <a:srgbClr val="FF0000"/>
              </a:buClr>
              <a:buFont typeface="Wingdings" panose="05000000000000000000" pitchFamily="2" charset="2"/>
              <a:buChar char="Ø"/>
            </a:pPr>
            <a:r>
              <a:rPr lang="et-EE" dirty="0">
                <a:latin typeface="Arial" panose="020B0604020202020204" pitchFamily="34" charset="0"/>
                <a:cs typeface="Arial" panose="020B0604020202020204" pitchFamily="34" charset="0"/>
              </a:rPr>
              <a:t>Ta % determined by LIBS is comparable with GDOES</a:t>
            </a:r>
            <a:endParaRPr lang="en-US" dirty="0">
              <a:latin typeface="Arial" panose="020B0604020202020204" pitchFamily="34" charset="0"/>
              <a:cs typeface="Arial" panose="020B0604020202020204" pitchFamily="34" charset="0"/>
            </a:endParaRPr>
          </a:p>
          <a:p>
            <a:pPr marL="285750" indent="-285750">
              <a:buClr>
                <a:srgbClr val="FF0000"/>
              </a:buClr>
              <a:buFont typeface="Wingdings" panose="05000000000000000000" pitchFamily="2" charset="2"/>
              <a:buChar char="Ø"/>
            </a:pPr>
            <a:r>
              <a:rPr lang="et-EE" dirty="0">
                <a:latin typeface="Arial" panose="020B0604020202020204" pitchFamily="34" charset="0"/>
                <a:cs typeface="Arial" panose="020B0604020202020204" pitchFamily="34" charset="0"/>
              </a:rPr>
              <a:t>D outgassing in </a:t>
            </a:r>
            <a:r>
              <a:rPr lang="en-US" dirty="0">
                <a:latin typeface="Arial" panose="020B0604020202020204" pitchFamily="34" charset="0"/>
                <a:cs typeface="Arial" panose="020B0604020202020204" pitchFamily="34" charset="0"/>
              </a:rPr>
              <a:t>per</a:t>
            </a:r>
            <a:r>
              <a:rPr lang="et-EE" dirty="0">
                <a:latin typeface="Arial" panose="020B0604020202020204" pitchFamily="34" charset="0"/>
                <a:cs typeface="Arial" panose="020B0604020202020204" pitchFamily="34" charset="0"/>
              </a:rPr>
              <a:t>iod of 0.5 h to 48 h after exposure in Magnum-PSI was negligibe according to </a:t>
            </a:r>
            <a:r>
              <a:rPr lang="et-EE" i="1" dirty="0">
                <a:latin typeface="Arial" panose="020B0604020202020204" pitchFamily="34" charset="0"/>
                <a:cs typeface="Arial" panose="020B0604020202020204" pitchFamily="34" charset="0"/>
              </a:rPr>
              <a:t>in-situ</a:t>
            </a:r>
            <a:r>
              <a:rPr lang="et-EE" dirty="0">
                <a:latin typeface="Arial" panose="020B0604020202020204" pitchFamily="34" charset="0"/>
                <a:cs typeface="Arial" panose="020B0604020202020204" pitchFamily="34" charset="0"/>
              </a:rPr>
              <a:t> LIBS</a:t>
            </a:r>
            <a:r>
              <a:rPr lang="en-US" dirty="0">
                <a:latin typeface="Arial" panose="020B0604020202020204" pitchFamily="34" charset="0"/>
                <a:cs typeface="Arial" panose="020B0604020202020204" pitchFamily="34" charset="0"/>
              </a:rPr>
              <a:t>&amp;</a:t>
            </a:r>
            <a:r>
              <a:rPr lang="et-EE" dirty="0">
                <a:latin typeface="Arial" panose="020B0604020202020204" pitchFamily="34" charset="0"/>
                <a:cs typeface="Arial" panose="020B0604020202020204" pitchFamily="34" charset="0"/>
              </a:rPr>
              <a:t>NRA. </a:t>
            </a:r>
          </a:p>
          <a:p>
            <a:pPr marL="285750" indent="-285750">
              <a:buClr>
                <a:srgbClr val="FF0000"/>
              </a:buClr>
              <a:buFont typeface="Wingdings" panose="05000000000000000000" pitchFamily="2" charset="2"/>
              <a:buChar char="Ø"/>
            </a:pPr>
            <a:r>
              <a:rPr lang="et-EE" dirty="0">
                <a:latin typeface="Arial" panose="020B0604020202020204" pitchFamily="34" charset="0"/>
                <a:cs typeface="Arial" panose="020B0604020202020204" pitchFamily="34" charset="0"/>
              </a:rPr>
              <a:t>CF-LIBS not possible due to the limited spectral </a:t>
            </a:r>
            <a:r>
              <a:rPr lang="en-US" dirty="0">
                <a:latin typeface="Arial" panose="020B0604020202020204" pitchFamily="34" charset="0"/>
                <a:cs typeface="Arial" panose="020B0604020202020204" pitchFamily="34" charset="0"/>
              </a:rPr>
              <a:t>range</a:t>
            </a:r>
            <a:endParaRPr lang="et-EE" dirty="0">
              <a:latin typeface="Arial" panose="020B0604020202020204" pitchFamily="34" charset="0"/>
              <a:cs typeface="Arial" panose="020B0604020202020204" pitchFamily="34" charset="0"/>
            </a:endParaRPr>
          </a:p>
          <a:p>
            <a:pPr>
              <a:spcBef>
                <a:spcPts val="1200"/>
              </a:spcBef>
            </a:pPr>
            <a:r>
              <a:rPr lang="et-EE" i="1" dirty="0">
                <a:solidFill>
                  <a:srgbClr val="FF0000"/>
                </a:solidFill>
                <a:latin typeface="Arial" panose="020B0604020202020204" pitchFamily="34" charset="0"/>
                <a:cs typeface="Arial" panose="020B0604020202020204" pitchFamily="34" charset="0"/>
              </a:rPr>
              <a:t>Ex-situ</a:t>
            </a:r>
            <a:r>
              <a:rPr lang="et-EE" dirty="0">
                <a:solidFill>
                  <a:srgbClr val="002060"/>
                </a:solidFill>
                <a:latin typeface="Arial" panose="020B0604020202020204" pitchFamily="34" charset="0"/>
                <a:cs typeface="Arial" panose="020B0604020202020204" pitchFamily="34" charset="0"/>
              </a:rPr>
              <a:t> </a:t>
            </a:r>
            <a:r>
              <a:rPr lang="et-EE" dirty="0">
                <a:latin typeface="Arial" panose="020B0604020202020204" pitchFamily="34" charset="0"/>
                <a:cs typeface="Arial" panose="020B0604020202020204" pitchFamily="34" charset="0"/>
              </a:rPr>
              <a:t>CF-LIBS measurements in Tartu with similar coatings  and comparison  with NRA</a:t>
            </a:r>
          </a:p>
          <a:p>
            <a:pPr marL="285750" indent="-285750">
              <a:spcBef>
                <a:spcPts val="600"/>
              </a:spcBef>
              <a:buFontTx/>
              <a:buChar char="-"/>
            </a:pPr>
            <a:r>
              <a:rPr lang="et-EE" dirty="0">
                <a:latin typeface="Arial" panose="020B0604020202020204" pitchFamily="34" charset="0"/>
                <a:cs typeface="Arial" panose="020B0604020202020204" pitchFamily="34" charset="0"/>
              </a:rPr>
              <a:t>CF-LIBS overestimates D concentration in W and W-Ta(5%) coatings by an order of magnitude (depends on gas, pressure, delay time, LIBS configuration etc.)</a:t>
            </a:r>
          </a:p>
          <a:p>
            <a:pPr>
              <a:spcBef>
                <a:spcPts val="1200"/>
              </a:spcBef>
              <a:spcAft>
                <a:spcPts val="600"/>
              </a:spcAft>
            </a:pPr>
            <a:r>
              <a:rPr lang="en-US" dirty="0">
                <a:latin typeface="Arial" panose="020B0604020202020204" pitchFamily="34" charset="0"/>
                <a:cs typeface="Arial" panose="020B0604020202020204" pitchFamily="34" charset="0"/>
              </a:rPr>
              <a:t>In 2020: dark ring will be investigated in detail in DIFFER</a:t>
            </a:r>
            <a:r>
              <a:rPr lang="en-US" dirty="0">
                <a:solidFill>
                  <a:srgbClr val="002060"/>
                </a:solidFill>
                <a:latin typeface="Arial" panose="020B0604020202020204" pitchFamily="34" charset="0"/>
                <a:cs typeface="Arial" panose="020B0604020202020204" pitchFamily="34" charset="0"/>
              </a:rPr>
              <a:t/>
            </a:r>
            <a:br>
              <a:rPr lang="en-US" dirty="0">
                <a:solidFill>
                  <a:srgbClr val="002060"/>
                </a:solidFill>
                <a:latin typeface="Arial" panose="020B0604020202020204" pitchFamily="34" charset="0"/>
                <a:cs typeface="Arial" panose="020B0604020202020204" pitchFamily="34" charset="0"/>
              </a:rPr>
            </a:br>
            <a:r>
              <a:rPr lang="en-US" b="1" dirty="0">
                <a:solidFill>
                  <a:srgbClr val="FF0000"/>
                </a:solidFill>
                <a:latin typeface="Arial" panose="020B0604020202020204" pitchFamily="34" charset="0"/>
                <a:cs typeface="Arial" panose="020B0604020202020204" pitchFamily="34" charset="0"/>
              </a:rPr>
              <a:t>New</a:t>
            </a:r>
            <a:r>
              <a:rPr lang="en-US" dirty="0">
                <a:solidFill>
                  <a:srgbClr val="FF0000"/>
                </a:solidFill>
                <a:latin typeface="Arial" panose="020B0604020202020204" pitchFamily="34" charset="0"/>
                <a:cs typeface="Arial" panose="020B0604020202020204" pitchFamily="34" charset="0"/>
              </a:rPr>
              <a:t> RBS/NRA can be performed while Magnum mag. is at 1 T</a:t>
            </a:r>
            <a:endParaRPr lang="et-EE" dirty="0">
              <a:solidFill>
                <a:srgbClr val="00206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CB4DC71-CAC1-41FD-BDF3-2A93B34172F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096648" y="1058410"/>
            <a:ext cx="1576605" cy="1610722"/>
          </a:xfrm>
          <a:prstGeom prst="rect">
            <a:avLst/>
          </a:prstGeom>
          <a:noFill/>
          <a:ln>
            <a:noFill/>
          </a:ln>
        </p:spPr>
      </p:pic>
      <p:sp>
        <p:nvSpPr>
          <p:cNvPr id="8" name="TextBox 7">
            <a:extLst>
              <a:ext uri="{FF2B5EF4-FFF2-40B4-BE49-F238E27FC236}">
                <a16:creationId xmlns:a16="http://schemas.microsoft.com/office/drawing/2014/main" id="{2A367CE4-1B74-4450-B303-118116FFD2AE}"/>
              </a:ext>
            </a:extLst>
          </p:cNvPr>
          <p:cNvSpPr txBox="1"/>
          <p:nvPr/>
        </p:nvSpPr>
        <p:spPr>
          <a:xfrm>
            <a:off x="6889324" y="2207467"/>
            <a:ext cx="1991251" cy="461665"/>
          </a:xfrm>
          <a:prstGeom prst="rect">
            <a:avLst/>
          </a:prstGeom>
          <a:solidFill>
            <a:schemeClr val="bg1"/>
          </a:solidFill>
        </p:spPr>
        <p:txBody>
          <a:bodyPr wrap="none" rtlCol="0">
            <a:spAutoFit/>
          </a:bodyPr>
          <a:lstStyle/>
          <a:p>
            <a:r>
              <a:rPr lang="et-EE" sz="1200" dirty="0">
                <a:latin typeface="Arial" panose="020B0604020202020204" pitchFamily="34" charset="0"/>
                <a:cs typeface="Arial" panose="020B0604020202020204" pitchFamily="34" charset="0"/>
              </a:rPr>
              <a:t>8 </a:t>
            </a:r>
            <a:r>
              <a:rPr lang="el-GR" sz="1200" dirty="0">
                <a:latin typeface="Arial" panose="020B0604020202020204" pitchFamily="34" charset="0"/>
                <a:cs typeface="Arial" panose="020B0604020202020204" pitchFamily="34" charset="0"/>
              </a:rPr>
              <a:t>μ</a:t>
            </a:r>
            <a:r>
              <a:rPr lang="et-EE" sz="1200" dirty="0">
                <a:latin typeface="Arial" panose="020B0604020202020204" pitchFamily="34" charset="0"/>
                <a:cs typeface="Arial" panose="020B0604020202020204" pitchFamily="34" charset="0"/>
              </a:rPr>
              <a:t>m W-Ta(5%)</a:t>
            </a:r>
          </a:p>
          <a:p>
            <a:r>
              <a:rPr lang="et-EE" sz="1200" dirty="0">
                <a:latin typeface="Arial" panose="020B0604020202020204" pitchFamily="34" charset="0"/>
                <a:cs typeface="Arial" panose="020B0604020202020204" pitchFamily="34" charset="0"/>
              </a:rPr>
              <a:t>D</a:t>
            </a:r>
            <a:r>
              <a:rPr lang="et-EE" sz="1200" baseline="-25000" dirty="0">
                <a:latin typeface="Arial" panose="020B0604020202020204" pitchFamily="34" charset="0"/>
                <a:cs typeface="Arial" panose="020B0604020202020204" pitchFamily="34" charset="0"/>
              </a:rPr>
              <a:t>2</a:t>
            </a:r>
            <a:r>
              <a:rPr lang="et-EE" sz="1200" dirty="0">
                <a:latin typeface="Arial" panose="020B0604020202020204" pitchFamily="34" charset="0"/>
                <a:cs typeface="Arial" panose="020B0604020202020204" pitchFamily="34" charset="0"/>
              </a:rPr>
              <a:t> plasma in Magnum-PSI</a:t>
            </a:r>
          </a:p>
        </p:txBody>
      </p:sp>
      <p:sp>
        <p:nvSpPr>
          <p:cNvPr id="9" name="TextBox 8">
            <a:extLst>
              <a:ext uri="{FF2B5EF4-FFF2-40B4-BE49-F238E27FC236}">
                <a16:creationId xmlns:a16="http://schemas.microsoft.com/office/drawing/2014/main" id="{1B0FA546-F44F-41E5-97A0-6E59CA148A3E}"/>
              </a:ext>
            </a:extLst>
          </p:cNvPr>
          <p:cNvSpPr txBox="1"/>
          <p:nvPr/>
        </p:nvSpPr>
        <p:spPr>
          <a:xfrm>
            <a:off x="7226354" y="1192093"/>
            <a:ext cx="570990" cy="369332"/>
          </a:xfrm>
          <a:prstGeom prst="rect">
            <a:avLst/>
          </a:prstGeom>
          <a:noFill/>
        </p:spPr>
        <p:txBody>
          <a:bodyPr wrap="none" rtlCol="0">
            <a:spAutoFit/>
          </a:bodyPr>
          <a:lstStyle/>
          <a:p>
            <a:r>
              <a:rPr lang="et-EE" dirty="0"/>
              <a:t>LIBS</a:t>
            </a:r>
          </a:p>
        </p:txBody>
      </p:sp>
      <p:sp>
        <p:nvSpPr>
          <p:cNvPr id="10" name="TextBox 9">
            <a:extLst>
              <a:ext uri="{FF2B5EF4-FFF2-40B4-BE49-F238E27FC236}">
                <a16:creationId xmlns:a16="http://schemas.microsoft.com/office/drawing/2014/main" id="{C0A3301A-89C6-46A5-B413-75C4A54BB2EB}"/>
              </a:ext>
            </a:extLst>
          </p:cNvPr>
          <p:cNvSpPr txBox="1"/>
          <p:nvPr/>
        </p:nvSpPr>
        <p:spPr>
          <a:xfrm>
            <a:off x="8066997" y="1387829"/>
            <a:ext cx="606256" cy="369332"/>
          </a:xfrm>
          <a:prstGeom prst="rect">
            <a:avLst/>
          </a:prstGeom>
          <a:noFill/>
        </p:spPr>
        <p:txBody>
          <a:bodyPr wrap="none" rtlCol="0">
            <a:spAutoFit/>
          </a:bodyPr>
          <a:lstStyle/>
          <a:p>
            <a:r>
              <a:rPr lang="et-EE" b="1" dirty="0">
                <a:solidFill>
                  <a:srgbClr val="FF0000"/>
                </a:solidFill>
              </a:rPr>
              <a:t>NRA</a:t>
            </a:r>
          </a:p>
        </p:txBody>
      </p:sp>
      <p:graphicFrame>
        <p:nvGraphicFramePr>
          <p:cNvPr id="11" name="Chart 10">
            <a:extLst>
              <a:ext uri="{FF2B5EF4-FFF2-40B4-BE49-F238E27FC236}">
                <a16:creationId xmlns:a16="http://schemas.microsoft.com/office/drawing/2014/main" id="{3B7CFF67-C018-4944-BA3A-71975C7867DD}"/>
              </a:ext>
            </a:extLst>
          </p:cNvPr>
          <p:cNvGraphicFramePr/>
          <p:nvPr>
            <p:extLst>
              <p:ext uri="{D42A27DB-BD31-4B8C-83A1-F6EECF244321}">
                <p14:modId xmlns:p14="http://schemas.microsoft.com/office/powerpoint/2010/main" val="61456230"/>
              </p:ext>
            </p:extLst>
          </p:nvPr>
        </p:nvGraphicFramePr>
        <p:xfrm>
          <a:off x="6588224" y="2648146"/>
          <a:ext cx="2430946" cy="1972739"/>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6435D945-B037-4C7B-BD15-B64A9B06BAD2}"/>
              </a:ext>
            </a:extLst>
          </p:cNvPr>
          <p:cNvSpPr txBox="1"/>
          <p:nvPr/>
        </p:nvSpPr>
        <p:spPr>
          <a:xfrm>
            <a:off x="7502940" y="4941168"/>
            <a:ext cx="508404" cy="461665"/>
          </a:xfrm>
          <a:prstGeom prst="rect">
            <a:avLst/>
          </a:prstGeom>
          <a:noFill/>
        </p:spPr>
        <p:txBody>
          <a:bodyPr wrap="square" rtlCol="0">
            <a:spAutoFit/>
          </a:bodyPr>
          <a:lstStyle/>
          <a:p>
            <a:r>
              <a:rPr lang="et-EE" sz="1200" dirty="0"/>
              <a:t>Dark ring</a:t>
            </a:r>
          </a:p>
        </p:txBody>
      </p:sp>
    </p:spTree>
    <p:extLst>
      <p:ext uri="{BB962C8B-B14F-4D97-AF65-F5344CB8AC3E}">
        <p14:creationId xmlns:p14="http://schemas.microsoft.com/office/powerpoint/2010/main" val="4256597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496" y="260648"/>
            <a:ext cx="8820150" cy="457200"/>
          </a:xfrm>
        </p:spPr>
        <p:txBody>
          <a:bodyPr/>
          <a:lstStyle/>
          <a:p>
            <a:r>
              <a:rPr lang="en-GB" sz="2800" b="1" dirty="0"/>
              <a:t>TASKS FOR 2020         </a:t>
            </a:r>
            <a:r>
              <a:rPr lang="en-GB" sz="3600" b="1" dirty="0">
                <a:solidFill>
                  <a:srgbClr val="C00000"/>
                </a:solidFill>
              </a:rPr>
              <a:t>UT</a:t>
            </a:r>
            <a:endParaRPr lang="fi-FI" sz="3600" dirty="0"/>
          </a:p>
        </p:txBody>
      </p:sp>
      <p:sp>
        <p:nvSpPr>
          <p:cNvPr id="3" name="Content Placeholder 1">
            <a:extLst>
              <a:ext uri="{FF2B5EF4-FFF2-40B4-BE49-F238E27FC236}">
                <a16:creationId xmlns:a16="http://schemas.microsoft.com/office/drawing/2014/main" id="{142F601F-BE1B-4084-B2BE-1E1E8FEEA41A}"/>
              </a:ext>
            </a:extLst>
          </p:cNvPr>
          <p:cNvSpPr>
            <a:spLocks noGrp="1"/>
          </p:cNvSpPr>
          <p:nvPr>
            <p:ph idx="1"/>
          </p:nvPr>
        </p:nvSpPr>
        <p:spPr>
          <a:xfrm>
            <a:off x="0" y="1070396"/>
            <a:ext cx="6880991" cy="406030"/>
          </a:xfrm>
        </p:spPr>
        <p:txBody>
          <a:bodyPr>
            <a:normAutofit/>
          </a:bodyPr>
          <a:lstStyle/>
          <a:p>
            <a:pPr marL="0" indent="0">
              <a:buNone/>
            </a:pPr>
            <a:r>
              <a:rPr lang="et-EE" sz="1800" b="0" dirty="0">
                <a:latin typeface="+mn-lt"/>
              </a:rPr>
              <a:t>Perform LIBS on ITER-like coat</a:t>
            </a:r>
            <a:r>
              <a:rPr lang="en-US" sz="1800" b="0" dirty="0" err="1">
                <a:latin typeface="+mn-lt"/>
              </a:rPr>
              <a:t>ings</a:t>
            </a:r>
            <a:r>
              <a:rPr lang="et-EE" sz="1800" b="0" dirty="0">
                <a:latin typeface="+mn-lt"/>
              </a:rPr>
              <a:t>: abla</a:t>
            </a:r>
            <a:r>
              <a:rPr lang="en-US" sz="1800" b="0" dirty="0">
                <a:latin typeface="+mn-lt"/>
              </a:rPr>
              <a:t>.</a:t>
            </a:r>
            <a:r>
              <a:rPr lang="et-EE" sz="1800" b="0" dirty="0">
                <a:latin typeface="+mn-lt"/>
              </a:rPr>
              <a:t> rate</a:t>
            </a:r>
            <a:r>
              <a:rPr lang="en-US" sz="1800" b="0" dirty="0">
                <a:latin typeface="+mn-lt"/>
              </a:rPr>
              <a:t>&amp;</a:t>
            </a:r>
            <a:r>
              <a:rPr lang="et-EE" sz="1800" b="0" dirty="0">
                <a:latin typeface="+mn-lt"/>
              </a:rPr>
              <a:t>plasma plume dynamics</a:t>
            </a:r>
          </a:p>
        </p:txBody>
      </p:sp>
      <p:sp>
        <p:nvSpPr>
          <p:cNvPr id="8" name="TextBox 7">
            <a:extLst>
              <a:ext uri="{FF2B5EF4-FFF2-40B4-BE49-F238E27FC236}">
                <a16:creationId xmlns:a16="http://schemas.microsoft.com/office/drawing/2014/main" id="{297C0F07-494F-4EFF-BE6D-3B7D56C14577}"/>
              </a:ext>
            </a:extLst>
          </p:cNvPr>
          <p:cNvSpPr txBox="1"/>
          <p:nvPr/>
        </p:nvSpPr>
        <p:spPr>
          <a:xfrm>
            <a:off x="42291" y="1399777"/>
            <a:ext cx="7049989" cy="5339923"/>
          </a:xfrm>
          <a:prstGeom prst="rect">
            <a:avLst/>
          </a:prstGeom>
          <a:noFill/>
        </p:spPr>
        <p:txBody>
          <a:bodyPr wrap="square" rtlCol="0">
            <a:spAutoFit/>
          </a:bodyPr>
          <a:lstStyle/>
          <a:p>
            <a:r>
              <a:rPr lang="et-EE" dirty="0">
                <a:solidFill>
                  <a:srgbClr val="FF0000"/>
                </a:solidFill>
                <a:latin typeface="Arial" panose="020B0604020202020204" pitchFamily="34" charset="0"/>
                <a:cs typeface="Arial" panose="020B0604020202020204" pitchFamily="34" charset="0"/>
              </a:rPr>
              <a:t>Ablation rate of coatings manufactured with different methods and</a:t>
            </a:r>
            <a:r>
              <a:rPr lang="en-US" dirty="0">
                <a:solidFill>
                  <a:srgbClr val="FF0000"/>
                </a:solidFill>
                <a:latin typeface="Arial" panose="020B0604020202020204" pitchFamily="34" charset="0"/>
                <a:cs typeface="Arial" panose="020B0604020202020204" pitchFamily="34" charset="0"/>
              </a:rPr>
              <a:t> </a:t>
            </a:r>
            <a:r>
              <a:rPr lang="et-EE" dirty="0">
                <a:solidFill>
                  <a:srgbClr val="FF0000"/>
                </a:solidFill>
                <a:latin typeface="Arial" panose="020B0604020202020204" pitchFamily="34" charset="0"/>
                <a:cs typeface="Arial" panose="020B0604020202020204" pitchFamily="34" charset="0"/>
              </a:rPr>
              <a:t>different composition varies considerably (100 to 500 nm/shot)</a:t>
            </a:r>
          </a:p>
          <a:p>
            <a:endParaRPr lang="et-EE" sz="600" dirty="0">
              <a:solidFill>
                <a:srgbClr val="FF0000"/>
              </a:solidFill>
              <a:latin typeface="Arial" panose="020B0604020202020204" pitchFamily="34" charset="0"/>
              <a:cs typeface="Arial" panose="020B0604020202020204" pitchFamily="34" charset="0"/>
            </a:endParaRPr>
          </a:p>
          <a:p>
            <a:pPr>
              <a:spcAft>
                <a:spcPts val="600"/>
              </a:spcAft>
            </a:pPr>
            <a:r>
              <a:rPr lang="et-EE" dirty="0">
                <a:latin typeface="Arial" panose="020B0604020202020204" pitchFamily="34" charset="0"/>
                <a:cs typeface="Arial" panose="020B0604020202020204" pitchFamily="34" charset="0"/>
              </a:rPr>
              <a:t>CF-LIBS overestimates D concentration in ITER coated samples</a:t>
            </a:r>
          </a:p>
          <a:p>
            <a:pPr marL="285750" indent="-285750">
              <a:buClr>
                <a:srgbClr val="FF0000"/>
              </a:buClr>
              <a:buFont typeface="Wingdings" panose="05000000000000000000" pitchFamily="2" charset="2"/>
              <a:buChar char="Ø"/>
            </a:pPr>
            <a:r>
              <a:rPr lang="et-EE" dirty="0">
                <a:latin typeface="Arial" panose="020B0604020202020204" pitchFamily="34" charset="0"/>
                <a:cs typeface="Arial" panose="020B0604020202020204" pitchFamily="34" charset="0"/>
              </a:rPr>
              <a:t>longer delay time increases overestimation (plasma density decreases and deviation from LTE increases)</a:t>
            </a:r>
          </a:p>
          <a:p>
            <a:pPr marL="285750" indent="-285750">
              <a:buClr>
                <a:srgbClr val="FF0000"/>
              </a:buClr>
              <a:buFont typeface="Wingdings" panose="05000000000000000000" pitchFamily="2" charset="2"/>
              <a:buChar char="Ø"/>
            </a:pPr>
            <a:r>
              <a:rPr lang="et-EE" dirty="0">
                <a:latin typeface="Arial" panose="020B0604020202020204" pitchFamily="34" charset="0"/>
                <a:cs typeface="Arial" panose="020B0604020202020204" pitchFamily="34" charset="0"/>
              </a:rPr>
              <a:t>higher pressure</a:t>
            </a:r>
            <a:r>
              <a:rPr lang="en-US" dirty="0">
                <a:latin typeface="Arial" panose="020B0604020202020204" pitchFamily="34" charset="0"/>
                <a:cs typeface="Arial" panose="020B0604020202020204" pitchFamily="34" charset="0"/>
              </a:rPr>
              <a:t>,</a:t>
            </a:r>
            <a:r>
              <a:rPr lang="et-EE" dirty="0">
                <a:latin typeface="Arial" panose="020B0604020202020204" pitchFamily="34" charset="0"/>
                <a:cs typeface="Arial" panose="020B0604020202020204" pitchFamily="34" charset="0"/>
              </a:rPr>
              <a:t> results in higher </a:t>
            </a:r>
            <a:r>
              <a:rPr lang="en-US" dirty="0">
                <a:latin typeface="Arial" panose="020B0604020202020204" pitchFamily="34" charset="0"/>
                <a:cs typeface="Arial" panose="020B0604020202020204" pitchFamily="34" charset="0"/>
              </a:rPr>
              <a:t>n</a:t>
            </a:r>
            <a:r>
              <a:rPr lang="en-US" baseline="-25000" dirty="0">
                <a:latin typeface="Arial" panose="020B0604020202020204" pitchFamily="34" charset="0"/>
                <a:cs typeface="Arial" panose="020B0604020202020204" pitchFamily="34" charset="0"/>
              </a:rPr>
              <a:t>e</a:t>
            </a:r>
            <a:r>
              <a:rPr lang="en-US" dirty="0">
                <a:latin typeface="Arial" panose="020B0604020202020204" pitchFamily="34" charset="0"/>
                <a:cs typeface="Arial" panose="020B0604020202020204" pitchFamily="34" charset="0"/>
              </a:rPr>
              <a:t> </a:t>
            </a:r>
            <a:r>
              <a:rPr lang="et-EE" dirty="0">
                <a:latin typeface="Arial" panose="020B0604020202020204" pitchFamily="34" charset="0"/>
                <a:cs typeface="Arial" panose="020B0604020202020204" pitchFamily="34" charset="0"/>
              </a:rPr>
              <a:t>(closer to LTE) but D concentration is still overestimated</a:t>
            </a:r>
            <a:endParaRPr lang="et-EE" dirty="0">
              <a:highlight>
                <a:srgbClr val="FFFF00"/>
              </a:highlight>
              <a:latin typeface="Arial" panose="020B0604020202020204" pitchFamily="34" charset="0"/>
              <a:cs typeface="Arial" panose="020B0604020202020204" pitchFamily="34" charset="0"/>
            </a:endParaRPr>
          </a:p>
          <a:p>
            <a:pPr marL="285750" indent="-285750">
              <a:buClr>
                <a:srgbClr val="FF0000"/>
              </a:buClr>
              <a:buFont typeface="Wingdings" panose="05000000000000000000" pitchFamily="2" charset="2"/>
              <a:buChar char="Ø"/>
            </a:pPr>
            <a:r>
              <a:rPr lang="et-EE" dirty="0">
                <a:latin typeface="Arial" panose="020B0604020202020204" pitchFamily="34" charset="0"/>
                <a:cs typeface="Arial" panose="020B0604020202020204" pitchFamily="34" charset="0"/>
              </a:rPr>
              <a:t>D concentration by CF-LIBS depends on position</a:t>
            </a:r>
            <a:r>
              <a:rPr lang="en-US" dirty="0">
                <a:latin typeface="Arial" panose="020B0604020202020204" pitchFamily="34" charset="0"/>
                <a:cs typeface="Arial" panose="020B0604020202020204" pitchFamily="34" charset="0"/>
              </a:rPr>
              <a:t> in</a:t>
            </a:r>
            <a:r>
              <a:rPr lang="et-EE" dirty="0">
                <a:latin typeface="Arial" panose="020B0604020202020204" pitchFamily="34" charset="0"/>
                <a:cs typeface="Arial" panose="020B0604020202020204" pitchFamily="34" charset="0"/>
              </a:rPr>
              <a:t> plume</a:t>
            </a:r>
          </a:p>
          <a:p>
            <a:pPr marL="285750" indent="-285750">
              <a:buClr>
                <a:srgbClr val="FF0000"/>
              </a:buClr>
              <a:buFont typeface="Wingdings" panose="05000000000000000000" pitchFamily="2" charset="2"/>
              <a:buChar char="Ø"/>
            </a:pPr>
            <a:r>
              <a:rPr lang="et-EE" dirty="0">
                <a:latin typeface="Arial" panose="020B0604020202020204" pitchFamily="34" charset="0"/>
                <a:cs typeface="Arial" panose="020B0604020202020204" pitchFamily="34" charset="0"/>
              </a:rPr>
              <a:t>CF-LIBS conditions </a:t>
            </a:r>
            <a:r>
              <a:rPr lang="en-US" dirty="0">
                <a:latin typeface="Arial" panose="020B0604020202020204" pitchFamily="34" charset="0"/>
                <a:cs typeface="Arial" panose="020B0604020202020204" pitchFamily="34" charset="0"/>
              </a:rPr>
              <a:t>were in his case </a:t>
            </a:r>
            <a:r>
              <a:rPr lang="et-EE" dirty="0">
                <a:latin typeface="Arial" panose="020B0604020202020204" pitchFamily="34" charset="0"/>
                <a:cs typeface="Arial" panose="020B0604020202020204" pitchFamily="34" charset="0"/>
              </a:rPr>
              <a:t>only partly fulfilled </a:t>
            </a:r>
            <a:endParaRPr lang="en-US" dirty="0">
              <a:latin typeface="Arial" panose="020B0604020202020204" pitchFamily="34" charset="0"/>
              <a:cs typeface="Arial" panose="020B0604020202020204" pitchFamily="34" charset="0"/>
            </a:endParaRPr>
          </a:p>
          <a:p>
            <a:pPr marL="285750" indent="-285750">
              <a:buClr>
                <a:srgbClr val="FF0000"/>
              </a:buClr>
              <a:buFont typeface="Wingdings" panose="05000000000000000000" pitchFamily="2" charset="2"/>
              <a:buChar char="Ø"/>
            </a:pPr>
            <a:r>
              <a:rPr lang="en-US" dirty="0">
                <a:latin typeface="Arial" panose="020B0604020202020204" pitchFamily="34" charset="0"/>
                <a:cs typeface="Arial" panose="020B0604020202020204" pitchFamily="34" charset="0"/>
              </a:rPr>
              <a:t>D/W measurements from LIBS deviate from that found by GDOES </a:t>
            </a:r>
            <a:r>
              <a:rPr lang="en-US" dirty="0">
                <a:latin typeface="Arial" panose="020B0604020202020204" pitchFamily="34" charset="0"/>
                <a:cs typeface="Arial" panose="020B0604020202020204" pitchFamily="34" charset="0"/>
                <a:sym typeface="Wingdings" panose="05000000000000000000" pitchFamily="2" charset="2"/>
              </a:rPr>
              <a:t> </a:t>
            </a:r>
            <a:r>
              <a:rPr lang="en-US" dirty="0">
                <a:latin typeface="Arial" panose="020B0604020202020204" pitchFamily="34" charset="0"/>
                <a:cs typeface="Arial" panose="020B0604020202020204" pitchFamily="34" charset="0"/>
              </a:rPr>
              <a:t>to be investigated further  </a:t>
            </a:r>
          </a:p>
          <a:p>
            <a:pPr>
              <a:buClr>
                <a:srgbClr val="FF0000"/>
              </a:buClr>
            </a:pPr>
            <a:endParaRPr lang="en-US" sz="600" dirty="0">
              <a:solidFill>
                <a:srgbClr val="FF0000"/>
              </a:solidFill>
              <a:latin typeface="Arial" panose="020B0604020202020204" pitchFamily="34" charset="0"/>
              <a:cs typeface="Arial" panose="020B0604020202020204" pitchFamily="34" charset="0"/>
            </a:endParaRPr>
          </a:p>
          <a:p>
            <a:pPr>
              <a:buClr>
                <a:srgbClr val="FF0000"/>
              </a:buClr>
            </a:pPr>
            <a:r>
              <a:rPr lang="et-EE" dirty="0">
                <a:solidFill>
                  <a:srgbClr val="FF0000"/>
                </a:solidFill>
                <a:latin typeface="Arial" panose="020B0604020202020204" pitchFamily="34" charset="0"/>
                <a:cs typeface="Arial" panose="020B0604020202020204" pitchFamily="34" charset="0"/>
              </a:rPr>
              <a:t>Conclusion: more in-depth studies with W samples required to find conditions where CF-LIBS applicable</a:t>
            </a:r>
            <a:endParaRPr lang="en-US" dirty="0">
              <a:solidFill>
                <a:srgbClr val="FF0000"/>
              </a:solidFill>
              <a:latin typeface="Arial" panose="020B0604020202020204" pitchFamily="34" charset="0"/>
              <a:cs typeface="Arial" panose="020B0604020202020204" pitchFamily="34" charset="0"/>
            </a:endParaRPr>
          </a:p>
          <a:p>
            <a:pPr>
              <a:buClr>
                <a:srgbClr val="FF0000"/>
              </a:buClr>
            </a:pPr>
            <a:endParaRPr lang="en-US" sz="600" dirty="0">
              <a:solidFill>
                <a:srgbClr val="FF0000"/>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t>
            </a:r>
            <a:r>
              <a:rPr lang="et-EE" dirty="0">
                <a:latin typeface="Arial" panose="020B0604020202020204" pitchFamily="34" charset="0"/>
                <a:cs typeface="Arial" panose="020B0604020202020204" pitchFamily="34" charset="0"/>
              </a:rPr>
              <a:t>lasma plume dynamics experiments with Mo samples finished</a:t>
            </a:r>
            <a:r>
              <a:rPr lang="en-US" dirty="0">
                <a:latin typeface="Arial" panose="020B0604020202020204" pitchFamily="34" charset="0"/>
                <a:cs typeface="Arial" panose="020B0604020202020204" pitchFamily="34" charset="0"/>
              </a:rPr>
              <a:t>, analysis in progress</a:t>
            </a:r>
            <a:endParaRPr lang="et-EE" dirty="0">
              <a:latin typeface="Arial" panose="020B0604020202020204" pitchFamily="34" charset="0"/>
              <a:cs typeface="Arial" panose="020B0604020202020204" pitchFamily="34" charset="0"/>
            </a:endParaRPr>
          </a:p>
          <a:p>
            <a:endParaRPr lang="et-EE" dirty="0">
              <a:solidFill>
                <a:srgbClr val="FF0000"/>
              </a:solidFill>
              <a:latin typeface="Arial" panose="020B0604020202020204" pitchFamily="34" charset="0"/>
              <a:cs typeface="Arial" panose="020B0604020202020204" pitchFamily="34" charset="0"/>
            </a:endParaRPr>
          </a:p>
          <a:p>
            <a:endParaRPr lang="et-EE" dirty="0">
              <a:solidFill>
                <a:srgbClr val="002060"/>
              </a:solidFill>
              <a:latin typeface="Arial" panose="020B0604020202020204" pitchFamily="34" charset="0"/>
              <a:cs typeface="Arial" panose="020B0604020202020204" pitchFamily="34" charset="0"/>
            </a:endParaRPr>
          </a:p>
        </p:txBody>
      </p:sp>
      <p:graphicFrame>
        <p:nvGraphicFramePr>
          <p:cNvPr id="13" name="Chart 12">
            <a:extLst>
              <a:ext uri="{FF2B5EF4-FFF2-40B4-BE49-F238E27FC236}">
                <a16:creationId xmlns:a16="http://schemas.microsoft.com/office/drawing/2014/main" id="{2239071F-7233-4517-8FE6-8E0EAD1BDC40}"/>
              </a:ext>
            </a:extLst>
          </p:cNvPr>
          <p:cNvGraphicFramePr>
            <a:graphicFrameLocks/>
          </p:cNvGraphicFramePr>
          <p:nvPr>
            <p:extLst>
              <p:ext uri="{D42A27DB-BD31-4B8C-83A1-F6EECF244321}">
                <p14:modId xmlns:p14="http://schemas.microsoft.com/office/powerpoint/2010/main" val="1145658291"/>
              </p:ext>
            </p:extLst>
          </p:nvPr>
        </p:nvGraphicFramePr>
        <p:xfrm>
          <a:off x="6687445" y="1105738"/>
          <a:ext cx="2386259" cy="186719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7CE526F8-6AB6-4C7E-ADB2-773B6584BD06}"/>
              </a:ext>
            </a:extLst>
          </p:cNvPr>
          <p:cNvSpPr/>
          <p:nvPr/>
        </p:nvSpPr>
        <p:spPr>
          <a:xfrm>
            <a:off x="35496" y="6444044"/>
            <a:ext cx="6651034" cy="369332"/>
          </a:xfrm>
          <a:prstGeom prst="rect">
            <a:avLst/>
          </a:prstGeom>
          <a:solidFill>
            <a:srgbClr val="FF0000"/>
          </a:solidFill>
        </p:spPr>
        <p:txBody>
          <a:bodyPr wrap="square">
            <a:spAutoFit/>
          </a:bodyPr>
          <a:lstStyle/>
          <a:p>
            <a:r>
              <a:rPr lang="en-US" b="1" dirty="0">
                <a:solidFill>
                  <a:schemeClr val="bg1"/>
                </a:solidFill>
                <a:cs typeface="Arial" panose="020B0604020202020204" pitchFamily="34" charset="0"/>
              </a:rPr>
              <a:t>For joint work LIBS and analysis on Be coatings, see next slides CU</a:t>
            </a:r>
            <a:endParaRPr lang="et-EE" b="1" dirty="0">
              <a:solidFill>
                <a:schemeClr val="bg1"/>
              </a:solidFill>
              <a:cs typeface="Arial" panose="020B0604020202020204" pitchFamily="34" charset="0"/>
            </a:endParaRPr>
          </a:p>
        </p:txBody>
      </p:sp>
      <p:sp>
        <p:nvSpPr>
          <p:cNvPr id="5" name="TextBox 4">
            <a:extLst>
              <a:ext uri="{FF2B5EF4-FFF2-40B4-BE49-F238E27FC236}">
                <a16:creationId xmlns:a16="http://schemas.microsoft.com/office/drawing/2014/main" id="{B254771A-23CD-4271-B03E-BD6D6589A2FA}"/>
              </a:ext>
            </a:extLst>
          </p:cNvPr>
          <p:cNvSpPr txBox="1"/>
          <p:nvPr/>
        </p:nvSpPr>
        <p:spPr>
          <a:xfrm>
            <a:off x="-33508" y="5908000"/>
            <a:ext cx="6777464" cy="338554"/>
          </a:xfrm>
          <a:prstGeom prst="rect">
            <a:avLst/>
          </a:prstGeom>
          <a:noFill/>
        </p:spPr>
        <p:txBody>
          <a:bodyPr wrap="square" rtlCol="0">
            <a:spAutoFit/>
          </a:bodyPr>
          <a:lstStyle/>
          <a:p>
            <a:r>
              <a:rPr lang="et-EE" sz="1600" i="1" dirty="0">
                <a:latin typeface="Arial" panose="020B0604020202020204" pitchFamily="34" charset="0"/>
                <a:cs typeface="Arial" panose="020B0604020202020204" pitchFamily="34" charset="0"/>
              </a:rPr>
              <a:t>Joint publication with UL</a:t>
            </a:r>
            <a:r>
              <a:rPr lang="en-US" sz="1600" i="1" dirty="0">
                <a:latin typeface="Arial" panose="020B0604020202020204" pitchFamily="34" charset="0"/>
                <a:cs typeface="Arial" panose="020B0604020202020204" pitchFamily="34" charset="0"/>
              </a:rPr>
              <a:t>: </a:t>
            </a:r>
            <a:r>
              <a:rPr lang="et-EE" sz="1600" i="1" dirty="0">
                <a:latin typeface="Arial" panose="020B0604020202020204" pitchFamily="34" charset="0"/>
                <a:cs typeface="Arial" panose="020B0604020202020204" pitchFamily="34" charset="0"/>
              </a:rPr>
              <a:t>atm</a:t>
            </a:r>
            <a:r>
              <a:rPr lang="en-US" sz="1600" i="1" dirty="0">
                <a:latin typeface="Arial" panose="020B0604020202020204" pitchFamily="34" charset="0"/>
                <a:cs typeface="Arial" panose="020B0604020202020204" pitchFamily="34" charset="0"/>
              </a:rPr>
              <a:t>.</a:t>
            </a:r>
            <a:r>
              <a:rPr lang="et-EE" sz="1600" i="1" dirty="0">
                <a:latin typeface="Arial" panose="020B0604020202020204" pitchFamily="34" charset="0"/>
                <a:cs typeface="Arial" panose="020B0604020202020204" pitchFamily="34" charset="0"/>
              </a:rPr>
              <a:t> pressure LIBS in Ar and N</a:t>
            </a:r>
            <a:r>
              <a:rPr lang="et-EE" sz="1600" i="1" baseline="-25000" dirty="0">
                <a:latin typeface="Arial" panose="020B0604020202020204" pitchFamily="34" charset="0"/>
                <a:cs typeface="Arial" panose="020B0604020202020204" pitchFamily="34" charset="0"/>
              </a:rPr>
              <a:t>2</a:t>
            </a:r>
            <a:r>
              <a:rPr lang="et-EE" sz="1600" i="1" dirty="0">
                <a:latin typeface="Arial" panose="020B0604020202020204" pitchFamily="34" charset="0"/>
                <a:cs typeface="Arial" panose="020B0604020202020204" pitchFamily="34" charset="0"/>
              </a:rPr>
              <a:t> mixtures</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6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496" y="116632"/>
            <a:ext cx="9108504" cy="601216"/>
          </a:xfrm>
        </p:spPr>
        <p:txBody>
          <a:bodyPr/>
          <a:lstStyle/>
          <a:p>
            <a:r>
              <a:rPr lang="nl-NL" sz="2800" b="1" dirty="0" err="1"/>
              <a:t>Quantitative</a:t>
            </a:r>
            <a:r>
              <a:rPr lang="nl-NL" sz="2800" b="1" dirty="0"/>
              <a:t> </a:t>
            </a:r>
            <a:r>
              <a:rPr lang="nl-NL" sz="2800" b="1" dirty="0" err="1"/>
              <a:t>fuel</a:t>
            </a:r>
            <a:r>
              <a:rPr lang="nl-NL" sz="2800" b="1" dirty="0"/>
              <a:t> retention in </a:t>
            </a:r>
            <a:r>
              <a:rPr lang="en-US" sz="2800" b="1" dirty="0" err="1"/>
              <a:t>BeWD</a:t>
            </a:r>
            <a:r>
              <a:rPr lang="en-US" sz="2800" b="1" dirty="0"/>
              <a:t>/Mo</a:t>
            </a:r>
            <a:r>
              <a:rPr lang="nl-NL" sz="2800" b="1" dirty="0"/>
              <a:t> samples </a:t>
            </a:r>
            <a:br>
              <a:rPr lang="nl-NL" sz="2800" b="1" dirty="0"/>
            </a:br>
            <a:r>
              <a:rPr lang="nl-NL" sz="2800" b="1" dirty="0" err="1"/>
              <a:t>by</a:t>
            </a:r>
            <a:r>
              <a:rPr lang="nl-NL" sz="2800" b="1" dirty="0"/>
              <a:t> CF-LIBS              </a:t>
            </a:r>
            <a:r>
              <a:rPr lang="nl-NL" sz="3600" b="1" dirty="0">
                <a:solidFill>
                  <a:srgbClr val="C00000"/>
                </a:solidFill>
              </a:rPr>
              <a:t>CU</a:t>
            </a:r>
            <a:endParaRPr lang="fi-FI" sz="3600" b="1" dirty="0">
              <a:solidFill>
                <a:srgbClr val="C00000"/>
              </a:solidFill>
            </a:endParaRPr>
          </a:p>
        </p:txBody>
      </p:sp>
      <p:pic>
        <p:nvPicPr>
          <p:cNvPr id="19" name="Picture 18">
            <a:extLst>
              <a:ext uri="{FF2B5EF4-FFF2-40B4-BE49-F238E27FC236}">
                <a16:creationId xmlns:a16="http://schemas.microsoft.com/office/drawing/2014/main" id="{CAC4B706-A1F2-4BA0-99F7-9CE5E84837D9}"/>
              </a:ext>
            </a:extLst>
          </p:cNvPr>
          <p:cNvPicPr>
            <a:picLocks noChangeAspect="1"/>
          </p:cNvPicPr>
          <p:nvPr/>
        </p:nvPicPr>
        <p:blipFill rotWithShape="1">
          <a:blip r:embed="rId3"/>
          <a:srcRect l="5887" t="7229" r="9974" b="4067"/>
          <a:stretch/>
        </p:blipFill>
        <p:spPr>
          <a:xfrm>
            <a:off x="28351" y="929323"/>
            <a:ext cx="2902772" cy="2160000"/>
          </a:xfrm>
          <a:prstGeom prst="rect">
            <a:avLst/>
          </a:prstGeom>
        </p:spPr>
      </p:pic>
      <p:sp>
        <p:nvSpPr>
          <p:cNvPr id="20" name="Rectangle 19">
            <a:extLst>
              <a:ext uri="{FF2B5EF4-FFF2-40B4-BE49-F238E27FC236}">
                <a16:creationId xmlns:a16="http://schemas.microsoft.com/office/drawing/2014/main" id="{82402430-C8F6-4F40-A31C-5C053F7A77E0}"/>
              </a:ext>
            </a:extLst>
          </p:cNvPr>
          <p:cNvSpPr/>
          <p:nvPr/>
        </p:nvSpPr>
        <p:spPr>
          <a:xfrm>
            <a:off x="249416" y="3011630"/>
            <a:ext cx="2459023" cy="430887"/>
          </a:xfrm>
          <a:prstGeom prst="rect">
            <a:avLst/>
          </a:prstGeom>
        </p:spPr>
        <p:txBody>
          <a:bodyPr wrap="square">
            <a:spAutoFit/>
          </a:bodyPr>
          <a:lstStyle/>
          <a:p>
            <a:pPr algn="ctr"/>
            <a:r>
              <a:rPr lang="en-US" sz="1100" dirty="0" err="1"/>
              <a:t>Saha</a:t>
            </a:r>
            <a:r>
              <a:rPr lang="en-US" sz="1100" dirty="0"/>
              <a:t>-Boltzmann plot for W, Be, D and H for the first shot of </a:t>
            </a:r>
            <a:r>
              <a:rPr lang="en-US" sz="1100" dirty="0" err="1"/>
              <a:t>BeWD</a:t>
            </a:r>
            <a:r>
              <a:rPr lang="en-US" sz="1100" dirty="0"/>
              <a:t> LIBS analysis. </a:t>
            </a:r>
            <a:endParaRPr lang="en-IN" sz="1100" dirty="0"/>
          </a:p>
        </p:txBody>
      </p:sp>
      <p:pic>
        <p:nvPicPr>
          <p:cNvPr id="21" name="Picture 20">
            <a:extLst>
              <a:ext uri="{FF2B5EF4-FFF2-40B4-BE49-F238E27FC236}">
                <a16:creationId xmlns:a16="http://schemas.microsoft.com/office/drawing/2014/main" id="{6FEFA7EA-F1A2-4C16-AFD0-EC497C9AFEB2}"/>
              </a:ext>
            </a:extLst>
          </p:cNvPr>
          <p:cNvPicPr>
            <a:picLocks noChangeAspect="1"/>
          </p:cNvPicPr>
          <p:nvPr/>
        </p:nvPicPr>
        <p:blipFill rotWithShape="1">
          <a:blip r:embed="rId4"/>
          <a:srcRect l="5384" t="7298" r="9463" b="4193"/>
          <a:stretch/>
        </p:blipFill>
        <p:spPr>
          <a:xfrm>
            <a:off x="2708439" y="947867"/>
            <a:ext cx="2939796" cy="2160000"/>
          </a:xfrm>
          <a:prstGeom prst="rect">
            <a:avLst/>
          </a:prstGeom>
        </p:spPr>
      </p:pic>
      <p:sp>
        <p:nvSpPr>
          <p:cNvPr id="22" name="Rectangle 21">
            <a:extLst>
              <a:ext uri="{FF2B5EF4-FFF2-40B4-BE49-F238E27FC236}">
                <a16:creationId xmlns:a16="http://schemas.microsoft.com/office/drawing/2014/main" id="{8EA2A77F-CBCE-4326-87D6-E2EFF422EBDD}"/>
              </a:ext>
            </a:extLst>
          </p:cNvPr>
          <p:cNvSpPr/>
          <p:nvPr/>
        </p:nvSpPr>
        <p:spPr>
          <a:xfrm>
            <a:off x="2899436" y="3019087"/>
            <a:ext cx="2896064" cy="430887"/>
          </a:xfrm>
          <a:prstGeom prst="rect">
            <a:avLst/>
          </a:prstGeom>
        </p:spPr>
        <p:txBody>
          <a:bodyPr wrap="square">
            <a:spAutoFit/>
          </a:bodyPr>
          <a:lstStyle/>
          <a:p>
            <a:pPr algn="ctr"/>
            <a:r>
              <a:rPr lang="en-GB" sz="1100" dirty="0"/>
              <a:t>Dα and Hα intensities according to the laser shot number of the Be33W66D sample</a:t>
            </a:r>
            <a:endParaRPr lang="en-IN" sz="1100" dirty="0"/>
          </a:p>
        </p:txBody>
      </p:sp>
      <p:pic>
        <p:nvPicPr>
          <p:cNvPr id="23" name="Picture 22">
            <a:extLst>
              <a:ext uri="{FF2B5EF4-FFF2-40B4-BE49-F238E27FC236}">
                <a16:creationId xmlns:a16="http://schemas.microsoft.com/office/drawing/2014/main" id="{47C0369A-9500-4A45-8306-13163076AA71}"/>
              </a:ext>
            </a:extLst>
          </p:cNvPr>
          <p:cNvPicPr>
            <a:picLocks noChangeAspect="1"/>
          </p:cNvPicPr>
          <p:nvPr/>
        </p:nvPicPr>
        <p:blipFill rotWithShape="1">
          <a:blip r:embed="rId5"/>
          <a:srcRect t="5426" r="9532"/>
          <a:stretch/>
        </p:blipFill>
        <p:spPr>
          <a:xfrm>
            <a:off x="5648235" y="947867"/>
            <a:ext cx="2951758" cy="2160000"/>
          </a:xfrm>
          <a:prstGeom prst="rect">
            <a:avLst/>
          </a:prstGeom>
        </p:spPr>
      </p:pic>
      <p:sp>
        <p:nvSpPr>
          <p:cNvPr id="24" name="Rectangle 23">
            <a:extLst>
              <a:ext uri="{FF2B5EF4-FFF2-40B4-BE49-F238E27FC236}">
                <a16:creationId xmlns:a16="http://schemas.microsoft.com/office/drawing/2014/main" id="{A74F6158-C9F5-4481-B9C9-D3E68AB6E1DF}"/>
              </a:ext>
            </a:extLst>
          </p:cNvPr>
          <p:cNvSpPr/>
          <p:nvPr/>
        </p:nvSpPr>
        <p:spPr>
          <a:xfrm>
            <a:off x="5998152" y="3035593"/>
            <a:ext cx="2800656" cy="430887"/>
          </a:xfrm>
          <a:prstGeom prst="rect">
            <a:avLst/>
          </a:prstGeom>
        </p:spPr>
        <p:txBody>
          <a:bodyPr wrap="square">
            <a:spAutoFit/>
          </a:bodyPr>
          <a:lstStyle/>
          <a:p>
            <a:pPr algn="ctr"/>
            <a:r>
              <a:rPr lang="en-US" sz="1100" b="1" dirty="0"/>
              <a:t>SIMS depth profile of the </a:t>
            </a:r>
            <a:r>
              <a:rPr lang="en-US" sz="1100" b="1" dirty="0" err="1"/>
              <a:t>BeWD</a:t>
            </a:r>
            <a:r>
              <a:rPr lang="en-US" sz="1100" b="1" dirty="0"/>
              <a:t>/Mo </a:t>
            </a:r>
            <a:r>
              <a:rPr lang="en-US" sz="1100" dirty="0"/>
              <a:t>sample for H, D, Be, Mo and W.</a:t>
            </a:r>
            <a:endParaRPr lang="en-IN" sz="1100" dirty="0"/>
          </a:p>
        </p:txBody>
      </p:sp>
      <p:sp>
        <p:nvSpPr>
          <p:cNvPr id="25" name="TextBox 24">
            <a:extLst>
              <a:ext uri="{FF2B5EF4-FFF2-40B4-BE49-F238E27FC236}">
                <a16:creationId xmlns:a16="http://schemas.microsoft.com/office/drawing/2014/main" id="{32FE85A5-0F69-4204-993F-C25AE67C4B25}"/>
              </a:ext>
            </a:extLst>
          </p:cNvPr>
          <p:cNvSpPr txBox="1"/>
          <p:nvPr/>
        </p:nvSpPr>
        <p:spPr>
          <a:xfrm>
            <a:off x="36344" y="6521073"/>
            <a:ext cx="9294660" cy="338554"/>
          </a:xfrm>
          <a:prstGeom prst="rect">
            <a:avLst/>
          </a:prstGeom>
          <a:noFill/>
        </p:spPr>
        <p:txBody>
          <a:bodyPr wrap="none" rtlCol="0">
            <a:spAutoFit/>
          </a:bodyPr>
          <a:lstStyle/>
          <a:p>
            <a:r>
              <a:rPr lang="en-IN" sz="1600" dirty="0"/>
              <a:t>P. Veis, A. Marin Roldan, V. </a:t>
            </a:r>
            <a:r>
              <a:rPr lang="en-IN" sz="1600" dirty="0" err="1"/>
              <a:t>Dwivedi</a:t>
            </a:r>
            <a:r>
              <a:rPr lang="en-IN" sz="1600" dirty="0"/>
              <a:t> , J. </a:t>
            </a:r>
            <a:r>
              <a:rPr lang="en-IN" sz="1600" dirty="0" err="1"/>
              <a:t>Karhunen</a:t>
            </a:r>
            <a:r>
              <a:rPr lang="en-IN" sz="1600" dirty="0"/>
              <a:t>, P. Paris, I. </a:t>
            </a:r>
            <a:r>
              <a:rPr lang="en-IN" sz="1600" dirty="0" err="1"/>
              <a:t>Jõgi</a:t>
            </a:r>
            <a:r>
              <a:rPr lang="en-IN" sz="1600" dirty="0"/>
              <a:t>, A. </a:t>
            </a:r>
            <a:r>
              <a:rPr lang="en-IN" sz="1600" dirty="0" err="1"/>
              <a:t>Hakola</a:t>
            </a:r>
            <a:r>
              <a:rPr lang="en-IN" sz="1600" dirty="0"/>
              <a:t> et al., </a:t>
            </a:r>
            <a:r>
              <a:rPr lang="en-IN" sz="1600" dirty="0" err="1"/>
              <a:t>Physica</a:t>
            </a:r>
            <a:r>
              <a:rPr lang="en-IN" sz="1600" dirty="0"/>
              <a:t> </a:t>
            </a:r>
            <a:r>
              <a:rPr lang="en-IN" sz="1600" dirty="0" err="1"/>
              <a:t>Scripta</a:t>
            </a:r>
            <a:r>
              <a:rPr lang="en-IN" sz="1600" dirty="0"/>
              <a:t> T171 (2020)   </a:t>
            </a:r>
          </a:p>
        </p:txBody>
      </p:sp>
      <p:sp>
        <p:nvSpPr>
          <p:cNvPr id="26" name="TextBox 25">
            <a:extLst>
              <a:ext uri="{FF2B5EF4-FFF2-40B4-BE49-F238E27FC236}">
                <a16:creationId xmlns:a16="http://schemas.microsoft.com/office/drawing/2014/main" id="{CC3249B6-A71F-40CC-A51F-F7C9E5E76E9A}"/>
              </a:ext>
            </a:extLst>
          </p:cNvPr>
          <p:cNvSpPr txBox="1"/>
          <p:nvPr/>
        </p:nvSpPr>
        <p:spPr>
          <a:xfrm>
            <a:off x="3538064" y="1180596"/>
            <a:ext cx="2257435" cy="523220"/>
          </a:xfrm>
          <a:prstGeom prst="rect">
            <a:avLst/>
          </a:prstGeom>
          <a:noFill/>
        </p:spPr>
        <p:txBody>
          <a:bodyPr wrap="square" rtlCol="0">
            <a:spAutoFit/>
          </a:bodyPr>
          <a:lstStyle/>
          <a:p>
            <a:r>
              <a:rPr lang="en-GB" sz="1400" dirty="0"/>
              <a:t>Ablation rate </a:t>
            </a:r>
          </a:p>
          <a:p>
            <a:r>
              <a:rPr lang="en-GB" sz="1400" dirty="0"/>
              <a:t>275 ± 35 nm/shot </a:t>
            </a:r>
          </a:p>
        </p:txBody>
      </p:sp>
      <p:sp>
        <p:nvSpPr>
          <p:cNvPr id="27" name="TextBox 26">
            <a:extLst>
              <a:ext uri="{FF2B5EF4-FFF2-40B4-BE49-F238E27FC236}">
                <a16:creationId xmlns:a16="http://schemas.microsoft.com/office/drawing/2014/main" id="{4322AA1B-5B3F-4843-9E49-B3EDD50CE4AD}"/>
              </a:ext>
            </a:extLst>
          </p:cNvPr>
          <p:cNvSpPr txBox="1"/>
          <p:nvPr/>
        </p:nvSpPr>
        <p:spPr>
          <a:xfrm>
            <a:off x="4637801" y="606972"/>
            <a:ext cx="4720901" cy="369332"/>
          </a:xfrm>
          <a:prstGeom prst="rect">
            <a:avLst/>
          </a:prstGeom>
          <a:noFill/>
        </p:spPr>
        <p:txBody>
          <a:bodyPr wrap="square" rtlCol="0">
            <a:spAutoFit/>
          </a:bodyPr>
          <a:lstStyle/>
          <a:p>
            <a:r>
              <a:rPr lang="fi-FI" b="1" dirty="0">
                <a:solidFill>
                  <a:srgbClr val="C00000"/>
                </a:solidFill>
                <a:latin typeface="Arial" panose="020B0604020202020204" pitchFamily="34" charset="0"/>
                <a:cs typeface="Arial" panose="020B0604020202020204" pitchFamily="34" charset="0"/>
              </a:rPr>
              <a:t>Collaboration</a:t>
            </a:r>
            <a:r>
              <a:rPr lang="es-ES" b="1" dirty="0">
                <a:solidFill>
                  <a:srgbClr val="C00000"/>
                </a:solidFill>
                <a:latin typeface="Arial" panose="020B0604020202020204" pitchFamily="34" charset="0"/>
                <a:cs typeface="Arial" panose="020B0604020202020204" pitchFamily="34" charset="0"/>
              </a:rPr>
              <a:t>: </a:t>
            </a:r>
            <a:r>
              <a:rPr lang="fi-FI" b="1" dirty="0">
                <a:solidFill>
                  <a:srgbClr val="C00000"/>
                </a:solidFill>
                <a:latin typeface="Arial" panose="020B0604020202020204" pitchFamily="34" charset="0"/>
                <a:cs typeface="Arial" panose="020B0604020202020204" pitchFamily="34" charset="0"/>
              </a:rPr>
              <a:t>CU, VTT, TU, INFLPR, JSI </a:t>
            </a:r>
            <a:endParaRPr lang="en-GB" b="1" dirty="0">
              <a:solidFill>
                <a:srgbClr val="C00000"/>
              </a:solidFill>
              <a:latin typeface="Arial" panose="020B0604020202020204" pitchFamily="34" charset="0"/>
              <a:cs typeface="Arial" panose="020B0604020202020204" pitchFamily="34" charset="0"/>
            </a:endParaRPr>
          </a:p>
        </p:txBody>
      </p:sp>
      <p:pic>
        <p:nvPicPr>
          <p:cNvPr id="28" name="Picture 8">
            <a:extLst>
              <a:ext uri="{FF2B5EF4-FFF2-40B4-BE49-F238E27FC236}">
                <a16:creationId xmlns:a16="http://schemas.microsoft.com/office/drawing/2014/main" id="{5BFB4831-2168-4F4B-BA3D-D9B313C8FB99}"/>
              </a:ext>
            </a:extLst>
          </p:cNvPr>
          <p:cNvPicPr>
            <a:picLocks noChangeAspect="1"/>
          </p:cNvPicPr>
          <p:nvPr/>
        </p:nvPicPr>
        <p:blipFill rotWithShape="1">
          <a:blip r:embed="rId6"/>
          <a:srcRect l="7144" t="6488" r="9843" b="3486"/>
          <a:stretch/>
        </p:blipFill>
        <p:spPr>
          <a:xfrm>
            <a:off x="27472" y="3358715"/>
            <a:ext cx="2903651" cy="2225931"/>
          </a:xfrm>
          <a:prstGeom prst="rect">
            <a:avLst/>
          </a:prstGeom>
        </p:spPr>
      </p:pic>
      <p:sp>
        <p:nvSpPr>
          <p:cNvPr id="29" name="Rectangle 9">
            <a:extLst>
              <a:ext uri="{FF2B5EF4-FFF2-40B4-BE49-F238E27FC236}">
                <a16:creationId xmlns:a16="http://schemas.microsoft.com/office/drawing/2014/main" id="{C5FF9EA2-CFB9-4744-A87B-E61BDCB2DCBA}"/>
              </a:ext>
            </a:extLst>
          </p:cNvPr>
          <p:cNvSpPr/>
          <p:nvPr/>
        </p:nvSpPr>
        <p:spPr>
          <a:xfrm>
            <a:off x="70313" y="5532013"/>
            <a:ext cx="3006291" cy="600164"/>
          </a:xfrm>
          <a:prstGeom prst="rect">
            <a:avLst/>
          </a:prstGeom>
        </p:spPr>
        <p:txBody>
          <a:bodyPr wrap="square">
            <a:spAutoFit/>
          </a:bodyPr>
          <a:lstStyle/>
          <a:p>
            <a:pPr algn="ctr"/>
            <a:r>
              <a:rPr lang="en-US" sz="1100" dirty="0"/>
              <a:t>Dα, Hα and W spectral lines, spectrally resolved</a:t>
            </a:r>
          </a:p>
          <a:p>
            <a:pPr algn="ctr"/>
            <a:r>
              <a:rPr lang="en-US" sz="1100" dirty="0"/>
              <a:t>by Lorentz and Gaussian fittings at 656.1 nm,</a:t>
            </a:r>
          </a:p>
          <a:p>
            <a:pPr algn="ctr"/>
            <a:r>
              <a:rPr lang="en-US" sz="1100" dirty="0"/>
              <a:t>656.3 nm and 656.39 nm (4th laser shot).</a:t>
            </a:r>
            <a:endParaRPr lang="en-IN" sz="1100" dirty="0"/>
          </a:p>
        </p:txBody>
      </p:sp>
      <p:pic>
        <p:nvPicPr>
          <p:cNvPr id="30" name="Picture 10">
            <a:extLst>
              <a:ext uri="{FF2B5EF4-FFF2-40B4-BE49-F238E27FC236}">
                <a16:creationId xmlns:a16="http://schemas.microsoft.com/office/drawing/2014/main" id="{23D710C8-6E6E-4387-AF3D-0BAFC5619323}"/>
              </a:ext>
            </a:extLst>
          </p:cNvPr>
          <p:cNvPicPr>
            <a:picLocks noChangeAspect="1"/>
          </p:cNvPicPr>
          <p:nvPr/>
        </p:nvPicPr>
        <p:blipFill rotWithShape="1">
          <a:blip r:embed="rId7"/>
          <a:srcRect l="5678" t="3271" b="3271"/>
          <a:stretch/>
        </p:blipFill>
        <p:spPr>
          <a:xfrm>
            <a:off x="2738377" y="3312602"/>
            <a:ext cx="3245776" cy="2272043"/>
          </a:xfrm>
          <a:prstGeom prst="rect">
            <a:avLst/>
          </a:prstGeom>
        </p:spPr>
      </p:pic>
      <p:sp>
        <p:nvSpPr>
          <p:cNvPr id="31" name="Rectangle 11">
            <a:extLst>
              <a:ext uri="{FF2B5EF4-FFF2-40B4-BE49-F238E27FC236}">
                <a16:creationId xmlns:a16="http://schemas.microsoft.com/office/drawing/2014/main" id="{DD4E3BEB-85DA-4937-9349-69A82EE37F3F}"/>
              </a:ext>
            </a:extLst>
          </p:cNvPr>
          <p:cNvSpPr/>
          <p:nvPr/>
        </p:nvSpPr>
        <p:spPr>
          <a:xfrm>
            <a:off x="5984153" y="3467718"/>
            <a:ext cx="2655094" cy="600164"/>
          </a:xfrm>
          <a:prstGeom prst="rect">
            <a:avLst/>
          </a:prstGeom>
        </p:spPr>
        <p:txBody>
          <a:bodyPr wrap="square">
            <a:spAutoFit/>
          </a:bodyPr>
          <a:lstStyle/>
          <a:p>
            <a:pPr algn="ctr"/>
            <a:r>
              <a:rPr lang="en-US" sz="1100" dirty="0"/>
              <a:t>Percentage elemental concentration of the </a:t>
            </a:r>
            <a:r>
              <a:rPr lang="en-US" sz="1100" dirty="0" err="1"/>
              <a:t>BeWD</a:t>
            </a:r>
            <a:r>
              <a:rPr lang="en-US" sz="1100" dirty="0"/>
              <a:t> coating (first 8 laser shots into the surface of the sample). </a:t>
            </a:r>
            <a:endParaRPr lang="en-IN" sz="1100" dirty="0"/>
          </a:p>
        </p:txBody>
      </p:sp>
      <p:graphicFrame>
        <p:nvGraphicFramePr>
          <p:cNvPr id="33" name="Table 12">
            <a:extLst>
              <a:ext uri="{FF2B5EF4-FFF2-40B4-BE49-F238E27FC236}">
                <a16:creationId xmlns:a16="http://schemas.microsoft.com/office/drawing/2014/main" id="{82299CA1-EB15-4A71-9B3C-A57FABF5172D}"/>
              </a:ext>
            </a:extLst>
          </p:cNvPr>
          <p:cNvGraphicFramePr>
            <a:graphicFrameLocks noGrp="1"/>
          </p:cNvGraphicFramePr>
          <p:nvPr>
            <p:extLst/>
          </p:nvPr>
        </p:nvGraphicFramePr>
        <p:xfrm>
          <a:off x="3833939" y="5559623"/>
          <a:ext cx="5112568" cy="1005840"/>
        </p:xfrm>
        <a:graphic>
          <a:graphicData uri="http://schemas.openxmlformats.org/drawingml/2006/table">
            <a:tbl>
              <a:tblPr firstRow="1" firstCol="1" bandRow="1">
                <a:tableStyleId>{5C22544A-7EE6-4342-B048-85BDC9FD1C3A}</a:tableStyleId>
              </a:tblPr>
              <a:tblGrid>
                <a:gridCol w="475253">
                  <a:extLst>
                    <a:ext uri="{9D8B030D-6E8A-4147-A177-3AD203B41FA5}">
                      <a16:colId xmlns:a16="http://schemas.microsoft.com/office/drawing/2014/main" val="3605697085"/>
                    </a:ext>
                  </a:extLst>
                </a:gridCol>
                <a:gridCol w="475253">
                  <a:extLst>
                    <a:ext uri="{9D8B030D-6E8A-4147-A177-3AD203B41FA5}">
                      <a16:colId xmlns:a16="http://schemas.microsoft.com/office/drawing/2014/main" val="2131273342"/>
                    </a:ext>
                  </a:extLst>
                </a:gridCol>
                <a:gridCol w="475253">
                  <a:extLst>
                    <a:ext uri="{9D8B030D-6E8A-4147-A177-3AD203B41FA5}">
                      <a16:colId xmlns:a16="http://schemas.microsoft.com/office/drawing/2014/main" val="1622122857"/>
                    </a:ext>
                  </a:extLst>
                </a:gridCol>
                <a:gridCol w="475253">
                  <a:extLst>
                    <a:ext uri="{9D8B030D-6E8A-4147-A177-3AD203B41FA5}">
                      <a16:colId xmlns:a16="http://schemas.microsoft.com/office/drawing/2014/main" val="3826979544"/>
                    </a:ext>
                  </a:extLst>
                </a:gridCol>
                <a:gridCol w="475253">
                  <a:extLst>
                    <a:ext uri="{9D8B030D-6E8A-4147-A177-3AD203B41FA5}">
                      <a16:colId xmlns:a16="http://schemas.microsoft.com/office/drawing/2014/main" val="2675349469"/>
                    </a:ext>
                  </a:extLst>
                </a:gridCol>
                <a:gridCol w="475253">
                  <a:extLst>
                    <a:ext uri="{9D8B030D-6E8A-4147-A177-3AD203B41FA5}">
                      <a16:colId xmlns:a16="http://schemas.microsoft.com/office/drawing/2014/main" val="2182236731"/>
                    </a:ext>
                  </a:extLst>
                </a:gridCol>
                <a:gridCol w="475253">
                  <a:extLst>
                    <a:ext uri="{9D8B030D-6E8A-4147-A177-3AD203B41FA5}">
                      <a16:colId xmlns:a16="http://schemas.microsoft.com/office/drawing/2014/main" val="1578693285"/>
                    </a:ext>
                  </a:extLst>
                </a:gridCol>
                <a:gridCol w="475253">
                  <a:extLst>
                    <a:ext uri="{9D8B030D-6E8A-4147-A177-3AD203B41FA5}">
                      <a16:colId xmlns:a16="http://schemas.microsoft.com/office/drawing/2014/main" val="2921338819"/>
                    </a:ext>
                  </a:extLst>
                </a:gridCol>
                <a:gridCol w="518456">
                  <a:extLst>
                    <a:ext uri="{9D8B030D-6E8A-4147-A177-3AD203B41FA5}">
                      <a16:colId xmlns:a16="http://schemas.microsoft.com/office/drawing/2014/main" val="1277751189"/>
                    </a:ext>
                  </a:extLst>
                </a:gridCol>
                <a:gridCol w="792088">
                  <a:extLst>
                    <a:ext uri="{9D8B030D-6E8A-4147-A177-3AD203B41FA5}">
                      <a16:colId xmlns:a16="http://schemas.microsoft.com/office/drawing/2014/main" val="2792697108"/>
                    </a:ext>
                  </a:extLst>
                </a:gridCol>
              </a:tblGrid>
              <a:tr h="0">
                <a:tc rowSpan="2">
                  <a:txBody>
                    <a:bodyPr/>
                    <a:lstStyle/>
                    <a:p>
                      <a:pPr algn="ctr">
                        <a:spcAft>
                          <a:spcPts val="600"/>
                        </a:spcAft>
                      </a:pPr>
                      <a:endParaRPr lang="en-IN" sz="1200" kern="10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gridSpan="8">
                  <a:txBody>
                    <a:bodyPr/>
                    <a:lstStyle/>
                    <a:p>
                      <a:pPr algn="ctr">
                        <a:spcAft>
                          <a:spcPts val="600"/>
                        </a:spcAft>
                      </a:pPr>
                      <a:r>
                        <a:rPr lang="en-GB" sz="1100" kern="1000" dirty="0">
                          <a:effectLst/>
                        </a:rPr>
                        <a:t>Laser shot number</a:t>
                      </a:r>
                      <a:endParaRPr lang="en-IN" sz="1200" kern="10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rowSpan="2">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GB" sz="1100" kern="1000" dirty="0">
                          <a:effectLst/>
                        </a:rPr>
                        <a:t>Average </a:t>
                      </a:r>
                      <a:endParaRPr lang="en-IN" sz="1200" kern="10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367698416"/>
                  </a:ext>
                </a:extLst>
              </a:tr>
              <a:tr h="0">
                <a:tc vMerge="1">
                  <a:txBody>
                    <a:bodyPr/>
                    <a:lstStyle/>
                    <a:p>
                      <a:endParaRPr lang="en-IN"/>
                    </a:p>
                  </a:txBody>
                  <a:tcPr/>
                </a:tc>
                <a:tc>
                  <a:txBody>
                    <a:bodyPr/>
                    <a:lstStyle/>
                    <a:p>
                      <a:pPr algn="ctr">
                        <a:spcAft>
                          <a:spcPts val="600"/>
                        </a:spcAft>
                      </a:pPr>
                      <a:r>
                        <a:rPr lang="en-GB" sz="1100" kern="1000" dirty="0">
                          <a:effectLst/>
                        </a:rPr>
                        <a:t>1</a:t>
                      </a:r>
                      <a:endParaRPr lang="en-IN" sz="1200" kern="10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2</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3</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4</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dirty="0">
                          <a:effectLst/>
                        </a:rPr>
                        <a:t>5</a:t>
                      </a:r>
                      <a:endParaRPr lang="en-IN" sz="1200" kern="10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6</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7</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8</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vMerge="1">
                  <a:txBody>
                    <a:bodyPr/>
                    <a:lstStyle/>
                    <a:p>
                      <a:endParaRPr lang="en-IN"/>
                    </a:p>
                  </a:txBody>
                  <a:tcPr/>
                </a:tc>
                <a:extLst>
                  <a:ext uri="{0D108BD9-81ED-4DB2-BD59-A6C34878D82A}">
                    <a16:rowId xmlns:a16="http://schemas.microsoft.com/office/drawing/2014/main" val="3201828823"/>
                  </a:ext>
                </a:extLst>
              </a:tr>
              <a:tr h="0">
                <a:tc>
                  <a:txBody>
                    <a:bodyPr/>
                    <a:lstStyle/>
                    <a:p>
                      <a:pPr algn="ctr">
                        <a:spcAft>
                          <a:spcPts val="600"/>
                        </a:spcAft>
                      </a:pPr>
                      <a:r>
                        <a:rPr lang="en-GB" sz="1100" kern="1000" dirty="0">
                          <a:effectLst/>
                        </a:rPr>
                        <a:t>W %</a:t>
                      </a:r>
                      <a:endParaRPr lang="en-IN" sz="1200" kern="10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24.14</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36.75</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23.66</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16.14</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31.36</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27.55</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29.61</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22.04</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dirty="0">
                          <a:effectLst/>
                        </a:rPr>
                        <a:t>26.4 ± 6.3</a:t>
                      </a:r>
                      <a:endParaRPr lang="en-IN" sz="1200" kern="10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963357194"/>
                  </a:ext>
                </a:extLst>
              </a:tr>
              <a:tr h="0">
                <a:tc>
                  <a:txBody>
                    <a:bodyPr/>
                    <a:lstStyle/>
                    <a:p>
                      <a:pPr algn="ctr">
                        <a:spcAft>
                          <a:spcPts val="600"/>
                        </a:spcAft>
                      </a:pPr>
                      <a:r>
                        <a:rPr lang="en-GB" sz="1100" kern="1000">
                          <a:effectLst/>
                        </a:rPr>
                        <a:t>Be %</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65.05</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40.94</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71.78</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81.41</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54.99</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57.08</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61.05</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70.17</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62.8 ± 12.3</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032630769"/>
                  </a:ext>
                </a:extLst>
              </a:tr>
              <a:tr h="0">
                <a:tc>
                  <a:txBody>
                    <a:bodyPr/>
                    <a:lstStyle/>
                    <a:p>
                      <a:pPr algn="ctr">
                        <a:spcAft>
                          <a:spcPts val="600"/>
                        </a:spcAft>
                      </a:pPr>
                      <a:r>
                        <a:rPr lang="en-GB" sz="1100" kern="1000">
                          <a:effectLst/>
                        </a:rPr>
                        <a:t>H %</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8.13</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12.59</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2.41</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1.33</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7.14</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7.72</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4.86</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4.17</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6.0 ± 3.6</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945355968"/>
                  </a:ext>
                </a:extLst>
              </a:tr>
              <a:tr h="0">
                <a:tc>
                  <a:txBody>
                    <a:bodyPr/>
                    <a:lstStyle/>
                    <a:p>
                      <a:pPr algn="ctr">
                        <a:spcAft>
                          <a:spcPts val="600"/>
                        </a:spcAft>
                      </a:pPr>
                      <a:r>
                        <a:rPr lang="en-GB" sz="1100" kern="1000">
                          <a:effectLst/>
                        </a:rPr>
                        <a:t>D %</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2.68</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9.72</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dirty="0">
                          <a:effectLst/>
                        </a:rPr>
                        <a:t>2.15</a:t>
                      </a:r>
                      <a:endParaRPr lang="en-IN" sz="1200" kern="10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1.12</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6.51</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7.65</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4.48</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a:effectLst/>
                        </a:rPr>
                        <a:t>3.62</a:t>
                      </a:r>
                      <a:endParaRPr lang="en-IN" sz="1200" kern="1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600"/>
                        </a:spcAft>
                      </a:pPr>
                      <a:r>
                        <a:rPr lang="en-GB" sz="1100" kern="1000" dirty="0">
                          <a:effectLst/>
                        </a:rPr>
                        <a:t>4.7 ± 2.9</a:t>
                      </a:r>
                      <a:endParaRPr lang="en-IN" sz="1200" kern="10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2014422"/>
                  </a:ext>
                </a:extLst>
              </a:tr>
            </a:tbl>
          </a:graphicData>
        </a:graphic>
      </p:graphicFrame>
      <p:sp>
        <p:nvSpPr>
          <p:cNvPr id="18" name="TextBox 12"/>
          <p:cNvSpPr txBox="1"/>
          <p:nvPr/>
        </p:nvSpPr>
        <p:spPr>
          <a:xfrm>
            <a:off x="5508104" y="4205987"/>
            <a:ext cx="3608424"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CONCLUSION: Successful CF LIBS </a:t>
            </a:r>
            <a:r>
              <a:rPr kumimoji="0" lang="en-GB" sz="1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quanti</a:t>
            </a:r>
            <a:r>
              <a:rPr kumimoji="0" lang="en-GB"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low pressure, comparison </a:t>
            </a:r>
            <a:r>
              <a:rPr lang="en-GB" b="1" dirty="0">
                <a:solidFill>
                  <a:srgbClr val="FF0000"/>
                </a:solidFill>
                <a:latin typeface="Arial" panose="020B0604020202020204" pitchFamily="34" charset="0"/>
                <a:cs typeface="Arial" panose="020B0604020202020204" pitchFamily="34" charset="0"/>
              </a:rPr>
              <a:t>with TDS&amp;SIMS.</a:t>
            </a:r>
            <a:r>
              <a:rPr kumimoji="0" lang="en-GB"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17405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496" y="116632"/>
            <a:ext cx="9108504" cy="601216"/>
          </a:xfrm>
        </p:spPr>
        <p:txBody>
          <a:bodyPr/>
          <a:lstStyle/>
          <a:p>
            <a:r>
              <a:rPr lang="fi-FI" sz="2800" b="1" dirty="0"/>
              <a:t>CF-LIBS on Be-coated samples</a:t>
            </a:r>
            <a:r>
              <a:rPr lang="nl-NL" sz="2800" b="1" dirty="0"/>
              <a:t> </a:t>
            </a:r>
            <a:r>
              <a:rPr lang="nl-NL" sz="3600" b="1" dirty="0">
                <a:solidFill>
                  <a:srgbClr val="C00000"/>
                </a:solidFill>
              </a:rPr>
              <a:t>CU</a:t>
            </a:r>
            <a:endParaRPr lang="fi-FI" sz="2400" b="1" dirty="0">
              <a:solidFill>
                <a:srgbClr val="C00000"/>
              </a:solidFill>
            </a:endParaRPr>
          </a:p>
        </p:txBody>
      </p:sp>
      <p:pic>
        <p:nvPicPr>
          <p:cNvPr id="15" name="Picture 14" descr="Chart, line chart&#10;&#10;Description automatically generated">
            <a:extLst>
              <a:ext uri="{FF2B5EF4-FFF2-40B4-BE49-F238E27FC236}">
                <a16:creationId xmlns:a16="http://schemas.microsoft.com/office/drawing/2014/main" id="{99F61199-C385-4190-8234-0015226DF5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84" t="7029" r="6720" b="3941"/>
          <a:stretch/>
        </p:blipFill>
        <p:spPr>
          <a:xfrm>
            <a:off x="323528" y="1146178"/>
            <a:ext cx="5627368" cy="2160000"/>
          </a:xfrm>
          <a:prstGeom prst="rect">
            <a:avLst/>
          </a:prstGeom>
        </p:spPr>
      </p:pic>
      <p:pic>
        <p:nvPicPr>
          <p:cNvPr id="16" name="Picture 15" descr="Chart, scatter chart&#10;&#10;Description automatically generated">
            <a:extLst>
              <a:ext uri="{FF2B5EF4-FFF2-40B4-BE49-F238E27FC236}">
                <a16:creationId xmlns:a16="http://schemas.microsoft.com/office/drawing/2014/main" id="{7E0A2DC5-DDD1-4B42-B113-48E77853DF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4" t="6267" r="6024" b="2848"/>
          <a:stretch/>
        </p:blipFill>
        <p:spPr>
          <a:xfrm>
            <a:off x="377513" y="3556065"/>
            <a:ext cx="5586207" cy="2160000"/>
          </a:xfrm>
          <a:prstGeom prst="rect">
            <a:avLst/>
          </a:prstGeom>
        </p:spPr>
      </p:pic>
      <p:sp>
        <p:nvSpPr>
          <p:cNvPr id="17" name="Rectangle 16">
            <a:extLst>
              <a:ext uri="{FF2B5EF4-FFF2-40B4-BE49-F238E27FC236}">
                <a16:creationId xmlns:a16="http://schemas.microsoft.com/office/drawing/2014/main" id="{AB9B4445-A414-45E5-B502-053AE0923B2F}"/>
              </a:ext>
            </a:extLst>
          </p:cNvPr>
          <p:cNvSpPr/>
          <p:nvPr/>
        </p:nvSpPr>
        <p:spPr>
          <a:xfrm>
            <a:off x="203131" y="5734417"/>
            <a:ext cx="5760589" cy="430887"/>
          </a:xfrm>
          <a:prstGeom prst="rect">
            <a:avLst/>
          </a:prstGeom>
        </p:spPr>
        <p:txBody>
          <a:bodyPr wrap="square">
            <a:spAutoFit/>
          </a:bodyPr>
          <a:lstStyle/>
          <a:p>
            <a:pPr algn="ctr"/>
            <a:r>
              <a:rPr lang="en-US" sz="1100" dirty="0"/>
              <a:t>(A) Multi elemental </a:t>
            </a:r>
            <a:r>
              <a:rPr lang="en-US" sz="1100" dirty="0" err="1"/>
              <a:t>Saha</a:t>
            </a:r>
            <a:r>
              <a:rPr lang="en-US" sz="1100" dirty="0"/>
              <a:t>-Boltzmann plot for Be I and </a:t>
            </a:r>
            <a:r>
              <a:rPr lang="en-US" sz="1100" dirty="0" err="1"/>
              <a:t>Ar</a:t>
            </a:r>
            <a:r>
              <a:rPr lang="en-US" sz="1100" dirty="0"/>
              <a:t> I-II, (B) Boltzmann plot for Be I, O I, C I and H/D spectral lines using the evaluated Te from the MESB plot for the sample 1 .</a:t>
            </a:r>
            <a:endParaRPr lang="en-IN" sz="1100" dirty="0"/>
          </a:p>
        </p:txBody>
      </p:sp>
      <p:sp>
        <p:nvSpPr>
          <p:cNvPr id="18" name="Rectangle 17">
            <a:extLst>
              <a:ext uri="{FF2B5EF4-FFF2-40B4-BE49-F238E27FC236}">
                <a16:creationId xmlns:a16="http://schemas.microsoft.com/office/drawing/2014/main" id="{1D7D28D4-2771-4FD5-8C96-37B2893DBB37}"/>
              </a:ext>
            </a:extLst>
          </p:cNvPr>
          <p:cNvSpPr/>
          <p:nvPr/>
        </p:nvSpPr>
        <p:spPr>
          <a:xfrm>
            <a:off x="203131" y="3299059"/>
            <a:ext cx="5868161" cy="261610"/>
          </a:xfrm>
          <a:prstGeom prst="rect">
            <a:avLst/>
          </a:prstGeom>
        </p:spPr>
        <p:txBody>
          <a:bodyPr wrap="square">
            <a:spAutoFit/>
          </a:bodyPr>
          <a:lstStyle/>
          <a:p>
            <a:pPr algn="ctr"/>
            <a:r>
              <a:rPr lang="en-US" sz="1100" dirty="0"/>
              <a:t> (A) LIBS and (B) SIMS depth proﬁles of different elements in the sample 1 for H, D, Be, C,  O and W.</a:t>
            </a:r>
            <a:endParaRPr lang="en-IN" sz="1100" dirty="0"/>
          </a:p>
        </p:txBody>
      </p:sp>
      <p:graphicFrame>
        <p:nvGraphicFramePr>
          <p:cNvPr id="19" name="Table 18">
            <a:extLst>
              <a:ext uri="{FF2B5EF4-FFF2-40B4-BE49-F238E27FC236}">
                <a16:creationId xmlns:a16="http://schemas.microsoft.com/office/drawing/2014/main" id="{54F9EDDC-5003-42C6-B44F-8BDCE3AA050C}"/>
              </a:ext>
            </a:extLst>
          </p:cNvPr>
          <p:cNvGraphicFramePr>
            <a:graphicFrameLocks noGrp="1"/>
          </p:cNvGraphicFramePr>
          <p:nvPr>
            <p:extLst/>
          </p:nvPr>
        </p:nvGraphicFramePr>
        <p:xfrm>
          <a:off x="6079563" y="1700808"/>
          <a:ext cx="2784475" cy="935355"/>
        </p:xfrm>
        <a:graphic>
          <a:graphicData uri="http://schemas.openxmlformats.org/drawingml/2006/table">
            <a:tbl>
              <a:tblPr firstRow="1" firstCol="1" bandRow="1">
                <a:tableStyleId>{5C22544A-7EE6-4342-B048-85BDC9FD1C3A}</a:tableStyleId>
              </a:tblPr>
              <a:tblGrid>
                <a:gridCol w="696595">
                  <a:extLst>
                    <a:ext uri="{9D8B030D-6E8A-4147-A177-3AD203B41FA5}">
                      <a16:colId xmlns:a16="http://schemas.microsoft.com/office/drawing/2014/main" val="3209057189"/>
                    </a:ext>
                  </a:extLst>
                </a:gridCol>
                <a:gridCol w="1221740">
                  <a:extLst>
                    <a:ext uri="{9D8B030D-6E8A-4147-A177-3AD203B41FA5}">
                      <a16:colId xmlns:a16="http://schemas.microsoft.com/office/drawing/2014/main" val="3449475237"/>
                    </a:ext>
                  </a:extLst>
                </a:gridCol>
                <a:gridCol w="866140">
                  <a:extLst>
                    <a:ext uri="{9D8B030D-6E8A-4147-A177-3AD203B41FA5}">
                      <a16:colId xmlns:a16="http://schemas.microsoft.com/office/drawing/2014/main" val="1790360187"/>
                    </a:ext>
                  </a:extLst>
                </a:gridCol>
              </a:tblGrid>
              <a:tr h="0">
                <a:tc>
                  <a:txBody>
                    <a:bodyPr/>
                    <a:lstStyle/>
                    <a:p>
                      <a:pPr algn="ctr">
                        <a:lnSpc>
                          <a:spcPct val="107000"/>
                        </a:lnSpc>
                        <a:spcAft>
                          <a:spcPts val="800"/>
                        </a:spcAft>
                      </a:pPr>
                      <a:r>
                        <a:rPr lang="en-US" sz="1200">
                          <a:effectLst/>
                        </a:rPr>
                        <a:t>Sample</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Elements</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just">
                        <a:lnSpc>
                          <a:spcPct val="107000"/>
                        </a:lnSpc>
                        <a:spcAft>
                          <a:spcPts val="800"/>
                        </a:spcAft>
                      </a:pPr>
                      <a:r>
                        <a:rPr lang="en-US" sz="1200">
                          <a:effectLst/>
                        </a:rPr>
                        <a:t>Thickness</a:t>
                      </a:r>
                      <a:endParaRPr lang="en-IN"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328071388"/>
                  </a:ext>
                </a:extLst>
              </a:tr>
              <a:tr h="0">
                <a:tc>
                  <a:txBody>
                    <a:bodyPr/>
                    <a:lstStyle/>
                    <a:p>
                      <a:pPr algn="ctr">
                        <a:lnSpc>
                          <a:spcPct val="107000"/>
                        </a:lnSpc>
                        <a:spcAft>
                          <a:spcPts val="800"/>
                        </a:spcAft>
                      </a:pPr>
                      <a:r>
                        <a:rPr lang="en-US" sz="1200">
                          <a:effectLst/>
                        </a:rPr>
                        <a:t>1</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BeOCD</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5.7 µm</a:t>
                      </a:r>
                      <a:endParaRPr lang="en-IN"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529481557"/>
                  </a:ext>
                </a:extLst>
              </a:tr>
              <a:tr h="0">
                <a:tc>
                  <a:txBody>
                    <a:bodyPr/>
                    <a:lstStyle/>
                    <a:p>
                      <a:pPr algn="ctr">
                        <a:lnSpc>
                          <a:spcPct val="107000"/>
                        </a:lnSpc>
                        <a:spcAft>
                          <a:spcPts val="800"/>
                        </a:spcAft>
                      </a:pPr>
                      <a:r>
                        <a:rPr lang="en-US" sz="1200">
                          <a:effectLst/>
                        </a:rPr>
                        <a:t>2</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BeOD</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11.1 µm</a:t>
                      </a:r>
                      <a:endParaRPr lang="en-IN"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47179000"/>
                  </a:ext>
                </a:extLst>
              </a:tr>
              <a:tr h="0">
                <a:tc>
                  <a:txBody>
                    <a:bodyPr/>
                    <a:lstStyle/>
                    <a:p>
                      <a:pPr algn="ctr">
                        <a:lnSpc>
                          <a:spcPct val="107000"/>
                        </a:lnSpc>
                        <a:spcAft>
                          <a:spcPts val="800"/>
                        </a:spcAft>
                      </a:pPr>
                      <a:r>
                        <a:rPr lang="en-US" sz="1200">
                          <a:effectLst/>
                        </a:rPr>
                        <a:t>3</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BeD</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5.8 µm</a:t>
                      </a:r>
                      <a:endParaRPr lang="en-IN"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4113255826"/>
                  </a:ext>
                </a:extLst>
              </a:tr>
              <a:tr h="0">
                <a:tc>
                  <a:txBody>
                    <a:bodyPr/>
                    <a:lstStyle/>
                    <a:p>
                      <a:pPr algn="ctr">
                        <a:lnSpc>
                          <a:spcPct val="107000"/>
                        </a:lnSpc>
                        <a:spcAft>
                          <a:spcPts val="800"/>
                        </a:spcAft>
                      </a:pPr>
                      <a:r>
                        <a:rPr lang="en-US" sz="1200">
                          <a:effectLst/>
                        </a:rPr>
                        <a:t>4</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BeOCD (100ºC)</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dirty="0">
                          <a:effectLst/>
                        </a:rPr>
                        <a:t>12 µm</a:t>
                      </a:r>
                      <a:endParaRPr lang="en-IN"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220309658"/>
                  </a:ext>
                </a:extLst>
              </a:tr>
            </a:tbl>
          </a:graphicData>
        </a:graphic>
      </p:graphicFrame>
      <p:sp>
        <p:nvSpPr>
          <p:cNvPr id="20" name="TextBox 19">
            <a:extLst>
              <a:ext uri="{FF2B5EF4-FFF2-40B4-BE49-F238E27FC236}">
                <a16:creationId xmlns:a16="http://schemas.microsoft.com/office/drawing/2014/main" id="{BFAAF60E-A314-4DB8-8F5B-497AEADFD76A}"/>
              </a:ext>
            </a:extLst>
          </p:cNvPr>
          <p:cNvSpPr txBox="1"/>
          <p:nvPr/>
        </p:nvSpPr>
        <p:spPr>
          <a:xfrm>
            <a:off x="31576" y="6067005"/>
            <a:ext cx="8597097" cy="584775"/>
          </a:xfrm>
          <a:prstGeom prst="rect">
            <a:avLst/>
          </a:prstGeom>
          <a:noFill/>
        </p:spPr>
        <p:txBody>
          <a:bodyPr wrap="none" rtlCol="0">
            <a:spAutoFit/>
          </a:bodyPr>
          <a:lstStyle/>
          <a:p>
            <a:r>
              <a:rPr lang="en-IN" sz="1600" dirty="0"/>
              <a:t>V. </a:t>
            </a:r>
            <a:r>
              <a:rPr lang="en-IN" sz="1600" dirty="0" err="1"/>
              <a:t>Dwivedi</a:t>
            </a:r>
            <a:r>
              <a:rPr lang="en-IN" sz="1600" dirty="0"/>
              <a:t>, A. </a:t>
            </a:r>
            <a:r>
              <a:rPr lang="en-IN" sz="1600" dirty="0" err="1"/>
              <a:t>Marín-Roldán</a:t>
            </a:r>
            <a:r>
              <a:rPr lang="en-IN" sz="1600" dirty="0"/>
              <a:t>, J. </a:t>
            </a:r>
            <a:r>
              <a:rPr lang="en-IN" sz="1600" dirty="0" err="1"/>
              <a:t>Karhunen</a:t>
            </a:r>
            <a:r>
              <a:rPr lang="en-IN" sz="1600" dirty="0"/>
              <a:t>, P. Paris, I. </a:t>
            </a:r>
            <a:r>
              <a:rPr lang="en-IN" sz="1600" dirty="0" err="1"/>
              <a:t>Jögi</a:t>
            </a:r>
            <a:r>
              <a:rPr lang="en-IN" sz="1600" dirty="0"/>
              <a:t>, C. </a:t>
            </a:r>
            <a:r>
              <a:rPr lang="en-IN" sz="1600" dirty="0" err="1"/>
              <a:t>Porosnicu</a:t>
            </a:r>
            <a:r>
              <a:rPr lang="en-IN" sz="1600" dirty="0"/>
              <a:t>, C.P. </a:t>
            </a:r>
            <a:r>
              <a:rPr lang="en-IN" sz="1600" dirty="0" err="1"/>
              <a:t>Lungu</a:t>
            </a:r>
            <a:r>
              <a:rPr lang="en-IN" sz="1600" dirty="0"/>
              <a:t>, H. van der Meiden, </a:t>
            </a:r>
          </a:p>
          <a:p>
            <a:r>
              <a:rPr lang="en-IN" sz="1600" dirty="0"/>
              <a:t>A. </a:t>
            </a:r>
            <a:r>
              <a:rPr lang="en-IN" sz="1600" dirty="0" err="1"/>
              <a:t>Hakola</a:t>
            </a:r>
            <a:r>
              <a:rPr lang="en-IN" sz="1600" dirty="0"/>
              <a:t> and P. </a:t>
            </a:r>
            <a:r>
              <a:rPr lang="en-IN" sz="1600" dirty="0" err="1"/>
              <a:t>Veis</a:t>
            </a:r>
            <a:r>
              <a:rPr lang="en-IN" sz="1600" dirty="0"/>
              <a:t>, </a:t>
            </a:r>
            <a:r>
              <a:rPr lang="en-IN" sz="1600" i="1" dirty="0"/>
              <a:t>et al</a:t>
            </a:r>
            <a:r>
              <a:rPr lang="en-IN" sz="1600" dirty="0"/>
              <a:t>., NME from PSI conference (under review)   </a:t>
            </a:r>
          </a:p>
        </p:txBody>
      </p:sp>
      <p:sp>
        <p:nvSpPr>
          <p:cNvPr id="21" name="TextBox 20">
            <a:extLst>
              <a:ext uri="{FF2B5EF4-FFF2-40B4-BE49-F238E27FC236}">
                <a16:creationId xmlns:a16="http://schemas.microsoft.com/office/drawing/2014/main" id="{DA6E6C81-37EF-4F11-87E5-4F6BDF6F3A1D}"/>
              </a:ext>
            </a:extLst>
          </p:cNvPr>
          <p:cNvSpPr txBox="1"/>
          <p:nvPr/>
        </p:nvSpPr>
        <p:spPr>
          <a:xfrm>
            <a:off x="3995936" y="590344"/>
            <a:ext cx="5333158" cy="369332"/>
          </a:xfrm>
          <a:prstGeom prst="rect">
            <a:avLst/>
          </a:prstGeom>
          <a:noFill/>
        </p:spPr>
        <p:txBody>
          <a:bodyPr wrap="square" rtlCol="0">
            <a:spAutoFit/>
          </a:bodyPr>
          <a:lstStyle/>
          <a:p>
            <a:r>
              <a:rPr lang="fi-FI" b="1" dirty="0">
                <a:solidFill>
                  <a:srgbClr val="C00000"/>
                </a:solidFill>
                <a:latin typeface="Arial" panose="020B0604020202020204" pitchFamily="34" charset="0"/>
                <a:cs typeface="Arial" panose="020B0604020202020204" pitchFamily="34" charset="0"/>
              </a:rPr>
              <a:t>Collaboration</a:t>
            </a:r>
            <a:r>
              <a:rPr lang="es-ES" b="1" dirty="0">
                <a:solidFill>
                  <a:srgbClr val="C00000"/>
                </a:solidFill>
                <a:latin typeface="Arial" panose="020B0604020202020204" pitchFamily="34" charset="0"/>
                <a:cs typeface="Arial" panose="020B0604020202020204" pitchFamily="34" charset="0"/>
              </a:rPr>
              <a:t>: </a:t>
            </a:r>
            <a:r>
              <a:rPr lang="fi-FI" b="1" dirty="0">
                <a:solidFill>
                  <a:srgbClr val="C00000"/>
                </a:solidFill>
                <a:latin typeface="Arial" panose="020B0604020202020204" pitchFamily="34" charset="0"/>
                <a:cs typeface="Arial" panose="020B0604020202020204" pitchFamily="34" charset="0"/>
              </a:rPr>
              <a:t>CU, VTT, TU, INFLPR, DIFFER </a:t>
            </a:r>
            <a:endParaRPr lang="en-GB"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3345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496" y="116632"/>
            <a:ext cx="9108504" cy="601216"/>
          </a:xfrm>
        </p:spPr>
        <p:txBody>
          <a:bodyPr/>
          <a:lstStyle/>
          <a:p>
            <a:r>
              <a:rPr lang="fi-FI" sz="2800" b="1" dirty="0"/>
              <a:t>CF-LIBS on Be-coated samples</a:t>
            </a:r>
            <a:r>
              <a:rPr lang="nl-NL" sz="2800" b="1" dirty="0"/>
              <a:t> </a:t>
            </a:r>
            <a:r>
              <a:rPr lang="nl-NL" sz="3600" b="1" dirty="0">
                <a:solidFill>
                  <a:srgbClr val="C00000"/>
                </a:solidFill>
              </a:rPr>
              <a:t>CU</a:t>
            </a:r>
            <a:endParaRPr lang="fi-FI" sz="2400" b="1" dirty="0">
              <a:solidFill>
                <a:srgbClr val="C00000"/>
              </a:solidFill>
            </a:endParaRPr>
          </a:p>
        </p:txBody>
      </p:sp>
      <p:pic>
        <p:nvPicPr>
          <p:cNvPr id="12" name="Picture 11" descr="Chart, scatter chart&#10;&#10;Description automatically generated">
            <a:extLst>
              <a:ext uri="{FF2B5EF4-FFF2-40B4-BE49-F238E27FC236}">
                <a16:creationId xmlns:a16="http://schemas.microsoft.com/office/drawing/2014/main" id="{279A30C6-735C-443F-9924-AA437B85FB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8" t="7844" r="5470"/>
          <a:stretch/>
        </p:blipFill>
        <p:spPr>
          <a:xfrm>
            <a:off x="179513" y="908720"/>
            <a:ext cx="5610647" cy="2160000"/>
          </a:xfrm>
          <a:prstGeom prst="rect">
            <a:avLst/>
          </a:prstGeom>
        </p:spPr>
      </p:pic>
      <p:pic>
        <p:nvPicPr>
          <p:cNvPr id="13" name="Picture 12" descr="Chart, scatter chart&#10;&#10;Description automatically generated">
            <a:extLst>
              <a:ext uri="{FF2B5EF4-FFF2-40B4-BE49-F238E27FC236}">
                <a16:creationId xmlns:a16="http://schemas.microsoft.com/office/drawing/2014/main" id="{FD23ADE8-064B-4DB3-B1EA-4D5862448B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37" r="49651"/>
          <a:stretch/>
        </p:blipFill>
        <p:spPr>
          <a:xfrm>
            <a:off x="6357416" y="1029063"/>
            <a:ext cx="2664294" cy="2160000"/>
          </a:xfrm>
          <a:prstGeom prst="rect">
            <a:avLst/>
          </a:prstGeom>
        </p:spPr>
      </p:pic>
      <p:sp>
        <p:nvSpPr>
          <p:cNvPr id="14" name="Rectangle 13">
            <a:extLst>
              <a:ext uri="{FF2B5EF4-FFF2-40B4-BE49-F238E27FC236}">
                <a16:creationId xmlns:a16="http://schemas.microsoft.com/office/drawing/2014/main" id="{1F3C6762-9A94-46CF-B289-6A25BA13E2FD}"/>
              </a:ext>
            </a:extLst>
          </p:cNvPr>
          <p:cNvSpPr/>
          <p:nvPr/>
        </p:nvSpPr>
        <p:spPr>
          <a:xfrm>
            <a:off x="6588224" y="5283771"/>
            <a:ext cx="2376264" cy="938719"/>
          </a:xfrm>
          <a:prstGeom prst="rect">
            <a:avLst/>
          </a:prstGeom>
        </p:spPr>
        <p:txBody>
          <a:bodyPr wrap="square">
            <a:spAutoFit/>
          </a:bodyPr>
          <a:lstStyle/>
          <a:p>
            <a:pPr algn="ctr"/>
            <a:r>
              <a:rPr lang="en-US" sz="1100" dirty="0"/>
              <a:t>Variation in the at.% of the elemental composition when changing 0.1 eV the Te, (B) Variation in the at.% of the elemental composition when changing the ne.</a:t>
            </a:r>
            <a:endParaRPr lang="en-IN" sz="1100" dirty="0"/>
          </a:p>
        </p:txBody>
      </p:sp>
      <p:sp>
        <p:nvSpPr>
          <p:cNvPr id="15" name="Rectangle 14">
            <a:extLst>
              <a:ext uri="{FF2B5EF4-FFF2-40B4-BE49-F238E27FC236}">
                <a16:creationId xmlns:a16="http://schemas.microsoft.com/office/drawing/2014/main" id="{464E968F-D747-4B5A-B5AE-9780CD58F75E}"/>
              </a:ext>
            </a:extLst>
          </p:cNvPr>
          <p:cNvSpPr/>
          <p:nvPr/>
        </p:nvSpPr>
        <p:spPr>
          <a:xfrm>
            <a:off x="179512" y="2924944"/>
            <a:ext cx="5472607" cy="430887"/>
          </a:xfrm>
          <a:prstGeom prst="rect">
            <a:avLst/>
          </a:prstGeom>
        </p:spPr>
        <p:txBody>
          <a:bodyPr wrap="square">
            <a:spAutoFit/>
          </a:bodyPr>
          <a:lstStyle/>
          <a:p>
            <a:pPr algn="ctr"/>
            <a:r>
              <a:rPr lang="en-US" sz="1100" dirty="0"/>
              <a:t>Dα and Hα spectral lines, spectrally resolved by Lorentz ﬁttings at 656.1 nm and 656.3 nm, respectively, for the 8th laser shot of the sample 1; (B) Depth profiles of D and H intensities</a:t>
            </a:r>
            <a:endParaRPr lang="en-IN" sz="1100" dirty="0"/>
          </a:p>
        </p:txBody>
      </p:sp>
      <p:graphicFrame>
        <p:nvGraphicFramePr>
          <p:cNvPr id="16" name="Table 15">
            <a:extLst>
              <a:ext uri="{FF2B5EF4-FFF2-40B4-BE49-F238E27FC236}">
                <a16:creationId xmlns:a16="http://schemas.microsoft.com/office/drawing/2014/main" id="{C715425C-5807-423F-A45C-F3FD4BD6BA2A}"/>
              </a:ext>
            </a:extLst>
          </p:cNvPr>
          <p:cNvGraphicFramePr>
            <a:graphicFrameLocks noGrp="1"/>
          </p:cNvGraphicFramePr>
          <p:nvPr>
            <p:extLst>
              <p:ext uri="{D42A27DB-BD31-4B8C-83A1-F6EECF244321}">
                <p14:modId xmlns:p14="http://schemas.microsoft.com/office/powerpoint/2010/main" val="3655410096"/>
              </p:ext>
            </p:extLst>
          </p:nvPr>
        </p:nvGraphicFramePr>
        <p:xfrm>
          <a:off x="107504" y="4995123"/>
          <a:ext cx="6153148" cy="1386205"/>
        </p:xfrm>
        <a:graphic>
          <a:graphicData uri="http://schemas.openxmlformats.org/drawingml/2006/table">
            <a:tbl>
              <a:tblPr firstRow="1" firstCol="1" bandRow="1">
                <a:tableStyleId>{5C22544A-7EE6-4342-B048-85BDC9FD1C3A}</a:tableStyleId>
              </a:tblPr>
              <a:tblGrid>
                <a:gridCol w="489350">
                  <a:extLst>
                    <a:ext uri="{9D8B030D-6E8A-4147-A177-3AD203B41FA5}">
                      <a16:colId xmlns:a16="http://schemas.microsoft.com/office/drawing/2014/main" val="466320224"/>
                    </a:ext>
                  </a:extLst>
                </a:gridCol>
                <a:gridCol w="489926">
                  <a:extLst>
                    <a:ext uri="{9D8B030D-6E8A-4147-A177-3AD203B41FA5}">
                      <a16:colId xmlns:a16="http://schemas.microsoft.com/office/drawing/2014/main" val="456286014"/>
                    </a:ext>
                  </a:extLst>
                </a:gridCol>
                <a:gridCol w="571101">
                  <a:extLst>
                    <a:ext uri="{9D8B030D-6E8A-4147-A177-3AD203B41FA5}">
                      <a16:colId xmlns:a16="http://schemas.microsoft.com/office/drawing/2014/main" val="1641122539"/>
                    </a:ext>
                  </a:extLst>
                </a:gridCol>
                <a:gridCol w="571101">
                  <a:extLst>
                    <a:ext uri="{9D8B030D-6E8A-4147-A177-3AD203B41FA5}">
                      <a16:colId xmlns:a16="http://schemas.microsoft.com/office/drawing/2014/main" val="2883157063"/>
                    </a:ext>
                  </a:extLst>
                </a:gridCol>
                <a:gridCol w="489350">
                  <a:extLst>
                    <a:ext uri="{9D8B030D-6E8A-4147-A177-3AD203B41FA5}">
                      <a16:colId xmlns:a16="http://schemas.microsoft.com/office/drawing/2014/main" val="1387807285"/>
                    </a:ext>
                  </a:extLst>
                </a:gridCol>
                <a:gridCol w="489926">
                  <a:extLst>
                    <a:ext uri="{9D8B030D-6E8A-4147-A177-3AD203B41FA5}">
                      <a16:colId xmlns:a16="http://schemas.microsoft.com/office/drawing/2014/main" val="1671432302"/>
                    </a:ext>
                  </a:extLst>
                </a:gridCol>
                <a:gridCol w="489926">
                  <a:extLst>
                    <a:ext uri="{9D8B030D-6E8A-4147-A177-3AD203B41FA5}">
                      <a16:colId xmlns:a16="http://schemas.microsoft.com/office/drawing/2014/main" val="3304401271"/>
                    </a:ext>
                  </a:extLst>
                </a:gridCol>
                <a:gridCol w="489926">
                  <a:extLst>
                    <a:ext uri="{9D8B030D-6E8A-4147-A177-3AD203B41FA5}">
                      <a16:colId xmlns:a16="http://schemas.microsoft.com/office/drawing/2014/main" val="991810072"/>
                    </a:ext>
                  </a:extLst>
                </a:gridCol>
                <a:gridCol w="489926">
                  <a:extLst>
                    <a:ext uri="{9D8B030D-6E8A-4147-A177-3AD203B41FA5}">
                      <a16:colId xmlns:a16="http://schemas.microsoft.com/office/drawing/2014/main" val="660798758"/>
                    </a:ext>
                  </a:extLst>
                </a:gridCol>
                <a:gridCol w="571676">
                  <a:extLst>
                    <a:ext uri="{9D8B030D-6E8A-4147-A177-3AD203B41FA5}">
                      <a16:colId xmlns:a16="http://schemas.microsoft.com/office/drawing/2014/main" val="134001332"/>
                    </a:ext>
                  </a:extLst>
                </a:gridCol>
                <a:gridCol w="571676">
                  <a:extLst>
                    <a:ext uri="{9D8B030D-6E8A-4147-A177-3AD203B41FA5}">
                      <a16:colId xmlns:a16="http://schemas.microsoft.com/office/drawing/2014/main" val="1785151281"/>
                    </a:ext>
                  </a:extLst>
                </a:gridCol>
                <a:gridCol w="439264">
                  <a:extLst>
                    <a:ext uri="{9D8B030D-6E8A-4147-A177-3AD203B41FA5}">
                      <a16:colId xmlns:a16="http://schemas.microsoft.com/office/drawing/2014/main" val="1824033006"/>
                    </a:ext>
                  </a:extLst>
                </a:gridCol>
              </a:tblGrid>
              <a:tr h="0">
                <a:tc rowSpan="2">
                  <a:txBody>
                    <a:bodyPr/>
                    <a:lstStyle/>
                    <a:p>
                      <a:pPr marL="71755" marR="71755">
                        <a:lnSpc>
                          <a:spcPct val="107000"/>
                        </a:lnSpc>
                        <a:spcAft>
                          <a:spcPts val="800"/>
                        </a:spcAft>
                      </a:pPr>
                      <a:r>
                        <a:rPr lang="en-US" sz="1200" dirty="0">
                          <a:effectLst/>
                        </a:rPr>
                        <a:t>Sample</a:t>
                      </a:r>
                      <a:endParaRPr lang="en-IN" sz="1100" dirty="0">
                        <a:effectLst/>
                        <a:latin typeface="Calibri" panose="020F0502020204030204" pitchFamily="34" charset="0"/>
                        <a:ea typeface="Calibri" panose="020F0502020204030204" pitchFamily="34" charset="0"/>
                      </a:endParaRPr>
                    </a:p>
                  </a:txBody>
                  <a:tcPr marL="68580" marR="68580" marT="0" marB="0" vert="vert270"/>
                </a:tc>
                <a:tc>
                  <a:txBody>
                    <a:bodyPr/>
                    <a:lstStyle/>
                    <a:p>
                      <a:pPr algn="ctr">
                        <a:lnSpc>
                          <a:spcPct val="107000"/>
                        </a:lnSpc>
                        <a:spcAft>
                          <a:spcPts val="800"/>
                        </a:spcAft>
                      </a:pPr>
                      <a:r>
                        <a:rPr lang="en-US" sz="1200">
                          <a:effectLst/>
                        </a:rPr>
                        <a:t>Be%</a:t>
                      </a:r>
                      <a:endParaRPr lang="en-IN" sz="1100">
                        <a:effectLst/>
                        <a:latin typeface="Calibri" panose="020F0502020204030204" pitchFamily="34" charset="0"/>
                        <a:ea typeface="Calibri" panose="020F0502020204030204" pitchFamily="34" charset="0"/>
                      </a:endParaRPr>
                    </a:p>
                  </a:txBody>
                  <a:tcPr marL="68580" marR="68580" marT="0" marB="0"/>
                </a:tc>
                <a:tc gridSpan="3">
                  <a:txBody>
                    <a:bodyPr/>
                    <a:lstStyle/>
                    <a:p>
                      <a:pPr algn="ctr">
                        <a:lnSpc>
                          <a:spcPct val="107000"/>
                        </a:lnSpc>
                        <a:spcAft>
                          <a:spcPts val="800"/>
                        </a:spcAft>
                      </a:pPr>
                      <a:r>
                        <a:rPr lang="en-US" sz="1200" dirty="0">
                          <a:effectLst/>
                        </a:rPr>
                        <a:t>O%</a:t>
                      </a:r>
                      <a:endParaRPr lang="en-IN" sz="1100" dirty="0">
                        <a:effectLst/>
                        <a:latin typeface="Calibri" panose="020F0502020204030204" pitchFamily="34" charset="0"/>
                        <a:ea typeface="Calibri" panose="020F0502020204030204" pitchFamily="34" charset="0"/>
                      </a:endParaRPr>
                    </a:p>
                  </a:txBody>
                  <a:tcPr marL="68580" marR="68580" marT="0" marB="0"/>
                </a:tc>
                <a:tc hMerge="1">
                  <a:txBody>
                    <a:bodyPr/>
                    <a:lstStyle/>
                    <a:p>
                      <a:endParaRPr lang="en-IN"/>
                    </a:p>
                  </a:txBody>
                  <a:tcPr/>
                </a:tc>
                <a:tc hMerge="1">
                  <a:txBody>
                    <a:bodyPr/>
                    <a:lstStyle/>
                    <a:p>
                      <a:endParaRPr lang="en-IN"/>
                    </a:p>
                  </a:txBody>
                  <a:tcPr/>
                </a:tc>
                <a:tc gridSpan="3">
                  <a:txBody>
                    <a:bodyPr/>
                    <a:lstStyle/>
                    <a:p>
                      <a:pPr algn="ctr">
                        <a:lnSpc>
                          <a:spcPct val="107000"/>
                        </a:lnSpc>
                        <a:spcAft>
                          <a:spcPts val="800"/>
                        </a:spcAft>
                      </a:pPr>
                      <a:r>
                        <a:rPr lang="en-US" sz="1200">
                          <a:effectLst/>
                        </a:rPr>
                        <a:t>C%</a:t>
                      </a:r>
                      <a:endParaRPr lang="en-IN" sz="1100">
                        <a:effectLst/>
                        <a:latin typeface="Calibri" panose="020F0502020204030204" pitchFamily="34" charset="0"/>
                        <a:ea typeface="Calibri" panose="020F0502020204030204" pitchFamily="34" charset="0"/>
                      </a:endParaRPr>
                    </a:p>
                  </a:txBody>
                  <a:tcPr marL="68580" marR="68580" marT="0" marB="0"/>
                </a:tc>
                <a:tc hMerge="1">
                  <a:txBody>
                    <a:bodyPr/>
                    <a:lstStyle/>
                    <a:p>
                      <a:endParaRPr lang="en-IN"/>
                    </a:p>
                  </a:txBody>
                  <a:tcPr/>
                </a:tc>
                <a:tc hMerge="1">
                  <a:txBody>
                    <a:bodyPr/>
                    <a:lstStyle/>
                    <a:p>
                      <a:endParaRPr lang="en-IN"/>
                    </a:p>
                  </a:txBody>
                  <a:tcPr/>
                </a:tc>
                <a:tc>
                  <a:txBody>
                    <a:bodyPr/>
                    <a:lstStyle/>
                    <a:p>
                      <a:pPr algn="ctr">
                        <a:lnSpc>
                          <a:spcPct val="107000"/>
                        </a:lnSpc>
                        <a:spcAft>
                          <a:spcPts val="800"/>
                        </a:spcAft>
                      </a:pPr>
                      <a:r>
                        <a:rPr lang="en-US" sz="1200">
                          <a:effectLst/>
                        </a:rPr>
                        <a:t>H%</a:t>
                      </a:r>
                      <a:endParaRPr lang="en-IN" sz="1100">
                        <a:effectLst/>
                        <a:latin typeface="Calibri" panose="020F0502020204030204" pitchFamily="34" charset="0"/>
                        <a:ea typeface="Calibri" panose="020F0502020204030204" pitchFamily="34" charset="0"/>
                      </a:endParaRPr>
                    </a:p>
                  </a:txBody>
                  <a:tcPr marL="68580" marR="68580" marT="0" marB="0"/>
                </a:tc>
                <a:tc gridSpan="3">
                  <a:txBody>
                    <a:bodyPr/>
                    <a:lstStyle/>
                    <a:p>
                      <a:pPr algn="ctr">
                        <a:lnSpc>
                          <a:spcPct val="107000"/>
                        </a:lnSpc>
                        <a:spcAft>
                          <a:spcPts val="800"/>
                        </a:spcAft>
                      </a:pPr>
                      <a:r>
                        <a:rPr lang="en-US" sz="1200">
                          <a:effectLst/>
                        </a:rPr>
                        <a:t>D%</a:t>
                      </a:r>
                      <a:endParaRPr lang="en-IN" sz="1100">
                        <a:effectLst/>
                        <a:latin typeface="Calibri" panose="020F0502020204030204" pitchFamily="34" charset="0"/>
                        <a:ea typeface="Calibri" panose="020F0502020204030204" pitchFamily="34" charset="0"/>
                      </a:endParaRPr>
                    </a:p>
                  </a:txBody>
                  <a:tcPr marL="68580" marR="68580" marT="0" marB="0"/>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312799032"/>
                  </a:ext>
                </a:extLst>
              </a:tr>
              <a:tr h="450850">
                <a:tc vMerge="1">
                  <a:txBody>
                    <a:bodyPr/>
                    <a:lstStyle/>
                    <a:p>
                      <a:endParaRPr lang="en-IN"/>
                    </a:p>
                  </a:txBody>
                  <a:tcPr/>
                </a:tc>
                <a:tc>
                  <a:txBody>
                    <a:bodyPr/>
                    <a:lstStyle/>
                    <a:p>
                      <a:pPr algn="ctr">
                        <a:lnSpc>
                          <a:spcPct val="107000"/>
                        </a:lnSpc>
                        <a:spcAft>
                          <a:spcPts val="800"/>
                        </a:spcAft>
                      </a:pPr>
                      <a:r>
                        <a:rPr lang="en-US" sz="1200">
                          <a:effectLst/>
                        </a:rPr>
                        <a:t>LIBS</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LIBS</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TOF-ERDA</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dirty="0">
                          <a:effectLst/>
                        </a:rPr>
                        <a:t>IBA</a:t>
                      </a:r>
                      <a:endParaRPr lang="en-IN" sz="11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LIBS</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TOF</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IBA</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LIBS</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LIBS</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TOF-ERDA</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IBA</a:t>
                      </a:r>
                      <a:endParaRPr lang="en-IN"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592509264"/>
                  </a:ext>
                </a:extLst>
              </a:tr>
              <a:tr h="0">
                <a:tc>
                  <a:txBody>
                    <a:bodyPr/>
                    <a:lstStyle/>
                    <a:p>
                      <a:pPr algn="ctr">
                        <a:lnSpc>
                          <a:spcPct val="107000"/>
                        </a:lnSpc>
                        <a:spcAft>
                          <a:spcPts val="800"/>
                        </a:spcAft>
                      </a:pPr>
                      <a:r>
                        <a:rPr lang="en-US" sz="1200">
                          <a:effectLst/>
                        </a:rPr>
                        <a:t>1</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52.17</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7.6</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dirty="0">
                          <a:effectLst/>
                        </a:rPr>
                        <a:t>4</a:t>
                      </a:r>
                      <a:endParaRPr lang="en-IN" sz="1100" dirty="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12</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5.0</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8</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11</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8.4</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26.9</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44</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38</a:t>
                      </a:r>
                      <a:endParaRPr lang="en-IN" sz="11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459071501"/>
                  </a:ext>
                </a:extLst>
              </a:tr>
              <a:tr h="0">
                <a:tc>
                  <a:txBody>
                    <a:bodyPr/>
                    <a:lstStyle/>
                    <a:p>
                      <a:pPr algn="ctr">
                        <a:lnSpc>
                          <a:spcPct val="107000"/>
                        </a:lnSpc>
                        <a:spcAft>
                          <a:spcPts val="800"/>
                        </a:spcAft>
                      </a:pPr>
                      <a:r>
                        <a:rPr lang="en-US" sz="1200">
                          <a:effectLst/>
                        </a:rPr>
                        <a:t>2</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54.04</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8.0</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dirty="0">
                          <a:effectLst/>
                        </a:rPr>
                        <a:t>3.1</a:t>
                      </a:r>
                      <a:endParaRPr lang="en-IN" sz="1100" dirty="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0.0</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0.3</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dirty="0">
                          <a:effectLst/>
                        </a:rPr>
                        <a:t>---</a:t>
                      </a:r>
                      <a:endParaRPr lang="en-IN" sz="1100" dirty="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13.6</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24.4</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26</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24.6</a:t>
                      </a:r>
                      <a:endParaRPr lang="en-IN" sz="11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663163967"/>
                  </a:ext>
                </a:extLst>
              </a:tr>
              <a:tr h="0">
                <a:tc>
                  <a:txBody>
                    <a:bodyPr/>
                    <a:lstStyle/>
                    <a:p>
                      <a:pPr algn="ctr">
                        <a:lnSpc>
                          <a:spcPct val="107000"/>
                        </a:lnSpc>
                        <a:spcAft>
                          <a:spcPts val="800"/>
                        </a:spcAft>
                      </a:pPr>
                      <a:r>
                        <a:rPr lang="en-US" sz="1200">
                          <a:effectLst/>
                        </a:rPr>
                        <a:t>3</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60.90</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5.5</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0.9</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0.1</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dirty="0">
                          <a:effectLst/>
                        </a:rPr>
                        <a:t>---</a:t>
                      </a:r>
                      <a:endParaRPr lang="en-IN" sz="1100" dirty="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14.6</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19.0</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20</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19</a:t>
                      </a:r>
                      <a:endParaRPr lang="en-IN" sz="11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563579987"/>
                  </a:ext>
                </a:extLst>
              </a:tr>
              <a:tr h="0">
                <a:tc>
                  <a:txBody>
                    <a:bodyPr/>
                    <a:lstStyle/>
                    <a:p>
                      <a:pPr algn="ctr">
                        <a:lnSpc>
                          <a:spcPct val="107000"/>
                        </a:lnSpc>
                        <a:spcAft>
                          <a:spcPts val="800"/>
                        </a:spcAft>
                      </a:pPr>
                      <a:r>
                        <a:rPr lang="en-US" sz="1200">
                          <a:effectLst/>
                        </a:rPr>
                        <a:t>4</a:t>
                      </a:r>
                      <a:endParaRPr lang="en-IN"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US" sz="1200">
                          <a:effectLst/>
                        </a:rPr>
                        <a:t>55.48</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4.0</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2.8</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7.5</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1.1</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6.1</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5.0</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8.2</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27.1</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a:effectLst/>
                        </a:rPr>
                        <a:t>23</a:t>
                      </a:r>
                      <a:endParaRPr lang="en-IN" sz="1100">
                        <a:effectLst/>
                        <a:latin typeface="Calibri" panose="020F0502020204030204" pitchFamily="34" charset="0"/>
                        <a:ea typeface="Calibri" panose="020F0502020204030204" pitchFamily="34" charset="0"/>
                      </a:endParaRPr>
                    </a:p>
                  </a:txBody>
                  <a:tcPr marL="68580" marR="68580" marT="0" marB="0" anchor="b"/>
                </a:tc>
                <a:tc>
                  <a:txBody>
                    <a:bodyPr/>
                    <a:lstStyle/>
                    <a:p>
                      <a:pPr algn="ctr">
                        <a:lnSpc>
                          <a:spcPct val="107000"/>
                        </a:lnSpc>
                        <a:spcAft>
                          <a:spcPts val="800"/>
                        </a:spcAft>
                      </a:pPr>
                      <a:r>
                        <a:rPr lang="en-US" sz="1200" dirty="0">
                          <a:effectLst/>
                        </a:rPr>
                        <a:t>4.5</a:t>
                      </a:r>
                      <a:endParaRPr lang="en-IN" sz="110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729148092"/>
                  </a:ext>
                </a:extLst>
              </a:tr>
            </a:tbl>
          </a:graphicData>
        </a:graphic>
      </p:graphicFrame>
      <p:sp>
        <p:nvSpPr>
          <p:cNvPr id="17" name="Rectangle 16">
            <a:extLst>
              <a:ext uri="{FF2B5EF4-FFF2-40B4-BE49-F238E27FC236}">
                <a16:creationId xmlns:a16="http://schemas.microsoft.com/office/drawing/2014/main" id="{35C97B35-9C19-4EC6-9336-BE37B0AFF8C0}"/>
              </a:ext>
            </a:extLst>
          </p:cNvPr>
          <p:cNvSpPr/>
          <p:nvPr/>
        </p:nvSpPr>
        <p:spPr>
          <a:xfrm>
            <a:off x="35496" y="3269883"/>
            <a:ext cx="6696744" cy="1754326"/>
          </a:xfrm>
          <a:prstGeom prst="rect">
            <a:avLst/>
          </a:prstGeom>
        </p:spPr>
        <p:txBody>
          <a:bodyPr wrap="square">
            <a:spAutoFit/>
          </a:bodyPr>
          <a:lstStyle/>
          <a:p>
            <a:r>
              <a:rPr lang="en-US" b="1" dirty="0">
                <a:solidFill>
                  <a:srgbClr val="FF0000"/>
                </a:solidFill>
                <a:latin typeface="Arial" panose="020B0604020202020204" pitchFamily="34" charset="0"/>
                <a:cs typeface="Arial" panose="020B0604020202020204" pitchFamily="34" charset="0"/>
              </a:rPr>
              <a:t>CONCLUSION:  Comparison of at. </a:t>
            </a:r>
            <a:r>
              <a:rPr lang="en-US" b="1" dirty="0" err="1">
                <a:solidFill>
                  <a:srgbClr val="FF0000"/>
                </a:solidFill>
                <a:latin typeface="Arial" panose="020B0604020202020204" pitchFamily="34" charset="0"/>
                <a:cs typeface="Arial" panose="020B0604020202020204" pitchFamily="34" charset="0"/>
              </a:rPr>
              <a:t>percen</a:t>
            </a:r>
            <a:r>
              <a:rPr lang="en-US" b="1" dirty="0">
                <a:solidFill>
                  <a:srgbClr val="FF0000"/>
                </a:solidFill>
                <a:latin typeface="Arial" panose="020B0604020202020204" pitchFamily="34" charset="0"/>
                <a:cs typeface="Arial" panose="020B0604020202020204" pitchFamily="34" charset="0"/>
              </a:rPr>
              <a:t>. of Be, O, C, H, D obtained by LIBS, TOF-ERDA&amp;IBA. Very good agreement for D retention.</a:t>
            </a:r>
          </a:p>
          <a:p>
            <a:r>
              <a:rPr lang="en-US" b="1" dirty="0">
                <a:solidFill>
                  <a:srgbClr val="FF0000"/>
                </a:solidFill>
                <a:latin typeface="Arial" panose="020B0604020202020204" pitchFamily="34" charset="0"/>
                <a:cs typeface="Arial" panose="020B0604020202020204" pitchFamily="34" charset="0"/>
              </a:rPr>
              <a:t>For C only 1 spectral line for C observed by LIBS – necessitates the use Vacuum UV range for precise CF-LIBS quantification of Carbon containing samples. </a:t>
            </a:r>
            <a:endParaRPr lang="en-IN" b="1" dirty="0">
              <a:solidFill>
                <a:srgbClr val="FF0000"/>
              </a:solidFill>
              <a:latin typeface="Arial" panose="020B0604020202020204" pitchFamily="34" charset="0"/>
              <a:cs typeface="Arial" panose="020B0604020202020204" pitchFamily="34" charset="0"/>
            </a:endParaRPr>
          </a:p>
        </p:txBody>
      </p:sp>
      <p:pic>
        <p:nvPicPr>
          <p:cNvPr id="18" name="Picture 17" descr="Chart, scatter chart&#10;&#10;Description automatically generated">
            <a:extLst>
              <a:ext uri="{FF2B5EF4-FFF2-40B4-BE49-F238E27FC236}">
                <a16:creationId xmlns:a16="http://schemas.microsoft.com/office/drawing/2014/main" id="{90798EB0-A938-480B-BF07-B19CE3E902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869" r="4847"/>
          <a:stretch/>
        </p:blipFill>
        <p:spPr>
          <a:xfrm>
            <a:off x="6353343" y="3123771"/>
            <a:ext cx="2668367" cy="2160000"/>
          </a:xfrm>
          <a:prstGeom prst="rect">
            <a:avLst/>
          </a:prstGeom>
        </p:spPr>
      </p:pic>
      <p:sp>
        <p:nvSpPr>
          <p:cNvPr id="21" name="TextBox 20">
            <a:extLst>
              <a:ext uri="{FF2B5EF4-FFF2-40B4-BE49-F238E27FC236}">
                <a16:creationId xmlns:a16="http://schemas.microsoft.com/office/drawing/2014/main" id="{DA6E6C81-37EF-4F11-87E5-4F6BDF6F3A1D}"/>
              </a:ext>
            </a:extLst>
          </p:cNvPr>
          <p:cNvSpPr txBox="1"/>
          <p:nvPr/>
        </p:nvSpPr>
        <p:spPr>
          <a:xfrm>
            <a:off x="3995936" y="590344"/>
            <a:ext cx="5333158" cy="369332"/>
          </a:xfrm>
          <a:prstGeom prst="rect">
            <a:avLst/>
          </a:prstGeom>
          <a:noFill/>
        </p:spPr>
        <p:txBody>
          <a:bodyPr wrap="square" rtlCol="0">
            <a:spAutoFit/>
          </a:bodyPr>
          <a:lstStyle/>
          <a:p>
            <a:r>
              <a:rPr lang="fi-FI" b="1" dirty="0">
                <a:solidFill>
                  <a:srgbClr val="C00000"/>
                </a:solidFill>
                <a:latin typeface="Arial" panose="020B0604020202020204" pitchFamily="34" charset="0"/>
                <a:cs typeface="Arial" panose="020B0604020202020204" pitchFamily="34" charset="0"/>
              </a:rPr>
              <a:t>Collaboration</a:t>
            </a:r>
            <a:r>
              <a:rPr lang="es-ES" b="1" dirty="0">
                <a:solidFill>
                  <a:srgbClr val="C00000"/>
                </a:solidFill>
                <a:latin typeface="Arial" panose="020B0604020202020204" pitchFamily="34" charset="0"/>
                <a:cs typeface="Arial" panose="020B0604020202020204" pitchFamily="34" charset="0"/>
              </a:rPr>
              <a:t>: </a:t>
            </a:r>
            <a:r>
              <a:rPr lang="fi-FI" b="1" dirty="0">
                <a:solidFill>
                  <a:srgbClr val="C00000"/>
                </a:solidFill>
                <a:latin typeface="Arial" panose="020B0604020202020204" pitchFamily="34" charset="0"/>
                <a:cs typeface="Arial" panose="020B0604020202020204" pitchFamily="34" charset="0"/>
              </a:rPr>
              <a:t>CU, VTT, TU, INFLPR, DIFFER </a:t>
            </a:r>
            <a:endParaRPr lang="en-GB" b="1" dirty="0">
              <a:solidFill>
                <a:srgbClr val="C00000"/>
              </a:solidFill>
              <a:latin typeface="Arial" panose="020B0604020202020204" pitchFamily="34" charset="0"/>
              <a:cs typeface="Arial" panose="020B0604020202020204" pitchFamily="34" charset="0"/>
            </a:endParaRPr>
          </a:p>
        </p:txBody>
      </p:sp>
      <p:sp>
        <p:nvSpPr>
          <p:cNvPr id="22" name="TextBox 19">
            <a:extLst>
              <a:ext uri="{FF2B5EF4-FFF2-40B4-BE49-F238E27FC236}">
                <a16:creationId xmlns:a16="http://schemas.microsoft.com/office/drawing/2014/main" id="{BFAAF60E-A314-4DB8-8F5B-497AEADFD76A}"/>
              </a:ext>
            </a:extLst>
          </p:cNvPr>
          <p:cNvSpPr txBox="1"/>
          <p:nvPr/>
        </p:nvSpPr>
        <p:spPr>
          <a:xfrm>
            <a:off x="16693" y="6300609"/>
            <a:ext cx="8597097" cy="584775"/>
          </a:xfrm>
          <a:prstGeom prst="rect">
            <a:avLst/>
          </a:prstGeom>
          <a:noFill/>
        </p:spPr>
        <p:txBody>
          <a:bodyPr wrap="none" rtlCol="0">
            <a:spAutoFit/>
          </a:bodyPr>
          <a:lstStyle/>
          <a:p>
            <a:r>
              <a:rPr lang="en-IN" sz="1600" dirty="0"/>
              <a:t>V. </a:t>
            </a:r>
            <a:r>
              <a:rPr lang="en-IN" sz="1600" dirty="0" err="1"/>
              <a:t>Dwivedi</a:t>
            </a:r>
            <a:r>
              <a:rPr lang="en-IN" sz="1600" dirty="0"/>
              <a:t>, A. </a:t>
            </a:r>
            <a:r>
              <a:rPr lang="en-IN" sz="1600" dirty="0" err="1"/>
              <a:t>Marín-Roldán</a:t>
            </a:r>
            <a:r>
              <a:rPr lang="en-IN" sz="1600" dirty="0"/>
              <a:t>, J. </a:t>
            </a:r>
            <a:r>
              <a:rPr lang="en-IN" sz="1600" dirty="0" err="1"/>
              <a:t>Karhunen</a:t>
            </a:r>
            <a:r>
              <a:rPr lang="en-IN" sz="1600" dirty="0"/>
              <a:t>, P. Paris, I. </a:t>
            </a:r>
            <a:r>
              <a:rPr lang="en-IN" sz="1600" dirty="0" err="1"/>
              <a:t>Jögi</a:t>
            </a:r>
            <a:r>
              <a:rPr lang="en-IN" sz="1600" dirty="0"/>
              <a:t>, C. </a:t>
            </a:r>
            <a:r>
              <a:rPr lang="en-IN" sz="1600" dirty="0" err="1"/>
              <a:t>Porosnicu</a:t>
            </a:r>
            <a:r>
              <a:rPr lang="en-IN" sz="1600" dirty="0"/>
              <a:t>, C.P. </a:t>
            </a:r>
            <a:r>
              <a:rPr lang="en-IN" sz="1600" dirty="0" err="1"/>
              <a:t>Lungu</a:t>
            </a:r>
            <a:r>
              <a:rPr lang="en-IN" sz="1600" dirty="0"/>
              <a:t>, H. van der Meiden, </a:t>
            </a:r>
          </a:p>
          <a:p>
            <a:r>
              <a:rPr lang="en-IN" sz="1600" dirty="0"/>
              <a:t>A. </a:t>
            </a:r>
            <a:r>
              <a:rPr lang="en-IN" sz="1600" dirty="0" err="1"/>
              <a:t>Hakola</a:t>
            </a:r>
            <a:r>
              <a:rPr lang="en-IN" sz="1600" dirty="0"/>
              <a:t> and P. </a:t>
            </a:r>
            <a:r>
              <a:rPr lang="en-IN" sz="1600" dirty="0" err="1"/>
              <a:t>Veis</a:t>
            </a:r>
            <a:r>
              <a:rPr lang="en-IN" sz="1600" dirty="0"/>
              <a:t>, </a:t>
            </a:r>
            <a:r>
              <a:rPr lang="en-IN" sz="1600" i="1" dirty="0"/>
              <a:t>et al</a:t>
            </a:r>
            <a:r>
              <a:rPr lang="en-IN" sz="1600" dirty="0"/>
              <a:t>., NME from PSI conference (under review)   </a:t>
            </a:r>
          </a:p>
        </p:txBody>
      </p:sp>
    </p:spTree>
    <p:extLst>
      <p:ext uri="{BB962C8B-B14F-4D97-AF65-F5344CB8AC3E}">
        <p14:creationId xmlns:p14="http://schemas.microsoft.com/office/powerpoint/2010/main" val="996680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a:t>OUTLINE </a:t>
            </a:r>
            <a:endParaRPr lang="fi-FI" b="1" dirty="0"/>
          </a:p>
        </p:txBody>
      </p:sp>
      <p:sp>
        <p:nvSpPr>
          <p:cNvPr id="2" name="Rectangle 1"/>
          <p:cNvSpPr/>
          <p:nvPr/>
        </p:nvSpPr>
        <p:spPr>
          <a:xfrm>
            <a:off x="251520" y="2280941"/>
            <a:ext cx="8892480" cy="1940147"/>
          </a:xfrm>
          <a:prstGeom prst="rect">
            <a:avLst/>
          </a:prstGeom>
        </p:spPr>
        <p:txBody>
          <a:bodyPr wrap="square">
            <a:spAutoFit/>
          </a:bodyPr>
          <a:lstStyle/>
          <a:p>
            <a:pPr lvl="0" algn="just">
              <a:lnSpc>
                <a:spcPct val="115000"/>
              </a:lnSpc>
              <a:spcAft>
                <a:spcPts val="0"/>
              </a:spcAft>
            </a:pPr>
            <a:endParaRPr lang="en-GB" sz="600" b="1" dirty="0">
              <a:latin typeface="Arial" panose="020B0604020202020204" pitchFamily="34" charset="0"/>
              <a:ea typeface="SimSun" panose="02010600030101010101" pitchFamily="2" charset="-122"/>
              <a:cs typeface="Arial" panose="020B0604020202020204" pitchFamily="34" charset="0"/>
            </a:endParaRPr>
          </a:p>
          <a:p>
            <a:pPr marL="342900" lvl="0" indent="-342900">
              <a:lnSpc>
                <a:spcPct val="115000"/>
              </a:lnSpc>
              <a:spcAft>
                <a:spcPts val="0"/>
              </a:spcAft>
              <a:buClr>
                <a:srgbClr val="FF0000"/>
              </a:buClr>
              <a:buFont typeface="Wingdings" panose="05000000000000000000" pitchFamily="2" charset="2"/>
              <a:buChar char="Ø"/>
            </a:pPr>
            <a:r>
              <a:rPr lang="en-GB" sz="2000" b="1" dirty="0">
                <a:latin typeface="Arial" panose="020B0604020202020204" pitchFamily="34" charset="0"/>
                <a:ea typeface="SimSun" panose="02010600030101010101" pitchFamily="2" charset="-122"/>
                <a:cs typeface="Arial" panose="020B0604020202020204" pitchFamily="34" charset="0"/>
              </a:rPr>
              <a:t>Status &amp; outlook: SP7.4 Plasma Characterization </a:t>
            </a:r>
          </a:p>
          <a:p>
            <a:pPr marL="342900" lvl="0" indent="-342900">
              <a:lnSpc>
                <a:spcPct val="115000"/>
              </a:lnSpc>
              <a:spcAft>
                <a:spcPts val="0"/>
              </a:spcAft>
              <a:buClr>
                <a:srgbClr val="FF0000"/>
              </a:buClr>
              <a:buFont typeface="Wingdings" panose="05000000000000000000" pitchFamily="2" charset="2"/>
              <a:buChar char="Ø"/>
            </a:pPr>
            <a:endParaRPr lang="en-GB" sz="1000" b="1" dirty="0">
              <a:latin typeface="Arial" panose="020B0604020202020204" pitchFamily="34" charset="0"/>
              <a:ea typeface="SimSun" panose="02010600030101010101" pitchFamily="2" charset="-122"/>
              <a:cs typeface="Arial" panose="020B0604020202020204" pitchFamily="34" charset="0"/>
            </a:endParaRPr>
          </a:p>
          <a:p>
            <a:pPr marL="342900" lvl="0" indent="-342900">
              <a:lnSpc>
                <a:spcPct val="115000"/>
              </a:lnSpc>
              <a:spcAft>
                <a:spcPts val="0"/>
              </a:spcAft>
              <a:buClr>
                <a:srgbClr val="FF0000"/>
              </a:buClr>
              <a:buFont typeface="Wingdings" panose="05000000000000000000" pitchFamily="2" charset="2"/>
              <a:buChar char="Ø"/>
            </a:pPr>
            <a:r>
              <a:rPr lang="en-GB" sz="2000" b="1" dirty="0">
                <a:latin typeface="Arial" panose="020B0604020202020204" pitchFamily="34" charset="0"/>
                <a:ea typeface="SimSun" panose="02010600030101010101" pitchFamily="2" charset="-122"/>
                <a:cs typeface="Arial" panose="020B0604020202020204" pitchFamily="34" charset="0"/>
              </a:rPr>
              <a:t>Status &amp; outlook : SP7.8 </a:t>
            </a:r>
            <a:r>
              <a:rPr lang="en-US" sz="2000" b="1" dirty="0">
                <a:latin typeface="Arial" panose="020B0604020202020204" pitchFamily="34" charset="0"/>
                <a:cs typeface="Arial" panose="020B0604020202020204" pitchFamily="34" charset="0"/>
              </a:rPr>
              <a:t>Quantification of LIBS</a:t>
            </a:r>
          </a:p>
          <a:p>
            <a:pPr marL="171450" indent="-171450">
              <a:lnSpc>
                <a:spcPct val="115000"/>
              </a:lnSpc>
              <a:buClr>
                <a:srgbClr val="FF0000"/>
              </a:buClr>
              <a:buFont typeface="Wingdings" panose="05000000000000000000" pitchFamily="2" charset="2"/>
              <a:buChar char="Ø"/>
            </a:pPr>
            <a:endParaRPr lang="en-GB" sz="1000" b="1" dirty="0">
              <a:latin typeface="Arial" panose="020B0604020202020204" pitchFamily="34" charset="0"/>
              <a:ea typeface="SimSun" panose="02010600030101010101" pitchFamily="2" charset="-122"/>
              <a:cs typeface="Arial" panose="020B0604020202020204" pitchFamily="34" charset="0"/>
            </a:endParaRPr>
          </a:p>
          <a:p>
            <a:pPr marL="342900" indent="-342900">
              <a:lnSpc>
                <a:spcPct val="115000"/>
              </a:lnSpc>
              <a:buClr>
                <a:srgbClr val="FF0000"/>
              </a:buClr>
              <a:buFont typeface="Wingdings" panose="05000000000000000000" pitchFamily="2" charset="2"/>
              <a:buChar char="Ø"/>
            </a:pPr>
            <a:r>
              <a:rPr lang="en-GB" sz="2000" b="1" dirty="0">
                <a:latin typeface="Arial" panose="020B0604020202020204" pitchFamily="34" charset="0"/>
                <a:ea typeface="SimSun" panose="02010600030101010101" pitchFamily="2" charset="-122"/>
                <a:cs typeface="Arial" panose="020B0604020202020204" pitchFamily="34" charset="0"/>
              </a:rPr>
              <a:t>Status &amp; outlook : SP7.10 TOMAS: Toroidal Magnetic devices for characterizing neutrals during Ion Cyclotron wall conditioning</a:t>
            </a:r>
            <a:r>
              <a:rPr lang="en-GB" dirty="0"/>
              <a:t> </a:t>
            </a:r>
            <a:endParaRPr lang="en-GB" sz="2000" b="1" dirty="0">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562861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496" y="116632"/>
            <a:ext cx="9108504" cy="601216"/>
          </a:xfrm>
        </p:spPr>
        <p:txBody>
          <a:bodyPr/>
          <a:lstStyle/>
          <a:p>
            <a:r>
              <a:rPr lang="fi-FI" sz="2800" b="1" dirty="0"/>
              <a:t>Comparison ps/ns CF-LIBS</a:t>
            </a:r>
            <a:r>
              <a:rPr lang="nl-NL" sz="2800" b="1" dirty="0"/>
              <a:t>           </a:t>
            </a:r>
            <a:r>
              <a:rPr lang="nl-NL" sz="3600" b="1" dirty="0">
                <a:solidFill>
                  <a:srgbClr val="C00000"/>
                </a:solidFill>
              </a:rPr>
              <a:t>CU</a:t>
            </a:r>
            <a:endParaRPr lang="fi-FI" sz="2400" b="1" dirty="0">
              <a:solidFill>
                <a:srgbClr val="C00000"/>
              </a:solidFill>
            </a:endParaRPr>
          </a:p>
        </p:txBody>
      </p:sp>
      <p:pic>
        <p:nvPicPr>
          <p:cNvPr id="11" name="Picture 10">
            <a:extLst>
              <a:ext uri="{FF2B5EF4-FFF2-40B4-BE49-F238E27FC236}">
                <a16:creationId xmlns:a16="http://schemas.microsoft.com/office/drawing/2014/main" id="{3C8986C7-F780-464B-B160-CDACC5400412}"/>
              </a:ext>
            </a:extLst>
          </p:cNvPr>
          <p:cNvPicPr>
            <a:picLocks noChangeAspect="1"/>
          </p:cNvPicPr>
          <p:nvPr/>
        </p:nvPicPr>
        <p:blipFill rotWithShape="1">
          <a:blip r:embed="rId3"/>
          <a:srcRect l="6257" t="6709" r="11267"/>
          <a:stretch/>
        </p:blipFill>
        <p:spPr>
          <a:xfrm>
            <a:off x="6594924" y="943227"/>
            <a:ext cx="2511146" cy="1998213"/>
          </a:xfrm>
          <a:prstGeom prst="rect">
            <a:avLst/>
          </a:prstGeom>
        </p:spPr>
      </p:pic>
      <p:pic>
        <p:nvPicPr>
          <p:cNvPr id="12" name="Picture 11">
            <a:extLst>
              <a:ext uri="{FF2B5EF4-FFF2-40B4-BE49-F238E27FC236}">
                <a16:creationId xmlns:a16="http://schemas.microsoft.com/office/drawing/2014/main" id="{6F986552-52AF-45D8-9475-F364143D4079}"/>
              </a:ext>
            </a:extLst>
          </p:cNvPr>
          <p:cNvPicPr>
            <a:picLocks noChangeAspect="1"/>
          </p:cNvPicPr>
          <p:nvPr/>
        </p:nvPicPr>
        <p:blipFill rotWithShape="1">
          <a:blip r:embed="rId4"/>
          <a:srcRect l="6257" t="7068" r="11267"/>
          <a:stretch/>
        </p:blipFill>
        <p:spPr>
          <a:xfrm>
            <a:off x="6581508" y="2964757"/>
            <a:ext cx="2520593" cy="1998000"/>
          </a:xfrm>
          <a:prstGeom prst="rect">
            <a:avLst/>
          </a:prstGeom>
        </p:spPr>
      </p:pic>
      <p:pic>
        <p:nvPicPr>
          <p:cNvPr id="14" name="Picture 13">
            <a:extLst>
              <a:ext uri="{FF2B5EF4-FFF2-40B4-BE49-F238E27FC236}">
                <a16:creationId xmlns:a16="http://schemas.microsoft.com/office/drawing/2014/main" id="{2E26D237-4F6D-455A-9E89-8722964909C6}"/>
              </a:ext>
            </a:extLst>
          </p:cNvPr>
          <p:cNvPicPr>
            <a:picLocks noChangeAspect="1"/>
          </p:cNvPicPr>
          <p:nvPr/>
        </p:nvPicPr>
        <p:blipFill rotWithShape="1">
          <a:blip r:embed="rId5"/>
          <a:srcRect t="9435" r="6656"/>
          <a:stretch/>
        </p:blipFill>
        <p:spPr>
          <a:xfrm>
            <a:off x="30425" y="978050"/>
            <a:ext cx="3960000" cy="2062107"/>
          </a:xfrm>
          <a:prstGeom prst="rect">
            <a:avLst/>
          </a:prstGeom>
        </p:spPr>
      </p:pic>
      <p:pic>
        <p:nvPicPr>
          <p:cNvPr id="15" name="Picture 14">
            <a:extLst>
              <a:ext uri="{FF2B5EF4-FFF2-40B4-BE49-F238E27FC236}">
                <a16:creationId xmlns:a16="http://schemas.microsoft.com/office/drawing/2014/main" id="{93ADD25F-8B9B-4772-AEC7-A8DB3AE5536B}"/>
              </a:ext>
            </a:extLst>
          </p:cNvPr>
          <p:cNvPicPr>
            <a:picLocks noChangeAspect="1"/>
          </p:cNvPicPr>
          <p:nvPr/>
        </p:nvPicPr>
        <p:blipFill rotWithShape="1">
          <a:blip r:embed="rId6"/>
          <a:srcRect t="8759" r="5994"/>
          <a:stretch/>
        </p:blipFill>
        <p:spPr>
          <a:xfrm>
            <a:off x="30425" y="2970482"/>
            <a:ext cx="3960000" cy="2077147"/>
          </a:xfrm>
          <a:prstGeom prst="rect">
            <a:avLst/>
          </a:prstGeom>
        </p:spPr>
      </p:pic>
      <p:sp>
        <p:nvSpPr>
          <p:cNvPr id="16" name="TextBox 15">
            <a:extLst>
              <a:ext uri="{FF2B5EF4-FFF2-40B4-BE49-F238E27FC236}">
                <a16:creationId xmlns:a16="http://schemas.microsoft.com/office/drawing/2014/main" id="{5BE56C20-CC61-4CE6-9303-712BAFD056E4}"/>
              </a:ext>
            </a:extLst>
          </p:cNvPr>
          <p:cNvSpPr txBox="1"/>
          <p:nvPr/>
        </p:nvSpPr>
        <p:spPr>
          <a:xfrm>
            <a:off x="-32557" y="6546830"/>
            <a:ext cx="9134658" cy="338554"/>
          </a:xfrm>
          <a:prstGeom prst="rect">
            <a:avLst/>
          </a:prstGeom>
          <a:noFill/>
        </p:spPr>
        <p:txBody>
          <a:bodyPr wrap="square" rtlCol="0">
            <a:spAutoFit/>
          </a:bodyPr>
          <a:lstStyle/>
          <a:p>
            <a:r>
              <a:rPr lang="en-IN" sz="1600" dirty="0"/>
              <a:t>A. </a:t>
            </a:r>
            <a:r>
              <a:rPr lang="en-IN" sz="1600" dirty="0" err="1"/>
              <a:t>Marín</a:t>
            </a:r>
            <a:r>
              <a:rPr lang="en-IN" sz="1600" dirty="0"/>
              <a:t> </a:t>
            </a:r>
            <a:r>
              <a:rPr lang="en-IN" sz="1600" dirty="0" err="1"/>
              <a:t>Roldán</a:t>
            </a:r>
            <a:r>
              <a:rPr lang="en-IN" sz="1600" dirty="0"/>
              <a:t>, M. </a:t>
            </a:r>
            <a:r>
              <a:rPr lang="en-IN" sz="1600" dirty="0" err="1"/>
              <a:t>Pisarcik</a:t>
            </a:r>
            <a:r>
              <a:rPr lang="en-IN" sz="1600" dirty="0"/>
              <a:t>, M. </a:t>
            </a:r>
            <a:r>
              <a:rPr lang="en-IN" sz="1600" dirty="0" err="1"/>
              <a:t>Veis</a:t>
            </a:r>
            <a:r>
              <a:rPr lang="en-IN" sz="1600" dirty="0"/>
              <a:t>, M. </a:t>
            </a:r>
            <a:r>
              <a:rPr lang="en-IN" sz="1600" dirty="0" err="1"/>
              <a:t>Držík</a:t>
            </a:r>
            <a:r>
              <a:rPr lang="en-IN" sz="1600" dirty="0"/>
              <a:t>, P. </a:t>
            </a:r>
            <a:r>
              <a:rPr lang="en-IN" sz="1600" dirty="0" err="1"/>
              <a:t>Veis</a:t>
            </a:r>
            <a:r>
              <a:rPr lang="en-IN" sz="1600" dirty="0"/>
              <a:t>, </a:t>
            </a:r>
            <a:r>
              <a:rPr lang="en-IN" sz="1600" dirty="0" err="1"/>
              <a:t>Spectrochimica</a:t>
            </a:r>
            <a:r>
              <a:rPr lang="en-IN" sz="1600" dirty="0"/>
              <a:t> </a:t>
            </a:r>
            <a:r>
              <a:rPr lang="en-IN" sz="1600" dirty="0" err="1"/>
              <a:t>Acta</a:t>
            </a:r>
            <a:r>
              <a:rPr lang="en-IN" sz="1600" dirty="0"/>
              <a:t> Part B (under review)   </a:t>
            </a:r>
          </a:p>
        </p:txBody>
      </p:sp>
      <p:sp>
        <p:nvSpPr>
          <p:cNvPr id="18" name="TextBox 17">
            <a:extLst>
              <a:ext uri="{FF2B5EF4-FFF2-40B4-BE49-F238E27FC236}">
                <a16:creationId xmlns:a16="http://schemas.microsoft.com/office/drawing/2014/main" id="{4B407D46-C15C-4DAF-BA5A-9ECA605F2F7B}"/>
              </a:ext>
            </a:extLst>
          </p:cNvPr>
          <p:cNvSpPr txBox="1"/>
          <p:nvPr/>
        </p:nvSpPr>
        <p:spPr>
          <a:xfrm>
            <a:off x="889305" y="1102529"/>
            <a:ext cx="658359" cy="369332"/>
          </a:xfrm>
          <a:prstGeom prst="rect">
            <a:avLst/>
          </a:prstGeom>
          <a:noFill/>
        </p:spPr>
        <p:txBody>
          <a:bodyPr wrap="square" rtlCol="0">
            <a:spAutoFit/>
          </a:bodyPr>
          <a:lstStyle/>
          <a:p>
            <a:r>
              <a:rPr lang="es-ES" dirty="0"/>
              <a:t> 5 ns</a:t>
            </a:r>
            <a:endParaRPr lang="en-GB" dirty="0"/>
          </a:p>
        </p:txBody>
      </p:sp>
      <p:sp>
        <p:nvSpPr>
          <p:cNvPr id="19" name="TextBox 18">
            <a:extLst>
              <a:ext uri="{FF2B5EF4-FFF2-40B4-BE49-F238E27FC236}">
                <a16:creationId xmlns:a16="http://schemas.microsoft.com/office/drawing/2014/main" id="{12AEB103-232B-4B3B-9BBB-A052832315A4}"/>
              </a:ext>
            </a:extLst>
          </p:cNvPr>
          <p:cNvSpPr txBox="1"/>
          <p:nvPr/>
        </p:nvSpPr>
        <p:spPr>
          <a:xfrm>
            <a:off x="1110545" y="3159768"/>
            <a:ext cx="720080" cy="369332"/>
          </a:xfrm>
          <a:prstGeom prst="rect">
            <a:avLst/>
          </a:prstGeom>
          <a:noFill/>
        </p:spPr>
        <p:txBody>
          <a:bodyPr wrap="square" rtlCol="0">
            <a:spAutoFit/>
          </a:bodyPr>
          <a:lstStyle/>
          <a:p>
            <a:r>
              <a:rPr lang="es-ES" dirty="0"/>
              <a:t>30 ps</a:t>
            </a:r>
            <a:endParaRPr lang="en-GB" dirty="0"/>
          </a:p>
        </p:txBody>
      </p:sp>
      <p:pic>
        <p:nvPicPr>
          <p:cNvPr id="2" name="Picture 1">
            <a:extLst>
              <a:ext uri="{FF2B5EF4-FFF2-40B4-BE49-F238E27FC236}">
                <a16:creationId xmlns:a16="http://schemas.microsoft.com/office/drawing/2014/main" id="{E3D8453A-C7A4-491C-B272-9801F9CC29BD}"/>
              </a:ext>
            </a:extLst>
          </p:cNvPr>
          <p:cNvPicPr>
            <a:picLocks noChangeAspect="1"/>
          </p:cNvPicPr>
          <p:nvPr/>
        </p:nvPicPr>
        <p:blipFill>
          <a:blip r:embed="rId7"/>
          <a:stretch>
            <a:fillRect/>
          </a:stretch>
        </p:blipFill>
        <p:spPr>
          <a:xfrm>
            <a:off x="3990425" y="2992933"/>
            <a:ext cx="2507177" cy="1941648"/>
          </a:xfrm>
          <a:prstGeom prst="rect">
            <a:avLst/>
          </a:prstGeom>
        </p:spPr>
      </p:pic>
      <p:pic>
        <p:nvPicPr>
          <p:cNvPr id="3" name="Picture 2">
            <a:extLst>
              <a:ext uri="{FF2B5EF4-FFF2-40B4-BE49-F238E27FC236}">
                <a16:creationId xmlns:a16="http://schemas.microsoft.com/office/drawing/2014/main" id="{B8CDDEAB-0D83-419E-B111-548950CE88F4}"/>
              </a:ext>
            </a:extLst>
          </p:cNvPr>
          <p:cNvPicPr>
            <a:picLocks noChangeAspect="1"/>
          </p:cNvPicPr>
          <p:nvPr/>
        </p:nvPicPr>
        <p:blipFill>
          <a:blip r:embed="rId8"/>
          <a:stretch>
            <a:fillRect/>
          </a:stretch>
        </p:blipFill>
        <p:spPr>
          <a:xfrm>
            <a:off x="3990425" y="999791"/>
            <a:ext cx="2532164" cy="1941649"/>
          </a:xfrm>
          <a:prstGeom prst="rect">
            <a:avLst/>
          </a:prstGeom>
        </p:spPr>
      </p:pic>
      <p:sp>
        <p:nvSpPr>
          <p:cNvPr id="20" name="TextBox 19">
            <a:extLst>
              <a:ext uri="{FF2B5EF4-FFF2-40B4-BE49-F238E27FC236}">
                <a16:creationId xmlns:a16="http://schemas.microsoft.com/office/drawing/2014/main" id="{78A2D16C-1E7A-413C-947D-1AE2A838981A}"/>
              </a:ext>
            </a:extLst>
          </p:cNvPr>
          <p:cNvSpPr txBox="1"/>
          <p:nvPr/>
        </p:nvSpPr>
        <p:spPr>
          <a:xfrm>
            <a:off x="5393867" y="1394941"/>
            <a:ext cx="1128721" cy="369332"/>
          </a:xfrm>
          <a:prstGeom prst="rect">
            <a:avLst/>
          </a:prstGeom>
          <a:noFill/>
        </p:spPr>
        <p:txBody>
          <a:bodyPr wrap="square" rtlCol="0">
            <a:spAutoFit/>
          </a:bodyPr>
          <a:lstStyle/>
          <a:p>
            <a:r>
              <a:rPr lang="es-ES" dirty="0"/>
              <a:t> </a:t>
            </a:r>
            <a:r>
              <a:rPr lang="en-IN" dirty="0"/>
              <a:t>t</a:t>
            </a:r>
            <a:r>
              <a:rPr lang="en-IN" baseline="-25000" dirty="0"/>
              <a:t>d</a:t>
            </a:r>
            <a:r>
              <a:rPr lang="es-ES" dirty="0"/>
              <a:t>=500 ns</a:t>
            </a:r>
            <a:endParaRPr lang="en-GB" dirty="0"/>
          </a:p>
        </p:txBody>
      </p:sp>
      <p:sp>
        <p:nvSpPr>
          <p:cNvPr id="22" name="TextBox 21">
            <a:extLst>
              <a:ext uri="{FF2B5EF4-FFF2-40B4-BE49-F238E27FC236}">
                <a16:creationId xmlns:a16="http://schemas.microsoft.com/office/drawing/2014/main" id="{06A836D9-3BDF-4D9D-9E00-B5696DAB988D}"/>
              </a:ext>
            </a:extLst>
          </p:cNvPr>
          <p:cNvSpPr txBox="1"/>
          <p:nvPr/>
        </p:nvSpPr>
        <p:spPr>
          <a:xfrm>
            <a:off x="5368881" y="3329756"/>
            <a:ext cx="1128721" cy="369332"/>
          </a:xfrm>
          <a:prstGeom prst="rect">
            <a:avLst/>
          </a:prstGeom>
          <a:noFill/>
        </p:spPr>
        <p:txBody>
          <a:bodyPr wrap="square" rtlCol="0">
            <a:spAutoFit/>
          </a:bodyPr>
          <a:lstStyle/>
          <a:p>
            <a:r>
              <a:rPr lang="es-ES" dirty="0"/>
              <a:t> </a:t>
            </a:r>
            <a:r>
              <a:rPr lang="en-IN" dirty="0"/>
              <a:t>t</a:t>
            </a:r>
            <a:r>
              <a:rPr lang="en-IN" baseline="-25000" dirty="0"/>
              <a:t>d</a:t>
            </a:r>
            <a:r>
              <a:rPr lang="es-ES" dirty="0"/>
              <a:t>=200 ns</a:t>
            </a:r>
            <a:endParaRPr lang="en-GB" dirty="0"/>
          </a:p>
        </p:txBody>
      </p:sp>
      <p:sp>
        <p:nvSpPr>
          <p:cNvPr id="17" name="TextBox 12"/>
          <p:cNvSpPr txBox="1"/>
          <p:nvPr/>
        </p:nvSpPr>
        <p:spPr>
          <a:xfrm>
            <a:off x="179512" y="4843026"/>
            <a:ext cx="8934063" cy="1754326"/>
          </a:xfrm>
          <a:prstGeom prst="rect">
            <a:avLst/>
          </a:prstGeom>
          <a:noFill/>
        </p:spPr>
        <p:txBody>
          <a:bodyPr wrap="square" rtlCol="0">
            <a:spAutoFit/>
          </a:bodyPr>
          <a:lstStyle/>
          <a:p>
            <a:pPr lvl="0" algn="just">
              <a:defRPr/>
            </a:pPr>
            <a:r>
              <a:rPr lang="en-GB" b="1" dirty="0">
                <a:solidFill>
                  <a:srgbClr val="FF0000"/>
                </a:solidFill>
                <a:latin typeface="Arial" panose="020B0604020202020204" pitchFamily="34" charset="0"/>
                <a:cs typeface="Arial" panose="020B0604020202020204" pitchFamily="34" charset="0"/>
              </a:rPr>
              <a:t>CONCLUSION: In the case of </a:t>
            </a:r>
            <a:r>
              <a:rPr lang="en-GB" b="1" dirty="0" err="1">
                <a:solidFill>
                  <a:srgbClr val="FF0000"/>
                </a:solidFill>
                <a:latin typeface="Arial" panose="020B0604020202020204" pitchFamily="34" charset="0"/>
                <a:cs typeface="Arial" panose="020B0604020202020204" pitchFamily="34" charset="0"/>
              </a:rPr>
              <a:t>ps</a:t>
            </a:r>
            <a:r>
              <a:rPr lang="en-GB" b="1" dirty="0">
                <a:solidFill>
                  <a:srgbClr val="FF0000"/>
                </a:solidFill>
                <a:latin typeface="Arial" panose="020B0604020202020204" pitchFamily="34" charset="0"/>
                <a:cs typeface="Arial" panose="020B0604020202020204" pitchFamily="34" charset="0"/>
              </a:rPr>
              <a:t> LIBS:</a:t>
            </a:r>
          </a:p>
          <a:p>
            <a:pPr marL="285750" lvl="0" indent="-285750" algn="just">
              <a:buFontTx/>
              <a:buChar char="-"/>
              <a:defRPr/>
            </a:pPr>
            <a:r>
              <a:rPr lang="en-GB" b="1" dirty="0">
                <a:solidFill>
                  <a:srgbClr val="FF0000"/>
                </a:solidFill>
                <a:latin typeface="Arial" panose="020B0604020202020204" pitchFamily="34" charset="0"/>
                <a:cs typeface="Arial" panose="020B0604020202020204" pitchFamily="34" charset="0"/>
              </a:rPr>
              <a:t>No sample overheating, only ablation.</a:t>
            </a:r>
          </a:p>
          <a:p>
            <a:pPr marL="285750" lvl="0" indent="-285750" algn="just">
              <a:buFontTx/>
              <a:buChar char="-"/>
              <a:defRPr/>
            </a:pPr>
            <a:r>
              <a:rPr lang="en-GB" b="1" dirty="0">
                <a:solidFill>
                  <a:srgbClr val="FF0000"/>
                </a:solidFill>
                <a:latin typeface="Arial" panose="020B0604020202020204" pitchFamily="34" charset="0"/>
                <a:cs typeface="Arial" panose="020B0604020202020204" pitchFamily="34" charset="0"/>
              </a:rPr>
              <a:t>Lower typical n</a:t>
            </a:r>
            <a:r>
              <a:rPr lang="en-GB" b="1" baseline="-25000" dirty="0">
                <a:solidFill>
                  <a:srgbClr val="FF0000"/>
                </a:solidFill>
                <a:latin typeface="Arial" panose="020B0604020202020204" pitchFamily="34" charset="0"/>
                <a:cs typeface="Arial" panose="020B0604020202020204" pitchFamily="34" charset="0"/>
              </a:rPr>
              <a:t>e</a:t>
            </a:r>
            <a:r>
              <a:rPr lang="en-GB" b="1" dirty="0">
                <a:solidFill>
                  <a:srgbClr val="FF0000"/>
                </a:solidFill>
                <a:latin typeface="Arial" panose="020B0604020202020204" pitchFamily="34" charset="0"/>
                <a:cs typeface="Arial" panose="020B0604020202020204" pitchFamily="34" charset="0"/>
              </a:rPr>
              <a:t> (less material ablated) and </a:t>
            </a:r>
            <a:r>
              <a:rPr lang="en-GB" b="1" dirty="0" err="1">
                <a:solidFill>
                  <a:srgbClr val="FF0000"/>
                </a:solidFill>
                <a:latin typeface="Arial" panose="020B0604020202020204" pitchFamily="34" charset="0"/>
                <a:cs typeface="Arial" panose="020B0604020202020204" pitchFamily="34" charset="0"/>
              </a:rPr>
              <a:t>T</a:t>
            </a:r>
            <a:r>
              <a:rPr lang="en-GB" b="1" baseline="-25000" dirty="0" err="1">
                <a:solidFill>
                  <a:srgbClr val="FF0000"/>
                </a:solidFill>
                <a:latin typeface="Arial" panose="020B0604020202020204" pitchFamily="34" charset="0"/>
                <a:cs typeface="Arial" panose="020B0604020202020204" pitchFamily="34" charset="0"/>
              </a:rPr>
              <a:t>e</a:t>
            </a:r>
            <a:r>
              <a:rPr lang="en-GB" b="1" dirty="0">
                <a:solidFill>
                  <a:srgbClr val="FF0000"/>
                </a:solidFill>
                <a:latin typeface="Arial" panose="020B0604020202020204" pitchFamily="34" charset="0"/>
                <a:cs typeface="Arial" panose="020B0604020202020204" pitchFamily="34" charset="0"/>
              </a:rPr>
              <a:t> lower (higher neutral/ion ration) than in ns LIBS. </a:t>
            </a:r>
            <a:r>
              <a:rPr lang="en-GB" b="1"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GB" b="1" dirty="0">
                <a:solidFill>
                  <a:srgbClr val="FF0000"/>
                </a:solidFill>
                <a:latin typeface="Arial" panose="020B0604020202020204" pitchFamily="34" charset="0"/>
                <a:cs typeface="Arial" panose="020B0604020202020204" pitchFamily="34" charset="0"/>
              </a:rPr>
              <a:t>Narrower W I-II line</a:t>
            </a:r>
            <a:r>
              <a:rPr lang="sk-SK" b="1" dirty="0">
                <a:solidFill>
                  <a:srgbClr val="FF0000"/>
                </a:solidFill>
                <a:latin typeface="Arial" panose="020B0604020202020204" pitchFamily="34" charset="0"/>
                <a:cs typeface="Arial" panose="020B0604020202020204" pitchFamily="34" charset="0"/>
              </a:rPr>
              <a:t>s.</a:t>
            </a:r>
          </a:p>
          <a:p>
            <a:pPr marL="285750" lvl="0" indent="-285750" algn="just">
              <a:buFontTx/>
              <a:buChar char="-"/>
              <a:defRPr/>
            </a:pPr>
            <a:r>
              <a:rPr lang="en-US" b="1" dirty="0">
                <a:solidFill>
                  <a:srgbClr val="FF0000"/>
                </a:solidFill>
                <a:latin typeface="Arial" panose="020B0604020202020204" pitchFamily="34" charset="0"/>
                <a:cs typeface="Arial" panose="020B0604020202020204" pitchFamily="34" charset="0"/>
              </a:rPr>
              <a:t>M</a:t>
            </a:r>
            <a:r>
              <a:rPr lang="en-GB" b="1" dirty="0">
                <a:solidFill>
                  <a:srgbClr val="FF0000"/>
                </a:solidFill>
                <a:latin typeface="Arial" panose="020B0604020202020204" pitchFamily="34" charset="0"/>
                <a:cs typeface="Arial" panose="020B0604020202020204" pitchFamily="34" charset="0"/>
              </a:rPr>
              <a:t>ore precise </a:t>
            </a:r>
            <a:r>
              <a:rPr lang="sk-SK" b="1" dirty="0">
                <a:solidFill>
                  <a:srgbClr val="FF0000"/>
                </a:solidFill>
                <a:latin typeface="Arial" panose="020B0604020202020204" pitchFamily="34" charset="0"/>
                <a:cs typeface="Arial" panose="020B0604020202020204" pitchFamily="34" charset="0"/>
              </a:rPr>
              <a:t>CF </a:t>
            </a:r>
            <a:r>
              <a:rPr lang="en-GB" b="1" dirty="0">
                <a:solidFill>
                  <a:srgbClr val="FF0000"/>
                </a:solidFill>
                <a:latin typeface="Arial" panose="020B0604020202020204" pitchFamily="34" charset="0"/>
                <a:cs typeface="Arial" panose="020B0604020202020204" pitchFamily="34" charset="0"/>
              </a:rPr>
              <a:t>evaluation of D retention</a:t>
            </a:r>
            <a:r>
              <a:rPr lang="fi-FI" b="1" dirty="0">
                <a:solidFill>
                  <a:srgbClr val="FF0000"/>
                </a:solidFill>
                <a:latin typeface="Arial" panose="020B0604020202020204" pitchFamily="34" charset="0"/>
                <a:cs typeface="Arial" panose="020B0604020202020204" pitchFamily="34" charset="0"/>
              </a:rPr>
              <a:t>.</a:t>
            </a:r>
            <a:endParaRPr lang="sk-SK" b="1" dirty="0">
              <a:solidFill>
                <a:srgbClr val="FF0000"/>
              </a:solidFill>
              <a:latin typeface="Arial" panose="020B0604020202020204" pitchFamily="34" charset="0"/>
              <a:cs typeface="Arial" panose="020B0604020202020204" pitchFamily="34" charset="0"/>
            </a:endParaRPr>
          </a:p>
          <a:p>
            <a:pPr marL="285750" lvl="0" indent="-285750" algn="just">
              <a:buFontTx/>
              <a:buChar char="-"/>
              <a:defRPr/>
            </a:pPr>
            <a:r>
              <a:rPr kumimoji="0" lang="sk-SK"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Lower</a:t>
            </a:r>
            <a:r>
              <a:rPr kumimoji="0" lang="en-US"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sk-SK"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abla</a:t>
            </a:r>
            <a:r>
              <a:rPr kumimoji="0" lang="en-US"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r>
              <a:rPr kumimoji="0" lang="sk-SK"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Rate</a:t>
            </a:r>
            <a:r>
              <a:rPr kumimoji="0" lang="en-US"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sk-SK"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a:t>
            </a:r>
            <a:r>
              <a:rPr kumimoji="0" lang="en-US"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&gt; better depth resolution.</a:t>
            </a:r>
            <a:endParaRPr kumimoji="0" lang="en-GB"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13381154-7020-47D6-8972-14146E39C236}"/>
              </a:ext>
            </a:extLst>
          </p:cNvPr>
          <p:cNvSpPr/>
          <p:nvPr/>
        </p:nvSpPr>
        <p:spPr>
          <a:xfrm>
            <a:off x="889304" y="999791"/>
            <a:ext cx="586352" cy="5842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E3FDF18-1813-4FBB-8518-8ED9D8ABE1A9}"/>
              </a:ext>
            </a:extLst>
          </p:cNvPr>
          <p:cNvSpPr/>
          <p:nvPr/>
        </p:nvSpPr>
        <p:spPr>
          <a:xfrm>
            <a:off x="1177409" y="3055354"/>
            <a:ext cx="586352" cy="5842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57DD17F3-37E6-413D-B23A-61E6D330C272}"/>
              </a:ext>
            </a:extLst>
          </p:cNvPr>
          <p:cNvCxnSpPr>
            <a:cxnSpLocks/>
          </p:cNvCxnSpPr>
          <p:nvPr/>
        </p:nvCxnSpPr>
        <p:spPr>
          <a:xfrm flipV="1">
            <a:off x="5482076" y="2216469"/>
            <a:ext cx="1826228" cy="3284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376E608-4F0A-4CDB-9A03-D83E03A07158}"/>
              </a:ext>
            </a:extLst>
          </p:cNvPr>
          <p:cNvCxnSpPr>
            <a:cxnSpLocks/>
          </p:cNvCxnSpPr>
          <p:nvPr/>
        </p:nvCxnSpPr>
        <p:spPr>
          <a:xfrm flipV="1">
            <a:off x="5470602" y="1743905"/>
            <a:ext cx="2371202" cy="3756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F6DE950-CD2F-420C-9EDC-4B03348ADFC3}"/>
              </a:ext>
            </a:extLst>
          </p:cNvPr>
          <p:cNvCxnSpPr>
            <a:cxnSpLocks/>
          </p:cNvCxnSpPr>
          <p:nvPr/>
        </p:nvCxnSpPr>
        <p:spPr>
          <a:xfrm flipV="1">
            <a:off x="2259733" y="3806897"/>
            <a:ext cx="5185887" cy="1693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D69C7D8-2DED-4D3C-9F5A-CBBF24920700}"/>
              </a:ext>
            </a:extLst>
          </p:cNvPr>
          <p:cNvCxnSpPr>
            <a:cxnSpLocks/>
          </p:cNvCxnSpPr>
          <p:nvPr/>
        </p:nvCxnSpPr>
        <p:spPr>
          <a:xfrm flipV="1">
            <a:off x="2175827" y="3802367"/>
            <a:ext cx="6088225" cy="1698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10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942"/>
            <a:ext cx="8820472" cy="1008112"/>
          </a:xfrm>
        </p:spPr>
        <p:txBody>
          <a:bodyPr/>
          <a:lstStyle/>
          <a:p>
            <a:r>
              <a:rPr lang="en-IN" dirty="0"/>
              <a:t>LIBS of COMPASS screws after LM experiments – Li campaign </a:t>
            </a:r>
            <a:r>
              <a:rPr lang="nl-NL" sz="3200" dirty="0">
                <a:solidFill>
                  <a:srgbClr val="C00000"/>
                </a:solidFill>
              </a:rPr>
              <a:t>CU</a:t>
            </a:r>
            <a:r>
              <a:rPr lang="en-GB" dirty="0"/>
              <a:t/>
            </a:r>
            <a:br>
              <a:rPr lang="en-GB" dirty="0"/>
            </a:br>
            <a:endParaRPr lang="en-GB"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42311"/>
          <a:stretch/>
        </p:blipFill>
        <p:spPr>
          <a:xfrm>
            <a:off x="0" y="936054"/>
            <a:ext cx="3600000" cy="2698938"/>
          </a:xfrm>
          <a:prstGeom prst="rect">
            <a:avLst/>
          </a:prstGeom>
        </p:spPr>
      </p:pic>
      <p:pic>
        <p:nvPicPr>
          <p:cNvPr id="7" name="Picture 6"/>
          <p:cNvPicPr>
            <a:picLocks noChangeAspect="1"/>
          </p:cNvPicPr>
          <p:nvPr/>
        </p:nvPicPr>
        <p:blipFill>
          <a:blip r:embed="rId4"/>
          <a:stretch>
            <a:fillRect/>
          </a:stretch>
        </p:blipFill>
        <p:spPr>
          <a:xfrm>
            <a:off x="3851920" y="952668"/>
            <a:ext cx="5212549" cy="2270901"/>
          </a:xfrm>
          <a:prstGeom prst="rect">
            <a:avLst/>
          </a:prstGeom>
        </p:spPr>
      </p:pic>
      <p:pic>
        <p:nvPicPr>
          <p:cNvPr id="8" name="Picture 7"/>
          <p:cNvPicPr>
            <a:picLocks noChangeAspect="1"/>
          </p:cNvPicPr>
          <p:nvPr/>
        </p:nvPicPr>
        <p:blipFill rotWithShape="1">
          <a:blip r:embed="rId5"/>
          <a:srcRect t="5239" r="8987" b="4144"/>
          <a:stretch/>
        </p:blipFill>
        <p:spPr>
          <a:xfrm>
            <a:off x="21974" y="3634992"/>
            <a:ext cx="3276472" cy="2580287"/>
          </a:xfrm>
          <a:prstGeom prst="rect">
            <a:avLst/>
          </a:prstGeom>
        </p:spPr>
      </p:pic>
      <p:sp>
        <p:nvSpPr>
          <p:cNvPr id="11" name="TextBox 10">
            <a:extLst>
              <a:ext uri="{FF2B5EF4-FFF2-40B4-BE49-F238E27FC236}">
                <a16:creationId xmlns:a16="http://schemas.microsoft.com/office/drawing/2014/main" id="{F9605003-AA14-459F-94E6-515E7D98F1A5}"/>
              </a:ext>
            </a:extLst>
          </p:cNvPr>
          <p:cNvSpPr txBox="1"/>
          <p:nvPr/>
        </p:nvSpPr>
        <p:spPr>
          <a:xfrm>
            <a:off x="496653" y="6221347"/>
            <a:ext cx="7809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a:ea typeface="+mn-ea"/>
                <a:cs typeface="+mn-cs"/>
              </a:rPr>
              <a:t>P. Veis, S. </a:t>
            </a:r>
            <a:r>
              <a:rPr kumimoji="0" lang="en-IN" sz="1800" b="0" i="0" u="none" strike="noStrike" kern="1200" cap="none" spc="0" normalizeH="0" baseline="0" noProof="0" dirty="0" err="1">
                <a:ln>
                  <a:noFill/>
                </a:ln>
                <a:solidFill>
                  <a:prstClr val="black"/>
                </a:solidFill>
                <a:effectLst/>
                <a:uLnTx/>
                <a:uFillTx/>
                <a:latin typeface="Calibri"/>
                <a:ea typeface="+mn-ea"/>
                <a:cs typeface="+mn-cs"/>
              </a:rPr>
              <a:t>Atikkuke</a:t>
            </a:r>
            <a:r>
              <a:rPr kumimoji="0" lang="en-IN" sz="1800" b="0" i="0" u="none" strike="noStrike" kern="1200" cap="none" spc="0" normalizeH="0" baseline="0" noProof="0" dirty="0">
                <a:ln>
                  <a:noFill/>
                </a:ln>
                <a:solidFill>
                  <a:prstClr val="black"/>
                </a:solidFill>
                <a:effectLst/>
                <a:uLnTx/>
                <a:uFillTx/>
                <a:latin typeface="Calibri"/>
                <a:ea typeface="+mn-ea"/>
                <a:cs typeface="+mn-cs"/>
              </a:rPr>
              <a:t>, A. Marin Roldan, V. </a:t>
            </a:r>
            <a:r>
              <a:rPr kumimoji="0" lang="en-IN" sz="1800" b="0" i="0" u="none" strike="noStrike" kern="1200" cap="none" spc="0" normalizeH="0" baseline="0" noProof="0" dirty="0" err="1">
                <a:ln>
                  <a:noFill/>
                </a:ln>
                <a:solidFill>
                  <a:prstClr val="black"/>
                </a:solidFill>
                <a:effectLst/>
                <a:uLnTx/>
                <a:uFillTx/>
                <a:latin typeface="Calibri"/>
                <a:ea typeface="+mn-ea"/>
                <a:cs typeface="+mn-cs"/>
              </a:rPr>
              <a:t>Dviwedi</a:t>
            </a:r>
            <a:r>
              <a:rPr kumimoji="0" lang="en-IN" sz="1800" b="0" i="0" u="none" strike="noStrike" kern="1200" cap="none" spc="0" normalizeH="0" baseline="0" noProof="0" dirty="0">
                <a:ln>
                  <a:noFill/>
                </a:ln>
                <a:solidFill>
                  <a:prstClr val="black"/>
                </a:solidFill>
                <a:effectLst/>
                <a:uLnTx/>
                <a:uFillTx/>
                <a:latin typeface="Calibri"/>
                <a:ea typeface="+mn-ea"/>
                <a:cs typeface="+mn-cs"/>
              </a:rPr>
              <a:t>, R. </a:t>
            </a:r>
            <a:r>
              <a:rPr kumimoji="0" lang="en-IN" sz="1800" b="0" i="0" u="none" strike="noStrike" kern="1200" cap="none" spc="0" normalizeH="0" baseline="0" noProof="0" dirty="0" err="1">
                <a:ln>
                  <a:noFill/>
                </a:ln>
                <a:solidFill>
                  <a:prstClr val="black"/>
                </a:solidFill>
                <a:effectLst/>
                <a:uLnTx/>
                <a:uFillTx/>
                <a:latin typeface="Calibri"/>
                <a:ea typeface="+mn-ea"/>
                <a:cs typeface="+mn-cs"/>
              </a:rPr>
              <a:t>Dejarnac</a:t>
            </a:r>
            <a:r>
              <a:rPr kumimoji="0" lang="en-IN" sz="1800" b="0" i="0" u="none" strike="noStrike" kern="1200" cap="none" spc="0" normalizeH="0" baseline="0" noProof="0" dirty="0">
                <a:ln>
                  <a:noFill/>
                </a:ln>
                <a:solidFill>
                  <a:prstClr val="black"/>
                </a:solidFill>
                <a:effectLst/>
                <a:uLnTx/>
                <a:uFillTx/>
                <a:latin typeface="Calibri"/>
                <a:ea typeface="+mn-ea"/>
                <a:cs typeface="+mn-cs"/>
              </a:rPr>
              <a:t> </a:t>
            </a:r>
            <a:r>
              <a:rPr kumimoji="0" lang="en-IN" sz="1800" b="0" i="0" u="none" strike="noStrike" kern="1200" cap="none" spc="0" normalizeH="0" noProof="0" dirty="0">
                <a:ln>
                  <a:noFill/>
                </a:ln>
                <a:solidFill>
                  <a:prstClr val="black"/>
                </a:solidFill>
                <a:effectLst/>
                <a:uLnTx/>
                <a:uFillTx/>
                <a:latin typeface="Calibri"/>
                <a:ea typeface="+mn-ea"/>
                <a:cs typeface="+mn-cs"/>
              </a:rPr>
              <a:t> </a:t>
            </a:r>
            <a:r>
              <a:rPr kumimoji="0" lang="en-IN" sz="1800" b="0" i="1" u="none" strike="noStrike" kern="1200" cap="none" spc="0" normalizeH="0" baseline="0" noProof="0" dirty="0">
                <a:ln>
                  <a:noFill/>
                </a:ln>
                <a:solidFill>
                  <a:prstClr val="black"/>
                </a:solidFill>
                <a:effectLst/>
                <a:uLnTx/>
                <a:uFillTx/>
                <a:latin typeface="Calibri"/>
                <a:ea typeface="+mn-ea"/>
                <a:cs typeface="+mn-cs"/>
              </a:rPr>
              <a:t>et al</a:t>
            </a:r>
            <a:r>
              <a:rPr kumimoji="0" lang="en-IN" sz="1800" b="0" i="0" u="none" strike="noStrike" kern="1200" cap="none" spc="0" normalizeH="0" baseline="0" noProof="0" dirty="0">
                <a:ln>
                  <a:noFill/>
                </a:ln>
                <a:solidFill>
                  <a:prstClr val="black"/>
                </a:solidFill>
                <a:effectLst/>
                <a:uLnTx/>
                <a:uFillTx/>
                <a:latin typeface="Calibri"/>
                <a:ea typeface="+mn-ea"/>
                <a:cs typeface="+mn-cs"/>
              </a:rPr>
              <a:t>., NME 25 (2020)</a:t>
            </a:r>
          </a:p>
        </p:txBody>
      </p:sp>
      <p:pic>
        <p:nvPicPr>
          <p:cNvPr id="12" name="Picture 11"/>
          <p:cNvPicPr>
            <a:picLocks noChangeAspect="1"/>
          </p:cNvPicPr>
          <p:nvPr/>
        </p:nvPicPr>
        <p:blipFill>
          <a:blip r:embed="rId6"/>
          <a:stretch>
            <a:fillRect/>
          </a:stretch>
        </p:blipFill>
        <p:spPr>
          <a:xfrm>
            <a:off x="3642887" y="3212976"/>
            <a:ext cx="5400000" cy="836471"/>
          </a:xfrm>
          <a:prstGeom prst="rect">
            <a:avLst/>
          </a:prstGeom>
        </p:spPr>
      </p:pic>
      <p:sp>
        <p:nvSpPr>
          <p:cNvPr id="13" name="TextBox 12"/>
          <p:cNvSpPr txBox="1"/>
          <p:nvPr/>
        </p:nvSpPr>
        <p:spPr>
          <a:xfrm>
            <a:off x="3306370" y="4005064"/>
            <a:ext cx="576602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Screws number 3, 12, 13, and 14 (closest to the LM divertor) have the highest Li at.% values, while the screws number 8 and 11 (farthest), have the lowest Li at.% values. - C is the main element of the deposited layer (83-94 C at.%).    B´s source is from boronization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CONCLUSION: Successful CF LIBS mapping via screws. Similar approach could be used also for other tokamaks. </a:t>
            </a:r>
          </a:p>
        </p:txBody>
      </p:sp>
      <p:sp>
        <p:nvSpPr>
          <p:cNvPr id="14" name="TextBox 13">
            <a:extLst>
              <a:ext uri="{FF2B5EF4-FFF2-40B4-BE49-F238E27FC236}">
                <a16:creationId xmlns:a16="http://schemas.microsoft.com/office/drawing/2014/main" id="{40A78D17-A09D-4632-A78F-4022C07E6D4E}"/>
              </a:ext>
            </a:extLst>
          </p:cNvPr>
          <p:cNvSpPr txBox="1"/>
          <p:nvPr/>
        </p:nvSpPr>
        <p:spPr>
          <a:xfrm>
            <a:off x="6422731" y="583336"/>
            <a:ext cx="2649662" cy="369332"/>
          </a:xfrm>
          <a:prstGeom prst="rect">
            <a:avLst/>
          </a:prstGeom>
          <a:noFill/>
        </p:spPr>
        <p:txBody>
          <a:bodyPr wrap="square" rtlCol="0">
            <a:spAutoFit/>
          </a:bodyPr>
          <a:lstStyle/>
          <a:p>
            <a:r>
              <a:rPr lang="fi-FI" b="1" dirty="0">
                <a:solidFill>
                  <a:srgbClr val="C00000"/>
                </a:solidFill>
                <a:latin typeface="Arial" panose="020B0604020202020204" pitchFamily="34" charset="0"/>
                <a:cs typeface="Arial" panose="020B0604020202020204" pitchFamily="34" charset="0"/>
              </a:rPr>
              <a:t>Collaboration</a:t>
            </a:r>
            <a:r>
              <a:rPr lang="es-ES" b="1" dirty="0">
                <a:solidFill>
                  <a:srgbClr val="C00000"/>
                </a:solidFill>
                <a:latin typeface="Arial" panose="020B0604020202020204" pitchFamily="34" charset="0"/>
                <a:cs typeface="Arial" panose="020B0604020202020204" pitchFamily="34" charset="0"/>
              </a:rPr>
              <a:t>: </a:t>
            </a:r>
            <a:r>
              <a:rPr lang="fi-FI" b="1" dirty="0">
                <a:solidFill>
                  <a:srgbClr val="C00000"/>
                </a:solidFill>
                <a:latin typeface="Arial" panose="020B0604020202020204" pitchFamily="34" charset="0"/>
                <a:cs typeface="Arial" panose="020B0604020202020204" pitchFamily="34" charset="0"/>
              </a:rPr>
              <a:t>CU, IPP</a:t>
            </a:r>
            <a:endParaRPr lang="en-GB"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5972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207582"/>
            <a:ext cx="8568952" cy="457200"/>
          </a:xfrm>
        </p:spPr>
        <p:txBody>
          <a:bodyPr/>
          <a:lstStyle/>
          <a:p>
            <a:r>
              <a:rPr lang="en-GB" sz="2800" b="1" dirty="0"/>
              <a:t>Key results 2020</a:t>
            </a:r>
            <a:r>
              <a:rPr lang="en-GB" sz="2400" b="1" dirty="0">
                <a:solidFill>
                  <a:srgbClr val="C00000"/>
                </a:solidFill>
              </a:rPr>
              <a:t>       </a:t>
            </a:r>
            <a:r>
              <a:rPr lang="en-GB" sz="3600" b="1" dirty="0">
                <a:solidFill>
                  <a:srgbClr val="C00000"/>
                </a:solidFill>
              </a:rPr>
              <a:t>FZJ</a:t>
            </a:r>
            <a:endParaRPr lang="fi-FI" sz="3600" dirty="0"/>
          </a:p>
        </p:txBody>
      </p:sp>
      <p:sp>
        <p:nvSpPr>
          <p:cNvPr id="11" name="Content Placeholder 2">
            <a:extLst>
              <a:ext uri="{FF2B5EF4-FFF2-40B4-BE49-F238E27FC236}">
                <a16:creationId xmlns:a16="http://schemas.microsoft.com/office/drawing/2014/main" id="{3C3C9A35-AA3E-4187-9B5C-37976E63357F}"/>
              </a:ext>
            </a:extLst>
          </p:cNvPr>
          <p:cNvSpPr>
            <a:spLocks noGrp="1"/>
          </p:cNvSpPr>
          <p:nvPr>
            <p:ph idx="1"/>
          </p:nvPr>
        </p:nvSpPr>
        <p:spPr>
          <a:xfrm>
            <a:off x="179512" y="980728"/>
            <a:ext cx="8784976" cy="1008112"/>
          </a:xfrm>
        </p:spPr>
        <p:txBody>
          <a:bodyPr>
            <a:normAutofit/>
          </a:bodyPr>
          <a:lstStyle/>
          <a:p>
            <a:pPr marL="0" indent="0">
              <a:buNone/>
            </a:pPr>
            <a:r>
              <a:rPr lang="en-GB" sz="2000" dirty="0">
                <a:solidFill>
                  <a:srgbClr val="FF0000"/>
                </a:solidFill>
              </a:rPr>
              <a:t>Investigate erosion/deposition/fuel retention by (CF)-LIBS and NRA/RBS or LID-QMS/EDX in between plasma discharges (including outgassing study) and PSI-2</a:t>
            </a:r>
          </a:p>
        </p:txBody>
      </p:sp>
      <p:sp>
        <p:nvSpPr>
          <p:cNvPr id="12" name="Content Placeholder 2">
            <a:extLst>
              <a:ext uri="{FF2B5EF4-FFF2-40B4-BE49-F238E27FC236}">
                <a16:creationId xmlns:a16="http://schemas.microsoft.com/office/drawing/2014/main" id="{E617F055-6404-4D07-AD8C-D46A935B6E27}"/>
              </a:ext>
            </a:extLst>
          </p:cNvPr>
          <p:cNvSpPr txBox="1">
            <a:spLocks/>
          </p:cNvSpPr>
          <p:nvPr/>
        </p:nvSpPr>
        <p:spPr>
          <a:xfrm>
            <a:off x="179512" y="1988840"/>
            <a:ext cx="4896544" cy="45365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buClr>
                <a:srgbClr val="FF0000"/>
              </a:buClr>
              <a:buFont typeface="Wingdings" panose="05000000000000000000" pitchFamily="2" charset="2"/>
              <a:buChar char="Ø"/>
            </a:pPr>
            <a:r>
              <a:rPr lang="de-DE" sz="1800" dirty="0"/>
              <a:t>The data of the experiments performed in 2018-2019 have been re-evaluated for the publication in Nuclear Fusion</a:t>
            </a:r>
          </a:p>
          <a:p>
            <a:pPr algn="just">
              <a:buClr>
                <a:srgbClr val="FF0000"/>
              </a:buClr>
              <a:buFont typeface="Wingdings" panose="05000000000000000000" pitchFamily="2" charset="2"/>
              <a:buChar char="Ø"/>
            </a:pPr>
            <a:r>
              <a:rPr lang="de-DE" sz="1800" dirty="0"/>
              <a:t>The parameters of W outgassing after plasma exposure (dynamic retention) depends on the plasma flux and/</a:t>
            </a:r>
            <a:r>
              <a:rPr lang="de-DE" sz="1800" dirty="0" err="1"/>
              <a:t>or</a:t>
            </a:r>
            <a:r>
              <a:rPr lang="de-DE" sz="1800" dirty="0"/>
              <a:t> </a:t>
            </a:r>
            <a:r>
              <a:rPr lang="de-DE" sz="1800" dirty="0" err="1"/>
              <a:t>ion</a:t>
            </a:r>
            <a:r>
              <a:rPr lang="de-DE" sz="1800" dirty="0"/>
              <a:t> </a:t>
            </a:r>
            <a:r>
              <a:rPr lang="de-DE" sz="1800" dirty="0" err="1"/>
              <a:t>energy</a:t>
            </a:r>
            <a:r>
              <a:rPr lang="de-DE" sz="1800" dirty="0"/>
              <a:t>.</a:t>
            </a:r>
          </a:p>
          <a:p>
            <a:pPr algn="just">
              <a:buFont typeface="Wingdings" panose="05000000000000000000" pitchFamily="2" charset="2"/>
              <a:buChar char="Ø"/>
            </a:pPr>
            <a:endParaRPr lang="de-DE" sz="1800" dirty="0"/>
          </a:p>
          <a:p>
            <a:pPr marL="0" indent="0" algn="just">
              <a:buNone/>
            </a:pPr>
            <a:r>
              <a:rPr lang="en-GB" sz="1800" dirty="0"/>
              <a:t>Due to laser power supply reparation and COVID-19 restrictions there no new measurements in PSI-2 with LIBS were done till now in 2020. The LIBS measurements are planned in November-December 2020.</a:t>
            </a:r>
          </a:p>
        </p:txBody>
      </p:sp>
      <p:sp>
        <p:nvSpPr>
          <p:cNvPr id="15" name="TextBox 5">
            <a:extLst>
              <a:ext uri="{FF2B5EF4-FFF2-40B4-BE49-F238E27FC236}">
                <a16:creationId xmlns:a16="http://schemas.microsoft.com/office/drawing/2014/main" id="{9E26C0B9-2722-46DA-A5E8-4FAA59613433}"/>
              </a:ext>
            </a:extLst>
          </p:cNvPr>
          <p:cNvSpPr txBox="1"/>
          <p:nvPr/>
        </p:nvSpPr>
        <p:spPr>
          <a:xfrm>
            <a:off x="5292080" y="3861048"/>
            <a:ext cx="385192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Times New Roman" pitchFamily="18" charset="0"/>
                <a:cs typeface="Times New Roman" pitchFamily="18" charset="0"/>
              </a:rPr>
              <a:t>Fig. 1. Evolution of the D content in W sample at R=2.9 cm  measured by LIBS in PSI-2</a:t>
            </a:r>
          </a:p>
        </p:txBody>
      </p:sp>
      <p:pic>
        <p:nvPicPr>
          <p:cNvPr id="16" name="Picture 15">
            <a:extLst>
              <a:ext uri="{FF2B5EF4-FFF2-40B4-BE49-F238E27FC236}">
                <a16:creationId xmlns:a16="http://schemas.microsoft.com/office/drawing/2014/main" id="{83D85EC5-2116-477F-B6D0-AE1F1B1CCEF9}"/>
              </a:ext>
            </a:extLst>
          </p:cNvPr>
          <p:cNvPicPr>
            <a:picLocks noChangeAspect="1"/>
          </p:cNvPicPr>
          <p:nvPr/>
        </p:nvPicPr>
        <p:blipFill>
          <a:blip r:embed="rId3"/>
          <a:stretch>
            <a:fillRect/>
          </a:stretch>
        </p:blipFill>
        <p:spPr>
          <a:xfrm>
            <a:off x="5652120" y="4077072"/>
            <a:ext cx="3419872" cy="2160240"/>
          </a:xfrm>
          <a:prstGeom prst="rect">
            <a:avLst/>
          </a:prstGeom>
        </p:spPr>
      </p:pic>
      <p:pic>
        <p:nvPicPr>
          <p:cNvPr id="19" name="Picture 18">
            <a:extLst>
              <a:ext uri="{FF2B5EF4-FFF2-40B4-BE49-F238E27FC236}">
                <a16:creationId xmlns:a16="http://schemas.microsoft.com/office/drawing/2014/main" id="{41740598-7314-4ED5-BD65-E958B53DED02}"/>
              </a:ext>
            </a:extLst>
          </p:cNvPr>
          <p:cNvPicPr>
            <a:picLocks noChangeAspect="1"/>
          </p:cNvPicPr>
          <p:nvPr/>
        </p:nvPicPr>
        <p:blipFill>
          <a:blip r:embed="rId4"/>
          <a:stretch>
            <a:fillRect/>
          </a:stretch>
        </p:blipFill>
        <p:spPr>
          <a:xfrm>
            <a:off x="5652120" y="1772816"/>
            <a:ext cx="3407039" cy="2169386"/>
          </a:xfrm>
          <a:prstGeom prst="rect">
            <a:avLst/>
          </a:prstGeom>
        </p:spPr>
      </p:pic>
      <p:sp>
        <p:nvSpPr>
          <p:cNvPr id="20" name="TextBox 5">
            <a:extLst>
              <a:ext uri="{FF2B5EF4-FFF2-40B4-BE49-F238E27FC236}">
                <a16:creationId xmlns:a16="http://schemas.microsoft.com/office/drawing/2014/main" id="{06BDF2B7-3A8F-4081-B72A-13BD948C0F4F}"/>
              </a:ext>
            </a:extLst>
          </p:cNvPr>
          <p:cNvSpPr txBox="1"/>
          <p:nvPr/>
        </p:nvSpPr>
        <p:spPr>
          <a:xfrm>
            <a:off x="5292080" y="6135687"/>
            <a:ext cx="385192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Times New Roman" pitchFamily="18" charset="0"/>
                <a:cs typeface="Times New Roman" pitchFamily="18" charset="0"/>
              </a:rPr>
              <a:t>Fig. 2. Power law coefficient of outgassing at the different </a:t>
            </a:r>
            <a:r>
              <a:rPr lang="en-US" sz="1200" dirty="0">
                <a:solidFill>
                  <a:srgbClr val="FF0000"/>
                </a:solidFill>
                <a:latin typeface="Times New Roman" pitchFamily="18" charset="0"/>
                <a:cs typeface="Times New Roman" pitchFamily="18" charset="0"/>
              </a:rPr>
              <a:t>locations</a:t>
            </a:r>
            <a:r>
              <a:rPr lang="en-US" sz="1200" dirty="0">
                <a:latin typeface="Times New Roman" pitchFamily="18" charset="0"/>
                <a:cs typeface="Times New Roman" pitchFamily="18" charset="0"/>
              </a:rPr>
              <a:t> on the W sample measured by LIBS</a:t>
            </a:r>
          </a:p>
        </p:txBody>
      </p:sp>
    </p:spTree>
    <p:extLst>
      <p:ext uri="{BB962C8B-B14F-4D97-AF65-F5344CB8AC3E}">
        <p14:creationId xmlns:p14="http://schemas.microsoft.com/office/powerpoint/2010/main" val="2156960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7DDC43-5589-4849-A778-0072AAEB2F93}"/>
              </a:ext>
            </a:extLst>
          </p:cNvPr>
          <p:cNvSpPr>
            <a:spLocks noGrp="1"/>
          </p:cNvSpPr>
          <p:nvPr>
            <p:ph idx="1"/>
          </p:nvPr>
        </p:nvSpPr>
        <p:spPr>
          <a:xfrm>
            <a:off x="179512" y="980728"/>
            <a:ext cx="8784976" cy="792088"/>
          </a:xfrm>
        </p:spPr>
        <p:txBody>
          <a:bodyPr>
            <a:normAutofit/>
          </a:bodyPr>
          <a:lstStyle/>
          <a:p>
            <a:pPr marL="0" indent="0">
              <a:buNone/>
            </a:pPr>
            <a:r>
              <a:rPr lang="en-GB" sz="2000" dirty="0">
                <a:solidFill>
                  <a:srgbClr val="0070C0"/>
                </a:solidFill>
              </a:rPr>
              <a:t>Comparison ps, ns and </a:t>
            </a:r>
            <a:r>
              <a:rPr lang="en-GB" sz="2000" dirty="0" err="1">
                <a:solidFill>
                  <a:srgbClr val="0070C0"/>
                </a:solidFill>
              </a:rPr>
              <a:t>dp</a:t>
            </a:r>
            <a:r>
              <a:rPr lang="en-GB" sz="2000" dirty="0">
                <a:solidFill>
                  <a:srgbClr val="0070C0"/>
                </a:solidFill>
              </a:rPr>
              <a:t> (CF)-LIBS on ITER coated/doped samples: ablation rate and plasma plume dynamics</a:t>
            </a:r>
          </a:p>
        </p:txBody>
      </p:sp>
      <p:sp>
        <p:nvSpPr>
          <p:cNvPr id="5" name="Content Placeholder 2">
            <a:extLst>
              <a:ext uri="{FF2B5EF4-FFF2-40B4-BE49-F238E27FC236}">
                <a16:creationId xmlns:a16="http://schemas.microsoft.com/office/drawing/2014/main" id="{10786E05-4C90-45DD-9E93-D8F5E14A3B32}"/>
              </a:ext>
            </a:extLst>
          </p:cNvPr>
          <p:cNvSpPr txBox="1">
            <a:spLocks/>
          </p:cNvSpPr>
          <p:nvPr/>
        </p:nvSpPr>
        <p:spPr>
          <a:xfrm>
            <a:off x="179511" y="1700808"/>
            <a:ext cx="5547967" cy="45365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buClr>
                <a:srgbClr val="FF0000"/>
              </a:buClr>
              <a:buFont typeface="Wingdings" panose="05000000000000000000" pitchFamily="2" charset="2"/>
              <a:buChar char="Ø"/>
            </a:pPr>
            <a:r>
              <a:rPr lang="en-GB" sz="1800" dirty="0" err="1"/>
              <a:t>ps</a:t>
            </a:r>
            <a:r>
              <a:rPr lang="en-GB" sz="1800" dirty="0"/>
              <a:t>-LIBS, performed on W coatings (substrate Mo) D loaded in PSI-2, showed a good sensitivity for the depth profile measurements of hydrogen &amp; deuterium in the W deposit</a:t>
            </a:r>
          </a:p>
          <a:p>
            <a:pPr algn="just">
              <a:buClr>
                <a:srgbClr val="FF0000"/>
              </a:buClr>
              <a:buFont typeface="Wingdings" panose="05000000000000000000" pitchFamily="2" charset="2"/>
              <a:buChar char="Ø"/>
            </a:pPr>
            <a:endParaRPr lang="de-DE" sz="1800" dirty="0">
              <a:solidFill>
                <a:srgbClr val="FF0000"/>
              </a:solidFill>
            </a:endParaRPr>
          </a:p>
          <a:p>
            <a:pPr algn="just">
              <a:buClr>
                <a:srgbClr val="FF0000"/>
              </a:buClr>
              <a:buFont typeface="Wingdings" panose="05000000000000000000" pitchFamily="2" charset="2"/>
              <a:buChar char="Ø"/>
            </a:pPr>
            <a:endParaRPr lang="de-DE" sz="1800" dirty="0">
              <a:solidFill>
                <a:srgbClr val="FF0000"/>
              </a:solidFill>
            </a:endParaRPr>
          </a:p>
          <a:p>
            <a:pPr marL="0" indent="0" algn="just">
              <a:buClr>
                <a:srgbClr val="FF0000"/>
              </a:buClr>
              <a:buNone/>
            </a:pPr>
            <a:endParaRPr lang="de-DE" sz="1800" dirty="0">
              <a:solidFill>
                <a:srgbClr val="FF0000"/>
              </a:solidFill>
            </a:endParaRPr>
          </a:p>
          <a:p>
            <a:pPr marL="0" indent="0" algn="just">
              <a:buClr>
                <a:srgbClr val="FF0000"/>
              </a:buClr>
              <a:buNone/>
            </a:pPr>
            <a:endParaRPr lang="de-DE" sz="600" dirty="0">
              <a:solidFill>
                <a:srgbClr val="FF0000"/>
              </a:solidFill>
            </a:endParaRPr>
          </a:p>
          <a:p>
            <a:pPr algn="just">
              <a:buClr>
                <a:srgbClr val="FF0000"/>
              </a:buClr>
              <a:buFont typeface="Wingdings" panose="05000000000000000000" pitchFamily="2" charset="2"/>
              <a:buChar char="Ø"/>
            </a:pPr>
            <a:endParaRPr lang="de-DE" sz="1800" dirty="0">
              <a:solidFill>
                <a:srgbClr val="FF0000"/>
              </a:solidFill>
            </a:endParaRPr>
          </a:p>
          <a:p>
            <a:pPr algn="just">
              <a:buClr>
                <a:srgbClr val="FF0000"/>
              </a:buClr>
              <a:buFont typeface="Wingdings" panose="05000000000000000000" pitchFamily="2" charset="2"/>
              <a:buChar char="Ø"/>
            </a:pPr>
            <a:r>
              <a:rPr lang="de-DE" sz="1800" dirty="0">
                <a:solidFill>
                  <a:srgbClr val="FF0000"/>
                </a:solidFill>
              </a:rPr>
              <a:t>The</a:t>
            </a:r>
            <a:r>
              <a:rPr lang="de-DE" sz="1800" dirty="0"/>
              <a:t> </a:t>
            </a:r>
            <a:r>
              <a:rPr lang="de-DE" sz="1800" dirty="0">
                <a:solidFill>
                  <a:srgbClr val="FF0000"/>
                </a:solidFill>
              </a:rPr>
              <a:t>light reflected from the metal </a:t>
            </a:r>
            <a:r>
              <a:rPr lang="de-DE" sz="1800" dirty="0" err="1">
                <a:solidFill>
                  <a:srgbClr val="FF0000"/>
                </a:solidFill>
              </a:rPr>
              <a:t>surface</a:t>
            </a:r>
            <a:r>
              <a:rPr lang="de-DE" sz="1800" dirty="0">
                <a:solidFill>
                  <a:srgbClr val="FF0000"/>
                </a:solidFill>
              </a:rPr>
              <a:t> </a:t>
            </a:r>
            <a:r>
              <a:rPr lang="de-DE" sz="1800" dirty="0" err="1">
                <a:solidFill>
                  <a:srgbClr val="FF0000"/>
                </a:solidFill>
              </a:rPr>
              <a:t>can</a:t>
            </a:r>
            <a:r>
              <a:rPr lang="de-DE" sz="1800" dirty="0">
                <a:solidFill>
                  <a:srgbClr val="FF0000"/>
                </a:solidFill>
              </a:rPr>
              <a:t> </a:t>
            </a:r>
            <a:r>
              <a:rPr lang="de-DE" sz="1800" dirty="0" err="1">
                <a:solidFill>
                  <a:srgbClr val="FF0000"/>
                </a:solidFill>
              </a:rPr>
              <a:t>be</a:t>
            </a:r>
            <a:r>
              <a:rPr lang="de-DE" sz="1800" dirty="0">
                <a:solidFill>
                  <a:srgbClr val="FF0000"/>
                </a:solidFill>
              </a:rPr>
              <a:t> important for co-linear observation of LIBS plasma</a:t>
            </a:r>
          </a:p>
          <a:p>
            <a:pPr algn="just">
              <a:buClr>
                <a:srgbClr val="FF0000"/>
              </a:buClr>
              <a:buFont typeface="Wingdings" panose="05000000000000000000" pitchFamily="2" charset="2"/>
              <a:buChar char="Ø"/>
            </a:pPr>
            <a:r>
              <a:rPr lang="de-DE" sz="1800" dirty="0"/>
              <a:t>Due to </a:t>
            </a:r>
            <a:r>
              <a:rPr lang="de-DE" sz="1800" dirty="0">
                <a:solidFill>
                  <a:srgbClr val="FF0000"/>
                </a:solidFill>
              </a:rPr>
              <a:t>red</a:t>
            </a:r>
            <a:r>
              <a:rPr lang="de-DE" sz="1800" dirty="0"/>
              <a:t> Dopler shift the reflected light can be</a:t>
            </a:r>
            <a:r>
              <a:rPr lang="ru-RU" sz="1800" dirty="0"/>
              <a:t> </a:t>
            </a:r>
            <a:r>
              <a:rPr lang="de-DE" sz="1800" dirty="0"/>
              <a:t>distinguished for hydrogen and deuterium atoms</a:t>
            </a:r>
          </a:p>
          <a:p>
            <a:pPr algn="just">
              <a:buClr>
                <a:srgbClr val="FF0000"/>
              </a:buClr>
              <a:buFont typeface="Wingdings" panose="05000000000000000000" pitchFamily="2" charset="2"/>
              <a:buChar char="Ø"/>
            </a:pPr>
            <a:r>
              <a:rPr lang="de-DE" sz="1800" dirty="0"/>
              <a:t>For ps-LIBS on W coated sample, the reflected light is about of 45% of the total H</a:t>
            </a:r>
            <a:r>
              <a:rPr lang="de-DE" sz="1800" dirty="0">
                <a:latin typeface="Symbol" panose="05050102010706020507" pitchFamily="18" charset="2"/>
              </a:rPr>
              <a:t>a &amp; </a:t>
            </a:r>
            <a:r>
              <a:rPr lang="de-DE" sz="1800" dirty="0"/>
              <a:t>D</a:t>
            </a:r>
            <a:r>
              <a:rPr lang="de-DE" sz="1800" dirty="0">
                <a:latin typeface="Symbol" panose="05050102010706020507" pitchFamily="18" charset="2"/>
              </a:rPr>
              <a:t>a</a:t>
            </a:r>
            <a:r>
              <a:rPr lang="de-DE" sz="1800" dirty="0"/>
              <a:t> signals.</a:t>
            </a:r>
            <a:endParaRPr lang="en-GB" sz="1800" dirty="0"/>
          </a:p>
        </p:txBody>
      </p:sp>
      <p:pic>
        <p:nvPicPr>
          <p:cNvPr id="6" name="Picture 5">
            <a:extLst>
              <a:ext uri="{FF2B5EF4-FFF2-40B4-BE49-F238E27FC236}">
                <a16:creationId xmlns:a16="http://schemas.microsoft.com/office/drawing/2014/main" id="{36D22D58-F524-4DC4-A14B-8BB55AF8205C}"/>
              </a:ext>
            </a:extLst>
          </p:cNvPr>
          <p:cNvPicPr>
            <a:picLocks noChangeAspect="1"/>
          </p:cNvPicPr>
          <p:nvPr/>
        </p:nvPicPr>
        <p:blipFill rotWithShape="1">
          <a:blip r:embed="rId3"/>
          <a:srcRect l="4934" t="7243" r="12573"/>
          <a:stretch/>
        </p:blipFill>
        <p:spPr>
          <a:xfrm>
            <a:off x="5940152" y="1484784"/>
            <a:ext cx="2664296" cy="1933321"/>
          </a:xfrm>
          <a:prstGeom prst="rect">
            <a:avLst/>
          </a:prstGeom>
        </p:spPr>
      </p:pic>
      <p:sp>
        <p:nvSpPr>
          <p:cNvPr id="7" name="TextBox 5">
            <a:extLst>
              <a:ext uri="{FF2B5EF4-FFF2-40B4-BE49-F238E27FC236}">
                <a16:creationId xmlns:a16="http://schemas.microsoft.com/office/drawing/2014/main" id="{91137746-B06D-4E8B-A2A6-872934EE72F8}"/>
              </a:ext>
            </a:extLst>
          </p:cNvPr>
          <p:cNvSpPr txBox="1"/>
          <p:nvPr/>
        </p:nvSpPr>
        <p:spPr>
          <a:xfrm>
            <a:off x="5865447" y="3356992"/>
            <a:ext cx="3275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200" dirty="0">
                <a:latin typeface="Times New Roman" pitchFamily="18" charset="0"/>
                <a:cs typeface="Times New Roman" pitchFamily="18" charset="0"/>
              </a:rPr>
              <a:t>Fig. 1. D, W and Mo depth profiles measured by </a:t>
            </a:r>
            <a:r>
              <a:rPr lang="en-US" sz="1200" dirty="0" err="1">
                <a:latin typeface="Times New Roman" pitchFamily="18" charset="0"/>
                <a:cs typeface="Times New Roman" pitchFamily="18" charset="0"/>
              </a:rPr>
              <a:t>ps</a:t>
            </a:r>
            <a:r>
              <a:rPr lang="en-US" sz="1200" dirty="0">
                <a:latin typeface="Times New Roman" pitchFamily="18" charset="0"/>
                <a:cs typeface="Times New Roman" pitchFamily="18" charset="0"/>
              </a:rPr>
              <a:t>-LIBS at 4.6 </a:t>
            </a:r>
            <a:r>
              <a:rPr lang="en-US" sz="1200" dirty="0" err="1">
                <a:latin typeface="Symbol" panose="05050102010706020507" pitchFamily="18" charset="2"/>
                <a:cs typeface="Times New Roman" pitchFamily="18" charset="0"/>
              </a:rPr>
              <a:t>m</a:t>
            </a:r>
            <a:r>
              <a:rPr lang="en-US" sz="1200" dirty="0" err="1">
                <a:latin typeface="Times New Roman" pitchFamily="18" charset="0"/>
                <a:cs typeface="Times New Roman" pitchFamily="18" charset="0"/>
              </a:rPr>
              <a:t>mW</a:t>
            </a:r>
            <a:r>
              <a:rPr lang="en-US" sz="1200" dirty="0">
                <a:latin typeface="Times New Roman" pitchFamily="18" charset="0"/>
                <a:cs typeface="Times New Roman" pitchFamily="18" charset="0"/>
              </a:rPr>
              <a:t>-coated Mo sample exposed to the D plasma in  PSI-2.</a:t>
            </a:r>
          </a:p>
        </p:txBody>
      </p:sp>
      <p:sp>
        <p:nvSpPr>
          <p:cNvPr id="11" name="Title 3">
            <a:extLst>
              <a:ext uri="{FF2B5EF4-FFF2-40B4-BE49-F238E27FC236}">
                <a16:creationId xmlns:a16="http://schemas.microsoft.com/office/drawing/2014/main" id="{D606E73F-0DCE-42C0-B4CB-76A6916FBD51}"/>
              </a:ext>
            </a:extLst>
          </p:cNvPr>
          <p:cNvSpPr>
            <a:spLocks noGrp="1"/>
          </p:cNvSpPr>
          <p:nvPr>
            <p:ph type="title"/>
          </p:nvPr>
        </p:nvSpPr>
        <p:spPr>
          <a:xfrm>
            <a:off x="395536" y="207582"/>
            <a:ext cx="8568952" cy="457200"/>
          </a:xfrm>
        </p:spPr>
        <p:txBody>
          <a:bodyPr/>
          <a:lstStyle/>
          <a:p>
            <a:r>
              <a:rPr lang="en-GB" sz="2800" b="1" dirty="0"/>
              <a:t>Key results 2020</a:t>
            </a:r>
            <a:r>
              <a:rPr lang="en-GB" sz="2400" b="1" dirty="0">
                <a:solidFill>
                  <a:srgbClr val="C00000"/>
                </a:solidFill>
              </a:rPr>
              <a:t>       </a:t>
            </a:r>
            <a:r>
              <a:rPr lang="en-GB" sz="3600" b="1" dirty="0">
                <a:solidFill>
                  <a:srgbClr val="C00000"/>
                </a:solidFill>
              </a:rPr>
              <a:t>FZJ</a:t>
            </a:r>
            <a:endParaRPr lang="fi-FI" sz="3600" dirty="0"/>
          </a:p>
        </p:txBody>
      </p:sp>
      <p:sp>
        <p:nvSpPr>
          <p:cNvPr id="10" name="TextBox 5">
            <a:extLst>
              <a:ext uri="{FF2B5EF4-FFF2-40B4-BE49-F238E27FC236}">
                <a16:creationId xmlns:a16="http://schemas.microsoft.com/office/drawing/2014/main" id="{8D9923DE-C4F0-4FF6-9F43-CC7E1724C1A2}"/>
              </a:ext>
            </a:extLst>
          </p:cNvPr>
          <p:cNvSpPr txBox="1"/>
          <p:nvPr/>
        </p:nvSpPr>
        <p:spPr>
          <a:xfrm>
            <a:off x="5865447" y="6207695"/>
            <a:ext cx="32758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200" dirty="0">
                <a:latin typeface="Times New Roman" pitchFamily="18" charset="0"/>
                <a:cs typeface="Times New Roman" pitchFamily="18" charset="0"/>
              </a:rPr>
              <a:t>Fig. Reflection correction of the H</a:t>
            </a:r>
            <a:r>
              <a:rPr lang="en-US" sz="1200" dirty="0">
                <a:latin typeface="Symbol" panose="05050102010706020507" pitchFamily="18" charset="2"/>
                <a:cs typeface="Times New Roman" pitchFamily="18" charset="0"/>
              </a:rPr>
              <a:t>a</a:t>
            </a:r>
            <a:r>
              <a:rPr lang="en-US" sz="1200" dirty="0">
                <a:latin typeface="Times New Roman" pitchFamily="18" charset="0"/>
                <a:cs typeface="Times New Roman" pitchFamily="18" charset="0"/>
              </a:rPr>
              <a:t> line emission for </a:t>
            </a:r>
            <a:r>
              <a:rPr lang="en-US" sz="1200" dirty="0" err="1">
                <a:latin typeface="Times New Roman" pitchFamily="18" charset="0"/>
                <a:cs typeface="Times New Roman" pitchFamily="18" charset="0"/>
              </a:rPr>
              <a:t>ps</a:t>
            </a:r>
            <a:r>
              <a:rPr lang="en-US" sz="1200" dirty="0">
                <a:latin typeface="Times New Roman" pitchFamily="18" charset="0"/>
                <a:cs typeface="Times New Roman" pitchFamily="18" charset="0"/>
              </a:rPr>
              <a:t>-LIBS spectrum.</a:t>
            </a:r>
          </a:p>
        </p:txBody>
      </p:sp>
      <p:pic>
        <p:nvPicPr>
          <p:cNvPr id="12" name="Picture 11">
            <a:extLst>
              <a:ext uri="{FF2B5EF4-FFF2-40B4-BE49-F238E27FC236}">
                <a16:creationId xmlns:a16="http://schemas.microsoft.com/office/drawing/2014/main" id="{4667BDEA-BAD0-4B60-8649-3E91636E01AE}"/>
              </a:ext>
            </a:extLst>
          </p:cNvPr>
          <p:cNvPicPr>
            <a:picLocks noChangeAspect="1"/>
          </p:cNvPicPr>
          <p:nvPr/>
        </p:nvPicPr>
        <p:blipFill>
          <a:blip r:embed="rId4"/>
          <a:stretch>
            <a:fillRect/>
          </a:stretch>
        </p:blipFill>
        <p:spPr>
          <a:xfrm>
            <a:off x="5832286" y="4075899"/>
            <a:ext cx="3204210" cy="2161413"/>
          </a:xfrm>
          <a:prstGeom prst="rect">
            <a:avLst/>
          </a:prstGeom>
        </p:spPr>
      </p:pic>
      <p:sp>
        <p:nvSpPr>
          <p:cNvPr id="2" name="TextBox 1">
            <a:extLst>
              <a:ext uri="{FF2B5EF4-FFF2-40B4-BE49-F238E27FC236}">
                <a16:creationId xmlns:a16="http://schemas.microsoft.com/office/drawing/2014/main" id="{CA9366A2-F12B-4D52-98F1-06BA75D188B6}"/>
              </a:ext>
            </a:extLst>
          </p:cNvPr>
          <p:cNvSpPr txBox="1"/>
          <p:nvPr/>
        </p:nvSpPr>
        <p:spPr>
          <a:xfrm>
            <a:off x="2721768" y="6372036"/>
            <a:ext cx="2349975" cy="369332"/>
          </a:xfrm>
          <a:prstGeom prst="rect">
            <a:avLst/>
          </a:prstGeom>
          <a:solidFill>
            <a:srgbClr val="FF0000"/>
          </a:solidFill>
        </p:spPr>
        <p:txBody>
          <a:bodyPr wrap="square" rtlCol="0">
            <a:spAutoFit/>
          </a:bodyPr>
          <a:lstStyle/>
          <a:p>
            <a:r>
              <a:rPr lang="en-US" b="1" dirty="0">
                <a:solidFill>
                  <a:schemeClr val="bg1"/>
                </a:solidFill>
              </a:rPr>
              <a:t>Valid for all lines?</a:t>
            </a:r>
          </a:p>
        </p:txBody>
      </p:sp>
    </p:spTree>
    <p:extLst>
      <p:ext uri="{BB962C8B-B14F-4D97-AF65-F5344CB8AC3E}">
        <p14:creationId xmlns:p14="http://schemas.microsoft.com/office/powerpoint/2010/main" val="293160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1F1305-8DEC-41B0-8EBD-D88295540F06}"/>
              </a:ext>
            </a:extLst>
          </p:cNvPr>
          <p:cNvSpPr txBox="1">
            <a:spLocks/>
          </p:cNvSpPr>
          <p:nvPr/>
        </p:nvSpPr>
        <p:spPr>
          <a:xfrm>
            <a:off x="107504" y="836712"/>
            <a:ext cx="4896544" cy="43204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buClr>
                <a:srgbClr val="FF0000"/>
              </a:buClr>
              <a:buFont typeface="Wingdings" panose="05000000000000000000" pitchFamily="2" charset="2"/>
              <a:buChar char="Ø"/>
            </a:pPr>
            <a:r>
              <a:rPr lang="en-GB" sz="1800" dirty="0"/>
              <a:t>Measurement by transverse DP-LIBS were performed with </a:t>
            </a:r>
            <a:r>
              <a:rPr lang="en-GB" sz="1800" dirty="0" err="1"/>
              <a:t>ps</a:t>
            </a:r>
            <a:r>
              <a:rPr lang="en-GB" sz="1800" dirty="0"/>
              <a:t>-laser for ablation and ruby laser (1J pulse, 34 ns) </a:t>
            </a:r>
            <a:r>
              <a:rPr lang="en-GB" sz="1800" dirty="0">
                <a:solidFill>
                  <a:srgbClr val="FF0000"/>
                </a:solidFill>
              </a:rPr>
              <a:t>for plasma re-heating</a:t>
            </a:r>
            <a:r>
              <a:rPr lang="en-GB" sz="1800" dirty="0"/>
              <a:t> on W coated samples D-doped</a:t>
            </a:r>
            <a:r>
              <a:rPr lang="de-DE" sz="1800" dirty="0"/>
              <a:t> </a:t>
            </a:r>
          </a:p>
          <a:p>
            <a:pPr marL="0" indent="0" algn="just">
              <a:buClr>
                <a:srgbClr val="FF0000"/>
              </a:buClr>
              <a:buNone/>
            </a:pPr>
            <a:endParaRPr lang="en-GB" sz="1800" dirty="0"/>
          </a:p>
          <a:p>
            <a:pPr algn="just">
              <a:buClr>
                <a:srgbClr val="FF0000"/>
              </a:buClr>
              <a:buFont typeface="Wingdings" panose="05000000000000000000" pitchFamily="2" charset="2"/>
              <a:buChar char="Ø"/>
            </a:pPr>
            <a:r>
              <a:rPr lang="de-DE" sz="1800" dirty="0">
                <a:solidFill>
                  <a:srgbClr val="FF0000"/>
                </a:solidFill>
              </a:rPr>
              <a:t>Increase of WI line inensities by a factor of 3-5 was observed at optimum delay time of 250 </a:t>
            </a:r>
            <a:r>
              <a:rPr lang="de-DE" sz="1800" dirty="0" err="1">
                <a:solidFill>
                  <a:srgbClr val="FF0000"/>
                </a:solidFill>
              </a:rPr>
              <a:t>ns</a:t>
            </a:r>
            <a:r>
              <a:rPr lang="de-DE" sz="1800" dirty="0">
                <a:solidFill>
                  <a:srgbClr val="FF0000"/>
                </a:solidFill>
              </a:rPr>
              <a:t> </a:t>
            </a:r>
            <a:r>
              <a:rPr lang="de-DE" sz="1800" dirty="0" err="1">
                <a:solidFill>
                  <a:srgbClr val="FF0000"/>
                </a:solidFill>
              </a:rPr>
              <a:t>of</a:t>
            </a:r>
            <a:r>
              <a:rPr lang="de-DE" sz="1800" dirty="0">
                <a:solidFill>
                  <a:srgbClr val="FF0000"/>
                </a:solidFill>
              </a:rPr>
              <a:t> re-heating ruby laser pulse</a:t>
            </a:r>
          </a:p>
          <a:p>
            <a:pPr algn="just">
              <a:buClr>
                <a:srgbClr val="FF0000"/>
              </a:buClr>
              <a:buFont typeface="Wingdings" panose="05000000000000000000" pitchFamily="2" charset="2"/>
              <a:buChar char="Ø"/>
            </a:pPr>
            <a:endParaRPr lang="de-DE" sz="1800" dirty="0">
              <a:solidFill>
                <a:srgbClr val="FF0000"/>
              </a:solidFill>
            </a:endParaRPr>
          </a:p>
          <a:p>
            <a:pPr algn="just">
              <a:buClr>
                <a:srgbClr val="FF0000"/>
              </a:buClr>
              <a:buFont typeface="Wingdings" panose="05000000000000000000" pitchFamily="2" charset="2"/>
              <a:buChar char="Ø"/>
            </a:pPr>
            <a:endParaRPr lang="de-DE" sz="1800" dirty="0">
              <a:solidFill>
                <a:srgbClr val="FF0000"/>
              </a:solidFill>
            </a:endParaRPr>
          </a:p>
          <a:p>
            <a:pPr marL="0" indent="0" algn="just">
              <a:buClr>
                <a:srgbClr val="FF0000"/>
              </a:buClr>
              <a:buNone/>
            </a:pPr>
            <a:endParaRPr lang="de-DE" sz="1800" dirty="0">
              <a:solidFill>
                <a:srgbClr val="FF0000"/>
              </a:solidFill>
            </a:endParaRPr>
          </a:p>
          <a:p>
            <a:pPr marL="0" indent="0" algn="just">
              <a:buClr>
                <a:srgbClr val="FF0000"/>
              </a:buClr>
              <a:buNone/>
            </a:pPr>
            <a:endParaRPr lang="de-DE" sz="1800" dirty="0">
              <a:solidFill>
                <a:srgbClr val="FF0000"/>
              </a:solidFill>
            </a:endParaRPr>
          </a:p>
          <a:p>
            <a:pPr marL="0" indent="0" algn="just">
              <a:buClr>
                <a:srgbClr val="FF0000"/>
              </a:buClr>
              <a:buNone/>
            </a:pPr>
            <a:endParaRPr lang="de-DE" sz="1800" dirty="0">
              <a:solidFill>
                <a:srgbClr val="FF0000"/>
              </a:solidFill>
            </a:endParaRPr>
          </a:p>
          <a:p>
            <a:pPr marL="0" indent="0" algn="just">
              <a:buClr>
                <a:srgbClr val="FF0000"/>
              </a:buClr>
              <a:buNone/>
            </a:pPr>
            <a:endParaRPr lang="de-DE" sz="1800" dirty="0">
              <a:solidFill>
                <a:srgbClr val="FF0000"/>
              </a:solidFill>
            </a:endParaRPr>
          </a:p>
          <a:p>
            <a:pPr algn="just">
              <a:buClr>
                <a:srgbClr val="FF0000"/>
              </a:buClr>
              <a:buFont typeface="Wingdings" panose="05000000000000000000" pitchFamily="2" charset="2"/>
              <a:buChar char="Ø"/>
            </a:pPr>
            <a:r>
              <a:rPr lang="de-DE" sz="1800" dirty="0" err="1">
                <a:solidFill>
                  <a:srgbClr val="FF0000"/>
                </a:solidFill>
              </a:rPr>
              <a:t>No</a:t>
            </a:r>
            <a:r>
              <a:rPr lang="de-DE" sz="1800" dirty="0">
                <a:solidFill>
                  <a:srgbClr val="FF0000"/>
                </a:solidFill>
              </a:rPr>
              <a:t> essential change for H</a:t>
            </a:r>
            <a:r>
              <a:rPr lang="de-DE" sz="1800" dirty="0">
                <a:solidFill>
                  <a:srgbClr val="FF0000"/>
                </a:solidFill>
                <a:latin typeface="Symbol" panose="05050102010706020507" pitchFamily="18" charset="2"/>
              </a:rPr>
              <a:t>a &amp; </a:t>
            </a:r>
            <a:r>
              <a:rPr lang="de-DE" sz="1800" dirty="0">
                <a:solidFill>
                  <a:srgbClr val="FF0000"/>
                </a:solidFill>
              </a:rPr>
              <a:t>D</a:t>
            </a:r>
            <a:r>
              <a:rPr lang="de-DE" sz="1800" dirty="0">
                <a:solidFill>
                  <a:srgbClr val="FF0000"/>
                </a:solidFill>
                <a:latin typeface="Symbol" panose="05050102010706020507" pitchFamily="18" charset="2"/>
              </a:rPr>
              <a:t>a </a:t>
            </a:r>
            <a:r>
              <a:rPr lang="de-DE" sz="1800" dirty="0">
                <a:solidFill>
                  <a:srgbClr val="FF0000"/>
                </a:solidFill>
              </a:rPr>
              <a:t>line intensities was observed</a:t>
            </a:r>
          </a:p>
        </p:txBody>
      </p:sp>
      <p:pic>
        <p:nvPicPr>
          <p:cNvPr id="5" name="Picture 4">
            <a:extLst>
              <a:ext uri="{FF2B5EF4-FFF2-40B4-BE49-F238E27FC236}">
                <a16:creationId xmlns:a16="http://schemas.microsoft.com/office/drawing/2014/main" id="{73FE2DE3-7992-42F4-9E99-D53549BFB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908720"/>
            <a:ext cx="3242960" cy="2433146"/>
          </a:xfrm>
          <a:prstGeom prst="rect">
            <a:avLst/>
          </a:prstGeom>
        </p:spPr>
      </p:pic>
      <p:pic>
        <p:nvPicPr>
          <p:cNvPr id="6" name="Picture 5">
            <a:extLst>
              <a:ext uri="{FF2B5EF4-FFF2-40B4-BE49-F238E27FC236}">
                <a16:creationId xmlns:a16="http://schemas.microsoft.com/office/drawing/2014/main" id="{40F7C86F-53EC-4E6A-96DA-EFF5C4AB1C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28" r="6622"/>
          <a:stretch/>
        </p:blipFill>
        <p:spPr>
          <a:xfrm>
            <a:off x="5305530" y="3933056"/>
            <a:ext cx="3647551" cy="2132856"/>
          </a:xfrm>
          <a:prstGeom prst="rect">
            <a:avLst/>
          </a:prstGeom>
        </p:spPr>
      </p:pic>
      <p:sp>
        <p:nvSpPr>
          <p:cNvPr id="7" name="TextBox 5">
            <a:extLst>
              <a:ext uri="{FF2B5EF4-FFF2-40B4-BE49-F238E27FC236}">
                <a16:creationId xmlns:a16="http://schemas.microsoft.com/office/drawing/2014/main" id="{7252DD75-2B20-4BFB-B319-3883AD843E06}"/>
              </a:ext>
            </a:extLst>
          </p:cNvPr>
          <p:cNvSpPr txBox="1"/>
          <p:nvPr/>
        </p:nvSpPr>
        <p:spPr>
          <a:xfrm>
            <a:off x="5868144" y="3356992"/>
            <a:ext cx="302433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200" dirty="0">
                <a:latin typeface="Times New Roman" pitchFamily="18" charset="0"/>
                <a:cs typeface="Times New Roman" pitchFamily="18" charset="0"/>
              </a:rPr>
              <a:t>Fig. 1. W spectra of  </a:t>
            </a:r>
            <a:r>
              <a:rPr lang="en-US" sz="1200" dirty="0" err="1">
                <a:latin typeface="Times New Roman" pitchFamily="18" charset="0"/>
                <a:cs typeface="Times New Roman" pitchFamily="18" charset="0"/>
              </a:rPr>
              <a:t>ps</a:t>
            </a:r>
            <a:r>
              <a:rPr lang="en-US" sz="1200" dirty="0">
                <a:latin typeface="Times New Roman" pitchFamily="18" charset="0"/>
                <a:cs typeface="Times New Roman" pitchFamily="18" charset="0"/>
              </a:rPr>
              <a:t>-LIBS and DP-LIBS with optimum delay time for ruby laser. </a:t>
            </a:r>
          </a:p>
        </p:txBody>
      </p:sp>
      <p:sp>
        <p:nvSpPr>
          <p:cNvPr id="8" name="TextBox 5">
            <a:extLst>
              <a:ext uri="{FF2B5EF4-FFF2-40B4-BE49-F238E27FC236}">
                <a16:creationId xmlns:a16="http://schemas.microsoft.com/office/drawing/2014/main" id="{2C275C9C-1A72-4854-9712-8DE5F1DF77B8}"/>
              </a:ext>
            </a:extLst>
          </p:cNvPr>
          <p:cNvSpPr txBox="1"/>
          <p:nvPr/>
        </p:nvSpPr>
        <p:spPr>
          <a:xfrm>
            <a:off x="5508104" y="6021288"/>
            <a:ext cx="345638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200" dirty="0">
                <a:latin typeface="Times New Roman" pitchFamily="18" charset="0"/>
                <a:cs typeface="Times New Roman" pitchFamily="18" charset="0"/>
              </a:rPr>
              <a:t>Fig. 1. </a:t>
            </a:r>
            <a:r>
              <a:rPr lang="de-DE" sz="1200" dirty="0"/>
              <a:t>H</a:t>
            </a:r>
            <a:r>
              <a:rPr lang="de-DE" sz="1200" dirty="0">
                <a:latin typeface="Symbol" panose="05050102010706020507" pitchFamily="18" charset="2"/>
              </a:rPr>
              <a:t>a &amp; </a:t>
            </a:r>
            <a:r>
              <a:rPr lang="de-DE" sz="1200" dirty="0"/>
              <a:t>D</a:t>
            </a:r>
            <a:r>
              <a:rPr lang="de-DE" sz="1200" dirty="0">
                <a:latin typeface="Symbol" panose="05050102010706020507" pitchFamily="18" charset="2"/>
              </a:rPr>
              <a:t>a </a:t>
            </a:r>
            <a:r>
              <a:rPr lang="en-US" sz="1200" dirty="0">
                <a:latin typeface="Times New Roman" pitchFamily="18" charset="0"/>
                <a:cs typeface="Times New Roman" pitchFamily="18" charset="0"/>
              </a:rPr>
              <a:t>spectra of  </a:t>
            </a:r>
            <a:r>
              <a:rPr lang="en-US" sz="1200" dirty="0" err="1">
                <a:latin typeface="Times New Roman" pitchFamily="18" charset="0"/>
                <a:cs typeface="Times New Roman" pitchFamily="18" charset="0"/>
              </a:rPr>
              <a:t>ps</a:t>
            </a:r>
            <a:r>
              <a:rPr lang="en-US" sz="1200" dirty="0">
                <a:latin typeface="Times New Roman" pitchFamily="18" charset="0"/>
                <a:cs typeface="Times New Roman" pitchFamily="18" charset="0"/>
              </a:rPr>
              <a:t>-LIBS and DP-LIBS with optimum delay time for ruby laser. </a:t>
            </a:r>
          </a:p>
        </p:txBody>
      </p:sp>
      <p:sp>
        <p:nvSpPr>
          <p:cNvPr id="13" name="Title 3">
            <a:extLst>
              <a:ext uri="{FF2B5EF4-FFF2-40B4-BE49-F238E27FC236}">
                <a16:creationId xmlns:a16="http://schemas.microsoft.com/office/drawing/2014/main" id="{479691D0-95E6-49BC-82F0-5023663BCECD}"/>
              </a:ext>
            </a:extLst>
          </p:cNvPr>
          <p:cNvSpPr>
            <a:spLocks noGrp="1"/>
          </p:cNvSpPr>
          <p:nvPr>
            <p:ph type="title"/>
          </p:nvPr>
        </p:nvSpPr>
        <p:spPr>
          <a:xfrm>
            <a:off x="395536" y="207582"/>
            <a:ext cx="8568952" cy="457200"/>
          </a:xfrm>
        </p:spPr>
        <p:txBody>
          <a:bodyPr/>
          <a:lstStyle/>
          <a:p>
            <a:r>
              <a:rPr lang="en-GB" sz="2800" b="1" dirty="0"/>
              <a:t>Key results 2020</a:t>
            </a:r>
            <a:r>
              <a:rPr lang="en-GB" sz="2400" b="1" dirty="0">
                <a:solidFill>
                  <a:srgbClr val="C00000"/>
                </a:solidFill>
              </a:rPr>
              <a:t>       </a:t>
            </a:r>
            <a:r>
              <a:rPr lang="en-GB" sz="3600" b="1" dirty="0">
                <a:solidFill>
                  <a:srgbClr val="C00000"/>
                </a:solidFill>
              </a:rPr>
              <a:t>FZJ</a:t>
            </a:r>
            <a:endParaRPr lang="fi-FI" sz="3600" dirty="0"/>
          </a:p>
        </p:txBody>
      </p:sp>
      <p:sp>
        <p:nvSpPr>
          <p:cNvPr id="14" name="Rectangle 13">
            <a:extLst>
              <a:ext uri="{FF2B5EF4-FFF2-40B4-BE49-F238E27FC236}">
                <a16:creationId xmlns:a16="http://schemas.microsoft.com/office/drawing/2014/main" id="{478C93A0-AC9D-461D-9269-ACAEEDB61B18}"/>
              </a:ext>
            </a:extLst>
          </p:cNvPr>
          <p:cNvSpPr/>
          <p:nvPr/>
        </p:nvSpPr>
        <p:spPr>
          <a:xfrm>
            <a:off x="23026" y="6413266"/>
            <a:ext cx="9229494" cy="400110"/>
          </a:xfrm>
          <a:prstGeom prst="rect">
            <a:avLst/>
          </a:prstGeom>
        </p:spPr>
        <p:txBody>
          <a:bodyPr wrap="square">
            <a:spAutoFit/>
          </a:bodyPr>
          <a:lstStyle/>
          <a:p>
            <a:pPr lvl="0">
              <a:spcBef>
                <a:spcPct val="20000"/>
              </a:spcBef>
            </a:pPr>
            <a:r>
              <a:rPr lang="en-GB" sz="2000" dirty="0">
                <a:solidFill>
                  <a:srgbClr val="00B050"/>
                </a:solidFill>
                <a:latin typeface="Arial" panose="020B0604020202020204" pitchFamily="34" charset="0"/>
                <a:cs typeface="Arial" panose="020B0604020202020204" pitchFamily="34" charset="0"/>
              </a:rPr>
              <a:t>Analysis comparison </a:t>
            </a:r>
            <a:r>
              <a:rPr lang="en-GB" sz="2000" dirty="0" err="1">
                <a:solidFill>
                  <a:srgbClr val="00B050"/>
                </a:solidFill>
                <a:latin typeface="Arial" panose="020B0604020202020204" pitchFamily="34" charset="0"/>
                <a:cs typeface="Arial" panose="020B0604020202020204" pitchFamily="34" charset="0"/>
              </a:rPr>
              <a:t>ps</a:t>
            </a:r>
            <a:r>
              <a:rPr lang="en-GB" sz="2000" dirty="0">
                <a:solidFill>
                  <a:srgbClr val="00B050"/>
                </a:solidFill>
                <a:latin typeface="Arial" panose="020B0604020202020204" pitchFamily="34" charset="0"/>
                <a:cs typeface="Arial" panose="020B0604020202020204" pitchFamily="34" charset="0"/>
              </a:rPr>
              <a:t>, ns and DP (CF) LIBS on W-7X samples, was also done</a:t>
            </a:r>
          </a:p>
        </p:txBody>
      </p:sp>
    </p:spTree>
    <p:extLst>
      <p:ext uri="{BB962C8B-B14F-4D97-AF65-F5344CB8AC3E}">
        <p14:creationId xmlns:p14="http://schemas.microsoft.com/office/powerpoint/2010/main" val="1666848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479691D0-95E6-49BC-82F0-5023663BCECD}"/>
              </a:ext>
            </a:extLst>
          </p:cNvPr>
          <p:cNvSpPr>
            <a:spLocks noGrp="1"/>
          </p:cNvSpPr>
          <p:nvPr>
            <p:ph type="title"/>
          </p:nvPr>
        </p:nvSpPr>
        <p:spPr>
          <a:xfrm>
            <a:off x="0" y="207582"/>
            <a:ext cx="8964488" cy="457200"/>
          </a:xfrm>
        </p:spPr>
        <p:txBody>
          <a:bodyPr/>
          <a:lstStyle/>
          <a:p>
            <a:r>
              <a:rPr lang="fi-FI" sz="2800" b="1" dirty="0"/>
              <a:t>Tasks performed in 2020 with comments</a:t>
            </a:r>
            <a:r>
              <a:rPr lang="en-GB" sz="2800" b="1" dirty="0">
                <a:solidFill>
                  <a:srgbClr val="C00000"/>
                </a:solidFill>
              </a:rPr>
              <a:t>  </a:t>
            </a:r>
            <a:r>
              <a:rPr lang="en-GB" sz="4400" b="1" dirty="0">
                <a:solidFill>
                  <a:srgbClr val="C00000"/>
                </a:solidFill>
              </a:rPr>
              <a:t>VTT</a:t>
            </a:r>
            <a:endParaRPr lang="fi-FI" sz="3600" dirty="0"/>
          </a:p>
        </p:txBody>
      </p:sp>
      <p:sp>
        <p:nvSpPr>
          <p:cNvPr id="9" name="TextBox 5">
            <a:extLst>
              <a:ext uri="{FF2B5EF4-FFF2-40B4-BE49-F238E27FC236}">
                <a16:creationId xmlns:a16="http://schemas.microsoft.com/office/drawing/2014/main" id="{42252AED-A3BA-4019-9C4E-17C64FF90FEF}"/>
              </a:ext>
            </a:extLst>
          </p:cNvPr>
          <p:cNvSpPr txBox="1"/>
          <p:nvPr/>
        </p:nvSpPr>
        <p:spPr>
          <a:xfrm>
            <a:off x="555092" y="1090478"/>
            <a:ext cx="8265380" cy="25853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latin typeface="Arial" panose="020B0604020202020204" pitchFamily="34" charset="0"/>
                <a:cs typeface="Arial" panose="020B0604020202020204" pitchFamily="34" charset="0"/>
              </a:rPr>
              <a:t>Through the year 2020 VTT has provide support for most tasks in SP7.8:</a:t>
            </a:r>
          </a:p>
          <a:p>
            <a:pPr marL="285750" indent="-285750">
              <a:buClr>
                <a:srgbClr val="FF0000"/>
              </a:buClr>
              <a:buFont typeface="Wingdings" panose="05000000000000000000" pitchFamily="2" charset="2"/>
              <a:buChar char="Ø"/>
            </a:pPr>
            <a:r>
              <a:rPr lang="fi-FI" dirty="0">
                <a:latin typeface="Arial" panose="020B0604020202020204" pitchFamily="34" charset="0"/>
                <a:cs typeface="Arial" panose="020B0604020202020204" pitchFamily="34" charset="0"/>
              </a:rPr>
              <a:t>VTT has analyzed </a:t>
            </a:r>
            <a:r>
              <a:rPr lang="fi-FI" dirty="0">
                <a:solidFill>
                  <a:srgbClr val="FF0000"/>
                </a:solidFill>
                <a:latin typeface="Arial" panose="020B0604020202020204" pitchFamily="34" charset="0"/>
                <a:cs typeface="Arial" panose="020B0604020202020204" pitchFamily="34" charset="0"/>
              </a:rPr>
              <a:t>using SIMS all </a:t>
            </a:r>
            <a:r>
              <a:rPr lang="fi-FI" dirty="0">
                <a:latin typeface="Arial" panose="020B0604020202020204" pitchFamily="34" charset="0"/>
                <a:cs typeface="Arial" panose="020B0604020202020204" pitchFamily="34" charset="0"/>
              </a:rPr>
              <a:t>the samples delivered to it before the COVID crisis and later on in 2020</a:t>
            </a:r>
          </a:p>
          <a:p>
            <a:pPr marL="285750" indent="-285750">
              <a:buClr>
                <a:srgbClr val="FF0000"/>
              </a:buClr>
              <a:buFont typeface="Wingdings" panose="05000000000000000000" pitchFamily="2" charset="2"/>
              <a:buChar char="Ø"/>
            </a:pPr>
            <a:r>
              <a:rPr lang="fi-FI" dirty="0">
                <a:solidFill>
                  <a:srgbClr val="FF0000"/>
                </a:solidFill>
                <a:latin typeface="Arial" panose="020B0604020202020204" pitchFamily="34" charset="0"/>
                <a:cs typeface="Arial" panose="020B0604020202020204" pitchFamily="34" charset="0"/>
              </a:rPr>
              <a:t>Be LIBS measurements </a:t>
            </a:r>
            <a:r>
              <a:rPr lang="fi-FI" dirty="0">
                <a:latin typeface="Arial" panose="020B0604020202020204" pitchFamily="34" charset="0"/>
                <a:cs typeface="Arial" panose="020B0604020202020204" pitchFamily="34" charset="0"/>
              </a:rPr>
              <a:t>pending for lifting the present strict travel restrictions </a:t>
            </a:r>
            <a:r>
              <a:rPr lang="fi-FI" dirty="0">
                <a:latin typeface="Arial" panose="020B0604020202020204" pitchFamily="34" charset="0"/>
                <a:cs typeface="Arial" panose="020B0604020202020204" pitchFamily="34" charset="0"/>
                <a:sym typeface="Wingdings" panose="05000000000000000000" pitchFamily="2" charset="2"/>
              </a:rPr>
              <a:t> re-evaluating the situation in early 2021</a:t>
            </a:r>
          </a:p>
          <a:p>
            <a:pPr marL="285750" indent="-285750">
              <a:buClr>
                <a:srgbClr val="FF0000"/>
              </a:buClr>
              <a:buFont typeface="Wingdings" panose="05000000000000000000" pitchFamily="2" charset="2"/>
              <a:buChar char="Ø"/>
            </a:pPr>
            <a:r>
              <a:rPr lang="fi-FI" dirty="0">
                <a:latin typeface="Arial" panose="020B0604020202020204" pitchFamily="34" charset="0"/>
                <a:cs typeface="Arial" panose="020B0604020202020204" pitchFamily="34" charset="0"/>
              </a:rPr>
              <a:t>Data from 2019 Be samples re-evaluated and paper submitted for PSI 2020 </a:t>
            </a:r>
            <a:r>
              <a:rPr lang="fi-FI" dirty="0">
                <a:latin typeface="Arial" panose="020B0604020202020204" pitchFamily="34" charset="0"/>
                <a:cs typeface="Arial" panose="020B0604020202020204" pitchFamily="34" charset="0"/>
                <a:sym typeface="Wingdings" panose="05000000000000000000" pitchFamily="2" charset="2"/>
              </a:rPr>
              <a:t> results reported by CU and UT</a:t>
            </a:r>
          </a:p>
          <a:p>
            <a:pPr marL="285750" indent="-285750">
              <a:buClr>
                <a:srgbClr val="FF0000"/>
              </a:buClr>
              <a:buFont typeface="Wingdings" panose="05000000000000000000" pitchFamily="2" charset="2"/>
              <a:buChar char="Ø"/>
            </a:pPr>
            <a:r>
              <a:rPr lang="fi-FI" dirty="0">
                <a:solidFill>
                  <a:srgbClr val="FF0000"/>
                </a:solidFill>
                <a:latin typeface="Arial" panose="020B0604020202020204" pitchFamily="34" charset="0"/>
                <a:cs typeface="Arial" panose="020B0604020202020204" pitchFamily="34" charset="0"/>
              </a:rPr>
              <a:t>SIMS measurements of W-7X samples </a:t>
            </a:r>
            <a:r>
              <a:rPr lang="fi-FI" dirty="0">
                <a:latin typeface="Arial" panose="020B0604020202020204" pitchFamily="34" charset="0"/>
                <a:cs typeface="Arial" panose="020B0604020202020204" pitchFamily="34" charset="0"/>
              </a:rPr>
              <a:t>ongoing </a:t>
            </a:r>
            <a:r>
              <a:rPr lang="fi-FI" dirty="0">
                <a:latin typeface="Arial" panose="020B0604020202020204" pitchFamily="34" charset="0"/>
                <a:cs typeface="Arial" panose="020B0604020202020204" pitchFamily="34" charset="0"/>
                <a:sym typeface="Wingdings" panose="05000000000000000000" pitchFamily="2" charset="2"/>
              </a:rPr>
              <a:t> interesting layers! </a:t>
            </a:r>
          </a:p>
          <a:p>
            <a:r>
              <a:rPr lang="fi-FI" dirty="0">
                <a:latin typeface="Arial" panose="020B0604020202020204" pitchFamily="34" charset="0"/>
                <a:cs typeface="Arial" panose="020B0604020202020204" pitchFamily="34" charset="0"/>
              </a:rPr>
              <a:t>      WEST samples still at CEA</a:t>
            </a:r>
            <a:endParaRPr lang="fi-FI" dirty="0"/>
          </a:p>
        </p:txBody>
      </p:sp>
    </p:spTree>
    <p:extLst>
      <p:ext uri="{BB962C8B-B14F-4D97-AF65-F5344CB8AC3E}">
        <p14:creationId xmlns:p14="http://schemas.microsoft.com/office/powerpoint/2010/main" val="3530986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r"/>
            <a:r>
              <a:rPr lang="en-US" dirty="0"/>
              <a:t>A. Coordinator, S. Almaviva</a:t>
            </a:r>
            <a:r>
              <a:rPr lang="en-GB" dirty="0"/>
              <a:t> | </a:t>
            </a:r>
            <a:r>
              <a:rPr lang="en-US" dirty="0"/>
              <a:t>WP PFC &amp; JET2 Annual Meeting</a:t>
            </a:r>
            <a:r>
              <a:rPr lang="en-GB" dirty="0"/>
              <a:t> | VC | 9-10 Nov 2020 | Page </a:t>
            </a:r>
            <a:fld id="{6A6D9FA1-99C7-4910-8E32-B85D378B0060}" type="slidenum">
              <a:rPr lang="en-GB" smtClean="0"/>
              <a:pPr algn="r"/>
              <a:t>26</a:t>
            </a:fld>
            <a:endParaRPr lang="en-GB" dirty="0"/>
          </a:p>
        </p:txBody>
      </p:sp>
      <p:sp>
        <p:nvSpPr>
          <p:cNvPr id="5" name="Title 1"/>
          <p:cNvSpPr>
            <a:spLocks noGrp="1"/>
          </p:cNvSpPr>
          <p:nvPr>
            <p:ph type="title"/>
          </p:nvPr>
        </p:nvSpPr>
        <p:spPr>
          <a:xfrm>
            <a:off x="467544" y="228600"/>
            <a:ext cx="7543800" cy="457200"/>
          </a:xfrm>
        </p:spPr>
        <p:txBody>
          <a:bodyPr/>
          <a:lstStyle/>
          <a:p>
            <a:r>
              <a:rPr lang="fi-FI" dirty="0"/>
              <a:t>Key results in 2020 (SP5.4)     </a:t>
            </a:r>
            <a:r>
              <a:rPr lang="fi-FI" sz="3600" b="1" dirty="0">
                <a:solidFill>
                  <a:srgbClr val="C00000"/>
                </a:solidFill>
              </a:rPr>
              <a:t>ENEA</a:t>
            </a:r>
          </a:p>
        </p:txBody>
      </p:sp>
      <p:sp>
        <p:nvSpPr>
          <p:cNvPr id="6" name="Content Placeholder 1"/>
          <p:cNvSpPr>
            <a:spLocks noGrp="1"/>
          </p:cNvSpPr>
          <p:nvPr>
            <p:ph idx="1"/>
          </p:nvPr>
        </p:nvSpPr>
        <p:spPr>
          <a:xfrm>
            <a:off x="35496" y="980728"/>
            <a:ext cx="5040560" cy="5688632"/>
          </a:xfrm>
        </p:spPr>
        <p:txBody>
          <a:bodyPr>
            <a:noAutofit/>
          </a:bodyPr>
          <a:lstStyle/>
          <a:p>
            <a:pPr algn="just">
              <a:buClr>
                <a:srgbClr val="FF0000"/>
              </a:buClr>
              <a:buFont typeface="Wingdings" panose="05000000000000000000" pitchFamily="2" charset="2"/>
              <a:buChar char="Ø"/>
            </a:pPr>
            <a:r>
              <a:rPr lang="en-US" sz="1800" dirty="0"/>
              <a:t>Comparison </a:t>
            </a:r>
            <a:r>
              <a:rPr lang="en-US" sz="1800" dirty="0" err="1"/>
              <a:t>ps</a:t>
            </a:r>
            <a:r>
              <a:rPr lang="en-US" sz="1800" dirty="0"/>
              <a:t>, ns and </a:t>
            </a:r>
            <a:r>
              <a:rPr lang="en-US" sz="1800" dirty="0" err="1"/>
              <a:t>dp</a:t>
            </a:r>
            <a:r>
              <a:rPr lang="en-US" sz="1800" dirty="0"/>
              <a:t> (CF)-LIBS on ITER coated/doped samples: ablation rate and plasma plume dynamics</a:t>
            </a:r>
          </a:p>
          <a:p>
            <a:pPr algn="just">
              <a:buClr>
                <a:srgbClr val="FF0000"/>
              </a:buClr>
              <a:buFont typeface="Wingdings" panose="05000000000000000000" pitchFamily="2" charset="2"/>
              <a:buChar char="Ø"/>
            </a:pPr>
            <a:r>
              <a:rPr lang="en-GB" sz="1800" dirty="0"/>
              <a:t>N</a:t>
            </a:r>
            <a:r>
              <a:rPr lang="en-GB" sz="1800" b="0" dirty="0"/>
              <a:t>s-DP-LIBS was applied to ITER-coated samples:</a:t>
            </a:r>
          </a:p>
          <a:p>
            <a:pPr algn="just">
              <a:buFont typeface="+mj-lt"/>
              <a:buAutoNum type="arabicPeriod"/>
            </a:pPr>
            <a:r>
              <a:rPr lang="en-US" sz="1800" dirty="0">
                <a:solidFill>
                  <a:srgbClr val="FF0000"/>
                </a:solidFill>
              </a:rPr>
              <a:t>W/Ta/D</a:t>
            </a:r>
            <a:r>
              <a:rPr lang="en-US" sz="1800" dirty="0"/>
              <a:t> (D 5% atomic conc., Ta 5% atomic conc., W 90%) (3 </a:t>
            </a:r>
            <a:r>
              <a:rPr lang="en-US" sz="1800" dirty="0">
                <a:sym typeface="Symbol" panose="05050102010706020507" pitchFamily="18" charset="2"/>
              </a:rPr>
              <a:t></a:t>
            </a:r>
            <a:r>
              <a:rPr lang="en-US" sz="1800" dirty="0"/>
              <a:t>m layer on Mo.</a:t>
            </a:r>
          </a:p>
          <a:p>
            <a:pPr algn="just">
              <a:buFont typeface="+mj-lt"/>
              <a:buAutoNum type="arabicPeriod"/>
            </a:pPr>
            <a:r>
              <a:rPr lang="en-US" sz="1800" dirty="0">
                <a:solidFill>
                  <a:srgbClr val="FF0000"/>
                </a:solidFill>
              </a:rPr>
              <a:t>W/N/D</a:t>
            </a:r>
            <a:r>
              <a:rPr lang="en-US" sz="1800" dirty="0"/>
              <a:t> (D 5% atomic, N10%, W 85%), (3 </a:t>
            </a:r>
            <a:r>
              <a:rPr lang="en-US" sz="1800" dirty="0">
                <a:sym typeface="Symbol" panose="05050102010706020507" pitchFamily="18" charset="2"/>
              </a:rPr>
              <a:t></a:t>
            </a:r>
            <a:r>
              <a:rPr lang="en-US" sz="1800" dirty="0"/>
              <a:t>m layer on Mo.</a:t>
            </a:r>
          </a:p>
          <a:p>
            <a:pPr marL="0" indent="0" algn="just">
              <a:buNone/>
            </a:pPr>
            <a:endParaRPr lang="en-GB" sz="1800" b="1" dirty="0">
              <a:solidFill>
                <a:srgbClr val="FF0000"/>
              </a:solidFill>
            </a:endParaRPr>
          </a:p>
          <a:p>
            <a:pPr marL="0" indent="0" algn="just">
              <a:buNone/>
            </a:pPr>
            <a:r>
              <a:rPr lang="en-GB" sz="1800" dirty="0"/>
              <a:t>Measurements have been </a:t>
            </a:r>
            <a:r>
              <a:rPr lang="en-GB" sz="1800" dirty="0">
                <a:solidFill>
                  <a:srgbClr val="FF0000"/>
                </a:solidFill>
              </a:rPr>
              <a:t>performed in</a:t>
            </a:r>
            <a:r>
              <a:rPr lang="en-GB" sz="1800" b="1" dirty="0">
                <a:solidFill>
                  <a:srgbClr val="FF0000"/>
                </a:solidFill>
              </a:rPr>
              <a:t> air </a:t>
            </a:r>
            <a:r>
              <a:rPr lang="en-GB" sz="1800" dirty="0">
                <a:solidFill>
                  <a:srgbClr val="FF0000"/>
                </a:solidFill>
              </a:rPr>
              <a:t>with DP-ns-</a:t>
            </a:r>
            <a:r>
              <a:rPr lang="en-GB" sz="1800" b="1" dirty="0"/>
              <a:t>LIBS. Used parameters to resolve D</a:t>
            </a:r>
            <a:r>
              <a:rPr lang="en-GB" sz="1800" b="1" baseline="-25000" dirty="0">
                <a:sym typeface="Symbol" panose="05050102010706020507" pitchFamily="18" charset="2"/>
              </a:rPr>
              <a:t></a:t>
            </a:r>
            <a:r>
              <a:rPr lang="en-GB" sz="1800" b="1" dirty="0"/>
              <a:t> from H</a:t>
            </a:r>
            <a:r>
              <a:rPr lang="en-GB" sz="1800" b="1" baseline="-25000" dirty="0">
                <a:sym typeface="Symbol" panose="05050102010706020507" pitchFamily="18" charset="2"/>
              </a:rPr>
              <a:t> </a:t>
            </a:r>
            <a:r>
              <a:rPr lang="en-GB" sz="1800" b="1" dirty="0"/>
              <a:t>and W I at 656.32 nm </a:t>
            </a:r>
          </a:p>
          <a:p>
            <a:pPr marL="0" indent="0" algn="just">
              <a:buNone/>
            </a:pPr>
            <a:r>
              <a:rPr lang="en-GB" sz="1800" b="1" dirty="0"/>
              <a:t>       gate delay 3.5 – 4 </a:t>
            </a:r>
            <a:r>
              <a:rPr lang="en-GB" sz="1800" b="1" dirty="0" err="1"/>
              <a:t>ms</a:t>
            </a:r>
            <a:endParaRPr lang="en-GB" sz="1800" b="1" dirty="0"/>
          </a:p>
          <a:p>
            <a:pPr marL="0" indent="0" algn="just">
              <a:buNone/>
            </a:pPr>
            <a:r>
              <a:rPr lang="en-GB" sz="1800" b="1" dirty="0"/>
              <a:t>       gate width 1.5 - 2 </a:t>
            </a:r>
            <a:r>
              <a:rPr lang="en-GB" sz="1800" b="1" dirty="0" err="1"/>
              <a:t>ms</a:t>
            </a:r>
            <a:endParaRPr lang="en-GB" sz="1800" b="1" dirty="0"/>
          </a:p>
          <a:p>
            <a:pPr marL="0" indent="0" algn="just">
              <a:buNone/>
            </a:pPr>
            <a:r>
              <a:rPr lang="en-GB" sz="1800" b="1" dirty="0"/>
              <a:t>       </a:t>
            </a:r>
            <a:r>
              <a:rPr lang="en-GB" sz="1800" b="1" dirty="0" err="1"/>
              <a:t>interpulse</a:t>
            </a:r>
            <a:r>
              <a:rPr lang="en-GB" sz="1800" b="1" dirty="0"/>
              <a:t> between lasers: 0-50 ns </a:t>
            </a:r>
          </a:p>
          <a:p>
            <a:pPr marL="0" indent="0" algn="just">
              <a:buNone/>
            </a:pPr>
            <a:r>
              <a:rPr lang="en-GB" sz="1800" b="1" dirty="0"/>
              <a:t>       fluence (</a:t>
            </a:r>
            <a:r>
              <a:rPr lang="en-GB" sz="1800" b="1" dirty="0" err="1"/>
              <a:t>l</a:t>
            </a:r>
            <a:r>
              <a:rPr lang="en-GB" sz="1800" b="1" baseline="-25000" dirty="0" err="1"/>
              <a:t>exc</a:t>
            </a:r>
            <a:r>
              <a:rPr lang="en-GB" sz="1800" b="1" dirty="0"/>
              <a:t> = 1064 nm): ≈ 66 J/cm</a:t>
            </a:r>
            <a:r>
              <a:rPr lang="en-GB" sz="1800" b="1" baseline="30000" dirty="0"/>
              <a:t>2</a:t>
            </a:r>
            <a:r>
              <a:rPr lang="en-GB" sz="1800" b="1" dirty="0"/>
              <a:t> </a:t>
            </a:r>
          </a:p>
          <a:p>
            <a:pPr marL="0" indent="0">
              <a:buNone/>
            </a:pPr>
            <a:r>
              <a:rPr lang="en-GB" sz="1800" b="1" dirty="0"/>
              <a:t>   </a:t>
            </a:r>
            <a:r>
              <a:rPr lang="en-GB" sz="1800" b="1" dirty="0">
                <a:sym typeface="Wingdings" panose="05000000000000000000" pitchFamily="2" charset="2"/>
              </a:rPr>
              <a:t></a:t>
            </a:r>
            <a:r>
              <a:rPr lang="en-GB" sz="1800" b="1" dirty="0"/>
              <a:t>Ablation rate: 0.5-0.7 mm/shot! </a:t>
            </a:r>
          </a:p>
        </p:txBody>
      </p:sp>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5805" r="1313" b="5057"/>
          <a:stretch/>
        </p:blipFill>
        <p:spPr>
          <a:xfrm>
            <a:off x="5174190" y="963505"/>
            <a:ext cx="3888432" cy="3041559"/>
          </a:xfrm>
          <a:prstGeom prst="rect">
            <a:avLst/>
          </a:prstGeom>
        </p:spPr>
      </p:pic>
      <p:pic>
        <p:nvPicPr>
          <p:cNvPr id="3"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l="5006" t="1563" r="969" b="4141"/>
          <a:stretch/>
        </p:blipFill>
        <p:spPr>
          <a:xfrm>
            <a:off x="5148064" y="3791868"/>
            <a:ext cx="3937116" cy="3021508"/>
          </a:xfrm>
          <a:prstGeom prst="rect">
            <a:avLst/>
          </a:prstGeom>
        </p:spPr>
      </p:pic>
    </p:spTree>
    <p:extLst>
      <p:ext uri="{BB962C8B-B14F-4D97-AF65-F5344CB8AC3E}">
        <p14:creationId xmlns:p14="http://schemas.microsoft.com/office/powerpoint/2010/main" val="3173392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7544" y="228600"/>
            <a:ext cx="7543800" cy="457200"/>
          </a:xfrm>
        </p:spPr>
        <p:txBody>
          <a:bodyPr/>
          <a:lstStyle/>
          <a:p>
            <a:r>
              <a:rPr lang="fi-FI" dirty="0"/>
              <a:t>Key results in 2020 (SP5.4) </a:t>
            </a:r>
            <a:r>
              <a:rPr lang="fi-FI" sz="3600" b="1" dirty="0">
                <a:solidFill>
                  <a:srgbClr val="C00000"/>
                </a:solidFill>
              </a:rPr>
              <a:t>ENEA</a:t>
            </a:r>
            <a:endParaRPr lang="fi-FI" sz="3600" dirty="0"/>
          </a:p>
        </p:txBody>
      </p:sp>
      <p:sp>
        <p:nvSpPr>
          <p:cNvPr id="6" name="Content Placeholder 1"/>
          <p:cNvSpPr>
            <a:spLocks noGrp="1"/>
          </p:cNvSpPr>
          <p:nvPr>
            <p:ph idx="1"/>
          </p:nvPr>
        </p:nvSpPr>
        <p:spPr>
          <a:xfrm>
            <a:off x="35496" y="980728"/>
            <a:ext cx="5184576" cy="5688632"/>
          </a:xfrm>
        </p:spPr>
        <p:txBody>
          <a:bodyPr>
            <a:noAutofit/>
          </a:bodyPr>
          <a:lstStyle/>
          <a:p>
            <a:pPr algn="just"/>
            <a:r>
              <a:rPr lang="en-US" sz="1800" dirty="0">
                <a:solidFill>
                  <a:srgbClr val="FF0000"/>
                </a:solidFill>
                <a:latin typeface="+mn-lt"/>
              </a:rPr>
              <a:t>Alternative method to detect hydrogen isotopes by LIBS in air without interference between nearby lines: detection of molecular bands NH</a:t>
            </a:r>
          </a:p>
          <a:p>
            <a:pPr marL="0" indent="0" algn="just">
              <a:buNone/>
            </a:pPr>
            <a:endParaRPr lang="en-US" sz="1800" dirty="0">
              <a:latin typeface="+mn-lt"/>
            </a:endParaRPr>
          </a:p>
          <a:p>
            <a:pPr marL="0" indent="0" algn="just">
              <a:buNone/>
            </a:pPr>
            <a:endParaRPr lang="en-US" sz="1800" dirty="0">
              <a:latin typeface="+mn-lt"/>
            </a:endParaRPr>
          </a:p>
          <a:p>
            <a:pPr marL="0" indent="0" algn="just">
              <a:buNone/>
            </a:pPr>
            <a:endParaRPr lang="en-US" sz="1800" dirty="0">
              <a:latin typeface="+mn-lt"/>
            </a:endParaRPr>
          </a:p>
          <a:p>
            <a:pPr marL="0" indent="0" algn="just">
              <a:buNone/>
            </a:pPr>
            <a:endParaRPr lang="en-US" sz="1800" dirty="0">
              <a:latin typeface="+mn-lt"/>
            </a:endParaRPr>
          </a:p>
          <a:p>
            <a:pPr algn="just">
              <a:buClr>
                <a:srgbClr val="FF0000"/>
              </a:buClr>
              <a:buFont typeface="Wingdings" panose="05000000000000000000" pitchFamily="2" charset="2"/>
              <a:buChar char="Ø"/>
            </a:pPr>
            <a:r>
              <a:rPr lang="en-GB" sz="1800" b="0" dirty="0">
                <a:latin typeface="+mn-lt"/>
              </a:rPr>
              <a:t>0 </a:t>
            </a:r>
            <a:r>
              <a:rPr lang="en-GB" sz="1800" b="0" dirty="0">
                <a:latin typeface="+mn-lt"/>
                <a:sym typeface="Symbol" panose="05050102010706020507" pitchFamily="18" charset="2"/>
              </a:rPr>
              <a:t> 0 and 1 1 vibrational bands detected</a:t>
            </a:r>
          </a:p>
          <a:p>
            <a:pPr marL="0" indent="0" algn="just">
              <a:buClr>
                <a:srgbClr val="FF0000"/>
              </a:buClr>
              <a:buNone/>
            </a:pPr>
            <a:endParaRPr lang="en-GB" sz="1800" b="1" dirty="0">
              <a:latin typeface="+mn-lt"/>
            </a:endParaRPr>
          </a:p>
          <a:p>
            <a:pPr algn="just">
              <a:buClr>
                <a:srgbClr val="FF0000"/>
              </a:buClr>
              <a:buFont typeface="Wingdings" panose="05000000000000000000" pitchFamily="2" charset="2"/>
              <a:buChar char="Ø"/>
            </a:pPr>
            <a:r>
              <a:rPr lang="en-GB" sz="1800" dirty="0">
                <a:solidFill>
                  <a:srgbClr val="FF0000"/>
                </a:solidFill>
                <a:latin typeface="+mn-lt"/>
              </a:rPr>
              <a:t>However, detection of </a:t>
            </a:r>
            <a:r>
              <a:rPr lang="en-GB" sz="1800" dirty="0" err="1">
                <a:solidFill>
                  <a:srgbClr val="FF0000"/>
                </a:solidFill>
                <a:latin typeface="+mn-lt"/>
              </a:rPr>
              <a:t>rovib</a:t>
            </a:r>
            <a:r>
              <a:rPr lang="en-GB" sz="1800" dirty="0">
                <a:solidFill>
                  <a:srgbClr val="FF0000"/>
                </a:solidFill>
                <a:latin typeface="+mn-lt"/>
              </a:rPr>
              <a:t>. bands in air on W-based materials appears hardly feasible because of the interference of the many W atomic and ionic lines </a:t>
            </a:r>
            <a:r>
              <a:rPr lang="en-GB" sz="1800" dirty="0">
                <a:latin typeface="+mn-lt"/>
              </a:rPr>
              <a:t>(in air spark, discernibility better)</a:t>
            </a:r>
          </a:p>
          <a:p>
            <a:pPr marL="0" indent="0">
              <a:buNone/>
            </a:pPr>
            <a:endParaRPr lang="en-GB" sz="1800" b="1" dirty="0">
              <a:latin typeface="+mn-lt"/>
            </a:endParaRPr>
          </a:p>
        </p:txBody>
      </p:sp>
      <p:graphicFrame>
        <p:nvGraphicFramePr>
          <p:cNvPr id="7" name="Tabella 7">
            <a:extLst>
              <a:ext uri="{FF2B5EF4-FFF2-40B4-BE49-F238E27FC236}">
                <a16:creationId xmlns:a16="http://schemas.microsoft.com/office/drawing/2014/main" id="{546C6B3B-9686-40C8-B7BA-91CA1F08AE68}"/>
              </a:ext>
            </a:extLst>
          </p:cNvPr>
          <p:cNvGraphicFramePr>
            <a:graphicFrameLocks noGrp="1"/>
          </p:cNvGraphicFramePr>
          <p:nvPr>
            <p:extLst>
              <p:ext uri="{D42A27DB-BD31-4B8C-83A1-F6EECF244321}">
                <p14:modId xmlns:p14="http://schemas.microsoft.com/office/powerpoint/2010/main" val="4155849220"/>
              </p:ext>
            </p:extLst>
          </p:nvPr>
        </p:nvGraphicFramePr>
        <p:xfrm>
          <a:off x="539552" y="1916832"/>
          <a:ext cx="3240360" cy="1107440"/>
        </p:xfrm>
        <a:graphic>
          <a:graphicData uri="http://schemas.openxmlformats.org/drawingml/2006/table">
            <a:tbl>
              <a:tblPr firstRow="1" bandRow="1">
                <a:tableStyleId>{5C22544A-7EE6-4342-B048-85BDC9FD1C3A}</a:tableStyleId>
              </a:tblPr>
              <a:tblGrid>
                <a:gridCol w="624002">
                  <a:extLst>
                    <a:ext uri="{9D8B030D-6E8A-4147-A177-3AD203B41FA5}">
                      <a16:colId xmlns:a16="http://schemas.microsoft.com/office/drawing/2014/main" val="2726523057"/>
                    </a:ext>
                  </a:extLst>
                </a:gridCol>
                <a:gridCol w="744150">
                  <a:extLst>
                    <a:ext uri="{9D8B030D-6E8A-4147-A177-3AD203B41FA5}">
                      <a16:colId xmlns:a16="http://schemas.microsoft.com/office/drawing/2014/main" val="1159984066"/>
                    </a:ext>
                  </a:extLst>
                </a:gridCol>
                <a:gridCol w="648072">
                  <a:extLst>
                    <a:ext uri="{9D8B030D-6E8A-4147-A177-3AD203B41FA5}">
                      <a16:colId xmlns:a16="http://schemas.microsoft.com/office/drawing/2014/main" val="2435875359"/>
                    </a:ext>
                  </a:extLst>
                </a:gridCol>
                <a:gridCol w="576064">
                  <a:extLst>
                    <a:ext uri="{9D8B030D-6E8A-4147-A177-3AD203B41FA5}">
                      <a16:colId xmlns:a16="http://schemas.microsoft.com/office/drawing/2014/main" val="664104596"/>
                    </a:ext>
                  </a:extLst>
                </a:gridCol>
                <a:gridCol w="648072">
                  <a:extLst>
                    <a:ext uri="{9D8B030D-6E8A-4147-A177-3AD203B41FA5}">
                      <a16:colId xmlns:a16="http://schemas.microsoft.com/office/drawing/2014/main" val="3149986603"/>
                    </a:ext>
                  </a:extLst>
                </a:gridCol>
              </a:tblGrid>
              <a:tr h="319316">
                <a:tc>
                  <a:txBody>
                    <a:bodyPr/>
                    <a:lstStyle/>
                    <a:p>
                      <a:r>
                        <a:rPr lang="it-IT" dirty="0"/>
                        <a:t>NH</a:t>
                      </a:r>
                    </a:p>
                  </a:txBody>
                  <a:tcPr/>
                </a:tc>
                <a:tc>
                  <a:txBody>
                    <a:bodyPr/>
                    <a:lstStyle/>
                    <a:p>
                      <a:r>
                        <a:rPr lang="it-IT" sz="800" dirty="0"/>
                        <a:t>Electronic </a:t>
                      </a:r>
                      <a:r>
                        <a:rPr lang="it-IT" sz="800" dirty="0" err="1"/>
                        <a:t>conf.</a:t>
                      </a:r>
                      <a:endParaRPr lang="it-IT" sz="800" dirty="0"/>
                    </a:p>
                  </a:txBody>
                  <a:tcPr/>
                </a:tc>
                <a:tc>
                  <a:txBody>
                    <a:bodyPr/>
                    <a:lstStyle/>
                    <a:p>
                      <a:r>
                        <a:rPr lang="it-IT" sz="800" dirty="0" err="1"/>
                        <a:t>Vibr</a:t>
                      </a:r>
                      <a:r>
                        <a:rPr lang="it-IT" sz="800" dirty="0"/>
                        <a:t>. Band (Q  x-x)</a:t>
                      </a:r>
                    </a:p>
                  </a:txBody>
                  <a:tcPr/>
                </a:tc>
                <a:tc>
                  <a:txBody>
                    <a:bodyPr/>
                    <a:lstStyle/>
                    <a:p>
                      <a:r>
                        <a:rPr lang="it-IT" sz="800" dirty="0" err="1"/>
                        <a:t>Wavelength</a:t>
                      </a:r>
                      <a:r>
                        <a:rPr lang="it-IT" sz="800" dirty="0"/>
                        <a:t> (nm)</a:t>
                      </a:r>
                    </a:p>
                  </a:txBody>
                  <a:tcPr/>
                </a:tc>
                <a:tc>
                  <a:txBody>
                    <a:bodyPr/>
                    <a:lstStyle/>
                    <a:p>
                      <a:r>
                        <a:rPr lang="it-IT" sz="800" dirty="0" err="1"/>
                        <a:t>Isotopic</a:t>
                      </a:r>
                      <a:r>
                        <a:rPr lang="it-IT" sz="800" dirty="0"/>
                        <a:t> shift (nm)</a:t>
                      </a:r>
                    </a:p>
                  </a:txBody>
                  <a:tcPr/>
                </a:tc>
                <a:extLst>
                  <a:ext uri="{0D108BD9-81ED-4DB2-BD59-A6C34878D82A}">
                    <a16:rowId xmlns:a16="http://schemas.microsoft.com/office/drawing/2014/main" val="2692121299"/>
                  </a:ext>
                </a:extLst>
              </a:tr>
              <a:tr h="370840">
                <a:tc>
                  <a:txBody>
                    <a:bodyPr/>
                    <a:lstStyle/>
                    <a:p>
                      <a:endParaRPr lang="it-IT" dirty="0"/>
                    </a:p>
                  </a:txBody>
                  <a:tcPr/>
                </a:tc>
                <a:tc>
                  <a:txBody>
                    <a:bodyPr/>
                    <a:lstStyle/>
                    <a:p>
                      <a:r>
                        <a:rPr lang="en-US" sz="1000" b="1" dirty="0">
                          <a:latin typeface="+mn-lt"/>
                        </a:rPr>
                        <a:t>A</a:t>
                      </a:r>
                      <a:r>
                        <a:rPr lang="en-US" sz="1000" b="1" baseline="30000" dirty="0">
                          <a:latin typeface="+mn-lt"/>
                        </a:rPr>
                        <a:t>3</a:t>
                      </a:r>
                      <a:r>
                        <a:rPr lang="el-GR" sz="1000" b="1" dirty="0">
                          <a:latin typeface="+mn-lt"/>
                        </a:rPr>
                        <a:t>Π</a:t>
                      </a:r>
                      <a:r>
                        <a:rPr lang="en-US" sz="1000" b="1" baseline="-25000" dirty="0">
                          <a:latin typeface="+mn-lt"/>
                        </a:rPr>
                        <a:t>i</a:t>
                      </a:r>
                      <a:r>
                        <a:rPr lang="en-US" sz="1000" b="1" dirty="0">
                          <a:latin typeface="+mn-lt"/>
                        </a:rPr>
                        <a:t>→X</a:t>
                      </a:r>
                      <a:r>
                        <a:rPr lang="en-US" sz="1000" b="1" baseline="30000" dirty="0">
                          <a:latin typeface="+mn-lt"/>
                        </a:rPr>
                        <a:t>3</a:t>
                      </a:r>
                      <a:r>
                        <a:rPr lang="el-GR" sz="1000" b="1" dirty="0">
                          <a:latin typeface="+mn-lt"/>
                        </a:rPr>
                        <a:t>Σ</a:t>
                      </a:r>
                      <a:endParaRPr lang="it-IT" sz="1000" b="1" dirty="0"/>
                    </a:p>
                  </a:txBody>
                  <a:tcPr/>
                </a:tc>
                <a:tc>
                  <a:txBody>
                    <a:bodyPr/>
                    <a:lstStyle/>
                    <a:p>
                      <a:r>
                        <a:rPr lang="it-IT" sz="1000" b="1" i="0" u="none" strike="noStrike" kern="1200" baseline="0" dirty="0">
                          <a:solidFill>
                            <a:schemeClr val="dk1"/>
                          </a:solidFill>
                          <a:latin typeface="+mn-lt"/>
                          <a:ea typeface="+mn-ea"/>
                          <a:cs typeface="+mn-cs"/>
                        </a:rPr>
                        <a:t>0–0</a:t>
                      </a:r>
                      <a:endParaRPr lang="it-IT" sz="1000" b="1" dirty="0"/>
                    </a:p>
                  </a:txBody>
                  <a:tcPr/>
                </a:tc>
                <a:tc>
                  <a:txBody>
                    <a:bodyPr/>
                    <a:lstStyle/>
                    <a:p>
                      <a:r>
                        <a:rPr lang="it-IT" sz="1000" b="1" dirty="0"/>
                        <a:t>336.02</a:t>
                      </a:r>
                    </a:p>
                  </a:txBody>
                  <a:tcPr/>
                </a:tc>
                <a:tc>
                  <a:txBody>
                    <a:bodyPr/>
                    <a:lstStyle/>
                    <a:p>
                      <a:r>
                        <a:rPr lang="it-IT" sz="1000" b="1" dirty="0"/>
                        <a:t>−0.33</a:t>
                      </a:r>
                    </a:p>
                  </a:txBody>
                  <a:tcPr/>
                </a:tc>
                <a:extLst>
                  <a:ext uri="{0D108BD9-81ED-4DB2-BD59-A6C34878D82A}">
                    <a16:rowId xmlns:a16="http://schemas.microsoft.com/office/drawing/2014/main" val="3942097036"/>
                  </a:ext>
                </a:extLst>
              </a:tr>
              <a:tr h="370840">
                <a:tc>
                  <a:txBody>
                    <a:bodyPr/>
                    <a:lstStyle/>
                    <a:p>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mn-lt"/>
                        </a:rPr>
                        <a:t>A</a:t>
                      </a:r>
                      <a:r>
                        <a:rPr lang="en-US" sz="1000" b="1" baseline="30000" dirty="0">
                          <a:latin typeface="+mn-lt"/>
                        </a:rPr>
                        <a:t>3</a:t>
                      </a:r>
                      <a:r>
                        <a:rPr lang="el-GR" sz="1000" b="1" dirty="0">
                          <a:latin typeface="+mn-lt"/>
                        </a:rPr>
                        <a:t>Π</a:t>
                      </a:r>
                      <a:r>
                        <a:rPr lang="en-US" sz="1000" b="1" baseline="-25000" dirty="0">
                          <a:latin typeface="+mn-lt"/>
                        </a:rPr>
                        <a:t>i</a:t>
                      </a:r>
                      <a:r>
                        <a:rPr lang="en-US" sz="1000" b="1" dirty="0">
                          <a:latin typeface="+mn-lt"/>
                        </a:rPr>
                        <a:t>→X</a:t>
                      </a:r>
                      <a:r>
                        <a:rPr lang="en-US" sz="1000" b="1" baseline="30000" dirty="0">
                          <a:latin typeface="+mn-lt"/>
                        </a:rPr>
                        <a:t>3</a:t>
                      </a:r>
                      <a:r>
                        <a:rPr lang="el-GR" sz="1000" b="1" dirty="0">
                          <a:latin typeface="+mn-lt"/>
                        </a:rPr>
                        <a:t>Σ</a:t>
                      </a:r>
                      <a:endParaRPr lang="it-IT"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000" b="1" i="0" u="none" strike="noStrike" kern="1200" baseline="0" dirty="0">
                          <a:solidFill>
                            <a:schemeClr val="dk1"/>
                          </a:solidFill>
                          <a:latin typeface="+mn-lt"/>
                          <a:ea typeface="+mn-ea"/>
                          <a:cs typeface="+mn-cs"/>
                        </a:rPr>
                        <a:t>1–1</a:t>
                      </a:r>
                      <a:endParaRPr lang="it-IT" dirty="0"/>
                    </a:p>
                  </a:txBody>
                  <a:tcPr/>
                </a:tc>
                <a:tc>
                  <a:txBody>
                    <a:bodyPr/>
                    <a:lstStyle/>
                    <a:p>
                      <a:r>
                        <a:rPr lang="it-IT" sz="1000" b="1" dirty="0"/>
                        <a:t>337.13</a:t>
                      </a:r>
                    </a:p>
                  </a:txBody>
                  <a:tcPr/>
                </a:tc>
                <a:tc>
                  <a:txBody>
                    <a:bodyPr/>
                    <a:lstStyle/>
                    <a:p>
                      <a:r>
                        <a:rPr lang="it-IT" sz="1000" b="1" dirty="0"/>
                        <a:t>−0.72</a:t>
                      </a:r>
                    </a:p>
                  </a:txBody>
                  <a:tcPr/>
                </a:tc>
                <a:extLst>
                  <a:ext uri="{0D108BD9-81ED-4DB2-BD59-A6C34878D82A}">
                    <a16:rowId xmlns:a16="http://schemas.microsoft.com/office/drawing/2014/main" val="3548595494"/>
                  </a:ext>
                </a:extLst>
              </a:tr>
            </a:tbl>
          </a:graphicData>
        </a:graphic>
      </p:graphicFrame>
      <p:pic>
        <p:nvPicPr>
          <p:cNvPr id="13" name="Immagine 12">
            <a:extLst>
              <a:ext uri="{FF2B5EF4-FFF2-40B4-BE49-F238E27FC236}">
                <a16:creationId xmlns:a16="http://schemas.microsoft.com/office/drawing/2014/main" id="{9C2CAFFB-3D64-45B7-B51B-6EDE860B97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94" t="2417" r="4602" b="4760"/>
          <a:stretch/>
        </p:blipFill>
        <p:spPr>
          <a:xfrm>
            <a:off x="5148064" y="2326261"/>
            <a:ext cx="3971594" cy="2984893"/>
          </a:xfrm>
          <a:prstGeom prst="rect">
            <a:avLst/>
          </a:prstGeom>
        </p:spPr>
      </p:pic>
    </p:spTree>
    <p:extLst>
      <p:ext uri="{BB962C8B-B14F-4D97-AF65-F5344CB8AC3E}">
        <p14:creationId xmlns:p14="http://schemas.microsoft.com/office/powerpoint/2010/main" val="1913127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1C1B7B8E-27F1-438D-9233-1F2F576C33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65" r="6186"/>
          <a:stretch/>
        </p:blipFill>
        <p:spPr>
          <a:xfrm>
            <a:off x="5225202" y="1873281"/>
            <a:ext cx="3883302" cy="3355919"/>
          </a:xfrm>
          <a:prstGeom prst="rect">
            <a:avLst/>
          </a:prstGeom>
        </p:spPr>
      </p:pic>
      <p:sp>
        <p:nvSpPr>
          <p:cNvPr id="3" name="Title 2"/>
          <p:cNvSpPr>
            <a:spLocks noGrp="1"/>
          </p:cNvSpPr>
          <p:nvPr>
            <p:ph type="title"/>
          </p:nvPr>
        </p:nvSpPr>
        <p:spPr/>
        <p:txBody>
          <a:bodyPr/>
          <a:lstStyle/>
          <a:p>
            <a:r>
              <a:rPr lang="fi-FI" dirty="0"/>
              <a:t>Key results in 2020 (SP5.4) </a:t>
            </a:r>
            <a:r>
              <a:rPr lang="fi-FI" sz="3600" b="1" dirty="0">
                <a:solidFill>
                  <a:srgbClr val="C00000"/>
                </a:solidFill>
              </a:rPr>
              <a:t>ENEA</a:t>
            </a:r>
            <a:endParaRPr lang="fi-FI" sz="3600" dirty="0"/>
          </a:p>
        </p:txBody>
      </p:sp>
      <p:sp>
        <p:nvSpPr>
          <p:cNvPr id="4" name="Content Placeholder 1"/>
          <p:cNvSpPr>
            <a:spLocks noGrp="1"/>
          </p:cNvSpPr>
          <p:nvPr>
            <p:ph idx="1"/>
          </p:nvPr>
        </p:nvSpPr>
        <p:spPr>
          <a:xfrm>
            <a:off x="0" y="908720"/>
            <a:ext cx="5112568" cy="5616624"/>
          </a:xfrm>
        </p:spPr>
        <p:txBody>
          <a:bodyPr>
            <a:noAutofit/>
          </a:bodyPr>
          <a:lstStyle/>
          <a:p>
            <a:pPr marL="0" indent="0" algn="just">
              <a:buNone/>
            </a:pPr>
            <a:r>
              <a:rPr lang="en-GB" sz="1800" b="0" dirty="0"/>
              <a:t>DP measurements were performed on 2017-2019 MST2 samples </a:t>
            </a:r>
            <a:r>
              <a:rPr lang="en-GB" sz="1800" dirty="0"/>
              <a:t>under He (</a:t>
            </a:r>
            <a:r>
              <a:rPr lang="en-GB" sz="1800" dirty="0" err="1"/>
              <a:t>Ar</a:t>
            </a:r>
            <a:r>
              <a:rPr lang="en-GB" sz="1800" dirty="0"/>
              <a:t>) flux </a:t>
            </a:r>
            <a:r>
              <a:rPr lang="en-GB" sz="1800" b="0" dirty="0"/>
              <a:t>(</a:t>
            </a:r>
            <a:r>
              <a:rPr lang="en-GB" sz="1800" dirty="0">
                <a:solidFill>
                  <a:srgbClr val="FF0000"/>
                </a:solidFill>
              </a:rPr>
              <a:t>to be </a:t>
            </a:r>
            <a:r>
              <a:rPr lang="en-GB" sz="1800" b="0" dirty="0">
                <a:solidFill>
                  <a:srgbClr val="FF0000"/>
                </a:solidFill>
              </a:rPr>
              <a:t>completed when 2020 samples available</a:t>
            </a:r>
            <a:r>
              <a:rPr lang="en-GB" sz="1800" b="0" dirty="0"/>
              <a:t>):</a:t>
            </a:r>
          </a:p>
          <a:p>
            <a:pPr lvl="1" algn="just">
              <a:buFont typeface="+mj-lt"/>
              <a:buAutoNum type="arabicPeriod"/>
            </a:pPr>
            <a:r>
              <a:rPr lang="en-GB" sz="1800" b="1" dirty="0">
                <a:solidFill>
                  <a:schemeClr val="tx1"/>
                </a:solidFill>
              </a:rPr>
              <a:t>Al/D (Al 95% atomic conc. D 95%) 3.5 mm thick on W</a:t>
            </a:r>
          </a:p>
          <a:p>
            <a:pPr lvl="1" algn="just">
              <a:buFont typeface="+mj-lt"/>
              <a:buAutoNum type="arabicPeriod"/>
            </a:pPr>
            <a:r>
              <a:rPr lang="en-GB" sz="1800" b="1" dirty="0">
                <a:solidFill>
                  <a:schemeClr val="tx1"/>
                </a:solidFill>
              </a:rPr>
              <a:t>W(Ta)/N/D samples (scheduled)</a:t>
            </a:r>
            <a:endParaRPr lang="en-GB" sz="1800" b="0" dirty="0"/>
          </a:p>
          <a:p>
            <a:pPr marL="0" lvl="1" indent="0" algn="just">
              <a:buNone/>
            </a:pPr>
            <a:r>
              <a:rPr lang="en-GB" sz="1800" b="0" dirty="0">
                <a:solidFill>
                  <a:schemeClr val="tx1"/>
                </a:solidFill>
              </a:rPr>
              <a:t>LIBS was performed by </a:t>
            </a:r>
            <a:r>
              <a:rPr lang="en-GB" sz="1800" b="0" dirty="0">
                <a:solidFill>
                  <a:srgbClr val="FF0000"/>
                </a:solidFill>
              </a:rPr>
              <a:t>using the gas flux system </a:t>
            </a:r>
            <a:r>
              <a:rPr lang="en-GB" sz="1800" b="0" dirty="0">
                <a:solidFill>
                  <a:schemeClr val="tx1"/>
                </a:solidFill>
              </a:rPr>
              <a:t>with different background gases (He, </a:t>
            </a:r>
            <a:r>
              <a:rPr lang="en-GB" sz="1800" b="0" dirty="0" err="1">
                <a:solidFill>
                  <a:schemeClr val="tx1"/>
                </a:solidFill>
              </a:rPr>
              <a:t>Ar</a:t>
            </a:r>
            <a:r>
              <a:rPr lang="en-GB" sz="1800" b="0" dirty="0">
                <a:solidFill>
                  <a:schemeClr val="tx1"/>
                </a:solidFill>
              </a:rPr>
              <a:t>) at  flux 1 l/min on the sample. </a:t>
            </a:r>
          </a:p>
          <a:p>
            <a:pPr marL="0" indent="0" algn="just">
              <a:buNone/>
            </a:pPr>
            <a:r>
              <a:rPr lang="en-GB" sz="1800" b="1" dirty="0"/>
              <a:t>Results</a:t>
            </a:r>
          </a:p>
          <a:p>
            <a:pPr algn="just">
              <a:buClr>
                <a:srgbClr val="FF0000"/>
              </a:buClr>
              <a:buFont typeface="Wingdings" panose="05000000000000000000" pitchFamily="2" charset="2"/>
              <a:buChar char="Ø"/>
            </a:pPr>
            <a:r>
              <a:rPr lang="en-GB" sz="1800" b="0" dirty="0"/>
              <a:t>Clear spectral emission from D/W in H</a:t>
            </a:r>
            <a:r>
              <a:rPr lang="en-GB" sz="1800" b="0" baseline="-25000" dirty="0"/>
              <a:t>a</a:t>
            </a:r>
            <a:r>
              <a:rPr lang="en-GB" sz="1800" b="0" dirty="0"/>
              <a:t> / D</a:t>
            </a:r>
            <a:r>
              <a:rPr lang="en-GB" sz="1800" b="0" baseline="-25000" dirty="0"/>
              <a:t>a</a:t>
            </a:r>
            <a:r>
              <a:rPr lang="en-GB" sz="1800" b="0" dirty="0"/>
              <a:t> region (650-660 nm). </a:t>
            </a:r>
          </a:p>
          <a:p>
            <a:pPr algn="just">
              <a:buClr>
                <a:srgbClr val="FF0000"/>
              </a:buClr>
              <a:buFont typeface="Wingdings" panose="05000000000000000000" pitchFamily="2" charset="2"/>
              <a:buChar char="Ø"/>
            </a:pPr>
            <a:r>
              <a:rPr lang="en-GB" sz="1800" dirty="0">
                <a:sym typeface="Symbol" panose="05050102010706020507" pitchFamily="18" charset="2"/>
              </a:rPr>
              <a:t>I</a:t>
            </a:r>
            <a:r>
              <a:rPr lang="en-GB" sz="1800" dirty="0"/>
              <a:t>n principle the H</a:t>
            </a:r>
            <a:r>
              <a:rPr lang="en-GB" sz="1800" baseline="-25000" dirty="0">
                <a:sym typeface="Symbol" panose="05050102010706020507" pitchFamily="18" charset="2"/>
              </a:rPr>
              <a:t></a:t>
            </a:r>
            <a:r>
              <a:rPr lang="en-GB" sz="1800" dirty="0"/>
              <a:t>/D</a:t>
            </a:r>
            <a:r>
              <a:rPr lang="en-GB" sz="1800" baseline="-25000" dirty="0">
                <a:sym typeface="Symbol" panose="05050102010706020507" pitchFamily="18" charset="2"/>
              </a:rPr>
              <a:t></a:t>
            </a:r>
            <a:r>
              <a:rPr lang="en-GB" sz="1800" dirty="0"/>
              <a:t> lines</a:t>
            </a:r>
            <a:r>
              <a:rPr kumimoji="0" lang="en-GB" sz="1800" i="0" u="none" strike="noStrike" kern="1200" cap="none" spc="0" normalizeH="0" noProof="0" dirty="0">
                <a:ln>
                  <a:noFill/>
                </a:ln>
                <a:effectLst/>
                <a:uLnTx/>
                <a:uFillTx/>
              </a:rPr>
              <a:t> could be better resolved under He flux; comparable resolution could be obtained under </a:t>
            </a:r>
            <a:r>
              <a:rPr kumimoji="0" lang="en-GB" sz="1800" i="0" u="none" strike="noStrike" kern="1200" cap="none" spc="0" normalizeH="0" noProof="0" dirty="0" err="1">
                <a:ln>
                  <a:noFill/>
                </a:ln>
                <a:effectLst/>
                <a:uLnTx/>
                <a:uFillTx/>
              </a:rPr>
              <a:t>Ar</a:t>
            </a:r>
            <a:r>
              <a:rPr kumimoji="0" lang="en-GB" sz="1800" i="0" u="none" strike="noStrike" kern="1200" cap="none" spc="0" normalizeH="0" noProof="0" dirty="0">
                <a:ln>
                  <a:noFill/>
                </a:ln>
                <a:effectLst/>
                <a:uLnTx/>
                <a:uFillTx/>
              </a:rPr>
              <a:t> flux  but at longer intervals from the laser pulses </a:t>
            </a:r>
            <a:endParaRPr lang="en-GB" sz="1800" dirty="0"/>
          </a:p>
        </p:txBody>
      </p:sp>
    </p:spTree>
    <p:extLst>
      <p:ext uri="{BB962C8B-B14F-4D97-AF65-F5344CB8AC3E}">
        <p14:creationId xmlns:p14="http://schemas.microsoft.com/office/powerpoint/2010/main" val="2735382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r"/>
            <a:r>
              <a:rPr lang="en-US" dirty="0"/>
              <a:t>A. Coordinator, </a:t>
            </a:r>
            <a:r>
              <a:rPr lang="it-IT" dirty="0"/>
              <a:t>S. Almaviva </a:t>
            </a:r>
            <a:r>
              <a:rPr lang="en-GB" dirty="0"/>
              <a:t>| </a:t>
            </a:r>
            <a:r>
              <a:rPr lang="en-US" dirty="0"/>
              <a:t>WP PFC &amp; JET2 Annual Meeting</a:t>
            </a:r>
            <a:r>
              <a:rPr lang="en-GB" dirty="0"/>
              <a:t> | VC | 9-10 Nov 2020 | Page </a:t>
            </a:r>
            <a:fld id="{6A6D9FA1-99C7-4910-8E32-B85D378B0060}" type="slidenum">
              <a:rPr lang="en-GB" smtClean="0"/>
              <a:pPr algn="r"/>
              <a:t>29</a:t>
            </a:fld>
            <a:endParaRPr lang="en-GB" dirty="0"/>
          </a:p>
        </p:txBody>
      </p:sp>
      <p:sp>
        <p:nvSpPr>
          <p:cNvPr id="5" name="Title 1"/>
          <p:cNvSpPr>
            <a:spLocks noGrp="1"/>
          </p:cNvSpPr>
          <p:nvPr>
            <p:ph type="title"/>
          </p:nvPr>
        </p:nvSpPr>
        <p:spPr>
          <a:xfrm>
            <a:off x="467544" y="228600"/>
            <a:ext cx="7543800" cy="457200"/>
          </a:xfrm>
        </p:spPr>
        <p:txBody>
          <a:bodyPr/>
          <a:lstStyle/>
          <a:p>
            <a:r>
              <a:rPr lang="fi-FI" dirty="0"/>
              <a:t>Key results in 2020 (SP7.8) </a:t>
            </a:r>
            <a:r>
              <a:rPr lang="fi-FI" sz="3600" b="1" dirty="0">
                <a:solidFill>
                  <a:srgbClr val="C00000"/>
                </a:solidFill>
              </a:rPr>
              <a:t>ENEA</a:t>
            </a:r>
            <a:endParaRPr lang="fi-FI" sz="3600" dirty="0"/>
          </a:p>
        </p:txBody>
      </p:sp>
      <p:sp>
        <p:nvSpPr>
          <p:cNvPr id="6" name="Content Placeholder 1"/>
          <p:cNvSpPr>
            <a:spLocks noGrp="1"/>
          </p:cNvSpPr>
          <p:nvPr>
            <p:ph idx="1"/>
          </p:nvPr>
        </p:nvSpPr>
        <p:spPr>
          <a:xfrm>
            <a:off x="35496" y="908720"/>
            <a:ext cx="5212579" cy="4176464"/>
          </a:xfrm>
        </p:spPr>
        <p:txBody>
          <a:bodyPr>
            <a:noAutofit/>
          </a:bodyPr>
          <a:lstStyle/>
          <a:p>
            <a:pPr marL="0" indent="0" algn="just">
              <a:buNone/>
            </a:pPr>
            <a:r>
              <a:rPr lang="en-US" sz="1800" dirty="0">
                <a:solidFill>
                  <a:srgbClr val="FF0000"/>
                </a:solidFill>
              </a:rPr>
              <a:t>Finish analyses of the FTU work carried out by ENEA and associated labs in FTU and give recommendations for future remote handling application of LIBS in tokamaks (ENEA, IPPLM)</a:t>
            </a:r>
          </a:p>
          <a:p>
            <a:pPr marL="0" indent="0" algn="just">
              <a:buNone/>
            </a:pPr>
            <a:endParaRPr lang="en-US" sz="600" dirty="0"/>
          </a:p>
          <a:p>
            <a:pPr marL="0" indent="0" algn="just">
              <a:buNone/>
            </a:pPr>
            <a:endParaRPr lang="en-US" sz="600" dirty="0"/>
          </a:p>
          <a:p>
            <a:pPr marL="0" indent="0" algn="just">
              <a:buNone/>
            </a:pPr>
            <a:r>
              <a:rPr lang="en-US" sz="1800" dirty="0"/>
              <a:t>The LIBS system measured the FTU First wall elements after the 2019 experimental campaign at the following locations:</a:t>
            </a:r>
          </a:p>
          <a:p>
            <a:pPr algn="just">
              <a:buClr>
                <a:srgbClr val="FF0000"/>
              </a:buClr>
              <a:buFont typeface="Wingdings" panose="05000000000000000000" pitchFamily="2" charset="2"/>
              <a:buChar char="Ø"/>
            </a:pPr>
            <a:r>
              <a:rPr lang="en-US" sz="1800" dirty="0"/>
              <a:t> FTU stainless steel elements, (areas 1-3) and the TZM poloidal limiter tiles (area 2)</a:t>
            </a:r>
          </a:p>
          <a:p>
            <a:pPr algn="just">
              <a:buClr>
                <a:srgbClr val="FF0000"/>
              </a:buClr>
              <a:buFont typeface="Wingdings" panose="05000000000000000000" pitchFamily="2" charset="2"/>
              <a:buChar char="Ø"/>
            </a:pPr>
            <a:r>
              <a:rPr lang="en-US" sz="1800" dirty="0"/>
              <a:t>At a small  W tile 17.5 x 17.5 mm, coated with 3.5 </a:t>
            </a:r>
            <a:r>
              <a:rPr lang="en-US" sz="1800" dirty="0">
                <a:sym typeface="Symbol" panose="05050102010706020507" pitchFamily="18" charset="2"/>
              </a:rPr>
              <a:t></a:t>
            </a:r>
            <a:r>
              <a:rPr lang="en-US" sz="1800" dirty="0"/>
              <a:t>m thick Al-D mixed layer (point 4).</a:t>
            </a:r>
            <a:endParaRPr lang="en-GB" sz="1800" b="1" dirty="0"/>
          </a:p>
        </p:txBody>
      </p:sp>
      <p:pic>
        <p:nvPicPr>
          <p:cNvPr id="3" name="Immagine 2">
            <a:extLst>
              <a:ext uri="{FF2B5EF4-FFF2-40B4-BE49-F238E27FC236}">
                <a16:creationId xmlns:a16="http://schemas.microsoft.com/office/drawing/2014/main" id="{A7190090-B23C-4F4A-B181-CD96CFDAF439}"/>
              </a:ext>
            </a:extLst>
          </p:cNvPr>
          <p:cNvPicPr>
            <a:picLocks noChangeAspect="1"/>
          </p:cNvPicPr>
          <p:nvPr/>
        </p:nvPicPr>
        <p:blipFill>
          <a:blip r:embed="rId2"/>
          <a:stretch>
            <a:fillRect/>
          </a:stretch>
        </p:blipFill>
        <p:spPr>
          <a:xfrm>
            <a:off x="5508504" y="3774640"/>
            <a:ext cx="3600000" cy="2750133"/>
          </a:xfrm>
          <a:prstGeom prst="rect">
            <a:avLst/>
          </a:prstGeom>
        </p:spPr>
      </p:pic>
      <p:pic>
        <p:nvPicPr>
          <p:cNvPr id="9" name="Immagine 8">
            <a:extLst>
              <a:ext uri="{FF2B5EF4-FFF2-40B4-BE49-F238E27FC236}">
                <a16:creationId xmlns:a16="http://schemas.microsoft.com/office/drawing/2014/main" id="{9B667C29-582D-4F9D-90E8-52969894383F}"/>
              </a:ext>
            </a:extLst>
          </p:cNvPr>
          <p:cNvPicPr>
            <a:picLocks noChangeAspect="1"/>
          </p:cNvPicPr>
          <p:nvPr/>
        </p:nvPicPr>
        <p:blipFill rotWithShape="1">
          <a:blip r:embed="rId3"/>
          <a:srcRect l="2778"/>
          <a:stretch/>
        </p:blipFill>
        <p:spPr>
          <a:xfrm>
            <a:off x="5508504" y="1052736"/>
            <a:ext cx="3600000" cy="2618868"/>
          </a:xfrm>
          <a:prstGeom prst="rect">
            <a:avLst/>
          </a:prstGeom>
        </p:spPr>
      </p:pic>
      <p:pic>
        <p:nvPicPr>
          <p:cNvPr id="14" name="Immagine 13">
            <a:extLst>
              <a:ext uri="{FF2B5EF4-FFF2-40B4-BE49-F238E27FC236}">
                <a16:creationId xmlns:a16="http://schemas.microsoft.com/office/drawing/2014/main" id="{E852EB44-3942-4A87-BC1E-7577A3F83BE8}"/>
              </a:ext>
            </a:extLst>
          </p:cNvPr>
          <p:cNvPicPr>
            <a:picLocks noChangeAspect="1"/>
          </p:cNvPicPr>
          <p:nvPr/>
        </p:nvPicPr>
        <p:blipFill>
          <a:blip r:embed="rId4"/>
          <a:stretch>
            <a:fillRect/>
          </a:stretch>
        </p:blipFill>
        <p:spPr>
          <a:xfrm>
            <a:off x="0" y="5085185"/>
            <a:ext cx="2457734" cy="1656184"/>
          </a:xfrm>
          <a:prstGeom prst="rect">
            <a:avLst/>
          </a:prstGeom>
        </p:spPr>
      </p:pic>
      <p:pic>
        <p:nvPicPr>
          <p:cNvPr id="15" name="Immagine 14">
            <a:extLst>
              <a:ext uri="{FF2B5EF4-FFF2-40B4-BE49-F238E27FC236}">
                <a16:creationId xmlns:a16="http://schemas.microsoft.com/office/drawing/2014/main" id="{E3BCEC3B-79EE-4D57-A491-F056BBEE9F76}"/>
              </a:ext>
            </a:extLst>
          </p:cNvPr>
          <p:cNvPicPr>
            <a:picLocks noChangeAspect="1"/>
          </p:cNvPicPr>
          <p:nvPr/>
        </p:nvPicPr>
        <p:blipFill rotWithShape="1">
          <a:blip r:embed="rId5"/>
          <a:srcRect t="6141" b="4376"/>
          <a:stretch/>
        </p:blipFill>
        <p:spPr>
          <a:xfrm>
            <a:off x="2123728" y="5039786"/>
            <a:ext cx="2419913" cy="1656184"/>
          </a:xfrm>
          <a:prstGeom prst="rect">
            <a:avLst/>
          </a:prstGeom>
        </p:spPr>
      </p:pic>
      <p:pic>
        <p:nvPicPr>
          <p:cNvPr id="19" name="Immagine 18">
            <a:extLst>
              <a:ext uri="{FF2B5EF4-FFF2-40B4-BE49-F238E27FC236}">
                <a16:creationId xmlns:a16="http://schemas.microsoft.com/office/drawing/2014/main" id="{7376AEF6-CC93-4C73-94ED-56A5ED11A023}"/>
              </a:ext>
            </a:extLst>
          </p:cNvPr>
          <p:cNvPicPr>
            <a:picLocks noChangeAspect="1"/>
          </p:cNvPicPr>
          <p:nvPr/>
        </p:nvPicPr>
        <p:blipFill rotWithShape="1">
          <a:blip r:embed="rId6"/>
          <a:srcRect l="36750" r="32964" b="19524"/>
          <a:stretch/>
        </p:blipFill>
        <p:spPr>
          <a:xfrm>
            <a:off x="4369371" y="5280417"/>
            <a:ext cx="778693" cy="1100911"/>
          </a:xfrm>
          <a:prstGeom prst="rect">
            <a:avLst/>
          </a:prstGeom>
        </p:spPr>
      </p:pic>
      <p:sp>
        <p:nvSpPr>
          <p:cNvPr id="20" name="Freccia a destra 19">
            <a:extLst>
              <a:ext uri="{FF2B5EF4-FFF2-40B4-BE49-F238E27FC236}">
                <a16:creationId xmlns:a16="http://schemas.microsoft.com/office/drawing/2014/main" id="{6525FE71-2B10-44A9-8725-819DC1C3A994}"/>
              </a:ext>
            </a:extLst>
          </p:cNvPr>
          <p:cNvSpPr/>
          <p:nvPr/>
        </p:nvSpPr>
        <p:spPr>
          <a:xfrm>
            <a:off x="5004048" y="5733256"/>
            <a:ext cx="576064" cy="771235"/>
          </a:xfrm>
          <a:prstGeom prst="rightArrow">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78757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852936"/>
            <a:ext cx="9108504" cy="9144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3200" b="1" dirty="0">
                <a:latin typeface="Arial" panose="020B0604020202020204" pitchFamily="34" charset="0"/>
                <a:ea typeface="Verdana" pitchFamily="34" charset="0"/>
                <a:cs typeface="Arial" panose="020B0604020202020204" pitchFamily="34" charset="0"/>
              </a:rPr>
              <a:t>SP7.4: Plasma </a:t>
            </a:r>
            <a:r>
              <a:rPr lang="en-US" sz="3200" b="1" dirty="0" err="1">
                <a:latin typeface="Arial" panose="020B0604020202020204" pitchFamily="34" charset="0"/>
                <a:ea typeface="Verdana" pitchFamily="34" charset="0"/>
                <a:cs typeface="Arial" panose="020B0604020202020204" pitchFamily="34" charset="0"/>
              </a:rPr>
              <a:t>characterisation</a:t>
            </a:r>
            <a:endParaRPr lang="en-US" sz="3200" b="1" dirty="0">
              <a:latin typeface="Arial" panose="020B0604020202020204" pitchFamily="34" charset="0"/>
              <a:ea typeface="Verdana" pitchFamily="34" charset="0"/>
              <a:cs typeface="Arial" panose="020B0604020202020204" pitchFamily="34" charset="0"/>
            </a:endParaRPr>
          </a:p>
        </p:txBody>
      </p:sp>
      <p:sp>
        <p:nvSpPr>
          <p:cNvPr id="2" name="Rectangle 1"/>
          <p:cNvSpPr/>
          <p:nvPr/>
        </p:nvSpPr>
        <p:spPr>
          <a:xfrm>
            <a:off x="-13460" y="3783996"/>
            <a:ext cx="8784976" cy="702372"/>
          </a:xfrm>
          <a:prstGeom prst="rect">
            <a:avLst/>
          </a:prstGeom>
        </p:spPr>
        <p:txBody>
          <a:bodyPr wrap="square">
            <a:spAutoFit/>
          </a:bodyPr>
          <a:lstStyle/>
          <a:p>
            <a:pPr lvl="0" algn="just">
              <a:lnSpc>
                <a:spcPct val="115000"/>
              </a:lnSpc>
              <a:spcAft>
                <a:spcPts val="0"/>
              </a:spcAft>
            </a:pPr>
            <a:r>
              <a:rPr lang="en-GB" dirty="0">
                <a:latin typeface="Arial" panose="020B0604020202020204" pitchFamily="34" charset="0"/>
                <a:ea typeface="SimSun" panose="02010600030101010101" pitchFamily="2" charset="-122"/>
                <a:cs typeface="Arial" panose="020B0604020202020204" pitchFamily="34" charset="0"/>
              </a:rPr>
              <a:t>Dedicated measurement of plasma conditions to support plasma-edge codes (SP4 and others) </a:t>
            </a:r>
          </a:p>
        </p:txBody>
      </p:sp>
    </p:spTree>
    <p:extLst>
      <p:ext uri="{BB962C8B-B14F-4D97-AF65-F5344CB8AC3E}">
        <p14:creationId xmlns:p14="http://schemas.microsoft.com/office/powerpoint/2010/main" val="817684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a:extLst>
              <a:ext uri="{FF2B5EF4-FFF2-40B4-BE49-F238E27FC236}">
                <a16:creationId xmlns:a16="http://schemas.microsoft.com/office/drawing/2014/main" id="{4605483B-951C-42D2-B2FD-CCE601EECEBA}"/>
              </a:ext>
            </a:extLst>
          </p:cNvPr>
          <p:cNvGrpSpPr/>
          <p:nvPr/>
        </p:nvGrpSpPr>
        <p:grpSpPr>
          <a:xfrm>
            <a:off x="5724128" y="980728"/>
            <a:ext cx="3024336" cy="5760000"/>
            <a:chOff x="5688124" y="1043360"/>
            <a:chExt cx="3024336" cy="6418088"/>
          </a:xfrm>
        </p:grpSpPr>
        <p:pic>
          <p:nvPicPr>
            <p:cNvPr id="12" name="Immagine 11">
              <a:extLst>
                <a:ext uri="{FF2B5EF4-FFF2-40B4-BE49-F238E27FC236}">
                  <a16:creationId xmlns:a16="http://schemas.microsoft.com/office/drawing/2014/main" id="{68535013-0A76-4D42-97CB-7091DFD21648}"/>
                </a:ext>
              </a:extLst>
            </p:cNvPr>
            <p:cNvPicPr>
              <a:picLocks noChangeAspect="1"/>
            </p:cNvPicPr>
            <p:nvPr/>
          </p:nvPicPr>
          <p:blipFill rotWithShape="1">
            <a:blip r:embed="rId2"/>
            <a:srcRect l="69687"/>
            <a:stretch/>
          </p:blipFill>
          <p:spPr>
            <a:xfrm>
              <a:off x="5819149" y="5284305"/>
              <a:ext cx="2771800" cy="2177143"/>
            </a:xfrm>
            <a:prstGeom prst="rect">
              <a:avLst/>
            </a:prstGeom>
          </p:spPr>
        </p:pic>
        <p:pic>
          <p:nvPicPr>
            <p:cNvPr id="7" name="Immagine 6">
              <a:extLst>
                <a:ext uri="{FF2B5EF4-FFF2-40B4-BE49-F238E27FC236}">
                  <a16:creationId xmlns:a16="http://schemas.microsoft.com/office/drawing/2014/main" id="{46759745-6035-4098-A0E8-315FA6D59BFA}"/>
                </a:ext>
              </a:extLst>
            </p:cNvPr>
            <p:cNvPicPr>
              <a:picLocks noChangeAspect="1"/>
            </p:cNvPicPr>
            <p:nvPr/>
          </p:nvPicPr>
          <p:blipFill rotWithShape="1">
            <a:blip r:embed="rId2"/>
            <a:srcRect r="66926"/>
            <a:stretch/>
          </p:blipFill>
          <p:spPr>
            <a:xfrm>
              <a:off x="5688124" y="1043360"/>
              <a:ext cx="3024336" cy="2177143"/>
            </a:xfrm>
            <a:prstGeom prst="rect">
              <a:avLst/>
            </a:prstGeom>
          </p:spPr>
        </p:pic>
        <p:pic>
          <p:nvPicPr>
            <p:cNvPr id="10" name="Immagine 9">
              <a:extLst>
                <a:ext uri="{FF2B5EF4-FFF2-40B4-BE49-F238E27FC236}">
                  <a16:creationId xmlns:a16="http://schemas.microsoft.com/office/drawing/2014/main" id="{BB338734-7274-4FFD-A8D2-F88DF3EBFF8F}"/>
                </a:ext>
              </a:extLst>
            </p:cNvPr>
            <p:cNvPicPr>
              <a:picLocks noChangeAspect="1"/>
            </p:cNvPicPr>
            <p:nvPr/>
          </p:nvPicPr>
          <p:blipFill rotWithShape="1">
            <a:blip r:embed="rId2"/>
            <a:srcRect l="35825" r="33462"/>
            <a:stretch/>
          </p:blipFill>
          <p:spPr>
            <a:xfrm>
              <a:off x="5796136" y="3068960"/>
              <a:ext cx="2808312" cy="2177143"/>
            </a:xfrm>
            <a:prstGeom prst="rect">
              <a:avLst/>
            </a:prstGeom>
          </p:spPr>
        </p:pic>
      </p:grpSp>
      <p:sp>
        <p:nvSpPr>
          <p:cNvPr id="4" name="Footer Placeholder 3"/>
          <p:cNvSpPr>
            <a:spLocks noGrp="1"/>
          </p:cNvSpPr>
          <p:nvPr>
            <p:ph type="ftr" sz="quarter" idx="11"/>
          </p:nvPr>
        </p:nvSpPr>
        <p:spPr/>
        <p:txBody>
          <a:bodyPr/>
          <a:lstStyle/>
          <a:p>
            <a:pPr algn="r"/>
            <a:r>
              <a:rPr lang="en-US" dirty="0"/>
              <a:t>A. Coordinator, S. Almaviva</a:t>
            </a:r>
            <a:r>
              <a:rPr lang="en-GB" dirty="0"/>
              <a:t> | </a:t>
            </a:r>
            <a:r>
              <a:rPr lang="en-US" dirty="0"/>
              <a:t>WP PFC &amp; JET2 Annual Meeting</a:t>
            </a:r>
            <a:r>
              <a:rPr lang="en-GB" dirty="0"/>
              <a:t> | VC | 9-10 Nov 2020 | Page </a:t>
            </a:r>
            <a:fld id="{6A6D9FA1-99C7-4910-8E32-B85D378B0060}" type="slidenum">
              <a:rPr lang="en-GB" smtClean="0"/>
              <a:pPr algn="r"/>
              <a:t>30</a:t>
            </a:fld>
            <a:endParaRPr lang="en-GB" dirty="0"/>
          </a:p>
        </p:txBody>
      </p:sp>
      <p:sp>
        <p:nvSpPr>
          <p:cNvPr id="5" name="Title 1"/>
          <p:cNvSpPr>
            <a:spLocks noGrp="1"/>
          </p:cNvSpPr>
          <p:nvPr>
            <p:ph type="title"/>
          </p:nvPr>
        </p:nvSpPr>
        <p:spPr>
          <a:xfrm>
            <a:off x="467544" y="228600"/>
            <a:ext cx="7543800" cy="457200"/>
          </a:xfrm>
        </p:spPr>
        <p:txBody>
          <a:bodyPr/>
          <a:lstStyle/>
          <a:p>
            <a:r>
              <a:rPr lang="fi-FI" dirty="0"/>
              <a:t>Key results in 2020 (SP7.8) </a:t>
            </a:r>
            <a:r>
              <a:rPr lang="fi-FI" sz="3200" b="1" dirty="0">
                <a:solidFill>
                  <a:srgbClr val="C00000"/>
                </a:solidFill>
              </a:rPr>
              <a:t>ENEA</a:t>
            </a:r>
            <a:endParaRPr lang="fi-FI" dirty="0"/>
          </a:p>
        </p:txBody>
      </p:sp>
      <p:sp>
        <p:nvSpPr>
          <p:cNvPr id="6" name="Content Placeholder 1"/>
          <p:cNvSpPr>
            <a:spLocks noGrp="1"/>
          </p:cNvSpPr>
          <p:nvPr>
            <p:ph idx="1"/>
          </p:nvPr>
        </p:nvSpPr>
        <p:spPr>
          <a:xfrm>
            <a:off x="107504" y="980728"/>
            <a:ext cx="5544616" cy="5688632"/>
          </a:xfrm>
        </p:spPr>
        <p:txBody>
          <a:bodyPr>
            <a:noAutofit/>
          </a:bodyPr>
          <a:lstStyle/>
          <a:p>
            <a:pPr algn="just">
              <a:buClr>
                <a:srgbClr val="FF0000"/>
              </a:buClr>
              <a:buFont typeface="Wingdings" panose="05000000000000000000" pitchFamily="2" charset="2"/>
              <a:buChar char="Ø"/>
            </a:pPr>
            <a:r>
              <a:rPr lang="en-US" sz="1800" dirty="0"/>
              <a:t>Both D and H were observed </a:t>
            </a:r>
            <a:r>
              <a:rPr lang="en-US" sz="1800" dirty="0">
                <a:solidFill>
                  <a:srgbClr val="FF0000"/>
                </a:solidFill>
              </a:rPr>
              <a:t>after few LIBS shots, i.e. NOT in the first 100 nm’s</a:t>
            </a:r>
            <a:r>
              <a:rPr lang="en-US" sz="1800" dirty="0"/>
              <a:t>.  (Depth profiling analysis on the right) suggesting a deeper contamination. </a:t>
            </a:r>
          </a:p>
          <a:p>
            <a:pPr algn="just">
              <a:buClr>
                <a:srgbClr val="FF0000"/>
              </a:buClr>
              <a:buFont typeface="Wingdings" panose="05000000000000000000" pitchFamily="2" charset="2"/>
              <a:buChar char="Ø"/>
            </a:pPr>
            <a:r>
              <a:rPr lang="en-US" sz="1800" dirty="0"/>
              <a:t>The results showed a strong superficial Li contamination all over the investigated section.</a:t>
            </a:r>
          </a:p>
          <a:p>
            <a:pPr algn="just">
              <a:buClr>
                <a:srgbClr val="FF0000"/>
              </a:buClr>
              <a:buFont typeface="Wingdings" panose="05000000000000000000" pitchFamily="2" charset="2"/>
              <a:buChar char="Ø"/>
            </a:pPr>
            <a:r>
              <a:rPr lang="en-US" sz="1800" dirty="0"/>
              <a:t>Therefore, a possible explanation is related to the chemical reactivity of the superficial Li layer towards H (D), producing </a:t>
            </a:r>
            <a:r>
              <a:rPr lang="en-US" sz="1800" dirty="0" err="1"/>
              <a:t>LiH</a:t>
            </a:r>
            <a:r>
              <a:rPr lang="en-US" sz="1800" dirty="0"/>
              <a:t> through the following reaction: </a:t>
            </a:r>
          </a:p>
          <a:p>
            <a:pPr marL="0" indent="0" algn="just">
              <a:buNone/>
            </a:pPr>
            <a:r>
              <a:rPr lang="en-US" sz="1800" dirty="0"/>
              <a:t>                                      2 Li + H</a:t>
            </a:r>
            <a:r>
              <a:rPr lang="en-US" sz="1800" baseline="-25000" dirty="0"/>
              <a:t>2</a:t>
            </a:r>
            <a:r>
              <a:rPr lang="en-US" sz="1800" dirty="0"/>
              <a:t> → 2 </a:t>
            </a:r>
            <a:r>
              <a:rPr lang="en-US" sz="1800" dirty="0" err="1"/>
              <a:t>LiH</a:t>
            </a:r>
            <a:endParaRPr lang="en-US" sz="1800" dirty="0"/>
          </a:p>
          <a:p>
            <a:pPr marL="0" indent="0" algn="just">
              <a:buNone/>
            </a:pPr>
            <a:r>
              <a:rPr lang="en-US" sz="1800" dirty="0"/>
              <a:t>     and the subsequent reactions with water    </a:t>
            </a:r>
            <a:br>
              <a:rPr lang="en-US" sz="1800" dirty="0"/>
            </a:br>
            <a:r>
              <a:rPr lang="en-US" sz="1800" dirty="0"/>
              <a:t>     (</a:t>
            </a:r>
            <a:r>
              <a:rPr lang="en-US" sz="1800" dirty="0" err="1"/>
              <a:t>vapour</a:t>
            </a:r>
            <a:r>
              <a:rPr lang="en-US" sz="1800" dirty="0"/>
              <a:t>) present in the environment:</a:t>
            </a:r>
          </a:p>
          <a:p>
            <a:pPr marL="0" indent="0" algn="just">
              <a:buNone/>
            </a:pPr>
            <a:r>
              <a:rPr lang="en-US" sz="1800" dirty="0"/>
              <a:t>                                 </a:t>
            </a:r>
            <a:r>
              <a:rPr lang="en-US" sz="1800" dirty="0" err="1"/>
              <a:t>LiH</a:t>
            </a:r>
            <a:r>
              <a:rPr lang="en-US" sz="1800" dirty="0"/>
              <a:t> + H</a:t>
            </a:r>
            <a:r>
              <a:rPr lang="en-US" sz="1800" baseline="-25000" dirty="0"/>
              <a:t>2</a:t>
            </a:r>
            <a:r>
              <a:rPr lang="en-US" sz="1800" dirty="0"/>
              <a:t>O → </a:t>
            </a:r>
            <a:r>
              <a:rPr lang="en-US" sz="1800" dirty="0" err="1"/>
              <a:t>LiOH</a:t>
            </a:r>
            <a:r>
              <a:rPr lang="en-US" sz="1800" dirty="0"/>
              <a:t> + H</a:t>
            </a:r>
            <a:r>
              <a:rPr lang="en-US" sz="1800" baseline="-25000" dirty="0"/>
              <a:t>2</a:t>
            </a:r>
            <a:endParaRPr lang="en-US" sz="1800" dirty="0"/>
          </a:p>
          <a:p>
            <a:pPr marL="0" indent="0" algn="just">
              <a:buNone/>
            </a:pPr>
            <a:r>
              <a:rPr lang="en-US" sz="1800" dirty="0"/>
              <a:t>                                 </a:t>
            </a:r>
            <a:r>
              <a:rPr lang="en-US" sz="1800" dirty="0" err="1"/>
              <a:t>LiOH</a:t>
            </a:r>
            <a:r>
              <a:rPr lang="en-US" sz="1800" dirty="0"/>
              <a:t> + H</a:t>
            </a:r>
            <a:r>
              <a:rPr lang="en-US" sz="1800" baseline="-25000" dirty="0"/>
              <a:t>2</a:t>
            </a:r>
            <a:r>
              <a:rPr lang="en-US" sz="1800" dirty="0"/>
              <a:t>O → Li</a:t>
            </a:r>
            <a:r>
              <a:rPr lang="en-US" sz="1800" baseline="30000" dirty="0"/>
              <a:t>+</a:t>
            </a:r>
            <a:r>
              <a:rPr lang="en-US" sz="1800" dirty="0"/>
              <a:t> + OH</a:t>
            </a:r>
            <a:r>
              <a:rPr lang="en-US" sz="1800" baseline="30000" dirty="0"/>
              <a:t>-</a:t>
            </a:r>
          </a:p>
          <a:p>
            <a:pPr marL="0" indent="0" algn="just">
              <a:buNone/>
            </a:pPr>
            <a:endParaRPr lang="en-US" sz="1800" baseline="30000" dirty="0"/>
          </a:p>
          <a:p>
            <a:pPr marL="0" indent="0" algn="just">
              <a:buNone/>
            </a:pPr>
            <a:r>
              <a:rPr lang="en-US" sz="1800" dirty="0">
                <a:solidFill>
                  <a:srgbClr val="FF0000"/>
                </a:solidFill>
              </a:rPr>
              <a:t>Report with analysis and recommendations will be finished in 2020</a:t>
            </a:r>
          </a:p>
          <a:p>
            <a:pPr marL="0" indent="0" algn="just">
              <a:buNone/>
            </a:pPr>
            <a:endParaRPr lang="en-US" sz="1800" dirty="0"/>
          </a:p>
          <a:p>
            <a:pPr algn="just"/>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buNone/>
            </a:pPr>
            <a:endParaRPr lang="en-GB" sz="1800" b="1" dirty="0"/>
          </a:p>
        </p:txBody>
      </p:sp>
    </p:spTree>
    <p:extLst>
      <p:ext uri="{BB962C8B-B14F-4D97-AF65-F5344CB8AC3E}">
        <p14:creationId xmlns:p14="http://schemas.microsoft.com/office/powerpoint/2010/main" val="3203110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3"/>
          <p:cNvSpPr>
            <a:spLocks noGrp="1"/>
          </p:cNvSpPr>
          <p:nvPr>
            <p:ph type="title" idx="4294967295"/>
          </p:nvPr>
        </p:nvSpPr>
        <p:spPr>
          <a:xfrm>
            <a:off x="457200" y="228600"/>
            <a:ext cx="7543800" cy="457200"/>
          </a:xfrm>
        </p:spPr>
        <p:txBody>
          <a:bodyPr>
            <a:normAutofit fontScale="90000"/>
          </a:bodyPr>
          <a:lstStyle/>
          <a:p>
            <a:pPr algn="l">
              <a:lnSpc>
                <a:spcPts val="3200"/>
              </a:lnSpc>
            </a:pPr>
            <a:r>
              <a:rPr lang="lv-LV" sz="3000" b="1" dirty="0" err="1">
                <a:solidFill>
                  <a:prstClr val="black"/>
                </a:solidFill>
                <a:cs typeface="Arial" panose="020B0604020202020204" pitchFamily="34" charset="0"/>
              </a:rPr>
              <a:t>Key</a:t>
            </a:r>
            <a:r>
              <a:rPr lang="lv-LV" sz="3000" b="1" dirty="0">
                <a:solidFill>
                  <a:prstClr val="black"/>
                </a:solidFill>
                <a:cs typeface="Arial" panose="020B0604020202020204" pitchFamily="34" charset="0"/>
              </a:rPr>
              <a:t> r</a:t>
            </a:r>
            <a:r>
              <a:rPr lang="fi-FI" sz="3000" b="1" dirty="0">
                <a:solidFill>
                  <a:prstClr val="black"/>
                </a:solidFill>
                <a:cs typeface="Arial" panose="020B0604020202020204" pitchFamily="34" charset="0"/>
              </a:rPr>
              <a:t>esults in 20</a:t>
            </a:r>
            <a:r>
              <a:rPr lang="lv-LV" sz="3000" b="1" dirty="0">
                <a:solidFill>
                  <a:prstClr val="black"/>
                </a:solidFill>
                <a:cs typeface="Arial" panose="020B0604020202020204" pitchFamily="34" charset="0"/>
              </a:rPr>
              <a:t>20</a:t>
            </a:r>
            <a:r>
              <a:rPr lang="en-US" sz="3000" b="1" dirty="0">
                <a:solidFill>
                  <a:prstClr val="black"/>
                </a:solidFill>
                <a:cs typeface="Arial" panose="020B0604020202020204" pitchFamily="34" charset="0"/>
              </a:rPr>
              <a:t>      </a:t>
            </a:r>
            <a:r>
              <a:rPr lang="en-US" sz="4000" b="1" dirty="0">
                <a:solidFill>
                  <a:srgbClr val="C00000"/>
                </a:solidFill>
                <a:cs typeface="Arial" panose="020B0604020202020204" pitchFamily="34" charset="0"/>
              </a:rPr>
              <a:t>LU</a:t>
            </a:r>
            <a:endParaRPr lang="fi-FI" sz="4000" dirty="0">
              <a:solidFill>
                <a:srgbClr val="C00000"/>
              </a:solidFill>
              <a:latin typeface="Arial" charset="0"/>
              <a:cs typeface="Arial" charset="0"/>
            </a:endParaRPr>
          </a:p>
        </p:txBody>
      </p:sp>
      <p:sp>
        <p:nvSpPr>
          <p:cNvPr id="2" name="TextBox 1"/>
          <p:cNvSpPr txBox="1"/>
          <p:nvPr/>
        </p:nvSpPr>
        <p:spPr>
          <a:xfrm>
            <a:off x="323528" y="1268760"/>
            <a:ext cx="3454792" cy="923330"/>
          </a:xfrm>
          <a:prstGeom prst="rect">
            <a:avLst/>
          </a:prstGeom>
          <a:noFill/>
        </p:spPr>
        <p:txBody>
          <a:bodyPr wrap="none" rtlCol="0">
            <a:spAutoFit/>
          </a:bodyPr>
          <a:lstStyle/>
          <a:p>
            <a:r>
              <a:rPr lang="lv-LV" b="1" dirty="0">
                <a:latin typeface="Arial" panose="020B0604020202020204" pitchFamily="34" charset="0"/>
                <a:cs typeface="Arial" panose="020B0604020202020204" pitchFamily="34" charset="0"/>
              </a:rPr>
              <a:t>ps-LIBS </a:t>
            </a:r>
            <a:r>
              <a:rPr lang="en-US" b="1" dirty="0">
                <a:latin typeface="Arial" panose="020B0604020202020204" pitchFamily="34" charset="0"/>
                <a:cs typeface="Arial" panose="020B0604020202020204" pitchFamily="34" charset="0"/>
              </a:rPr>
              <a:t>on</a:t>
            </a:r>
            <a:r>
              <a:rPr lang="lv-LV" b="1" dirty="0">
                <a:latin typeface="Arial" panose="020B0604020202020204" pitchFamily="34" charset="0"/>
                <a:cs typeface="Arial" panose="020B0604020202020204" pitchFamily="34" charset="0"/>
              </a:rPr>
              <a:t> W/Al/D samples:</a:t>
            </a:r>
          </a:p>
          <a:p>
            <a:r>
              <a:rPr lang="lv-LV" dirty="0">
                <a:latin typeface="Arial" panose="020B0604020202020204" pitchFamily="34" charset="0"/>
                <a:cs typeface="Arial" panose="020B0604020202020204" pitchFamily="34" charset="0"/>
              </a:rPr>
              <a:t>Layer thickness 3 µm</a:t>
            </a:r>
          </a:p>
          <a:p>
            <a:r>
              <a:rPr lang="lv-LV" dirty="0">
                <a:latin typeface="Arial" panose="020B0604020202020204" pitchFamily="34" charset="0"/>
                <a:cs typeface="Arial" panose="020B0604020202020204" pitchFamily="34" charset="0"/>
              </a:rPr>
              <a:t>D </a:t>
            </a:r>
            <a:r>
              <a:rPr lang="lv-LV" dirty="0" err="1">
                <a:latin typeface="Arial" panose="020B0604020202020204" pitchFamily="34" charset="0"/>
                <a:cs typeface="Arial" panose="020B0604020202020204" pitchFamily="34" charset="0"/>
              </a:rPr>
              <a:t>nominal</a:t>
            </a:r>
            <a:r>
              <a:rPr lang="lv-LV" dirty="0">
                <a:latin typeface="Arial" panose="020B0604020202020204" pitchFamily="34" charset="0"/>
                <a:cs typeface="Arial" panose="020B0604020202020204" pitchFamily="34" charset="0"/>
              </a:rPr>
              <a:t> </a:t>
            </a:r>
            <a:r>
              <a:rPr lang="lv-LV" dirty="0" err="1">
                <a:latin typeface="Arial" panose="020B0604020202020204" pitchFamily="34" charset="0"/>
                <a:cs typeface="Arial" panose="020B0604020202020204" pitchFamily="34" charset="0"/>
              </a:rPr>
              <a:t>concentration</a:t>
            </a:r>
            <a:r>
              <a:rPr lang="lv-LV" dirty="0">
                <a:latin typeface="Arial" panose="020B0604020202020204" pitchFamily="34" charset="0"/>
                <a:cs typeface="Arial" panose="020B0604020202020204" pitchFamily="34" charset="0"/>
              </a:rPr>
              <a:t>: </a:t>
            </a:r>
            <a:r>
              <a:rPr lang="lv-LV" dirty="0">
                <a:solidFill>
                  <a:srgbClr val="FF0000"/>
                </a:solidFill>
                <a:latin typeface="Arial" panose="020B0604020202020204" pitchFamily="34" charset="0"/>
                <a:cs typeface="Arial" panose="020B0604020202020204" pitchFamily="34" charset="0"/>
              </a:rPr>
              <a:t>5 </a:t>
            </a:r>
            <a:r>
              <a:rPr lang="lv-LV" dirty="0" err="1">
                <a:solidFill>
                  <a:srgbClr val="FF0000"/>
                </a:solidFill>
                <a:latin typeface="Arial" panose="020B0604020202020204" pitchFamily="34" charset="0"/>
                <a:cs typeface="Arial" panose="020B0604020202020204" pitchFamily="34" charset="0"/>
              </a:rPr>
              <a:t>at</a:t>
            </a:r>
            <a:r>
              <a:rPr lang="lv-LV" dirty="0">
                <a:solidFill>
                  <a:srgbClr val="FF0000"/>
                </a:solidFill>
                <a:latin typeface="Arial" panose="020B0604020202020204" pitchFamily="34" charset="0"/>
                <a:cs typeface="Arial" panose="020B0604020202020204" pitchFamily="34" charset="0"/>
              </a:rPr>
              <a:t>.%</a:t>
            </a:r>
          </a:p>
        </p:txBody>
      </p:sp>
      <p:sp>
        <p:nvSpPr>
          <p:cNvPr id="13" name="Text Box 17"/>
          <p:cNvSpPr txBox="1">
            <a:spLocks noChangeArrowheads="1"/>
          </p:cNvSpPr>
          <p:nvPr/>
        </p:nvSpPr>
        <p:spPr bwMode="auto">
          <a:xfrm>
            <a:off x="323527" y="2492896"/>
            <a:ext cx="4964983" cy="3139321"/>
          </a:xfrm>
          <a:prstGeom prst="rect">
            <a:avLst/>
          </a:prstGeom>
          <a:noFill/>
          <a:ln w="9525">
            <a:noFill/>
            <a:miter lim="800000"/>
            <a:headEnd/>
            <a:tailEnd/>
          </a:ln>
          <a:effectLst/>
        </p:spPr>
        <p:txBody>
          <a:bodyPr wrap="square">
            <a:spAutoFit/>
          </a:bodyPr>
          <a:lstStyle/>
          <a:p>
            <a:pPr fontAlgn="base">
              <a:spcBef>
                <a:spcPct val="0"/>
              </a:spcBef>
              <a:spcAft>
                <a:spcPct val="0"/>
              </a:spcAft>
            </a:pPr>
            <a:r>
              <a:rPr lang="lv-LV" dirty="0">
                <a:solidFill>
                  <a:prstClr val="black"/>
                </a:solidFill>
                <a:latin typeface="Arial" charset="0"/>
                <a:cs typeface="Arial" charset="0"/>
              </a:rPr>
              <a:t>150 </a:t>
            </a:r>
            <a:r>
              <a:rPr lang="lv-LV" dirty="0" err="1">
                <a:solidFill>
                  <a:prstClr val="black"/>
                </a:solidFill>
                <a:latin typeface="Arial" charset="0"/>
                <a:cs typeface="Arial" charset="0"/>
              </a:rPr>
              <a:t>ps-LIBS</a:t>
            </a:r>
            <a:r>
              <a:rPr lang="lv-LV" dirty="0">
                <a:solidFill>
                  <a:prstClr val="black"/>
                </a:solidFill>
                <a:latin typeface="Arial" charset="0"/>
                <a:cs typeface="Arial" charset="0"/>
              </a:rPr>
              <a:t> (</a:t>
            </a:r>
            <a:r>
              <a:rPr lang="el-GR" dirty="0">
                <a:solidFill>
                  <a:prstClr val="black"/>
                </a:solidFill>
                <a:latin typeface="Arial" charset="0"/>
                <a:cs typeface="Arial" charset="0"/>
              </a:rPr>
              <a:t>λ</a:t>
            </a:r>
            <a:r>
              <a:rPr lang="lv-LV" dirty="0">
                <a:solidFill>
                  <a:prstClr val="black"/>
                </a:solidFill>
                <a:latin typeface="Arial" charset="0"/>
                <a:cs typeface="Arial" charset="0"/>
              </a:rPr>
              <a:t> = 1064 nm) has been performed</a:t>
            </a:r>
            <a:r>
              <a:rPr lang="en-US" dirty="0">
                <a:solidFill>
                  <a:prstClr val="black"/>
                </a:solidFill>
                <a:latin typeface="Arial" charset="0"/>
                <a:cs typeface="Arial" charset="0"/>
              </a:rPr>
              <a:t>, </a:t>
            </a:r>
            <a:r>
              <a:rPr lang="lv-LV" dirty="0">
                <a:solidFill>
                  <a:prstClr val="black"/>
                </a:solidFill>
                <a:latin typeface="Arial" charset="0"/>
                <a:cs typeface="Arial" charset="0"/>
              </a:rPr>
              <a:t>laser fluence 8.8 J/cm</a:t>
            </a:r>
            <a:r>
              <a:rPr lang="lv-LV" baseline="30000" dirty="0">
                <a:solidFill>
                  <a:prstClr val="black"/>
                </a:solidFill>
                <a:latin typeface="Arial" charset="0"/>
                <a:cs typeface="Arial" charset="0"/>
              </a:rPr>
              <a:t>2</a:t>
            </a:r>
            <a:r>
              <a:rPr lang="en-US" baseline="30000" dirty="0">
                <a:solidFill>
                  <a:prstClr val="black"/>
                </a:solidFill>
                <a:latin typeface="Arial" charset="0"/>
                <a:cs typeface="Arial" charset="0"/>
              </a:rPr>
              <a:t>, </a:t>
            </a:r>
            <a:r>
              <a:rPr lang="lv-LV" dirty="0">
                <a:solidFill>
                  <a:prstClr val="black"/>
                </a:solidFill>
                <a:latin typeface="Arial" charset="0"/>
                <a:cs typeface="Arial" charset="0"/>
              </a:rPr>
              <a:t> </a:t>
            </a:r>
            <a:endParaRPr lang="en-US" dirty="0">
              <a:solidFill>
                <a:prstClr val="black"/>
              </a:solidFill>
              <a:latin typeface="Arial" charset="0"/>
              <a:cs typeface="Arial" charset="0"/>
            </a:endParaRPr>
          </a:p>
          <a:p>
            <a:pPr fontAlgn="base">
              <a:spcBef>
                <a:spcPct val="0"/>
              </a:spcBef>
              <a:spcAft>
                <a:spcPct val="0"/>
              </a:spcAft>
            </a:pPr>
            <a:r>
              <a:rPr lang="en-US" dirty="0">
                <a:solidFill>
                  <a:prstClr val="black"/>
                </a:solidFill>
                <a:latin typeface="Arial" charset="0"/>
                <a:cs typeface="Arial" charset="0"/>
              </a:rPr>
              <a:t>g</a:t>
            </a:r>
            <a:r>
              <a:rPr lang="lv-LV" dirty="0">
                <a:solidFill>
                  <a:prstClr val="black"/>
                </a:solidFill>
                <a:latin typeface="Arial" charset="0"/>
                <a:cs typeface="Arial" charset="0"/>
              </a:rPr>
              <a:t>ate delay was 200 ns. </a:t>
            </a:r>
          </a:p>
          <a:p>
            <a:pPr fontAlgn="base">
              <a:spcBef>
                <a:spcPct val="0"/>
              </a:spcBef>
              <a:spcAft>
                <a:spcPct val="0"/>
              </a:spcAft>
            </a:pPr>
            <a:endParaRPr lang="lv-LV" dirty="0">
              <a:solidFill>
                <a:prstClr val="black"/>
              </a:solidFill>
              <a:latin typeface="Arial" charset="0"/>
              <a:cs typeface="Arial" charset="0"/>
            </a:endParaRPr>
          </a:p>
          <a:p>
            <a:pPr fontAlgn="base">
              <a:spcBef>
                <a:spcPct val="0"/>
              </a:spcBef>
              <a:spcAft>
                <a:spcPct val="0"/>
              </a:spcAft>
            </a:pPr>
            <a:r>
              <a:rPr lang="lv-LV" dirty="0" err="1">
                <a:solidFill>
                  <a:prstClr val="black"/>
                </a:solidFill>
                <a:latin typeface="Arial" charset="0"/>
                <a:cs typeface="Arial" charset="0"/>
              </a:rPr>
              <a:t>Estimated</a:t>
            </a:r>
            <a:r>
              <a:rPr lang="lv-LV" dirty="0">
                <a:solidFill>
                  <a:prstClr val="black"/>
                </a:solidFill>
                <a:latin typeface="Arial" charset="0"/>
                <a:cs typeface="Arial" charset="0"/>
              </a:rPr>
              <a:t> </a:t>
            </a:r>
            <a:r>
              <a:rPr lang="lv-LV" dirty="0" err="1">
                <a:solidFill>
                  <a:prstClr val="black"/>
                </a:solidFill>
                <a:latin typeface="Arial" charset="0"/>
                <a:cs typeface="Arial" charset="0"/>
              </a:rPr>
              <a:t>average</a:t>
            </a:r>
            <a:r>
              <a:rPr lang="lv-LV" dirty="0">
                <a:solidFill>
                  <a:prstClr val="black"/>
                </a:solidFill>
                <a:latin typeface="Arial" charset="0"/>
                <a:cs typeface="Arial" charset="0"/>
              </a:rPr>
              <a:t> </a:t>
            </a:r>
            <a:r>
              <a:rPr lang="lv-LV" dirty="0" err="1">
                <a:solidFill>
                  <a:prstClr val="black"/>
                </a:solidFill>
                <a:latin typeface="Arial" charset="0"/>
                <a:cs typeface="Arial" charset="0"/>
              </a:rPr>
              <a:t>ablation</a:t>
            </a:r>
            <a:r>
              <a:rPr lang="lv-LV" dirty="0">
                <a:solidFill>
                  <a:prstClr val="black"/>
                </a:solidFill>
                <a:latin typeface="Arial" charset="0"/>
                <a:cs typeface="Arial" charset="0"/>
              </a:rPr>
              <a:t> </a:t>
            </a:r>
            <a:r>
              <a:rPr lang="lv-LV" dirty="0" err="1">
                <a:solidFill>
                  <a:prstClr val="black"/>
                </a:solidFill>
                <a:latin typeface="Arial" charset="0"/>
                <a:cs typeface="Arial" charset="0"/>
              </a:rPr>
              <a:t>rate</a:t>
            </a:r>
            <a:r>
              <a:rPr lang="lv-LV" dirty="0">
                <a:solidFill>
                  <a:prstClr val="black"/>
                </a:solidFill>
                <a:latin typeface="Arial" charset="0"/>
                <a:cs typeface="Arial" charset="0"/>
              </a:rPr>
              <a:t> </a:t>
            </a:r>
            <a:r>
              <a:rPr lang="lv-LV" dirty="0" err="1">
                <a:solidFill>
                  <a:prstClr val="black"/>
                </a:solidFill>
                <a:latin typeface="Arial" charset="0"/>
                <a:cs typeface="Arial" charset="0"/>
              </a:rPr>
              <a:t>was</a:t>
            </a:r>
            <a:r>
              <a:rPr lang="lv-LV" dirty="0">
                <a:solidFill>
                  <a:prstClr val="black"/>
                </a:solidFill>
                <a:latin typeface="Arial" charset="0"/>
                <a:cs typeface="Arial" charset="0"/>
              </a:rPr>
              <a:t> 120 </a:t>
            </a:r>
            <a:r>
              <a:rPr lang="lv-LV" dirty="0" err="1">
                <a:solidFill>
                  <a:prstClr val="black"/>
                </a:solidFill>
                <a:latin typeface="Arial" charset="0"/>
                <a:cs typeface="Arial" charset="0"/>
              </a:rPr>
              <a:t>nm</a:t>
            </a:r>
            <a:r>
              <a:rPr lang="lv-LV" dirty="0">
                <a:solidFill>
                  <a:prstClr val="black"/>
                </a:solidFill>
                <a:latin typeface="Arial" charset="0"/>
                <a:cs typeface="Arial" charset="0"/>
              </a:rPr>
              <a:t>. </a:t>
            </a:r>
          </a:p>
          <a:p>
            <a:pPr fontAlgn="base">
              <a:spcBef>
                <a:spcPct val="0"/>
              </a:spcBef>
              <a:spcAft>
                <a:spcPct val="0"/>
              </a:spcAft>
            </a:pPr>
            <a:endParaRPr lang="lv-LV" dirty="0">
              <a:solidFill>
                <a:prstClr val="black"/>
              </a:solidFill>
              <a:latin typeface="Arial" charset="0"/>
              <a:cs typeface="Arial" charset="0"/>
            </a:endParaRPr>
          </a:p>
          <a:p>
            <a:pPr fontAlgn="base">
              <a:spcBef>
                <a:spcPct val="0"/>
              </a:spcBef>
              <a:spcAft>
                <a:spcPct val="0"/>
              </a:spcAft>
            </a:pPr>
            <a:r>
              <a:rPr lang="lv-LV" dirty="0">
                <a:solidFill>
                  <a:prstClr val="black"/>
                </a:solidFill>
                <a:latin typeface="Arial" charset="0"/>
                <a:cs typeface="Arial" charset="0"/>
              </a:rPr>
              <a:t>Estim</a:t>
            </a:r>
            <a:r>
              <a:rPr lang="en-US" dirty="0">
                <a:solidFill>
                  <a:prstClr val="black"/>
                </a:solidFill>
                <a:latin typeface="Arial" charset="0"/>
                <a:cs typeface="Arial" charset="0"/>
              </a:rPr>
              <a:t>.</a:t>
            </a:r>
            <a:r>
              <a:rPr lang="lv-LV" dirty="0">
                <a:solidFill>
                  <a:prstClr val="black"/>
                </a:solidFill>
                <a:latin typeface="Arial" charset="0"/>
                <a:cs typeface="Arial" charset="0"/>
              </a:rPr>
              <a:t> average D concentration </a:t>
            </a:r>
            <a:r>
              <a:rPr lang="lv-LV" dirty="0">
                <a:solidFill>
                  <a:srgbClr val="FF0000"/>
                </a:solidFill>
                <a:latin typeface="Arial" charset="0"/>
                <a:cs typeface="Arial" charset="0"/>
              </a:rPr>
              <a:t>8 at.%</a:t>
            </a:r>
            <a:endParaRPr lang="en-US" dirty="0">
              <a:solidFill>
                <a:srgbClr val="FF0000"/>
              </a:solidFill>
              <a:latin typeface="Arial" charset="0"/>
              <a:cs typeface="Arial" charset="0"/>
            </a:endParaRPr>
          </a:p>
          <a:p>
            <a:pPr fontAlgn="base">
              <a:spcBef>
                <a:spcPct val="0"/>
              </a:spcBef>
              <a:spcAft>
                <a:spcPct val="0"/>
              </a:spcAft>
            </a:pPr>
            <a:endParaRPr lang="en-US" dirty="0">
              <a:solidFill>
                <a:prstClr val="black"/>
              </a:solidFill>
              <a:latin typeface="Arial" charset="0"/>
              <a:cs typeface="Arial" charset="0"/>
            </a:endParaRPr>
          </a:p>
          <a:p>
            <a:pPr fontAlgn="base">
              <a:spcBef>
                <a:spcPct val="0"/>
              </a:spcBef>
              <a:spcAft>
                <a:spcPct val="0"/>
              </a:spcAft>
            </a:pPr>
            <a:r>
              <a:rPr lang="en-US" dirty="0">
                <a:solidFill>
                  <a:prstClr val="black"/>
                </a:solidFill>
                <a:latin typeface="Arial" charset="0"/>
                <a:cs typeface="Arial" charset="0"/>
              </a:rPr>
              <a:t>Scatter of points: PLTE not achieved? </a:t>
            </a:r>
          </a:p>
          <a:p>
            <a:pPr fontAlgn="base">
              <a:spcBef>
                <a:spcPct val="0"/>
              </a:spcBef>
              <a:spcAft>
                <a:spcPct val="0"/>
              </a:spcAft>
            </a:pPr>
            <a:endParaRPr lang="en-US" dirty="0">
              <a:solidFill>
                <a:prstClr val="black"/>
              </a:solidFill>
              <a:latin typeface="Arial" charset="0"/>
              <a:cs typeface="Arial" charset="0"/>
            </a:endParaRPr>
          </a:p>
          <a:p>
            <a:pPr fontAlgn="base">
              <a:spcBef>
                <a:spcPct val="0"/>
              </a:spcBef>
              <a:spcAft>
                <a:spcPct val="0"/>
              </a:spcAft>
            </a:pPr>
            <a:r>
              <a:rPr lang="en-US" dirty="0">
                <a:solidFill>
                  <a:prstClr val="black"/>
                </a:solidFill>
                <a:latin typeface="Arial" charset="0"/>
                <a:cs typeface="Arial" charset="0"/>
              </a:rPr>
              <a:t>LU collaborates also with UT</a:t>
            </a:r>
            <a:endParaRPr lang="lv-LV" dirty="0">
              <a:solidFill>
                <a:prstClr val="black"/>
              </a:solidFill>
              <a:latin typeface="Arial" charset="0"/>
              <a:cs typeface="Arial"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519" y="3789040"/>
            <a:ext cx="3603961" cy="2702971"/>
          </a:xfrm>
          <a:prstGeom prst="rect">
            <a:avLst/>
          </a:prstGeom>
        </p:spPr>
      </p:pic>
      <p:grpSp>
        <p:nvGrpSpPr>
          <p:cNvPr id="24" name="Group 19"/>
          <p:cNvGrpSpPr>
            <a:grpSpLocks/>
          </p:cNvGrpSpPr>
          <p:nvPr/>
        </p:nvGrpSpPr>
        <p:grpSpPr bwMode="auto">
          <a:xfrm>
            <a:off x="4932040" y="1125334"/>
            <a:ext cx="3981556" cy="2635392"/>
            <a:chOff x="3024" y="958"/>
            <a:chExt cx="2736" cy="1742"/>
          </a:xfrm>
        </p:grpSpPr>
        <p:pic>
          <p:nvPicPr>
            <p:cNvPr id="25" name="Picture 3" descr="iu46021_5x20_v2"/>
            <p:cNvPicPr>
              <a:picLocks noChangeAspect="1" noChangeArrowheads="1"/>
            </p:cNvPicPr>
            <p:nvPr/>
          </p:nvPicPr>
          <p:blipFill rotWithShape="1">
            <a:blip r:embed="rId4">
              <a:extLst>
                <a:ext uri="{28A0092B-C50C-407E-A947-70E740481C1C}">
                  <a14:useLocalDpi xmlns:a14="http://schemas.microsoft.com/office/drawing/2010/main" val="0"/>
                </a:ext>
              </a:extLst>
            </a:blip>
            <a:srcRect t="5034"/>
            <a:stretch/>
          </p:blipFill>
          <p:spPr bwMode="auto">
            <a:xfrm>
              <a:off x="3024" y="958"/>
              <a:ext cx="2736" cy="1742"/>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12"/>
            <p:cNvSpPr txBox="1">
              <a:spLocks noChangeArrowheads="1"/>
            </p:cNvSpPr>
            <p:nvPr/>
          </p:nvSpPr>
          <p:spPr bwMode="auto">
            <a:xfrm>
              <a:off x="4409" y="2087"/>
              <a:ext cx="278" cy="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lv-LV" altLang="lv-LV" sz="1400" b="1" dirty="0">
                  <a:solidFill>
                    <a:srgbClr val="FF3300"/>
                  </a:solidFill>
                </a:rPr>
                <a:t>H</a:t>
              </a:r>
              <a:r>
                <a:rPr lang="el-GR" altLang="lv-LV" sz="1400" b="1" dirty="0">
                  <a:solidFill>
                    <a:srgbClr val="FF3300"/>
                  </a:solidFill>
                </a:rPr>
                <a:t>α</a:t>
              </a:r>
              <a:endParaRPr lang="lv-LV" altLang="lv-LV" sz="1400" b="1" dirty="0">
                <a:solidFill>
                  <a:srgbClr val="FF3300"/>
                </a:solidFill>
              </a:endParaRPr>
            </a:p>
          </p:txBody>
        </p:sp>
        <p:sp>
          <p:nvSpPr>
            <p:cNvPr id="27" name="Line 15"/>
            <p:cNvSpPr>
              <a:spLocks noChangeShapeType="1"/>
            </p:cNvSpPr>
            <p:nvPr/>
          </p:nvSpPr>
          <p:spPr bwMode="auto">
            <a:xfrm>
              <a:off x="4558" y="2337"/>
              <a:ext cx="0" cy="14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v-LV"/>
            </a:p>
          </p:txBody>
        </p:sp>
        <p:sp>
          <p:nvSpPr>
            <p:cNvPr id="28" name="Line 16"/>
            <p:cNvSpPr>
              <a:spLocks noChangeShapeType="1"/>
            </p:cNvSpPr>
            <p:nvPr/>
          </p:nvSpPr>
          <p:spPr bwMode="auto">
            <a:xfrm>
              <a:off x="3964" y="2337"/>
              <a:ext cx="0" cy="14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v-LV"/>
            </a:p>
          </p:txBody>
        </p:sp>
        <p:sp>
          <p:nvSpPr>
            <p:cNvPr id="29" name="Text Box 17"/>
            <p:cNvSpPr txBox="1">
              <a:spLocks noChangeArrowheads="1"/>
            </p:cNvSpPr>
            <p:nvPr/>
          </p:nvSpPr>
          <p:spPr bwMode="auto">
            <a:xfrm>
              <a:off x="3766" y="1945"/>
              <a:ext cx="278" cy="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lv-LV" altLang="lv-LV" sz="1400" b="1" dirty="0">
                  <a:solidFill>
                    <a:srgbClr val="FF3300"/>
                  </a:solidFill>
                </a:rPr>
                <a:t>D</a:t>
              </a:r>
              <a:r>
                <a:rPr lang="el-GR" altLang="lv-LV" sz="1400" b="1" dirty="0">
                  <a:solidFill>
                    <a:srgbClr val="FF3300"/>
                  </a:solidFill>
                </a:rPr>
                <a:t>α</a:t>
              </a:r>
              <a:endParaRPr lang="lv-LV" altLang="lv-LV" sz="1400" b="1" dirty="0">
                <a:solidFill>
                  <a:srgbClr val="FF3300"/>
                </a:solidFill>
              </a:endParaRPr>
            </a:p>
          </p:txBody>
        </p:sp>
      </p:grpSp>
      <p:sp>
        <p:nvSpPr>
          <p:cNvPr id="30" name="Rectangle 29"/>
          <p:cNvSpPr/>
          <p:nvPr/>
        </p:nvSpPr>
        <p:spPr>
          <a:xfrm>
            <a:off x="1835696" y="6551766"/>
            <a:ext cx="7236296" cy="261610"/>
          </a:xfrm>
          <a:prstGeom prst="rect">
            <a:avLst/>
          </a:prstGeom>
        </p:spPr>
        <p:txBody>
          <a:bodyPr wrap="square">
            <a:spAutoFit/>
          </a:bodyPr>
          <a:lstStyle/>
          <a:p>
            <a:pPr algn="r"/>
            <a:r>
              <a:rPr lang="en-US" sz="1100" dirty="0">
                <a:latin typeface="Arial" panose="020B0604020202020204" pitchFamily="34" charset="0"/>
                <a:cs typeface="Arial" panose="020B0604020202020204" pitchFamily="34" charset="0"/>
              </a:rPr>
              <a:t>A. Coordinator, B. Scientist</a:t>
            </a:r>
            <a:r>
              <a:rPr lang="en-GB" sz="1100" dirty="0">
                <a:latin typeface="Arial" panose="020B0604020202020204" pitchFamily="34" charset="0"/>
                <a:cs typeface="Arial" panose="020B0604020202020204" pitchFamily="34" charset="0"/>
              </a:rPr>
              <a:t> | </a:t>
            </a:r>
            <a:r>
              <a:rPr lang="en-US" sz="1100" dirty="0">
                <a:latin typeface="Arial" panose="020B0604020202020204" pitchFamily="34" charset="0"/>
                <a:cs typeface="Arial" panose="020B0604020202020204" pitchFamily="34" charset="0"/>
              </a:rPr>
              <a:t>WP PFC &amp; JET2 Annual Meeting</a:t>
            </a:r>
            <a:r>
              <a:rPr lang="en-GB" sz="1100" dirty="0">
                <a:latin typeface="Arial" panose="020B0604020202020204" pitchFamily="34" charset="0"/>
                <a:cs typeface="Arial" panose="020B0604020202020204" pitchFamily="34" charset="0"/>
              </a:rPr>
              <a:t> | VC | 9-10 Nov 2020 | Page </a:t>
            </a:r>
            <a:fld id="{C4833E2D-0590-40FD-806F-2DE8C520171B}" type="slidenum">
              <a:rPr lang="en-GB" sz="1100" smtClean="0">
                <a:latin typeface="Arial" panose="020B0604020202020204" pitchFamily="34" charset="0"/>
                <a:cs typeface="Arial" panose="020B0604020202020204" pitchFamily="34" charset="0"/>
              </a:rPr>
              <a:t>31</a:t>
            </a:fld>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7828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7544" y="228600"/>
            <a:ext cx="7543800" cy="457200"/>
          </a:xfrm>
        </p:spPr>
        <p:txBody>
          <a:bodyPr/>
          <a:lstStyle/>
          <a:p>
            <a:r>
              <a:rPr lang="fi-FI" sz="3200" b="1" spc="-1" dirty="0">
                <a:solidFill>
                  <a:srgbClr val="000000"/>
                </a:solidFill>
                <a:latin typeface="Arial"/>
                <a:ea typeface="DejaVu Sans"/>
              </a:rPr>
              <a:t>Influence of oxygen: NRA     </a:t>
            </a:r>
            <a:r>
              <a:rPr lang="fi-FI" sz="3600" b="1" spc="-1" dirty="0">
                <a:solidFill>
                  <a:srgbClr val="C00000"/>
                </a:solidFill>
                <a:latin typeface="Arial"/>
                <a:ea typeface="DejaVu Sans"/>
              </a:rPr>
              <a:t>DIFFER</a:t>
            </a:r>
            <a:endParaRPr lang="fi-FI" sz="3600" dirty="0">
              <a:solidFill>
                <a:srgbClr val="C00000"/>
              </a:solidFill>
            </a:endParaRPr>
          </a:p>
        </p:txBody>
      </p:sp>
      <p:pic>
        <p:nvPicPr>
          <p:cNvPr id="11" name="Picture 10">
            <a:extLst>
              <a:ext uri="{FF2B5EF4-FFF2-40B4-BE49-F238E27FC236}">
                <a16:creationId xmlns:a16="http://schemas.microsoft.com/office/drawing/2014/main" id="{62D7A829-3503-4167-88BF-A1DFEB855B71}"/>
              </a:ext>
            </a:extLst>
          </p:cNvPr>
          <p:cNvPicPr/>
          <p:nvPr/>
        </p:nvPicPr>
        <p:blipFill rotWithShape="1">
          <a:blip r:embed="rId2" cstate="print">
            <a:extLst>
              <a:ext uri="{28A0092B-C50C-407E-A947-70E740481C1C}">
                <a14:useLocalDpi xmlns:a14="http://schemas.microsoft.com/office/drawing/2010/main" val="0"/>
              </a:ext>
            </a:extLst>
          </a:blip>
          <a:srcRect t="2258"/>
          <a:stretch/>
        </p:blipFill>
        <p:spPr bwMode="auto">
          <a:xfrm>
            <a:off x="891072" y="878158"/>
            <a:ext cx="6696744" cy="4526892"/>
          </a:xfrm>
          <a:prstGeom prst="rect">
            <a:avLst/>
          </a:prstGeom>
          <a:noFill/>
          <a:ln>
            <a:noFill/>
          </a:ln>
        </p:spPr>
      </p:pic>
      <p:sp>
        <p:nvSpPr>
          <p:cNvPr id="14" name="Rectangle 13">
            <a:extLst>
              <a:ext uri="{FF2B5EF4-FFF2-40B4-BE49-F238E27FC236}">
                <a16:creationId xmlns:a16="http://schemas.microsoft.com/office/drawing/2014/main" id="{1215C729-19E6-4922-8A49-9F3EB73BD486}"/>
              </a:ext>
            </a:extLst>
          </p:cNvPr>
          <p:cNvSpPr/>
          <p:nvPr/>
        </p:nvSpPr>
        <p:spPr>
          <a:xfrm>
            <a:off x="71500" y="5336048"/>
            <a:ext cx="9001000" cy="1200329"/>
          </a:xfrm>
          <a:prstGeom prst="rect">
            <a:avLst/>
          </a:prstGeom>
        </p:spPr>
        <p:txBody>
          <a:bodyPr wrap="square">
            <a:spAutoFit/>
          </a:bodyPr>
          <a:lstStyle/>
          <a:p>
            <a:pPr>
              <a:spcAft>
                <a:spcPts val="1000"/>
              </a:spcAft>
            </a:pPr>
            <a:r>
              <a:rPr lang="en-US" i="1" dirty="0">
                <a:solidFill>
                  <a:srgbClr val="44546A"/>
                </a:solidFill>
                <a:latin typeface="Calibri" panose="020F0502020204030204" pitchFamily="34" charset="0"/>
                <a:ea typeface="Calibri" panose="020F0502020204030204" pitchFamily="34" charset="0"/>
                <a:cs typeface="Times New Roman" panose="02020603050405020304" pitchFamily="18" charset="0"/>
              </a:rPr>
              <a:t>Average deuterium (squares – exposed only to D plasma, circles – exposed to N-seeded D plasma) and oxygen (triangles) retention in all samples. Average values were taken based on all data point measured per sample.</a:t>
            </a:r>
            <a:br>
              <a:rPr lang="en-US" i="1" dirty="0">
                <a:solidFill>
                  <a:srgbClr val="44546A"/>
                </a:solidFill>
                <a:latin typeface="Calibri" panose="020F0502020204030204" pitchFamily="34" charset="0"/>
                <a:ea typeface="Calibri" panose="020F0502020204030204" pitchFamily="34" charset="0"/>
                <a:cs typeface="Times New Roman" panose="02020603050405020304" pitchFamily="18" charset="0"/>
              </a:rPr>
            </a:br>
            <a:r>
              <a:rPr lang="en-US" i="1" dirty="0">
                <a:solidFill>
                  <a:srgbClr val="44546A"/>
                </a:solidFill>
                <a:latin typeface="Calibri" panose="020F0502020204030204" pitchFamily="34" charset="0"/>
                <a:ea typeface="Calibri" panose="020F0502020204030204" pitchFamily="34" charset="0"/>
                <a:cs typeface="Times New Roman" panose="02020603050405020304" pitchFamily="18" charset="0"/>
              </a:rPr>
              <a:t>         </a:t>
            </a:r>
            <a:r>
              <a:rPr lang="en-US" i="1" dirty="0">
                <a:solidFill>
                  <a:srgbClr val="44546A"/>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Low O  high retention, but not whole story: </a:t>
            </a:r>
            <a:r>
              <a:rPr lang="en-US" i="1" dirty="0" err="1">
                <a:solidFill>
                  <a:srgbClr val="44546A"/>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Tsurface</a:t>
            </a:r>
            <a:r>
              <a:rPr lang="en-US" i="1" dirty="0">
                <a:solidFill>
                  <a:srgbClr val="44546A"/>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and </a:t>
            </a:r>
            <a:r>
              <a:rPr lang="en-US" i="1" dirty="0" err="1">
                <a:solidFill>
                  <a:srgbClr val="44546A"/>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Nmix</a:t>
            </a:r>
            <a:r>
              <a:rPr lang="en-US" i="1" dirty="0">
                <a:solidFill>
                  <a:srgbClr val="44546A"/>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also important</a:t>
            </a:r>
            <a:endParaRPr lang="en-US" i="1" dirty="0">
              <a:solidFill>
                <a:srgbClr val="44546A"/>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D5909D30-9D95-4F88-9BAC-67D972E910E3}"/>
              </a:ext>
            </a:extLst>
          </p:cNvPr>
          <p:cNvSpPr txBox="1">
            <a:spLocks/>
          </p:cNvSpPr>
          <p:nvPr/>
        </p:nvSpPr>
        <p:spPr>
          <a:xfrm>
            <a:off x="4239444" y="489960"/>
            <a:ext cx="4096072" cy="457200"/>
          </a:xfrm>
          <a:prstGeom prst="rect">
            <a:avLst/>
          </a:prstGeom>
        </p:spPr>
        <p:txBody>
          <a:bodyPr vert="horz" lIns="91440" tIns="45720" rIns="91440" bIns="45720" rtlCol="0" anchor="ctr">
            <a:noAutofit/>
          </a:bodyPr>
          <a:lstStyle>
            <a:lvl1pPr algn="l" defTabSz="914400" rtl="0" eaLnBrk="1" latinLnBrk="0" hangingPunct="1">
              <a:lnSpc>
                <a:spcPts val="3200"/>
              </a:lnSpc>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fi-FI" sz="1800" i="1" spc="-1" dirty="0">
                <a:solidFill>
                  <a:srgbClr val="000000"/>
                </a:solidFill>
                <a:latin typeface="Arial"/>
                <a:ea typeface="DejaVu Sans"/>
              </a:rPr>
              <a:t>From Beata </a:t>
            </a:r>
            <a:r>
              <a:rPr lang="pl-PL" sz="1800" i="1" spc="-1" dirty="0">
                <a:latin typeface="Arial"/>
              </a:rPr>
              <a:t>Tyburska-Pueschel</a:t>
            </a:r>
            <a:r>
              <a:rPr lang="en-US" sz="1800" i="1" spc="-1" dirty="0">
                <a:latin typeface="Arial"/>
              </a:rPr>
              <a:t>  (IBA)</a:t>
            </a:r>
            <a:r>
              <a:rPr lang="fi-FI" sz="1800" i="1" spc="-1" dirty="0">
                <a:solidFill>
                  <a:srgbClr val="000000"/>
                </a:solidFill>
                <a:latin typeface="Arial"/>
                <a:ea typeface="DejaVu Sans"/>
              </a:rPr>
              <a:t> </a:t>
            </a:r>
            <a:endParaRPr lang="fi-FI" sz="1800" i="1" dirty="0">
              <a:solidFill>
                <a:srgbClr val="C00000"/>
              </a:solidFill>
            </a:endParaRPr>
          </a:p>
        </p:txBody>
      </p:sp>
      <p:sp>
        <p:nvSpPr>
          <p:cNvPr id="8" name="TextBox 7">
            <a:extLst>
              <a:ext uri="{FF2B5EF4-FFF2-40B4-BE49-F238E27FC236}">
                <a16:creationId xmlns:a16="http://schemas.microsoft.com/office/drawing/2014/main" id="{F4B3E165-B22A-4262-A1D3-A1DA66BDDA35}"/>
              </a:ext>
            </a:extLst>
          </p:cNvPr>
          <p:cNvSpPr txBox="1"/>
          <p:nvPr/>
        </p:nvSpPr>
        <p:spPr>
          <a:xfrm flipH="1">
            <a:off x="2699792" y="2997623"/>
            <a:ext cx="93610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W-Ta</a:t>
            </a:r>
          </a:p>
        </p:txBody>
      </p:sp>
      <p:sp>
        <p:nvSpPr>
          <p:cNvPr id="16" name="TextBox 15">
            <a:extLst>
              <a:ext uri="{FF2B5EF4-FFF2-40B4-BE49-F238E27FC236}">
                <a16:creationId xmlns:a16="http://schemas.microsoft.com/office/drawing/2014/main" id="{3D31F8B9-1535-4991-91C6-7F0434FB6840}"/>
              </a:ext>
            </a:extLst>
          </p:cNvPr>
          <p:cNvSpPr txBox="1"/>
          <p:nvPr/>
        </p:nvSpPr>
        <p:spPr>
          <a:xfrm flipH="1">
            <a:off x="3995936" y="2996952"/>
            <a:ext cx="93610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W</a:t>
            </a:r>
          </a:p>
        </p:txBody>
      </p:sp>
      <p:sp>
        <p:nvSpPr>
          <p:cNvPr id="17" name="TextBox 16">
            <a:extLst>
              <a:ext uri="{FF2B5EF4-FFF2-40B4-BE49-F238E27FC236}">
                <a16:creationId xmlns:a16="http://schemas.microsoft.com/office/drawing/2014/main" id="{3E432E56-ED54-4D3A-BD46-37000FE503E9}"/>
              </a:ext>
            </a:extLst>
          </p:cNvPr>
          <p:cNvSpPr txBox="1"/>
          <p:nvPr/>
        </p:nvSpPr>
        <p:spPr>
          <a:xfrm flipH="1">
            <a:off x="5148064" y="2996952"/>
            <a:ext cx="93610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P-W</a:t>
            </a:r>
          </a:p>
        </p:txBody>
      </p:sp>
      <p:sp>
        <p:nvSpPr>
          <p:cNvPr id="18" name="TextBox 17">
            <a:extLst>
              <a:ext uri="{FF2B5EF4-FFF2-40B4-BE49-F238E27FC236}">
                <a16:creationId xmlns:a16="http://schemas.microsoft.com/office/drawing/2014/main" id="{5836D7B2-228C-4A24-BF69-0FC8090C4C37}"/>
              </a:ext>
            </a:extLst>
          </p:cNvPr>
          <p:cNvSpPr txBox="1"/>
          <p:nvPr/>
        </p:nvSpPr>
        <p:spPr>
          <a:xfrm flipH="1">
            <a:off x="5890406" y="2996952"/>
            <a:ext cx="93610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C-W</a:t>
            </a:r>
          </a:p>
        </p:txBody>
      </p:sp>
    </p:spTree>
    <p:extLst>
      <p:ext uri="{BB962C8B-B14F-4D97-AF65-F5344CB8AC3E}">
        <p14:creationId xmlns:p14="http://schemas.microsoft.com/office/powerpoint/2010/main" val="411107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7544" y="228600"/>
            <a:ext cx="7543800" cy="457200"/>
          </a:xfrm>
        </p:spPr>
        <p:txBody>
          <a:bodyPr/>
          <a:lstStyle/>
          <a:p>
            <a:r>
              <a:rPr lang="fi-FI" sz="3200" b="1" spc="-1" dirty="0">
                <a:solidFill>
                  <a:srgbClr val="C00000"/>
                </a:solidFill>
                <a:latin typeface="Arial"/>
                <a:ea typeface="DejaVu Sans"/>
              </a:rPr>
              <a:t>Preliminary conclusions SP7.8</a:t>
            </a:r>
            <a:endParaRPr lang="fi-FI" sz="3600" dirty="0">
              <a:solidFill>
                <a:srgbClr val="C00000"/>
              </a:solidFill>
            </a:endParaRPr>
          </a:p>
        </p:txBody>
      </p:sp>
      <p:sp>
        <p:nvSpPr>
          <p:cNvPr id="12" name="TextBox 11">
            <a:extLst>
              <a:ext uri="{FF2B5EF4-FFF2-40B4-BE49-F238E27FC236}">
                <a16:creationId xmlns:a16="http://schemas.microsoft.com/office/drawing/2014/main" id="{FC320EF6-8026-4838-AC7A-DC9207839304}"/>
              </a:ext>
            </a:extLst>
          </p:cNvPr>
          <p:cNvSpPr txBox="1"/>
          <p:nvPr/>
        </p:nvSpPr>
        <p:spPr>
          <a:xfrm>
            <a:off x="251520" y="1124744"/>
            <a:ext cx="8692114" cy="5078313"/>
          </a:xfrm>
          <a:prstGeom prst="rect">
            <a:avLst/>
          </a:prstGeom>
          <a:noFill/>
        </p:spPr>
        <p:txBody>
          <a:bodyPr wrap="square" rtlCol="0">
            <a:spAutoFit/>
          </a:bodyPr>
          <a:lstStyle/>
          <a:p>
            <a:pPr marL="285750" indent="-285750">
              <a:buClr>
                <a:srgbClr val="FF0000"/>
              </a:buClr>
              <a:buFont typeface="Wingdings" panose="05000000000000000000" pitchFamily="2" charset="2"/>
              <a:buChar char="Ø"/>
            </a:pPr>
            <a:r>
              <a:rPr lang="en-US" dirty="0">
                <a:latin typeface="Arial" panose="020B0604020202020204" pitchFamily="34" charset="0"/>
                <a:cs typeface="Arial" panose="020B0604020202020204" pitchFamily="34" charset="0"/>
              </a:rPr>
              <a:t>In general CF-LIBS 25% accuracy can be obtained for D-content measurements at D levels of &lt;5 at.% </a:t>
            </a:r>
          </a:p>
          <a:p>
            <a:pPr marL="285750" indent="-285750">
              <a:buClr>
                <a:srgbClr val="FF0000"/>
              </a:buClr>
              <a:buFont typeface="Wingdings" panose="05000000000000000000" pitchFamily="2" charset="2"/>
              <a:buChar char="Ø"/>
            </a:pPr>
            <a:r>
              <a:rPr lang="en-US" dirty="0">
                <a:latin typeface="Arial" panose="020B0604020202020204" pitchFamily="34" charset="0"/>
                <a:cs typeface="Arial" panose="020B0604020202020204" pitchFamily="34" charset="0"/>
              </a:rPr>
              <a:t>For different coatings the ablation rate differs significantly</a:t>
            </a:r>
          </a:p>
          <a:p>
            <a:pPr marL="285750" indent="-285750">
              <a:buClr>
                <a:srgbClr val="FF0000"/>
              </a:buClr>
              <a:buFont typeface="Wingdings" panose="05000000000000000000" pitchFamily="2" charset="2"/>
              <a:buChar char="Ø"/>
            </a:pPr>
            <a:r>
              <a:rPr lang="en-US" dirty="0">
                <a:latin typeface="Arial" panose="020B0604020202020204" pitchFamily="34" charset="0"/>
                <a:cs typeface="Arial" panose="020B0604020202020204" pitchFamily="34" charset="0"/>
              </a:rPr>
              <a:t>Ps-LIBS means: less heating of (surrounding) surface, lower ne and lower </a:t>
            </a:r>
            <a:r>
              <a:rPr lang="en-US" dirty="0" err="1">
                <a:latin typeface="Arial" panose="020B0604020202020204" pitchFamily="34" charset="0"/>
                <a:cs typeface="Arial" panose="020B0604020202020204" pitchFamily="34" charset="0"/>
              </a:rPr>
              <a:t>Te</a:t>
            </a:r>
            <a:r>
              <a:rPr lang="en-US" dirty="0">
                <a:latin typeface="Arial" panose="020B0604020202020204" pitchFamily="34" charset="0"/>
                <a:cs typeface="Arial" panose="020B0604020202020204" pitchFamily="34" charset="0"/>
              </a:rPr>
              <a:t> (lowers ionization), both beneficial for line identification</a:t>
            </a:r>
          </a:p>
          <a:p>
            <a:pPr marL="285750" indent="-285750">
              <a:buClr>
                <a:srgbClr val="FF0000"/>
              </a:buClr>
              <a:buFont typeface="Wingdings" panose="05000000000000000000" pitchFamily="2" charset="2"/>
              <a:buChar char="Ø"/>
            </a:pPr>
            <a:r>
              <a:rPr lang="en-US" dirty="0">
                <a:latin typeface="Arial" panose="020B0604020202020204" pitchFamily="34" charset="0"/>
                <a:cs typeface="Arial" panose="020B0604020202020204" pitchFamily="34" charset="0"/>
              </a:rPr>
              <a:t>For colinear LIBS systems it is necessary to incorporate surface reflection effects of the emitted light from the atoms/molecules</a:t>
            </a:r>
          </a:p>
          <a:p>
            <a:pPr marL="285750" indent="-285750">
              <a:buClr>
                <a:srgbClr val="FF0000"/>
              </a:buClr>
              <a:buFont typeface="Wingdings" panose="05000000000000000000" pitchFamily="2" charset="2"/>
              <a:buChar char="Ø"/>
            </a:pPr>
            <a:r>
              <a:rPr lang="fi-FI" dirty="0">
                <a:latin typeface="Arial" panose="020B0604020202020204" pitchFamily="34" charset="0"/>
                <a:cs typeface="Arial" panose="020B0604020202020204" pitchFamily="34" charset="0"/>
              </a:rPr>
              <a:t>Higher flux results in slow down of outgassing (implantation energy dependant)</a:t>
            </a:r>
          </a:p>
          <a:p>
            <a:pPr marL="285750" indent="-285750">
              <a:buClr>
                <a:srgbClr val="FF0000"/>
              </a:buClr>
              <a:buFont typeface="Wingdings" panose="05000000000000000000" pitchFamily="2" charset="2"/>
              <a:buChar char="Ø"/>
            </a:pPr>
            <a:r>
              <a:rPr lang="fi-FI" dirty="0">
                <a:latin typeface="Arial" panose="020B0604020202020204" pitchFamily="34" charset="0"/>
                <a:cs typeface="Arial" panose="020B0604020202020204" pitchFamily="34" charset="0"/>
              </a:rPr>
              <a:t>Oxygen plays a big role role in D retention: high O, means low D retention.</a:t>
            </a:r>
          </a:p>
          <a:p>
            <a:pPr marL="285750" indent="-285750">
              <a:buClr>
                <a:srgbClr val="FF0000"/>
              </a:buClr>
              <a:buFont typeface="Wingdings" panose="05000000000000000000" pitchFamily="2" charset="2"/>
              <a:buChar char="Ø"/>
            </a:pPr>
            <a:r>
              <a:rPr lang="en-GB" dirty="0">
                <a:latin typeface="Arial" panose="020B0604020202020204" pitchFamily="34" charset="0"/>
                <a:cs typeface="Arial" panose="020B0604020202020204" pitchFamily="34" charset="0"/>
              </a:rPr>
              <a:t>Because the multiple tungsten lines interfere, detection of </a:t>
            </a:r>
            <a:r>
              <a:rPr lang="en-GB" dirty="0" err="1">
                <a:latin typeface="Arial" panose="020B0604020202020204" pitchFamily="34" charset="0"/>
                <a:cs typeface="Arial" panose="020B0604020202020204" pitchFamily="34" charset="0"/>
              </a:rPr>
              <a:t>rovib</a:t>
            </a:r>
            <a:r>
              <a:rPr lang="en-GB" dirty="0">
                <a:latin typeface="Arial" panose="020B0604020202020204" pitchFamily="34" charset="0"/>
                <a:cs typeface="Arial" panose="020B0604020202020204" pitchFamily="34" charset="0"/>
              </a:rPr>
              <a:t>. States of NH/ND remains difficult.</a:t>
            </a:r>
            <a:endParaRPr lang="en-GB" dirty="0">
              <a:highlight>
                <a:srgbClr val="FF0000"/>
              </a:highlight>
              <a:latin typeface="Arial" panose="020B0604020202020204" pitchFamily="34" charset="0"/>
              <a:cs typeface="Arial" panose="020B0604020202020204" pitchFamily="34" charset="0"/>
            </a:endParaRPr>
          </a:p>
          <a:p>
            <a:pPr marL="285750" indent="-285750">
              <a:buClr>
                <a:srgbClr val="FF0000"/>
              </a:buClr>
              <a:buFont typeface="Wingdings" panose="05000000000000000000" pitchFamily="2" charset="2"/>
              <a:buChar char="Ø"/>
            </a:pPr>
            <a:endParaRPr lang="fi-FI" dirty="0">
              <a:latin typeface="Arial" panose="020B0604020202020204" pitchFamily="34" charset="0"/>
              <a:cs typeface="Arial" panose="020B0604020202020204" pitchFamily="34" charset="0"/>
            </a:endParaRPr>
          </a:p>
          <a:p>
            <a:pPr marL="285750" indent="-285750">
              <a:buClr>
                <a:srgbClr val="FF0000"/>
              </a:buClr>
              <a:buFont typeface="Wingdings" panose="05000000000000000000" pitchFamily="2" charset="2"/>
              <a:buChar char="Ø"/>
            </a:pPr>
            <a:r>
              <a:rPr lang="fi-FI" dirty="0">
                <a:latin typeface="Arial" panose="020B0604020202020204" pitchFamily="34" charset="0"/>
                <a:cs typeface="Arial" panose="020B0604020202020204" pitchFamily="34" charset="0"/>
              </a:rPr>
              <a:t>Most tasks will be finished this year</a:t>
            </a:r>
          </a:p>
          <a:p>
            <a:pPr marL="285750" indent="-285750">
              <a:buClr>
                <a:srgbClr val="FF0000"/>
              </a:buClr>
              <a:buFont typeface="Wingdings" panose="05000000000000000000" pitchFamily="2" charset="2"/>
              <a:buChar char="Ø"/>
            </a:pPr>
            <a:endParaRPr lang="fi-FI" dirty="0">
              <a:latin typeface="Arial" panose="020B0604020202020204" pitchFamily="34" charset="0"/>
              <a:cs typeface="Arial" panose="020B0604020202020204" pitchFamily="34" charset="0"/>
            </a:endParaRPr>
          </a:p>
          <a:p>
            <a:pPr marL="285750" indent="-285750">
              <a:buClr>
                <a:srgbClr val="FF0000"/>
              </a:buClr>
              <a:buFont typeface="Wingdings" panose="05000000000000000000" pitchFamily="2" charset="2"/>
              <a:buChar char="Ø"/>
            </a:pPr>
            <a:r>
              <a:rPr lang="fi-FI" dirty="0">
                <a:latin typeface="Arial" panose="020B0604020202020204" pitchFamily="34" charset="0"/>
                <a:cs typeface="Arial" panose="020B0604020202020204" pitchFamily="34" charset="0"/>
              </a:rPr>
              <a:t>Concerning RH LIBS application in ITER, we still need to know the (infrastructural) boundary conditions for application</a:t>
            </a:r>
          </a:p>
          <a:p>
            <a:pPr marL="285750" indent="-285750">
              <a:buClr>
                <a:srgbClr val="FF0000"/>
              </a:buClr>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285750" indent="-285750">
              <a:buClr>
                <a:srgbClr val="FF0000"/>
              </a:buClr>
              <a:buFont typeface="Wingdings" panose="05000000000000000000" pitchFamily="2" charset="2"/>
              <a:buChar char="Ø"/>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4099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748" y="2370584"/>
            <a:ext cx="9108504" cy="127444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3200" b="1" dirty="0">
                <a:latin typeface="Arial" panose="020B0604020202020204" pitchFamily="34" charset="0"/>
                <a:ea typeface="Verdana" pitchFamily="34" charset="0"/>
                <a:cs typeface="Arial" panose="020B0604020202020204" pitchFamily="34" charset="0"/>
              </a:rPr>
              <a:t>SP7.10: Role of energetic neutrals in Ion Cyclotron Wall Conditioning</a:t>
            </a:r>
          </a:p>
        </p:txBody>
      </p:sp>
      <p:sp>
        <p:nvSpPr>
          <p:cNvPr id="2" name="Rectangle 1">
            <a:extLst>
              <a:ext uri="{FF2B5EF4-FFF2-40B4-BE49-F238E27FC236}">
                <a16:creationId xmlns:a16="http://schemas.microsoft.com/office/drawing/2014/main" id="{574ACB2B-DA8A-41C3-846F-9FC665A93BB6}"/>
              </a:ext>
            </a:extLst>
          </p:cNvPr>
          <p:cNvSpPr/>
          <p:nvPr/>
        </p:nvSpPr>
        <p:spPr>
          <a:xfrm>
            <a:off x="107504" y="3717032"/>
            <a:ext cx="8712968" cy="1200329"/>
          </a:xfrm>
          <a:prstGeom prst="rect">
            <a:avLst/>
          </a:prstGeom>
        </p:spPr>
        <p:txBody>
          <a:bodyPr wrap="square">
            <a:spAutoFit/>
          </a:bodyPr>
          <a:lstStyle/>
          <a:p>
            <a:r>
              <a:rPr lang="en-US" sz="3600" b="1" dirty="0">
                <a:solidFill>
                  <a:srgbClr val="C00000"/>
                </a:solidFill>
              </a:rPr>
              <a:t>LPP-ERM/KMS - IEK4 FZJ - VR KTH - NSC KIPT</a:t>
            </a:r>
            <a:br>
              <a:rPr lang="en-US" sz="3600" b="1" dirty="0">
                <a:solidFill>
                  <a:srgbClr val="C00000"/>
                </a:solidFill>
              </a:rPr>
            </a:br>
            <a:endParaRPr lang="en-US" sz="3600" dirty="0"/>
          </a:p>
        </p:txBody>
      </p:sp>
    </p:spTree>
    <p:extLst>
      <p:ext uri="{BB962C8B-B14F-4D97-AF65-F5344CB8AC3E}">
        <p14:creationId xmlns:p14="http://schemas.microsoft.com/office/powerpoint/2010/main" val="2747528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7544" y="228600"/>
            <a:ext cx="7543800" cy="457200"/>
          </a:xfrm>
        </p:spPr>
        <p:txBody>
          <a:bodyPr/>
          <a:lstStyle/>
          <a:p>
            <a:r>
              <a:rPr lang="fi-FI" dirty="0"/>
              <a:t>Key </a:t>
            </a:r>
            <a:r>
              <a:rPr lang="fi-FI" dirty="0" err="1"/>
              <a:t>results</a:t>
            </a:r>
            <a:r>
              <a:rPr lang="fi-FI" dirty="0"/>
              <a:t> in 2020</a:t>
            </a:r>
          </a:p>
        </p:txBody>
      </p:sp>
      <p:sp>
        <p:nvSpPr>
          <p:cNvPr id="6" name="Content Placeholder 1"/>
          <p:cNvSpPr>
            <a:spLocks noGrp="1"/>
          </p:cNvSpPr>
          <p:nvPr>
            <p:ph idx="1"/>
          </p:nvPr>
        </p:nvSpPr>
        <p:spPr>
          <a:xfrm>
            <a:off x="35497" y="980728"/>
            <a:ext cx="5503650" cy="5688632"/>
          </a:xfrm>
        </p:spPr>
        <p:txBody>
          <a:bodyPr>
            <a:noAutofit/>
          </a:bodyPr>
          <a:lstStyle/>
          <a:p>
            <a:pPr marL="0" indent="0">
              <a:buNone/>
            </a:pPr>
            <a:r>
              <a:rPr lang="en-GB" sz="1800" b="1" dirty="0"/>
              <a:t>Scope</a:t>
            </a:r>
          </a:p>
          <a:p>
            <a:pPr>
              <a:buClr>
                <a:srgbClr val="FF0000"/>
              </a:buClr>
              <a:buFont typeface="Wingdings" panose="05000000000000000000" pitchFamily="2" charset="2"/>
              <a:buChar char="Ø"/>
            </a:pPr>
            <a:r>
              <a:rPr lang="en-GB" sz="1800" dirty="0"/>
              <a:t>Assessing role of neutrals in surface modification (</a:t>
            </a:r>
            <a:r>
              <a:rPr lang="en-GB" sz="1800" b="1" dirty="0">
                <a:solidFill>
                  <a:srgbClr val="0070C0"/>
                </a:solidFill>
              </a:rPr>
              <a:t>wall conditioning</a:t>
            </a:r>
            <a:r>
              <a:rPr lang="en-GB" sz="1800" dirty="0"/>
              <a:t>) by ICWC plasma</a:t>
            </a:r>
          </a:p>
          <a:p>
            <a:pPr>
              <a:buClr>
                <a:srgbClr val="FF0000"/>
              </a:buClr>
              <a:buFont typeface="Wingdings" panose="05000000000000000000" pitchFamily="2" charset="2"/>
              <a:buChar char="Ø"/>
            </a:pPr>
            <a:r>
              <a:rPr lang="en-GB" sz="1800" dirty="0"/>
              <a:t>Characterizing particle fluxes to PFCs in </a:t>
            </a:r>
            <a:r>
              <a:rPr lang="en-GB" sz="1800" b="1" dirty="0">
                <a:solidFill>
                  <a:srgbClr val="FF0000"/>
                </a:solidFill>
              </a:rPr>
              <a:t>ICWC</a:t>
            </a:r>
            <a:r>
              <a:rPr lang="en-GB" sz="1800" dirty="0"/>
              <a:t> </a:t>
            </a:r>
          </a:p>
          <a:p>
            <a:pPr>
              <a:buClr>
                <a:srgbClr val="FF0000"/>
              </a:buClr>
              <a:buFont typeface="Wingdings" panose="05000000000000000000" pitchFamily="2" charset="2"/>
              <a:buChar char="Ø"/>
            </a:pPr>
            <a:r>
              <a:rPr lang="en-GB" sz="1800" dirty="0"/>
              <a:t>Resolving the </a:t>
            </a:r>
            <a:r>
              <a:rPr lang="en-GB" sz="1800" b="1" dirty="0">
                <a:solidFill>
                  <a:srgbClr val="0070C0"/>
                </a:solidFill>
              </a:rPr>
              <a:t>energy distribution of the neutrals </a:t>
            </a:r>
            <a:r>
              <a:rPr lang="en-GB" sz="1800" dirty="0"/>
              <a:t>in the energy range of 10 to 1000 eV </a:t>
            </a:r>
          </a:p>
          <a:p>
            <a:pPr marL="0" indent="0">
              <a:buClr>
                <a:srgbClr val="FF0000"/>
              </a:buClr>
              <a:buNone/>
            </a:pPr>
            <a:r>
              <a:rPr lang="en-GB" sz="1800" b="1" dirty="0"/>
              <a:t>Results overview: experiments</a:t>
            </a:r>
          </a:p>
          <a:p>
            <a:pPr>
              <a:buClr>
                <a:srgbClr val="FF0000"/>
              </a:buClr>
              <a:buFont typeface="Wingdings" panose="05000000000000000000" pitchFamily="2" charset="2"/>
              <a:buChar char="Ø"/>
            </a:pPr>
            <a:r>
              <a:rPr lang="en-GB" sz="1800" dirty="0"/>
              <a:t>Further integration of the </a:t>
            </a:r>
            <a:r>
              <a:rPr lang="en-GB" sz="1800" dirty="0" err="1"/>
              <a:t>ToF</a:t>
            </a:r>
            <a:r>
              <a:rPr lang="en-GB" sz="1800" dirty="0"/>
              <a:t> NPA in TOMAS</a:t>
            </a:r>
          </a:p>
          <a:p>
            <a:r>
              <a:rPr lang="en-GB" sz="1800" dirty="0"/>
              <a:t>New detector </a:t>
            </a:r>
            <a:r>
              <a:rPr lang="en-GB" sz="1800" dirty="0">
                <a:solidFill>
                  <a:srgbClr val="FF0000"/>
                </a:solidFill>
              </a:rPr>
              <a:t>+</a:t>
            </a:r>
            <a:r>
              <a:rPr lang="en-GB" sz="1800" dirty="0"/>
              <a:t> laser trigger signal </a:t>
            </a:r>
            <a:r>
              <a:rPr lang="en-GB" sz="1800" dirty="0">
                <a:solidFill>
                  <a:srgbClr val="FF0000"/>
                </a:solidFill>
              </a:rPr>
              <a:t>+</a:t>
            </a:r>
            <a:r>
              <a:rPr lang="en-GB" sz="1800" dirty="0"/>
              <a:t> 2 new pre-pumps </a:t>
            </a:r>
            <a:r>
              <a:rPr lang="en-GB" sz="1800" dirty="0">
                <a:solidFill>
                  <a:srgbClr val="FF0000"/>
                </a:solidFill>
              </a:rPr>
              <a:t>+</a:t>
            </a:r>
            <a:r>
              <a:rPr lang="en-GB" sz="1800" dirty="0"/>
              <a:t> 2 new turbo pumps   </a:t>
            </a:r>
          </a:p>
          <a:p>
            <a:r>
              <a:rPr lang="en-GB" sz="1800" dirty="0"/>
              <a:t>Well resolved neutral particle distributions are found in IC heated plasmas in TOMAS</a:t>
            </a:r>
          </a:p>
          <a:p>
            <a:pPr marL="457200" lvl="1" indent="0">
              <a:buNone/>
            </a:pPr>
            <a:r>
              <a:rPr lang="en-GB" sz="1800" b="1" dirty="0">
                <a:solidFill>
                  <a:srgbClr val="FF0000"/>
                </a:solidFill>
              </a:rPr>
              <a:t>               Most of the neutrals are above 33eV</a:t>
            </a:r>
            <a:r>
              <a:rPr lang="en-GB" sz="1800" dirty="0"/>
              <a:t>  </a:t>
            </a:r>
          </a:p>
          <a:p>
            <a:r>
              <a:rPr lang="en-GB" sz="1800" dirty="0"/>
              <a:t>Instead of characterization spectra: modelling of detection efficiency, i.e. how much neutrals are detected for each neutral arriving at the PFC ?</a:t>
            </a:r>
          </a:p>
          <a:p>
            <a:pPr marL="0" indent="0">
              <a:buNone/>
            </a:pPr>
            <a:endParaRPr lang="en-GB" sz="1800" dirty="0"/>
          </a:p>
        </p:txBody>
      </p:sp>
      <p:sp>
        <p:nvSpPr>
          <p:cNvPr id="7" name="Rectangle 6"/>
          <p:cNvSpPr/>
          <p:nvPr/>
        </p:nvSpPr>
        <p:spPr>
          <a:xfrm>
            <a:off x="5580112" y="1052736"/>
            <a:ext cx="3528392" cy="25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fi-FI" dirty="0"/>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endParaRPr lang="fi-FI" dirty="0"/>
          </a:p>
        </p:txBody>
      </p:sp>
      <p:sp>
        <p:nvSpPr>
          <p:cNvPr id="8" name="Rectangle 7"/>
          <p:cNvSpPr/>
          <p:nvPr/>
        </p:nvSpPr>
        <p:spPr>
          <a:xfrm>
            <a:off x="5580112" y="3861048"/>
            <a:ext cx="3528392" cy="25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xtBox 8"/>
          <p:cNvSpPr txBox="1"/>
          <p:nvPr/>
        </p:nvSpPr>
        <p:spPr>
          <a:xfrm>
            <a:off x="5652120" y="1191452"/>
            <a:ext cx="2966068" cy="369332"/>
          </a:xfrm>
          <a:prstGeom prst="rect">
            <a:avLst/>
          </a:prstGeom>
          <a:noFill/>
        </p:spPr>
        <p:txBody>
          <a:bodyPr wrap="none" rtlCol="0">
            <a:spAutoFit/>
          </a:bodyPr>
          <a:lstStyle/>
          <a:p>
            <a:pPr marL="285750" indent="-285750">
              <a:buFont typeface="Arial" panose="020B0604020202020204" pitchFamily="34" charset="0"/>
              <a:buChar char="•"/>
            </a:pPr>
            <a:r>
              <a:rPr lang="fi-FI" dirty="0">
                <a:solidFill>
                  <a:schemeClr val="bg1"/>
                </a:solidFill>
              </a:rPr>
              <a:t>TOMAS Time-of-Flight NPA</a:t>
            </a:r>
          </a:p>
        </p:txBody>
      </p:sp>
      <p:pic>
        <p:nvPicPr>
          <p:cNvPr id="3" name="Picture 2" descr="Diagram&#10;&#10;Description automatically generated">
            <a:extLst>
              <a:ext uri="{FF2B5EF4-FFF2-40B4-BE49-F238E27FC236}">
                <a16:creationId xmlns:a16="http://schemas.microsoft.com/office/drawing/2014/main" id="{FD5AB58B-6552-0442-88FF-72F2382CDE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077" y="1707164"/>
            <a:ext cx="3446462" cy="1474186"/>
          </a:xfrm>
          <a:prstGeom prst="rect">
            <a:avLst/>
          </a:prstGeom>
        </p:spPr>
      </p:pic>
      <p:pic>
        <p:nvPicPr>
          <p:cNvPr id="13" name="Picture 12" descr="Chart&#10;&#10;Description automatically generated">
            <a:extLst>
              <a:ext uri="{FF2B5EF4-FFF2-40B4-BE49-F238E27FC236}">
                <a16:creationId xmlns:a16="http://schemas.microsoft.com/office/drawing/2014/main" id="{04D25F69-2DD3-A145-AA3D-E5465B539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4304829"/>
            <a:ext cx="3383728" cy="2004491"/>
          </a:xfrm>
          <a:prstGeom prst="rect">
            <a:avLst/>
          </a:prstGeom>
        </p:spPr>
      </p:pic>
      <p:sp>
        <p:nvSpPr>
          <p:cNvPr id="14" name="TextBox 13">
            <a:extLst>
              <a:ext uri="{FF2B5EF4-FFF2-40B4-BE49-F238E27FC236}">
                <a16:creationId xmlns:a16="http://schemas.microsoft.com/office/drawing/2014/main" id="{46E67298-9B0C-1840-8484-71D4005A9A1E}"/>
              </a:ext>
            </a:extLst>
          </p:cNvPr>
          <p:cNvSpPr txBox="1"/>
          <p:nvPr/>
        </p:nvSpPr>
        <p:spPr>
          <a:xfrm>
            <a:off x="5652120" y="3899978"/>
            <a:ext cx="2725874" cy="369332"/>
          </a:xfrm>
          <a:prstGeom prst="rect">
            <a:avLst/>
          </a:prstGeom>
          <a:noFill/>
        </p:spPr>
        <p:txBody>
          <a:bodyPr wrap="none" rtlCol="0">
            <a:spAutoFit/>
          </a:bodyPr>
          <a:lstStyle/>
          <a:p>
            <a:pPr marL="285750" indent="-285750">
              <a:buFont typeface="Arial" panose="020B0604020202020204" pitchFamily="34" charset="0"/>
              <a:buChar char="•"/>
            </a:pPr>
            <a:r>
              <a:rPr lang="fi-FI" dirty="0" err="1">
                <a:solidFill>
                  <a:schemeClr val="bg1"/>
                </a:solidFill>
              </a:rPr>
              <a:t>Arrival-time</a:t>
            </a:r>
            <a:r>
              <a:rPr lang="fi-FI" dirty="0">
                <a:solidFill>
                  <a:schemeClr val="bg1"/>
                </a:solidFill>
              </a:rPr>
              <a:t> </a:t>
            </a:r>
            <a:r>
              <a:rPr lang="fi-FI" dirty="0" err="1">
                <a:solidFill>
                  <a:schemeClr val="bg1"/>
                </a:solidFill>
              </a:rPr>
              <a:t>distribution</a:t>
            </a:r>
            <a:endParaRPr lang="fi-FI" dirty="0">
              <a:solidFill>
                <a:schemeClr val="bg1"/>
              </a:solidFill>
            </a:endParaRPr>
          </a:p>
        </p:txBody>
      </p:sp>
      <p:cxnSp>
        <p:nvCxnSpPr>
          <p:cNvPr id="10" name="Straight Connector 9">
            <a:extLst>
              <a:ext uri="{FF2B5EF4-FFF2-40B4-BE49-F238E27FC236}">
                <a16:creationId xmlns:a16="http://schemas.microsoft.com/office/drawing/2014/main" id="{92F4CACE-AE67-1848-8ED2-28C092D83204}"/>
              </a:ext>
            </a:extLst>
          </p:cNvPr>
          <p:cNvCxnSpPr/>
          <p:nvPr/>
        </p:nvCxnSpPr>
        <p:spPr>
          <a:xfrm flipV="1">
            <a:off x="7020272" y="5444921"/>
            <a:ext cx="0" cy="57606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42AA0C3-3A71-4F42-89F4-B701E02531B6}"/>
              </a:ext>
            </a:extLst>
          </p:cNvPr>
          <p:cNvSpPr txBox="1"/>
          <p:nvPr/>
        </p:nvSpPr>
        <p:spPr>
          <a:xfrm>
            <a:off x="7015057" y="5682431"/>
            <a:ext cx="761747" cy="338554"/>
          </a:xfrm>
          <a:prstGeom prst="rect">
            <a:avLst/>
          </a:prstGeom>
          <a:solidFill>
            <a:schemeClr val="bg1">
              <a:alpha val="58000"/>
            </a:schemeClr>
          </a:solidFill>
          <a:ln>
            <a:noFill/>
            <a:prstDash val="dash"/>
          </a:ln>
        </p:spPr>
        <p:txBody>
          <a:bodyPr wrap="none" rtlCol="0">
            <a:spAutoFit/>
          </a:bodyPr>
          <a:lstStyle/>
          <a:p>
            <a:r>
              <a:rPr lang="en-US" sz="1600" b="1" dirty="0">
                <a:solidFill>
                  <a:srgbClr val="FF0000"/>
                </a:solidFill>
              </a:rPr>
              <a:t>&lt; 33eV</a:t>
            </a:r>
          </a:p>
        </p:txBody>
      </p:sp>
      <p:sp>
        <p:nvSpPr>
          <p:cNvPr id="15" name="TextBox 14">
            <a:extLst>
              <a:ext uri="{FF2B5EF4-FFF2-40B4-BE49-F238E27FC236}">
                <a16:creationId xmlns:a16="http://schemas.microsoft.com/office/drawing/2014/main" id="{E2C6A095-6A67-4D41-96B9-6A71ACBFC657}"/>
              </a:ext>
            </a:extLst>
          </p:cNvPr>
          <p:cNvSpPr txBox="1"/>
          <p:nvPr/>
        </p:nvSpPr>
        <p:spPr>
          <a:xfrm>
            <a:off x="6191446" y="5682431"/>
            <a:ext cx="761747" cy="338554"/>
          </a:xfrm>
          <a:prstGeom prst="rect">
            <a:avLst/>
          </a:prstGeom>
          <a:solidFill>
            <a:schemeClr val="bg1">
              <a:alpha val="58000"/>
            </a:schemeClr>
          </a:solidFill>
        </p:spPr>
        <p:txBody>
          <a:bodyPr wrap="none" rtlCol="0">
            <a:spAutoFit/>
          </a:bodyPr>
          <a:lstStyle/>
          <a:p>
            <a:r>
              <a:rPr lang="en-US" sz="1600" b="1" dirty="0">
                <a:solidFill>
                  <a:srgbClr val="FF0000"/>
                </a:solidFill>
              </a:rPr>
              <a:t>&gt; 33eV</a:t>
            </a:r>
          </a:p>
        </p:txBody>
      </p:sp>
      <p:cxnSp>
        <p:nvCxnSpPr>
          <p:cNvPr id="16" name="Straight Arrow Connector 15">
            <a:extLst>
              <a:ext uri="{FF2B5EF4-FFF2-40B4-BE49-F238E27FC236}">
                <a16:creationId xmlns:a16="http://schemas.microsoft.com/office/drawing/2014/main" id="{55CE1436-5E78-9B4D-9A55-1D5D7D6586E9}"/>
              </a:ext>
            </a:extLst>
          </p:cNvPr>
          <p:cNvCxnSpPr/>
          <p:nvPr/>
        </p:nvCxnSpPr>
        <p:spPr>
          <a:xfrm>
            <a:off x="7015057" y="5709446"/>
            <a:ext cx="835492" cy="0"/>
          </a:xfrm>
          <a:prstGeom prst="straightConnector1">
            <a:avLst/>
          </a:prstGeom>
          <a:ln w="19050">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B082B3B-14D9-5846-9F60-663938BB3ED0}"/>
              </a:ext>
            </a:extLst>
          </p:cNvPr>
          <p:cNvCxnSpPr/>
          <p:nvPr/>
        </p:nvCxnSpPr>
        <p:spPr>
          <a:xfrm>
            <a:off x="6179565" y="5709010"/>
            <a:ext cx="835492" cy="0"/>
          </a:xfrm>
          <a:prstGeom prst="straightConnector1">
            <a:avLst/>
          </a:prstGeom>
          <a:ln w="19050">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469607B-6AAF-7243-AC56-AAFA02407B78}"/>
              </a:ext>
            </a:extLst>
          </p:cNvPr>
          <p:cNvCxnSpPr>
            <a:cxnSpLocks/>
          </p:cNvCxnSpPr>
          <p:nvPr/>
        </p:nvCxnSpPr>
        <p:spPr>
          <a:xfrm flipV="1">
            <a:off x="3779913" y="2780928"/>
            <a:ext cx="2664295" cy="400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CF819D9-E7E5-2E45-BFB0-BDBAF56CC513}"/>
              </a:ext>
            </a:extLst>
          </p:cNvPr>
          <p:cNvCxnSpPr>
            <a:cxnSpLocks/>
          </p:cNvCxnSpPr>
          <p:nvPr/>
        </p:nvCxnSpPr>
        <p:spPr>
          <a:xfrm>
            <a:off x="4900526" y="4998355"/>
            <a:ext cx="1656184" cy="540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146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504" y="307504"/>
            <a:ext cx="7543800" cy="457200"/>
          </a:xfrm>
        </p:spPr>
        <p:txBody>
          <a:bodyPr/>
          <a:lstStyle/>
          <a:p>
            <a:r>
              <a:rPr lang="en-GB" b="1" dirty="0"/>
              <a:t>Conferences &amp; publications SP7 2020</a:t>
            </a:r>
            <a:endParaRPr lang="fi-FI" b="1" dirty="0"/>
          </a:p>
        </p:txBody>
      </p:sp>
      <p:sp>
        <p:nvSpPr>
          <p:cNvPr id="2" name="Rectangle 1">
            <a:extLst>
              <a:ext uri="{FF2B5EF4-FFF2-40B4-BE49-F238E27FC236}">
                <a16:creationId xmlns:a16="http://schemas.microsoft.com/office/drawing/2014/main" id="{166FBC9A-363C-493F-9026-CFB1123BEB92}"/>
              </a:ext>
            </a:extLst>
          </p:cNvPr>
          <p:cNvSpPr/>
          <p:nvPr/>
        </p:nvSpPr>
        <p:spPr>
          <a:xfrm>
            <a:off x="80508" y="869572"/>
            <a:ext cx="9063492" cy="6001643"/>
          </a:xfrm>
          <a:prstGeom prst="rect">
            <a:avLst/>
          </a:prstGeom>
        </p:spPr>
        <p:txBody>
          <a:bodyPr wrap="square">
            <a:spAutoFit/>
          </a:bodyPr>
          <a:lstStyle/>
          <a:p>
            <a:pPr lvl="0" algn="just">
              <a:defRPr/>
            </a:pPr>
            <a:r>
              <a:rPr lang="en-GB" sz="1200" dirty="0">
                <a:latin typeface="Arial" panose="020B0604020202020204" pitchFamily="34" charset="0"/>
                <a:cs typeface="Arial" panose="020B0604020202020204" pitchFamily="34" charset="0"/>
              </a:rPr>
              <a:t>SP 7.8 FZJ</a:t>
            </a:r>
          </a:p>
          <a:p>
            <a:pPr marL="171450" indent="-171450">
              <a:buFont typeface="Arial" panose="020B0604020202020204" pitchFamily="34" charset="0"/>
              <a:buChar char="•"/>
            </a:pPr>
            <a:r>
              <a:rPr lang="de-DE" sz="1200" dirty="0" err="1">
                <a:latin typeface="Arial" panose="020B0604020202020204" pitchFamily="34" charset="0"/>
                <a:cs typeface="Arial" panose="020B0604020202020204" pitchFamily="34" charset="0"/>
              </a:rPr>
              <a:t>D.Zhao</a:t>
            </a:r>
            <a:r>
              <a:rPr lang="de-DE" sz="1200" dirty="0">
                <a:latin typeface="Arial" panose="020B0604020202020204" pitchFamily="34" charset="0"/>
                <a:cs typeface="Arial" panose="020B0604020202020204" pitchFamily="34" charset="0"/>
              </a:rPr>
              <a:t> et al., </a:t>
            </a:r>
            <a:r>
              <a:rPr lang="en-GB" sz="1200" dirty="0">
                <a:latin typeface="Arial" panose="020B0604020202020204" pitchFamily="34" charset="0"/>
                <a:cs typeface="Arial" panose="020B0604020202020204" pitchFamily="34" charset="0"/>
              </a:rPr>
              <a:t>Investigation of laser ablation features of molybdenum bulk for picosecond laser-based techniques in fusion devices, </a:t>
            </a:r>
            <a:r>
              <a:rPr lang="en-GB" sz="1200" i="1" dirty="0">
                <a:latin typeface="Arial" panose="020B0604020202020204" pitchFamily="34" charset="0"/>
                <a:cs typeface="Arial" panose="020B0604020202020204" pitchFamily="34" charset="0"/>
              </a:rPr>
              <a:t>Fusion Engineering and Design </a:t>
            </a:r>
            <a:r>
              <a:rPr lang="en-GB" sz="1200" b="1" dirty="0">
                <a:latin typeface="Arial" panose="020B0604020202020204" pitchFamily="34" charset="0"/>
                <a:cs typeface="Arial" panose="020B0604020202020204" pitchFamily="34" charset="0"/>
              </a:rPr>
              <a:t>151</a:t>
            </a:r>
            <a:r>
              <a:rPr lang="en-GB" sz="1200" dirty="0">
                <a:latin typeface="Arial" panose="020B0604020202020204" pitchFamily="34" charset="0"/>
                <a:cs typeface="Arial" panose="020B0604020202020204" pitchFamily="34" charset="0"/>
              </a:rPr>
              <a:t> (2020) 111379</a:t>
            </a:r>
          </a:p>
          <a:p>
            <a:pPr marL="171450" indent="-171450">
              <a:buFont typeface="Arial" panose="020B0604020202020204" pitchFamily="34" charset="0"/>
              <a:buChar char="•"/>
            </a:pPr>
            <a:r>
              <a:rPr lang="de-DE" sz="1200" dirty="0" err="1">
                <a:latin typeface="Arial" panose="020B0604020202020204" pitchFamily="34" charset="0"/>
                <a:cs typeface="Arial" panose="020B0604020202020204" pitchFamily="34" charset="0"/>
              </a:rPr>
              <a:t>R.Yi</a:t>
            </a:r>
            <a:r>
              <a:rPr lang="de-DE" sz="1200" dirty="0">
                <a:latin typeface="Arial" panose="020B0604020202020204" pitchFamily="34" charset="0"/>
                <a:cs typeface="Arial" panose="020B0604020202020204" pitchFamily="34" charset="0"/>
              </a:rPr>
              <a:t> et al., </a:t>
            </a:r>
            <a:r>
              <a:rPr lang="en-GB" sz="1200" dirty="0">
                <a:latin typeface="Arial" panose="020B0604020202020204" pitchFamily="34" charset="0"/>
                <a:cs typeface="Arial" panose="020B0604020202020204" pitchFamily="34" charset="0"/>
              </a:rPr>
              <a:t>3-Dimensional analysis of layer structured samples with high depth resolution using picosecond laser-induced breakdown spectroscopy, </a:t>
            </a:r>
            <a:r>
              <a:rPr lang="en-GB" sz="1200" i="1" dirty="0">
                <a:latin typeface="Arial" panose="020B0604020202020204" pitchFamily="34" charset="0"/>
                <a:cs typeface="Arial" panose="020B0604020202020204" pitchFamily="34" charset="0"/>
              </a:rPr>
              <a:t>Applied Surface Science </a:t>
            </a:r>
            <a:r>
              <a:rPr lang="en-GB" sz="1200" b="1" dirty="0">
                <a:latin typeface="Arial" panose="020B0604020202020204" pitchFamily="34" charset="0"/>
                <a:cs typeface="Arial" panose="020B0604020202020204" pitchFamily="34" charset="0"/>
              </a:rPr>
              <a:t>532</a:t>
            </a:r>
            <a:r>
              <a:rPr lang="en-GB" sz="1200" dirty="0">
                <a:latin typeface="Arial" panose="020B0604020202020204" pitchFamily="34" charset="0"/>
                <a:cs typeface="Arial" panose="020B0604020202020204" pitchFamily="34" charset="0"/>
              </a:rPr>
              <a:t> (2020) 147185</a:t>
            </a:r>
          </a:p>
          <a:p>
            <a:pPr marL="171450" indent="-171450">
              <a:buFont typeface="Arial" panose="020B0604020202020204" pitchFamily="34" charset="0"/>
              <a:buChar char="•"/>
            </a:pPr>
            <a:r>
              <a:rPr lang="de-DE" sz="1200" dirty="0">
                <a:latin typeface="Arial" panose="020B0604020202020204" pitchFamily="34" charset="0"/>
                <a:cs typeface="Arial" panose="020B0604020202020204" pitchFamily="34" charset="0"/>
              </a:rPr>
              <a:t>S. Mittelmann et al., </a:t>
            </a:r>
            <a:r>
              <a:rPr lang="en-GB" sz="1200" dirty="0">
                <a:latin typeface="Arial" panose="020B0604020202020204" pitchFamily="34" charset="0"/>
                <a:cs typeface="Arial" panose="020B0604020202020204" pitchFamily="34" charset="0"/>
              </a:rPr>
              <a:t>Laser‑induced ablation of tantalum in a wide range of pulse durations, </a:t>
            </a:r>
            <a:r>
              <a:rPr lang="en-GB" sz="1200" i="1" dirty="0">
                <a:latin typeface="Arial" panose="020B0604020202020204" pitchFamily="34" charset="0"/>
                <a:cs typeface="Arial" panose="020B0604020202020204" pitchFamily="34" charset="0"/>
              </a:rPr>
              <a:t>Applied Physics A </a:t>
            </a:r>
            <a:r>
              <a:rPr lang="en-GB" sz="1200" b="1" dirty="0">
                <a:latin typeface="Arial" panose="020B0604020202020204" pitchFamily="34" charset="0"/>
                <a:cs typeface="Arial" panose="020B0604020202020204" pitchFamily="34" charset="0"/>
              </a:rPr>
              <a:t>126</a:t>
            </a:r>
            <a:r>
              <a:rPr lang="en-GB" sz="1200" dirty="0">
                <a:latin typeface="Arial" panose="020B0604020202020204" pitchFamily="34" charset="0"/>
                <a:cs typeface="Arial" panose="020B0604020202020204" pitchFamily="34" charset="0"/>
              </a:rPr>
              <a:t> (2020) 672</a:t>
            </a:r>
          </a:p>
          <a:p>
            <a:pPr marL="171450" indent="-171450">
              <a:buFont typeface="Arial" panose="020B0604020202020204" pitchFamily="34" charset="0"/>
              <a:buChar char="•"/>
            </a:pPr>
            <a:r>
              <a:rPr lang="de-DE" sz="1200" dirty="0" err="1">
                <a:latin typeface="Arial" panose="020B0604020202020204" pitchFamily="34" charset="0"/>
                <a:cs typeface="Arial" panose="020B0604020202020204" pitchFamily="34" charset="0"/>
              </a:rPr>
              <a:t>D.Zhao</a:t>
            </a:r>
            <a:r>
              <a:rPr lang="de-DE" sz="1200" dirty="0">
                <a:latin typeface="Arial" panose="020B0604020202020204" pitchFamily="34" charset="0"/>
                <a:cs typeface="Arial" panose="020B0604020202020204" pitchFamily="34" charset="0"/>
              </a:rPr>
              <a:t> et al., </a:t>
            </a:r>
            <a:r>
              <a:rPr lang="en-GB" sz="1200" dirty="0">
                <a:latin typeface="Arial" panose="020B0604020202020204" pitchFamily="34" charset="0"/>
                <a:cs typeface="Arial" panose="020B0604020202020204" pitchFamily="34" charset="0"/>
              </a:rPr>
              <a:t>Ex situ analysis of W7-X divertor plasma-facing components by picosecond laser diagnostics, </a:t>
            </a:r>
            <a:r>
              <a:rPr lang="en-GB" sz="1200" i="1" dirty="0" err="1">
                <a:latin typeface="Arial" panose="020B0604020202020204" pitchFamily="34" charset="0"/>
                <a:cs typeface="Arial" panose="020B0604020202020204" pitchFamily="34" charset="0"/>
              </a:rPr>
              <a:t>Physica</a:t>
            </a:r>
            <a:r>
              <a:rPr lang="en-GB" sz="1200" i="1" dirty="0">
                <a:latin typeface="Arial" panose="020B0604020202020204" pitchFamily="34" charset="0"/>
                <a:cs typeface="Arial" panose="020B0604020202020204" pitchFamily="34" charset="0"/>
              </a:rPr>
              <a:t> </a:t>
            </a:r>
            <a:r>
              <a:rPr lang="en-GB" sz="1200" i="1" dirty="0" err="1">
                <a:latin typeface="Arial" panose="020B0604020202020204" pitchFamily="34" charset="0"/>
                <a:cs typeface="Arial" panose="020B0604020202020204" pitchFamily="34" charset="0"/>
              </a:rPr>
              <a:t>Scripta</a:t>
            </a:r>
            <a:r>
              <a:rPr lang="en-GB" sz="1200" dirty="0">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T171</a:t>
            </a:r>
            <a:r>
              <a:rPr lang="en-GB" sz="1200" dirty="0">
                <a:latin typeface="Arial" panose="020B0604020202020204" pitchFamily="34" charset="0"/>
                <a:cs typeface="Arial" panose="020B0604020202020204" pitchFamily="34" charset="0"/>
              </a:rPr>
              <a:t> (2020) 014018</a:t>
            </a:r>
          </a:p>
          <a:p>
            <a:pPr marL="171450" indent="-171450">
              <a:buFont typeface="Arial" panose="020B0604020202020204" pitchFamily="34" charset="0"/>
              <a:buChar char="•"/>
            </a:pPr>
            <a:r>
              <a:rPr lang="en-GB" sz="1200" dirty="0" err="1">
                <a:latin typeface="Arial" panose="020B0604020202020204" pitchFamily="34" charset="0"/>
                <a:cs typeface="Arial" panose="020B0604020202020204" pitchFamily="34" charset="0"/>
              </a:rPr>
              <a:t>D.Zhao</a:t>
            </a:r>
            <a:r>
              <a:rPr lang="en-GB" sz="1200" dirty="0">
                <a:latin typeface="Arial" panose="020B0604020202020204" pitchFamily="34" charset="0"/>
                <a:cs typeface="Arial" panose="020B0604020202020204" pitchFamily="34" charset="0"/>
              </a:rPr>
              <a:t> et al., Quantification of erosion pattern using Picosecond-LIBS on a vertical divertor target element exposed in W7-X, </a:t>
            </a:r>
            <a:r>
              <a:rPr lang="en-GB" sz="1200" i="1" dirty="0">
                <a:latin typeface="Arial" panose="020B0604020202020204" pitchFamily="34" charset="0"/>
                <a:cs typeface="Arial" panose="020B0604020202020204" pitchFamily="34" charset="0"/>
              </a:rPr>
              <a:t>Nuclear Fusion</a:t>
            </a:r>
            <a:r>
              <a:rPr lang="en-GB" sz="1200" dirty="0">
                <a:latin typeface="Arial" panose="020B0604020202020204" pitchFamily="34" charset="0"/>
                <a:cs typeface="Arial" panose="020B0604020202020204" pitchFamily="34" charset="0"/>
              </a:rPr>
              <a:t>, accepted for publication</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J. </a:t>
            </a:r>
            <a:r>
              <a:rPr lang="en-GB" sz="1200" dirty="0" err="1">
                <a:latin typeface="Arial" panose="020B0604020202020204" pitchFamily="34" charset="0"/>
                <a:cs typeface="Arial" panose="020B0604020202020204" pitchFamily="34" charset="0"/>
              </a:rPr>
              <a:t>Oelmann</a:t>
            </a:r>
            <a:r>
              <a:rPr lang="en-GB" sz="1200" dirty="0">
                <a:latin typeface="Arial" panose="020B0604020202020204" pitchFamily="34" charset="0"/>
                <a:cs typeface="Arial" panose="020B0604020202020204" pitchFamily="34" charset="0"/>
              </a:rPr>
              <a:t> et al., Hydrogen content in divertor baffle tiles in </a:t>
            </a:r>
            <a:r>
              <a:rPr lang="en-GB" sz="1200" dirty="0" err="1">
                <a:latin typeface="Arial" panose="020B0604020202020204" pitchFamily="34" charset="0"/>
                <a:cs typeface="Arial" panose="020B0604020202020204" pitchFamily="34" charset="0"/>
              </a:rPr>
              <a:t>Wendelstein</a:t>
            </a:r>
            <a:r>
              <a:rPr lang="en-GB" sz="1200" dirty="0">
                <a:latin typeface="Arial" panose="020B0604020202020204" pitchFamily="34" charset="0"/>
                <a:cs typeface="Arial" panose="020B0604020202020204" pitchFamily="34" charset="0"/>
              </a:rPr>
              <a:t> 7-X, </a:t>
            </a:r>
            <a:r>
              <a:rPr lang="en-GB" sz="1200" i="1" dirty="0">
                <a:latin typeface="Arial" panose="020B0604020202020204" pitchFamily="34" charset="0"/>
                <a:cs typeface="Arial" panose="020B0604020202020204" pitchFamily="34" charset="0"/>
              </a:rPr>
              <a:t>Nuclear Materials and Energy</a:t>
            </a:r>
            <a:r>
              <a:rPr lang="en-GB" sz="1200" dirty="0">
                <a:latin typeface="Arial" panose="020B0604020202020204" pitchFamily="34" charset="0"/>
                <a:cs typeface="Arial" panose="020B0604020202020204" pitchFamily="34" charset="0"/>
              </a:rPr>
              <a:t>, submitted</a:t>
            </a:r>
          </a:p>
          <a:p>
            <a:endParaRPr lang="en-GB" sz="6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SP 7.8 UT,VTT, DIIFER</a:t>
            </a:r>
          </a:p>
          <a:p>
            <a:r>
              <a:rPr lang="et-EE" sz="1200" dirty="0">
                <a:latin typeface="Arial" panose="020B0604020202020204" pitchFamily="34" charset="0"/>
                <a:cs typeface="Arial" panose="020B0604020202020204" pitchFamily="34" charset="0"/>
              </a:rPr>
              <a:t>I. Jõgi et al. LIBS study of ITER relevant tungsten-oxygen coatings exposed to deuterium plasma in Magnum-PSI, </a:t>
            </a:r>
            <a:r>
              <a:rPr lang="et-EE" sz="1200" i="1" dirty="0">
                <a:latin typeface="Arial" panose="020B0604020202020204" pitchFamily="34" charset="0"/>
                <a:cs typeface="Arial" panose="020B0604020202020204" pitchFamily="34" charset="0"/>
              </a:rPr>
              <a:t>Journal of Nuclear Materials</a:t>
            </a:r>
            <a:r>
              <a:rPr lang="et-EE" sz="1200" dirty="0">
                <a:latin typeface="Arial" panose="020B0604020202020204" pitchFamily="34" charset="0"/>
                <a:cs typeface="Arial" panose="020B0604020202020204" pitchFamily="34" charset="0"/>
              </a:rPr>
              <a:t>, accepted for publication</a:t>
            </a:r>
          </a:p>
          <a:p>
            <a:endParaRPr lang="en-GB" sz="600" dirty="0">
              <a:latin typeface="Arial" panose="020B0604020202020204" pitchFamily="34" charset="0"/>
              <a:cs typeface="Arial" panose="020B0604020202020204" pitchFamily="34" charset="0"/>
            </a:endParaRPr>
          </a:p>
          <a:p>
            <a:pPr lvl="0" algn="just">
              <a:defRPr/>
            </a:pPr>
            <a:endParaRPr lang="en-US" sz="6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SP7.8 CU</a:t>
            </a:r>
          </a:p>
          <a:p>
            <a:pPr marL="171450" indent="-171450">
              <a:buFont typeface="Arial" panose="020B0604020202020204" pitchFamily="34" charset="0"/>
              <a:buChar char="•"/>
            </a:pPr>
            <a:r>
              <a:rPr lang="et-EE" sz="1200" dirty="0">
                <a:latin typeface="Arial" panose="020B0604020202020204" pitchFamily="34" charset="0"/>
                <a:cs typeface="Arial" panose="020B0604020202020204" pitchFamily="34" charset="0"/>
              </a:rPr>
              <a:t>A. Marín Roldán, </a:t>
            </a:r>
            <a:r>
              <a:rPr lang="en-US" sz="1200" dirty="0">
                <a:latin typeface="Arial" panose="020B0604020202020204" pitchFamily="34" charset="0"/>
                <a:cs typeface="Arial" panose="020B0604020202020204" pitchFamily="34" charset="0"/>
              </a:rPr>
              <a:t>M</a:t>
            </a:r>
            <a:r>
              <a:rPr lang="et-EE" sz="1200" dirty="0">
                <a:latin typeface="Arial" panose="020B0604020202020204" pitchFamily="34" charset="0"/>
                <a:cs typeface="Arial" panose="020B0604020202020204" pitchFamily="34" charset="0"/>
              </a:rPr>
              <a:t>. Pisarcik, M. Veis, M. Držík, P. Veis, C</a:t>
            </a:r>
            <a:r>
              <a:rPr lang="en-US" sz="1200" dirty="0">
                <a:latin typeface="Arial" panose="020B0604020202020204" pitchFamily="34" charset="0"/>
                <a:cs typeface="Arial" panose="020B0604020202020204" pitchFamily="34" charset="0"/>
              </a:rPr>
              <a:t>F a</a:t>
            </a:r>
            <a:r>
              <a:rPr lang="et-EE" sz="1200" dirty="0">
                <a:latin typeface="Arial" panose="020B0604020202020204" pitchFamily="34" charset="0"/>
                <a:cs typeface="Arial" panose="020B0604020202020204" pitchFamily="34" charset="0"/>
              </a:rPr>
              <a:t>nalysis of a tungsten-based target for diagnostics of relevant fusion materials comparing</a:t>
            </a:r>
            <a:r>
              <a:rPr lang="en-US" sz="1200" dirty="0">
                <a:latin typeface="Arial" panose="020B0604020202020204" pitchFamily="34" charset="0"/>
                <a:cs typeface="Arial" panose="020B0604020202020204" pitchFamily="34" charset="0"/>
              </a:rPr>
              <a:t> </a:t>
            </a:r>
            <a:r>
              <a:rPr lang="et-EE" sz="1200" dirty="0">
                <a:latin typeface="Arial" panose="020B0604020202020204" pitchFamily="34" charset="0"/>
                <a:cs typeface="Arial" panose="020B0604020202020204" pitchFamily="34" charset="0"/>
              </a:rPr>
              <a:t>p</a:t>
            </a:r>
            <a:r>
              <a:rPr lang="en-US" sz="1200" dirty="0">
                <a:latin typeface="Arial" panose="020B0604020202020204" pitchFamily="34" charset="0"/>
                <a:cs typeface="Arial" panose="020B0604020202020204" pitchFamily="34" charset="0"/>
              </a:rPr>
              <a:t>s </a:t>
            </a:r>
            <a:r>
              <a:rPr lang="et-EE" sz="1200" dirty="0">
                <a:latin typeface="Arial" panose="020B0604020202020204" pitchFamily="34" charset="0"/>
                <a:cs typeface="Arial" panose="020B0604020202020204" pitchFamily="34" charset="0"/>
              </a:rPr>
              <a:t>and n</a:t>
            </a:r>
            <a:r>
              <a:rPr lang="en-US" sz="1200" dirty="0">
                <a:latin typeface="Arial" panose="020B0604020202020204" pitchFamily="34" charset="0"/>
                <a:cs typeface="Arial" panose="020B0604020202020204" pitchFamily="34" charset="0"/>
              </a:rPr>
              <a:t>s</a:t>
            </a:r>
            <a:r>
              <a:rPr lang="et-EE" sz="1200" dirty="0">
                <a:latin typeface="Arial" panose="020B0604020202020204" pitchFamily="34" charset="0"/>
                <a:cs typeface="Arial" panose="020B0604020202020204" pitchFamily="34" charset="0"/>
              </a:rPr>
              <a:t> LIBS</a:t>
            </a:r>
            <a:r>
              <a:rPr lang="en-US" sz="1200" dirty="0">
                <a:latin typeface="Arial" panose="020B0604020202020204" pitchFamily="34" charset="0"/>
                <a:cs typeface="Arial" panose="020B0604020202020204" pitchFamily="34" charset="0"/>
              </a:rPr>
              <a:t>, s</a:t>
            </a:r>
            <a:r>
              <a:rPr lang="et-EE" sz="1200" dirty="0">
                <a:latin typeface="Arial" panose="020B0604020202020204" pitchFamily="34" charset="0"/>
                <a:cs typeface="Arial" panose="020B0604020202020204" pitchFamily="34" charset="0"/>
              </a:rPr>
              <a:t>ubmitted to </a:t>
            </a:r>
            <a:r>
              <a:rPr lang="et-EE" sz="1200" i="1" dirty="0">
                <a:latin typeface="Arial" panose="020B0604020202020204" pitchFamily="34" charset="0"/>
                <a:cs typeface="Arial" panose="020B0604020202020204" pitchFamily="34" charset="0"/>
              </a:rPr>
              <a:t>Spectrochimica Acta Part B: Atomic Spectroscopy</a:t>
            </a:r>
            <a:r>
              <a:rPr lang="en-US" sz="1200" i="1" dirty="0">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t-EE" sz="1200" dirty="0">
                <a:latin typeface="Arial" panose="020B0604020202020204" pitchFamily="34" charset="0"/>
                <a:cs typeface="Arial" panose="020B0604020202020204" pitchFamily="34" charset="0"/>
              </a:rPr>
              <a:t>A. Marín Roldán</a:t>
            </a:r>
            <a:r>
              <a:rPr lang="en-IN" sz="1200" dirty="0">
                <a:latin typeface="Arial" panose="020B0604020202020204" pitchFamily="34" charset="0"/>
                <a:cs typeface="Arial" panose="020B0604020202020204" pitchFamily="34" charset="0"/>
              </a:rPr>
              <a:t> et al.</a:t>
            </a:r>
            <a:r>
              <a:rPr lang="et-EE" sz="1200" dirty="0">
                <a:latin typeface="Arial" panose="020B0604020202020204" pitchFamily="34" charset="0"/>
                <a:cs typeface="Arial" panose="020B0604020202020204" pitchFamily="34" charset="0"/>
              </a:rPr>
              <a:t>, </a:t>
            </a:r>
            <a:r>
              <a:rPr lang="en-IN" sz="1200" dirty="0">
                <a:latin typeface="Arial" panose="020B0604020202020204" pitchFamily="34" charset="0"/>
                <a:cs typeface="Arial" panose="020B0604020202020204" pitchFamily="34" charset="0"/>
              </a:rPr>
              <a:t>Laser ablation investigations of metals suitable for plasma-facing components with </a:t>
            </a:r>
            <a:r>
              <a:rPr lang="en-IN" sz="1200" dirty="0" err="1">
                <a:latin typeface="Arial" panose="020B0604020202020204" pitchFamily="34" charset="0"/>
                <a:cs typeface="Arial" panose="020B0604020202020204" pitchFamily="34" charset="0"/>
              </a:rPr>
              <a:t>pico</a:t>
            </a:r>
            <a:r>
              <a:rPr lang="en-IN" sz="1200" dirty="0">
                <a:latin typeface="Arial" panose="020B0604020202020204" pitchFamily="34" charset="0"/>
                <a:cs typeface="Arial" panose="020B0604020202020204" pitchFamily="34" charset="0"/>
              </a:rPr>
              <a:t> and nanosecond laser pulses (Contribution to SOFT 2020)</a:t>
            </a:r>
            <a:endParaRPr lang="en-US" sz="1200" i="1" dirty="0">
              <a:latin typeface="Arial" panose="020B0604020202020204" pitchFamily="34" charset="0"/>
              <a:cs typeface="Arial" panose="020B0604020202020204" pitchFamily="34" charset="0"/>
            </a:endParaRPr>
          </a:p>
          <a:p>
            <a:r>
              <a:rPr lang="en-US" sz="6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SP7.8 CU, VTT, UT, </a:t>
            </a:r>
            <a:r>
              <a:rPr lang="fi-FI" sz="1200" dirty="0">
                <a:latin typeface="Arial" panose="020B0604020202020204" pitchFamily="34" charset="0"/>
                <a:cs typeface="Arial" panose="020B0604020202020204" pitchFamily="34" charset="0"/>
              </a:rPr>
              <a:t>INFLPR, JSI, DIFFER </a:t>
            </a: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t-EE" sz="1200" dirty="0">
                <a:latin typeface="Arial" panose="020B0604020202020204" pitchFamily="34" charset="0"/>
                <a:cs typeface="Arial" panose="020B0604020202020204" pitchFamily="34" charset="0"/>
              </a:rPr>
              <a:t>P Veis, A Marín-Roldán, V Dwivedi, J Karhunen, P Paris, I Jõgi, C Porosnicu, C P Lungu, V Nemanic, A Hakola,Quantification of H/D content in Be/W mixtures coatings by CF-LIBS,</a:t>
            </a:r>
            <a:r>
              <a:rPr lang="en-US" sz="1200" dirty="0">
                <a:latin typeface="Arial" panose="020B0604020202020204" pitchFamily="34" charset="0"/>
                <a:cs typeface="Arial" panose="020B0604020202020204" pitchFamily="34" charset="0"/>
              </a:rPr>
              <a:t> </a:t>
            </a:r>
            <a:r>
              <a:rPr lang="et-EE" sz="1200" dirty="0">
                <a:latin typeface="Arial" panose="020B0604020202020204" pitchFamily="34" charset="0"/>
                <a:cs typeface="Arial" panose="020B0604020202020204" pitchFamily="34" charset="0"/>
              </a:rPr>
              <a:t>Phys. Scr. </a:t>
            </a:r>
            <a:r>
              <a:rPr lang="et-EE" sz="1200" b="1" dirty="0">
                <a:latin typeface="Arial" panose="020B0604020202020204" pitchFamily="34" charset="0"/>
                <a:cs typeface="Arial" panose="020B0604020202020204" pitchFamily="34" charset="0"/>
              </a:rPr>
              <a:t>T171</a:t>
            </a:r>
            <a:r>
              <a:rPr lang="en-US" sz="1200" dirty="0">
                <a:latin typeface="Arial" panose="020B0604020202020204" pitchFamily="34" charset="0"/>
                <a:cs typeface="Arial" panose="020B0604020202020204" pitchFamily="34" charset="0"/>
              </a:rPr>
              <a:t> </a:t>
            </a:r>
            <a:r>
              <a:rPr lang="et-EE" sz="1200" dirty="0">
                <a:latin typeface="Arial" panose="020B0604020202020204" pitchFamily="34" charset="0"/>
                <a:cs typeface="Arial" panose="020B0604020202020204" pitchFamily="34" charset="0"/>
              </a:rPr>
              <a:t>(2020) 014073</a:t>
            </a:r>
            <a:r>
              <a:rPr lang="en-US" sz="120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t-EE" sz="1200" dirty="0">
                <a:latin typeface="Arial" panose="020B0604020202020204" pitchFamily="34" charset="0"/>
                <a:cs typeface="Arial" panose="020B0604020202020204" pitchFamily="34" charset="0"/>
              </a:rPr>
              <a:t>V. Dwivedi, A. Marín-Roldán, J. Karhunen, P. Paris, I. Jögi, C. Porosnicu, C.P. Lungu, H. van der Meiden, A. Hakola and P. Veis, CF-LIBS quantification and depth profile analysis of Be coating mixed layers</a:t>
            </a:r>
            <a:r>
              <a:rPr lang="en-US" sz="1200" dirty="0">
                <a:latin typeface="Arial" panose="020B0604020202020204" pitchFamily="34" charset="0"/>
                <a:cs typeface="Arial" panose="020B0604020202020204" pitchFamily="34" charset="0"/>
              </a:rPr>
              <a:t>, s</a:t>
            </a:r>
            <a:r>
              <a:rPr lang="et-EE" sz="1200" dirty="0">
                <a:latin typeface="Arial" panose="020B0604020202020204" pitchFamily="34" charset="0"/>
                <a:cs typeface="Arial" panose="020B0604020202020204" pitchFamily="34" charset="0"/>
              </a:rPr>
              <a:t>ubmitted to </a:t>
            </a:r>
            <a:r>
              <a:rPr lang="et-EE" sz="1200" i="1" dirty="0">
                <a:latin typeface="Arial" panose="020B0604020202020204" pitchFamily="34" charset="0"/>
                <a:cs typeface="Arial" panose="020B0604020202020204" pitchFamily="34" charset="0"/>
              </a:rPr>
              <a:t>Nuclear Materials and Energy</a:t>
            </a:r>
            <a:endParaRPr lang="et-EE" sz="12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SP7.8 CU, DIFFER</a:t>
            </a:r>
          </a:p>
          <a:p>
            <a:pPr marL="171450" indent="-171450">
              <a:buFont typeface="Arial" panose="020B0604020202020204" pitchFamily="34" charset="0"/>
              <a:buChar char="•"/>
            </a:pPr>
            <a:r>
              <a:rPr lang="et-EE" sz="1200" dirty="0">
                <a:latin typeface="Arial" panose="020B0604020202020204" pitchFamily="34" charset="0"/>
                <a:cs typeface="Arial" panose="020B0604020202020204" pitchFamily="34" charset="0"/>
              </a:rPr>
              <a:t>J. Miškovičová, M. Anguš, H. van der Meiden, P. Veis, Selection of molybdenum lines by quantitative analysis of molybdenum- zirconium-titanium alloy by CF-LIBS for future fusion applications,</a:t>
            </a:r>
            <a:r>
              <a:rPr lang="en-US" sz="1200" dirty="0">
                <a:latin typeface="Arial" panose="020B0604020202020204" pitchFamily="34" charset="0"/>
                <a:cs typeface="Arial" panose="020B0604020202020204" pitchFamily="34" charset="0"/>
              </a:rPr>
              <a:t> </a:t>
            </a:r>
            <a:r>
              <a:rPr lang="et-EE" sz="1200" i="1" dirty="0">
                <a:latin typeface="Arial" panose="020B0604020202020204" pitchFamily="34" charset="0"/>
                <a:cs typeface="Arial" panose="020B0604020202020204" pitchFamily="34" charset="0"/>
              </a:rPr>
              <a:t>Fusion Engineering and Design</a:t>
            </a:r>
            <a:r>
              <a:rPr lang="et-EE" sz="1200" dirty="0">
                <a:latin typeface="Arial" panose="020B0604020202020204" pitchFamily="34" charset="0"/>
                <a:cs typeface="Arial" panose="020B0604020202020204" pitchFamily="34" charset="0"/>
              </a:rPr>
              <a:t> </a:t>
            </a:r>
            <a:r>
              <a:rPr lang="et-EE" sz="1200" b="1" dirty="0">
                <a:latin typeface="Arial" panose="020B0604020202020204" pitchFamily="34" charset="0"/>
                <a:cs typeface="Arial" panose="020B0604020202020204" pitchFamily="34" charset="0"/>
              </a:rPr>
              <a:t>153</a:t>
            </a:r>
            <a:r>
              <a:rPr lang="et-EE" sz="1200" dirty="0">
                <a:latin typeface="Arial" panose="020B0604020202020204" pitchFamily="34" charset="0"/>
                <a:cs typeface="Arial" panose="020B0604020202020204" pitchFamily="34" charset="0"/>
              </a:rPr>
              <a:t>, (9pp) (2020) 111488.</a:t>
            </a:r>
          </a:p>
          <a:p>
            <a:endParaRPr lang="en-US" sz="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IN" sz="1200" dirty="0" err="1">
                <a:latin typeface="Arial" panose="020B0604020202020204" pitchFamily="34" charset="0"/>
                <a:cs typeface="Arial" panose="020B0604020202020204" pitchFamily="34" charset="0"/>
              </a:rPr>
              <a:t>P.Veis</a:t>
            </a:r>
            <a:r>
              <a:rPr lang="en-IN" sz="1200" dirty="0">
                <a:latin typeface="Arial" panose="020B0604020202020204" pitchFamily="34" charset="0"/>
                <a:cs typeface="Arial" panose="020B0604020202020204" pitchFamily="34" charset="0"/>
              </a:rPr>
              <a:t> et al., CF-LIBS analysis of screws from the COMPASS tokamak vacuum chamber after liquid metal experiments – </a:t>
            </a:r>
            <a:r>
              <a:rPr lang="en-IN" sz="1200" dirty="0" err="1">
                <a:latin typeface="Arial" panose="020B0604020202020204" pitchFamily="34" charset="0"/>
                <a:cs typeface="Arial" panose="020B0604020202020204" pitchFamily="34" charset="0"/>
              </a:rPr>
              <a:t>LiSn</a:t>
            </a:r>
            <a:r>
              <a:rPr lang="en-IN" sz="1200" dirty="0">
                <a:latin typeface="Arial" panose="020B0604020202020204" pitchFamily="34" charset="0"/>
                <a:cs typeface="Arial" panose="020B0604020202020204" pitchFamily="34" charset="0"/>
              </a:rPr>
              <a:t> campaign (Contribution to SOFT 2020)</a:t>
            </a:r>
            <a:endParaRPr lang="nl-NL" sz="1200" dirty="0"/>
          </a:p>
        </p:txBody>
      </p:sp>
    </p:spTree>
    <p:extLst>
      <p:ext uri="{BB962C8B-B14F-4D97-AF65-F5344CB8AC3E}">
        <p14:creationId xmlns:p14="http://schemas.microsoft.com/office/powerpoint/2010/main" val="358198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504" y="307504"/>
            <a:ext cx="7543800" cy="457200"/>
          </a:xfrm>
        </p:spPr>
        <p:txBody>
          <a:bodyPr/>
          <a:lstStyle/>
          <a:p>
            <a:r>
              <a:rPr lang="en-GB" b="1" dirty="0"/>
              <a:t>Conferences &amp; publications 2020</a:t>
            </a:r>
            <a:endParaRPr lang="fi-FI" b="1" dirty="0"/>
          </a:p>
        </p:txBody>
      </p:sp>
      <p:sp>
        <p:nvSpPr>
          <p:cNvPr id="2" name="Rectangle 1">
            <a:extLst>
              <a:ext uri="{FF2B5EF4-FFF2-40B4-BE49-F238E27FC236}">
                <a16:creationId xmlns:a16="http://schemas.microsoft.com/office/drawing/2014/main" id="{045B7D63-E9B8-40A4-86F2-176008F5B931}"/>
              </a:ext>
            </a:extLst>
          </p:cNvPr>
          <p:cNvSpPr/>
          <p:nvPr/>
        </p:nvSpPr>
        <p:spPr>
          <a:xfrm>
            <a:off x="0" y="980728"/>
            <a:ext cx="9144000" cy="4712059"/>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SP7.8 CU, IPP</a:t>
            </a:r>
            <a:endParaRPr lang="et-EE"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t-EE" sz="1200" dirty="0">
                <a:latin typeface="Arial" panose="020B0604020202020204" pitchFamily="34" charset="0"/>
                <a:cs typeface="Arial" panose="020B0604020202020204" pitchFamily="34" charset="0"/>
              </a:rPr>
              <a:t>P. Veis, S. Atikkuke, R. Dejarnac</a:t>
            </a:r>
            <a:r>
              <a:rPr lang="en-US" sz="1200" dirty="0">
                <a:latin typeface="Arial" panose="020B0604020202020204" pitchFamily="34" charset="0"/>
                <a:cs typeface="Arial" panose="020B0604020202020204" pitchFamily="34" charset="0"/>
              </a:rPr>
              <a:t> et al., </a:t>
            </a:r>
            <a:r>
              <a:rPr lang="et-EE" sz="1200" dirty="0">
                <a:latin typeface="Arial" panose="020B0604020202020204" pitchFamily="34" charset="0"/>
                <a:cs typeface="Arial" panose="020B0604020202020204" pitchFamily="34" charset="0"/>
              </a:rPr>
              <a:t>LIBS analysis of samples from the COMPASS vacuum chamber after liquid metal experiments – Li campaign,</a:t>
            </a:r>
            <a:r>
              <a:rPr lang="en-US" sz="1200" dirty="0">
                <a:latin typeface="Arial" panose="020B0604020202020204" pitchFamily="34" charset="0"/>
                <a:cs typeface="Arial" panose="020B0604020202020204" pitchFamily="34" charset="0"/>
              </a:rPr>
              <a:t> </a:t>
            </a:r>
            <a:r>
              <a:rPr lang="et-EE" sz="1200" i="1" dirty="0">
                <a:latin typeface="Arial" panose="020B0604020202020204" pitchFamily="34" charset="0"/>
                <a:cs typeface="Arial" panose="020B0604020202020204" pitchFamily="34" charset="0"/>
              </a:rPr>
              <a:t>Nuclear Materials and Energy </a:t>
            </a:r>
            <a:r>
              <a:rPr lang="et-EE" sz="1200" dirty="0">
                <a:latin typeface="Arial" panose="020B0604020202020204" pitchFamily="34" charset="0"/>
                <a:cs typeface="Arial" panose="020B0604020202020204" pitchFamily="34" charset="0"/>
              </a:rPr>
              <a:t> </a:t>
            </a:r>
            <a:r>
              <a:rPr lang="et-EE" sz="1200" b="1" dirty="0">
                <a:latin typeface="Arial" panose="020B0604020202020204" pitchFamily="34" charset="0"/>
                <a:cs typeface="Arial" panose="020B0604020202020204" pitchFamily="34" charset="0"/>
              </a:rPr>
              <a:t>25</a:t>
            </a:r>
            <a:r>
              <a:rPr lang="et-EE" sz="1200" dirty="0">
                <a:latin typeface="Arial" panose="020B0604020202020204" pitchFamily="34" charset="0"/>
                <a:cs typeface="Arial" panose="020B0604020202020204" pitchFamily="34" charset="0"/>
              </a:rPr>
              <a:t> (2020) </a:t>
            </a:r>
            <a:r>
              <a:rPr lang="en-US" sz="1200" dirty="0">
                <a:latin typeface="Arial" panose="020B0604020202020204" pitchFamily="34" charset="0"/>
                <a:cs typeface="Arial" panose="020B0604020202020204" pitchFamily="34" charset="0"/>
              </a:rPr>
              <a:t>1</a:t>
            </a:r>
            <a:r>
              <a:rPr lang="et-EE" sz="1200" dirty="0">
                <a:latin typeface="Arial" panose="020B0604020202020204" pitchFamily="34" charset="0"/>
                <a:cs typeface="Arial" panose="020B0604020202020204" pitchFamily="34" charset="0"/>
              </a:rPr>
              <a:t>00809.</a:t>
            </a:r>
            <a:endParaRPr lang="en-US" sz="12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SP7.8 CU, India (outside of </a:t>
            </a:r>
            <a:r>
              <a:rPr lang="en-US" sz="1200" dirty="0" err="1">
                <a:latin typeface="Arial" panose="020B0604020202020204" pitchFamily="34" charset="0"/>
                <a:cs typeface="Arial" panose="020B0604020202020204" pitchFamily="34" charset="0"/>
              </a:rPr>
              <a:t>EUROfusion</a:t>
            </a:r>
            <a:r>
              <a:rPr lang="en-US" sz="1200" dirty="0">
                <a:latin typeface="Arial" panose="020B0604020202020204" pitchFamily="34" charset="0"/>
                <a:cs typeface="Arial" panose="020B0604020202020204" pitchFamily="34" charset="0"/>
              </a:rPr>
              <a:t> due to Review character of the paper)</a:t>
            </a:r>
            <a:endParaRPr lang="et-EE"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G.S. Maurya, A. Marín-</a:t>
            </a:r>
            <a:r>
              <a:rPr lang="en-GB" sz="1200" dirty="0" err="1">
                <a:latin typeface="Arial" panose="020B0604020202020204" pitchFamily="34" charset="0"/>
                <a:cs typeface="Arial" panose="020B0604020202020204" pitchFamily="34" charset="0"/>
              </a:rPr>
              <a:t>Roldán</a:t>
            </a:r>
            <a:r>
              <a:rPr lang="en-GB" sz="1200" dirty="0">
                <a:latin typeface="Arial" panose="020B0604020202020204" pitchFamily="34" charset="0"/>
                <a:cs typeface="Arial" panose="020B0604020202020204" pitchFamily="34" charset="0"/>
              </a:rPr>
              <a:t>, P. </a:t>
            </a:r>
            <a:r>
              <a:rPr lang="en-GB" sz="1200" dirty="0" err="1">
                <a:latin typeface="Arial" panose="020B0604020202020204" pitchFamily="34" charset="0"/>
                <a:cs typeface="Arial" panose="020B0604020202020204" pitchFamily="34" charset="0"/>
              </a:rPr>
              <a:t>Veis</a:t>
            </a:r>
            <a:r>
              <a:rPr lang="en-GB" sz="1200" dirty="0">
                <a:latin typeface="Arial" panose="020B0604020202020204" pitchFamily="34" charset="0"/>
                <a:cs typeface="Arial" panose="020B0604020202020204" pitchFamily="34" charset="0"/>
              </a:rPr>
              <a:t>, A.K. Pathak, P. Sen, A review of the LIBS analysis for the plasma-facing components diagnostics, </a:t>
            </a:r>
            <a:r>
              <a:rPr lang="en-GB" sz="1200" i="1" dirty="0">
                <a:latin typeface="Arial" panose="020B0604020202020204" pitchFamily="34" charset="0"/>
                <a:cs typeface="Arial" panose="020B0604020202020204" pitchFamily="34" charset="0"/>
              </a:rPr>
              <a:t>Journal of Nuclear Materials </a:t>
            </a:r>
            <a:r>
              <a:rPr lang="en-GB" sz="1200" b="1" dirty="0">
                <a:latin typeface="Arial" panose="020B0604020202020204" pitchFamily="34" charset="0"/>
                <a:cs typeface="Arial" panose="020B0604020202020204" pitchFamily="34" charset="0"/>
              </a:rPr>
              <a:t>541</a:t>
            </a:r>
            <a:r>
              <a:rPr lang="en-GB" sz="1200" dirty="0">
                <a:latin typeface="Arial" panose="020B0604020202020204" pitchFamily="34" charset="0"/>
                <a:cs typeface="Arial" panose="020B0604020202020204" pitchFamily="34" charset="0"/>
              </a:rPr>
              <a:t> (2020) 152417.</a:t>
            </a:r>
          </a:p>
          <a:p>
            <a:pPr algn="just"/>
            <a:endParaRPr lang="en-US" sz="600" dirty="0">
              <a:latin typeface="Arial" panose="020B0604020202020204" pitchFamily="34" charset="0"/>
              <a:cs typeface="Arial" panose="020B0604020202020204" pitchFamily="34" charset="0"/>
            </a:endParaRPr>
          </a:p>
          <a:p>
            <a:pPr algn="just"/>
            <a:r>
              <a:rPr lang="en-US" sz="1200" dirty="0">
                <a:latin typeface="Arial" panose="020B0604020202020204" pitchFamily="34" charset="0"/>
                <a:cs typeface="Arial" panose="020B0604020202020204" pitchFamily="34" charset="0"/>
              </a:rPr>
              <a:t>SP7.8 ENEA, IPPLM</a:t>
            </a:r>
            <a:endParaRPr lang="en-GB" sz="1200" spc="-1" dirty="0">
              <a:solidFill>
                <a:srgbClr val="000000"/>
              </a:solidFill>
              <a:latin typeface="Arial" panose="020B0604020202020204" pitchFamily="34" charset="0"/>
              <a:cs typeface="Arial" panose="020B0604020202020204" pitchFamily="34" charset="0"/>
            </a:endParaRPr>
          </a:p>
          <a:p>
            <a:pPr marL="171450" indent="-171450">
              <a:lnSpc>
                <a:spcPct val="100000"/>
              </a:lnSpc>
              <a:buFont typeface="Arial" panose="020B0604020202020204" pitchFamily="34" charset="0"/>
              <a:buChar char="•"/>
            </a:pPr>
            <a:r>
              <a:rPr lang="en-GB" sz="1200" spc="-1" dirty="0">
                <a:solidFill>
                  <a:srgbClr val="000000"/>
                </a:solidFill>
                <a:latin typeface="Arial" panose="020B0604020202020204" pitchFamily="34" charset="0"/>
                <a:ea typeface="DejaVu Sans"/>
                <a:cs typeface="Arial" panose="020B0604020202020204" pitchFamily="34" charset="0"/>
              </a:rPr>
              <a:t>S. Almaviva, L. </a:t>
            </a:r>
            <a:r>
              <a:rPr lang="en-GB" sz="1200" spc="-1" dirty="0" err="1">
                <a:solidFill>
                  <a:srgbClr val="000000"/>
                </a:solidFill>
                <a:latin typeface="Arial" panose="020B0604020202020204" pitchFamily="34" charset="0"/>
                <a:ea typeface="DejaVu Sans"/>
                <a:cs typeface="Arial" panose="020B0604020202020204" pitchFamily="34" charset="0"/>
              </a:rPr>
              <a:t>Caneve</a:t>
            </a:r>
            <a:r>
              <a:rPr lang="en-GB" sz="1200" spc="-1" dirty="0">
                <a:solidFill>
                  <a:srgbClr val="000000"/>
                </a:solidFill>
                <a:latin typeface="Arial" panose="020B0604020202020204" pitchFamily="34" charset="0"/>
                <a:ea typeface="DejaVu Sans"/>
                <a:cs typeface="Arial" panose="020B0604020202020204" pitchFamily="34" charset="0"/>
              </a:rPr>
              <a:t>, F. </a:t>
            </a:r>
            <a:r>
              <a:rPr lang="en-GB" sz="1200" spc="-1" dirty="0" err="1">
                <a:solidFill>
                  <a:srgbClr val="000000"/>
                </a:solidFill>
                <a:latin typeface="Arial" panose="020B0604020202020204" pitchFamily="34" charset="0"/>
                <a:ea typeface="DejaVu Sans"/>
                <a:cs typeface="Arial" panose="020B0604020202020204" pitchFamily="34" charset="0"/>
              </a:rPr>
              <a:t>Colao</a:t>
            </a:r>
            <a:r>
              <a:rPr lang="en-GB" sz="1200" spc="-1" dirty="0">
                <a:solidFill>
                  <a:srgbClr val="000000"/>
                </a:solidFill>
                <a:latin typeface="Arial" panose="020B0604020202020204" pitchFamily="34" charset="0"/>
                <a:ea typeface="DejaVu Sans"/>
                <a:cs typeface="Arial" panose="020B0604020202020204" pitchFamily="34" charset="0"/>
              </a:rPr>
              <a:t>, V. </a:t>
            </a:r>
            <a:r>
              <a:rPr lang="en-GB" sz="1200" spc="-1" dirty="0" err="1">
                <a:solidFill>
                  <a:srgbClr val="000000"/>
                </a:solidFill>
                <a:latin typeface="Arial" panose="020B0604020202020204" pitchFamily="34" charset="0"/>
                <a:ea typeface="DejaVu Sans"/>
                <a:cs typeface="Arial" panose="020B0604020202020204" pitchFamily="34" charset="0"/>
              </a:rPr>
              <a:t>Lazic</a:t>
            </a:r>
            <a:r>
              <a:rPr lang="en-GB" sz="1200" spc="-1" dirty="0">
                <a:solidFill>
                  <a:srgbClr val="000000"/>
                </a:solidFill>
                <a:latin typeface="Arial" panose="020B0604020202020204" pitchFamily="34" charset="0"/>
                <a:ea typeface="DejaVu Sans"/>
                <a:cs typeface="Arial" panose="020B0604020202020204" pitchFamily="34" charset="0"/>
              </a:rPr>
              <a:t>, G. </a:t>
            </a:r>
            <a:r>
              <a:rPr lang="en-GB" sz="1200" spc="-1" dirty="0" err="1">
                <a:solidFill>
                  <a:srgbClr val="000000"/>
                </a:solidFill>
                <a:latin typeface="Arial" panose="020B0604020202020204" pitchFamily="34" charset="0"/>
                <a:ea typeface="DejaVu Sans"/>
                <a:cs typeface="Arial" panose="020B0604020202020204" pitchFamily="34" charset="0"/>
              </a:rPr>
              <a:t>Maddaluno</a:t>
            </a:r>
            <a:r>
              <a:rPr lang="en-GB" sz="1200" spc="-1" dirty="0">
                <a:solidFill>
                  <a:srgbClr val="000000"/>
                </a:solidFill>
                <a:latin typeface="Arial" panose="020B0604020202020204" pitchFamily="34" charset="0"/>
                <a:ea typeface="DejaVu Sans"/>
                <a:cs typeface="Arial" panose="020B0604020202020204" pitchFamily="34" charset="0"/>
              </a:rPr>
              <a:t>, P. </a:t>
            </a:r>
            <a:r>
              <a:rPr lang="en-GB" sz="1200" spc="-1" dirty="0" err="1">
                <a:solidFill>
                  <a:srgbClr val="000000"/>
                </a:solidFill>
                <a:latin typeface="Arial" panose="020B0604020202020204" pitchFamily="34" charset="0"/>
                <a:ea typeface="DejaVu Sans"/>
                <a:cs typeface="Arial" panose="020B0604020202020204" pitchFamily="34" charset="0"/>
              </a:rPr>
              <a:t>Mosetti</a:t>
            </a:r>
            <a:r>
              <a:rPr lang="en-GB" sz="1200" spc="-1" dirty="0">
                <a:solidFill>
                  <a:srgbClr val="000000"/>
                </a:solidFill>
                <a:latin typeface="Arial" panose="020B0604020202020204" pitchFamily="34" charset="0"/>
                <a:ea typeface="DejaVu Sans"/>
                <a:cs typeface="Arial" panose="020B0604020202020204" pitchFamily="34" charset="0"/>
              </a:rPr>
              <a:t>, A. </a:t>
            </a:r>
            <a:r>
              <a:rPr lang="en-GB" sz="1200" spc="-1" dirty="0" err="1">
                <a:solidFill>
                  <a:srgbClr val="000000"/>
                </a:solidFill>
                <a:latin typeface="Arial" panose="020B0604020202020204" pitchFamily="34" charset="0"/>
                <a:ea typeface="DejaVu Sans"/>
                <a:cs typeface="Arial" panose="020B0604020202020204" pitchFamily="34" charset="0"/>
              </a:rPr>
              <a:t>Palucci</a:t>
            </a:r>
            <a:r>
              <a:rPr lang="en-GB" sz="1200" spc="-1" dirty="0">
                <a:solidFill>
                  <a:srgbClr val="000000"/>
                </a:solidFill>
                <a:latin typeface="Arial" panose="020B0604020202020204" pitchFamily="34" charset="0"/>
                <a:ea typeface="DejaVu Sans"/>
                <a:cs typeface="Arial" panose="020B0604020202020204" pitchFamily="34" charset="0"/>
              </a:rPr>
              <a:t>, A. </a:t>
            </a:r>
            <a:r>
              <a:rPr lang="en-GB" sz="1200" spc="-1" dirty="0" err="1">
                <a:solidFill>
                  <a:srgbClr val="000000"/>
                </a:solidFill>
                <a:latin typeface="Arial" panose="020B0604020202020204" pitchFamily="34" charset="0"/>
                <a:ea typeface="DejaVu Sans"/>
                <a:cs typeface="Arial" panose="020B0604020202020204" pitchFamily="34" charset="0"/>
              </a:rPr>
              <a:t>Reale</a:t>
            </a:r>
            <a:r>
              <a:rPr lang="en-GB" sz="1200" spc="-1" dirty="0">
                <a:solidFill>
                  <a:srgbClr val="000000"/>
                </a:solidFill>
                <a:latin typeface="Arial" panose="020B0604020202020204" pitchFamily="34" charset="0"/>
                <a:ea typeface="DejaVu Sans"/>
                <a:cs typeface="Arial" panose="020B0604020202020204" pitchFamily="34" charset="0"/>
              </a:rPr>
              <a:t>, P. </a:t>
            </a:r>
            <a:r>
              <a:rPr lang="en-GB" sz="1200" spc="-1" dirty="0" err="1">
                <a:solidFill>
                  <a:srgbClr val="000000"/>
                </a:solidFill>
                <a:latin typeface="Arial" panose="020B0604020202020204" pitchFamily="34" charset="0"/>
                <a:ea typeface="DejaVu Sans"/>
                <a:cs typeface="Arial" panose="020B0604020202020204" pitchFamily="34" charset="0"/>
              </a:rPr>
              <a:t>Gasior</a:t>
            </a:r>
            <a:r>
              <a:rPr lang="en-GB" sz="1200" spc="-1" dirty="0">
                <a:solidFill>
                  <a:srgbClr val="000000"/>
                </a:solidFill>
                <a:latin typeface="Arial" panose="020B0604020202020204" pitchFamily="34" charset="0"/>
                <a:ea typeface="DejaVu Sans"/>
                <a:cs typeface="Arial" panose="020B0604020202020204" pitchFamily="34" charset="0"/>
              </a:rPr>
              <a:t>, W. </a:t>
            </a:r>
            <a:r>
              <a:rPr lang="en-GB" sz="1200" spc="-1" dirty="0" err="1">
                <a:solidFill>
                  <a:srgbClr val="000000"/>
                </a:solidFill>
                <a:latin typeface="Arial" panose="020B0604020202020204" pitchFamily="34" charset="0"/>
                <a:ea typeface="DejaVu Sans"/>
                <a:cs typeface="Arial" panose="020B0604020202020204" pitchFamily="34" charset="0"/>
              </a:rPr>
              <a:t>Gromelski</a:t>
            </a:r>
            <a:r>
              <a:rPr lang="en-GB" sz="1200" spc="-1" dirty="0">
                <a:solidFill>
                  <a:srgbClr val="000000"/>
                </a:solidFill>
                <a:latin typeface="Arial" panose="020B0604020202020204" pitchFamily="34" charset="0"/>
                <a:ea typeface="DejaVu Sans"/>
                <a:cs typeface="Arial" panose="020B0604020202020204" pitchFamily="34" charset="0"/>
              </a:rPr>
              <a:t>, M. </a:t>
            </a:r>
            <a:r>
              <a:rPr lang="en-GB" sz="1200" spc="-1" dirty="0" err="1">
                <a:solidFill>
                  <a:srgbClr val="000000"/>
                </a:solidFill>
                <a:latin typeface="Arial" panose="020B0604020202020204" pitchFamily="34" charset="0"/>
                <a:ea typeface="DejaVu Sans"/>
                <a:cs typeface="Arial" panose="020B0604020202020204" pitchFamily="34" charset="0"/>
              </a:rPr>
              <a:t>Kubkowska</a:t>
            </a:r>
            <a:r>
              <a:rPr lang="en-GB" sz="1200" spc="-1" dirty="0">
                <a:solidFill>
                  <a:srgbClr val="000000"/>
                </a:solidFill>
                <a:latin typeface="Arial" panose="020B0604020202020204" pitchFamily="34" charset="0"/>
                <a:ea typeface="DejaVu Sans"/>
                <a:cs typeface="Arial" panose="020B0604020202020204" pitchFamily="34" charset="0"/>
              </a:rPr>
              <a:t>, LIBS measurements inside the FTU vessel mock-up by using a robotic arm</a:t>
            </a:r>
            <a:r>
              <a:rPr lang="en-GB" sz="1200" i="1" spc="-1" dirty="0">
                <a:solidFill>
                  <a:srgbClr val="000000"/>
                </a:solidFill>
                <a:latin typeface="Arial" panose="020B0604020202020204" pitchFamily="34" charset="0"/>
                <a:ea typeface="DejaVu Sans"/>
                <a:cs typeface="Arial" panose="020B0604020202020204" pitchFamily="34" charset="0"/>
              </a:rPr>
              <a:t>, Fusion Eng. Des</a:t>
            </a:r>
            <a:r>
              <a:rPr lang="en-GB" sz="1200" spc="-1" dirty="0">
                <a:solidFill>
                  <a:srgbClr val="000000"/>
                </a:solidFill>
                <a:latin typeface="Arial" panose="020B0604020202020204" pitchFamily="34" charset="0"/>
                <a:ea typeface="DejaVu Sans"/>
                <a:cs typeface="Arial" panose="020B0604020202020204" pitchFamily="34" charset="0"/>
              </a:rPr>
              <a:t>. </a:t>
            </a:r>
            <a:r>
              <a:rPr lang="en-GB" sz="1200" b="1" spc="-1" dirty="0">
                <a:solidFill>
                  <a:srgbClr val="000000"/>
                </a:solidFill>
                <a:latin typeface="Arial" panose="020B0604020202020204" pitchFamily="34" charset="0"/>
                <a:ea typeface="DejaVu Sans"/>
                <a:cs typeface="Arial" panose="020B0604020202020204" pitchFamily="34" charset="0"/>
              </a:rPr>
              <a:t>157</a:t>
            </a:r>
            <a:r>
              <a:rPr lang="en-GB" sz="1200" spc="-1" dirty="0">
                <a:solidFill>
                  <a:srgbClr val="000000"/>
                </a:solidFill>
                <a:latin typeface="Arial" panose="020B0604020202020204" pitchFamily="34" charset="0"/>
                <a:ea typeface="DejaVu Sans"/>
                <a:cs typeface="Arial" panose="020B0604020202020204" pitchFamily="34" charset="0"/>
              </a:rPr>
              <a:t> (2020) </a:t>
            </a:r>
          </a:p>
          <a:p>
            <a:pPr marL="171450" indent="-171450">
              <a:lnSpc>
                <a:spcPct val="100000"/>
              </a:lnSpc>
              <a:buFont typeface="Arial" panose="020B0604020202020204" pitchFamily="34" charset="0"/>
              <a:buChar char="•"/>
            </a:pPr>
            <a:r>
              <a:rPr lang="pl-PL" sz="1200" spc="-1" dirty="0">
                <a:latin typeface="Arial" panose="020B0604020202020204" pitchFamily="34" charset="0"/>
                <a:cs typeface="Arial" panose="020B0604020202020204" pitchFamily="34" charset="0"/>
              </a:rPr>
              <a:t>LIBS measurements inside the FTU vacuum vessel by using a robotic arm </a:t>
            </a:r>
          </a:p>
          <a:p>
            <a:pPr marL="171450" indent="-171450">
              <a:lnSpc>
                <a:spcPct val="100000"/>
              </a:lnSpc>
              <a:buFont typeface="Arial" panose="020B0604020202020204" pitchFamily="34" charset="0"/>
              <a:buChar char="•"/>
            </a:pPr>
            <a:r>
              <a:rPr lang="pl-PL" sz="1200" spc="-1" dirty="0">
                <a:latin typeface="Arial" panose="020B0604020202020204" pitchFamily="34" charset="0"/>
                <a:cs typeface="Arial" panose="020B0604020202020204" pitchFamily="34" charset="0"/>
              </a:rPr>
              <a:t>S</a:t>
            </a:r>
            <a:r>
              <a:rPr lang="it-IT" sz="1200" spc="-1" dirty="0">
                <a:latin typeface="Arial" panose="020B0604020202020204" pitchFamily="34" charset="0"/>
                <a:cs typeface="Arial" panose="020B0604020202020204" pitchFamily="34" charset="0"/>
              </a:rPr>
              <a:t>.</a:t>
            </a:r>
            <a:r>
              <a:rPr lang="pl-PL" sz="1200" spc="-1" dirty="0">
                <a:latin typeface="Arial" panose="020B0604020202020204" pitchFamily="34" charset="0"/>
                <a:cs typeface="Arial" panose="020B0604020202020204" pitchFamily="34" charset="0"/>
              </a:rPr>
              <a:t> Almaviva, </a:t>
            </a:r>
            <a:r>
              <a:rPr lang="it-IT" sz="1200" spc="-1" dirty="0">
                <a:latin typeface="Arial" panose="020B0604020202020204" pitchFamily="34" charset="0"/>
                <a:cs typeface="Arial" panose="020B0604020202020204" pitchFamily="34" charset="0"/>
              </a:rPr>
              <a:t>L.</a:t>
            </a:r>
            <a:r>
              <a:rPr lang="pl-PL" sz="1200" spc="-1" dirty="0">
                <a:latin typeface="Arial" panose="020B0604020202020204" pitchFamily="34" charset="0"/>
                <a:cs typeface="Arial" panose="020B0604020202020204" pitchFamily="34" charset="0"/>
              </a:rPr>
              <a:t> Caneve, F</a:t>
            </a:r>
            <a:r>
              <a:rPr lang="it-IT" sz="1200" spc="-1" dirty="0">
                <a:latin typeface="Arial" panose="020B0604020202020204" pitchFamily="34" charset="0"/>
                <a:cs typeface="Arial" panose="020B0604020202020204" pitchFamily="34" charset="0"/>
              </a:rPr>
              <a:t>.</a:t>
            </a:r>
            <a:r>
              <a:rPr lang="pl-PL" sz="1200" spc="-1" dirty="0">
                <a:latin typeface="Arial" panose="020B0604020202020204" pitchFamily="34" charset="0"/>
                <a:cs typeface="Arial" panose="020B0604020202020204" pitchFamily="34" charset="0"/>
              </a:rPr>
              <a:t> Colao, V</a:t>
            </a:r>
            <a:r>
              <a:rPr lang="it-IT" sz="1200" spc="-1" dirty="0">
                <a:latin typeface="Arial" panose="020B0604020202020204" pitchFamily="34" charset="0"/>
                <a:cs typeface="Arial" panose="020B0604020202020204" pitchFamily="34" charset="0"/>
              </a:rPr>
              <a:t>.</a:t>
            </a:r>
            <a:r>
              <a:rPr lang="pl-PL" sz="1200" spc="-1" dirty="0">
                <a:latin typeface="Arial" panose="020B0604020202020204" pitchFamily="34" charset="0"/>
                <a:cs typeface="Arial" panose="020B0604020202020204" pitchFamily="34" charset="0"/>
              </a:rPr>
              <a:t> Lazic, G</a:t>
            </a:r>
            <a:r>
              <a:rPr lang="it-IT" sz="1200" spc="-1" dirty="0">
                <a:latin typeface="Arial" panose="020B0604020202020204" pitchFamily="34" charset="0"/>
                <a:cs typeface="Arial" panose="020B0604020202020204" pitchFamily="34" charset="0"/>
              </a:rPr>
              <a:t>.</a:t>
            </a:r>
            <a:r>
              <a:rPr lang="pl-PL" sz="1200" spc="-1" dirty="0">
                <a:latin typeface="Arial" panose="020B0604020202020204" pitchFamily="34" charset="0"/>
                <a:cs typeface="Arial" panose="020B0604020202020204" pitchFamily="34" charset="0"/>
              </a:rPr>
              <a:t> Maddaluno, P</a:t>
            </a:r>
            <a:r>
              <a:rPr lang="it-IT" sz="1200" spc="-1" dirty="0">
                <a:latin typeface="Arial" panose="020B0604020202020204" pitchFamily="34" charset="0"/>
                <a:cs typeface="Arial" panose="020B0604020202020204" pitchFamily="34" charset="0"/>
              </a:rPr>
              <a:t>.</a:t>
            </a:r>
            <a:r>
              <a:rPr lang="pl-PL" sz="1200" spc="-1" dirty="0">
                <a:latin typeface="Arial" panose="020B0604020202020204" pitchFamily="34" charset="0"/>
                <a:cs typeface="Arial" panose="020B0604020202020204" pitchFamily="34" charset="0"/>
              </a:rPr>
              <a:t> Mosetti, A</a:t>
            </a:r>
            <a:r>
              <a:rPr lang="it-IT" sz="1200" spc="-1" dirty="0">
                <a:latin typeface="Arial" panose="020B0604020202020204" pitchFamily="34" charset="0"/>
                <a:cs typeface="Arial" panose="020B0604020202020204" pitchFamily="34" charset="0"/>
              </a:rPr>
              <a:t>.</a:t>
            </a:r>
            <a:r>
              <a:rPr lang="pl-PL" sz="1200" spc="-1" dirty="0">
                <a:latin typeface="Arial" panose="020B0604020202020204" pitchFamily="34" charset="0"/>
                <a:cs typeface="Arial" panose="020B0604020202020204" pitchFamily="34" charset="0"/>
              </a:rPr>
              <a:t> Palucci, A</a:t>
            </a:r>
            <a:r>
              <a:rPr lang="it-IT" sz="1200" spc="-1" dirty="0">
                <a:latin typeface="Arial" panose="020B0604020202020204" pitchFamily="34" charset="0"/>
                <a:cs typeface="Arial" panose="020B0604020202020204" pitchFamily="34" charset="0"/>
              </a:rPr>
              <a:t>.</a:t>
            </a:r>
            <a:r>
              <a:rPr lang="pl-PL" sz="1200" spc="-1" dirty="0">
                <a:latin typeface="Arial" panose="020B0604020202020204" pitchFamily="34" charset="0"/>
                <a:cs typeface="Arial" panose="020B0604020202020204" pitchFamily="34" charset="0"/>
              </a:rPr>
              <a:t> Reale, </a:t>
            </a:r>
            <a:r>
              <a:rPr lang="it-IT" sz="1200" spc="-1" dirty="0">
                <a:latin typeface="Arial" panose="020B0604020202020204" pitchFamily="34" charset="0"/>
                <a:cs typeface="Arial" panose="020B0604020202020204" pitchFamily="34" charset="0"/>
              </a:rPr>
              <a:t>P.</a:t>
            </a:r>
            <a:r>
              <a:rPr lang="pl-PL" sz="1200" spc="-1" dirty="0">
                <a:latin typeface="Arial" panose="020B0604020202020204" pitchFamily="34" charset="0"/>
                <a:cs typeface="Arial" panose="020B0604020202020204" pitchFamily="34" charset="0"/>
              </a:rPr>
              <a:t> Gasior, W</a:t>
            </a:r>
            <a:r>
              <a:rPr lang="it-IT" sz="1200" spc="-1" dirty="0">
                <a:latin typeface="Arial" panose="020B0604020202020204" pitchFamily="34" charset="0"/>
                <a:cs typeface="Arial" panose="020B0604020202020204" pitchFamily="34" charset="0"/>
              </a:rPr>
              <a:t>.</a:t>
            </a:r>
            <a:r>
              <a:rPr lang="pl-PL" sz="1200" spc="-1" dirty="0">
                <a:latin typeface="Arial" panose="020B0604020202020204" pitchFamily="34" charset="0"/>
                <a:cs typeface="Arial" panose="020B0604020202020204" pitchFamily="34" charset="0"/>
              </a:rPr>
              <a:t> Gromelski, M</a:t>
            </a:r>
            <a:r>
              <a:rPr lang="it-IT" sz="1200" spc="-1" dirty="0">
                <a:latin typeface="Arial" panose="020B0604020202020204" pitchFamily="34" charset="0"/>
                <a:cs typeface="Arial" panose="020B0604020202020204" pitchFamily="34" charset="0"/>
              </a:rPr>
              <a:t>.</a:t>
            </a:r>
            <a:r>
              <a:rPr lang="pl-PL" sz="1200" spc="-1" dirty="0">
                <a:latin typeface="Arial" panose="020B0604020202020204" pitchFamily="34" charset="0"/>
                <a:cs typeface="Arial" panose="020B0604020202020204" pitchFamily="34" charset="0"/>
              </a:rPr>
              <a:t> Kubkowska</a:t>
            </a:r>
            <a:r>
              <a:rPr lang="it-IT" sz="1200" spc="-1" dirty="0">
                <a:latin typeface="Arial" panose="020B0604020202020204" pitchFamily="34" charset="0"/>
                <a:cs typeface="Arial" panose="020B0604020202020204" pitchFamily="34" charset="0"/>
              </a:rPr>
              <a:t>, </a:t>
            </a:r>
            <a:r>
              <a:rPr lang="en-US" sz="1200" spc="-1" dirty="0">
                <a:latin typeface="Arial" panose="020B0604020202020204" pitchFamily="34" charset="0"/>
                <a:cs typeface="Arial" panose="020B0604020202020204" pitchFamily="34" charset="0"/>
              </a:rPr>
              <a:t>LIBS measurements inside the FTU vacuum vessel by using a robotic arm, submitted to the </a:t>
            </a:r>
            <a:r>
              <a:rPr lang="en-US" sz="1200" spc="-1" dirty="0" err="1">
                <a:latin typeface="Arial" panose="020B0604020202020204" pitchFamily="34" charset="0"/>
                <a:cs typeface="Arial" panose="020B0604020202020204" pitchFamily="34" charset="0"/>
              </a:rPr>
              <a:t>Fus</a:t>
            </a:r>
            <a:r>
              <a:rPr lang="en-US" sz="1200" spc="-1" dirty="0">
                <a:latin typeface="Arial" panose="020B0604020202020204" pitchFamily="34" charset="0"/>
                <a:cs typeface="Arial" panose="020B0604020202020204" pitchFamily="34" charset="0"/>
              </a:rPr>
              <a:t>. Eng. Des. special issue for the 31st Symposium on Fusion Technology (SOFT2020)</a:t>
            </a:r>
          </a:p>
          <a:p>
            <a:endParaRPr lang="et-EE" sz="600" dirty="0">
              <a:latin typeface="Arial" panose="020B0604020202020204" pitchFamily="34" charset="0"/>
              <a:cs typeface="Arial" panose="020B0604020202020204" pitchFamily="34" charset="0"/>
            </a:endParaRPr>
          </a:p>
          <a:p>
            <a:pPr lvl="0" algn="just">
              <a:defRPr/>
            </a:pPr>
            <a:r>
              <a:rPr lang="en-US" sz="1200" dirty="0">
                <a:latin typeface="Arial" panose="020B0604020202020204" pitchFamily="34" charset="0"/>
                <a:cs typeface="Arial" panose="020B0604020202020204" pitchFamily="34" charset="0"/>
              </a:rPr>
              <a:t>SP 7.4 IAP</a:t>
            </a:r>
          </a:p>
          <a:p>
            <a:pPr marL="171450" indent="-171450" algn="just">
              <a:buFont typeface="Arial" panose="020B0604020202020204" pitchFamily="34" charset="0"/>
              <a:buChar char="•"/>
              <a:defRPr/>
            </a:pPr>
            <a:r>
              <a:rPr lang="en-US" sz="1200" dirty="0">
                <a:latin typeface="Arial" panose="020B0604020202020204" pitchFamily="34" charset="0"/>
                <a:ea typeface="Verdana"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C. Costin, </a:t>
            </a:r>
            <a:r>
              <a:rPr lang="en-US" sz="1200" dirty="0">
                <a:latin typeface="Arial" panose="020B0604020202020204" pitchFamily="34" charset="0"/>
                <a:cs typeface="Arial" panose="020B0604020202020204" pitchFamily="34" charset="0"/>
              </a:rPr>
              <a:t>Secondary electron emission under magnetic constraint: from Monte Carlo simulations to analytical solution, </a:t>
            </a:r>
            <a:r>
              <a:rPr lang="en-US" sz="1200" i="1" dirty="0">
                <a:latin typeface="Arial" panose="020B0604020202020204" pitchFamily="34" charset="0"/>
                <a:cs typeface="Arial" panose="020B0604020202020204" pitchFamily="34" charset="0"/>
              </a:rPr>
              <a:t>submitted</a:t>
            </a:r>
          </a:p>
          <a:p>
            <a:pPr algn="just">
              <a:defRPr/>
            </a:pPr>
            <a:endParaRPr lang="en-US" sz="600" dirty="0">
              <a:latin typeface="Arial" panose="020B0604020202020204" pitchFamily="34" charset="0"/>
              <a:cs typeface="Arial" panose="020B0604020202020204" pitchFamily="34" charset="0"/>
            </a:endParaRPr>
          </a:p>
          <a:p>
            <a:pPr algn="just">
              <a:defRPr/>
            </a:pPr>
            <a:r>
              <a:rPr lang="en-US" sz="1200" dirty="0">
                <a:latin typeface="Arial" panose="020B0604020202020204" pitchFamily="34" charset="0"/>
                <a:cs typeface="Arial" panose="020B0604020202020204" pitchFamily="34" charset="0"/>
              </a:rPr>
              <a:t>SP 7.4 DIFFER</a:t>
            </a:r>
          </a:p>
          <a:p>
            <a:pPr marL="171450" indent="-171450" algn="just">
              <a:buFont typeface="Arial" panose="020B0604020202020204" pitchFamily="34" charset="0"/>
              <a:buChar char="•"/>
              <a:defRPr/>
            </a:pPr>
            <a:r>
              <a:rPr lang="en-US" sz="1200" i="1" dirty="0">
                <a:latin typeface="Arial" panose="020B0604020202020204" pitchFamily="34" charset="0"/>
                <a:cs typeface="Arial" panose="020B0604020202020204" pitchFamily="34" charset="0"/>
              </a:rPr>
              <a:t>H. J. van der Meiden et al, Incoherent and collective Thomson scattering for the determination of electron and ion properties in low-temperature plasma</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JOFE</a:t>
            </a:r>
            <a:r>
              <a:rPr lang="en-US" sz="1200" dirty="0">
                <a:latin typeface="Arial" panose="020B0604020202020204" pitchFamily="34" charset="0"/>
                <a:cs typeface="Arial" panose="020B0604020202020204" pitchFamily="34" charset="0"/>
              </a:rPr>
              <a:t>, 10.1007/s10894-020-00262-5 (2020)</a:t>
            </a:r>
            <a:endParaRPr lang="en-US" sz="1200" i="1" dirty="0">
              <a:latin typeface="Arial" panose="020B0604020202020204" pitchFamily="34" charset="0"/>
              <a:cs typeface="Arial" panose="020B0604020202020204" pitchFamily="34" charset="0"/>
            </a:endParaRPr>
          </a:p>
          <a:p>
            <a:pPr algn="just">
              <a:spcBef>
                <a:spcPct val="20000"/>
              </a:spcBef>
              <a:spcAft>
                <a:spcPts val="600"/>
              </a:spcAft>
              <a:defRPr/>
            </a:pPr>
            <a:endParaRPr lang="en-US" sz="600" i="1" dirty="0">
              <a:latin typeface="Arial" panose="020B0604020202020204" pitchFamily="34" charset="0"/>
              <a:cs typeface="Arial" panose="020B0604020202020204" pitchFamily="34" charset="0"/>
            </a:endParaRPr>
          </a:p>
          <a:p>
            <a:pPr algn="just">
              <a:defRPr/>
            </a:pPr>
            <a:r>
              <a:rPr lang="en-US" sz="1200" i="1" dirty="0">
                <a:latin typeface="Arial" panose="020B0604020202020204" pitchFamily="34" charset="0"/>
                <a:cs typeface="Arial" panose="020B0604020202020204" pitchFamily="34" charset="0"/>
              </a:rPr>
              <a:t>SP 7.10  </a:t>
            </a:r>
            <a:r>
              <a:rPr lang="en-US" sz="1200" dirty="0">
                <a:latin typeface="Arial" panose="020B0604020202020204" pitchFamily="34" charset="0"/>
                <a:cs typeface="Arial" panose="020B0604020202020204" pitchFamily="34" charset="0"/>
              </a:rPr>
              <a:t>LPP-ERM/KMS - IEK4 FZJ - VR KTH - NSC KIPT</a:t>
            </a:r>
            <a:endParaRPr lang="en-US" sz="1200" i="1" dirty="0">
              <a:latin typeface="Arial" panose="020B0604020202020204" pitchFamily="34" charset="0"/>
              <a:cs typeface="Arial" panose="020B0604020202020204" pitchFamily="34" charset="0"/>
            </a:endParaRPr>
          </a:p>
          <a:p>
            <a:pPr marL="172800" indent="-172800" algn="just">
              <a:buFont typeface="Arial" panose="020B0604020202020204" pitchFamily="34" charset="0"/>
              <a:buChar char="•"/>
              <a:defRPr/>
            </a:pPr>
            <a:r>
              <a:rPr lang="en-GB" sz="1200" dirty="0" err="1">
                <a:latin typeface="Arial" panose="020B0604020202020204" pitchFamily="34" charset="0"/>
                <a:cs typeface="Arial" panose="020B0604020202020204" pitchFamily="34" charset="0"/>
              </a:rPr>
              <a:t>Goriaev</a:t>
            </a:r>
            <a:r>
              <a:rPr lang="en-GB" sz="1200" dirty="0">
                <a:latin typeface="Arial" panose="020B0604020202020204" pitchFamily="34" charset="0"/>
                <a:cs typeface="Arial" panose="020B0604020202020204" pitchFamily="34" charset="0"/>
              </a:rPr>
              <a:t>, </a:t>
            </a:r>
            <a:r>
              <a:rPr lang="en-GB" sz="1200" i="1" dirty="0">
                <a:latin typeface="Arial" panose="020B0604020202020204" pitchFamily="34" charset="0"/>
                <a:cs typeface="Arial" panose="020B0604020202020204" pitchFamily="34" charset="0"/>
              </a:rPr>
              <a:t>The upgraded TOMAS device: a toroidal plasma facility for wall conditioning, plasma production and plasma – surface interaction studies</a:t>
            </a:r>
            <a:r>
              <a:rPr lang="en-GB" sz="1200" dirty="0">
                <a:latin typeface="Arial" panose="020B0604020202020204" pitchFamily="34" charset="0"/>
                <a:cs typeface="Arial" panose="020B0604020202020204" pitchFamily="34" charset="0"/>
              </a:rPr>
              <a:t>, RSI 2020, in Review</a:t>
            </a:r>
          </a:p>
          <a:p>
            <a:pPr marL="172800" indent="-172800" algn="just">
              <a:buFont typeface="Arial" panose="020B0604020202020204" pitchFamily="34" charset="0"/>
              <a:buChar char="•"/>
              <a:defRPr/>
            </a:pPr>
            <a:r>
              <a:rPr lang="en-GB" sz="1200" dirty="0">
                <a:latin typeface="Arial" panose="020B0604020202020204" pitchFamily="34" charset="0"/>
                <a:cs typeface="Arial" panose="020B0604020202020204" pitchFamily="34" charset="0"/>
              </a:rPr>
              <a:t>S. Moon, </a:t>
            </a:r>
            <a:r>
              <a:rPr lang="en-GB" sz="1200" i="1" dirty="0">
                <a:latin typeface="Arial" panose="020B0604020202020204" pitchFamily="34" charset="0"/>
                <a:cs typeface="Arial" panose="020B0604020202020204" pitchFamily="34" charset="0"/>
              </a:rPr>
              <a:t>Characterization of neutral particle fluxes from ICWC and ECWC plasmas in the TOMAS facility</a:t>
            </a:r>
            <a:r>
              <a:rPr lang="en-GB" sz="1200" dirty="0">
                <a:latin typeface="Arial" panose="020B0604020202020204" pitchFamily="34" charset="0"/>
                <a:cs typeface="Arial" panose="020B0604020202020204" pitchFamily="34" charset="0"/>
              </a:rPr>
              <a:t>, draft</a:t>
            </a:r>
          </a:p>
        </p:txBody>
      </p:sp>
    </p:spTree>
    <p:extLst>
      <p:ext uri="{BB962C8B-B14F-4D97-AF65-F5344CB8AC3E}">
        <p14:creationId xmlns:p14="http://schemas.microsoft.com/office/powerpoint/2010/main" val="945286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748" y="2370584"/>
            <a:ext cx="9108504" cy="127444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3200" b="1" dirty="0">
                <a:latin typeface="Arial" panose="020B0604020202020204" pitchFamily="34" charset="0"/>
                <a:ea typeface="Verdana" pitchFamily="34" charset="0"/>
                <a:cs typeface="Arial" panose="020B0604020202020204" pitchFamily="34" charset="0"/>
              </a:rPr>
              <a:t>THE END</a:t>
            </a:r>
          </a:p>
        </p:txBody>
      </p:sp>
    </p:spTree>
    <p:extLst>
      <p:ext uri="{BB962C8B-B14F-4D97-AF65-F5344CB8AC3E}">
        <p14:creationId xmlns:p14="http://schemas.microsoft.com/office/powerpoint/2010/main" val="1523892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748" y="2370584"/>
            <a:ext cx="9108504" cy="127444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3200" b="1" dirty="0">
                <a:latin typeface="Arial" panose="020B0604020202020204" pitchFamily="34" charset="0"/>
                <a:ea typeface="Verdana" pitchFamily="34" charset="0"/>
                <a:cs typeface="Arial" panose="020B0604020202020204" pitchFamily="34" charset="0"/>
              </a:rPr>
              <a:t>Backup slides</a:t>
            </a:r>
          </a:p>
        </p:txBody>
      </p:sp>
    </p:spTree>
    <p:extLst>
      <p:ext uri="{BB962C8B-B14F-4D97-AF65-F5344CB8AC3E}">
        <p14:creationId xmlns:p14="http://schemas.microsoft.com/office/powerpoint/2010/main" val="507590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504" y="44624"/>
            <a:ext cx="8316416" cy="785192"/>
          </a:xfrm>
        </p:spPr>
        <p:txBody>
          <a:bodyPr/>
          <a:lstStyle/>
          <a:p>
            <a:pPr lvl="0"/>
            <a:r>
              <a:rPr lang="en-GB" b="1" dirty="0"/>
              <a:t/>
            </a:r>
            <a:br>
              <a:rPr lang="en-GB" b="1" dirty="0"/>
            </a:br>
            <a:r>
              <a:rPr lang="en-GB" b="1" dirty="0">
                <a:solidFill>
                  <a:srgbClr val="C00000"/>
                </a:solidFill>
                <a:ea typeface="SimSun" panose="02010600030101010101" pitchFamily="2" charset="-122"/>
              </a:rPr>
              <a:t>Tasks to be carried out for SP 7.4</a:t>
            </a:r>
            <a:r>
              <a:rPr lang="en-GB" sz="2000" b="1" dirty="0">
                <a:solidFill>
                  <a:srgbClr val="C00000"/>
                </a:solidFill>
                <a:ea typeface="SimSun" panose="02010600030101010101" pitchFamily="2" charset="-122"/>
              </a:rPr>
              <a:t/>
            </a:r>
            <a:br>
              <a:rPr lang="en-GB" sz="2000" b="1" dirty="0">
                <a:solidFill>
                  <a:srgbClr val="C00000"/>
                </a:solidFill>
                <a:ea typeface="SimSun" panose="02010600030101010101" pitchFamily="2" charset="-122"/>
              </a:rPr>
            </a:br>
            <a:endParaRPr lang="fi-FI" sz="2000" b="1" dirty="0">
              <a:solidFill>
                <a:srgbClr val="C00000"/>
              </a:solidFill>
            </a:endParaRPr>
          </a:p>
        </p:txBody>
      </p:sp>
      <p:sp>
        <p:nvSpPr>
          <p:cNvPr id="5" name="Rectangle 4">
            <a:extLst>
              <a:ext uri="{FF2B5EF4-FFF2-40B4-BE49-F238E27FC236}">
                <a16:creationId xmlns:a16="http://schemas.microsoft.com/office/drawing/2014/main" id="{BDFEA6AB-3126-4771-BB49-0C24F1308B4D}"/>
              </a:ext>
            </a:extLst>
          </p:cNvPr>
          <p:cNvSpPr/>
          <p:nvPr/>
        </p:nvSpPr>
        <p:spPr>
          <a:xfrm>
            <a:off x="0" y="620688"/>
            <a:ext cx="9144000" cy="5632311"/>
          </a:xfrm>
          <a:prstGeom prst="rect">
            <a:avLst/>
          </a:prstGeom>
        </p:spPr>
        <p:txBody>
          <a:bodyPr wrap="square">
            <a:spAutoFit/>
          </a:bodyPr>
          <a:lstStyle/>
          <a:p>
            <a:endParaRPr lang="en-US" sz="2000" b="1" dirty="0">
              <a:solidFill>
                <a:srgbClr val="000000"/>
              </a:solidFill>
              <a:latin typeface="Arial" panose="020B0604020202020204" pitchFamily="34" charset="0"/>
              <a:cs typeface="Arial" panose="020B0604020202020204" pitchFamily="34" charset="0"/>
            </a:endParaRPr>
          </a:p>
          <a:p>
            <a:r>
              <a:rPr lang="en-US" sz="2000" b="1" dirty="0">
                <a:solidFill>
                  <a:srgbClr val="000000"/>
                </a:solidFill>
                <a:latin typeface="Arial" panose="020B0604020202020204" pitchFamily="34" charset="0"/>
                <a:cs typeface="Arial" panose="020B0604020202020204" pitchFamily="34" charset="0"/>
              </a:rPr>
              <a:t>1. Study plasma composition by mass spectrometry and OES (FZJ) </a:t>
            </a:r>
          </a:p>
          <a:p>
            <a:r>
              <a:rPr lang="en-US" sz="2000" b="1" dirty="0">
                <a:solidFill>
                  <a:srgbClr val="000000"/>
                </a:solidFill>
                <a:latin typeface="Arial" panose="020B0604020202020204" pitchFamily="34" charset="0"/>
                <a:cs typeface="Arial" panose="020B0604020202020204" pitchFamily="34" charset="0"/>
              </a:rPr>
              <a:t>2. </a:t>
            </a:r>
            <a:r>
              <a:rPr lang="en-US" sz="2000" b="1" dirty="0">
                <a:solidFill>
                  <a:srgbClr val="FF9900"/>
                </a:solidFill>
                <a:latin typeface="Arial" panose="020B0604020202020204" pitchFamily="34" charset="0"/>
                <a:cs typeface="Arial" panose="020B0604020202020204" pitchFamily="34" charset="0"/>
              </a:rPr>
              <a:t>VUV measurements (ground state pop. D2) in Magnum (DIFFER, CU) </a:t>
            </a:r>
          </a:p>
          <a:p>
            <a:r>
              <a:rPr lang="en-US" sz="2000" b="1" dirty="0">
                <a:solidFill>
                  <a:srgbClr val="000000"/>
                </a:solidFill>
                <a:latin typeface="Arial" panose="020B0604020202020204" pitchFamily="34" charset="0"/>
                <a:cs typeface="Arial" panose="020B0604020202020204" pitchFamily="34" charset="0"/>
              </a:rPr>
              <a:t>3. </a:t>
            </a:r>
            <a:r>
              <a:rPr lang="en-US" sz="2000" b="1" dirty="0">
                <a:solidFill>
                  <a:srgbClr val="FF9900"/>
                </a:solidFill>
                <a:latin typeface="Arial" panose="020B0604020202020204" pitchFamily="34" charset="0"/>
                <a:cs typeface="Arial" panose="020B0604020202020204" pitchFamily="34" charset="0"/>
              </a:rPr>
              <a:t>Measurements of ion flux, ne, Te, </a:t>
            </a:r>
            <a:r>
              <a:rPr lang="en-US" sz="2000" b="1" dirty="0" err="1">
                <a:solidFill>
                  <a:srgbClr val="FF9900"/>
                </a:solidFill>
                <a:latin typeface="Arial" panose="020B0604020202020204" pitchFamily="34" charset="0"/>
                <a:cs typeface="Arial" panose="020B0604020202020204" pitchFamily="34" charset="0"/>
              </a:rPr>
              <a:t>Vfloat</a:t>
            </a:r>
            <a:r>
              <a:rPr lang="en-US" sz="2000" b="1" dirty="0">
                <a:solidFill>
                  <a:srgbClr val="FF9900"/>
                </a:solidFill>
                <a:latin typeface="Arial" panose="020B0604020202020204" pitchFamily="34" charset="0"/>
                <a:cs typeface="Arial" panose="020B0604020202020204" pitchFamily="34" charset="0"/>
              </a:rPr>
              <a:t> and </a:t>
            </a:r>
            <a:r>
              <a:rPr lang="en-US" sz="2000" b="1" dirty="0" err="1">
                <a:solidFill>
                  <a:srgbClr val="FF9900"/>
                </a:solidFill>
                <a:latin typeface="Arial" panose="020B0604020202020204" pitchFamily="34" charset="0"/>
                <a:cs typeface="Arial" panose="020B0604020202020204" pitchFamily="34" charset="0"/>
              </a:rPr>
              <a:t>Vplasma</a:t>
            </a:r>
            <a:r>
              <a:rPr lang="en-US" sz="2000" b="1" dirty="0">
                <a:solidFill>
                  <a:srgbClr val="FF9900"/>
                </a:solidFill>
                <a:latin typeface="Arial" panose="020B0604020202020204" pitchFamily="34" charset="0"/>
                <a:cs typeface="Arial" panose="020B0604020202020204" pitchFamily="34" charset="0"/>
              </a:rPr>
              <a:t> at different radial positions using a multi probe system in Magnum. </a:t>
            </a:r>
            <a:r>
              <a:rPr lang="en-US" sz="2000" b="1" dirty="0">
                <a:solidFill>
                  <a:srgbClr val="000000"/>
                </a:solidFill>
                <a:latin typeface="Arial" panose="020B0604020202020204" pitchFamily="34" charset="0"/>
                <a:cs typeface="Arial" panose="020B0604020202020204" pitchFamily="34" charset="0"/>
              </a:rPr>
              <a:t>In addition possible application of flush mounted probes (IAP, DIFFER). </a:t>
            </a:r>
          </a:p>
          <a:p>
            <a:r>
              <a:rPr lang="en-US" sz="2000" b="1" dirty="0">
                <a:solidFill>
                  <a:srgbClr val="000000"/>
                </a:solidFill>
                <a:latin typeface="Arial" panose="020B0604020202020204" pitchFamily="34" charset="0"/>
                <a:cs typeface="Arial" panose="020B0604020202020204" pitchFamily="34" charset="0"/>
              </a:rPr>
              <a:t>4. Determination of ne, Te, </a:t>
            </a:r>
            <a:r>
              <a:rPr lang="en-US" sz="2000" b="1" dirty="0" err="1">
                <a:solidFill>
                  <a:srgbClr val="000000"/>
                </a:solidFill>
                <a:latin typeface="Arial" panose="020B0604020202020204" pitchFamily="34" charset="0"/>
                <a:cs typeface="Arial" panose="020B0604020202020204" pitchFamily="34" charset="0"/>
              </a:rPr>
              <a:t>Ti</a:t>
            </a:r>
            <a:r>
              <a:rPr lang="en-US" sz="2000" b="1" dirty="0">
                <a:solidFill>
                  <a:srgbClr val="000000"/>
                </a:solidFill>
                <a:latin typeface="Arial" panose="020B0604020202020204" pitchFamily="34" charset="0"/>
                <a:cs typeface="Arial" panose="020B0604020202020204" pitchFamily="34" charset="0"/>
              </a:rPr>
              <a:t> and of near surface plasma during detachment by TS and CTS. (DIFFER). </a:t>
            </a:r>
          </a:p>
          <a:p>
            <a:r>
              <a:rPr lang="en-US" sz="2000" b="1" dirty="0">
                <a:solidFill>
                  <a:srgbClr val="000000"/>
                </a:solidFill>
                <a:latin typeface="Arial" panose="020B0604020202020204" pitchFamily="34" charset="0"/>
                <a:cs typeface="Arial" panose="020B0604020202020204" pitchFamily="34" charset="0"/>
              </a:rPr>
              <a:t>5. Measure axial plasma potential or pre-sheath profile using LP(DIFFER).</a:t>
            </a:r>
          </a:p>
          <a:p>
            <a:r>
              <a:rPr lang="en-US" sz="2000" b="1" dirty="0">
                <a:solidFill>
                  <a:srgbClr val="000000"/>
                </a:solidFill>
                <a:latin typeface="Arial" panose="020B0604020202020204" pitchFamily="34" charset="0"/>
                <a:cs typeface="Arial" panose="020B0604020202020204" pitchFamily="34" charset="0"/>
              </a:rPr>
              <a:t>6. Doppler spectroscopy to obtain velocity information (DIFFER) </a:t>
            </a:r>
          </a:p>
          <a:p>
            <a:r>
              <a:rPr lang="en-US" sz="2000" b="1" dirty="0">
                <a:solidFill>
                  <a:srgbClr val="000000"/>
                </a:solidFill>
                <a:latin typeface="Arial" panose="020B0604020202020204" pitchFamily="34" charset="0"/>
                <a:cs typeface="Arial" panose="020B0604020202020204" pitchFamily="34" charset="0"/>
              </a:rPr>
              <a:t>7. Impurity characterization with filtered 2D camera systems to determine plasma conditions and emission plume from sputtering experiments (FZJ) </a:t>
            </a:r>
          </a:p>
          <a:p>
            <a:r>
              <a:rPr lang="en-US" sz="2000" b="1" dirty="0">
                <a:solidFill>
                  <a:srgbClr val="000000"/>
                </a:solidFill>
                <a:latin typeface="Arial" panose="020B0604020202020204" pitchFamily="34" charset="0"/>
                <a:cs typeface="Arial" panose="020B0604020202020204" pitchFamily="34" charset="0"/>
              </a:rPr>
              <a:t>8. (TA)LIF experimental set-up and execute measurements to determine lifetime/density of impurity ions (W, Cr etc.) to verify atomic data (FZJ). </a:t>
            </a:r>
          </a:p>
          <a:p>
            <a:r>
              <a:rPr lang="en-US" sz="2000" b="1" dirty="0">
                <a:solidFill>
                  <a:srgbClr val="000000"/>
                </a:solidFill>
                <a:latin typeface="Arial" panose="020B0604020202020204" pitchFamily="34" charset="0"/>
                <a:cs typeface="Arial" panose="020B0604020202020204" pitchFamily="34" charset="0"/>
              </a:rPr>
              <a:t>9. OES to determine refl. properties of ions on fusion relevant materials: angular and energy distribution, surface roughness </a:t>
            </a:r>
            <a:r>
              <a:rPr lang="en-US" sz="2000" b="1" dirty="0" err="1">
                <a:solidFill>
                  <a:srgbClr val="000000"/>
                </a:solidFill>
                <a:latin typeface="Arial" panose="020B0604020202020204" pitchFamily="34" charset="0"/>
                <a:cs typeface="Arial" panose="020B0604020202020204" pitchFamily="34" charset="0"/>
              </a:rPr>
              <a:t>polarisation</a:t>
            </a:r>
            <a:r>
              <a:rPr lang="en-US" sz="2000" b="1" dirty="0">
                <a:solidFill>
                  <a:srgbClr val="000000"/>
                </a:solidFill>
                <a:latin typeface="Arial" panose="020B0604020202020204" pitchFamily="34" charset="0"/>
                <a:cs typeface="Arial" panose="020B0604020202020204" pitchFamily="34" charset="0"/>
              </a:rPr>
              <a:t> /=&gt; recrystallisation).</a:t>
            </a:r>
            <a:br>
              <a:rPr lang="en-US" sz="2000" b="1" dirty="0">
                <a:solidFill>
                  <a:srgbClr val="000000"/>
                </a:solidFill>
                <a:latin typeface="Arial" panose="020B0604020202020204" pitchFamily="34" charset="0"/>
                <a:cs typeface="Arial" panose="020B0604020202020204" pitchFamily="34" charset="0"/>
              </a:rPr>
            </a:br>
            <a:r>
              <a:rPr lang="en-US" sz="2000" b="1" dirty="0">
                <a:solidFill>
                  <a:srgbClr val="000000"/>
                </a:solidFill>
                <a:latin typeface="Arial" panose="020B0604020202020204" pitchFamily="34" charset="0"/>
                <a:cs typeface="Arial" panose="020B0604020202020204" pitchFamily="34" charset="0"/>
              </a:rPr>
              <a:t>10. Determine S/XB for W in </a:t>
            </a:r>
            <a:r>
              <a:rPr lang="en-US" sz="2000" b="1" dirty="0" err="1">
                <a:solidFill>
                  <a:srgbClr val="000000"/>
                </a:solidFill>
                <a:latin typeface="Arial" panose="020B0604020202020204" pitchFamily="34" charset="0"/>
                <a:cs typeface="Arial" panose="020B0604020202020204" pitchFamily="34" charset="0"/>
              </a:rPr>
              <a:t>GyM</a:t>
            </a:r>
            <a:r>
              <a:rPr lang="en-US" sz="2000" b="1" dirty="0">
                <a:solidFill>
                  <a:srgbClr val="000000"/>
                </a:solidFill>
                <a:latin typeface="Arial" panose="020B0604020202020204" pitchFamily="34" charset="0"/>
                <a:cs typeface="Arial" panose="020B0604020202020204" pitchFamily="34" charset="0"/>
              </a:rPr>
              <a:t> (ENEA) </a:t>
            </a:r>
          </a:p>
        </p:txBody>
      </p:sp>
      <p:sp>
        <p:nvSpPr>
          <p:cNvPr id="3" name="Rectangle 2">
            <a:extLst>
              <a:ext uri="{FF2B5EF4-FFF2-40B4-BE49-F238E27FC236}">
                <a16:creationId xmlns:a16="http://schemas.microsoft.com/office/drawing/2014/main" id="{58E70C81-8B8E-410E-A6F3-55FD6EE084B6}"/>
              </a:ext>
            </a:extLst>
          </p:cNvPr>
          <p:cNvSpPr/>
          <p:nvPr/>
        </p:nvSpPr>
        <p:spPr>
          <a:xfrm>
            <a:off x="35496" y="6300028"/>
            <a:ext cx="6408712" cy="369332"/>
          </a:xfrm>
          <a:prstGeom prst="rect">
            <a:avLst/>
          </a:prstGeom>
        </p:spPr>
        <p:txBody>
          <a:bodyPr wrap="square">
            <a:spAutoFit/>
          </a:bodyPr>
          <a:lstStyle/>
          <a:p>
            <a:r>
              <a:rPr lang="en-GB" b="1" dirty="0">
                <a:solidFill>
                  <a:srgbClr val="FF9900"/>
                </a:solidFill>
              </a:rPr>
              <a:t>Orange: item/alternative item will be finished in 12/2020  </a:t>
            </a:r>
            <a:endParaRPr lang="en-US" b="1" dirty="0"/>
          </a:p>
        </p:txBody>
      </p:sp>
      <p:sp>
        <p:nvSpPr>
          <p:cNvPr id="6" name="TextBox 5">
            <a:extLst>
              <a:ext uri="{FF2B5EF4-FFF2-40B4-BE49-F238E27FC236}">
                <a16:creationId xmlns:a16="http://schemas.microsoft.com/office/drawing/2014/main" id="{487C5FDC-7CE1-4183-BA75-1935C243370C}"/>
              </a:ext>
            </a:extLst>
          </p:cNvPr>
          <p:cNvSpPr txBox="1"/>
          <p:nvPr/>
        </p:nvSpPr>
        <p:spPr>
          <a:xfrm>
            <a:off x="6444208" y="6267573"/>
            <a:ext cx="2448272" cy="369332"/>
          </a:xfrm>
          <a:prstGeom prst="rect">
            <a:avLst/>
          </a:prstGeom>
          <a:solidFill>
            <a:srgbClr val="FF0000"/>
          </a:solid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A few examples</a:t>
            </a:r>
          </a:p>
        </p:txBody>
      </p:sp>
    </p:spTree>
    <p:extLst>
      <p:ext uri="{BB962C8B-B14F-4D97-AF65-F5344CB8AC3E}">
        <p14:creationId xmlns:p14="http://schemas.microsoft.com/office/powerpoint/2010/main" val="181505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 </a:t>
            </a:r>
            <a:endParaRPr lang="fi-FI" dirty="0"/>
          </a:p>
        </p:txBody>
      </p:sp>
      <p:sp>
        <p:nvSpPr>
          <p:cNvPr id="42" name="Title 3"/>
          <p:cNvSpPr txBox="1">
            <a:spLocks/>
          </p:cNvSpPr>
          <p:nvPr/>
        </p:nvSpPr>
        <p:spPr>
          <a:xfrm>
            <a:off x="31131" y="-27384"/>
            <a:ext cx="8717333" cy="905403"/>
          </a:xfrm>
          <a:prstGeom prst="rect">
            <a:avLst/>
          </a:prstGeom>
        </p:spPr>
        <p:txBody>
          <a:bodyPr vert="horz" lIns="91440" tIns="45720" rIns="91440" bIns="45720" rtlCol="0" anchor="ctr">
            <a:noAutofit/>
          </a:bodyPr>
          <a:lstStyle>
            <a:lvl1pPr algn="l" defTabSz="914400" rtl="0" eaLnBrk="1" latinLnBrk="0" hangingPunct="1">
              <a:lnSpc>
                <a:spcPts val="3200"/>
              </a:lnSpc>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GB" sz="2800" b="1" dirty="0"/>
              <a:t>Te/ne measurements Magnum-PSI: </a:t>
            </a:r>
            <a:r>
              <a:rPr lang="en-GB" sz="3600" b="1" dirty="0">
                <a:solidFill>
                  <a:srgbClr val="C00000"/>
                </a:solidFill>
              </a:rPr>
              <a:t>DIFFER</a:t>
            </a:r>
            <a:r>
              <a:rPr lang="en-GB" sz="2800" b="1" dirty="0"/>
              <a:t> </a:t>
            </a:r>
          </a:p>
        </p:txBody>
      </p:sp>
      <p:sp>
        <p:nvSpPr>
          <p:cNvPr id="17" name="TextBox 16"/>
          <p:cNvSpPr txBox="1"/>
          <p:nvPr/>
        </p:nvSpPr>
        <p:spPr>
          <a:xfrm>
            <a:off x="95457" y="1054477"/>
            <a:ext cx="9036496" cy="646331"/>
          </a:xfrm>
          <a:prstGeom prst="rect">
            <a:avLst/>
          </a:prstGeom>
        </p:spPr>
        <p:txBody>
          <a:bodyPr wrap="square" rtlCol="0">
            <a:spAutoFit/>
          </a:bodyPr>
          <a:lstStyle/>
          <a:p>
            <a:pPr marL="285750" indent="-285750">
              <a:spcBef>
                <a:spcPct val="0"/>
              </a:spcBef>
              <a:buClr>
                <a:srgbClr val="FF0000"/>
              </a:buClr>
              <a:buFont typeface="Wingdings" panose="05000000000000000000" pitchFamily="2" charset="2"/>
              <a:buChar char="Ø"/>
            </a:pPr>
            <a:r>
              <a:rPr lang="en-US" dirty="0">
                <a:ea typeface="Verdana" pitchFamily="34" charset="0"/>
                <a:cs typeface="Verdana" pitchFamily="34" charset="0"/>
              </a:rPr>
              <a:t>N</a:t>
            </a:r>
            <a:r>
              <a:rPr lang="en-US" b="1" dirty="0">
                <a:ea typeface="Verdana" pitchFamily="34" charset="0"/>
                <a:cs typeface="Verdana" pitchFamily="34" charset="0"/>
              </a:rPr>
              <a:t>ear surface TS(Te/ne) measurements, as close as  </a:t>
            </a:r>
            <a:r>
              <a:rPr lang="en-US" b="1" dirty="0">
                <a:solidFill>
                  <a:srgbClr val="C00000"/>
                </a:solidFill>
                <a:ea typeface="Verdana" pitchFamily="34" charset="0"/>
                <a:cs typeface="Verdana" pitchFamily="34" charset="0"/>
              </a:rPr>
              <a:t>1.9 mm</a:t>
            </a:r>
            <a:r>
              <a:rPr lang="en-US" dirty="0">
                <a:ea typeface="Verdana" pitchFamily="34" charset="0"/>
                <a:cs typeface="Verdana" pitchFamily="34" charset="0"/>
              </a:rPr>
              <a:t>, with 10</a:t>
            </a:r>
            <a:r>
              <a:rPr lang="en-US" baseline="30000" dirty="0">
                <a:ea typeface="Verdana" pitchFamily="34" charset="0"/>
                <a:cs typeface="Verdana" pitchFamily="34" charset="0"/>
              </a:rPr>
              <a:t>4 </a:t>
            </a:r>
            <a:r>
              <a:rPr lang="en-US" dirty="0">
                <a:ea typeface="Verdana" pitchFamily="34" charset="0"/>
                <a:cs typeface="Verdana" pitchFamily="34" charset="0"/>
              </a:rPr>
              <a:t>stray light suppression of to get inside about ion acceleration in presheath  (B=1.2 T) </a:t>
            </a:r>
          </a:p>
        </p:txBody>
      </p:sp>
      <p:sp>
        <p:nvSpPr>
          <p:cNvPr id="2" name="Rectangle 1">
            <a:extLst>
              <a:ext uri="{FF2B5EF4-FFF2-40B4-BE49-F238E27FC236}">
                <a16:creationId xmlns:a16="http://schemas.microsoft.com/office/drawing/2014/main" id="{26F6FFDF-96EE-41B7-A29D-D0F57E623485}"/>
              </a:ext>
            </a:extLst>
          </p:cNvPr>
          <p:cNvSpPr/>
          <p:nvPr/>
        </p:nvSpPr>
        <p:spPr>
          <a:xfrm>
            <a:off x="1187624" y="6490900"/>
            <a:ext cx="7344816" cy="276999"/>
          </a:xfrm>
          <a:prstGeom prst="rect">
            <a:avLst/>
          </a:prstGeom>
        </p:spPr>
        <p:txBody>
          <a:bodyPr wrap="square">
            <a:spAutoFit/>
          </a:bodyPr>
          <a:lstStyle/>
          <a:p>
            <a:r>
              <a:rPr lang="en-US" sz="1200" dirty="0">
                <a:ea typeface="Verdana" pitchFamily="34" charset="0"/>
                <a:cs typeface="Verdana" pitchFamily="34" charset="0"/>
              </a:rPr>
              <a:t>Jonathan van den Berg </a:t>
            </a:r>
            <a:r>
              <a:rPr lang="en-US" sz="1200" i="1" dirty="0">
                <a:ea typeface="Verdana" pitchFamily="34" charset="0"/>
                <a:cs typeface="Verdana" pitchFamily="34" charset="0"/>
              </a:rPr>
              <a:t>et al</a:t>
            </a:r>
            <a:r>
              <a:rPr lang="en-US" sz="1200" dirty="0">
                <a:ea typeface="Verdana" pitchFamily="34" charset="0"/>
                <a:cs typeface="Verdana" pitchFamily="34" charset="0"/>
              </a:rPr>
              <a:t>, </a:t>
            </a:r>
            <a:r>
              <a:rPr lang="en-US" sz="1200" b="1" i="1" dirty="0">
                <a:ea typeface="Verdana" pitchFamily="34" charset="0"/>
                <a:cs typeface="Verdana" pitchFamily="34" charset="0"/>
              </a:rPr>
              <a:t>JINST</a:t>
            </a:r>
            <a:r>
              <a:rPr lang="en-US" sz="1200" i="1" dirty="0">
                <a:ea typeface="Verdana" pitchFamily="34" charset="0"/>
                <a:cs typeface="Verdana" pitchFamily="34" charset="0"/>
              </a:rPr>
              <a:t> (2019), </a:t>
            </a:r>
            <a:r>
              <a:rPr lang="nl-NL" sz="1200" u="sng" dirty="0">
                <a:hlinkClick r:id="rId3"/>
              </a:rPr>
              <a:t>https://iopscience.iop.org/article/10.1088/1748-0221/14/10/C10041</a:t>
            </a:r>
            <a:r>
              <a:rPr lang="en-US" sz="1200" dirty="0">
                <a:ea typeface="Verdana" pitchFamily="34" charset="0"/>
                <a:cs typeface="Verdana" pitchFamily="34" charset="0"/>
              </a:rPr>
              <a:t> </a:t>
            </a:r>
            <a:endParaRPr lang="nl-NL" sz="1200" dirty="0"/>
          </a:p>
        </p:txBody>
      </p:sp>
      <p:pic>
        <p:nvPicPr>
          <p:cNvPr id="3" name="Picture 2">
            <a:extLst>
              <a:ext uri="{FF2B5EF4-FFF2-40B4-BE49-F238E27FC236}">
                <a16:creationId xmlns:a16="http://schemas.microsoft.com/office/drawing/2014/main" id="{3314CC61-D2C6-450B-8BF9-D4398545D903}"/>
              </a:ext>
            </a:extLst>
          </p:cNvPr>
          <p:cNvPicPr>
            <a:picLocks noChangeAspect="1"/>
          </p:cNvPicPr>
          <p:nvPr/>
        </p:nvPicPr>
        <p:blipFill>
          <a:blip r:embed="rId4"/>
          <a:stretch>
            <a:fillRect/>
          </a:stretch>
        </p:blipFill>
        <p:spPr>
          <a:xfrm>
            <a:off x="33579" y="2039186"/>
            <a:ext cx="4178381" cy="1807960"/>
          </a:xfrm>
          <a:prstGeom prst="rect">
            <a:avLst/>
          </a:prstGeom>
        </p:spPr>
      </p:pic>
      <p:pic>
        <p:nvPicPr>
          <p:cNvPr id="5" name="Picture 4">
            <a:extLst>
              <a:ext uri="{FF2B5EF4-FFF2-40B4-BE49-F238E27FC236}">
                <a16:creationId xmlns:a16="http://schemas.microsoft.com/office/drawing/2014/main" id="{019514BE-CF2C-4BB0-BC24-1FF96160C0FA}"/>
              </a:ext>
            </a:extLst>
          </p:cNvPr>
          <p:cNvPicPr>
            <a:picLocks noChangeAspect="1"/>
          </p:cNvPicPr>
          <p:nvPr/>
        </p:nvPicPr>
        <p:blipFill>
          <a:blip r:embed="rId5"/>
          <a:stretch>
            <a:fillRect/>
          </a:stretch>
        </p:blipFill>
        <p:spPr>
          <a:xfrm>
            <a:off x="4364637" y="1988840"/>
            <a:ext cx="4826195" cy="1951084"/>
          </a:xfrm>
          <a:prstGeom prst="rect">
            <a:avLst/>
          </a:prstGeom>
        </p:spPr>
      </p:pic>
      <p:pic>
        <p:nvPicPr>
          <p:cNvPr id="6" name="Picture 5">
            <a:extLst>
              <a:ext uri="{FF2B5EF4-FFF2-40B4-BE49-F238E27FC236}">
                <a16:creationId xmlns:a16="http://schemas.microsoft.com/office/drawing/2014/main" id="{8C170027-8B12-425F-A323-A9C98590ACC1}"/>
              </a:ext>
            </a:extLst>
          </p:cNvPr>
          <p:cNvPicPr>
            <a:picLocks noChangeAspect="1"/>
          </p:cNvPicPr>
          <p:nvPr/>
        </p:nvPicPr>
        <p:blipFill>
          <a:blip r:embed="rId6"/>
          <a:stretch>
            <a:fillRect/>
          </a:stretch>
        </p:blipFill>
        <p:spPr>
          <a:xfrm>
            <a:off x="4355976" y="3980976"/>
            <a:ext cx="4789637" cy="2031533"/>
          </a:xfrm>
          <a:prstGeom prst="rect">
            <a:avLst/>
          </a:prstGeom>
        </p:spPr>
      </p:pic>
      <p:sp>
        <p:nvSpPr>
          <p:cNvPr id="7" name="Rectangle 6">
            <a:extLst>
              <a:ext uri="{FF2B5EF4-FFF2-40B4-BE49-F238E27FC236}">
                <a16:creationId xmlns:a16="http://schemas.microsoft.com/office/drawing/2014/main" id="{AFA8966D-49B6-4236-B20D-93388A21367A}"/>
              </a:ext>
            </a:extLst>
          </p:cNvPr>
          <p:cNvSpPr/>
          <p:nvPr/>
        </p:nvSpPr>
        <p:spPr>
          <a:xfrm>
            <a:off x="53752" y="5366128"/>
            <a:ext cx="9036495" cy="1200329"/>
          </a:xfrm>
          <a:prstGeom prst="rect">
            <a:avLst/>
          </a:prstGeom>
        </p:spPr>
        <p:txBody>
          <a:bodyPr wrap="square">
            <a:spAutoFit/>
          </a:bodyPr>
          <a:lstStyle/>
          <a:p>
            <a:pPr>
              <a:spcBef>
                <a:spcPct val="0"/>
              </a:spcBef>
              <a:buClr>
                <a:srgbClr val="FF0000"/>
              </a:buClr>
            </a:pPr>
            <a:r>
              <a:rPr lang="en-US" b="1" dirty="0">
                <a:ea typeface="Verdana" pitchFamily="34" charset="0"/>
                <a:cs typeface="Verdana" pitchFamily="34" charset="0"/>
                <a:sym typeface="Wingdings" panose="05000000000000000000" pitchFamily="2" charset="2"/>
              </a:rPr>
              <a:t>Close to the wall</a:t>
            </a:r>
          </a:p>
          <a:p>
            <a:pPr>
              <a:spcBef>
                <a:spcPct val="0"/>
              </a:spcBef>
              <a:buClr>
                <a:srgbClr val="FF0000"/>
              </a:buClr>
            </a:pPr>
            <a:r>
              <a:rPr lang="en-US" dirty="0">
                <a:ea typeface="Verdana" pitchFamily="34" charset="0"/>
                <a:cs typeface="Verdana" pitchFamily="34" charset="0"/>
                <a:sym typeface="Wingdings" panose="05000000000000000000" pitchFamily="2" charset="2"/>
              </a:rPr>
              <a:t>The ne drop indicates plasma acceleration </a:t>
            </a:r>
          </a:p>
          <a:p>
            <a:pPr>
              <a:spcBef>
                <a:spcPct val="0"/>
              </a:spcBef>
              <a:buClr>
                <a:srgbClr val="FF0000"/>
              </a:buClr>
            </a:pPr>
            <a:r>
              <a:rPr lang="en-US" dirty="0">
                <a:ea typeface="Verdana" pitchFamily="34" charset="0"/>
                <a:cs typeface="Verdana" pitchFamily="34" charset="0"/>
                <a:sym typeface="Wingdings" panose="05000000000000000000" pitchFamily="2" charset="2"/>
              </a:rPr>
              <a:t>The Te drop observed: electron pressure decay?</a:t>
            </a:r>
          </a:p>
          <a:p>
            <a:pPr>
              <a:spcBef>
                <a:spcPct val="0"/>
              </a:spcBef>
              <a:buClr>
                <a:srgbClr val="FF0000"/>
              </a:buClr>
            </a:pPr>
            <a:r>
              <a:rPr lang="en-US" dirty="0">
                <a:ea typeface="Verdana" pitchFamily="34" charset="0"/>
                <a:cs typeface="Verdana" pitchFamily="34" charset="0"/>
                <a:sym typeface="Wingdings" panose="05000000000000000000" pitchFamily="2" charset="2"/>
              </a:rPr>
              <a:t> Loss of fast electron tail?  To be investigated </a:t>
            </a:r>
          </a:p>
        </p:txBody>
      </p:sp>
      <p:grpSp>
        <p:nvGrpSpPr>
          <p:cNvPr id="10" name="Group 9">
            <a:extLst>
              <a:ext uri="{FF2B5EF4-FFF2-40B4-BE49-F238E27FC236}">
                <a16:creationId xmlns:a16="http://schemas.microsoft.com/office/drawing/2014/main" id="{DE075239-46C4-43A3-84E2-9B60E8ACFA09}"/>
              </a:ext>
            </a:extLst>
          </p:cNvPr>
          <p:cNvGrpSpPr/>
          <p:nvPr/>
        </p:nvGrpSpPr>
        <p:grpSpPr>
          <a:xfrm>
            <a:off x="6948264" y="6031000"/>
            <a:ext cx="2141983" cy="402884"/>
            <a:chOff x="6948264" y="6031000"/>
            <a:chExt cx="2141983" cy="402884"/>
          </a:xfrm>
        </p:grpSpPr>
        <p:sp>
          <p:nvSpPr>
            <p:cNvPr id="8" name="Rectangle 7">
              <a:extLst>
                <a:ext uri="{FF2B5EF4-FFF2-40B4-BE49-F238E27FC236}">
                  <a16:creationId xmlns:a16="http://schemas.microsoft.com/office/drawing/2014/main" id="{1F75B22D-516A-42B5-B35B-77B49A664EB3}"/>
                </a:ext>
              </a:extLst>
            </p:cNvPr>
            <p:cNvSpPr/>
            <p:nvPr/>
          </p:nvSpPr>
          <p:spPr>
            <a:xfrm>
              <a:off x="6948264" y="6031000"/>
              <a:ext cx="144016" cy="4028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8">
              <a:extLst>
                <a:ext uri="{FF2B5EF4-FFF2-40B4-BE49-F238E27FC236}">
                  <a16:creationId xmlns:a16="http://schemas.microsoft.com/office/drawing/2014/main" id="{6D4D42F1-81C2-4429-8136-21AE825908B9}"/>
                </a:ext>
              </a:extLst>
            </p:cNvPr>
            <p:cNvSpPr/>
            <p:nvPr/>
          </p:nvSpPr>
          <p:spPr>
            <a:xfrm>
              <a:off x="7092280" y="6100197"/>
              <a:ext cx="1997967" cy="26449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69594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 </a:t>
            </a:r>
            <a:endParaRPr lang="fi-FI" dirty="0"/>
          </a:p>
        </p:txBody>
      </p:sp>
      <p:pic>
        <p:nvPicPr>
          <p:cNvPr id="18" name="Picture 17">
            <a:extLst>
              <a:ext uri="{FF2B5EF4-FFF2-40B4-BE49-F238E27FC236}">
                <a16:creationId xmlns:a16="http://schemas.microsoft.com/office/drawing/2014/main" id="{179C934A-A894-439E-B399-DB0394739FB7}"/>
              </a:ext>
            </a:extLst>
          </p:cNvPr>
          <p:cNvPicPr>
            <a:picLocks noChangeAspect="1"/>
          </p:cNvPicPr>
          <p:nvPr/>
        </p:nvPicPr>
        <p:blipFill>
          <a:blip r:embed="rId3"/>
          <a:stretch>
            <a:fillRect/>
          </a:stretch>
        </p:blipFill>
        <p:spPr>
          <a:xfrm>
            <a:off x="11578" y="1022277"/>
            <a:ext cx="9096925" cy="1902667"/>
          </a:xfrm>
          <a:prstGeom prst="rect">
            <a:avLst/>
          </a:prstGeom>
        </p:spPr>
      </p:pic>
      <p:sp>
        <p:nvSpPr>
          <p:cNvPr id="23" name="Titel 1">
            <a:extLst>
              <a:ext uri="{FF2B5EF4-FFF2-40B4-BE49-F238E27FC236}">
                <a16:creationId xmlns:a16="http://schemas.microsoft.com/office/drawing/2014/main" id="{5208B9BE-30B8-4199-A64E-7F2EEF3404D2}"/>
              </a:ext>
            </a:extLst>
          </p:cNvPr>
          <p:cNvSpPr txBox="1">
            <a:spLocks/>
          </p:cNvSpPr>
          <p:nvPr/>
        </p:nvSpPr>
        <p:spPr>
          <a:xfrm>
            <a:off x="128893" y="3284984"/>
            <a:ext cx="7543800" cy="457200"/>
          </a:xfrm>
          <a:prstGeom prst="rect">
            <a:avLst/>
          </a:prstGeom>
        </p:spPr>
        <p:txBody>
          <a:bodyPr vert="horz" lIns="91440" tIns="45720" rIns="91440" bIns="45720" rtlCol="0" anchor="ctr">
            <a:noAutofit/>
          </a:bodyPr>
          <a:lstStyle>
            <a:lvl1pPr algn="l" defTabSz="914400" rtl="0" eaLnBrk="1" latinLnBrk="0" hangingPunct="1">
              <a:lnSpc>
                <a:spcPts val="3200"/>
              </a:lnSpc>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GB" sz="2800" b="1" dirty="0">
                <a:solidFill>
                  <a:srgbClr val="FF0000"/>
                </a:solidFill>
                <a:latin typeface="+mj-lt"/>
              </a:rPr>
              <a:t>Polarisation and recrystallization</a:t>
            </a:r>
          </a:p>
        </p:txBody>
      </p:sp>
      <p:sp>
        <p:nvSpPr>
          <p:cNvPr id="12" name="Inhaltsplatzhalter 2">
            <a:extLst>
              <a:ext uri="{FF2B5EF4-FFF2-40B4-BE49-F238E27FC236}">
                <a16:creationId xmlns:a16="http://schemas.microsoft.com/office/drawing/2014/main" id="{D20DAEA2-754C-46E0-8655-411F9FED75AD}"/>
              </a:ext>
            </a:extLst>
          </p:cNvPr>
          <p:cNvSpPr>
            <a:spLocks noGrp="1"/>
          </p:cNvSpPr>
          <p:nvPr>
            <p:ph idx="1"/>
          </p:nvPr>
        </p:nvSpPr>
        <p:spPr>
          <a:xfrm>
            <a:off x="122511" y="4000085"/>
            <a:ext cx="3898776" cy="2282514"/>
          </a:xfrm>
        </p:spPr>
        <p:txBody>
          <a:bodyPr/>
          <a:lstStyle/>
          <a:p>
            <a:r>
              <a:rPr lang="en-GB" sz="1800" dirty="0"/>
              <a:t>First experiments took place</a:t>
            </a:r>
          </a:p>
          <a:p>
            <a:r>
              <a:rPr lang="en-GB" sz="1800" dirty="0">
                <a:solidFill>
                  <a:srgbClr val="FF0000"/>
                </a:solidFill>
              </a:rPr>
              <a:t>Polarisation effects are detected in the line shape of sputtered W</a:t>
            </a:r>
          </a:p>
          <a:p>
            <a:r>
              <a:rPr lang="en-GB" sz="1800" dirty="0"/>
              <a:t>Further analyses and experiments needed</a:t>
            </a:r>
          </a:p>
          <a:p>
            <a:endParaRPr lang="en-GB" sz="1800" dirty="0"/>
          </a:p>
          <a:p>
            <a:endParaRPr lang="de-DE" dirty="0"/>
          </a:p>
        </p:txBody>
      </p:sp>
      <p:pic>
        <p:nvPicPr>
          <p:cNvPr id="13" name="Grafik 4">
            <a:extLst>
              <a:ext uri="{FF2B5EF4-FFF2-40B4-BE49-F238E27FC236}">
                <a16:creationId xmlns:a16="http://schemas.microsoft.com/office/drawing/2014/main" id="{F25F934D-DCB8-4426-BAC7-06663D7AA9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2714" y="3429000"/>
            <a:ext cx="3932477" cy="2949357"/>
          </a:xfrm>
          <a:prstGeom prst="rect">
            <a:avLst/>
          </a:prstGeom>
        </p:spPr>
      </p:pic>
      <p:sp>
        <p:nvSpPr>
          <p:cNvPr id="14" name="Textfeld 5">
            <a:extLst>
              <a:ext uri="{FF2B5EF4-FFF2-40B4-BE49-F238E27FC236}">
                <a16:creationId xmlns:a16="http://schemas.microsoft.com/office/drawing/2014/main" id="{D45944B0-CF1E-4DEA-8147-606F59E34D36}"/>
              </a:ext>
            </a:extLst>
          </p:cNvPr>
          <p:cNvSpPr txBox="1"/>
          <p:nvPr/>
        </p:nvSpPr>
        <p:spPr>
          <a:xfrm>
            <a:off x="5206747" y="6309320"/>
            <a:ext cx="4006225" cy="355482"/>
          </a:xfrm>
          <a:prstGeom prst="rect">
            <a:avLst/>
          </a:prstGeom>
          <a:noFill/>
        </p:spPr>
        <p:txBody>
          <a:bodyPr wrap="none" rtlCol="0">
            <a:spAutoFit/>
          </a:bodyPr>
          <a:lstStyle/>
          <a:p>
            <a:pPr algn="l">
              <a:lnSpc>
                <a:spcPct val="95000"/>
              </a:lnSpc>
            </a:pPr>
            <a:r>
              <a:rPr lang="en-GB" dirty="0"/>
              <a:t>WI Spectrum observed at Brewster angle</a:t>
            </a:r>
          </a:p>
        </p:txBody>
      </p:sp>
      <p:sp>
        <p:nvSpPr>
          <p:cNvPr id="2" name="Rectangle 1">
            <a:extLst>
              <a:ext uri="{FF2B5EF4-FFF2-40B4-BE49-F238E27FC236}">
                <a16:creationId xmlns:a16="http://schemas.microsoft.com/office/drawing/2014/main" id="{19DC3580-011C-42CE-BB33-79B64BE1E943}"/>
              </a:ext>
            </a:extLst>
          </p:cNvPr>
          <p:cNvSpPr/>
          <p:nvPr/>
        </p:nvSpPr>
        <p:spPr>
          <a:xfrm>
            <a:off x="11577" y="-60306"/>
            <a:ext cx="9043613" cy="1077218"/>
          </a:xfrm>
          <a:prstGeom prst="rect">
            <a:avLst/>
          </a:prstGeom>
        </p:spPr>
        <p:txBody>
          <a:bodyPr wrap="square">
            <a:spAutoFit/>
          </a:bodyPr>
          <a:lstStyle/>
          <a:p>
            <a:r>
              <a:rPr lang="en-US" sz="2800" b="1" dirty="0">
                <a:solidFill>
                  <a:srgbClr val="000000"/>
                </a:solidFill>
                <a:latin typeface="Arial" panose="020B0604020202020204" pitchFamily="34" charset="0"/>
                <a:cs typeface="Arial" panose="020B0604020202020204" pitchFamily="34" charset="0"/>
              </a:rPr>
              <a:t>Detection of surface  reflection properties of emitted light from ions </a:t>
            </a:r>
            <a:r>
              <a:rPr lang="en-US" sz="3600" b="1" dirty="0">
                <a:solidFill>
                  <a:srgbClr val="C00000"/>
                </a:solidFill>
                <a:latin typeface="Arial" panose="020B0604020202020204" pitchFamily="34" charset="0"/>
                <a:cs typeface="Arial" panose="020B0604020202020204" pitchFamily="34" charset="0"/>
              </a:rPr>
              <a:t>FZJ</a:t>
            </a:r>
          </a:p>
        </p:txBody>
      </p:sp>
    </p:spTree>
    <p:extLst>
      <p:ext uri="{BB962C8B-B14F-4D97-AF65-F5344CB8AC3E}">
        <p14:creationId xmlns:p14="http://schemas.microsoft.com/office/powerpoint/2010/main" val="135354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207582"/>
            <a:ext cx="6624736" cy="457200"/>
          </a:xfrm>
        </p:spPr>
        <p:txBody>
          <a:bodyPr/>
          <a:lstStyle/>
          <a:p>
            <a:pPr algn="ctr"/>
            <a:r>
              <a:rPr lang="nl-NL" sz="2400" dirty="0"/>
              <a:t>LIBS  GOAL 3                                                   </a:t>
            </a:r>
            <a:r>
              <a:rPr lang="en-GB" sz="2400" b="1" dirty="0">
                <a:solidFill>
                  <a:srgbClr val="C00000"/>
                </a:solidFill>
              </a:rPr>
              <a:t>FZJ</a:t>
            </a:r>
            <a:endParaRPr lang="fi-FI" sz="2400" dirty="0"/>
          </a:p>
        </p:txBody>
      </p:sp>
      <p:sp>
        <p:nvSpPr>
          <p:cNvPr id="3" name="Rectangle 2">
            <a:extLst>
              <a:ext uri="{FF2B5EF4-FFF2-40B4-BE49-F238E27FC236}">
                <a16:creationId xmlns:a16="http://schemas.microsoft.com/office/drawing/2014/main" id="{8AE42193-D149-42B5-ABAD-1B2EF7487FC0}"/>
              </a:ext>
            </a:extLst>
          </p:cNvPr>
          <p:cNvSpPr/>
          <p:nvPr/>
        </p:nvSpPr>
        <p:spPr>
          <a:xfrm>
            <a:off x="179512" y="980728"/>
            <a:ext cx="8676456" cy="707886"/>
          </a:xfrm>
          <a:prstGeom prst="rect">
            <a:avLst/>
          </a:prstGeom>
        </p:spPr>
        <p:txBody>
          <a:bodyPr wrap="square">
            <a:spAutoFit/>
          </a:bodyPr>
          <a:lstStyle/>
          <a:p>
            <a:pPr lvl="0">
              <a:spcBef>
                <a:spcPct val="20000"/>
              </a:spcBef>
            </a:pPr>
            <a:r>
              <a:rPr lang="en-GB" sz="2000" dirty="0">
                <a:solidFill>
                  <a:srgbClr val="0070C0"/>
                </a:solidFill>
                <a:latin typeface="Arial" panose="020B0604020202020204" pitchFamily="34" charset="0"/>
                <a:cs typeface="Arial" panose="020B0604020202020204" pitchFamily="34" charset="0"/>
              </a:rPr>
              <a:t>Comparison ps, ns and DP (CF) LIBS on samples from different devices, including tokamaks or W-7X</a:t>
            </a:r>
          </a:p>
        </p:txBody>
      </p:sp>
      <p:sp>
        <p:nvSpPr>
          <p:cNvPr id="5" name="Content Placeholder 2">
            <a:extLst>
              <a:ext uri="{FF2B5EF4-FFF2-40B4-BE49-F238E27FC236}">
                <a16:creationId xmlns:a16="http://schemas.microsoft.com/office/drawing/2014/main" id="{30773AA6-DFE4-40A4-B6EF-956C688F2BF8}"/>
              </a:ext>
            </a:extLst>
          </p:cNvPr>
          <p:cNvSpPr txBox="1">
            <a:spLocks/>
          </p:cNvSpPr>
          <p:nvPr/>
        </p:nvSpPr>
        <p:spPr>
          <a:xfrm>
            <a:off x="179512" y="1628800"/>
            <a:ext cx="5256584" cy="50405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GB" sz="1800" dirty="0"/>
              <a:t>Measurement of the erosion pattern by ps-LIBS on a vertical </a:t>
            </a:r>
            <a:r>
              <a:rPr lang="en-GB" sz="1800" dirty="0" err="1"/>
              <a:t>divertor</a:t>
            </a:r>
            <a:r>
              <a:rPr lang="en-GB" sz="1800" dirty="0"/>
              <a:t> target of W7-X were performed by ps-LIBS</a:t>
            </a:r>
          </a:p>
          <a:p>
            <a:pPr algn="just"/>
            <a:r>
              <a:rPr lang="de-DE" sz="1800" dirty="0"/>
              <a:t>Depth-profiling of the Mo marker interlayer was used</a:t>
            </a:r>
          </a:p>
          <a:p>
            <a:pPr algn="just"/>
            <a:r>
              <a:rPr lang="de-DE" sz="1800" dirty="0"/>
              <a:t>A simulation model was developed to correct the LIBS data at the erosion zone with the value of 35% due to an imperfect spatial profile of the laser spot</a:t>
            </a:r>
            <a:endParaRPr lang="en-GB" sz="1800" dirty="0"/>
          </a:p>
          <a:p>
            <a:pPr algn="just">
              <a:buFont typeface="Wingdings" panose="05000000000000000000" pitchFamily="2" charset="2"/>
              <a:buChar char="Ø"/>
            </a:pPr>
            <a:r>
              <a:rPr lang="de-DE" sz="1800" dirty="0"/>
              <a:t>A massive erosion zone extending by about 100 mm in the poloidal direction, where the entire C marker layer deposited above the Mo marker layer was eroded by W7-X plasma in OP1.2A, can be identified</a:t>
            </a:r>
          </a:p>
          <a:p>
            <a:pPr algn="just">
              <a:buFont typeface="Wingdings" panose="05000000000000000000" pitchFamily="2" charset="2"/>
              <a:buChar char="Ø"/>
            </a:pPr>
            <a:r>
              <a:rPr lang="de-DE" sz="1800" dirty="0"/>
              <a:t>At the peak erosion position, not only 7.6</a:t>
            </a:r>
            <a:r>
              <a:rPr lang="de-DE" sz="1800" dirty="0">
                <a:sym typeface="Symbol" panose="05050102010706020507" pitchFamily="18" charset="2"/>
              </a:rPr>
              <a:t></a:t>
            </a:r>
            <a:r>
              <a:rPr lang="de-DE" sz="1800" dirty="0"/>
              <a:t>10</a:t>
            </a:r>
            <a:r>
              <a:rPr lang="de-DE" sz="1800" baseline="30000" dirty="0"/>
              <a:t>19</a:t>
            </a:r>
            <a:r>
              <a:rPr lang="de-DE" sz="1800" dirty="0"/>
              <a:t> C atoms/cm</a:t>
            </a:r>
            <a:r>
              <a:rPr lang="de-DE" sz="1800" baseline="30000" dirty="0"/>
              <a:t>2</a:t>
            </a:r>
            <a:r>
              <a:rPr lang="de-DE" sz="1800" dirty="0"/>
              <a:t> but also 2</a:t>
            </a:r>
            <a:r>
              <a:rPr lang="de-DE" sz="1800" dirty="0">
                <a:sym typeface="Symbol" panose="05050102010706020507" pitchFamily="18" charset="2"/>
              </a:rPr>
              <a:t></a:t>
            </a:r>
            <a:r>
              <a:rPr lang="de-DE" sz="1800" dirty="0"/>
              <a:t>10</a:t>
            </a:r>
            <a:r>
              <a:rPr lang="de-DE" sz="1800" baseline="30000" dirty="0"/>
              <a:t>18</a:t>
            </a:r>
            <a:r>
              <a:rPr lang="de-DE" sz="1800" dirty="0"/>
              <a:t> Mo atoms/cm</a:t>
            </a:r>
            <a:r>
              <a:rPr lang="de-DE" sz="1800" baseline="30000" dirty="0"/>
              <a:t>2</a:t>
            </a:r>
            <a:r>
              <a:rPr lang="de-DE" sz="1800" dirty="0"/>
              <a:t> were eroded due to plasma impact</a:t>
            </a:r>
          </a:p>
        </p:txBody>
      </p:sp>
      <p:grpSp>
        <p:nvGrpSpPr>
          <p:cNvPr id="6" name="Group 5">
            <a:extLst>
              <a:ext uri="{FF2B5EF4-FFF2-40B4-BE49-F238E27FC236}">
                <a16:creationId xmlns:a16="http://schemas.microsoft.com/office/drawing/2014/main" id="{B10F1B61-B9B0-4CC1-8024-02C1D3591B2D}"/>
              </a:ext>
            </a:extLst>
          </p:cNvPr>
          <p:cNvGrpSpPr/>
          <p:nvPr/>
        </p:nvGrpSpPr>
        <p:grpSpPr>
          <a:xfrm>
            <a:off x="5868144" y="1340768"/>
            <a:ext cx="3031900" cy="4505289"/>
            <a:chOff x="5724128" y="1628800"/>
            <a:chExt cx="3031900" cy="4505289"/>
          </a:xfrm>
        </p:grpSpPr>
        <p:pic>
          <p:nvPicPr>
            <p:cNvPr id="7" name="Picture 6">
              <a:extLst>
                <a:ext uri="{FF2B5EF4-FFF2-40B4-BE49-F238E27FC236}">
                  <a16:creationId xmlns:a16="http://schemas.microsoft.com/office/drawing/2014/main" id="{7BB0426A-4C36-45B5-BE63-193CF13E7BE8}"/>
                </a:ext>
              </a:extLst>
            </p:cNvPr>
            <p:cNvPicPr>
              <a:picLocks noChangeAspect="1"/>
            </p:cNvPicPr>
            <p:nvPr/>
          </p:nvPicPr>
          <p:blipFill>
            <a:blip r:embed="rId3"/>
            <a:stretch>
              <a:fillRect/>
            </a:stretch>
          </p:blipFill>
          <p:spPr>
            <a:xfrm>
              <a:off x="5724128" y="1628800"/>
              <a:ext cx="2736304" cy="4505289"/>
            </a:xfrm>
            <a:prstGeom prst="rect">
              <a:avLst/>
            </a:prstGeom>
          </p:spPr>
        </p:pic>
        <p:cxnSp>
          <p:nvCxnSpPr>
            <p:cNvPr id="8" name="Straight Connector 7">
              <a:extLst>
                <a:ext uri="{FF2B5EF4-FFF2-40B4-BE49-F238E27FC236}">
                  <a16:creationId xmlns:a16="http://schemas.microsoft.com/office/drawing/2014/main" id="{8E2CB976-0498-4AFA-9D88-AE3C8B1A1AE0}"/>
                </a:ext>
              </a:extLst>
            </p:cNvPr>
            <p:cNvCxnSpPr/>
            <p:nvPr/>
          </p:nvCxnSpPr>
          <p:spPr>
            <a:xfrm>
              <a:off x="8460432" y="1772816"/>
              <a:ext cx="0" cy="180020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B587B5-5AF8-49CF-BECD-385F793FDC41}"/>
                </a:ext>
              </a:extLst>
            </p:cNvPr>
            <p:cNvCxnSpPr/>
            <p:nvPr/>
          </p:nvCxnSpPr>
          <p:spPr>
            <a:xfrm>
              <a:off x="8251335" y="1786671"/>
              <a:ext cx="216024" cy="0"/>
            </a:xfrm>
            <a:prstGeom prst="line">
              <a:avLst/>
            </a:prstGeom>
            <a:ln w="25400">
              <a:solidFill>
                <a:srgbClr val="00B050"/>
              </a:solidFill>
              <a:head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FE49847-25B5-426C-A5FF-E5BABA9EDDBC}"/>
                </a:ext>
              </a:extLst>
            </p:cNvPr>
            <p:cNvCxnSpPr/>
            <p:nvPr/>
          </p:nvCxnSpPr>
          <p:spPr>
            <a:xfrm>
              <a:off x="8330271" y="3566089"/>
              <a:ext cx="144000" cy="0"/>
            </a:xfrm>
            <a:prstGeom prst="line">
              <a:avLst/>
            </a:prstGeom>
            <a:ln w="25400">
              <a:solidFill>
                <a:srgbClr val="00B050"/>
              </a:solidFill>
              <a:head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BAC6C00-C3A3-4458-96F9-13938F32192F}"/>
                </a:ext>
              </a:extLst>
            </p:cNvPr>
            <p:cNvCxnSpPr/>
            <p:nvPr/>
          </p:nvCxnSpPr>
          <p:spPr>
            <a:xfrm>
              <a:off x="8604448" y="1844824"/>
              <a:ext cx="0" cy="2736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44C5BE-CC5A-4BAB-AA99-51A8998B56A0}"/>
                </a:ext>
              </a:extLst>
            </p:cNvPr>
            <p:cNvCxnSpPr/>
            <p:nvPr/>
          </p:nvCxnSpPr>
          <p:spPr>
            <a:xfrm>
              <a:off x="8395351" y="1858679"/>
              <a:ext cx="216024" cy="0"/>
            </a:xfrm>
            <a:prstGeom prst="line">
              <a:avLst/>
            </a:prstGeom>
            <a:ln w="25400">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698EAA-B017-4B7D-B7A0-8C01B0BF6501}"/>
                </a:ext>
              </a:extLst>
            </p:cNvPr>
            <p:cNvCxnSpPr/>
            <p:nvPr/>
          </p:nvCxnSpPr>
          <p:spPr>
            <a:xfrm>
              <a:off x="8316416" y="2852936"/>
              <a:ext cx="288016" cy="0"/>
            </a:xfrm>
            <a:prstGeom prst="line">
              <a:avLst/>
            </a:prstGeom>
            <a:ln w="25400">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F6770C3-0CED-4326-9356-BBAA12F9824B}"/>
                </a:ext>
              </a:extLst>
            </p:cNvPr>
            <p:cNvCxnSpPr/>
            <p:nvPr/>
          </p:nvCxnSpPr>
          <p:spPr>
            <a:xfrm flipV="1">
              <a:off x="8316416" y="4574200"/>
              <a:ext cx="294943" cy="0"/>
            </a:xfrm>
            <a:prstGeom prst="line">
              <a:avLst/>
            </a:prstGeom>
            <a:ln w="25400">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2BE5DB-1682-4AFC-A01D-A1A50DC5D944}"/>
                </a:ext>
              </a:extLst>
            </p:cNvPr>
            <p:cNvCxnSpPr/>
            <p:nvPr/>
          </p:nvCxnSpPr>
          <p:spPr>
            <a:xfrm>
              <a:off x="8748464" y="1916832"/>
              <a:ext cx="0" cy="356400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E88D2F5-DF77-4512-8ACB-976704C8F45C}"/>
                </a:ext>
              </a:extLst>
            </p:cNvPr>
            <p:cNvCxnSpPr/>
            <p:nvPr/>
          </p:nvCxnSpPr>
          <p:spPr>
            <a:xfrm>
              <a:off x="8252028" y="1928262"/>
              <a:ext cx="504000" cy="0"/>
            </a:xfrm>
            <a:prstGeom prst="line">
              <a:avLst/>
            </a:prstGeom>
            <a:ln w="25400">
              <a:solidFill>
                <a:srgbClr val="00B0F0"/>
              </a:solidFill>
              <a:head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1EE803-3689-49E9-9611-8E618D607A32}"/>
                </a:ext>
              </a:extLst>
            </p:cNvPr>
            <p:cNvCxnSpPr/>
            <p:nvPr/>
          </p:nvCxnSpPr>
          <p:spPr>
            <a:xfrm>
              <a:off x="8316416" y="5468084"/>
              <a:ext cx="432048" cy="0"/>
            </a:xfrm>
            <a:prstGeom prst="line">
              <a:avLst/>
            </a:prstGeom>
            <a:ln w="25400">
              <a:solidFill>
                <a:srgbClr val="00B0F0"/>
              </a:solidFill>
              <a:head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389D527-7846-4AC4-A145-E9962AE02699}"/>
                </a:ext>
              </a:extLst>
            </p:cNvPr>
            <p:cNvSpPr txBox="1"/>
            <p:nvPr/>
          </p:nvSpPr>
          <p:spPr>
            <a:xfrm>
              <a:off x="6804248" y="2852936"/>
              <a:ext cx="474810" cy="369332"/>
            </a:xfrm>
            <a:prstGeom prst="rect">
              <a:avLst/>
            </a:prstGeom>
            <a:noFill/>
          </p:spPr>
          <p:txBody>
            <a:bodyPr wrap="none" rtlCol="0">
              <a:spAutoFit/>
            </a:bodyPr>
            <a:lstStyle/>
            <a:p>
              <a:r>
                <a:rPr lang="de-DE" dirty="0">
                  <a:solidFill>
                    <a:schemeClr val="bg1"/>
                  </a:solidFill>
                </a:rPr>
                <a:t>H</a:t>
              </a:r>
              <a:r>
                <a:rPr lang="de-DE" dirty="0">
                  <a:solidFill>
                    <a:schemeClr val="bg1"/>
                  </a:solidFill>
                  <a:latin typeface="Symbol" panose="05050102010706020507" pitchFamily="18" charset="2"/>
                </a:rPr>
                <a:t>a</a:t>
              </a:r>
              <a:endParaRPr lang="en-GB" dirty="0">
                <a:solidFill>
                  <a:schemeClr val="bg1"/>
                </a:solidFill>
              </a:endParaRPr>
            </a:p>
          </p:txBody>
        </p:sp>
        <p:sp>
          <p:nvSpPr>
            <p:cNvPr id="19" name="TextBox 18">
              <a:extLst>
                <a:ext uri="{FF2B5EF4-FFF2-40B4-BE49-F238E27FC236}">
                  <a16:creationId xmlns:a16="http://schemas.microsoft.com/office/drawing/2014/main" id="{17D47B58-8C84-47F2-826B-02363D9C0D06}"/>
                </a:ext>
              </a:extLst>
            </p:cNvPr>
            <p:cNvSpPr txBox="1"/>
            <p:nvPr/>
          </p:nvSpPr>
          <p:spPr>
            <a:xfrm>
              <a:off x="6804248" y="3717032"/>
              <a:ext cx="580608" cy="369332"/>
            </a:xfrm>
            <a:prstGeom prst="rect">
              <a:avLst/>
            </a:prstGeom>
            <a:noFill/>
          </p:spPr>
          <p:txBody>
            <a:bodyPr wrap="none" rtlCol="0">
              <a:spAutoFit/>
            </a:bodyPr>
            <a:lstStyle/>
            <a:p>
              <a:r>
                <a:rPr lang="de-DE" dirty="0">
                  <a:solidFill>
                    <a:schemeClr val="bg1"/>
                  </a:solidFill>
                </a:rPr>
                <a:t>Mo</a:t>
              </a:r>
              <a:r>
                <a:rPr lang="de-DE" dirty="0">
                  <a:solidFill>
                    <a:schemeClr val="bg1"/>
                  </a:solidFill>
                  <a:latin typeface="Symbol" panose="05050102010706020507" pitchFamily="18" charset="2"/>
                </a:rPr>
                <a:t>I</a:t>
              </a:r>
              <a:endParaRPr lang="en-GB" dirty="0">
                <a:solidFill>
                  <a:schemeClr val="bg1"/>
                </a:solidFill>
              </a:endParaRPr>
            </a:p>
          </p:txBody>
        </p:sp>
        <p:sp>
          <p:nvSpPr>
            <p:cNvPr id="20" name="TextBox 19">
              <a:extLst>
                <a:ext uri="{FF2B5EF4-FFF2-40B4-BE49-F238E27FC236}">
                  <a16:creationId xmlns:a16="http://schemas.microsoft.com/office/drawing/2014/main" id="{01A0F4D4-899F-4ED5-B5F4-6E48F1BEB66F}"/>
                </a:ext>
              </a:extLst>
            </p:cNvPr>
            <p:cNvSpPr txBox="1"/>
            <p:nvPr/>
          </p:nvSpPr>
          <p:spPr>
            <a:xfrm>
              <a:off x="6804248" y="4581128"/>
              <a:ext cx="580608" cy="369332"/>
            </a:xfrm>
            <a:prstGeom prst="rect">
              <a:avLst/>
            </a:prstGeom>
            <a:noFill/>
          </p:spPr>
          <p:txBody>
            <a:bodyPr wrap="none" rtlCol="0">
              <a:spAutoFit/>
            </a:bodyPr>
            <a:lstStyle/>
            <a:p>
              <a:r>
                <a:rPr lang="de-DE" dirty="0">
                  <a:solidFill>
                    <a:schemeClr val="bg1"/>
                  </a:solidFill>
                </a:rPr>
                <a:t>Mo</a:t>
              </a:r>
              <a:r>
                <a:rPr lang="de-DE" dirty="0">
                  <a:solidFill>
                    <a:schemeClr val="bg1"/>
                  </a:solidFill>
                  <a:latin typeface="Symbol" panose="05050102010706020507" pitchFamily="18" charset="2"/>
                </a:rPr>
                <a:t>I</a:t>
              </a:r>
              <a:endParaRPr lang="en-GB" dirty="0">
                <a:solidFill>
                  <a:schemeClr val="bg1"/>
                </a:solidFill>
              </a:endParaRPr>
            </a:p>
          </p:txBody>
        </p:sp>
        <p:sp>
          <p:nvSpPr>
            <p:cNvPr id="21" name="TextBox 20">
              <a:extLst>
                <a:ext uri="{FF2B5EF4-FFF2-40B4-BE49-F238E27FC236}">
                  <a16:creationId xmlns:a16="http://schemas.microsoft.com/office/drawing/2014/main" id="{27724518-B389-415E-9A67-2E6248513334}"/>
                </a:ext>
              </a:extLst>
            </p:cNvPr>
            <p:cNvSpPr txBox="1"/>
            <p:nvPr/>
          </p:nvSpPr>
          <p:spPr>
            <a:xfrm>
              <a:off x="6876256" y="5445224"/>
              <a:ext cx="580608" cy="369332"/>
            </a:xfrm>
            <a:prstGeom prst="rect">
              <a:avLst/>
            </a:prstGeom>
            <a:noFill/>
          </p:spPr>
          <p:txBody>
            <a:bodyPr wrap="none" rtlCol="0">
              <a:spAutoFit/>
            </a:bodyPr>
            <a:lstStyle/>
            <a:p>
              <a:r>
                <a:rPr lang="de-DE" dirty="0">
                  <a:solidFill>
                    <a:schemeClr val="bg1"/>
                  </a:solidFill>
                </a:rPr>
                <a:t>Mo</a:t>
              </a:r>
              <a:r>
                <a:rPr lang="de-DE" dirty="0">
                  <a:solidFill>
                    <a:schemeClr val="bg1"/>
                  </a:solidFill>
                  <a:latin typeface="Symbol" panose="05050102010706020507" pitchFamily="18" charset="2"/>
                </a:rPr>
                <a:t>I</a:t>
              </a:r>
              <a:endParaRPr lang="en-GB" dirty="0">
                <a:solidFill>
                  <a:schemeClr val="bg1"/>
                </a:solidFill>
              </a:endParaRPr>
            </a:p>
          </p:txBody>
        </p:sp>
      </p:grpSp>
      <p:sp>
        <p:nvSpPr>
          <p:cNvPr id="22" name="TextBox 5">
            <a:extLst>
              <a:ext uri="{FF2B5EF4-FFF2-40B4-BE49-F238E27FC236}">
                <a16:creationId xmlns:a16="http://schemas.microsoft.com/office/drawing/2014/main" id="{6E1EBA2B-050A-4591-AE1B-7B0620BD436F}"/>
              </a:ext>
            </a:extLst>
          </p:cNvPr>
          <p:cNvSpPr txBox="1"/>
          <p:nvPr/>
        </p:nvSpPr>
        <p:spPr>
          <a:xfrm>
            <a:off x="5471591" y="5805264"/>
            <a:ext cx="367240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200" dirty="0">
                <a:latin typeface="Times New Roman" pitchFamily="18" charset="0"/>
                <a:cs typeface="Times New Roman" pitchFamily="18" charset="0"/>
              </a:rPr>
              <a:t>Fig. 1. (a) Schematic of the TM2v2 target module from IW to PG;(b) heat load at the </a:t>
            </a:r>
            <a:r>
              <a:rPr lang="en-US" sz="1200" dirty="0" err="1">
                <a:latin typeface="Times New Roman" pitchFamily="18" charset="0"/>
                <a:cs typeface="Times New Roman" pitchFamily="18" charset="0"/>
              </a:rPr>
              <a:t>analysed</a:t>
            </a:r>
            <a:r>
              <a:rPr lang="en-US" sz="1200" dirty="0">
                <a:latin typeface="Times New Roman" pitchFamily="18" charset="0"/>
                <a:cs typeface="Times New Roman" pitchFamily="18" charset="0"/>
              </a:rPr>
              <a:t> tile; (</a:t>
            </a:r>
            <a:r>
              <a:rPr lang="en-US" sz="1200" dirty="0" err="1">
                <a:latin typeface="Times New Roman" pitchFamily="18" charset="0"/>
                <a:cs typeface="Times New Roman" pitchFamily="18" charset="0"/>
              </a:rPr>
              <a:t>d,e,f</a:t>
            </a:r>
            <a:r>
              <a:rPr lang="en-US" sz="1200" dirty="0">
                <a:latin typeface="Times New Roman" pitchFamily="18" charset="0"/>
                <a:cs typeface="Times New Roman" pitchFamily="18" charset="0"/>
              </a:rPr>
              <a:t>) depth profile poloidal distributions of H and Mo measured by </a:t>
            </a:r>
            <a:r>
              <a:rPr lang="en-US" sz="1200" dirty="0" err="1">
                <a:latin typeface="Times New Roman" pitchFamily="18" charset="0"/>
                <a:cs typeface="Times New Roman" pitchFamily="18" charset="0"/>
              </a:rPr>
              <a:t>ps</a:t>
            </a:r>
            <a:r>
              <a:rPr lang="en-US" sz="1200" dirty="0">
                <a:latin typeface="Times New Roman" pitchFamily="18" charset="0"/>
                <a:cs typeface="Times New Roman" pitchFamily="18" charset="0"/>
              </a:rPr>
              <a:t>-LIBS for 3 toroidal positions</a:t>
            </a:r>
          </a:p>
        </p:txBody>
      </p:sp>
    </p:spTree>
    <p:extLst>
      <p:ext uri="{BB962C8B-B14F-4D97-AF65-F5344CB8AC3E}">
        <p14:creationId xmlns:p14="http://schemas.microsoft.com/office/powerpoint/2010/main" val="3684095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79F80BF-49F9-4BC0-816C-77A24CD7E06A}"/>
              </a:ext>
            </a:extLst>
          </p:cNvPr>
          <p:cNvSpPr/>
          <p:nvPr/>
        </p:nvSpPr>
        <p:spPr>
          <a:xfrm>
            <a:off x="40410" y="1052736"/>
            <a:ext cx="9103589" cy="1754326"/>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First test done, using a tuneable diode laser system: </a:t>
            </a:r>
          </a:p>
          <a:p>
            <a:r>
              <a:rPr lang="en-GB" b="1" dirty="0">
                <a:latin typeface="Arial" panose="020B0604020202020204" pitchFamily="34" charset="0"/>
                <a:cs typeface="Arial" panose="020B0604020202020204" pitchFamily="34" charset="0"/>
              </a:rPr>
              <a:t>- No detectable signal due to line broadening of the impurities</a:t>
            </a:r>
          </a:p>
          <a:p>
            <a:endParaRPr lang="en-GB" b="1" dirty="0">
              <a:solidFill>
                <a:srgbClr val="C00000"/>
              </a:solidFill>
              <a:latin typeface="Arial" panose="020B0604020202020204" pitchFamily="34" charset="0"/>
              <a:cs typeface="Arial" panose="020B0604020202020204" pitchFamily="34" charset="0"/>
            </a:endParaRPr>
          </a:p>
          <a:p>
            <a:endParaRPr lang="en-GB" b="1" dirty="0">
              <a:solidFill>
                <a:srgbClr val="C00000"/>
              </a:solidFill>
              <a:latin typeface="Arial" panose="020B0604020202020204" pitchFamily="34" charset="0"/>
              <a:cs typeface="Arial" panose="020B0604020202020204" pitchFamily="34" charset="0"/>
            </a:endParaRPr>
          </a:p>
          <a:p>
            <a:r>
              <a:rPr lang="en-GB" b="1" dirty="0">
                <a:solidFill>
                  <a:srgbClr val="C00000"/>
                </a:solidFill>
                <a:latin typeface="Arial" panose="020B0604020202020204" pitchFamily="34" charset="0"/>
                <a:cs typeface="Arial" panose="020B0604020202020204" pitchFamily="34" charset="0"/>
              </a:rPr>
              <a:t>PLAN: Installation of a Herriot Cell in progress (enhancing interaction path length for increasing signal</a:t>
            </a:r>
          </a:p>
        </p:txBody>
      </p:sp>
      <p:sp>
        <p:nvSpPr>
          <p:cNvPr id="7" name="Rectangle 6">
            <a:extLst>
              <a:ext uri="{FF2B5EF4-FFF2-40B4-BE49-F238E27FC236}">
                <a16:creationId xmlns:a16="http://schemas.microsoft.com/office/drawing/2014/main" id="{2581729C-5CC3-4424-B59C-9CDE2D6B1780}"/>
              </a:ext>
            </a:extLst>
          </p:cNvPr>
          <p:cNvSpPr/>
          <p:nvPr/>
        </p:nvSpPr>
        <p:spPr>
          <a:xfrm>
            <a:off x="31534" y="-99392"/>
            <a:ext cx="9112466" cy="1077218"/>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Develop (TA)LIF for measurement of lifetime/density of  impurity ions (W, Cr etc.): verify atomic data </a:t>
            </a:r>
            <a:r>
              <a:rPr lang="en-US" sz="3600" b="1" dirty="0">
                <a:solidFill>
                  <a:srgbClr val="C00000"/>
                </a:solidFill>
                <a:latin typeface="Arial" panose="020B0604020202020204" pitchFamily="34" charset="0"/>
                <a:cs typeface="Arial" panose="020B0604020202020204" pitchFamily="34" charset="0"/>
              </a:rPr>
              <a:t>FZJ</a:t>
            </a:r>
          </a:p>
        </p:txBody>
      </p:sp>
    </p:spTree>
    <p:extLst>
      <p:ext uri="{BB962C8B-B14F-4D97-AF65-F5344CB8AC3E}">
        <p14:creationId xmlns:p14="http://schemas.microsoft.com/office/powerpoint/2010/main" val="3007052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479691D0-95E6-49BC-82F0-5023663BCECD}"/>
              </a:ext>
            </a:extLst>
          </p:cNvPr>
          <p:cNvSpPr>
            <a:spLocks noGrp="1"/>
          </p:cNvSpPr>
          <p:nvPr>
            <p:ph type="title"/>
          </p:nvPr>
        </p:nvSpPr>
        <p:spPr>
          <a:xfrm>
            <a:off x="0" y="207582"/>
            <a:ext cx="8964488" cy="457200"/>
          </a:xfrm>
        </p:spPr>
        <p:txBody>
          <a:bodyPr/>
          <a:lstStyle/>
          <a:p>
            <a:r>
              <a:rPr lang="fi-FI" sz="2800" b="1" dirty="0"/>
              <a:t>Examples depth profiles (also for SP5.4) </a:t>
            </a:r>
            <a:r>
              <a:rPr lang="en-GB" sz="3600" b="1" dirty="0">
                <a:solidFill>
                  <a:srgbClr val="C00000"/>
                </a:solidFill>
              </a:rPr>
              <a:t>VTT</a:t>
            </a:r>
            <a:endParaRPr lang="fi-FI" sz="3600" dirty="0"/>
          </a:p>
        </p:txBody>
      </p:sp>
      <p:pic>
        <p:nvPicPr>
          <p:cNvPr id="14" name="Picture 13">
            <a:extLst>
              <a:ext uri="{FF2B5EF4-FFF2-40B4-BE49-F238E27FC236}">
                <a16:creationId xmlns:a16="http://schemas.microsoft.com/office/drawing/2014/main" id="{E8D6DF58-E8AF-4B20-A524-0EC718DD75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96" t="8000" r="12235"/>
          <a:stretch/>
        </p:blipFill>
        <p:spPr>
          <a:xfrm>
            <a:off x="179512" y="1007255"/>
            <a:ext cx="3339438" cy="2760421"/>
          </a:xfrm>
          <a:prstGeom prst="rect">
            <a:avLst/>
          </a:prstGeom>
        </p:spPr>
      </p:pic>
      <p:pic>
        <p:nvPicPr>
          <p:cNvPr id="18" name="Picture 17">
            <a:extLst>
              <a:ext uri="{FF2B5EF4-FFF2-40B4-BE49-F238E27FC236}">
                <a16:creationId xmlns:a16="http://schemas.microsoft.com/office/drawing/2014/main" id="{4FAD1F5A-64C8-4DA0-861C-AFAA6B7F24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98" t="8000" r="11433"/>
          <a:stretch/>
        </p:blipFill>
        <p:spPr>
          <a:xfrm>
            <a:off x="5580112" y="996946"/>
            <a:ext cx="3339438" cy="2760421"/>
          </a:xfrm>
          <a:prstGeom prst="rect">
            <a:avLst/>
          </a:prstGeom>
        </p:spPr>
      </p:pic>
      <p:pic>
        <p:nvPicPr>
          <p:cNvPr id="19" name="Picture 18">
            <a:extLst>
              <a:ext uri="{FF2B5EF4-FFF2-40B4-BE49-F238E27FC236}">
                <a16:creationId xmlns:a16="http://schemas.microsoft.com/office/drawing/2014/main" id="{6B0D2326-9DDC-4CB1-A630-6B31537C3B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94" t="8000" r="11432"/>
          <a:stretch/>
        </p:blipFill>
        <p:spPr>
          <a:xfrm>
            <a:off x="2627784" y="3721352"/>
            <a:ext cx="3371002" cy="2760421"/>
          </a:xfrm>
          <a:prstGeom prst="rect">
            <a:avLst/>
          </a:prstGeom>
        </p:spPr>
      </p:pic>
      <p:sp>
        <p:nvSpPr>
          <p:cNvPr id="20" name="TextBox 19">
            <a:extLst>
              <a:ext uri="{FF2B5EF4-FFF2-40B4-BE49-F238E27FC236}">
                <a16:creationId xmlns:a16="http://schemas.microsoft.com/office/drawing/2014/main" id="{1572B636-2796-4E25-AD2A-DA4D2FFB4CB5}"/>
              </a:ext>
            </a:extLst>
          </p:cNvPr>
          <p:cNvSpPr txBox="1"/>
          <p:nvPr/>
        </p:nvSpPr>
        <p:spPr>
          <a:xfrm>
            <a:off x="457200" y="3933056"/>
            <a:ext cx="2160240" cy="646331"/>
          </a:xfrm>
          <a:prstGeom prst="rect">
            <a:avLst/>
          </a:prstGeom>
          <a:noFill/>
          <a:ln w="19050">
            <a:solidFill>
              <a:schemeClr val="accent1">
                <a:shade val="50000"/>
              </a:schemeClr>
            </a:solidFill>
          </a:ln>
        </p:spPr>
        <p:txBody>
          <a:bodyPr wrap="square" rtlCol="0">
            <a:spAutoFit/>
          </a:bodyPr>
          <a:lstStyle/>
          <a:p>
            <a:r>
              <a:rPr lang="fi-FI" dirty="0" err="1"/>
              <a:t>Be</a:t>
            </a:r>
            <a:r>
              <a:rPr lang="fi-FI" dirty="0"/>
              <a:t>-N-D </a:t>
            </a:r>
            <a:r>
              <a:rPr lang="fi-FI" dirty="0" err="1"/>
              <a:t>sample</a:t>
            </a:r>
            <a:r>
              <a:rPr lang="fi-FI" dirty="0"/>
              <a:t>, </a:t>
            </a:r>
            <a:r>
              <a:rPr lang="fi-FI" dirty="0" err="1"/>
              <a:t>produced</a:t>
            </a:r>
            <a:r>
              <a:rPr lang="fi-FI" dirty="0"/>
              <a:t> at 100°C</a:t>
            </a:r>
          </a:p>
        </p:txBody>
      </p:sp>
      <p:sp>
        <p:nvSpPr>
          <p:cNvPr id="21" name="TextBox 20">
            <a:extLst>
              <a:ext uri="{FF2B5EF4-FFF2-40B4-BE49-F238E27FC236}">
                <a16:creationId xmlns:a16="http://schemas.microsoft.com/office/drawing/2014/main" id="{79830E4C-BFAF-41F3-A4D8-00E1A2F2B5EA}"/>
              </a:ext>
            </a:extLst>
          </p:cNvPr>
          <p:cNvSpPr txBox="1"/>
          <p:nvPr/>
        </p:nvSpPr>
        <p:spPr>
          <a:xfrm>
            <a:off x="6372200" y="3860481"/>
            <a:ext cx="2272940" cy="646331"/>
          </a:xfrm>
          <a:prstGeom prst="rect">
            <a:avLst/>
          </a:prstGeom>
          <a:noFill/>
          <a:ln w="19050">
            <a:solidFill>
              <a:schemeClr val="accent1">
                <a:shade val="50000"/>
              </a:schemeClr>
            </a:solidFill>
          </a:ln>
        </p:spPr>
        <p:txBody>
          <a:bodyPr wrap="square" rtlCol="0">
            <a:spAutoFit/>
          </a:bodyPr>
          <a:lstStyle/>
          <a:p>
            <a:r>
              <a:rPr lang="fi-FI" dirty="0"/>
              <a:t>W-Ne-D </a:t>
            </a:r>
            <a:r>
              <a:rPr lang="fi-FI" dirty="0" err="1"/>
              <a:t>sample</a:t>
            </a:r>
            <a:r>
              <a:rPr lang="fi-FI" dirty="0"/>
              <a:t> on W </a:t>
            </a:r>
            <a:r>
              <a:rPr lang="fi-FI" dirty="0" err="1"/>
              <a:t>with</a:t>
            </a:r>
            <a:r>
              <a:rPr lang="fi-FI" dirty="0"/>
              <a:t> a </a:t>
            </a:r>
            <a:r>
              <a:rPr lang="fi-FI" dirty="0" err="1"/>
              <a:t>Mo</a:t>
            </a:r>
            <a:r>
              <a:rPr lang="fi-FI" dirty="0"/>
              <a:t> </a:t>
            </a:r>
            <a:r>
              <a:rPr lang="fi-FI" dirty="0" err="1"/>
              <a:t>interlayer</a:t>
            </a:r>
            <a:endParaRPr lang="fi-FI" dirty="0"/>
          </a:p>
        </p:txBody>
      </p:sp>
      <p:sp>
        <p:nvSpPr>
          <p:cNvPr id="22" name="TextBox 21">
            <a:extLst>
              <a:ext uri="{FF2B5EF4-FFF2-40B4-BE49-F238E27FC236}">
                <a16:creationId xmlns:a16="http://schemas.microsoft.com/office/drawing/2014/main" id="{ADCE0EF7-B36D-4E53-8215-10EE9A412E6F}"/>
              </a:ext>
            </a:extLst>
          </p:cNvPr>
          <p:cNvSpPr txBox="1"/>
          <p:nvPr/>
        </p:nvSpPr>
        <p:spPr>
          <a:xfrm>
            <a:off x="6372200" y="5013176"/>
            <a:ext cx="2547350" cy="923330"/>
          </a:xfrm>
          <a:prstGeom prst="rect">
            <a:avLst/>
          </a:prstGeom>
          <a:noFill/>
          <a:ln w="19050">
            <a:solidFill>
              <a:schemeClr val="accent1">
                <a:shade val="50000"/>
              </a:schemeClr>
            </a:solidFill>
          </a:ln>
        </p:spPr>
        <p:txBody>
          <a:bodyPr wrap="square" rtlCol="0">
            <a:spAutoFit/>
          </a:bodyPr>
          <a:lstStyle/>
          <a:p>
            <a:r>
              <a:rPr lang="fi-FI" dirty="0"/>
              <a:t>W-</a:t>
            </a:r>
            <a:r>
              <a:rPr lang="fi-FI" dirty="0" err="1"/>
              <a:t>Ta</a:t>
            </a:r>
            <a:r>
              <a:rPr lang="fi-FI" dirty="0"/>
              <a:t> </a:t>
            </a:r>
            <a:r>
              <a:rPr lang="fi-FI" dirty="0" err="1"/>
              <a:t>sample</a:t>
            </a:r>
            <a:r>
              <a:rPr lang="fi-FI" dirty="0"/>
              <a:t> on </a:t>
            </a:r>
            <a:r>
              <a:rPr lang="fi-FI" dirty="0" err="1"/>
              <a:t>Mo</a:t>
            </a:r>
            <a:r>
              <a:rPr lang="fi-FI" dirty="0"/>
              <a:t>, </a:t>
            </a:r>
            <a:r>
              <a:rPr lang="fi-FI" dirty="0" err="1"/>
              <a:t>exposed</a:t>
            </a:r>
            <a:r>
              <a:rPr lang="fi-FI" dirty="0"/>
              <a:t> to D+N plasma in MAGNUM-PSI</a:t>
            </a:r>
          </a:p>
        </p:txBody>
      </p:sp>
      <p:cxnSp>
        <p:nvCxnSpPr>
          <p:cNvPr id="23" name="Straight Arrow Connector 22">
            <a:extLst>
              <a:ext uri="{FF2B5EF4-FFF2-40B4-BE49-F238E27FC236}">
                <a16:creationId xmlns:a16="http://schemas.microsoft.com/office/drawing/2014/main" id="{58C96DA2-E1D8-4DAB-B9B7-C64EC71B1946}"/>
              </a:ext>
            </a:extLst>
          </p:cNvPr>
          <p:cNvCxnSpPr/>
          <p:nvPr/>
        </p:nvCxnSpPr>
        <p:spPr>
          <a:xfrm flipV="1">
            <a:off x="899592" y="3501009"/>
            <a:ext cx="288032" cy="43204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A1292C5-947D-4D11-8689-FEACD4918562}"/>
              </a:ext>
            </a:extLst>
          </p:cNvPr>
          <p:cNvCxnSpPr/>
          <p:nvPr/>
        </p:nvCxnSpPr>
        <p:spPr>
          <a:xfrm flipH="1" flipV="1">
            <a:off x="8100392" y="3501008"/>
            <a:ext cx="216024" cy="3594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E35AB1E-B8E1-4183-B8EB-4A4909DF4AE9}"/>
              </a:ext>
            </a:extLst>
          </p:cNvPr>
          <p:cNvCxnSpPr>
            <a:stCxn id="22" idx="1"/>
          </p:cNvCxnSpPr>
          <p:nvPr/>
        </p:nvCxnSpPr>
        <p:spPr>
          <a:xfrm flipH="1">
            <a:off x="5940152" y="5474841"/>
            <a:ext cx="432048"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509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7544" y="228600"/>
            <a:ext cx="7543800" cy="457200"/>
          </a:xfrm>
        </p:spPr>
        <p:txBody>
          <a:bodyPr/>
          <a:lstStyle/>
          <a:p>
            <a:r>
              <a:rPr lang="fi-FI" dirty="0"/>
              <a:t>Key results in 2020 (SP7.8) </a:t>
            </a:r>
            <a:r>
              <a:rPr lang="fi-FI" sz="3200" b="1" dirty="0">
                <a:solidFill>
                  <a:srgbClr val="C00000"/>
                </a:solidFill>
              </a:rPr>
              <a:t>ENEA</a:t>
            </a:r>
            <a:endParaRPr lang="fi-FI" dirty="0"/>
          </a:p>
        </p:txBody>
      </p:sp>
      <p:sp>
        <p:nvSpPr>
          <p:cNvPr id="6" name="Content Placeholder 1"/>
          <p:cNvSpPr>
            <a:spLocks noGrp="1"/>
          </p:cNvSpPr>
          <p:nvPr>
            <p:ph idx="1"/>
          </p:nvPr>
        </p:nvSpPr>
        <p:spPr>
          <a:xfrm>
            <a:off x="107504" y="980728"/>
            <a:ext cx="5256584" cy="4824536"/>
          </a:xfrm>
        </p:spPr>
        <p:txBody>
          <a:bodyPr>
            <a:noAutofit/>
          </a:bodyPr>
          <a:lstStyle/>
          <a:p>
            <a:pPr marL="0" indent="0" algn="just">
              <a:buNone/>
            </a:pPr>
            <a:r>
              <a:rPr lang="it-IT" sz="1800" dirty="0"/>
              <a:t>CF-LIBS on ITER-like sample (Al-D sample) inside FTU</a:t>
            </a:r>
          </a:p>
          <a:p>
            <a:pPr algn="just">
              <a:buFont typeface="Wingdings" panose="05000000000000000000" pitchFamily="2" charset="2"/>
              <a:buChar char="Ø"/>
            </a:pPr>
            <a:r>
              <a:rPr lang="it-IT" sz="1800" dirty="0"/>
              <a:t>T</a:t>
            </a:r>
            <a:r>
              <a:rPr lang="it-IT" sz="1800" baseline="-25000" dirty="0"/>
              <a:t>e</a:t>
            </a:r>
            <a:r>
              <a:rPr lang="it-IT" sz="1800" dirty="0"/>
              <a:t> was obtained from the Boltzmann plot of the full range spectrum giving 1 eV.</a:t>
            </a:r>
          </a:p>
          <a:p>
            <a:pPr algn="just">
              <a:buFont typeface="Wingdings" panose="05000000000000000000" pitchFamily="2" charset="2"/>
              <a:buChar char="Ø"/>
            </a:pPr>
            <a:r>
              <a:rPr lang="it-IT" sz="1800" dirty="0"/>
              <a:t>n</a:t>
            </a:r>
            <a:r>
              <a:rPr lang="it-IT" sz="1800" baseline="-25000" dirty="0"/>
              <a:t>e </a:t>
            </a:r>
            <a:r>
              <a:rPr lang="it-IT" sz="1800" dirty="0"/>
              <a:t> was obtained Stark broadening H</a:t>
            </a:r>
            <a:r>
              <a:rPr lang="it-IT" sz="1800" baseline="-25000" dirty="0"/>
              <a:t>a</a:t>
            </a:r>
            <a:r>
              <a:rPr lang="it-IT" sz="1800" dirty="0"/>
              <a:t> giving 5</a:t>
            </a:r>
            <a:r>
              <a:rPr lang="it-IT" sz="1800" dirty="0">
                <a:sym typeface="Symbol" panose="05050102010706020507" pitchFamily="18" charset="2"/>
              </a:rPr>
              <a:t></a:t>
            </a:r>
            <a:r>
              <a:rPr lang="it-IT" sz="1800" dirty="0"/>
              <a:t>10</a:t>
            </a:r>
            <a:r>
              <a:rPr lang="it-IT" sz="1800" baseline="30000" dirty="0"/>
              <a:t>16</a:t>
            </a:r>
            <a:r>
              <a:rPr lang="it-IT" sz="1800" dirty="0"/>
              <a:t> cm</a:t>
            </a:r>
            <a:r>
              <a:rPr lang="it-IT" sz="1800" baseline="30000" dirty="0"/>
              <a:t>3</a:t>
            </a:r>
            <a:r>
              <a:rPr lang="it-IT" sz="1800" dirty="0"/>
              <a:t>.</a:t>
            </a:r>
          </a:p>
          <a:p>
            <a:pPr algn="just">
              <a:buFont typeface="Wingdings" panose="05000000000000000000" pitchFamily="2" charset="2"/>
              <a:buChar char="Ø"/>
            </a:pPr>
            <a:r>
              <a:rPr lang="it-IT" sz="1800" dirty="0"/>
              <a:t>The intensity ratio D</a:t>
            </a:r>
            <a:r>
              <a:rPr lang="it-IT" sz="1800" baseline="-25000" dirty="0"/>
              <a:t>a</a:t>
            </a:r>
            <a:r>
              <a:rPr lang="it-IT" sz="1800" dirty="0"/>
              <a:t>/H</a:t>
            </a:r>
            <a:r>
              <a:rPr lang="it-IT" sz="1800" baseline="-25000" dirty="0"/>
              <a:t>a</a:t>
            </a:r>
            <a:r>
              <a:rPr lang="it-IT" sz="1800" dirty="0"/>
              <a:t> lines (</a:t>
            </a:r>
            <a:r>
              <a:rPr lang="it-IT" sz="1800" dirty="0">
                <a:sym typeface="Symbol" panose="05050102010706020507" pitchFamily="18" charset="2"/>
              </a:rPr>
              <a:t></a:t>
            </a:r>
            <a:r>
              <a:rPr lang="it-IT" sz="1800" dirty="0"/>
              <a:t>relative concentration) is 2-3%</a:t>
            </a:r>
          </a:p>
          <a:p>
            <a:pPr algn="just">
              <a:buFont typeface="Wingdings" panose="05000000000000000000" pitchFamily="2" charset="2"/>
              <a:buChar char="Ø"/>
            </a:pPr>
            <a:r>
              <a:rPr lang="it-IT" sz="1800" dirty="0"/>
              <a:t>Applying CF on the H-contaminated superficial layer: Al = 62%, H = 36.5%, D = 1.5% (without H contribution, Al 97.6%, D 2.4%)</a:t>
            </a:r>
          </a:p>
          <a:p>
            <a:pPr algn="just">
              <a:buFont typeface="Wingdings" panose="05000000000000000000" pitchFamily="2" charset="2"/>
              <a:buChar char="Ø"/>
            </a:pPr>
            <a:r>
              <a:rPr lang="it-IT" sz="1800" dirty="0"/>
              <a:t>Error due to departure from LTE condition</a:t>
            </a:r>
            <a:r>
              <a:rPr lang="en-GB" sz="1800" dirty="0"/>
              <a:t>        and too low pulse energy applied (the D signal is very weak). </a:t>
            </a:r>
            <a:r>
              <a:rPr lang="en-GB" sz="1800" dirty="0">
                <a:solidFill>
                  <a:srgbClr val="FF0000"/>
                </a:solidFill>
              </a:rPr>
              <a:t>Trying to increase the LIBS depth resolution</a:t>
            </a:r>
            <a:r>
              <a:rPr lang="en-GB" sz="1800" dirty="0">
                <a:solidFill>
                  <a:srgbClr val="FF0000"/>
                </a:solidFill>
                <a:sym typeface="Symbol" panose="05050102010706020507" pitchFamily="18" charset="2"/>
              </a:rPr>
              <a:t>  errors in fitting the two contributions of the experimental profiles</a:t>
            </a:r>
            <a:endParaRPr lang="en-GB" sz="1800" dirty="0">
              <a:solidFill>
                <a:srgbClr val="FF0000"/>
              </a:solidFill>
            </a:endParaRPr>
          </a:p>
        </p:txBody>
      </p:sp>
      <p:pic>
        <p:nvPicPr>
          <p:cNvPr id="3" name="Immagine 2">
            <a:extLst>
              <a:ext uri="{FF2B5EF4-FFF2-40B4-BE49-F238E27FC236}">
                <a16:creationId xmlns:a16="http://schemas.microsoft.com/office/drawing/2014/main" id="{BC05CC99-A601-4776-8ADE-70847D4ED9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2953" y="980728"/>
            <a:ext cx="3763543" cy="2880000"/>
          </a:xfrm>
          <a:prstGeom prst="rect">
            <a:avLst/>
          </a:prstGeom>
        </p:spPr>
      </p:pic>
      <p:pic>
        <p:nvPicPr>
          <p:cNvPr id="9" name="Immagine 8">
            <a:extLst>
              <a:ext uri="{FF2B5EF4-FFF2-40B4-BE49-F238E27FC236}">
                <a16:creationId xmlns:a16="http://schemas.microsoft.com/office/drawing/2014/main" id="{FF546AA5-233C-4A96-819F-F5E814C8D1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2953" y="3737117"/>
            <a:ext cx="3763543" cy="2880000"/>
          </a:xfrm>
          <a:prstGeom prst="rect">
            <a:avLst/>
          </a:prstGeom>
        </p:spPr>
      </p:pic>
    </p:spTree>
    <p:extLst>
      <p:ext uri="{BB962C8B-B14F-4D97-AF65-F5344CB8AC3E}">
        <p14:creationId xmlns:p14="http://schemas.microsoft.com/office/powerpoint/2010/main" val="2669919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64088" y="3861048"/>
            <a:ext cx="3528392" cy="25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8" name="Rectangle 37">
            <a:extLst>
              <a:ext uri="{FF2B5EF4-FFF2-40B4-BE49-F238E27FC236}">
                <a16:creationId xmlns:a16="http://schemas.microsoft.com/office/drawing/2014/main" id="{88CA04EA-05AA-3141-940A-35F556771B2A}"/>
              </a:ext>
            </a:extLst>
          </p:cNvPr>
          <p:cNvSpPr/>
          <p:nvPr/>
        </p:nvSpPr>
        <p:spPr>
          <a:xfrm>
            <a:off x="5580112" y="4183019"/>
            <a:ext cx="3024336" cy="2063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pPr algn="r"/>
            <a:r>
              <a:rPr lang="en-US" dirty="0"/>
              <a:t>A. Coordinator, B. Scientist</a:t>
            </a:r>
            <a:r>
              <a:rPr lang="en-GB" dirty="0"/>
              <a:t> | </a:t>
            </a:r>
            <a:r>
              <a:rPr lang="en-US" dirty="0"/>
              <a:t>WP PFC &amp; JET2 Annual Meeting</a:t>
            </a:r>
            <a:r>
              <a:rPr lang="en-GB" dirty="0"/>
              <a:t> | VC | 9-10 Nov 2020 | Page </a:t>
            </a:r>
            <a:fld id="{6A6D9FA1-99C7-4910-8E32-B85D378B0060}" type="slidenum">
              <a:rPr lang="en-GB" smtClean="0"/>
              <a:pPr algn="r"/>
              <a:t>46</a:t>
            </a:fld>
            <a:endParaRPr lang="en-GB" dirty="0"/>
          </a:p>
        </p:txBody>
      </p:sp>
      <p:sp>
        <p:nvSpPr>
          <p:cNvPr id="5" name="Title 1"/>
          <p:cNvSpPr>
            <a:spLocks noGrp="1"/>
          </p:cNvSpPr>
          <p:nvPr>
            <p:ph type="title"/>
          </p:nvPr>
        </p:nvSpPr>
        <p:spPr>
          <a:xfrm>
            <a:off x="467544" y="228600"/>
            <a:ext cx="7543800" cy="457200"/>
          </a:xfrm>
        </p:spPr>
        <p:txBody>
          <a:bodyPr/>
          <a:lstStyle/>
          <a:p>
            <a:r>
              <a:rPr lang="fi-FI" dirty="0"/>
              <a:t>Key </a:t>
            </a:r>
            <a:r>
              <a:rPr lang="fi-FI" dirty="0" err="1"/>
              <a:t>results</a:t>
            </a:r>
            <a:r>
              <a:rPr lang="fi-FI" dirty="0"/>
              <a:t> in 2020</a:t>
            </a:r>
          </a:p>
        </p:txBody>
      </p:sp>
      <p:sp>
        <p:nvSpPr>
          <p:cNvPr id="6" name="Content Placeholder 1"/>
          <p:cNvSpPr>
            <a:spLocks noGrp="1"/>
          </p:cNvSpPr>
          <p:nvPr>
            <p:ph idx="1"/>
          </p:nvPr>
        </p:nvSpPr>
        <p:spPr>
          <a:xfrm>
            <a:off x="107504" y="980728"/>
            <a:ext cx="5040560" cy="5688632"/>
          </a:xfrm>
        </p:spPr>
        <p:txBody>
          <a:bodyPr>
            <a:noAutofit/>
          </a:bodyPr>
          <a:lstStyle/>
          <a:p>
            <a:r>
              <a:rPr lang="en-GB" sz="1800" dirty="0">
                <a:latin typeface="+mn-lt"/>
              </a:rPr>
              <a:t>Results overview: simulations</a:t>
            </a:r>
          </a:p>
          <a:p>
            <a:pPr lvl="1"/>
            <a:r>
              <a:rPr lang="en-GB" sz="1800" dirty="0">
                <a:latin typeface="+mn-lt"/>
              </a:rPr>
              <a:t>Detection efficiency = how much neutrals are detected for each neutral arriving at the PFC ?</a:t>
            </a:r>
          </a:p>
          <a:p>
            <a:pPr lvl="2"/>
            <a:r>
              <a:rPr lang="en-GB" b="1" dirty="0">
                <a:solidFill>
                  <a:srgbClr val="0070C0"/>
                </a:solidFill>
                <a:latin typeface="+mn-lt"/>
              </a:rPr>
              <a:t>Scattering</a:t>
            </a:r>
            <a:r>
              <a:rPr lang="en-GB" dirty="0">
                <a:latin typeface="+mn-lt"/>
              </a:rPr>
              <a:t> of neutrals on molecules in the connection between the vessel and the chopper (11) </a:t>
            </a:r>
            <a:r>
              <a:rPr lang="en-GB" b="1" dirty="0">
                <a:solidFill>
                  <a:srgbClr val="0070C0"/>
                </a:solidFill>
                <a:latin typeface="+mn-lt"/>
              </a:rPr>
              <a:t>lowers the detection efficiency</a:t>
            </a:r>
          </a:p>
          <a:p>
            <a:pPr lvl="2"/>
            <a:r>
              <a:rPr lang="en-GB" dirty="0">
                <a:latin typeface="+mn-lt"/>
              </a:rPr>
              <a:t>Simulations by </a:t>
            </a:r>
            <a:r>
              <a:rPr lang="en-GB" dirty="0" err="1">
                <a:latin typeface="+mn-lt"/>
              </a:rPr>
              <a:t>SdtrimSP</a:t>
            </a:r>
            <a:r>
              <a:rPr lang="en-GB" dirty="0">
                <a:latin typeface="+mn-lt"/>
              </a:rPr>
              <a:t> 5.00 show</a:t>
            </a:r>
          </a:p>
          <a:p>
            <a:pPr lvl="3"/>
            <a:r>
              <a:rPr lang="en-GB" sz="1800" b="1" dirty="0">
                <a:solidFill>
                  <a:srgbClr val="FF0000"/>
                </a:solidFill>
                <a:latin typeface="+mn-lt"/>
              </a:rPr>
              <a:t>Detection efficiency &lt;20% </a:t>
            </a:r>
            <a:r>
              <a:rPr lang="en-GB" sz="1800" dirty="0">
                <a:solidFill>
                  <a:srgbClr val="FF0000"/>
                </a:solidFill>
                <a:latin typeface="+mn-lt"/>
              </a:rPr>
              <a:t>for low energy neutrals typical operation pressure, </a:t>
            </a:r>
          </a:p>
          <a:p>
            <a:pPr lvl="3"/>
            <a:r>
              <a:rPr lang="en-GB" sz="1800" b="1" dirty="0">
                <a:solidFill>
                  <a:srgbClr val="0070C0"/>
                </a:solidFill>
                <a:latin typeface="+mn-lt"/>
              </a:rPr>
              <a:t>But, no distortion of the energy distribution </a:t>
            </a:r>
            <a:r>
              <a:rPr lang="en-GB" sz="1800" dirty="0">
                <a:latin typeface="+mn-lt"/>
              </a:rPr>
              <a:t>by scattering, even at higher operation pressure.</a:t>
            </a:r>
          </a:p>
          <a:p>
            <a:pPr lvl="1"/>
            <a:r>
              <a:rPr lang="en-GB" sz="1800" dirty="0">
                <a:latin typeface="+mn-lt"/>
              </a:rPr>
              <a:t>These simulations allow to correct the measured energy distributions and obtain an absolute number of the neutral fluxes in ICWC</a:t>
            </a:r>
          </a:p>
          <a:p>
            <a:pPr lvl="2"/>
            <a:endParaRPr lang="en-GB" dirty="0">
              <a:latin typeface="+mn-lt"/>
            </a:endParaRPr>
          </a:p>
        </p:txBody>
      </p:sp>
      <p:sp>
        <p:nvSpPr>
          <p:cNvPr id="7" name="Rectangle 6"/>
          <p:cNvSpPr/>
          <p:nvPr/>
        </p:nvSpPr>
        <p:spPr>
          <a:xfrm>
            <a:off x="5364088" y="1052736"/>
            <a:ext cx="3528392" cy="25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fi-FI" dirty="0"/>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endParaRPr lang="fi-FI" dirty="0"/>
          </a:p>
        </p:txBody>
      </p:sp>
      <p:sp>
        <p:nvSpPr>
          <p:cNvPr id="25" name="TextBox 24">
            <a:extLst>
              <a:ext uri="{FF2B5EF4-FFF2-40B4-BE49-F238E27FC236}">
                <a16:creationId xmlns:a16="http://schemas.microsoft.com/office/drawing/2014/main" id="{D6876C1A-1397-3240-8E65-7848D3CA61A4}"/>
              </a:ext>
            </a:extLst>
          </p:cNvPr>
          <p:cNvSpPr txBox="1"/>
          <p:nvPr/>
        </p:nvSpPr>
        <p:spPr>
          <a:xfrm>
            <a:off x="5436096" y="1144649"/>
            <a:ext cx="2966068" cy="369332"/>
          </a:xfrm>
          <a:prstGeom prst="rect">
            <a:avLst/>
          </a:prstGeom>
          <a:noFill/>
        </p:spPr>
        <p:txBody>
          <a:bodyPr wrap="none" rtlCol="0">
            <a:spAutoFit/>
          </a:bodyPr>
          <a:lstStyle/>
          <a:p>
            <a:pPr marL="285750" indent="-285750">
              <a:buFont typeface="Arial" panose="020B0604020202020204" pitchFamily="34" charset="0"/>
              <a:buChar char="•"/>
            </a:pPr>
            <a:r>
              <a:rPr lang="fi-FI" dirty="0">
                <a:solidFill>
                  <a:schemeClr val="bg1"/>
                </a:solidFill>
              </a:rPr>
              <a:t>TOMAS Time-of-Flight NPA</a:t>
            </a:r>
          </a:p>
        </p:txBody>
      </p:sp>
      <p:grpSp>
        <p:nvGrpSpPr>
          <p:cNvPr id="32" name="Group 31">
            <a:extLst>
              <a:ext uri="{FF2B5EF4-FFF2-40B4-BE49-F238E27FC236}">
                <a16:creationId xmlns:a16="http://schemas.microsoft.com/office/drawing/2014/main" id="{ADB727FC-27D9-6D40-9C50-261ED79F865E}"/>
              </a:ext>
            </a:extLst>
          </p:cNvPr>
          <p:cNvGrpSpPr/>
          <p:nvPr/>
        </p:nvGrpSpPr>
        <p:grpSpPr>
          <a:xfrm>
            <a:off x="5508104" y="1560783"/>
            <a:ext cx="3174590" cy="1888765"/>
            <a:chOff x="5508104" y="1560784"/>
            <a:chExt cx="2966068" cy="1764702"/>
          </a:xfrm>
        </p:grpSpPr>
        <p:pic>
          <p:nvPicPr>
            <p:cNvPr id="26" name="Picture 25" descr="Diagram&#10;&#10;Description automatically generated">
              <a:extLst>
                <a:ext uri="{FF2B5EF4-FFF2-40B4-BE49-F238E27FC236}">
                  <a16:creationId xmlns:a16="http://schemas.microsoft.com/office/drawing/2014/main" id="{1852D73A-5FF2-2E41-93B8-4BE75C5C85B1}"/>
                </a:ext>
              </a:extLst>
            </p:cNvPr>
            <p:cNvPicPr>
              <a:picLocks noChangeAspect="1"/>
            </p:cNvPicPr>
            <p:nvPr/>
          </p:nvPicPr>
          <p:blipFill rotWithShape="1">
            <a:blip r:embed="rId2">
              <a:extLst>
                <a:ext uri="{28A0092B-C50C-407E-A947-70E740481C1C}">
                  <a14:useLocalDpi xmlns:a14="http://schemas.microsoft.com/office/drawing/2010/main" val="0"/>
                </a:ext>
              </a:extLst>
            </a:blip>
            <a:srcRect t="43530" r="59402"/>
            <a:stretch/>
          </p:blipFill>
          <p:spPr>
            <a:xfrm>
              <a:off x="5508104" y="1560784"/>
              <a:ext cx="2966068" cy="1764702"/>
            </a:xfrm>
            <a:prstGeom prst="rect">
              <a:avLst/>
            </a:prstGeom>
          </p:spPr>
        </p:pic>
        <p:sp>
          <p:nvSpPr>
            <p:cNvPr id="27" name="Oval 26">
              <a:extLst>
                <a:ext uri="{FF2B5EF4-FFF2-40B4-BE49-F238E27FC236}">
                  <a16:creationId xmlns:a16="http://schemas.microsoft.com/office/drawing/2014/main" id="{E8ABF7CF-77D6-1847-8527-4A1DE9DDDF7D}"/>
                </a:ext>
              </a:extLst>
            </p:cNvPr>
            <p:cNvSpPr/>
            <p:nvPr/>
          </p:nvSpPr>
          <p:spPr>
            <a:xfrm rot="20779098">
              <a:off x="6552220" y="2262889"/>
              <a:ext cx="1152128" cy="28803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Arrow Connector 27">
            <a:extLst>
              <a:ext uri="{FF2B5EF4-FFF2-40B4-BE49-F238E27FC236}">
                <a16:creationId xmlns:a16="http://schemas.microsoft.com/office/drawing/2014/main" id="{33A80B53-DF5D-DF45-ABA5-52A373442CCC}"/>
              </a:ext>
            </a:extLst>
          </p:cNvPr>
          <p:cNvCxnSpPr>
            <a:cxnSpLocks/>
          </p:cNvCxnSpPr>
          <p:nvPr/>
        </p:nvCxnSpPr>
        <p:spPr>
          <a:xfrm flipV="1">
            <a:off x="4427984" y="2636912"/>
            <a:ext cx="2178676" cy="1080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F5F18CC6-80B5-E749-9410-53C149D17738}"/>
              </a:ext>
            </a:extLst>
          </p:cNvPr>
          <p:cNvPicPr>
            <a:picLocks noChangeAspect="1"/>
          </p:cNvPicPr>
          <p:nvPr/>
        </p:nvPicPr>
        <p:blipFill>
          <a:blip r:embed="rId3"/>
          <a:stretch>
            <a:fillRect/>
          </a:stretch>
        </p:blipFill>
        <p:spPr>
          <a:xfrm>
            <a:off x="5634899" y="4315249"/>
            <a:ext cx="2921000" cy="1943100"/>
          </a:xfrm>
          <a:prstGeom prst="rect">
            <a:avLst/>
          </a:prstGeom>
          <a:noFill/>
        </p:spPr>
      </p:pic>
      <p:sp>
        <p:nvSpPr>
          <p:cNvPr id="39" name="TextBox 38">
            <a:extLst>
              <a:ext uri="{FF2B5EF4-FFF2-40B4-BE49-F238E27FC236}">
                <a16:creationId xmlns:a16="http://schemas.microsoft.com/office/drawing/2014/main" id="{D322C96E-06CB-594C-9A8A-56C0C2DDA69B}"/>
              </a:ext>
            </a:extLst>
          </p:cNvPr>
          <p:cNvSpPr txBox="1"/>
          <p:nvPr/>
        </p:nvSpPr>
        <p:spPr>
          <a:xfrm>
            <a:off x="5508104" y="3818978"/>
            <a:ext cx="3151825" cy="369332"/>
          </a:xfrm>
          <a:prstGeom prst="rect">
            <a:avLst/>
          </a:prstGeom>
          <a:noFill/>
        </p:spPr>
        <p:txBody>
          <a:bodyPr wrap="none" rtlCol="0">
            <a:spAutoFit/>
          </a:bodyPr>
          <a:lstStyle/>
          <a:p>
            <a:pPr marL="285750" indent="-285750">
              <a:buFont typeface="Arial" panose="020B0604020202020204" pitchFamily="34" charset="0"/>
              <a:buChar char="•"/>
            </a:pPr>
            <a:r>
              <a:rPr lang="en-US" dirty="0" err="1">
                <a:solidFill>
                  <a:schemeClr val="bg1"/>
                </a:solidFill>
              </a:rPr>
              <a:t>SdtrimSP</a:t>
            </a:r>
            <a:r>
              <a:rPr lang="en-US" dirty="0">
                <a:solidFill>
                  <a:schemeClr val="bg1"/>
                </a:solidFill>
              </a:rPr>
              <a:t> 5.00 : detection eff</a:t>
            </a:r>
            <a:endParaRPr lang="fi-FI" dirty="0">
              <a:solidFill>
                <a:schemeClr val="bg1"/>
              </a:solidFill>
            </a:endParaRPr>
          </a:p>
        </p:txBody>
      </p:sp>
      <p:cxnSp>
        <p:nvCxnSpPr>
          <p:cNvPr id="40" name="Straight Arrow Connector 39">
            <a:extLst>
              <a:ext uri="{FF2B5EF4-FFF2-40B4-BE49-F238E27FC236}">
                <a16:creationId xmlns:a16="http://schemas.microsoft.com/office/drawing/2014/main" id="{E3DE277A-8690-DF4B-A0A5-D1DA6C5CFD33}"/>
              </a:ext>
            </a:extLst>
          </p:cNvPr>
          <p:cNvCxnSpPr>
            <a:cxnSpLocks/>
          </p:cNvCxnSpPr>
          <p:nvPr/>
        </p:nvCxnSpPr>
        <p:spPr>
          <a:xfrm>
            <a:off x="4644008" y="4866128"/>
            <a:ext cx="5915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2552EF48-E0E9-D246-9215-9088D2710FCB}"/>
              </a:ext>
            </a:extLst>
          </p:cNvPr>
          <p:cNvSpPr/>
          <p:nvPr/>
        </p:nvSpPr>
        <p:spPr>
          <a:xfrm>
            <a:off x="6876256" y="4797152"/>
            <a:ext cx="504056" cy="115212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A9199B0-83B4-0A4B-A652-7EE18F2BC936}"/>
              </a:ext>
            </a:extLst>
          </p:cNvPr>
          <p:cNvSpPr/>
          <p:nvPr/>
        </p:nvSpPr>
        <p:spPr>
          <a:xfrm>
            <a:off x="7716077" y="5511242"/>
            <a:ext cx="504056" cy="439344"/>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699BC03A-27D4-4D41-9057-AA60065E3E4C}"/>
              </a:ext>
            </a:extLst>
          </p:cNvPr>
          <p:cNvSpPr txBox="1"/>
          <p:nvPr/>
        </p:nvSpPr>
        <p:spPr>
          <a:xfrm>
            <a:off x="6776129" y="4474469"/>
            <a:ext cx="1101584" cy="369332"/>
          </a:xfrm>
          <a:prstGeom prst="rect">
            <a:avLst/>
          </a:prstGeom>
          <a:noFill/>
        </p:spPr>
        <p:txBody>
          <a:bodyPr wrap="none" rtlCol="0">
            <a:spAutoFit/>
          </a:bodyPr>
          <a:lstStyle/>
          <a:p>
            <a:r>
              <a:rPr lang="en-US" dirty="0"/>
              <a:t>1e-4mbar</a:t>
            </a:r>
          </a:p>
        </p:txBody>
      </p:sp>
      <p:sp>
        <p:nvSpPr>
          <p:cNvPr id="45" name="TextBox 44">
            <a:extLst>
              <a:ext uri="{FF2B5EF4-FFF2-40B4-BE49-F238E27FC236}">
                <a16:creationId xmlns:a16="http://schemas.microsoft.com/office/drawing/2014/main" id="{10482315-66AC-1744-B120-C9DFEC3BFCC3}"/>
              </a:ext>
            </a:extLst>
          </p:cNvPr>
          <p:cNvSpPr txBox="1"/>
          <p:nvPr/>
        </p:nvSpPr>
        <p:spPr>
          <a:xfrm>
            <a:off x="7669341" y="5176055"/>
            <a:ext cx="1101584" cy="369332"/>
          </a:xfrm>
          <a:prstGeom prst="rect">
            <a:avLst/>
          </a:prstGeom>
          <a:noFill/>
        </p:spPr>
        <p:txBody>
          <a:bodyPr wrap="none" rtlCol="0">
            <a:spAutoFit/>
          </a:bodyPr>
          <a:lstStyle/>
          <a:p>
            <a:r>
              <a:rPr lang="en-US" dirty="0"/>
              <a:t>5e-4mbar</a:t>
            </a:r>
          </a:p>
        </p:txBody>
      </p:sp>
      <p:sp>
        <p:nvSpPr>
          <p:cNvPr id="46" name="TextBox 45">
            <a:extLst>
              <a:ext uri="{FF2B5EF4-FFF2-40B4-BE49-F238E27FC236}">
                <a16:creationId xmlns:a16="http://schemas.microsoft.com/office/drawing/2014/main" id="{B16C72DC-796F-874D-A913-83E884B49D39}"/>
              </a:ext>
            </a:extLst>
          </p:cNvPr>
          <p:cNvSpPr txBox="1"/>
          <p:nvPr/>
        </p:nvSpPr>
        <p:spPr>
          <a:xfrm>
            <a:off x="8388129" y="5686358"/>
            <a:ext cx="348172" cy="276999"/>
          </a:xfrm>
          <a:prstGeom prst="rect">
            <a:avLst/>
          </a:prstGeom>
          <a:noFill/>
        </p:spPr>
        <p:txBody>
          <a:bodyPr wrap="none" rtlCol="0">
            <a:spAutoFit/>
          </a:bodyPr>
          <a:lstStyle/>
          <a:p>
            <a:r>
              <a:rPr lang="en-US" sz="1200" dirty="0"/>
              <a:t>eV</a:t>
            </a:r>
          </a:p>
        </p:txBody>
      </p:sp>
    </p:spTree>
    <p:extLst>
      <p:ext uri="{BB962C8B-B14F-4D97-AF65-F5344CB8AC3E}">
        <p14:creationId xmlns:p14="http://schemas.microsoft.com/office/powerpoint/2010/main" val="2685676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7544" y="228600"/>
            <a:ext cx="7543800" cy="457200"/>
          </a:xfrm>
        </p:spPr>
        <p:txBody>
          <a:bodyPr/>
          <a:lstStyle/>
          <a:p>
            <a:r>
              <a:rPr lang="fi-FI" b="1" spc="-1" dirty="0">
                <a:solidFill>
                  <a:srgbClr val="000000"/>
                </a:solidFill>
                <a:latin typeface="Arial"/>
                <a:ea typeface="DejaVu Sans"/>
              </a:rPr>
              <a:t>Key results in 2020 (I) </a:t>
            </a:r>
            <a:r>
              <a:rPr lang="fi-FI" sz="3600" b="1" spc="-1" dirty="0">
                <a:solidFill>
                  <a:srgbClr val="C00000"/>
                </a:solidFill>
                <a:latin typeface="Arial"/>
                <a:ea typeface="DejaVu Sans"/>
              </a:rPr>
              <a:t>IPPLM</a:t>
            </a:r>
            <a:endParaRPr lang="fi-FI" dirty="0"/>
          </a:p>
        </p:txBody>
      </p:sp>
      <p:pic>
        <p:nvPicPr>
          <p:cNvPr id="10" name="Picture 9">
            <a:extLst>
              <a:ext uri="{FF2B5EF4-FFF2-40B4-BE49-F238E27FC236}">
                <a16:creationId xmlns:a16="http://schemas.microsoft.com/office/drawing/2014/main" id="{9CBE3533-2760-4B61-ABD6-FFB984818826}"/>
              </a:ext>
            </a:extLst>
          </p:cNvPr>
          <p:cNvPicPr/>
          <p:nvPr/>
        </p:nvPicPr>
        <p:blipFill rotWithShape="1">
          <a:blip r:embed="rId2"/>
          <a:srcRect r="5371"/>
          <a:stretch/>
        </p:blipFill>
        <p:spPr>
          <a:xfrm>
            <a:off x="4427984" y="836712"/>
            <a:ext cx="4701676" cy="2582664"/>
          </a:xfrm>
          <a:prstGeom prst="rect">
            <a:avLst/>
          </a:prstGeom>
          <a:ln>
            <a:noFill/>
          </a:ln>
        </p:spPr>
      </p:pic>
      <p:pic>
        <p:nvPicPr>
          <p:cNvPr id="11" name="Picture 10">
            <a:extLst>
              <a:ext uri="{FF2B5EF4-FFF2-40B4-BE49-F238E27FC236}">
                <a16:creationId xmlns:a16="http://schemas.microsoft.com/office/drawing/2014/main" id="{DF1293B4-EDAB-4ECE-A929-C20CD583AEA5}"/>
              </a:ext>
            </a:extLst>
          </p:cNvPr>
          <p:cNvPicPr/>
          <p:nvPr/>
        </p:nvPicPr>
        <p:blipFill rotWithShape="1">
          <a:blip r:embed="rId3"/>
          <a:srcRect l="1" r="1720"/>
          <a:stretch/>
        </p:blipFill>
        <p:spPr>
          <a:xfrm>
            <a:off x="4644008" y="3212976"/>
            <a:ext cx="4463216" cy="2604520"/>
          </a:xfrm>
          <a:prstGeom prst="rect">
            <a:avLst/>
          </a:prstGeom>
          <a:ln>
            <a:noFill/>
          </a:ln>
        </p:spPr>
      </p:pic>
      <p:sp>
        <p:nvSpPr>
          <p:cNvPr id="12" name="CustomShape 4">
            <a:extLst>
              <a:ext uri="{FF2B5EF4-FFF2-40B4-BE49-F238E27FC236}">
                <a16:creationId xmlns:a16="http://schemas.microsoft.com/office/drawing/2014/main" id="{40F2008B-0739-4A72-9114-A546F564F924}"/>
              </a:ext>
            </a:extLst>
          </p:cNvPr>
          <p:cNvSpPr/>
          <p:nvPr/>
        </p:nvSpPr>
        <p:spPr>
          <a:xfrm>
            <a:off x="5007976" y="5581571"/>
            <a:ext cx="4211960" cy="9636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pl-PL" sz="1800" b="0" strike="noStrike" spc="-1" dirty="0">
                <a:solidFill>
                  <a:srgbClr val="00A933"/>
                </a:solidFill>
                <a:latin typeface="Arial"/>
                <a:ea typeface="DejaVu Sans"/>
              </a:rPr>
              <a:t>Second pulse significantly prolong</a:t>
            </a:r>
            <a:r>
              <a:rPr lang="en-US" sz="1800" b="0" strike="noStrike" spc="-1" dirty="0">
                <a:solidFill>
                  <a:srgbClr val="00A933"/>
                </a:solidFill>
                <a:latin typeface="Arial"/>
                <a:ea typeface="DejaVu Sans"/>
              </a:rPr>
              <a:t>s</a:t>
            </a:r>
            <a:r>
              <a:rPr lang="pl-PL" sz="1800" b="0" strike="noStrike" spc="-1" dirty="0">
                <a:solidFill>
                  <a:srgbClr val="00A933"/>
                </a:solidFill>
                <a:latin typeface="Arial"/>
                <a:ea typeface="DejaVu Sans"/>
              </a:rPr>
              <a:t> the plasma life-time</a:t>
            </a:r>
            <a:r>
              <a:rPr lang="en-US" spc="-1" dirty="0">
                <a:solidFill>
                  <a:srgbClr val="00A933"/>
                </a:solidFill>
                <a:latin typeface="Arial"/>
                <a:ea typeface="DejaVu Sans"/>
              </a:rPr>
              <a:t> and s</a:t>
            </a:r>
            <a:r>
              <a:rPr lang="pl-PL" sz="1800" b="0" strike="noStrike" spc="-1" dirty="0">
                <a:solidFill>
                  <a:srgbClr val="00A933"/>
                </a:solidFill>
                <a:latin typeface="Arial"/>
                <a:ea typeface="DejaVu Sans"/>
              </a:rPr>
              <a:t>tabiliz</a:t>
            </a:r>
            <a:r>
              <a:rPr lang="en-US" sz="1800" b="0" strike="noStrike" spc="-1" dirty="0">
                <a:solidFill>
                  <a:srgbClr val="00A933"/>
                </a:solidFill>
                <a:latin typeface="Arial"/>
                <a:ea typeface="DejaVu Sans"/>
              </a:rPr>
              <a:t>es</a:t>
            </a:r>
            <a:r>
              <a:rPr lang="pl-PL" sz="1800" b="0" strike="noStrike" spc="-1" dirty="0">
                <a:solidFill>
                  <a:srgbClr val="00A933"/>
                </a:solidFill>
                <a:latin typeface="Arial"/>
                <a:ea typeface="DejaVu Sans"/>
              </a:rPr>
              <a:t> influence on the plasma concentration</a:t>
            </a:r>
            <a:endParaRPr lang="pl-PL" sz="1800" b="0" strike="noStrike" spc="-1" dirty="0">
              <a:latin typeface="Arial"/>
            </a:endParaRPr>
          </a:p>
        </p:txBody>
      </p:sp>
      <p:sp>
        <p:nvSpPr>
          <p:cNvPr id="13" name="CustomShape 3">
            <a:extLst>
              <a:ext uri="{FF2B5EF4-FFF2-40B4-BE49-F238E27FC236}">
                <a16:creationId xmlns:a16="http://schemas.microsoft.com/office/drawing/2014/main" id="{974633F8-A91B-4B46-9252-75AB5620F993}"/>
              </a:ext>
            </a:extLst>
          </p:cNvPr>
          <p:cNvSpPr/>
          <p:nvPr/>
        </p:nvSpPr>
        <p:spPr>
          <a:xfrm>
            <a:off x="36776" y="980640"/>
            <a:ext cx="5039280" cy="56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1640">
              <a:lnSpc>
                <a:spcPct val="100000"/>
              </a:lnSpc>
              <a:spcBef>
                <a:spcPts val="360"/>
              </a:spcBef>
              <a:buClr>
                <a:srgbClr val="000000"/>
              </a:buClr>
              <a:buFont typeface="Arial"/>
              <a:buChar char="•"/>
            </a:pPr>
            <a:r>
              <a:rPr lang="en-GB" sz="1800" b="1" strike="noStrike" spc="-1" dirty="0">
                <a:solidFill>
                  <a:srgbClr val="C9211E"/>
                </a:solidFill>
                <a:latin typeface="Calibri"/>
                <a:ea typeface="DejaVu Sans"/>
              </a:rPr>
              <a:t>Topic:</a:t>
            </a:r>
            <a:endParaRPr lang="pl-PL" sz="1800" b="0" strike="noStrike" spc="-1" dirty="0">
              <a:latin typeface="Arial"/>
            </a:endParaRPr>
          </a:p>
          <a:p>
            <a:pPr marL="343080" indent="-341640">
              <a:lnSpc>
                <a:spcPct val="100000"/>
              </a:lnSpc>
              <a:spcBef>
                <a:spcPts val="360"/>
              </a:spcBef>
              <a:buClr>
                <a:srgbClr val="000000"/>
              </a:buClr>
              <a:buFont typeface="Arial"/>
              <a:buChar char="•"/>
            </a:pPr>
            <a:r>
              <a:rPr lang="en-GB" sz="1600" b="0" strike="noStrike" spc="-1" dirty="0">
                <a:solidFill>
                  <a:srgbClr val="000000"/>
                </a:solidFill>
                <a:latin typeface="Calibri"/>
                <a:ea typeface="DejaVu Sans"/>
              </a:rPr>
              <a:t>Comparison of </a:t>
            </a:r>
            <a:r>
              <a:rPr lang="en-GB" sz="1600" b="0" strike="noStrike" spc="-1" dirty="0" err="1">
                <a:solidFill>
                  <a:srgbClr val="000000"/>
                </a:solidFill>
                <a:latin typeface="Calibri"/>
                <a:ea typeface="DejaVu Sans"/>
              </a:rPr>
              <a:t>ps</a:t>
            </a:r>
            <a:r>
              <a:rPr lang="en-GB" sz="1600" b="0" strike="noStrike" spc="-1" dirty="0">
                <a:solidFill>
                  <a:srgbClr val="000000"/>
                </a:solidFill>
                <a:latin typeface="Calibri"/>
                <a:ea typeface="DejaVu Sans"/>
              </a:rPr>
              <a:t>, ns and </a:t>
            </a:r>
            <a:r>
              <a:rPr lang="en-GB" sz="1600" b="0" strike="noStrike" spc="-1" dirty="0" err="1">
                <a:solidFill>
                  <a:srgbClr val="000000"/>
                </a:solidFill>
                <a:latin typeface="Calibri"/>
                <a:ea typeface="DejaVu Sans"/>
              </a:rPr>
              <a:t>dp</a:t>
            </a:r>
            <a:r>
              <a:rPr lang="en-GB" sz="1600" b="0" strike="noStrike" spc="-1" dirty="0">
                <a:solidFill>
                  <a:srgbClr val="000000"/>
                </a:solidFill>
                <a:latin typeface="Calibri"/>
                <a:ea typeface="DejaVu Sans"/>
              </a:rPr>
              <a:t> (CF)-LIBS on ITER coated/doped samples: ablation rate and plasma plume dynamics (ISSP-UL, CU, UT, VTT, FZJ, ENEA, IPPLM)*</a:t>
            </a:r>
            <a:endParaRPr lang="pl-PL" sz="1600" b="0" strike="noStrike" spc="-1" dirty="0">
              <a:latin typeface="Arial"/>
            </a:endParaRPr>
          </a:p>
          <a:p>
            <a:pPr marL="343080" indent="-341640">
              <a:lnSpc>
                <a:spcPct val="100000"/>
              </a:lnSpc>
              <a:spcBef>
                <a:spcPts val="360"/>
              </a:spcBef>
              <a:buClr>
                <a:srgbClr val="000000"/>
              </a:buClr>
              <a:buFont typeface="Arial"/>
              <a:buChar char="•"/>
            </a:pPr>
            <a:r>
              <a:rPr lang="en-GB" sz="1800" b="1" strike="noStrike" spc="-1" dirty="0">
                <a:solidFill>
                  <a:srgbClr val="C9211E"/>
                </a:solidFill>
                <a:latin typeface="Calibri"/>
                <a:ea typeface="DejaVu Sans"/>
              </a:rPr>
              <a:t>Scope:</a:t>
            </a:r>
            <a:endParaRPr lang="pl-PL" sz="1800" b="0" strike="noStrike" spc="-1" dirty="0">
              <a:latin typeface="Arial"/>
            </a:endParaRPr>
          </a:p>
          <a:p>
            <a:pPr marL="343080" indent="-341640">
              <a:lnSpc>
                <a:spcPct val="100000"/>
              </a:lnSpc>
              <a:spcBef>
                <a:spcPts val="360"/>
              </a:spcBef>
              <a:buClr>
                <a:srgbClr val="000000"/>
              </a:buClr>
              <a:buFont typeface="Arial"/>
              <a:buChar char="•"/>
            </a:pPr>
            <a:r>
              <a:rPr lang="en-GB" sz="1800" b="0" strike="noStrike" spc="-1" dirty="0">
                <a:solidFill>
                  <a:srgbClr val="000000"/>
                </a:solidFill>
                <a:latin typeface="Calibri"/>
                <a:ea typeface="DejaVu Sans"/>
              </a:rPr>
              <a:t>Characterisation of performance of the </a:t>
            </a:r>
          </a:p>
          <a:p>
            <a:pPr marL="1440">
              <a:lnSpc>
                <a:spcPct val="100000"/>
              </a:lnSpc>
              <a:spcBef>
                <a:spcPts val="360"/>
              </a:spcBef>
              <a:buClr>
                <a:srgbClr val="000000"/>
              </a:buClr>
            </a:pPr>
            <a:r>
              <a:rPr lang="en-GB" spc="-1" dirty="0">
                <a:solidFill>
                  <a:srgbClr val="000000"/>
                </a:solidFill>
                <a:latin typeface="Calibri"/>
                <a:ea typeface="DejaVu Sans"/>
              </a:rPr>
              <a:t>       </a:t>
            </a:r>
            <a:r>
              <a:rPr lang="en-GB" sz="1800" b="0" strike="noStrike" spc="-1" dirty="0">
                <a:solidFill>
                  <a:srgbClr val="000000"/>
                </a:solidFill>
                <a:latin typeface="Calibri"/>
                <a:ea typeface="DejaVu Sans"/>
              </a:rPr>
              <a:t>DP LIBS: plasma plume dynamics, </a:t>
            </a:r>
            <a:br>
              <a:rPr lang="en-GB" sz="1800" b="0" strike="noStrike" spc="-1" dirty="0">
                <a:solidFill>
                  <a:srgbClr val="000000"/>
                </a:solidFill>
                <a:latin typeface="Calibri"/>
                <a:ea typeface="DejaVu Sans"/>
              </a:rPr>
            </a:br>
            <a:r>
              <a:rPr lang="en-GB" sz="1800" b="0" strike="noStrike" spc="-1" dirty="0">
                <a:solidFill>
                  <a:srgbClr val="000000"/>
                </a:solidFill>
                <a:latin typeface="Calibri"/>
                <a:ea typeface="DejaVu Sans"/>
              </a:rPr>
              <a:t>       ablation rate and detection capability.</a:t>
            </a:r>
            <a:endParaRPr lang="pl-PL" sz="1800" b="0" strike="noStrike" spc="-1" dirty="0">
              <a:latin typeface="Arial"/>
            </a:endParaRPr>
          </a:p>
          <a:p>
            <a:pPr marL="343080" indent="-341640">
              <a:lnSpc>
                <a:spcPct val="100000"/>
              </a:lnSpc>
              <a:spcBef>
                <a:spcPts val="360"/>
              </a:spcBef>
              <a:buClr>
                <a:srgbClr val="000000"/>
              </a:buClr>
              <a:buFont typeface="Arial"/>
              <a:buChar char="•"/>
            </a:pPr>
            <a:endParaRPr lang="en-GB" sz="1800" b="1" strike="noStrike" spc="-1" dirty="0">
              <a:solidFill>
                <a:srgbClr val="00A933"/>
              </a:solidFill>
              <a:latin typeface="Calibri"/>
              <a:ea typeface="DejaVu Sans"/>
            </a:endParaRPr>
          </a:p>
          <a:p>
            <a:pPr marL="343080" indent="-341640">
              <a:lnSpc>
                <a:spcPct val="100000"/>
              </a:lnSpc>
              <a:spcBef>
                <a:spcPts val="360"/>
              </a:spcBef>
              <a:buClr>
                <a:srgbClr val="000000"/>
              </a:buClr>
              <a:buFont typeface="Arial"/>
              <a:buChar char="•"/>
            </a:pPr>
            <a:endParaRPr lang="en-GB" b="1" spc="-1" dirty="0">
              <a:solidFill>
                <a:srgbClr val="00A933"/>
              </a:solidFill>
              <a:latin typeface="Calibri"/>
              <a:ea typeface="DejaVu Sans"/>
            </a:endParaRPr>
          </a:p>
          <a:p>
            <a:pPr marL="343080" indent="-341640">
              <a:lnSpc>
                <a:spcPct val="100000"/>
              </a:lnSpc>
              <a:spcBef>
                <a:spcPts val="360"/>
              </a:spcBef>
              <a:buClr>
                <a:srgbClr val="000000"/>
              </a:buClr>
              <a:buFont typeface="Arial"/>
              <a:buChar char="•"/>
            </a:pPr>
            <a:endParaRPr lang="en-GB" sz="1800" b="1" strike="noStrike" spc="-1" dirty="0">
              <a:solidFill>
                <a:srgbClr val="00A933"/>
              </a:solidFill>
              <a:latin typeface="Calibri"/>
              <a:ea typeface="DejaVu Sans"/>
            </a:endParaRPr>
          </a:p>
          <a:p>
            <a:pPr marL="343080" indent="-341640">
              <a:lnSpc>
                <a:spcPct val="100000"/>
              </a:lnSpc>
              <a:spcBef>
                <a:spcPts val="360"/>
              </a:spcBef>
              <a:buClr>
                <a:srgbClr val="000000"/>
              </a:buClr>
              <a:buFont typeface="Arial"/>
              <a:buChar char="•"/>
            </a:pPr>
            <a:r>
              <a:rPr lang="en-GB" sz="1800" b="1" strike="noStrike" spc="-1" dirty="0">
                <a:solidFill>
                  <a:srgbClr val="00A933"/>
                </a:solidFill>
                <a:latin typeface="Calibri"/>
                <a:ea typeface="DejaVu Sans"/>
              </a:rPr>
              <a:t>Achievements:</a:t>
            </a:r>
            <a:endParaRPr lang="pl-PL" sz="1800" b="0" strike="noStrike" spc="-1" dirty="0">
              <a:latin typeface="Arial"/>
            </a:endParaRPr>
          </a:p>
          <a:p>
            <a:pPr marL="343080" indent="-341640">
              <a:lnSpc>
                <a:spcPct val="100000"/>
              </a:lnSpc>
              <a:spcBef>
                <a:spcPts val="360"/>
              </a:spcBef>
              <a:buClr>
                <a:srgbClr val="000000"/>
              </a:buClr>
              <a:buFont typeface="Arial"/>
              <a:buChar char="•"/>
            </a:pPr>
            <a:r>
              <a:rPr lang="en-GB" sz="1800" b="0" strike="noStrike" spc="-1" dirty="0">
                <a:solidFill>
                  <a:srgbClr val="000000"/>
                </a:solidFill>
                <a:latin typeface="Calibri"/>
                <a:ea typeface="DejaVu Sans"/>
              </a:rPr>
              <a:t>Analysis of tungsten plasma dynamics</a:t>
            </a:r>
            <a:br>
              <a:rPr lang="en-GB" sz="1800" b="0" strike="noStrike" spc="-1" dirty="0">
                <a:solidFill>
                  <a:srgbClr val="000000"/>
                </a:solidFill>
                <a:latin typeface="Calibri"/>
                <a:ea typeface="DejaVu Sans"/>
              </a:rPr>
            </a:br>
            <a:r>
              <a:rPr lang="en-GB" sz="1800" b="0" strike="noStrike" spc="-1" dirty="0">
                <a:solidFill>
                  <a:srgbClr val="000000"/>
                </a:solidFill>
                <a:latin typeface="Calibri"/>
                <a:ea typeface="DejaVu Sans"/>
              </a:rPr>
              <a:t> in terms of electron temperature and density evolution in a broad range of inter-pulse delays and observation times</a:t>
            </a:r>
            <a:endParaRPr lang="pl-PL" sz="1800" b="0" strike="noStrike" spc="-1" dirty="0">
              <a:latin typeface="Arial"/>
            </a:endParaRPr>
          </a:p>
        </p:txBody>
      </p:sp>
    </p:spTree>
    <p:extLst>
      <p:ext uri="{BB962C8B-B14F-4D97-AF65-F5344CB8AC3E}">
        <p14:creationId xmlns:p14="http://schemas.microsoft.com/office/powerpoint/2010/main" val="1741800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 </a:t>
            </a:r>
            <a:endParaRPr lang="fi-FI" dirty="0"/>
          </a:p>
        </p:txBody>
      </p:sp>
      <p:pic>
        <p:nvPicPr>
          <p:cNvPr id="26" name="Picture 25">
            <a:extLst>
              <a:ext uri="{FF2B5EF4-FFF2-40B4-BE49-F238E27FC236}">
                <a16:creationId xmlns:a16="http://schemas.microsoft.com/office/drawing/2014/main" id="{771201FE-EE5D-4D7D-A375-7723F34C2F0D}"/>
              </a:ext>
            </a:extLst>
          </p:cNvPr>
          <p:cNvPicPr>
            <a:picLocks noChangeAspect="1"/>
          </p:cNvPicPr>
          <p:nvPr/>
        </p:nvPicPr>
        <p:blipFill rotWithShape="1">
          <a:blip r:embed="rId3">
            <a:extLst>
              <a:ext uri="{28A0092B-C50C-407E-A947-70E740481C1C}">
                <a14:useLocalDpi xmlns:a14="http://schemas.microsoft.com/office/drawing/2010/main" val="0"/>
              </a:ext>
            </a:extLst>
          </a:blip>
          <a:srcRect l="1941" r="2106"/>
          <a:stretch/>
        </p:blipFill>
        <p:spPr>
          <a:xfrm>
            <a:off x="-36513" y="2780928"/>
            <a:ext cx="5300867" cy="3133434"/>
          </a:xfrm>
          <a:prstGeom prst="rect">
            <a:avLst/>
          </a:prstGeom>
        </p:spPr>
      </p:pic>
      <p:sp>
        <p:nvSpPr>
          <p:cNvPr id="29" name="Titel 14">
            <a:extLst>
              <a:ext uri="{FF2B5EF4-FFF2-40B4-BE49-F238E27FC236}">
                <a16:creationId xmlns:a16="http://schemas.microsoft.com/office/drawing/2014/main" id="{223D3E0F-CB4B-40ED-8B3C-372E88D16DB4}"/>
              </a:ext>
            </a:extLst>
          </p:cNvPr>
          <p:cNvSpPr txBox="1">
            <a:spLocks/>
          </p:cNvSpPr>
          <p:nvPr/>
        </p:nvSpPr>
        <p:spPr>
          <a:xfrm>
            <a:off x="185174" y="-41455"/>
            <a:ext cx="8851322" cy="1130400"/>
          </a:xfrm>
          <a:prstGeom prst="rect">
            <a:avLst/>
          </a:prstGeom>
        </p:spPr>
        <p:txBody>
          <a:bodyPr vert="horz" lIns="91440" tIns="45720" rIns="91440" bIns="45720" rtlCol="0" anchor="ctr">
            <a:noAutofit/>
          </a:bodyPr>
          <a:lstStyle>
            <a:lvl1pPr algn="l" defTabSz="914400" rtl="0" eaLnBrk="1" latinLnBrk="0" hangingPunct="1">
              <a:lnSpc>
                <a:spcPts val="3200"/>
              </a:lnSpc>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US" dirty="0"/>
              <a:t>Near-target plasma-neutral coupling </a:t>
            </a:r>
            <a:r>
              <a:rPr lang="en-US" sz="3600" b="1" dirty="0">
                <a:solidFill>
                  <a:srgbClr val="C00000"/>
                </a:solidFill>
              </a:rPr>
              <a:t>DIFFER</a:t>
            </a:r>
            <a:r>
              <a:rPr lang="en-US" dirty="0"/>
              <a:t> </a:t>
            </a:r>
            <a:endParaRPr lang="nl-NL" dirty="0"/>
          </a:p>
        </p:txBody>
      </p:sp>
      <mc:AlternateContent xmlns:mc="http://schemas.openxmlformats.org/markup-compatibility/2006" xmlns:a14="http://schemas.microsoft.com/office/drawing/2010/main">
        <mc:Choice Requires="a14">
          <p:sp>
            <p:nvSpPr>
              <p:cNvPr id="30" name="Tijdelijke aanduiding voor inhoud 15">
                <a:extLst>
                  <a:ext uri="{FF2B5EF4-FFF2-40B4-BE49-F238E27FC236}">
                    <a16:creationId xmlns:a16="http://schemas.microsoft.com/office/drawing/2014/main" id="{345E8BC1-F601-4DF4-8D14-6C2419D9D91A}"/>
                  </a:ext>
                </a:extLst>
              </p:cNvPr>
              <p:cNvSpPr>
                <a:spLocks noGrp="1"/>
              </p:cNvSpPr>
              <p:nvPr>
                <p:ph idx="1"/>
              </p:nvPr>
            </p:nvSpPr>
            <p:spPr>
              <a:xfrm>
                <a:off x="35496" y="980728"/>
                <a:ext cx="5228859" cy="4485219"/>
              </a:xfrm>
            </p:spPr>
            <p:txBody>
              <a:bodyPr>
                <a:normAutofit/>
              </a:bodyPr>
              <a:lstStyle/>
              <a:p>
                <a:pPr marL="0" indent="0">
                  <a:buNone/>
                </a:pPr>
                <a:r>
                  <a:rPr lang="en-US" sz="1800" dirty="0"/>
                  <a:t>At high density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𝑛</m:t>
                        </m:r>
                      </m:e>
                      <m:sub>
                        <m:r>
                          <a:rPr lang="en-US" sz="1800" b="0" i="1" smtClean="0">
                            <a:latin typeface="Cambria Math" panose="02040503050406030204" pitchFamily="18" charset="0"/>
                          </a:rPr>
                          <m:t>𝑒</m:t>
                        </m:r>
                      </m:sub>
                    </m:sSub>
                    <m:r>
                      <a:rPr lang="en-US" sz="1800" b="0" i="0" smtClean="0">
                        <a:latin typeface="Cambria Math" panose="02040503050406030204" pitchFamily="18" charset="0"/>
                      </a:rPr>
                      <m:t>,</m:t>
                    </m:r>
                  </m:oMath>
                </a14:m>
                <a:r>
                  <a:rPr lang="en-US" sz="1800" dirty="0"/>
                  <a:t> recombined neutrals can interact with incident plasma in direct vicinity of the target surface, affecting plasma fluxes</a:t>
                </a:r>
              </a:p>
              <a:p>
                <a:pPr marL="0" indent="0">
                  <a:buNone/>
                </a:pPr>
                <a:endParaRPr lang="en-US" sz="600" dirty="0"/>
              </a:p>
              <a:p>
                <a:pPr marL="0" indent="0">
                  <a:buNone/>
                </a:pPr>
                <a:r>
                  <a:rPr lang="en-US" sz="1800" dirty="0"/>
                  <a:t>TS &amp; CTS measurements were performed on Magnum-PSI </a:t>
                </a:r>
                <a:r>
                  <a:rPr lang="en-US" sz="1800" dirty="0">
                    <a:sym typeface="Wingdings" panose="05000000000000000000" pitchFamily="2" charset="2"/>
                  </a:rPr>
                  <a:t></a:t>
                </a:r>
                <a:r>
                  <a:rPr lang="en-US" sz="1800" dirty="0">
                    <a:solidFill>
                      <a:srgbClr val="FF0000"/>
                    </a:solidFill>
                  </a:rPr>
                  <a:t> </a:t>
                </a:r>
                <a:r>
                  <a:rPr lang="en-US" sz="1800" i="1" dirty="0">
                    <a:solidFill>
                      <a:srgbClr val="FF0000"/>
                    </a:solidFill>
                  </a:rPr>
                  <a:t>n</a:t>
                </a:r>
                <a:r>
                  <a:rPr lang="en-US" sz="1800" baseline="-25000" dirty="0">
                    <a:solidFill>
                      <a:srgbClr val="FF0000"/>
                    </a:solidFill>
                  </a:rPr>
                  <a:t>e</a:t>
                </a:r>
                <a:r>
                  <a:rPr lang="en-US" sz="1800" dirty="0">
                    <a:solidFill>
                      <a:srgbClr val="FF0000"/>
                    </a:solidFill>
                  </a:rPr>
                  <a:t>, </a:t>
                </a:r>
                <a:r>
                  <a:rPr lang="en-US" sz="1800" i="1" dirty="0">
                    <a:solidFill>
                      <a:srgbClr val="FF0000"/>
                    </a:solidFill>
                  </a:rPr>
                  <a:t>T</a:t>
                </a:r>
                <a:r>
                  <a:rPr lang="en-US" sz="1800" baseline="-25000" dirty="0">
                    <a:solidFill>
                      <a:srgbClr val="FF0000"/>
                    </a:solidFill>
                  </a:rPr>
                  <a:t>e</a:t>
                </a:r>
                <a:r>
                  <a:rPr lang="en-US" sz="1800" dirty="0">
                    <a:solidFill>
                      <a:srgbClr val="FF0000"/>
                    </a:solidFill>
                  </a:rPr>
                  <a:t>, </a:t>
                </a:r>
                <a14:m>
                  <m:oMath xmlns:m="http://schemas.openxmlformats.org/officeDocument/2006/math">
                    <m:sSub>
                      <m:sSubPr>
                        <m:ctrlPr>
                          <a:rPr lang="en-US" sz="1800" b="0" i="1" smtClean="0">
                            <a:solidFill>
                              <a:srgbClr val="FF0000"/>
                            </a:solidFill>
                            <a:latin typeface="Cambria Math" panose="02040503050406030204" pitchFamily="18" charset="0"/>
                          </a:rPr>
                        </m:ctrlPr>
                      </m:sSubPr>
                      <m:e>
                        <m:r>
                          <a:rPr lang="en-US" sz="1800" b="0" i="1" smtClean="0">
                            <a:solidFill>
                              <a:srgbClr val="FF0000"/>
                            </a:solidFill>
                            <a:latin typeface="Cambria Math" panose="02040503050406030204" pitchFamily="18" charset="0"/>
                          </a:rPr>
                          <m:t>𝑇</m:t>
                        </m:r>
                      </m:e>
                      <m:sub>
                        <m:r>
                          <a:rPr lang="en-US" sz="1800" b="0" i="1" smtClean="0">
                            <a:solidFill>
                              <a:srgbClr val="FF0000"/>
                            </a:solidFill>
                            <a:latin typeface="Cambria Math" panose="02040503050406030204" pitchFamily="18" charset="0"/>
                          </a:rPr>
                          <m:t>𝑖</m:t>
                        </m:r>
                      </m:sub>
                    </m:sSub>
                  </m:oMath>
                </a14:m>
                <a:r>
                  <a:rPr lang="en-US" sz="1800" dirty="0">
                    <a:solidFill>
                      <a:srgbClr val="FF0000"/>
                    </a:solidFill>
                  </a:rPr>
                  <a:t> and </a:t>
                </a:r>
                <a14:m>
                  <m:oMath xmlns:m="http://schemas.openxmlformats.org/officeDocument/2006/math">
                    <m:sSub>
                      <m:sSubPr>
                        <m:ctrlPr>
                          <a:rPr lang="en-US" sz="1800" b="0" i="1" smtClean="0">
                            <a:solidFill>
                              <a:srgbClr val="FF0000"/>
                            </a:solidFill>
                            <a:latin typeface="Cambria Math" panose="02040503050406030204" pitchFamily="18" charset="0"/>
                          </a:rPr>
                        </m:ctrlPr>
                      </m:sSubPr>
                      <m:e>
                        <m:r>
                          <a:rPr lang="en-US" sz="1800" b="0" i="1" smtClean="0">
                            <a:solidFill>
                              <a:srgbClr val="FF0000"/>
                            </a:solidFill>
                            <a:latin typeface="Cambria Math" panose="02040503050406030204" pitchFamily="18" charset="0"/>
                          </a:rPr>
                          <m:t>𝑣</m:t>
                        </m:r>
                      </m:e>
                      <m:sub>
                        <m:r>
                          <a:rPr lang="en-US" sz="1800" b="0" i="1" smtClean="0">
                            <a:solidFill>
                              <a:srgbClr val="FF0000"/>
                            </a:solidFill>
                            <a:latin typeface="Cambria Math" panose="02040503050406030204" pitchFamily="18" charset="0"/>
                          </a:rPr>
                          <m:t>𝑖</m:t>
                        </m:r>
                      </m:sub>
                    </m:sSub>
                  </m:oMath>
                </a14:m>
                <a:r>
                  <a:rPr lang="en-US" sz="1800" dirty="0">
                    <a:solidFill>
                      <a:srgbClr val="FF0000"/>
                    </a:solidFill>
                  </a:rPr>
                  <a:t> at 25 mm down to 3 mm from surface. </a:t>
                </a:r>
                <a:r>
                  <a:rPr lang="en-US" sz="1800" dirty="0">
                    <a:solidFill>
                      <a:srgbClr val="FF0000"/>
                    </a:solidFill>
                    <a:sym typeface="Wingdings" panose="05000000000000000000" pitchFamily="2" charset="2"/>
                  </a:rPr>
                  <a:t></a:t>
                </a:r>
                <a:r>
                  <a:rPr lang="en-US" sz="1800" dirty="0">
                    <a:solidFill>
                      <a:srgbClr val="FF0000"/>
                    </a:solidFill>
                  </a:rPr>
                  <a:t> direct plasma flux</a:t>
                </a:r>
              </a:p>
            </p:txBody>
          </p:sp>
        </mc:Choice>
        <mc:Fallback xmlns="">
          <p:sp>
            <p:nvSpPr>
              <p:cNvPr id="30" name="Tijdelijke aanduiding voor inhoud 15">
                <a:extLst>
                  <a:ext uri="{FF2B5EF4-FFF2-40B4-BE49-F238E27FC236}">
                    <a16:creationId xmlns:a16="http://schemas.microsoft.com/office/drawing/2014/main" id="{345E8BC1-F601-4DF4-8D14-6C2419D9D91A}"/>
                  </a:ext>
                </a:extLst>
              </p:cNvPr>
              <p:cNvSpPr>
                <a:spLocks noGrp="1" noRot="1" noChangeAspect="1" noMove="1" noResize="1" noEditPoints="1" noAdjustHandles="1" noChangeArrowheads="1" noChangeShapeType="1" noTextEdit="1"/>
              </p:cNvSpPr>
              <p:nvPr>
                <p:ph idx="1"/>
              </p:nvPr>
            </p:nvSpPr>
            <p:spPr>
              <a:xfrm>
                <a:off x="35496" y="980728"/>
                <a:ext cx="5228859" cy="4485219"/>
              </a:xfrm>
              <a:blipFill>
                <a:blip r:embed="rId4"/>
                <a:stretch>
                  <a:fillRect l="-1049" t="-8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21DC8D35-0A4C-42C1-A80F-1DCF805052B0}"/>
                  </a:ext>
                </a:extLst>
              </p:cNvPr>
              <p:cNvSpPr txBox="1"/>
              <p:nvPr/>
            </p:nvSpPr>
            <p:spPr>
              <a:xfrm rot="349904">
                <a:off x="3956094" y="4329821"/>
                <a:ext cx="1237884" cy="369332"/>
              </a:xfrm>
              <a:prstGeom prst="rect">
                <a:avLst/>
              </a:prstGeom>
              <a:noFill/>
            </p:spPr>
            <p:txBody>
              <a:bodyPr wrap="square" rtlCol="0">
                <a:spAutoFit/>
              </a:bodyPr>
              <a:lstStyle/>
              <a:p>
                <a:pPr algn="l"/>
                <a14:m>
                  <m:oMath xmlns:m="http://schemas.openxmlformats.org/officeDocument/2006/math">
                    <m:r>
                      <a:rPr lang="en-US" b="1" i="1" smtClean="0">
                        <a:solidFill>
                          <a:srgbClr val="C00000"/>
                        </a:solidFill>
                        <a:latin typeface="Cambria Math" panose="02040503050406030204" pitchFamily="18" charset="0"/>
                      </a:rPr>
                      <m:t>𝑴</m:t>
                    </m:r>
                    <m:r>
                      <a:rPr lang="en-US" b="1" i="1" smtClean="0">
                        <a:solidFill>
                          <a:srgbClr val="C00000"/>
                        </a:solidFill>
                        <a:latin typeface="Cambria Math" panose="02040503050406030204" pitchFamily="18" charset="0"/>
                      </a:rPr>
                      <m:t>&lt;</m:t>
                    </m:r>
                    <m:r>
                      <a:rPr lang="en-US" b="1" i="1" smtClean="0">
                        <a:solidFill>
                          <a:srgbClr val="C00000"/>
                        </a:solidFill>
                        <a:latin typeface="Cambria Math" panose="02040503050406030204" pitchFamily="18" charset="0"/>
                      </a:rPr>
                      <m:t>𝟎</m:t>
                    </m:r>
                    <m:r>
                      <a:rPr lang="en-US" b="1" i="1" smtClean="0">
                        <a:solidFill>
                          <a:srgbClr val="C00000"/>
                        </a:solidFill>
                        <a:latin typeface="Cambria Math" panose="02040503050406030204" pitchFamily="18" charset="0"/>
                      </a:rPr>
                      <m:t>.</m:t>
                    </m:r>
                    <m:r>
                      <a:rPr lang="en-US" b="1" i="1" smtClean="0">
                        <a:solidFill>
                          <a:srgbClr val="C00000"/>
                        </a:solidFill>
                        <a:latin typeface="Cambria Math" panose="02040503050406030204" pitchFamily="18" charset="0"/>
                      </a:rPr>
                      <m:t>𝟓</m:t>
                    </m:r>
                  </m:oMath>
                </a14:m>
                <a:r>
                  <a:rPr lang="nl-NL" b="1" dirty="0">
                    <a:solidFill>
                      <a:srgbClr val="C00000"/>
                    </a:solidFill>
                  </a:rPr>
                  <a:t>!</a:t>
                </a:r>
              </a:p>
            </p:txBody>
          </p:sp>
        </mc:Choice>
        <mc:Fallback xmlns="">
          <p:sp>
            <p:nvSpPr>
              <p:cNvPr id="33" name="TextBox 32">
                <a:extLst>
                  <a:ext uri="{FF2B5EF4-FFF2-40B4-BE49-F238E27FC236}">
                    <a16:creationId xmlns:a16="http://schemas.microsoft.com/office/drawing/2014/main" id="{21DC8D35-0A4C-42C1-A80F-1DCF805052B0}"/>
                  </a:ext>
                </a:extLst>
              </p:cNvPr>
              <p:cNvSpPr txBox="1">
                <a:spLocks noRot="1" noChangeAspect="1" noMove="1" noResize="1" noEditPoints="1" noAdjustHandles="1" noChangeArrowheads="1" noChangeShapeType="1" noTextEdit="1"/>
              </p:cNvSpPr>
              <p:nvPr/>
            </p:nvSpPr>
            <p:spPr>
              <a:xfrm rot="349904">
                <a:off x="3956094" y="4329821"/>
                <a:ext cx="1237884" cy="369332"/>
              </a:xfrm>
              <a:prstGeom prst="rect">
                <a:avLst/>
              </a:prstGeom>
              <a:blipFill>
                <a:blip r:embed="rId5"/>
                <a:stretch>
                  <a:fillRect b="-158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350E6F3-EBC0-4524-84B2-E507170307AB}"/>
                  </a:ext>
                </a:extLst>
              </p:cNvPr>
              <p:cNvSpPr txBox="1"/>
              <p:nvPr/>
            </p:nvSpPr>
            <p:spPr>
              <a:xfrm>
                <a:off x="3940533" y="3538515"/>
                <a:ext cx="1237884" cy="3693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b="1" i="1" smtClean="0">
                          <a:solidFill>
                            <a:srgbClr val="C00000"/>
                          </a:solidFill>
                          <a:latin typeface="Cambria Math" panose="02040503050406030204" pitchFamily="18" charset="0"/>
                        </a:rPr>
                        <m:t>𝑪𝒐𝒐𝒍𝒊𝒏𝒈</m:t>
                      </m:r>
                    </m:oMath>
                  </m:oMathPara>
                </a14:m>
                <a:endParaRPr lang="nl-NL" b="1" dirty="0">
                  <a:solidFill>
                    <a:srgbClr val="C00000"/>
                  </a:solidFill>
                </a:endParaRPr>
              </a:p>
            </p:txBody>
          </p:sp>
        </mc:Choice>
        <mc:Fallback xmlns="">
          <p:sp>
            <p:nvSpPr>
              <p:cNvPr id="34" name="TextBox 33">
                <a:extLst>
                  <a:ext uri="{FF2B5EF4-FFF2-40B4-BE49-F238E27FC236}">
                    <a16:creationId xmlns:a16="http://schemas.microsoft.com/office/drawing/2014/main" id="{5350E6F3-EBC0-4524-84B2-E507170307AB}"/>
                  </a:ext>
                </a:extLst>
              </p:cNvPr>
              <p:cNvSpPr txBox="1">
                <a:spLocks noRot="1" noChangeAspect="1" noMove="1" noResize="1" noEditPoints="1" noAdjustHandles="1" noChangeArrowheads="1" noChangeShapeType="1" noTextEdit="1"/>
              </p:cNvSpPr>
              <p:nvPr/>
            </p:nvSpPr>
            <p:spPr>
              <a:xfrm>
                <a:off x="3940533" y="3538515"/>
                <a:ext cx="1237884" cy="369332"/>
              </a:xfrm>
              <a:prstGeom prst="rect">
                <a:avLst/>
              </a:prstGeom>
              <a:blipFill>
                <a:blip r:embed="rId6"/>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D4B1D124-DCE8-4BD5-A206-6FECDDD362B2}"/>
                  </a:ext>
                </a:extLst>
              </p:cNvPr>
              <p:cNvSpPr txBox="1"/>
              <p:nvPr/>
            </p:nvSpPr>
            <p:spPr>
              <a:xfrm rot="1061986">
                <a:off x="1266268" y="4304763"/>
                <a:ext cx="1237884" cy="307777"/>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400" b="1" i="1" smtClean="0">
                          <a:solidFill>
                            <a:srgbClr val="C00000"/>
                          </a:solidFill>
                          <a:latin typeface="Cambria Math" panose="02040503050406030204" pitchFamily="18" charset="0"/>
                        </a:rPr>
                        <m:t>𝑺𝒕𝒂𝒈𝒏𝒂𝒕𝒊𝒐𝒏</m:t>
                      </m:r>
                    </m:oMath>
                  </m:oMathPara>
                </a14:m>
                <a:endParaRPr lang="nl-NL" sz="1400" b="1" dirty="0">
                  <a:solidFill>
                    <a:srgbClr val="C00000"/>
                  </a:solidFill>
                </a:endParaRPr>
              </a:p>
            </p:txBody>
          </p:sp>
        </mc:Choice>
        <mc:Fallback xmlns="">
          <p:sp>
            <p:nvSpPr>
              <p:cNvPr id="35" name="TextBox 34">
                <a:extLst>
                  <a:ext uri="{FF2B5EF4-FFF2-40B4-BE49-F238E27FC236}">
                    <a16:creationId xmlns:a16="http://schemas.microsoft.com/office/drawing/2014/main" id="{D4B1D124-DCE8-4BD5-A206-6FECDDD362B2}"/>
                  </a:ext>
                </a:extLst>
              </p:cNvPr>
              <p:cNvSpPr txBox="1">
                <a:spLocks noRot="1" noChangeAspect="1" noMove="1" noResize="1" noEditPoints="1" noAdjustHandles="1" noChangeArrowheads="1" noChangeShapeType="1" noTextEdit="1"/>
              </p:cNvSpPr>
              <p:nvPr/>
            </p:nvSpPr>
            <p:spPr>
              <a:xfrm rot="1061986">
                <a:off x="1266268" y="4304763"/>
                <a:ext cx="1237884" cy="307777"/>
              </a:xfrm>
              <a:prstGeom prst="rect">
                <a:avLst/>
              </a:prstGeom>
              <a:blipFill>
                <a:blip r:embed="rId7"/>
                <a:stretch>
                  <a:fillRect/>
                </a:stretch>
              </a:blipFill>
            </p:spPr>
            <p:txBody>
              <a:bodyPr/>
              <a:lstStyle/>
              <a:p>
                <a:r>
                  <a:rPr lang="en-US">
                    <a:noFill/>
                  </a:rPr>
                  <a:t> </a:t>
                </a:r>
              </a:p>
            </p:txBody>
          </p:sp>
        </mc:Fallback>
      </mc:AlternateContent>
      <p:cxnSp>
        <p:nvCxnSpPr>
          <p:cNvPr id="36" name="Straight Arrow Connector 35">
            <a:extLst>
              <a:ext uri="{FF2B5EF4-FFF2-40B4-BE49-F238E27FC236}">
                <a16:creationId xmlns:a16="http://schemas.microsoft.com/office/drawing/2014/main" id="{2EF9B9C0-145C-4CBA-AC3E-F8612A86B5A9}"/>
              </a:ext>
            </a:extLst>
          </p:cNvPr>
          <p:cNvCxnSpPr>
            <a:cxnSpLocks/>
          </p:cNvCxnSpPr>
          <p:nvPr/>
        </p:nvCxnSpPr>
        <p:spPr>
          <a:xfrm>
            <a:off x="1352658" y="4411903"/>
            <a:ext cx="1095700" cy="36004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ijdelijke aanduiding voor inhoud 15">
                <a:extLst>
                  <a:ext uri="{FF2B5EF4-FFF2-40B4-BE49-F238E27FC236}">
                    <a16:creationId xmlns:a16="http://schemas.microsoft.com/office/drawing/2014/main" id="{0D269BBC-5747-486F-951D-83CA22CBA544}"/>
                  </a:ext>
                </a:extLst>
              </p:cNvPr>
              <p:cNvSpPr txBox="1">
                <a:spLocks/>
              </p:cNvSpPr>
              <p:nvPr/>
            </p:nvSpPr>
            <p:spPr>
              <a:xfrm>
                <a:off x="5210978" y="980728"/>
                <a:ext cx="3958414" cy="5530241"/>
              </a:xfrm>
              <a:prstGeom prst="rect">
                <a:avLst/>
              </a:prstGeom>
            </p:spPr>
            <p:txBody>
              <a:bodyPr vert="horz" lIns="0" tIns="0" rIns="0" bIns="0" rtlCol="0">
                <a:noAutofit/>
              </a:bodyPr>
              <a:lstStyle>
                <a:lvl1pPr marL="203200" indent="-203200" algn="l" defTabSz="914400" rtl="0" eaLnBrk="1" latinLnBrk="0" hangingPunct="1">
                  <a:lnSpc>
                    <a:spcPct val="90000"/>
                  </a:lnSpc>
                  <a:spcBef>
                    <a:spcPts val="1000"/>
                  </a:spcBef>
                  <a:buSzPct val="120000"/>
                  <a:buFont typeface="Arial" panose="020B0604020202020204" pitchFamily="34" charset="0"/>
                  <a:buChar char="•"/>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0000"/>
                  </a:buClr>
                  <a:buFont typeface="Wingdings" panose="05000000000000000000" pitchFamily="2" charset="2"/>
                  <a:buChar char="Ø"/>
                </a:pPr>
                <a:r>
                  <a:rPr lang="en-US" dirty="0">
                    <a:solidFill>
                      <a:schemeClr val="tx1"/>
                    </a:solidFill>
                    <a:latin typeface="Arial" panose="020B0604020202020204" pitchFamily="34" charset="0"/>
                    <a:cs typeface="Arial" panose="020B0604020202020204" pitchFamily="34" charset="0"/>
                  </a:rPr>
                  <a:t> Simple global model, to estimate effect of plasma-neutral coupling on particle momentum/power balance, using Neutral recycling fac. </a:t>
                </a:r>
              </a:p>
              <a:p>
                <a:pPr marL="0" indent="0">
                  <a:buClr>
                    <a:srgbClr val="FF0000"/>
                  </a:buClr>
                  <a:buNone/>
                </a:pPr>
                <a:r>
                  <a:rPr lang="en-US"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i="1">
                        <a:solidFill>
                          <a:schemeClr val="tx1"/>
                        </a:solidFill>
                        <a:latin typeface="Cambria Math" panose="02040503050406030204" pitchFamily="18" charset="0"/>
                      </a:rPr>
                      <m:t>𝐾</m:t>
                    </m:r>
                    <m:r>
                      <a:rPr lang="en-US" i="1">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𝜏</m:t>
                            </m:r>
                          </m:e>
                          <m:sub>
                            <m:r>
                              <a:rPr lang="en-US" i="1">
                                <a:solidFill>
                                  <a:schemeClr val="tx1"/>
                                </a:solidFill>
                                <a:latin typeface="Cambria Math" panose="02040503050406030204" pitchFamily="18" charset="0"/>
                              </a:rPr>
                              <m:t>𝑐𝑜𝑛𝑓</m:t>
                            </m:r>
                            <m:r>
                              <a:rPr lang="en-US" b="0" i="1" smtClean="0">
                                <a:solidFill>
                                  <a:schemeClr val="tx1"/>
                                </a:solidFill>
                                <a:latin typeface="Cambria Math" panose="02040503050406030204" pitchFamily="18" charset="0"/>
                              </a:rPr>
                              <m:t>𝑖𝑛𝑒𝑚𝑒𝑛𝑡</m:t>
                            </m:r>
                          </m:sub>
                        </m:sSub>
                      </m:num>
                      <m:den>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𝜏</m:t>
                            </m:r>
                          </m:e>
                          <m:sub>
                            <m:r>
                              <a:rPr lang="en-US" b="0" i="1" smtClean="0">
                                <a:solidFill>
                                  <a:schemeClr val="tx1"/>
                                </a:solidFill>
                                <a:latin typeface="Cambria Math" panose="02040503050406030204" pitchFamily="18" charset="0"/>
                              </a:rPr>
                              <m:t>𝑟𝑒</m:t>
                            </m:r>
                            <m:r>
                              <a:rPr lang="en-US" i="1">
                                <a:solidFill>
                                  <a:schemeClr val="tx1"/>
                                </a:solidFill>
                                <a:latin typeface="Cambria Math" panose="02040503050406030204" pitchFamily="18" charset="0"/>
                              </a:rPr>
                              <m:t>𝑐𝑦𝑐𝑙𝑒</m:t>
                            </m:r>
                          </m:sub>
                        </m:sSub>
                      </m:den>
                    </m:f>
                    <m:r>
                      <a:rPr lang="en-US" i="1">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𝑟</m:t>
                            </m:r>
                          </m:e>
                          <m:sub>
                            <m:r>
                              <a:rPr lang="en-US" i="1">
                                <a:solidFill>
                                  <a:schemeClr val="tx1"/>
                                </a:solidFill>
                                <a:latin typeface="Cambria Math" panose="02040503050406030204" pitchFamily="18" charset="0"/>
                              </a:rPr>
                              <m:t>𝑝</m:t>
                            </m:r>
                            <m:r>
                              <a:rPr lang="en-US" b="0" i="1" smtClean="0">
                                <a:solidFill>
                                  <a:schemeClr val="tx1"/>
                                </a:solidFill>
                                <a:latin typeface="Cambria Math" panose="02040503050406030204" pitchFamily="18" charset="0"/>
                              </a:rPr>
                              <m:t>𝑙𝑎𝑠𝑚𝑎</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𝑣</m:t>
                            </m:r>
                          </m:e>
                          <m:sub>
                            <m:r>
                              <a:rPr lang="en-US" i="1">
                                <a:solidFill>
                                  <a:schemeClr val="tx1"/>
                                </a:solidFill>
                                <a:latin typeface="Cambria Math" panose="02040503050406030204" pitchFamily="18" charset="0"/>
                              </a:rPr>
                              <m:t>𝑑𝑖𝑓𝑓</m:t>
                            </m:r>
                            <m:r>
                              <a:rPr lang="en-US" b="0" i="1" smtClean="0">
                                <a:solidFill>
                                  <a:schemeClr val="tx1"/>
                                </a:solidFill>
                                <a:latin typeface="Cambria Math" panose="02040503050406030204" pitchFamily="18" charset="0"/>
                              </a:rPr>
                              <m:t>𝑢𝑠𝑖𝑜𝑛</m:t>
                            </m:r>
                          </m:sub>
                        </m:sSub>
                      </m:num>
                      <m:den>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𝜏</m:t>
                            </m:r>
                          </m:e>
                          <m:sub>
                            <m:r>
                              <a:rPr lang="en-US" i="1">
                                <a:solidFill>
                                  <a:schemeClr val="tx1"/>
                                </a:solidFill>
                                <a:latin typeface="Cambria Math" panose="02040503050406030204" pitchFamily="18" charset="0"/>
                              </a:rPr>
                              <m:t>𝑚𝑜𝑚</m:t>
                            </m:r>
                          </m:sub>
                        </m:sSub>
                        <m:r>
                          <a:rPr lang="en-US" i="1">
                            <a:solidFill>
                              <a:schemeClr val="tx1"/>
                            </a:solidFill>
                            <a:latin typeface="Cambria Math" panose="02040503050406030204" pitchFamily="18" charset="0"/>
                          </a:rPr>
                          <m:t>(1+</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𝑣</m:t>
                            </m:r>
                          </m:e>
                          <m:sub>
                            <m:r>
                              <a:rPr lang="en-US" i="1">
                                <a:solidFill>
                                  <a:schemeClr val="tx1"/>
                                </a:solidFill>
                                <a:latin typeface="Cambria Math" panose="02040503050406030204" pitchFamily="18" charset="0"/>
                              </a:rPr>
                              <m:t>𝑛</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𝑣</m:t>
                            </m:r>
                          </m:e>
                          <m:sub>
                            <m:r>
                              <a:rPr lang="en-US" i="1">
                                <a:solidFill>
                                  <a:schemeClr val="tx1"/>
                                </a:solidFill>
                                <a:latin typeface="Cambria Math" panose="02040503050406030204" pitchFamily="18" charset="0"/>
                              </a:rPr>
                              <m:t>𝑖</m:t>
                            </m:r>
                          </m:sub>
                        </m:sSub>
                        <m:r>
                          <a:rPr lang="en-US" i="1">
                            <a:solidFill>
                              <a:schemeClr val="tx1"/>
                            </a:solidFill>
                            <a:latin typeface="Cambria Math" panose="02040503050406030204" pitchFamily="18" charset="0"/>
                          </a:rPr>
                          <m:t>)</m:t>
                        </m:r>
                      </m:den>
                    </m:f>
                  </m:oMath>
                </a14:m>
                <a:endParaRPr lang="nl-NL" dirty="0">
                  <a:solidFill>
                    <a:schemeClr val="tx1"/>
                  </a:solidFill>
                  <a:latin typeface="Arial" panose="020B0604020202020204" pitchFamily="34" charset="0"/>
                  <a:cs typeface="Arial" panose="020B0604020202020204" pitchFamily="34" charset="0"/>
                </a:endParaRPr>
              </a:p>
              <a:p>
                <a:pPr>
                  <a:buClr>
                    <a:srgbClr val="FF0000"/>
                  </a:buClr>
                  <a:buFont typeface="Wingdings" panose="05000000000000000000" pitchFamily="2" charset="2"/>
                  <a:buChar char="Ø"/>
                </a:pPr>
                <a:r>
                  <a:rPr lang="en-US" dirty="0">
                    <a:solidFill>
                      <a:schemeClr val="tx1"/>
                    </a:solidFill>
                    <a:latin typeface="Arial" panose="020B0604020202020204" pitchFamily="34" charset="0"/>
                    <a:cs typeface="Arial" panose="020B0604020202020204" pitchFamily="34" charset="0"/>
                  </a:rPr>
                  <a:t>  Model </a:t>
                </a:r>
                <a:r>
                  <a:rPr lang="nl-NL" dirty="0" err="1">
                    <a:solidFill>
                      <a:schemeClr val="tx1"/>
                    </a:solidFill>
                    <a:latin typeface="Arial" panose="020B0604020202020204" pitchFamily="34" charset="0"/>
                    <a:cs typeface="Arial" panose="020B0604020202020204" pitchFamily="34" charset="0"/>
                  </a:rPr>
                  <a:t>corresponds</a:t>
                </a:r>
                <a:r>
                  <a:rPr lang="nl-NL" dirty="0">
                    <a:solidFill>
                      <a:schemeClr val="tx1"/>
                    </a:solidFill>
                    <a:latin typeface="Arial" panose="020B0604020202020204" pitchFamily="34" charset="0"/>
                    <a:cs typeface="Arial" panose="020B0604020202020204" pitchFamily="34" charset="0"/>
                  </a:rPr>
                  <a:t> </a:t>
                </a:r>
                <a:r>
                  <a:rPr lang="nl-NL" dirty="0" err="1">
                    <a:solidFill>
                      <a:schemeClr val="tx1"/>
                    </a:solidFill>
                    <a:latin typeface="Arial" panose="020B0604020202020204" pitchFamily="34" charset="0"/>
                    <a:cs typeface="Arial" panose="020B0604020202020204" pitchFamily="34" charset="0"/>
                  </a:rPr>
                  <a:t>qualitatively</a:t>
                </a:r>
                <a:r>
                  <a:rPr lang="nl-NL" dirty="0">
                    <a:solidFill>
                      <a:schemeClr val="tx1"/>
                    </a:solidFill>
                    <a:latin typeface="Arial" panose="020B0604020202020204" pitchFamily="34" charset="0"/>
                    <a:cs typeface="Arial" panose="020B0604020202020204" pitchFamily="34" charset="0"/>
                  </a:rPr>
                  <a:t> </a:t>
                </a:r>
                <a:r>
                  <a:rPr lang="nl-NL" dirty="0" err="1">
                    <a:solidFill>
                      <a:schemeClr val="tx1"/>
                    </a:solidFill>
                    <a:latin typeface="Arial" panose="020B0604020202020204" pitchFamily="34" charset="0"/>
                    <a:cs typeface="Arial" panose="020B0604020202020204" pitchFamily="34" charset="0"/>
                  </a:rPr>
                  <a:t>to</a:t>
                </a:r>
                <a:r>
                  <a:rPr lang="nl-NL" dirty="0">
                    <a:solidFill>
                      <a:schemeClr val="tx1"/>
                    </a:solidFill>
                    <a:latin typeface="Arial" panose="020B0604020202020204" pitchFamily="34" charset="0"/>
                    <a:cs typeface="Arial" panose="020B0604020202020204" pitchFamily="34" charset="0"/>
                  </a:rPr>
                  <a:t>   </a:t>
                </a:r>
                <a:br>
                  <a:rPr lang="nl-NL" dirty="0">
                    <a:solidFill>
                      <a:schemeClr val="tx1"/>
                    </a:solidFill>
                    <a:latin typeface="Arial" panose="020B0604020202020204" pitchFamily="34" charset="0"/>
                    <a:cs typeface="Arial" panose="020B0604020202020204" pitchFamily="34" charset="0"/>
                  </a:rPr>
                </a:br>
                <a:r>
                  <a:rPr lang="nl-NL" dirty="0">
                    <a:solidFill>
                      <a:schemeClr val="tx1"/>
                    </a:solidFill>
                    <a:latin typeface="Arial" panose="020B0604020202020204" pitchFamily="34" charset="0"/>
                    <a:cs typeface="Arial" panose="020B0604020202020204" pitchFamily="34" charset="0"/>
                  </a:rPr>
                  <a:t>  experiment: momentum </a:t>
                </a:r>
                <a:r>
                  <a:rPr lang="nl-NL" dirty="0" err="1">
                    <a:solidFill>
                      <a:schemeClr val="tx1"/>
                    </a:solidFill>
                    <a:latin typeface="Arial" panose="020B0604020202020204" pitchFamily="34" charset="0"/>
                    <a:cs typeface="Arial" panose="020B0604020202020204" pitchFamily="34" charset="0"/>
                  </a:rPr>
                  <a:t>loss</a:t>
                </a:r>
                <a:r>
                  <a:rPr lang="nl-NL" dirty="0">
                    <a:solidFill>
                      <a:schemeClr val="tx1"/>
                    </a:solidFill>
                    <a:latin typeface="Arial" panose="020B0604020202020204" pitchFamily="34" charset="0"/>
                    <a:cs typeface="Arial" panose="020B0604020202020204" pitchFamily="34" charset="0"/>
                  </a:rPr>
                  <a:t> up </a:t>
                </a:r>
                <a:r>
                  <a:rPr lang="nl-NL" dirty="0" err="1">
                    <a:solidFill>
                      <a:schemeClr val="tx1"/>
                    </a:solidFill>
                    <a:latin typeface="Arial" panose="020B0604020202020204" pitchFamily="34" charset="0"/>
                    <a:cs typeface="Arial" panose="020B0604020202020204" pitchFamily="34" charset="0"/>
                  </a:rPr>
                  <a:t>to</a:t>
                </a:r>
                <a:r>
                  <a:rPr lang="nl-NL" dirty="0">
                    <a:solidFill>
                      <a:schemeClr val="tx1"/>
                    </a:solidFill>
                    <a:latin typeface="Arial" panose="020B0604020202020204" pitchFamily="34" charset="0"/>
                    <a:cs typeface="Arial" panose="020B0604020202020204" pitchFamily="34" charset="0"/>
                  </a:rPr>
                  <a:t> </a:t>
                </a:r>
                <a:br>
                  <a:rPr lang="nl-NL" dirty="0">
                    <a:solidFill>
                      <a:schemeClr val="tx1"/>
                    </a:solidFill>
                    <a:latin typeface="Arial" panose="020B0604020202020204" pitchFamily="34" charset="0"/>
                    <a:cs typeface="Arial" panose="020B0604020202020204" pitchFamily="34" charset="0"/>
                  </a:rPr>
                </a:br>
                <a:r>
                  <a:rPr lang="nl-NL" dirty="0">
                    <a:solidFill>
                      <a:schemeClr val="tx1"/>
                    </a:solidFill>
                    <a:latin typeface="Arial" panose="020B0604020202020204" pitchFamily="34" charset="0"/>
                    <a:cs typeface="Arial" panose="020B0604020202020204" pitchFamily="34" charset="0"/>
                  </a:rPr>
                  <a:t>  ~60% </a:t>
                </a:r>
                <a:r>
                  <a:rPr lang="nl-NL" dirty="0" err="1">
                    <a:solidFill>
                      <a:schemeClr val="tx1"/>
                    </a:solidFill>
                    <a:latin typeface="Arial" panose="020B0604020202020204" pitchFamily="34" charset="0"/>
                    <a:cs typeface="Arial" panose="020B0604020202020204" pitchFamily="34" charset="0"/>
                  </a:rPr>
                  <a:t>and</a:t>
                </a:r>
                <a:r>
                  <a:rPr lang="nl-NL" dirty="0">
                    <a:solidFill>
                      <a:schemeClr val="tx1"/>
                    </a:solidFill>
                    <a:latin typeface="Arial" panose="020B0604020202020204" pitchFamily="34" charset="0"/>
                    <a:cs typeface="Arial" panose="020B0604020202020204" pitchFamily="34" charset="0"/>
                  </a:rPr>
                  <a:t> energy </a:t>
                </a:r>
                <a:r>
                  <a:rPr lang="nl-NL" dirty="0" err="1">
                    <a:solidFill>
                      <a:schemeClr val="tx1"/>
                    </a:solidFill>
                    <a:latin typeface="Arial" panose="020B0604020202020204" pitchFamily="34" charset="0"/>
                    <a:cs typeface="Arial" panose="020B0604020202020204" pitchFamily="34" charset="0"/>
                  </a:rPr>
                  <a:t>loss</a:t>
                </a:r>
                <a:r>
                  <a:rPr lang="nl-NL" dirty="0">
                    <a:solidFill>
                      <a:schemeClr val="tx1"/>
                    </a:solidFill>
                    <a:latin typeface="Arial" panose="020B0604020202020204" pitchFamily="34" charset="0"/>
                    <a:cs typeface="Arial" panose="020B0604020202020204" pitchFamily="34" charset="0"/>
                  </a:rPr>
                  <a:t> ~30%.</a:t>
                </a:r>
              </a:p>
              <a:p>
                <a:pPr marL="0" indent="0">
                  <a:buNone/>
                </a:pPr>
                <a:r>
                  <a:rPr lang="en-US" b="1" dirty="0">
                    <a:solidFill>
                      <a:schemeClr val="tx1"/>
                    </a:solidFill>
                    <a:latin typeface="Arial" panose="020B0604020202020204" pitchFamily="34" charset="0"/>
                    <a:cs typeface="Arial" panose="020B0604020202020204" pitchFamily="34" charset="0"/>
                  </a:rPr>
                  <a:t>    </a:t>
                </a:r>
              </a:p>
              <a:p>
                <a:pPr marL="0" indent="0">
                  <a:buNone/>
                </a:pPr>
                <a:endParaRPr lang="en-US" b="1" dirty="0">
                  <a:solidFill>
                    <a:schemeClr val="tx1"/>
                  </a:solidFill>
                  <a:latin typeface="Arial" panose="020B0604020202020204" pitchFamily="34" charset="0"/>
                  <a:cs typeface="Arial" panose="020B0604020202020204" pitchFamily="34" charset="0"/>
                </a:endParaRPr>
              </a:p>
              <a:p>
                <a:pPr marL="0" indent="0">
                  <a:buNone/>
                </a:pPr>
                <a:endParaRPr lang="en-US" sz="1000" b="1" dirty="0">
                  <a:solidFill>
                    <a:schemeClr val="tx1"/>
                  </a:solidFill>
                  <a:latin typeface="Arial" panose="020B0604020202020204" pitchFamily="34" charset="0"/>
                  <a:cs typeface="Arial" panose="020B0604020202020204" pitchFamily="34" charset="0"/>
                </a:endParaRPr>
              </a:p>
              <a:p>
                <a:pPr marL="0" indent="0">
                  <a:buNone/>
                </a:pPr>
                <a:r>
                  <a:rPr lang="en-US" b="1" dirty="0">
                    <a:solidFill>
                      <a:schemeClr val="tx1"/>
                    </a:solidFill>
                    <a:latin typeface="Arial" panose="020B0604020202020204" pitchFamily="34" charset="0"/>
                    <a:cs typeface="Arial" panose="020B0604020202020204" pitchFamily="34" charset="0"/>
                  </a:rPr>
                  <a:t>    Consequences:</a:t>
                </a:r>
              </a:p>
              <a:p>
                <a:pPr>
                  <a:buClr>
                    <a:srgbClr val="FF0000"/>
                  </a:buClr>
                  <a:buFont typeface="Wingdings" panose="05000000000000000000" pitchFamily="2" charset="2"/>
                  <a:buChar char="Ø"/>
                </a:pPr>
                <a:r>
                  <a:rPr lang="en-US" dirty="0">
                    <a:solidFill>
                      <a:schemeClr val="tx1"/>
                    </a:solidFill>
                    <a:latin typeface="Arial" panose="020B0604020202020204" pitchFamily="34" charset="0"/>
                    <a:cs typeface="Arial" panose="020B0604020202020204" pitchFamily="34" charset="0"/>
                  </a:rPr>
                  <a:t> Reduction of plasma heat loads</a:t>
                </a:r>
              </a:p>
              <a:p>
                <a:pPr>
                  <a:buClr>
                    <a:srgbClr val="FF0000"/>
                  </a:buClr>
                  <a:buFont typeface="Wingdings" panose="05000000000000000000" pitchFamily="2" charset="2"/>
                  <a:buChar char="Ø"/>
                </a:pPr>
                <a:r>
                  <a:rPr lang="en-US" dirty="0">
                    <a:solidFill>
                      <a:schemeClr val="tx1"/>
                    </a:solidFill>
                    <a:latin typeface="Arial" panose="020B0604020202020204" pitchFamily="34" charset="0"/>
                    <a:cs typeface="Arial" panose="020B0604020202020204" pitchFamily="34" charset="0"/>
                  </a:rPr>
                  <a:t> Lower sheath heat transmission</a:t>
                </a:r>
              </a:p>
              <a:p>
                <a:pPr>
                  <a:buClr>
                    <a:srgbClr val="FF0000"/>
                  </a:buClr>
                  <a:buFont typeface="Wingdings" panose="05000000000000000000" pitchFamily="2" charset="2"/>
                  <a:buChar char="Ø"/>
                </a:pPr>
                <a:r>
                  <a:rPr lang="en-US" dirty="0">
                    <a:solidFill>
                      <a:schemeClr val="tx1"/>
                    </a:solidFill>
                    <a:latin typeface="Arial" panose="020B0604020202020204" pitchFamily="34" charset="0"/>
                    <a:cs typeface="Arial" panose="020B0604020202020204" pitchFamily="34" charset="0"/>
                  </a:rPr>
                  <a:t> Different boundary conditions for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 upstream (SOL) plasma</a:t>
                </a:r>
                <a:endParaRPr lang="nl-NL" dirty="0">
                  <a:solidFill>
                    <a:schemeClr val="tx1"/>
                  </a:solidFill>
                  <a:latin typeface="Arial" panose="020B0604020202020204" pitchFamily="34" charset="0"/>
                  <a:cs typeface="Arial" panose="020B0604020202020204" pitchFamily="34" charset="0"/>
                </a:endParaRPr>
              </a:p>
              <a:p>
                <a:pPr marL="0" indent="0">
                  <a:buNone/>
                </a:pPr>
                <a:endParaRPr lang="nl-NL" b="1" dirty="0">
                  <a:solidFill>
                    <a:schemeClr val="tx1"/>
                  </a:solidFill>
                  <a:latin typeface="Arial" panose="020B0604020202020204" pitchFamily="34" charset="0"/>
                  <a:cs typeface="Arial" panose="020B0604020202020204" pitchFamily="34" charset="0"/>
                </a:endParaRPr>
              </a:p>
            </p:txBody>
          </p:sp>
        </mc:Choice>
        <mc:Fallback xmlns="">
          <p:sp>
            <p:nvSpPr>
              <p:cNvPr id="49" name="Tijdelijke aanduiding voor inhoud 15">
                <a:extLst>
                  <a:ext uri="{FF2B5EF4-FFF2-40B4-BE49-F238E27FC236}">
                    <a16:creationId xmlns:a16="http://schemas.microsoft.com/office/drawing/2014/main" id="{0D269BBC-5747-486F-951D-83CA22CBA544}"/>
                  </a:ext>
                </a:extLst>
              </p:cNvPr>
              <p:cNvSpPr txBox="1">
                <a:spLocks noRot="1" noChangeAspect="1" noMove="1" noResize="1" noEditPoints="1" noAdjustHandles="1" noChangeArrowheads="1" noChangeShapeType="1" noTextEdit="1"/>
              </p:cNvSpPr>
              <p:nvPr/>
            </p:nvSpPr>
            <p:spPr>
              <a:xfrm>
                <a:off x="5210978" y="980728"/>
                <a:ext cx="3958414" cy="5530241"/>
              </a:xfrm>
              <a:prstGeom prst="rect">
                <a:avLst/>
              </a:prstGeom>
              <a:blipFill>
                <a:blip r:embed="rId8"/>
                <a:stretch>
                  <a:fillRect l="-3852" t="-2315" r="-1541"/>
                </a:stretch>
              </a:blipFill>
            </p:spPr>
            <p:txBody>
              <a:bodyPr/>
              <a:lstStyle/>
              <a:p>
                <a:r>
                  <a:rPr lang="en-US">
                    <a:noFill/>
                  </a:rPr>
                  <a:t> </a:t>
                </a:r>
              </a:p>
            </p:txBody>
          </p:sp>
        </mc:Fallback>
      </mc:AlternateContent>
      <p:sp>
        <p:nvSpPr>
          <p:cNvPr id="11" name="Tijdelijke aanduiding voor inhoud 15">
            <a:extLst>
              <a:ext uri="{FF2B5EF4-FFF2-40B4-BE49-F238E27FC236}">
                <a16:creationId xmlns:a16="http://schemas.microsoft.com/office/drawing/2014/main" id="{357EFE40-E5A4-43E7-AB89-3E0CABCB3E65}"/>
              </a:ext>
            </a:extLst>
          </p:cNvPr>
          <p:cNvSpPr txBox="1">
            <a:spLocks/>
          </p:cNvSpPr>
          <p:nvPr/>
        </p:nvSpPr>
        <p:spPr>
          <a:xfrm>
            <a:off x="252055" y="5838999"/>
            <a:ext cx="3977045" cy="932141"/>
          </a:xfrm>
          <a:prstGeom prst="rect">
            <a:avLst/>
          </a:prstGeom>
        </p:spPr>
        <p:txBody>
          <a:bodyPr vert="horz" lIns="0" tIns="0" rIns="0" bIns="0" rtlCol="0">
            <a:noAutofit/>
          </a:bodyPr>
          <a:lstStyle>
            <a:lvl1pPr marL="203200" indent="-203200" algn="l" defTabSz="914400" rtl="0" eaLnBrk="1" latinLnBrk="0" hangingPunct="1">
              <a:lnSpc>
                <a:spcPct val="90000"/>
              </a:lnSpc>
              <a:spcBef>
                <a:spcPts val="1000"/>
              </a:spcBef>
              <a:buSzPct val="120000"/>
              <a:buFont typeface="Arial" panose="020B0604020202020204" pitchFamily="34" charset="0"/>
              <a:buChar char="•"/>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0000"/>
              </a:buClr>
              <a:buFont typeface="Wingdings" panose="05000000000000000000" pitchFamily="2" charset="2"/>
              <a:buChar char="Ø"/>
            </a:pPr>
            <a:r>
              <a:rPr lang="en-US" b="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Significant plasma cooling (25%)</a:t>
            </a:r>
          </a:p>
          <a:p>
            <a:pPr>
              <a:buClr>
                <a:srgbClr val="FF0000"/>
              </a:buClr>
              <a:buFont typeface="Wingdings" panose="05000000000000000000" pitchFamily="2" charset="2"/>
              <a:buChar char="Ø"/>
            </a:pPr>
            <a:r>
              <a:rPr lang="en-US" dirty="0">
                <a:solidFill>
                  <a:schemeClr val="tx1"/>
                </a:solidFill>
                <a:latin typeface="Arial" panose="020B0604020202020204" pitchFamily="34" charset="0"/>
                <a:cs typeface="Arial" panose="020B0604020202020204" pitchFamily="34" charset="0"/>
              </a:rPr>
              <a:t>  Mach numbers &lt; 0.5 indicate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  momentum loss, increasing with n</a:t>
            </a:r>
            <a:r>
              <a:rPr lang="en-US" baseline="-25000" dirty="0">
                <a:solidFill>
                  <a:schemeClr val="tx1"/>
                </a:solidFill>
                <a:latin typeface="Arial" panose="020B0604020202020204" pitchFamily="34" charset="0"/>
                <a:cs typeface="Arial" panose="020B0604020202020204" pitchFamily="34" charset="0"/>
              </a:rPr>
              <a:t>e</a:t>
            </a:r>
            <a:endParaRPr lang="en-US" dirty="0">
              <a:solidFill>
                <a:schemeClr val="tx1"/>
              </a:solidFill>
              <a:latin typeface="Arial" panose="020B0604020202020204" pitchFamily="34" charset="0"/>
              <a:cs typeface="Arial" panose="020B0604020202020204" pitchFamily="34" charset="0"/>
            </a:endParaRPr>
          </a:p>
          <a:p>
            <a:pPr marL="0" indent="0">
              <a:buNone/>
            </a:pPr>
            <a:endParaRPr lang="nl-NL" b="1"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AA0AA6B-16A7-4915-91EA-8DA1AAE0DFDD}"/>
              </a:ext>
            </a:extLst>
          </p:cNvPr>
          <p:cNvSpPr txBox="1"/>
          <p:nvPr/>
        </p:nvSpPr>
        <p:spPr>
          <a:xfrm>
            <a:off x="4427984" y="6381328"/>
            <a:ext cx="4608512"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Jonathan van den Berg et al, to be published</a:t>
            </a:r>
          </a:p>
        </p:txBody>
      </p:sp>
    </p:spTree>
    <p:extLst>
      <p:ext uri="{BB962C8B-B14F-4D97-AF65-F5344CB8AC3E}">
        <p14:creationId xmlns:p14="http://schemas.microsoft.com/office/powerpoint/2010/main" val="247274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 </a:t>
            </a:r>
            <a:endParaRPr lang="fi-FI" dirty="0"/>
          </a:p>
        </p:txBody>
      </p:sp>
      <p:sp>
        <p:nvSpPr>
          <p:cNvPr id="42" name="Title 3"/>
          <p:cNvSpPr txBox="1">
            <a:spLocks/>
          </p:cNvSpPr>
          <p:nvPr/>
        </p:nvSpPr>
        <p:spPr>
          <a:xfrm>
            <a:off x="31131" y="-27384"/>
            <a:ext cx="9077373" cy="905403"/>
          </a:xfrm>
          <a:prstGeom prst="rect">
            <a:avLst/>
          </a:prstGeom>
        </p:spPr>
        <p:txBody>
          <a:bodyPr vert="horz" lIns="91440" tIns="45720" rIns="91440" bIns="45720" rtlCol="0" anchor="ctr">
            <a:noAutofit/>
          </a:bodyPr>
          <a:lstStyle>
            <a:lvl1pPr algn="l" defTabSz="914400" rtl="0" eaLnBrk="1" latinLnBrk="0" hangingPunct="1">
              <a:lnSpc>
                <a:spcPts val="3200"/>
              </a:lnSpc>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GB" sz="2800" b="1" dirty="0"/>
              <a:t>Probe measurements in Magnum </a:t>
            </a:r>
            <a:r>
              <a:rPr lang="en-GB" sz="3600" b="1" dirty="0">
                <a:solidFill>
                  <a:srgbClr val="C00000"/>
                </a:solidFill>
              </a:rPr>
              <a:t>IAP-DIFFER</a:t>
            </a:r>
            <a:r>
              <a:rPr lang="en-GB" sz="2800" b="1" dirty="0"/>
              <a:t> </a:t>
            </a:r>
          </a:p>
        </p:txBody>
      </p:sp>
      <p:sp>
        <p:nvSpPr>
          <p:cNvPr id="5" name="Content Placeholder 1">
            <a:extLst>
              <a:ext uri="{FF2B5EF4-FFF2-40B4-BE49-F238E27FC236}">
                <a16:creationId xmlns:a16="http://schemas.microsoft.com/office/drawing/2014/main" id="{35265688-2D74-427A-9DD0-D60D93B3F7A2}"/>
              </a:ext>
            </a:extLst>
          </p:cNvPr>
          <p:cNvSpPr>
            <a:spLocks noGrp="1"/>
          </p:cNvSpPr>
          <p:nvPr>
            <p:ph idx="1"/>
          </p:nvPr>
        </p:nvSpPr>
        <p:spPr>
          <a:xfrm>
            <a:off x="38980" y="980728"/>
            <a:ext cx="9066040" cy="5688632"/>
          </a:xfrm>
        </p:spPr>
        <p:txBody>
          <a:bodyPr>
            <a:normAutofit/>
          </a:bodyPr>
          <a:lstStyle/>
          <a:p>
            <a:pPr marL="0" indent="0">
              <a:buNone/>
            </a:pPr>
            <a:r>
              <a:rPr lang="en-GB" sz="1600" dirty="0"/>
              <a:t>(2019)</a:t>
            </a:r>
            <a:r>
              <a:rPr lang="en-GB" sz="1600" dirty="0">
                <a:solidFill>
                  <a:srgbClr val="C00000"/>
                </a:solidFill>
              </a:rPr>
              <a:t> </a:t>
            </a:r>
            <a:r>
              <a:rPr lang="en-GB" sz="1600" b="1" dirty="0">
                <a:solidFill>
                  <a:srgbClr val="C00000"/>
                </a:solidFill>
              </a:rPr>
              <a:t>Cross-correlation analysis</a:t>
            </a:r>
            <a:r>
              <a:rPr lang="en-GB" sz="1600" b="0" dirty="0"/>
              <a:t> estimated for the ion saturation currents gives information about  plasma rotation </a:t>
            </a:r>
            <a:r>
              <a:rPr lang="en-GB" sz="1600" b="0" dirty="0">
                <a:sym typeface="Wingdings" panose="05000000000000000000" pitchFamily="2" charset="2"/>
              </a:rPr>
              <a:t></a:t>
            </a:r>
            <a:r>
              <a:rPr lang="en-GB" sz="1600" b="0" dirty="0"/>
              <a:t> results in agreement with </a:t>
            </a:r>
            <a:r>
              <a:rPr lang="en-GB" sz="1600" b="0" dirty="0" err="1"/>
              <a:t>ExB</a:t>
            </a:r>
            <a:r>
              <a:rPr lang="en-GB" sz="1600" b="0" dirty="0"/>
              <a:t> drift predicted by float. Pot. Meas.</a:t>
            </a:r>
            <a:endParaRPr lang="en-GB" sz="1600" b="0" dirty="0">
              <a:solidFill>
                <a:srgbClr val="FF0000"/>
              </a:solidFill>
            </a:endParaRPr>
          </a:p>
          <a:p>
            <a:pPr>
              <a:buNone/>
            </a:pPr>
            <a:r>
              <a:rPr lang="en-GB" sz="1600" b="0" dirty="0">
                <a:solidFill>
                  <a:srgbClr val="FF0000"/>
                </a:solidFill>
              </a:rPr>
              <a:t>	</a:t>
            </a:r>
          </a:p>
        </p:txBody>
      </p:sp>
      <p:pic>
        <p:nvPicPr>
          <p:cNvPr id="7" name="Picture 2">
            <a:extLst>
              <a:ext uri="{FF2B5EF4-FFF2-40B4-BE49-F238E27FC236}">
                <a16:creationId xmlns:a16="http://schemas.microsoft.com/office/drawing/2014/main" id="{EB2D4A28-4094-494F-B77C-59EFA4DBFED9}"/>
              </a:ext>
            </a:extLst>
          </p:cNvPr>
          <p:cNvPicPr>
            <a:picLocks noChangeAspect="1" noChangeArrowheads="1"/>
          </p:cNvPicPr>
          <p:nvPr/>
        </p:nvPicPr>
        <p:blipFill>
          <a:blip r:embed="rId3" cstate="print"/>
          <a:srcRect/>
          <a:stretch>
            <a:fillRect/>
          </a:stretch>
        </p:blipFill>
        <p:spPr bwMode="auto">
          <a:xfrm>
            <a:off x="3813392" y="1546566"/>
            <a:ext cx="5330609" cy="4903494"/>
          </a:xfrm>
          <a:prstGeom prst="rect">
            <a:avLst/>
          </a:prstGeom>
          <a:noFill/>
          <a:ln w="9525">
            <a:noFill/>
            <a:miter lim="800000"/>
            <a:headEnd/>
            <a:tailEnd/>
          </a:ln>
          <a:effectLst/>
        </p:spPr>
      </p:pic>
      <p:pic>
        <p:nvPicPr>
          <p:cNvPr id="8" name="Picture 7" descr="C:\Users\User\AppData\Local\Microsoft\Windows\Temporary Internet Files\Content.Word\New Picture (15).bmp">
            <a:extLst>
              <a:ext uri="{FF2B5EF4-FFF2-40B4-BE49-F238E27FC236}">
                <a16:creationId xmlns:a16="http://schemas.microsoft.com/office/drawing/2014/main" id="{1DDEFAF1-6D82-48A6-9FC7-1AF801CE8013}"/>
              </a:ext>
            </a:extLst>
          </p:cNvPr>
          <p:cNvPicPr/>
          <p:nvPr/>
        </p:nvPicPr>
        <p:blipFill>
          <a:blip r:embed="rId4" cstate="print"/>
          <a:srcRect/>
          <a:stretch>
            <a:fillRect/>
          </a:stretch>
        </p:blipFill>
        <p:spPr bwMode="auto">
          <a:xfrm>
            <a:off x="179512" y="1628800"/>
            <a:ext cx="2277923" cy="3939896"/>
          </a:xfrm>
          <a:prstGeom prst="rect">
            <a:avLst/>
          </a:prstGeom>
          <a:noFill/>
          <a:ln w="9525">
            <a:noFill/>
            <a:miter lim="800000"/>
            <a:headEnd/>
            <a:tailEnd/>
          </a:ln>
        </p:spPr>
      </p:pic>
      <p:sp>
        <p:nvSpPr>
          <p:cNvPr id="9" name="Rectangle 8">
            <a:extLst>
              <a:ext uri="{FF2B5EF4-FFF2-40B4-BE49-F238E27FC236}">
                <a16:creationId xmlns:a16="http://schemas.microsoft.com/office/drawing/2014/main" id="{4AB064C5-B682-4B72-A023-C18BD72ACBCD}"/>
              </a:ext>
            </a:extLst>
          </p:cNvPr>
          <p:cNvSpPr/>
          <p:nvPr/>
        </p:nvSpPr>
        <p:spPr>
          <a:xfrm>
            <a:off x="73373" y="5533399"/>
            <a:ext cx="3217956" cy="461665"/>
          </a:xfrm>
          <a:prstGeom prst="rect">
            <a:avLst/>
          </a:prstGeom>
        </p:spPr>
        <p:txBody>
          <a:bodyPr wrap="square">
            <a:spAutoFit/>
          </a:bodyPr>
          <a:lstStyle/>
          <a:p>
            <a:pPr algn="ctr"/>
            <a:r>
              <a:rPr lang="en-GB" sz="1200" i="1" dirty="0" err="1">
                <a:latin typeface="Arial" pitchFamily="34" charset="0"/>
                <a:cs typeface="Arial" pitchFamily="34" charset="0"/>
              </a:rPr>
              <a:t>ExB</a:t>
            </a:r>
            <a:r>
              <a:rPr lang="en-GB" sz="1200" i="1" dirty="0">
                <a:latin typeface="Arial" pitchFamily="34" charset="0"/>
                <a:cs typeface="Arial" pitchFamily="34" charset="0"/>
              </a:rPr>
              <a:t> drift predicted by floating potential measurements</a:t>
            </a:r>
            <a:endParaRPr lang="en-US" sz="1200" dirty="0">
              <a:latin typeface="Arial" pitchFamily="34" charset="0"/>
              <a:cs typeface="Arial" pitchFamily="34" charset="0"/>
            </a:endParaRPr>
          </a:p>
        </p:txBody>
      </p:sp>
      <p:sp>
        <p:nvSpPr>
          <p:cNvPr id="10" name="Rectangle 9">
            <a:extLst>
              <a:ext uri="{FF2B5EF4-FFF2-40B4-BE49-F238E27FC236}">
                <a16:creationId xmlns:a16="http://schemas.microsoft.com/office/drawing/2014/main" id="{8F205E90-85CB-4B77-888E-6F6F88365153}"/>
              </a:ext>
            </a:extLst>
          </p:cNvPr>
          <p:cNvSpPr/>
          <p:nvPr/>
        </p:nvSpPr>
        <p:spPr>
          <a:xfrm>
            <a:off x="20825" y="6100898"/>
            <a:ext cx="5351721" cy="707886"/>
          </a:xfrm>
          <a:prstGeom prst="rect">
            <a:avLst/>
          </a:prstGeom>
        </p:spPr>
        <p:txBody>
          <a:bodyPr wrap="none">
            <a:spAutoFit/>
          </a:bodyPr>
          <a:lstStyle/>
          <a:p>
            <a:r>
              <a:rPr lang="en-GB" sz="2000" b="1" dirty="0">
                <a:solidFill>
                  <a:srgbClr val="C00000"/>
                </a:solidFill>
              </a:rPr>
              <a:t>OES rot. velocity measurements </a:t>
            </a:r>
          </a:p>
          <a:p>
            <a:r>
              <a:rPr lang="en-GB" sz="2000" b="1" dirty="0">
                <a:solidFill>
                  <a:srgbClr val="C00000"/>
                </a:solidFill>
              </a:rPr>
              <a:t>desirable for comparison  </a:t>
            </a:r>
            <a:r>
              <a:rPr lang="en-GB" sz="2000" b="1" dirty="0">
                <a:solidFill>
                  <a:srgbClr val="C00000"/>
                </a:solidFill>
                <a:sym typeface="Wingdings" panose="05000000000000000000" pitchFamily="2" charset="2"/>
              </a:rPr>
              <a:t> maybe not possible</a:t>
            </a:r>
            <a:endParaRPr lang="nl-NL" sz="2000" b="1" dirty="0">
              <a:solidFill>
                <a:srgbClr val="C00000"/>
              </a:solidFill>
            </a:endParaRPr>
          </a:p>
        </p:txBody>
      </p:sp>
      <p:sp>
        <p:nvSpPr>
          <p:cNvPr id="3" name="Rectangle 2">
            <a:extLst>
              <a:ext uri="{FF2B5EF4-FFF2-40B4-BE49-F238E27FC236}">
                <a16:creationId xmlns:a16="http://schemas.microsoft.com/office/drawing/2014/main" id="{FC218D3B-779E-4349-B1AC-B48442088265}"/>
              </a:ext>
            </a:extLst>
          </p:cNvPr>
          <p:cNvSpPr/>
          <p:nvPr/>
        </p:nvSpPr>
        <p:spPr>
          <a:xfrm>
            <a:off x="4427984" y="6288995"/>
            <a:ext cx="4176464" cy="236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C00000"/>
                </a:solidFill>
              </a:rPr>
              <a:t>r = 9 mm              r = 14 mm         r = 20 mm</a:t>
            </a:r>
            <a:endParaRPr lang="nl-NL" b="1" dirty="0">
              <a:solidFill>
                <a:srgbClr val="C00000"/>
              </a:solidFill>
            </a:endParaRPr>
          </a:p>
        </p:txBody>
      </p:sp>
      <p:sp>
        <p:nvSpPr>
          <p:cNvPr id="13" name="Rectangle 12">
            <a:extLst>
              <a:ext uri="{FF2B5EF4-FFF2-40B4-BE49-F238E27FC236}">
                <a16:creationId xmlns:a16="http://schemas.microsoft.com/office/drawing/2014/main" id="{B9569074-5DBA-49FA-B152-A7DEA87F9CF0}"/>
              </a:ext>
            </a:extLst>
          </p:cNvPr>
          <p:cNvSpPr/>
          <p:nvPr/>
        </p:nvSpPr>
        <p:spPr>
          <a:xfrm rot="474669">
            <a:off x="4791633" y="2578289"/>
            <a:ext cx="4176464" cy="236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C00000"/>
                </a:solidFill>
              </a:rPr>
              <a:t>fast                         slow               opposite</a:t>
            </a:r>
            <a:endParaRPr lang="nl-NL" b="1" dirty="0">
              <a:solidFill>
                <a:srgbClr val="C00000"/>
              </a:solidFill>
            </a:endParaRPr>
          </a:p>
        </p:txBody>
      </p:sp>
      <p:grpSp>
        <p:nvGrpSpPr>
          <p:cNvPr id="6" name="Group 5">
            <a:extLst>
              <a:ext uri="{FF2B5EF4-FFF2-40B4-BE49-F238E27FC236}">
                <a16:creationId xmlns:a16="http://schemas.microsoft.com/office/drawing/2014/main" id="{48488DF9-0C77-48F2-94B6-9EED92A2569B}"/>
              </a:ext>
            </a:extLst>
          </p:cNvPr>
          <p:cNvGrpSpPr/>
          <p:nvPr/>
        </p:nvGrpSpPr>
        <p:grpSpPr>
          <a:xfrm>
            <a:off x="2589256" y="1640902"/>
            <a:ext cx="1224136" cy="1224136"/>
            <a:chOff x="2589256" y="1640902"/>
            <a:chExt cx="1224136" cy="1224136"/>
          </a:xfrm>
        </p:grpSpPr>
        <p:pic>
          <p:nvPicPr>
            <p:cNvPr id="11" name="Picture 7">
              <a:extLst>
                <a:ext uri="{FF2B5EF4-FFF2-40B4-BE49-F238E27FC236}">
                  <a16:creationId xmlns:a16="http://schemas.microsoft.com/office/drawing/2014/main" id="{C3A7512E-15D0-4BC6-AC09-64F559DF9A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173" t="6897" r="6897" b="5173"/>
            <a:stretch>
              <a:fillRect/>
            </a:stretch>
          </p:blipFill>
          <p:spPr bwMode="auto">
            <a:xfrm>
              <a:off x="2589256" y="1640902"/>
              <a:ext cx="1224136"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DF5D6434-B63E-4A1B-BABD-7CA69EEAD549}"/>
                </a:ext>
              </a:extLst>
            </p:cNvPr>
            <p:cNvSpPr/>
            <p:nvPr/>
          </p:nvSpPr>
          <p:spPr>
            <a:xfrm>
              <a:off x="2831542" y="1844824"/>
              <a:ext cx="695161" cy="802117"/>
            </a:xfrm>
            <a:prstGeom prst="ellipse">
              <a:avLst/>
            </a:prstGeom>
            <a:solidFill>
              <a:srgbClr val="FF0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958740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 </a:t>
            </a:r>
            <a:endParaRPr lang="fi-FI" dirty="0"/>
          </a:p>
        </p:txBody>
      </p:sp>
      <p:sp>
        <p:nvSpPr>
          <p:cNvPr id="42" name="Title 3"/>
          <p:cNvSpPr txBox="1">
            <a:spLocks/>
          </p:cNvSpPr>
          <p:nvPr/>
        </p:nvSpPr>
        <p:spPr>
          <a:xfrm>
            <a:off x="31131" y="-27384"/>
            <a:ext cx="9077373" cy="905403"/>
          </a:xfrm>
          <a:prstGeom prst="rect">
            <a:avLst/>
          </a:prstGeom>
        </p:spPr>
        <p:txBody>
          <a:bodyPr vert="horz" lIns="91440" tIns="45720" rIns="91440" bIns="45720" rtlCol="0" anchor="ctr">
            <a:noAutofit/>
          </a:bodyPr>
          <a:lstStyle>
            <a:lvl1pPr algn="l" defTabSz="914400" rtl="0" eaLnBrk="1" latinLnBrk="0" hangingPunct="1">
              <a:lnSpc>
                <a:spcPts val="3200"/>
              </a:lnSpc>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GB" sz="2800" b="1" dirty="0"/>
              <a:t>Probe measurements in Magnum </a:t>
            </a:r>
            <a:r>
              <a:rPr lang="en-GB" sz="3600" b="1" dirty="0">
                <a:solidFill>
                  <a:srgbClr val="C00000"/>
                </a:solidFill>
              </a:rPr>
              <a:t>IAP-DIFFER</a:t>
            </a:r>
            <a:r>
              <a:rPr lang="en-GB" sz="2800" b="1" dirty="0"/>
              <a:t> </a:t>
            </a:r>
          </a:p>
        </p:txBody>
      </p:sp>
      <p:sp>
        <p:nvSpPr>
          <p:cNvPr id="23" name="Content Placeholder 1">
            <a:extLst>
              <a:ext uri="{FF2B5EF4-FFF2-40B4-BE49-F238E27FC236}">
                <a16:creationId xmlns:a16="http://schemas.microsoft.com/office/drawing/2014/main" id="{839DCD0D-84F9-4FA0-9949-A6CBE6737A16}"/>
              </a:ext>
            </a:extLst>
          </p:cNvPr>
          <p:cNvSpPr>
            <a:spLocks noGrp="1"/>
          </p:cNvSpPr>
          <p:nvPr>
            <p:ph idx="1"/>
          </p:nvPr>
        </p:nvSpPr>
        <p:spPr>
          <a:xfrm>
            <a:off x="44258" y="1772816"/>
            <a:ext cx="9064245" cy="5112568"/>
          </a:xfrm>
        </p:spPr>
        <p:txBody>
          <a:bodyPr>
            <a:normAutofit/>
          </a:bodyPr>
          <a:lstStyle/>
          <a:p>
            <a:pPr>
              <a:buClr>
                <a:srgbClr val="FF0000"/>
              </a:buClr>
              <a:buFont typeface="Wingdings" panose="05000000000000000000" pitchFamily="2" charset="2"/>
              <a:buChar char="Ø"/>
            </a:pPr>
            <a:r>
              <a:rPr lang="en-GB" sz="1800" dirty="0">
                <a:solidFill>
                  <a:srgbClr val="FF0000"/>
                </a:solidFill>
              </a:rPr>
              <a:t>Goals and deliverables</a:t>
            </a:r>
            <a:r>
              <a:rPr lang="en-GB" sz="1800" b="0" dirty="0"/>
              <a:t>:</a:t>
            </a:r>
            <a:r>
              <a:rPr lang="en-GB" sz="1800" b="0" dirty="0">
                <a:solidFill>
                  <a:srgbClr val="FF0000"/>
                </a:solidFill>
              </a:rPr>
              <a:t> </a:t>
            </a:r>
            <a:r>
              <a:rPr lang="en-US" sz="1800" b="0" dirty="0"/>
              <a:t>measurements of the ion flux, floating potential and estimates of electron density, electron temperature and plasma potential using a multi probe system in Magnum-PSI. Now measurements in the plasma at </a:t>
            </a:r>
            <a:r>
              <a:rPr lang="en-US" sz="1800" dirty="0">
                <a:solidFill>
                  <a:srgbClr val="FF0000"/>
                </a:solidFill>
              </a:rPr>
              <a:t>different axial positions close to TS </a:t>
            </a:r>
            <a:r>
              <a:rPr lang="en-US" sz="1800" b="0" dirty="0"/>
              <a:t>and compare with TS (Te, ne) results.</a:t>
            </a:r>
          </a:p>
          <a:p>
            <a:pPr>
              <a:buClr>
                <a:srgbClr val="FF0000"/>
              </a:buClr>
              <a:buFont typeface="Wingdings" panose="05000000000000000000" pitchFamily="2" charset="2"/>
              <a:buChar char="Ø"/>
            </a:pPr>
            <a:r>
              <a:rPr lang="en-US" sz="1800" dirty="0"/>
              <a:t>M</a:t>
            </a:r>
            <a:r>
              <a:rPr lang="en-US" sz="1800" b="0" dirty="0"/>
              <a:t>easurements will be carried out at </a:t>
            </a:r>
            <a:r>
              <a:rPr lang="en-US" sz="1800" b="0" dirty="0">
                <a:solidFill>
                  <a:srgbClr val="FF0000"/>
                </a:solidFill>
              </a:rPr>
              <a:t>normal incidence and at an inclination of 60°</a:t>
            </a:r>
          </a:p>
          <a:p>
            <a:pPr>
              <a:buNone/>
            </a:pPr>
            <a:endParaRPr lang="en-US" sz="1800" b="0" dirty="0"/>
          </a:p>
          <a:p>
            <a:pPr>
              <a:buNone/>
            </a:pPr>
            <a:r>
              <a:rPr lang="en-US" sz="1800" b="0" i="1" dirty="0"/>
              <a:t>2 publications planned for 2021</a:t>
            </a:r>
          </a:p>
          <a:p>
            <a:pPr>
              <a:buNone/>
            </a:pPr>
            <a:endParaRPr lang="en-US" sz="1800" b="0" dirty="0"/>
          </a:p>
          <a:p>
            <a:pPr>
              <a:buNone/>
            </a:pPr>
            <a:endParaRPr lang="en-US" sz="1800" b="0" dirty="0"/>
          </a:p>
          <a:p>
            <a:pPr marL="0" indent="0">
              <a:buNone/>
            </a:pPr>
            <a:r>
              <a:rPr lang="en-GB" sz="1800" b="0" dirty="0"/>
              <a:t>C. Costin, </a:t>
            </a:r>
            <a:r>
              <a:rPr lang="en-US" sz="1800" b="0" dirty="0"/>
              <a:t>Secondary electron emission under magnetic constraint: from Monte Carlo simulations to analytical solution, </a:t>
            </a:r>
            <a:r>
              <a:rPr lang="en-US" sz="1800" b="0" i="1" dirty="0"/>
              <a:t>submitted</a:t>
            </a:r>
            <a:endParaRPr lang="en-GB" sz="1800" b="0" i="1" dirty="0">
              <a:solidFill>
                <a:srgbClr val="FF0000"/>
              </a:solidFill>
            </a:endParaRPr>
          </a:p>
        </p:txBody>
      </p:sp>
      <p:sp>
        <p:nvSpPr>
          <p:cNvPr id="15" name="TextBox 14">
            <a:extLst>
              <a:ext uri="{FF2B5EF4-FFF2-40B4-BE49-F238E27FC236}">
                <a16:creationId xmlns:a16="http://schemas.microsoft.com/office/drawing/2014/main" id="{8783E99E-3768-4041-B23D-1B25A8FA75BA}"/>
              </a:ext>
            </a:extLst>
          </p:cNvPr>
          <p:cNvSpPr txBox="1"/>
          <p:nvPr/>
        </p:nvSpPr>
        <p:spPr>
          <a:xfrm>
            <a:off x="48640" y="1118032"/>
            <a:ext cx="6251552"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Measurements scheduled for December 2020</a:t>
            </a:r>
          </a:p>
        </p:txBody>
      </p:sp>
    </p:spTree>
    <p:extLst>
      <p:ext uri="{BB962C8B-B14F-4D97-AF65-F5344CB8AC3E}">
        <p14:creationId xmlns:p14="http://schemas.microsoft.com/office/powerpoint/2010/main" val="179648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 </a:t>
            </a:r>
            <a:endParaRPr lang="fi-FI" dirty="0"/>
          </a:p>
        </p:txBody>
      </p:sp>
      <p:pic>
        <p:nvPicPr>
          <p:cNvPr id="18" name="Picture 17">
            <a:extLst>
              <a:ext uri="{FF2B5EF4-FFF2-40B4-BE49-F238E27FC236}">
                <a16:creationId xmlns:a16="http://schemas.microsoft.com/office/drawing/2014/main" id="{179C934A-A894-439E-B399-DB0394739FB7}"/>
              </a:ext>
            </a:extLst>
          </p:cNvPr>
          <p:cNvPicPr>
            <a:picLocks noChangeAspect="1"/>
          </p:cNvPicPr>
          <p:nvPr/>
        </p:nvPicPr>
        <p:blipFill>
          <a:blip r:embed="rId3"/>
          <a:stretch>
            <a:fillRect/>
          </a:stretch>
        </p:blipFill>
        <p:spPr>
          <a:xfrm>
            <a:off x="11578" y="1022277"/>
            <a:ext cx="9096925" cy="1902667"/>
          </a:xfrm>
          <a:prstGeom prst="rect">
            <a:avLst/>
          </a:prstGeom>
        </p:spPr>
      </p:pic>
      <p:pic>
        <p:nvPicPr>
          <p:cNvPr id="21" name="Grafik 4">
            <a:extLst>
              <a:ext uri="{FF2B5EF4-FFF2-40B4-BE49-F238E27FC236}">
                <a16:creationId xmlns:a16="http://schemas.microsoft.com/office/drawing/2014/main" id="{BD3056E4-19BB-4DAD-ACE5-858D93BF4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3272188"/>
            <a:ext cx="4279872" cy="3209903"/>
          </a:xfrm>
          <a:prstGeom prst="rect">
            <a:avLst/>
          </a:prstGeom>
        </p:spPr>
      </p:pic>
      <p:sp>
        <p:nvSpPr>
          <p:cNvPr id="22" name="Textfeld 5">
            <a:extLst>
              <a:ext uri="{FF2B5EF4-FFF2-40B4-BE49-F238E27FC236}">
                <a16:creationId xmlns:a16="http://schemas.microsoft.com/office/drawing/2014/main" id="{96C54A1E-53FC-4AD1-8C1A-334BF9BDE666}"/>
              </a:ext>
            </a:extLst>
          </p:cNvPr>
          <p:cNvSpPr txBox="1"/>
          <p:nvPr/>
        </p:nvSpPr>
        <p:spPr>
          <a:xfrm>
            <a:off x="4795392" y="6784620"/>
            <a:ext cx="3935755" cy="923330"/>
          </a:xfrm>
          <a:prstGeom prst="rect">
            <a:avLst/>
          </a:prstGeom>
          <a:noFill/>
        </p:spPr>
        <p:txBody>
          <a:bodyPr wrap="square" rtlCol="0">
            <a:spAutoFit/>
          </a:bodyPr>
          <a:lstStyle/>
          <a:p>
            <a:r>
              <a:rPr lang="en-GB" dirty="0"/>
              <a:t>Modelled and experimental determined line shape of the emission spectrum of W I. </a:t>
            </a:r>
          </a:p>
        </p:txBody>
      </p:sp>
      <p:sp>
        <p:nvSpPr>
          <p:cNvPr id="23" name="Titel 1">
            <a:extLst>
              <a:ext uri="{FF2B5EF4-FFF2-40B4-BE49-F238E27FC236}">
                <a16:creationId xmlns:a16="http://schemas.microsoft.com/office/drawing/2014/main" id="{5208B9BE-30B8-4199-A64E-7F2EEF3404D2}"/>
              </a:ext>
            </a:extLst>
          </p:cNvPr>
          <p:cNvSpPr txBox="1">
            <a:spLocks/>
          </p:cNvSpPr>
          <p:nvPr/>
        </p:nvSpPr>
        <p:spPr>
          <a:xfrm>
            <a:off x="107504" y="2971800"/>
            <a:ext cx="7543800" cy="457200"/>
          </a:xfrm>
          <a:prstGeom prst="rect">
            <a:avLst/>
          </a:prstGeom>
        </p:spPr>
        <p:txBody>
          <a:bodyPr vert="horz" lIns="91440" tIns="45720" rIns="91440" bIns="45720" rtlCol="0" anchor="ctr">
            <a:noAutofit/>
          </a:bodyPr>
          <a:lstStyle>
            <a:lvl1pPr algn="l" defTabSz="914400" rtl="0" eaLnBrk="1" latinLnBrk="0" hangingPunct="1">
              <a:lnSpc>
                <a:spcPts val="3200"/>
              </a:lnSpc>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GB" sz="2800" b="1" dirty="0">
                <a:solidFill>
                  <a:srgbClr val="FF0000"/>
                </a:solidFill>
                <a:latin typeface="+mj-lt"/>
              </a:rPr>
              <a:t>Angular and energy distribution</a:t>
            </a:r>
          </a:p>
        </p:txBody>
      </p:sp>
      <p:sp>
        <p:nvSpPr>
          <p:cNvPr id="20" name="Inhaltsplatzhalter 2">
            <a:extLst>
              <a:ext uri="{FF2B5EF4-FFF2-40B4-BE49-F238E27FC236}">
                <a16:creationId xmlns:a16="http://schemas.microsoft.com/office/drawing/2014/main" id="{42D2EE1B-A6FB-45D9-A153-6BB069B05BEA}"/>
              </a:ext>
            </a:extLst>
          </p:cNvPr>
          <p:cNvSpPr txBox="1">
            <a:spLocks/>
          </p:cNvSpPr>
          <p:nvPr/>
        </p:nvSpPr>
        <p:spPr>
          <a:xfrm>
            <a:off x="-43108" y="3675481"/>
            <a:ext cx="5352510" cy="320990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dirty="0"/>
              <a:t>High res. spectroscopy experiments on sputtered W </a:t>
            </a:r>
          </a:p>
          <a:p>
            <a:r>
              <a:rPr lang="en-GB" sz="1800" dirty="0"/>
              <a:t>Develop Doppler-shifted emission model </a:t>
            </a:r>
          </a:p>
          <a:p>
            <a:r>
              <a:rPr lang="en-GB" sz="1800" dirty="0"/>
              <a:t>Only 1D modelling of angular or energy distribution possible until now</a:t>
            </a:r>
          </a:p>
          <a:p>
            <a:r>
              <a:rPr lang="en-GB" sz="1800" dirty="0"/>
              <a:t>Further development of the model and experiments needed</a:t>
            </a:r>
          </a:p>
          <a:p>
            <a:r>
              <a:rPr lang="en-GB" sz="1800" dirty="0"/>
              <a:t>First results: Thompson </a:t>
            </a:r>
            <a:r>
              <a:rPr lang="en-GB" sz="1800" dirty="0">
                <a:solidFill>
                  <a:srgbClr val="FF0000"/>
                </a:solidFill>
              </a:rPr>
              <a:t>energy distribution describes spectrum well</a:t>
            </a:r>
          </a:p>
          <a:p>
            <a:pPr marL="457200" lvl="1" indent="0">
              <a:buNone/>
            </a:pPr>
            <a:endParaRPr lang="en-GB" sz="1400" dirty="0"/>
          </a:p>
          <a:p>
            <a:pPr marL="457200" lvl="1" indent="0">
              <a:buNone/>
            </a:pPr>
            <a:r>
              <a:rPr lang="en-GB" sz="1400" dirty="0"/>
              <a:t>Publication: </a:t>
            </a:r>
            <a:r>
              <a:rPr lang="fr-FR" sz="1400" dirty="0"/>
              <a:t>S. </a:t>
            </a:r>
            <a:r>
              <a:rPr lang="fr-FR" sz="1400" dirty="0" err="1"/>
              <a:t>Ertmer</a:t>
            </a:r>
            <a:r>
              <a:rPr lang="fr-FR" sz="1400" dirty="0"/>
              <a:t> et al. </a:t>
            </a:r>
            <a:r>
              <a:rPr lang="fr-FR" sz="1400" i="1" dirty="0"/>
              <a:t>PPCF</a:t>
            </a:r>
            <a:r>
              <a:rPr lang="fr-FR" sz="1400" dirty="0"/>
              <a:t> (</a:t>
            </a:r>
            <a:r>
              <a:rPr lang="fr-FR" sz="1400" dirty="0" err="1"/>
              <a:t>submitted</a:t>
            </a:r>
            <a:r>
              <a:rPr lang="fr-FR" sz="1400" dirty="0"/>
              <a:t> </a:t>
            </a:r>
            <a:r>
              <a:rPr lang="de-DE" sz="1400" dirty="0"/>
              <a:t>23.07.2020</a:t>
            </a:r>
            <a:r>
              <a:rPr lang="fr-FR" sz="1400" dirty="0"/>
              <a:t>) </a:t>
            </a:r>
            <a:endParaRPr lang="en-GB" sz="1400" dirty="0"/>
          </a:p>
        </p:txBody>
      </p:sp>
      <p:sp>
        <p:nvSpPr>
          <p:cNvPr id="25" name="Rectangle 24">
            <a:extLst>
              <a:ext uri="{FF2B5EF4-FFF2-40B4-BE49-F238E27FC236}">
                <a16:creationId xmlns:a16="http://schemas.microsoft.com/office/drawing/2014/main" id="{69B229AC-B122-46AD-91D3-D7991F63D623}"/>
              </a:ext>
            </a:extLst>
          </p:cNvPr>
          <p:cNvSpPr/>
          <p:nvPr/>
        </p:nvSpPr>
        <p:spPr>
          <a:xfrm>
            <a:off x="15985" y="-52864"/>
            <a:ext cx="9092517" cy="1077218"/>
          </a:xfrm>
          <a:prstGeom prst="rect">
            <a:avLst/>
          </a:prstGeom>
        </p:spPr>
        <p:txBody>
          <a:bodyPr wrap="square">
            <a:spAutoFit/>
          </a:bodyPr>
          <a:lstStyle/>
          <a:p>
            <a:r>
              <a:rPr lang="en-US" sz="2800" b="1" dirty="0">
                <a:solidFill>
                  <a:srgbClr val="000000"/>
                </a:solidFill>
                <a:latin typeface="Arial" panose="020B0604020202020204" pitchFamily="34" charset="0"/>
                <a:cs typeface="Arial" panose="020B0604020202020204" pitchFamily="34" charset="0"/>
              </a:rPr>
              <a:t>Detection of surface  reflection properties of emitted light from ions </a:t>
            </a:r>
            <a:r>
              <a:rPr lang="en-US" sz="3600" b="1" dirty="0">
                <a:solidFill>
                  <a:srgbClr val="C00000"/>
                </a:solidFill>
                <a:latin typeface="Arial" panose="020B0604020202020204" pitchFamily="34" charset="0"/>
                <a:cs typeface="Arial" panose="020B0604020202020204" pitchFamily="34" charset="0"/>
              </a:rPr>
              <a:t>FZJ</a:t>
            </a:r>
          </a:p>
        </p:txBody>
      </p:sp>
    </p:spTree>
    <p:extLst>
      <p:ext uri="{BB962C8B-B14F-4D97-AF65-F5344CB8AC3E}">
        <p14:creationId xmlns:p14="http://schemas.microsoft.com/office/powerpoint/2010/main" val="546003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 </a:t>
            </a:r>
            <a:endParaRPr lang="fi-FI" dirty="0"/>
          </a:p>
        </p:txBody>
      </p:sp>
      <p:pic>
        <p:nvPicPr>
          <p:cNvPr id="18" name="Picture 17">
            <a:extLst>
              <a:ext uri="{FF2B5EF4-FFF2-40B4-BE49-F238E27FC236}">
                <a16:creationId xmlns:a16="http://schemas.microsoft.com/office/drawing/2014/main" id="{179C934A-A894-439E-B399-DB0394739FB7}"/>
              </a:ext>
            </a:extLst>
          </p:cNvPr>
          <p:cNvPicPr>
            <a:picLocks noChangeAspect="1"/>
          </p:cNvPicPr>
          <p:nvPr/>
        </p:nvPicPr>
        <p:blipFill>
          <a:blip r:embed="rId3"/>
          <a:stretch>
            <a:fillRect/>
          </a:stretch>
        </p:blipFill>
        <p:spPr>
          <a:xfrm>
            <a:off x="11577" y="1022277"/>
            <a:ext cx="9096925" cy="1902667"/>
          </a:xfrm>
          <a:prstGeom prst="rect">
            <a:avLst/>
          </a:prstGeom>
        </p:spPr>
      </p:pic>
      <p:sp>
        <p:nvSpPr>
          <p:cNvPr id="23" name="Titel 1">
            <a:extLst>
              <a:ext uri="{FF2B5EF4-FFF2-40B4-BE49-F238E27FC236}">
                <a16:creationId xmlns:a16="http://schemas.microsoft.com/office/drawing/2014/main" id="{5208B9BE-30B8-4199-A64E-7F2EEF3404D2}"/>
              </a:ext>
            </a:extLst>
          </p:cNvPr>
          <p:cNvSpPr txBox="1">
            <a:spLocks/>
          </p:cNvSpPr>
          <p:nvPr/>
        </p:nvSpPr>
        <p:spPr>
          <a:xfrm>
            <a:off x="107504" y="2971800"/>
            <a:ext cx="7543800" cy="457200"/>
          </a:xfrm>
          <a:prstGeom prst="rect">
            <a:avLst/>
          </a:prstGeom>
        </p:spPr>
        <p:txBody>
          <a:bodyPr vert="horz" lIns="91440" tIns="45720" rIns="91440" bIns="45720" rtlCol="0" anchor="ctr">
            <a:noAutofit/>
          </a:bodyPr>
          <a:lstStyle>
            <a:lvl1pPr algn="l" defTabSz="914400" rtl="0" eaLnBrk="1" latinLnBrk="0" hangingPunct="1">
              <a:lnSpc>
                <a:spcPts val="3200"/>
              </a:lnSpc>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GB" sz="2800" b="1" dirty="0">
                <a:solidFill>
                  <a:srgbClr val="FF0000"/>
                </a:solidFill>
                <a:latin typeface="+mj-lt"/>
              </a:rPr>
              <a:t>Surface roughness</a:t>
            </a:r>
          </a:p>
        </p:txBody>
      </p:sp>
      <p:sp>
        <p:nvSpPr>
          <p:cNvPr id="25" name="Rectangle 24">
            <a:extLst>
              <a:ext uri="{FF2B5EF4-FFF2-40B4-BE49-F238E27FC236}">
                <a16:creationId xmlns:a16="http://schemas.microsoft.com/office/drawing/2014/main" id="{69B229AC-B122-46AD-91D3-D7991F63D623}"/>
              </a:ext>
            </a:extLst>
          </p:cNvPr>
          <p:cNvSpPr/>
          <p:nvPr/>
        </p:nvSpPr>
        <p:spPr>
          <a:xfrm>
            <a:off x="15985" y="-52864"/>
            <a:ext cx="9092517" cy="1631216"/>
          </a:xfrm>
          <a:prstGeom prst="rect">
            <a:avLst/>
          </a:prstGeom>
        </p:spPr>
        <p:txBody>
          <a:bodyPr wrap="square">
            <a:spAutoFit/>
          </a:bodyPr>
          <a:lstStyle/>
          <a:p>
            <a:r>
              <a:rPr lang="en-US" sz="2800" b="1" dirty="0">
                <a:solidFill>
                  <a:srgbClr val="000000"/>
                </a:solidFill>
                <a:latin typeface="Arial" panose="020B0604020202020204" pitchFamily="34" charset="0"/>
                <a:cs typeface="Arial" panose="020B0604020202020204" pitchFamily="34" charset="0"/>
              </a:rPr>
              <a:t>Detection of surface  reflection properties of emitted light from ions </a:t>
            </a:r>
            <a:r>
              <a:rPr lang="en-US" sz="3600" b="1" dirty="0">
                <a:solidFill>
                  <a:srgbClr val="C00000"/>
                </a:solidFill>
                <a:latin typeface="Arial" panose="020B0604020202020204" pitchFamily="34" charset="0"/>
                <a:cs typeface="Arial" panose="020B0604020202020204" pitchFamily="34" charset="0"/>
              </a:rPr>
              <a:t>FZJ</a:t>
            </a:r>
          </a:p>
          <a:p>
            <a:endParaRPr lang="en-US" sz="3600" b="1" dirty="0">
              <a:solidFill>
                <a:srgbClr val="C00000"/>
              </a:solidFill>
              <a:latin typeface="Arial" panose="020B0604020202020204" pitchFamily="34" charset="0"/>
              <a:cs typeface="Arial" panose="020B0604020202020204" pitchFamily="34" charset="0"/>
            </a:endParaRPr>
          </a:p>
        </p:txBody>
      </p:sp>
      <p:pic>
        <p:nvPicPr>
          <p:cNvPr id="9" name="Grafik 4">
            <a:extLst>
              <a:ext uri="{FF2B5EF4-FFF2-40B4-BE49-F238E27FC236}">
                <a16:creationId xmlns:a16="http://schemas.microsoft.com/office/drawing/2014/main" id="{30C6D3FE-F17E-4EEC-AD22-CA2139339B9A}"/>
              </a:ext>
            </a:extLst>
          </p:cNvPr>
          <p:cNvPicPr>
            <a:picLocks noChangeAspect="1"/>
          </p:cNvPicPr>
          <p:nvPr/>
        </p:nvPicPr>
        <p:blipFill>
          <a:blip r:embed="rId4"/>
          <a:stretch>
            <a:fillRect/>
          </a:stretch>
        </p:blipFill>
        <p:spPr>
          <a:xfrm>
            <a:off x="4700223" y="2780928"/>
            <a:ext cx="4247698" cy="2686620"/>
          </a:xfrm>
          <a:prstGeom prst="rect">
            <a:avLst/>
          </a:prstGeom>
        </p:spPr>
      </p:pic>
      <p:sp>
        <p:nvSpPr>
          <p:cNvPr id="10" name="Textfeld 5">
            <a:extLst>
              <a:ext uri="{FF2B5EF4-FFF2-40B4-BE49-F238E27FC236}">
                <a16:creationId xmlns:a16="http://schemas.microsoft.com/office/drawing/2014/main" id="{2EF0709C-3AE8-47DF-A40E-E8B52FFE9C1B}"/>
              </a:ext>
            </a:extLst>
          </p:cNvPr>
          <p:cNvSpPr txBox="1"/>
          <p:nvPr/>
        </p:nvSpPr>
        <p:spPr>
          <a:xfrm>
            <a:off x="4443779" y="5290634"/>
            <a:ext cx="4515258" cy="923330"/>
          </a:xfrm>
          <a:prstGeom prst="rect">
            <a:avLst/>
          </a:prstGeom>
          <a:noFill/>
        </p:spPr>
        <p:txBody>
          <a:bodyPr wrap="square" rtlCol="0">
            <a:spAutoFit/>
          </a:bodyPr>
          <a:lstStyle/>
          <a:p>
            <a:r>
              <a:rPr lang="en-GB" dirty="0"/>
              <a:t>Al I emission spectrum of sputtered atoms of  a mirror-like  and rough surface after 3600s exposure in PSI-2 observed // surface normal</a:t>
            </a:r>
          </a:p>
        </p:txBody>
      </p:sp>
      <p:sp>
        <p:nvSpPr>
          <p:cNvPr id="11" name="Inhaltsplatzhalter 2">
            <a:extLst>
              <a:ext uri="{FF2B5EF4-FFF2-40B4-BE49-F238E27FC236}">
                <a16:creationId xmlns:a16="http://schemas.microsoft.com/office/drawing/2014/main" id="{05339097-0D0B-4749-B00F-4688A7F70D70}"/>
              </a:ext>
            </a:extLst>
          </p:cNvPr>
          <p:cNvSpPr>
            <a:spLocks noGrp="1"/>
          </p:cNvSpPr>
          <p:nvPr>
            <p:ph idx="1"/>
          </p:nvPr>
        </p:nvSpPr>
        <p:spPr>
          <a:xfrm>
            <a:off x="184963" y="3645025"/>
            <a:ext cx="4258816" cy="2448272"/>
          </a:xfrm>
        </p:spPr>
        <p:txBody>
          <a:bodyPr>
            <a:normAutofit/>
          </a:bodyPr>
          <a:lstStyle/>
          <a:p>
            <a:r>
              <a:rPr lang="en-GB" sz="1800" dirty="0"/>
              <a:t>Experiments on Al</a:t>
            </a:r>
          </a:p>
          <a:p>
            <a:r>
              <a:rPr lang="en-GB" sz="1800" dirty="0"/>
              <a:t>First results: </a:t>
            </a:r>
          </a:p>
          <a:p>
            <a:pPr lvl="1"/>
            <a:r>
              <a:rPr lang="en-GB" sz="1800" dirty="0">
                <a:solidFill>
                  <a:srgbClr val="FF0000"/>
                </a:solidFill>
              </a:rPr>
              <a:t>Impact of the surface roughness on the line shape</a:t>
            </a:r>
          </a:p>
          <a:p>
            <a:pPr marL="457200" lvl="1" indent="0">
              <a:buNone/>
            </a:pPr>
            <a:r>
              <a:rPr lang="en-GB" sz="1400" dirty="0">
                <a:solidFill>
                  <a:schemeClr val="accent1"/>
                </a:solidFill>
                <a:latin typeface="+mn-lt"/>
              </a:rPr>
              <a:t>Published:  </a:t>
            </a:r>
            <a:r>
              <a:rPr lang="fr-FR" sz="1400" dirty="0">
                <a:solidFill>
                  <a:schemeClr val="accent1"/>
                </a:solidFill>
                <a:latin typeface="+mn-lt"/>
              </a:rPr>
              <a:t>S. Ertmer et al. Phys. </a:t>
            </a:r>
            <a:r>
              <a:rPr lang="fr-FR" sz="1400" dirty="0" err="1">
                <a:solidFill>
                  <a:schemeClr val="accent1"/>
                </a:solidFill>
                <a:latin typeface="+mn-lt"/>
              </a:rPr>
              <a:t>Scr</a:t>
            </a:r>
            <a:r>
              <a:rPr lang="fr-FR" sz="1400" dirty="0">
                <a:solidFill>
                  <a:schemeClr val="accent1"/>
                </a:solidFill>
                <a:latin typeface="+mn-lt"/>
              </a:rPr>
              <a:t>. T171, (2020) 01403</a:t>
            </a:r>
            <a:endParaRPr lang="en-GB" sz="1800" dirty="0">
              <a:latin typeface="+mn-lt"/>
            </a:endParaRPr>
          </a:p>
          <a:p>
            <a:r>
              <a:rPr lang="en-GB" sz="1800" dirty="0">
                <a:solidFill>
                  <a:srgbClr val="FF0000"/>
                </a:solidFill>
              </a:rPr>
              <a:t>Experiments on W with different roughness still missing</a:t>
            </a:r>
            <a:endParaRPr lang="fr-FR" sz="1800" dirty="0">
              <a:solidFill>
                <a:srgbClr val="FF0000"/>
              </a:solidFill>
            </a:endParaRPr>
          </a:p>
        </p:txBody>
      </p:sp>
      <p:sp>
        <p:nvSpPr>
          <p:cNvPr id="12" name="Titel 1">
            <a:extLst>
              <a:ext uri="{FF2B5EF4-FFF2-40B4-BE49-F238E27FC236}">
                <a16:creationId xmlns:a16="http://schemas.microsoft.com/office/drawing/2014/main" id="{8EED296D-8735-4E30-800D-23D02C32A78A}"/>
              </a:ext>
            </a:extLst>
          </p:cNvPr>
          <p:cNvSpPr txBox="1">
            <a:spLocks/>
          </p:cNvSpPr>
          <p:nvPr/>
        </p:nvSpPr>
        <p:spPr>
          <a:xfrm>
            <a:off x="11577" y="6140152"/>
            <a:ext cx="7543800" cy="457200"/>
          </a:xfrm>
          <a:prstGeom prst="rect">
            <a:avLst/>
          </a:prstGeom>
        </p:spPr>
        <p:txBody>
          <a:bodyPr vert="horz" lIns="91440" tIns="45720" rIns="91440" bIns="45720" rtlCol="0" anchor="ctr">
            <a:noAutofit/>
          </a:bodyPr>
          <a:lstStyle>
            <a:lvl1pPr algn="l" defTabSz="914400" rtl="0" eaLnBrk="1" latinLnBrk="0" hangingPunct="1">
              <a:lnSpc>
                <a:spcPts val="3200"/>
              </a:lnSpc>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GB" sz="2800" b="1" dirty="0">
                <a:solidFill>
                  <a:srgbClr val="FF0000"/>
                </a:solidFill>
                <a:latin typeface="+mj-lt"/>
              </a:rPr>
              <a:t>Polarisation effects also observed</a:t>
            </a:r>
          </a:p>
        </p:txBody>
      </p:sp>
    </p:spTree>
    <p:extLst>
      <p:ext uri="{BB962C8B-B14F-4D97-AF65-F5344CB8AC3E}">
        <p14:creationId xmlns:p14="http://schemas.microsoft.com/office/powerpoint/2010/main" val="37536246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6387</Words>
  <Application>Microsoft Office PowerPoint</Application>
  <PresentationFormat>Bildschirmpräsentation (4:3)</PresentationFormat>
  <Paragraphs>684</Paragraphs>
  <Slides>47</Slides>
  <Notes>34</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47</vt:i4>
      </vt:variant>
    </vt:vector>
  </HeadingPairs>
  <TitlesOfParts>
    <vt:vector size="58" baseType="lpstr">
      <vt:lpstr>SimSun</vt:lpstr>
      <vt:lpstr>Arial</vt:lpstr>
      <vt:lpstr>Calibri</vt:lpstr>
      <vt:lpstr>Cambria Math</vt:lpstr>
      <vt:lpstr>DejaVu Sans</vt:lpstr>
      <vt:lpstr>MS Mincho</vt:lpstr>
      <vt:lpstr>Symbol</vt:lpstr>
      <vt:lpstr>Times New Roman</vt:lpstr>
      <vt:lpstr>Verdana</vt:lpstr>
      <vt:lpstr>Wingdings</vt:lpstr>
      <vt:lpstr>Office Theme</vt:lpstr>
      <vt:lpstr>SP7: Plasma characterization &amp; Retention</vt:lpstr>
      <vt:lpstr>OUTLINE </vt:lpstr>
      <vt:lpstr>PowerPoint-Präsentation</vt:lpstr>
      <vt:lpstr> Tasks to be carried out for SP 7.4 </vt:lpstr>
      <vt:lpstr> </vt:lpstr>
      <vt:lpstr> </vt:lpstr>
      <vt:lpstr> </vt:lpstr>
      <vt:lpstr> </vt:lpstr>
      <vt:lpstr> </vt:lpstr>
      <vt:lpstr> </vt:lpstr>
      <vt:lpstr> </vt:lpstr>
      <vt:lpstr>Preliminary conclusions SP7.4</vt:lpstr>
      <vt:lpstr>PowerPoint-Präsentation</vt:lpstr>
      <vt:lpstr>Tasks to be carried out for SP 7.8</vt:lpstr>
      <vt:lpstr>TASKS FOR 2020                            UT</vt:lpstr>
      <vt:lpstr>TASKS FOR 2020         UT</vt:lpstr>
      <vt:lpstr>Quantitative fuel retention in BeWD/Mo samples  by CF-LIBS              CU</vt:lpstr>
      <vt:lpstr>CF-LIBS on Be-coated samples CU</vt:lpstr>
      <vt:lpstr>CF-LIBS on Be-coated samples CU</vt:lpstr>
      <vt:lpstr>Comparison ps/ns CF-LIBS           CU</vt:lpstr>
      <vt:lpstr>LIBS of COMPASS screws after LM experiments – Li campaign CU </vt:lpstr>
      <vt:lpstr>Key results 2020       FZJ</vt:lpstr>
      <vt:lpstr>Key results 2020       FZJ</vt:lpstr>
      <vt:lpstr>Key results 2020       FZJ</vt:lpstr>
      <vt:lpstr>Tasks performed in 2020 with comments  VTT</vt:lpstr>
      <vt:lpstr>Key results in 2020 (SP5.4)     ENEA</vt:lpstr>
      <vt:lpstr>Key results in 2020 (SP5.4) ENEA</vt:lpstr>
      <vt:lpstr>Key results in 2020 (SP5.4) ENEA</vt:lpstr>
      <vt:lpstr>Key results in 2020 (SP7.8) ENEA</vt:lpstr>
      <vt:lpstr>Key results in 2020 (SP7.8) ENEA</vt:lpstr>
      <vt:lpstr>Key results in 2020      LU</vt:lpstr>
      <vt:lpstr>Influence of oxygen: NRA     DIFFER</vt:lpstr>
      <vt:lpstr>Preliminary conclusions SP7.8</vt:lpstr>
      <vt:lpstr>PowerPoint-Präsentation</vt:lpstr>
      <vt:lpstr>Key results in 2020</vt:lpstr>
      <vt:lpstr>Conferences &amp; publications SP7 2020</vt:lpstr>
      <vt:lpstr>Conferences &amp; publications 2020</vt:lpstr>
      <vt:lpstr>PowerPoint-Präsentation</vt:lpstr>
      <vt:lpstr>PowerPoint-Präsentation</vt:lpstr>
      <vt:lpstr> </vt:lpstr>
      <vt:lpstr> </vt:lpstr>
      <vt:lpstr>LIBS  GOAL 3                                                   FZJ</vt:lpstr>
      <vt:lpstr>PowerPoint-Präsentation</vt:lpstr>
      <vt:lpstr>Examples depth profiles (also for SP5.4) VTT</vt:lpstr>
      <vt:lpstr>Key results in 2020 (SP7.8) ENEA</vt:lpstr>
      <vt:lpstr>Key results in 2020</vt:lpstr>
      <vt:lpstr>Key results in 2020 (I) IPPLM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Nieckchen Petra</dc:creator>
  <cp:lastModifiedBy>Brezinse</cp:lastModifiedBy>
  <cp:revision>707</cp:revision>
  <cp:lastPrinted>2019-11-14T17:25:39Z</cp:lastPrinted>
  <dcterms:created xsi:type="dcterms:W3CDTF">2014-10-27T16:40:37Z</dcterms:created>
  <dcterms:modified xsi:type="dcterms:W3CDTF">2020-11-10T09:28:17Z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