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73" r:id="rId4"/>
    <p:sldId id="274" r:id="rId5"/>
    <p:sldId id="275" r:id="rId6"/>
    <p:sldId id="277" r:id="rId7"/>
    <p:sldId id="278" r:id="rId8"/>
    <p:sldId id="279" r:id="rId9"/>
    <p:sldId id="280" r:id="rId10"/>
    <p:sldId id="283" r:id="rId11"/>
    <p:sldId id="284" r:id="rId12"/>
    <p:sldId id="287" r:id="rId13"/>
    <p:sldId id="285" r:id="rId14"/>
    <p:sldId id="286" r:id="rId15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5400" autoAdjust="0"/>
  </p:normalViewPr>
  <p:slideViewPr>
    <p:cSldViewPr showGuides="1">
      <p:cViewPr varScale="1">
        <p:scale>
          <a:sx n="118" d="100"/>
          <a:sy n="118" d="100"/>
        </p:scale>
        <p:origin x="446" y="125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10/11/2020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10/11/2020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609" y="82253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4135"/>
            <a:ext cx="8229600" cy="367240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Sebastijan</a:t>
            </a:r>
            <a:r>
              <a:rPr lang="en-GB" dirty="0" smtClean="0"/>
              <a:t> </a:t>
            </a:r>
            <a:r>
              <a:rPr lang="en-GB" dirty="0" err="1" smtClean="0"/>
              <a:t>Brezinsek</a:t>
            </a:r>
            <a:r>
              <a:rPr lang="en-GB" dirty="0" smtClean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10/11/2020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WP Plasma-Wall Interactions </a:t>
            </a:r>
            <a:br>
              <a:rPr lang="en-US" sz="3200" dirty="0" smtClean="0"/>
            </a:br>
            <a:r>
              <a:rPr lang="en-US" sz="3200" dirty="0" smtClean="0"/>
              <a:t>and Exhaust in FP9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219822"/>
            <a:ext cx="4824536" cy="648072"/>
          </a:xfrm>
        </p:spPr>
        <p:txBody>
          <a:bodyPr>
            <a:normAutofit/>
          </a:bodyPr>
          <a:lstStyle/>
          <a:p>
            <a:r>
              <a:rPr lang="en-US" dirty="0" err="1" smtClean="0"/>
              <a:t>Sebastijan</a:t>
            </a:r>
            <a:r>
              <a:rPr lang="en-US" dirty="0" smtClean="0"/>
              <a:t> </a:t>
            </a:r>
            <a:r>
              <a:rPr lang="en-US" dirty="0" err="1" smtClean="0"/>
              <a:t>Brezinsek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99942"/>
            <a:ext cx="2088232" cy="60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82253"/>
            <a:ext cx="8892481" cy="342900"/>
          </a:xfrm>
        </p:spPr>
        <p:txBody>
          <a:bodyPr/>
          <a:lstStyle/>
          <a:p>
            <a:r>
              <a:rPr lang="de-DE" dirty="0" smtClean="0"/>
              <a:t>WP PWIE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former</a:t>
            </a:r>
            <a:r>
              <a:rPr lang="de-DE" dirty="0"/>
              <a:t> </a:t>
            </a:r>
            <a:r>
              <a:rPr lang="de-DE" dirty="0" smtClean="0"/>
              <a:t>ADC-DTT </a:t>
            </a:r>
            <a:r>
              <a:rPr lang="de-DE" dirty="0" err="1" smtClean="0"/>
              <a:t>activities</a:t>
            </a:r>
            <a:endParaRPr lang="de-DE" dirty="0"/>
          </a:p>
        </p:txBody>
      </p:sp>
      <p:pic>
        <p:nvPicPr>
          <p:cNvPr id="10" name="Grafik 9" descr="Bildschirmausschnitt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9" b="58586"/>
          <a:stretch/>
        </p:blipFill>
        <p:spPr>
          <a:xfrm>
            <a:off x="22553" y="1790204"/>
            <a:ext cx="8564696" cy="1566174"/>
          </a:xfrm>
          <a:prstGeom prst="rect">
            <a:avLst/>
          </a:prstGeom>
        </p:spPr>
      </p:pic>
      <p:sp>
        <p:nvSpPr>
          <p:cNvPr id="15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269080" y="627534"/>
            <a:ext cx="8695408" cy="1158027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/>
              <a:t>WP ADC-DTT addressed in FP8 the Physics and Technology for DEMO ADC solutions 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350" dirty="0" smtClean="0"/>
              <a:t>Final report with most promising advanced </a:t>
            </a:r>
            <a:r>
              <a:rPr lang="en-US" sz="1350" smtClean="0"/>
              <a:t>divertor configurations </a:t>
            </a:r>
            <a:r>
              <a:rPr lang="en-US" sz="1350" dirty="0" smtClean="0"/>
              <a:t>for DEMO foreseen for end of 2020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350" dirty="0" smtClean="0"/>
              <a:t>Several options and intermediate advanced divertor solutions still under discussion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350" dirty="0" smtClean="0"/>
              <a:t>Interpretation of experimental results challenging and several physics questions still open   </a:t>
            </a:r>
          </a:p>
          <a:p>
            <a:pPr marL="338138" lvl="1" indent="0">
              <a:buNone/>
            </a:pPr>
            <a:endParaRPr lang="en-US" sz="1400" dirty="0"/>
          </a:p>
        </p:txBody>
      </p:sp>
      <p:sp>
        <p:nvSpPr>
          <p:cNvPr id="16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251520" y="1923678"/>
            <a:ext cx="8712968" cy="1624842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/>
              <a:t>WP PWIE includes partially previous WP ADC-DTT activities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350" dirty="0" smtClean="0"/>
              <a:t>Principle split of WP ADC-DTT between physics (WP PWIE) and engineering (WP DIV/DES) in FP9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350" dirty="0" smtClean="0"/>
              <a:t>Continue exploration as full team regarding DEMO simulations / </a:t>
            </a:r>
            <a:r>
              <a:rPr lang="en-US" sz="1350" dirty="0"/>
              <a:t>P</a:t>
            </a:r>
            <a:r>
              <a:rPr lang="en-US" sz="1350" dirty="0" smtClean="0"/>
              <a:t>rovide “best ADC solution(s)” until G2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350" dirty="0" smtClean="0"/>
              <a:t>Prepare for I-DTT regarding boundary modelling and engineering solutions (PEX divertor)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350" dirty="0" smtClean="0"/>
              <a:t>Physics activities include PEX exploitation predictions and modelling (together with WP TE)  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350" dirty="0" smtClean="0"/>
              <a:t>Simplified structure / interfaces with WP TE and WP DES need to be further elaborated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096325"/>
              </p:ext>
            </p:extLst>
          </p:nvPr>
        </p:nvGraphicFramePr>
        <p:xfrm>
          <a:off x="683568" y="3651870"/>
          <a:ext cx="5602949" cy="116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name="CorelDRAW" r:id="rId4" imgW="10100930" imgH="2107881" progId="CorelDraw.Graphic.21">
                  <p:embed/>
                </p:oleObj>
              </mc:Choice>
              <mc:Fallback>
                <p:oleObj name="CorelDRAW" r:id="rId4" imgW="10100930" imgH="2107881" progId="CorelDraw.Graphic.21">
                  <p:embed/>
                  <p:pic>
                    <p:nvPicPr>
                      <p:cNvPr id="14" name="Objekt 1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3651870"/>
                        <a:ext cx="5602949" cy="11693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6830537" y="3795886"/>
            <a:ext cx="1557887" cy="830997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rgbClr val="7030A0"/>
                </a:solidFill>
              </a:rPr>
              <a:t>Deput</a:t>
            </a:r>
            <a:r>
              <a:rPr lang="de-DE" sz="1600" dirty="0" err="1" smtClean="0">
                <a:solidFill>
                  <a:srgbClr val="7030A0"/>
                </a:solidFill>
              </a:rPr>
              <a:t>y</a:t>
            </a:r>
            <a:r>
              <a:rPr lang="de-DE" sz="1600" dirty="0" smtClean="0">
                <a:solidFill>
                  <a:srgbClr val="7030A0"/>
                </a:solidFill>
              </a:rPr>
              <a:t> Leader</a:t>
            </a:r>
          </a:p>
          <a:p>
            <a:pPr algn="ctr"/>
            <a:r>
              <a:rPr lang="de-DE" sz="1600" dirty="0" smtClean="0">
                <a:solidFill>
                  <a:srgbClr val="7030A0"/>
                </a:solidFill>
              </a:rPr>
              <a:t>G. </a:t>
            </a:r>
            <a:r>
              <a:rPr lang="de-DE" sz="1600" dirty="0" err="1" smtClean="0">
                <a:solidFill>
                  <a:srgbClr val="7030A0"/>
                </a:solidFill>
              </a:rPr>
              <a:t>Calabro</a:t>
            </a:r>
            <a:r>
              <a:rPr lang="de-DE" sz="16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de-DE" sz="1600" dirty="0" smtClean="0">
                <a:solidFill>
                  <a:srgbClr val="7030A0"/>
                </a:solidFill>
              </a:rPr>
              <a:t> Univ. </a:t>
            </a:r>
            <a:r>
              <a:rPr lang="de-DE" sz="1600" dirty="0" err="1" smtClean="0">
                <a:solidFill>
                  <a:srgbClr val="7030A0"/>
                </a:solidFill>
              </a:rPr>
              <a:t>Tuscia</a:t>
            </a:r>
            <a:endParaRPr lang="de-DE" sz="1600" dirty="0">
              <a:solidFill>
                <a:srgbClr val="7030A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860398" y="4568519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GB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Aho-Mantila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55776" y="4568518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923928" y="4556381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DPL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42396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sp>
        <p:nvSpPr>
          <p:cNvPr id="20" name="Rechteck 19"/>
          <p:cNvSpPr/>
          <p:nvPr/>
        </p:nvSpPr>
        <p:spPr>
          <a:xfrm>
            <a:off x="5304450" y="4566582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9" grpId="0"/>
      <p:bldP spid="11" grpId="0"/>
      <p:bldP spid="12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hteck 47"/>
          <p:cNvSpPr/>
          <p:nvPr/>
        </p:nvSpPr>
        <p:spPr>
          <a:xfrm>
            <a:off x="2153518" y="1377132"/>
            <a:ext cx="4362698" cy="1512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1350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82253"/>
            <a:ext cx="8892481" cy="342900"/>
          </a:xfrm>
        </p:spPr>
        <p:txBody>
          <a:bodyPr/>
          <a:lstStyle/>
          <a:p>
            <a:r>
              <a:rPr lang="de-DE" dirty="0" smtClean="0"/>
              <a:t>WP Plasma-Wall </a:t>
            </a:r>
            <a:r>
              <a:rPr lang="de-DE" dirty="0"/>
              <a:t>I</a:t>
            </a:r>
            <a:r>
              <a:rPr lang="de-DE" dirty="0" smtClean="0"/>
              <a:t>nteractions &amp; </a:t>
            </a:r>
            <a:r>
              <a:rPr lang="de-DE" dirty="0" err="1" smtClean="0"/>
              <a:t>Exhaust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 flipH="1">
            <a:off x="220259" y="3714715"/>
            <a:ext cx="2767564" cy="138499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Leadership Team: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Leader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Deputy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SP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TSVV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Principle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Investigators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Officer in 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FZJ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UKAEA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 flipH="1">
            <a:off x="3225409" y="3815828"/>
            <a:ext cx="2570727" cy="923330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WP PWIE in FP9!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518" y="1383618"/>
            <a:ext cx="4362698" cy="1491817"/>
          </a:xfrm>
          <a:prstGeom prst="rect">
            <a:avLst/>
          </a:prstGeom>
        </p:spPr>
      </p:pic>
      <p:sp>
        <p:nvSpPr>
          <p:cNvPr id="25" name="Rechteck 24"/>
          <p:cNvSpPr/>
          <p:nvPr/>
        </p:nvSpPr>
        <p:spPr>
          <a:xfrm>
            <a:off x="2153518" y="2889974"/>
            <a:ext cx="4362698" cy="756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b="1" dirty="0" err="1"/>
          </a:p>
        </p:txBody>
      </p:sp>
      <p:sp>
        <p:nvSpPr>
          <p:cNvPr id="26" name="Rechteck 25"/>
          <p:cNvSpPr/>
          <p:nvPr/>
        </p:nvSpPr>
        <p:spPr>
          <a:xfrm>
            <a:off x="2153518" y="627534"/>
            <a:ext cx="4362698" cy="756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1350" dirty="0" err="1"/>
          </a:p>
        </p:txBody>
      </p:sp>
      <p:sp>
        <p:nvSpPr>
          <p:cNvPr id="27" name="Textfeld 26"/>
          <p:cNvSpPr txBox="1"/>
          <p:nvPr/>
        </p:nvSpPr>
        <p:spPr>
          <a:xfrm>
            <a:off x="3385818" y="1971977"/>
            <a:ext cx="1898097" cy="31162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5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PWIE</a:t>
            </a:r>
            <a:endParaRPr lang="de-DE" sz="15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2437613" y="1040127"/>
            <a:ext cx="895822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MAT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430335" y="1040127"/>
            <a:ext cx="820995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DIV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348230" y="1040127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DES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085946" y="699542"/>
            <a:ext cx="70369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FTD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5336657" y="1040127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SAE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2459222" y="2983814"/>
            <a:ext cx="901145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3509573" y="2983814"/>
            <a:ext cx="750462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TE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456883" y="2983814"/>
            <a:ext cx="771301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4396914" y="2983814"/>
            <a:ext cx="910763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W7X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4023334" y="3279874"/>
            <a:ext cx="64633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FSD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7060419" y="2626720"/>
            <a:ext cx="136620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i="1" dirty="0" err="1"/>
              <a:t>jointly</a:t>
            </a:r>
            <a:r>
              <a:rPr lang="de-DE" sz="1200" i="1" dirty="0"/>
              <a:t> </a:t>
            </a:r>
            <a:r>
              <a:rPr lang="de-DE" sz="1200" i="1" dirty="0" err="1"/>
              <a:t>with</a:t>
            </a:r>
            <a:r>
              <a:rPr lang="de-DE" sz="1200" i="1" dirty="0"/>
              <a:t> WP </a:t>
            </a:r>
            <a:r>
              <a:rPr lang="de-DE" sz="1200" i="1" dirty="0" smtClean="0"/>
              <a:t>TE!</a:t>
            </a:r>
            <a:endParaRPr lang="de-DE" sz="1200" i="1" dirty="0"/>
          </a:p>
        </p:txBody>
      </p:sp>
      <p:sp>
        <p:nvSpPr>
          <p:cNvPr id="47" name="Textfeld 46"/>
          <p:cNvSpPr txBox="1"/>
          <p:nvPr/>
        </p:nvSpPr>
        <p:spPr>
          <a:xfrm flipH="1">
            <a:off x="6156176" y="3815828"/>
            <a:ext cx="2673993" cy="95410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WP TE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WP PWIE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tackle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Exhaust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exploit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PEX </a:t>
            </a:r>
            <a:r>
              <a:rPr lang="de-D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projects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054634"/>
              </p:ext>
            </p:extLst>
          </p:nvPr>
        </p:nvGraphicFramePr>
        <p:xfrm>
          <a:off x="827851" y="1170502"/>
          <a:ext cx="855984" cy="1970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CorelDRAW" r:id="rId4" imgW="1961920" imgH="4517372" progId="CorelDraw.Graphic.21">
                  <p:embed/>
                </p:oleObj>
              </mc:Choice>
              <mc:Fallback>
                <p:oleObj name="CorelDRAW" r:id="rId4" imgW="1961920" imgH="4517372" progId="CorelDraw.Graphic.2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851" y="1170502"/>
                        <a:ext cx="855984" cy="1970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6296" y="1843063"/>
            <a:ext cx="832221" cy="609650"/>
          </a:xfrm>
          <a:prstGeom prst="rect">
            <a:avLst/>
          </a:prstGeom>
        </p:spPr>
      </p:pic>
      <p:sp>
        <p:nvSpPr>
          <p:cNvPr id="3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42396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13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7" grpId="0" animBg="1"/>
      <p:bldP spid="46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771550"/>
            <a:ext cx="8229600" cy="1944216"/>
          </a:xfr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1400" dirty="0" smtClean="0"/>
              <a:t>Subprojects are fixed for the first 5 years </a:t>
            </a:r>
          </a:p>
          <a:p>
            <a:r>
              <a:rPr lang="en-GB" sz="1400" dirty="0" smtClean="0"/>
              <a:t>Responsibility: Subproject Leaders (</a:t>
            </a:r>
            <a:r>
              <a:rPr lang="en-GB" sz="1400" i="1" dirty="0" smtClean="0"/>
              <a:t>SPLs</a:t>
            </a:r>
            <a:r>
              <a:rPr lang="en-GB" sz="1400" dirty="0" smtClean="0"/>
              <a:t>) and PL</a:t>
            </a:r>
          </a:p>
          <a:p>
            <a:endParaRPr lang="en-GB" sz="1400" dirty="0" smtClean="0"/>
          </a:p>
          <a:p>
            <a:r>
              <a:rPr lang="en-GB" sz="1400" dirty="0" smtClean="0"/>
              <a:t>Each subproject consists of about 5 scientific Tasks</a:t>
            </a:r>
          </a:p>
          <a:p>
            <a:pPr lvl="1"/>
            <a:r>
              <a:rPr lang="en-GB" sz="1400" dirty="0" smtClean="0"/>
              <a:t>Specific Task Coordinators (STCs) can be appointed by the </a:t>
            </a:r>
            <a:r>
              <a:rPr lang="en-GB" sz="1400" i="1" dirty="0" smtClean="0"/>
              <a:t>SPCs</a:t>
            </a:r>
            <a:r>
              <a:rPr lang="en-GB" sz="1400" dirty="0" smtClean="0"/>
              <a:t> and </a:t>
            </a:r>
            <a:r>
              <a:rPr lang="en-GB" sz="1400" i="1" dirty="0" smtClean="0"/>
              <a:t>PL and deputy</a:t>
            </a:r>
            <a:r>
              <a:rPr lang="en-GB" sz="1400" dirty="0" smtClean="0"/>
              <a:t> if required to cover a stand-alone subjects (e.g. LIBS development)</a:t>
            </a:r>
          </a:p>
          <a:p>
            <a:pPr lvl="1"/>
            <a:r>
              <a:rPr lang="en-GB" sz="1400" dirty="0" smtClean="0"/>
              <a:t>Tasks can be closed and new Tasks defined within the next 5 years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smtClean="0"/>
              <a:t>Sebastijan Brezinsek | Annual Meeting JET-2 / PFC  | Zoom | 10.11.2020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395536" y="3067690"/>
            <a:ext cx="8229600" cy="173630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Revision of all present Tasks from PFC and JET-2 is ongoing =&gt; focus on ITER/DEMO needs</a:t>
            </a:r>
          </a:p>
          <a:p>
            <a:r>
              <a:rPr lang="en-GB" sz="1400" dirty="0" smtClean="0"/>
              <a:t>Closure/pause of specific activities, e.g. ammonia research, advanced steels, LIBS on RH</a:t>
            </a:r>
          </a:p>
          <a:p>
            <a:r>
              <a:rPr lang="en-GB" sz="1400" dirty="0" smtClean="0"/>
              <a:t>New tasks and their scope are currently prepared by SPLs and PL</a:t>
            </a:r>
          </a:p>
          <a:p>
            <a:pPr lvl="1"/>
            <a:r>
              <a:rPr lang="en-GB" sz="1000" dirty="0" smtClean="0"/>
              <a:t>Definitions in the FP 9 proposal</a:t>
            </a:r>
          </a:p>
          <a:p>
            <a:pPr lvl="1"/>
            <a:r>
              <a:rPr lang="en-GB" sz="1000" dirty="0" smtClean="0"/>
              <a:t>Available budget in FP9 is about 1/4  lower than anticipated ! </a:t>
            </a:r>
          </a:p>
          <a:p>
            <a:pPr lvl="1"/>
            <a:r>
              <a:rPr lang="en-GB" sz="1000" dirty="0" smtClean="0"/>
              <a:t>Prioritisation required</a:t>
            </a:r>
            <a:endParaRPr lang="en-GB" sz="1400" dirty="0" smtClean="0"/>
          </a:p>
          <a:p>
            <a:r>
              <a:rPr lang="en-GB" sz="1400" dirty="0" smtClean="0"/>
              <a:t>Supportive work for JT60SA, DTT, JET will depend on timing, politics, and on funding situation</a:t>
            </a:r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3949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Tasks 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130320" y="928515"/>
            <a:ext cx="2341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SP A (Particle &amp;</a:t>
            </a:r>
          </a:p>
          <a:p>
            <a:r>
              <a:rPr lang="en-US" sz="1600" b="1" dirty="0" smtClean="0"/>
              <a:t>Heat Loads) </a:t>
            </a:r>
          </a:p>
          <a:p>
            <a:endParaRPr lang="en-US" sz="1600" dirty="0" smtClean="0"/>
          </a:p>
          <a:p>
            <a:r>
              <a:rPr lang="en-US" sz="1600" dirty="0" smtClean="0"/>
              <a:t>Heat-load HHF</a:t>
            </a:r>
          </a:p>
          <a:p>
            <a:r>
              <a:rPr lang="en-US" sz="1600" dirty="0" smtClean="0"/>
              <a:t>Plasma-load LPD</a:t>
            </a:r>
          </a:p>
          <a:p>
            <a:r>
              <a:rPr lang="en-US" sz="1600" dirty="0" smtClean="0"/>
              <a:t>New materials</a:t>
            </a:r>
          </a:p>
          <a:p>
            <a:r>
              <a:rPr lang="en-US" sz="1600" dirty="0" smtClean="0"/>
              <a:t>Melting</a:t>
            </a:r>
          </a:p>
          <a:p>
            <a:r>
              <a:rPr lang="en-US" sz="1600" dirty="0" smtClean="0"/>
              <a:t>…</a:t>
            </a:r>
          </a:p>
          <a:p>
            <a:endParaRPr lang="en-US" sz="1600" dirty="0"/>
          </a:p>
        </p:txBody>
      </p:sp>
      <p:sp>
        <p:nvSpPr>
          <p:cNvPr id="7" name="Textfeld 6"/>
          <p:cNvSpPr txBox="1"/>
          <p:nvPr/>
        </p:nvSpPr>
        <p:spPr>
          <a:xfrm flipH="1">
            <a:off x="146344" y="537948"/>
            <a:ext cx="8962160" cy="32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 smtClean="0"/>
              <a:t>Each</a:t>
            </a:r>
            <a:r>
              <a:rPr lang="de-DE" sz="1600" dirty="0" smtClean="0"/>
              <a:t> </a:t>
            </a:r>
            <a:r>
              <a:rPr lang="de-DE" sz="1600" dirty="0" err="1" smtClean="0"/>
              <a:t>subarea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4-5 Tasks / </a:t>
            </a:r>
            <a:r>
              <a:rPr lang="de-DE" sz="1600" dirty="0" err="1" smtClean="0"/>
              <a:t>defintion</a:t>
            </a:r>
            <a:r>
              <a:rPr lang="de-DE" sz="1600" dirty="0" smtClean="0"/>
              <a:t> </a:t>
            </a:r>
            <a:r>
              <a:rPr lang="de-DE" sz="1600" dirty="0" err="1" smtClean="0"/>
              <a:t>ongoing</a:t>
            </a:r>
            <a:r>
              <a:rPr lang="de-DE" sz="1600" dirty="0" smtClean="0"/>
              <a:t> / Call </a:t>
            </a:r>
            <a:r>
              <a:rPr lang="de-DE" sz="1600" dirty="0" err="1" smtClean="0"/>
              <a:t>might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required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Coordinators</a:t>
            </a:r>
            <a:endParaRPr lang="de-DE" sz="1600" dirty="0" smtClean="0"/>
          </a:p>
        </p:txBody>
      </p:sp>
      <p:sp>
        <p:nvSpPr>
          <p:cNvPr id="8" name="Rechteck 7"/>
          <p:cNvSpPr/>
          <p:nvPr/>
        </p:nvSpPr>
        <p:spPr>
          <a:xfrm>
            <a:off x="4138442" y="937837"/>
            <a:ext cx="2533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SP </a:t>
            </a:r>
            <a:r>
              <a:rPr lang="de-DE" sz="1600" b="1" dirty="0" smtClean="0"/>
              <a:t>C </a:t>
            </a:r>
            <a:r>
              <a:rPr lang="de-DE" sz="1600" b="1" dirty="0"/>
              <a:t>(</a:t>
            </a:r>
            <a:r>
              <a:rPr lang="de-DE" sz="1600" b="1" dirty="0" smtClean="0"/>
              <a:t>Retention &amp; </a:t>
            </a:r>
          </a:p>
          <a:p>
            <a:r>
              <a:rPr lang="de-DE" sz="1600" b="1" dirty="0" smtClean="0"/>
              <a:t>Release) </a:t>
            </a:r>
            <a:endParaRPr lang="de-DE" sz="1600" b="1" dirty="0"/>
          </a:p>
          <a:p>
            <a:endParaRPr lang="de-DE" sz="1600" dirty="0"/>
          </a:p>
          <a:p>
            <a:r>
              <a:rPr lang="de-DE" sz="1600" dirty="0"/>
              <a:t>Fuel </a:t>
            </a:r>
            <a:r>
              <a:rPr lang="de-DE" sz="1600" dirty="0" err="1"/>
              <a:t>retention</a:t>
            </a:r>
            <a:r>
              <a:rPr lang="de-DE" sz="1600" dirty="0"/>
              <a:t> </a:t>
            </a:r>
            <a:r>
              <a:rPr lang="de-DE" sz="1600" dirty="0" smtClean="0"/>
              <a:t>/</a:t>
            </a:r>
            <a:r>
              <a:rPr lang="de-DE" sz="1600" dirty="0" err="1" smtClean="0"/>
              <a:t>release</a:t>
            </a:r>
            <a:endParaRPr lang="de-DE" sz="1600" dirty="0"/>
          </a:p>
          <a:p>
            <a:r>
              <a:rPr lang="de-DE" sz="1600" dirty="0" smtClean="0"/>
              <a:t>Lab. </a:t>
            </a:r>
            <a:r>
              <a:rPr lang="de-DE" sz="1600" dirty="0" err="1" smtClean="0"/>
              <a:t>exp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model</a:t>
            </a:r>
            <a:r>
              <a:rPr lang="de-DE" sz="1600" dirty="0" err="1" smtClean="0"/>
              <a:t>ling</a:t>
            </a:r>
            <a:endParaRPr lang="de-DE" sz="1600" dirty="0"/>
          </a:p>
          <a:p>
            <a:r>
              <a:rPr lang="de-DE" sz="1600" dirty="0" err="1" smtClean="0"/>
              <a:t>He+D+Imp</a:t>
            </a:r>
            <a:r>
              <a:rPr lang="de-DE" sz="1600" dirty="0" smtClean="0"/>
              <a:t> </a:t>
            </a:r>
            <a:r>
              <a:rPr lang="de-DE" sz="1600" dirty="0" err="1" smtClean="0"/>
              <a:t>effects</a:t>
            </a:r>
            <a:endParaRPr lang="de-DE" sz="1600" dirty="0"/>
          </a:p>
          <a:p>
            <a:r>
              <a:rPr lang="de-DE" sz="1600" dirty="0"/>
              <a:t>Neutron </a:t>
            </a:r>
            <a:r>
              <a:rPr lang="de-DE" sz="1600" dirty="0" err="1" smtClean="0"/>
              <a:t>effects</a:t>
            </a:r>
            <a:endParaRPr lang="de-DE" sz="1600" dirty="0"/>
          </a:p>
          <a:p>
            <a:r>
              <a:rPr lang="de-DE" sz="1600" dirty="0" smtClean="0"/>
              <a:t>…</a:t>
            </a:r>
            <a:endParaRPr lang="de-DE" sz="1600" dirty="0"/>
          </a:p>
          <a:p>
            <a:endParaRPr lang="de-DE" sz="1600" dirty="0"/>
          </a:p>
        </p:txBody>
      </p:sp>
      <p:sp>
        <p:nvSpPr>
          <p:cNvPr id="9" name="Rechteck 8"/>
          <p:cNvSpPr/>
          <p:nvPr/>
        </p:nvSpPr>
        <p:spPr>
          <a:xfrm>
            <a:off x="6687729" y="928515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SP </a:t>
            </a:r>
            <a:r>
              <a:rPr lang="de-DE" sz="1600" b="1" dirty="0" smtClean="0"/>
              <a:t>D (PSI &amp; </a:t>
            </a:r>
          </a:p>
          <a:p>
            <a:r>
              <a:rPr lang="de-DE" sz="1600" b="1" dirty="0" smtClean="0"/>
              <a:t>SOL </a:t>
            </a:r>
            <a:r>
              <a:rPr lang="de-DE" sz="1600" b="1" dirty="0" err="1" smtClean="0"/>
              <a:t>Modelling</a:t>
            </a:r>
            <a:r>
              <a:rPr lang="de-DE" sz="1600" b="1" dirty="0" smtClean="0"/>
              <a:t>) </a:t>
            </a:r>
            <a:endParaRPr lang="de-DE" sz="1600" b="1" dirty="0"/>
          </a:p>
          <a:p>
            <a:endParaRPr lang="de-DE" sz="1600" dirty="0"/>
          </a:p>
          <a:p>
            <a:r>
              <a:rPr lang="de-DE" sz="1600" dirty="0"/>
              <a:t>Plasma </a:t>
            </a:r>
            <a:r>
              <a:rPr lang="de-DE" sz="1600" dirty="0" smtClean="0"/>
              <a:t>&amp; PIC </a:t>
            </a:r>
            <a:r>
              <a:rPr lang="de-DE" sz="1600" dirty="0" err="1" smtClean="0"/>
              <a:t>model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PWI (</a:t>
            </a:r>
            <a:r>
              <a:rPr lang="de-DE" sz="1600" dirty="0" err="1" smtClean="0"/>
              <a:t>small</a:t>
            </a:r>
            <a:r>
              <a:rPr lang="de-DE" sz="1600" dirty="0" smtClean="0"/>
              <a:t>/large </a:t>
            </a:r>
            <a:r>
              <a:rPr lang="de-DE" sz="1600" dirty="0" err="1" smtClean="0"/>
              <a:t>systems</a:t>
            </a:r>
            <a:r>
              <a:rPr lang="de-DE" sz="1600" dirty="0" smtClean="0"/>
              <a:t>)</a:t>
            </a:r>
            <a:endParaRPr lang="de-DE" sz="1600" dirty="0"/>
          </a:p>
          <a:p>
            <a:r>
              <a:rPr lang="de-DE" sz="1600" dirty="0" err="1"/>
              <a:t>Dust</a:t>
            </a:r>
            <a:r>
              <a:rPr lang="de-DE" sz="1600" dirty="0"/>
              <a:t> </a:t>
            </a:r>
            <a:r>
              <a:rPr lang="de-DE" sz="1600" dirty="0" err="1" smtClean="0"/>
              <a:t>release</a:t>
            </a:r>
            <a:r>
              <a:rPr lang="de-DE" sz="1600" dirty="0" smtClean="0"/>
              <a:t>/</a:t>
            </a:r>
            <a:r>
              <a:rPr lang="de-DE" sz="1600" dirty="0" err="1" smtClean="0"/>
              <a:t>transport</a:t>
            </a:r>
            <a:endParaRPr lang="de-DE" sz="1600" dirty="0"/>
          </a:p>
          <a:p>
            <a:r>
              <a:rPr lang="de-DE" sz="1600" dirty="0"/>
              <a:t>Neutral </a:t>
            </a:r>
            <a:r>
              <a:rPr lang="de-DE" sz="1600" dirty="0" smtClean="0"/>
              <a:t>gas </a:t>
            </a:r>
            <a:r>
              <a:rPr lang="de-DE" sz="1600" dirty="0" err="1" smtClean="0"/>
              <a:t>recirculation</a:t>
            </a:r>
            <a:endParaRPr lang="de-DE" sz="1600" dirty="0"/>
          </a:p>
          <a:p>
            <a:r>
              <a:rPr lang="de-DE" sz="1600" dirty="0" smtClean="0"/>
              <a:t>…</a:t>
            </a:r>
            <a:endParaRPr lang="de-DE" sz="1600" dirty="0"/>
          </a:p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1907704" y="937838"/>
            <a:ext cx="24482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SP </a:t>
            </a:r>
            <a:r>
              <a:rPr lang="de-DE" sz="1600" b="1" dirty="0" smtClean="0"/>
              <a:t>B (Erosion &amp;</a:t>
            </a:r>
          </a:p>
          <a:p>
            <a:r>
              <a:rPr lang="de-DE" sz="1600" b="1" dirty="0" smtClean="0"/>
              <a:t>Deposition</a:t>
            </a:r>
            <a:r>
              <a:rPr lang="de-DE" sz="1600" b="1" dirty="0" smtClean="0"/>
              <a:t>)</a:t>
            </a:r>
            <a:endParaRPr lang="de-DE" sz="1600" b="1" dirty="0"/>
          </a:p>
          <a:p>
            <a:endParaRPr lang="de-DE" sz="1600" dirty="0"/>
          </a:p>
          <a:p>
            <a:r>
              <a:rPr lang="de-DE" sz="1600" dirty="0" smtClean="0"/>
              <a:t>Erosion </a:t>
            </a:r>
            <a:r>
              <a:rPr lang="de-DE" sz="1600" dirty="0" err="1" smtClean="0"/>
              <a:t>exp</a:t>
            </a:r>
            <a:r>
              <a:rPr lang="de-DE" sz="1600" dirty="0" err="1" smtClean="0"/>
              <a:t>eriments</a:t>
            </a:r>
            <a:r>
              <a:rPr lang="de-DE" sz="1600" dirty="0" smtClean="0"/>
              <a:t> </a:t>
            </a:r>
            <a:endParaRPr lang="de-DE" sz="1600" dirty="0"/>
          </a:p>
          <a:p>
            <a:r>
              <a:rPr lang="de-DE" sz="1600" dirty="0" smtClean="0"/>
              <a:t>Migration  </a:t>
            </a:r>
            <a:r>
              <a:rPr lang="de-DE" sz="1600" dirty="0" err="1" smtClean="0"/>
              <a:t>exp</a:t>
            </a:r>
            <a:r>
              <a:rPr lang="de-DE" sz="1600" dirty="0" smtClean="0"/>
              <a:t>. (</a:t>
            </a:r>
            <a:r>
              <a:rPr lang="de-DE" sz="1600" dirty="0" err="1" smtClean="0"/>
              <a:t>tor</a:t>
            </a:r>
            <a:r>
              <a:rPr lang="de-DE" sz="1600" dirty="0" smtClean="0"/>
              <a:t>.)</a:t>
            </a:r>
            <a:endParaRPr lang="de-DE" sz="1600" dirty="0"/>
          </a:p>
          <a:p>
            <a:r>
              <a:rPr lang="de-DE" sz="1600" dirty="0" smtClean="0"/>
              <a:t>PMA </a:t>
            </a:r>
            <a:r>
              <a:rPr lang="de-DE" sz="1600" dirty="0" err="1" smtClean="0"/>
              <a:t>coordination</a:t>
            </a:r>
            <a:endParaRPr lang="de-DE" sz="1600" dirty="0"/>
          </a:p>
          <a:p>
            <a:r>
              <a:rPr lang="de-DE" sz="1600" dirty="0"/>
              <a:t>Reference </a:t>
            </a:r>
            <a:r>
              <a:rPr lang="de-DE" sz="1600" dirty="0" err="1" smtClean="0"/>
              <a:t>materials</a:t>
            </a:r>
            <a:endParaRPr lang="de-DE" sz="1600" dirty="0"/>
          </a:p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118872" y="3203899"/>
            <a:ext cx="28536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smtClean="0"/>
              <a:t>SP X (</a:t>
            </a:r>
            <a:r>
              <a:rPr lang="de-DE" sz="1600" b="1" dirty="0" err="1" smtClean="0"/>
              <a:t>mixed</a:t>
            </a:r>
            <a:r>
              <a:rPr lang="de-DE" sz="1600" b="1" dirty="0" smtClean="0"/>
              <a:t>) </a:t>
            </a:r>
          </a:p>
          <a:p>
            <a:endParaRPr lang="de-DE" sz="1600" dirty="0"/>
          </a:p>
          <a:p>
            <a:r>
              <a:rPr lang="de-DE" sz="1600" dirty="0"/>
              <a:t>Laser-</a:t>
            </a:r>
            <a:r>
              <a:rPr lang="de-DE" sz="1600" dirty="0" err="1"/>
              <a:t>based</a:t>
            </a:r>
            <a:r>
              <a:rPr lang="de-DE" sz="1600" dirty="0"/>
              <a:t> </a:t>
            </a:r>
            <a:r>
              <a:rPr lang="de-DE" sz="1600" dirty="0" smtClean="0"/>
              <a:t>PWI</a:t>
            </a:r>
            <a:endParaRPr lang="de-DE" sz="1600" dirty="0"/>
          </a:p>
          <a:p>
            <a:r>
              <a:rPr lang="de-DE" sz="1600" dirty="0" smtClean="0"/>
              <a:t>Wall </a:t>
            </a:r>
            <a:r>
              <a:rPr lang="de-DE" sz="1600" dirty="0" err="1" smtClean="0"/>
              <a:t>conditioning</a:t>
            </a:r>
            <a:endParaRPr lang="de-DE" sz="1600" dirty="0" smtClean="0"/>
          </a:p>
          <a:p>
            <a:r>
              <a:rPr lang="de-DE" sz="1600" dirty="0" smtClean="0"/>
              <a:t>AM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bench</a:t>
            </a:r>
            <a:r>
              <a:rPr lang="de-DE" sz="1600" dirty="0" smtClean="0"/>
              <a:t>.</a:t>
            </a:r>
          </a:p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12" name="Rechteck 11"/>
          <p:cNvSpPr/>
          <p:nvPr/>
        </p:nvSpPr>
        <p:spPr>
          <a:xfrm>
            <a:off x="1880599" y="3169604"/>
            <a:ext cx="23762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/>
              <a:t>SP E (</a:t>
            </a:r>
            <a:r>
              <a:rPr lang="de-DE" sz="1600" b="1" dirty="0" smtClean="0"/>
              <a:t>JET PSI) </a:t>
            </a:r>
            <a:endParaRPr lang="de-DE" sz="1600" b="1" dirty="0"/>
          </a:p>
          <a:p>
            <a:endParaRPr lang="de-DE" sz="1600" dirty="0"/>
          </a:p>
          <a:p>
            <a:r>
              <a:rPr lang="de-DE" sz="1600" dirty="0"/>
              <a:t>JET </a:t>
            </a:r>
            <a:r>
              <a:rPr lang="de-DE" sz="1600" dirty="0" err="1" smtClean="0"/>
              <a:t>contact</a:t>
            </a:r>
            <a:r>
              <a:rPr lang="de-DE" sz="1600" dirty="0" smtClean="0"/>
              <a:t> / UKAEA</a:t>
            </a:r>
            <a:endParaRPr lang="de-DE" sz="1600" dirty="0"/>
          </a:p>
          <a:p>
            <a:r>
              <a:rPr lang="de-DE" sz="1600" dirty="0"/>
              <a:t>JET </a:t>
            </a:r>
            <a:r>
              <a:rPr lang="de-DE" sz="1600" dirty="0" err="1"/>
              <a:t>tile</a:t>
            </a:r>
            <a:r>
              <a:rPr lang="de-DE" sz="1600" dirty="0"/>
              <a:t> </a:t>
            </a:r>
            <a:r>
              <a:rPr lang="de-DE" sz="1600" dirty="0" err="1"/>
              <a:t>analysis</a:t>
            </a:r>
            <a:endParaRPr lang="de-DE" sz="1600" dirty="0"/>
          </a:p>
          <a:p>
            <a:r>
              <a:rPr lang="de-DE" sz="1600" dirty="0" smtClean="0"/>
              <a:t>Labs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smtClean="0"/>
              <a:t>T, n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 smtClean="0"/>
              <a:t>Be</a:t>
            </a:r>
            <a:endParaRPr lang="de-DE" sz="1600" dirty="0" smtClean="0"/>
          </a:p>
          <a:p>
            <a:r>
              <a:rPr lang="de-DE" sz="1600" dirty="0" smtClean="0"/>
              <a:t>LID-QMS / FREDIS</a:t>
            </a:r>
          </a:p>
          <a:p>
            <a:r>
              <a:rPr lang="de-DE" sz="1600" dirty="0" smtClean="0"/>
              <a:t>…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 flipH="1">
            <a:off x="5975931" y="3651870"/>
            <a:ext cx="2934530" cy="794064"/>
          </a:xfrm>
          <a:prstGeom prst="rect">
            <a:avLst/>
          </a:prstGeom>
          <a:solidFill>
            <a:srgbClr val="E3E3E3"/>
          </a:solidFill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/>
              <a:t>Essential:</a:t>
            </a:r>
          </a:p>
          <a:p>
            <a:pPr algn="l">
              <a:lnSpc>
                <a:spcPct val="95000"/>
              </a:lnSpc>
            </a:pPr>
            <a:r>
              <a:rPr lang="de-DE" sz="1600" dirty="0" err="1" smtClean="0"/>
              <a:t>close</a:t>
            </a:r>
            <a:r>
              <a:rPr lang="de-DE" sz="1600" dirty="0" smtClean="0"/>
              <a:t> </a:t>
            </a:r>
            <a:r>
              <a:rPr lang="de-DE" sz="1600" dirty="0" err="1" smtClean="0"/>
              <a:t>contact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TSVVs </a:t>
            </a:r>
            <a:r>
              <a:rPr lang="de-DE" sz="1600" dirty="0" err="1" smtClean="0"/>
              <a:t>and</a:t>
            </a:r>
            <a:r>
              <a:rPr lang="de-DE" sz="1600" dirty="0" smtClean="0"/>
              <a:t> WPs via PL </a:t>
            </a:r>
            <a:r>
              <a:rPr lang="de-DE" sz="1600" dirty="0" err="1" smtClean="0"/>
              <a:t>and</a:t>
            </a:r>
            <a:r>
              <a:rPr lang="de-DE" sz="1600" dirty="0" smtClean="0"/>
              <a:t> SP </a:t>
            </a:r>
            <a:r>
              <a:rPr lang="de-DE" sz="1600" dirty="0" err="1" smtClean="0"/>
              <a:t>coordinators</a:t>
            </a:r>
            <a:r>
              <a:rPr lang="de-DE" sz="1600" dirty="0" smtClean="0"/>
              <a:t>!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smtClean="0"/>
              <a:t>Sebastijan Brezinsek | Annual Meeting JET-2 / PFC  | Zoom | 10.11.2020 |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Call </a:t>
            </a:r>
            <a:r>
              <a:rPr lang="de-DE" dirty="0" smtClean="0"/>
              <a:t>end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November </a:t>
            </a:r>
            <a:r>
              <a:rPr lang="de-DE" dirty="0" smtClean="0"/>
              <a:t>(?)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395536" y="771550"/>
            <a:ext cx="8229600" cy="3240360"/>
          </a:xfr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1400" dirty="0" smtClean="0"/>
              <a:t>Call for participation in WP PWIE along the lines of defined Tasks with dedicated qualifications / facilities. This is INDICATIVE and we will ask for information from the RUs for 5 years.</a:t>
            </a:r>
          </a:p>
          <a:p>
            <a:r>
              <a:rPr lang="en-GB" sz="1400" dirty="0" smtClean="0"/>
              <a:t>Definitions of Tasks and Qualifications (e.g. PSI/Edge modeller etc.) is ongoing and needs to be harmonised</a:t>
            </a:r>
          </a:p>
          <a:p>
            <a:r>
              <a:rPr lang="en-GB" sz="1400" dirty="0" smtClean="0"/>
              <a:t>The Call might be either in form </a:t>
            </a:r>
          </a:p>
          <a:p>
            <a:pPr lvl="1"/>
            <a:r>
              <a:rPr lang="en-GB" sz="1000" dirty="0" smtClean="0"/>
              <a:t>DOCX file to be filled out (see talk of </a:t>
            </a:r>
            <a:r>
              <a:rPr lang="en-GB" sz="1000" dirty="0" err="1" smtClean="0"/>
              <a:t>Botond</a:t>
            </a:r>
            <a:r>
              <a:rPr lang="en-GB" sz="1000" dirty="0"/>
              <a:t> </a:t>
            </a:r>
            <a:r>
              <a:rPr lang="en-GB" sz="1000" dirty="0" smtClean="0"/>
              <a:t>at FP9 info meeting)</a:t>
            </a:r>
          </a:p>
          <a:p>
            <a:pPr lvl="1"/>
            <a:r>
              <a:rPr lang="en-GB" sz="1000" dirty="0" smtClean="0"/>
              <a:t>Direct IMS entry with: </a:t>
            </a:r>
            <a:r>
              <a:rPr lang="en-GB" sz="1100" dirty="0" smtClean="0"/>
              <a:t>GENERAL TASK INFO, SELECTION MENUE of QUALIFICATIONS, FACILITIES MENUE</a:t>
            </a:r>
          </a:p>
          <a:p>
            <a:pPr lvl="1"/>
            <a:r>
              <a:rPr lang="en-GB" sz="1100" dirty="0" smtClean="0"/>
              <a:t>RU provides INDICATIVE the </a:t>
            </a:r>
            <a:r>
              <a:rPr lang="en-GB" sz="1100" dirty="0" err="1" smtClean="0"/>
              <a:t>ppy</a:t>
            </a:r>
            <a:r>
              <a:rPr lang="en-GB" sz="1100" dirty="0" smtClean="0"/>
              <a:t> for the period indicated / ONE SALARY per RU / FREE AREA to indicate WORK</a:t>
            </a:r>
          </a:p>
          <a:p>
            <a:pPr marL="0" indent="0">
              <a:buNone/>
            </a:pPr>
            <a:r>
              <a:rPr lang="en-GB" sz="1500" dirty="0" smtClean="0"/>
              <a:t> </a:t>
            </a:r>
          </a:p>
          <a:p>
            <a:r>
              <a:rPr lang="en-GB" sz="1500" dirty="0" smtClean="0"/>
              <a:t>Parallel a PMP / ANNUAL WORK PLAN will be made by SPLs and PL</a:t>
            </a:r>
          </a:p>
          <a:p>
            <a:endParaRPr lang="en-GB" sz="1500" dirty="0" smtClean="0"/>
          </a:p>
          <a:p>
            <a:r>
              <a:rPr lang="en-GB" sz="1500" dirty="0" smtClean="0"/>
              <a:t>Selection of MANPOWER and RESSOURCES for the AWP 2021</a:t>
            </a:r>
          </a:p>
          <a:p>
            <a:r>
              <a:rPr lang="en-GB" sz="1400" dirty="0" smtClean="0"/>
              <a:t>European Commission asked for annual work plans with SMART deliverables</a:t>
            </a:r>
            <a:endParaRPr lang="en-GB" sz="1100" dirty="0" smtClean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smtClean="0"/>
              <a:t>Sebastijan Brezinsek | Annual Meeting JET-2 / PFC  | Zoom | 10.11.2020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2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57150"/>
            <a:ext cx="8496944" cy="342900"/>
          </a:xfrm>
        </p:spPr>
        <p:txBody>
          <a:bodyPr/>
          <a:lstStyle/>
          <a:p>
            <a:r>
              <a:rPr lang="de-DE" dirty="0" smtClean="0"/>
              <a:t>Plasma-Wall Interactions &amp; </a:t>
            </a:r>
            <a:r>
              <a:rPr lang="de-DE" dirty="0" err="1" smtClean="0"/>
              <a:t>Exhaust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/>
              <a:pPr algn="r"/>
              <a:t>2</a:t>
            </a:fld>
            <a:endParaRPr lang="en-GB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042" y="1441040"/>
            <a:ext cx="2130998" cy="1198687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/>
          <a:stretch/>
        </p:blipFill>
        <p:spPr>
          <a:xfrm>
            <a:off x="53498" y="2356635"/>
            <a:ext cx="786319" cy="1353200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/>
          <p:nvPr/>
        </p:nvPicPr>
        <p:blipFill>
          <a:blip r:embed="rId4"/>
          <a:stretch/>
        </p:blipFill>
        <p:spPr>
          <a:xfrm>
            <a:off x="1097566" y="1826816"/>
            <a:ext cx="1212501" cy="2475067"/>
          </a:xfrm>
          <a:prstGeom prst="rect">
            <a:avLst/>
          </a:prstGeom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268095" y="2854604"/>
            <a:ext cx="385042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JET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352778" y="2980214"/>
            <a:ext cx="457176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ITER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128134" y="1441040"/>
            <a:ext cx="752129" cy="24583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dirty="0"/>
              <a:t>MAGNUM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5496" y="4371950"/>
            <a:ext cx="2509020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deposition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Beryllium</a:t>
            </a:r>
          </a:p>
        </p:txBody>
      </p:sp>
      <p:pic>
        <p:nvPicPr>
          <p:cNvPr id="12" name="Grafik 11" descr="Bildschirmausschnit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88" y="2798924"/>
            <a:ext cx="2128052" cy="1510975"/>
          </a:xfrm>
          <a:prstGeom prst="rect">
            <a:avLst/>
          </a:prstGeom>
        </p:spPr>
      </p:pic>
      <p:pic>
        <p:nvPicPr>
          <p:cNvPr id="14" name="Grafik 13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930" y="1084398"/>
            <a:ext cx="1743342" cy="240298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012160" y="1295872"/>
            <a:ext cx="469167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AUG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5323510" y="656975"/>
            <a:ext cx="1377300" cy="61863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Radiative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divertor</a:t>
            </a: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</a:t>
            </a:r>
          </a:p>
          <a:p>
            <a:pPr algn="ctr">
              <a:lnSpc>
                <a:spcPct val="95000"/>
              </a:lnSpc>
            </a:pP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seed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(</a:t>
            </a:r>
            <a:r>
              <a:rPr lang="de-DE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  <a:r>
              <a:rPr lang="de-DE" sz="1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984517" y="843558"/>
            <a:ext cx="1803507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Particle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flux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Deuterium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699792" y="4371950"/>
            <a:ext cx="2359750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Fuel (Tritium) </a:t>
            </a: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+ Deuterium/Helium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020272" y="845378"/>
            <a:ext cx="2119491" cy="44319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Advanced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Divertor Solutions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 </a:t>
            </a:r>
            <a:endParaRPr lang="de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-25446" y="4079067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[J. Romazanov]</a:t>
            </a:r>
            <a:endParaRPr lang="de-DE" sz="9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2697924" y="2603910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[T. Morgan]</a:t>
            </a:r>
            <a:endParaRPr lang="de-DE" sz="90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4128134" y="4110093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[S. </a:t>
            </a:r>
            <a:r>
              <a:rPr lang="de-DE" sz="900" b="1" dirty="0" err="1" smtClean="0"/>
              <a:t>Markelj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sp>
        <p:nvSpPr>
          <p:cNvPr id="27" name="Textfeld 26"/>
          <p:cNvSpPr txBox="1"/>
          <p:nvPr/>
        </p:nvSpPr>
        <p:spPr>
          <a:xfrm>
            <a:off x="5822425" y="3277022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[M. </a:t>
            </a:r>
            <a:r>
              <a:rPr lang="de-DE" sz="900" b="1" dirty="0" err="1" smtClean="0"/>
              <a:t>Bernert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pic>
        <p:nvPicPr>
          <p:cNvPr id="28" name="Grafik 27" descr="Bildschirmausschnit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8" b="5632"/>
          <a:stretch/>
        </p:blipFill>
        <p:spPr>
          <a:xfrm>
            <a:off x="7348728" y="1347613"/>
            <a:ext cx="1543752" cy="2088233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236296" y="1275606"/>
            <a:ext cx="58862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/>
              <a:t>DEMO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334593" y="3277022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[F. </a:t>
            </a:r>
            <a:r>
              <a:rPr lang="de-DE" sz="900" b="1" dirty="0" err="1" smtClean="0"/>
              <a:t>Militello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sp>
        <p:nvSpPr>
          <p:cNvPr id="30" name="Textfeld 29"/>
          <p:cNvSpPr txBox="1"/>
          <p:nvPr/>
        </p:nvSpPr>
        <p:spPr>
          <a:xfrm flipH="1">
            <a:off x="5364088" y="3579862"/>
            <a:ext cx="3521163" cy="692497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WP PWIE covers laboratory experiments, linear plasma devices, and high heat flux facilities and modelling.</a:t>
            </a: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 flipH="1">
            <a:off x="110809" y="727125"/>
            <a:ext cx="2545251" cy="892552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Focus on ITER and DEMO materials, H, isotopes, He, seeding gases, and impurities.</a:t>
            </a:r>
          </a:p>
          <a:p>
            <a:pPr algn="ctr"/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Goal on steady-state operation.</a:t>
            </a:r>
          </a:p>
        </p:txBody>
      </p:sp>
      <p:sp>
        <p:nvSpPr>
          <p:cNvPr id="32" name="Textfeld 31"/>
          <p:cNvSpPr txBox="1"/>
          <p:nvPr/>
        </p:nvSpPr>
        <p:spPr>
          <a:xfrm flipH="1">
            <a:off x="5373041" y="4338818"/>
            <a:ext cx="3521163" cy="492443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WP PWIE supports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experiments 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at toroidal devices </a:t>
            </a:r>
            <a:r>
              <a:rPr lang="en-GB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W7-X</a:t>
            </a:r>
            <a:r>
              <a:rPr lang="en-GB" sz="1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300" dirty="0"/>
          </a:p>
        </p:txBody>
      </p:sp>
    </p:spTree>
    <p:extLst>
      <p:ext uri="{BB962C8B-B14F-4D97-AF65-F5344CB8AC3E}">
        <p14:creationId xmlns:p14="http://schemas.microsoft.com/office/powerpoint/2010/main" val="19239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  <p:bldP spid="21" grpId="0" animBg="1"/>
      <p:bldP spid="22" grpId="0" animBg="1"/>
      <p:bldP spid="23" grpId="0" animBg="1"/>
      <p:bldP spid="25" grpId="0"/>
      <p:bldP spid="26" grpId="0"/>
      <p:bldP spid="27" grpId="0"/>
      <p:bldP spid="19" grpId="0"/>
      <p:bldP spid="29" grpId="0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83090"/>
            <a:ext cx="7893496" cy="342900"/>
          </a:xfrm>
        </p:spPr>
        <p:txBody>
          <a:bodyPr/>
          <a:lstStyle/>
          <a:p>
            <a:r>
              <a:rPr lang="de-DE" dirty="0" smtClean="0"/>
              <a:t>WP PWIE </a:t>
            </a:r>
            <a:r>
              <a:rPr lang="de-DE" dirty="0" err="1" smtClean="0"/>
              <a:t>role</a:t>
            </a:r>
            <a:r>
              <a:rPr lang="de-DE" dirty="0" smtClean="0"/>
              <a:t> in EUROfusion 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260058" y="2828978"/>
            <a:ext cx="4184150" cy="756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b="1" dirty="0" err="1"/>
          </a:p>
        </p:txBody>
      </p:sp>
      <p:sp>
        <p:nvSpPr>
          <p:cNvPr id="6" name="Rechteck 5"/>
          <p:cNvSpPr/>
          <p:nvPr/>
        </p:nvSpPr>
        <p:spPr>
          <a:xfrm>
            <a:off x="2260058" y="1583093"/>
            <a:ext cx="4184149" cy="7560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1350" dirty="0" err="1"/>
          </a:p>
        </p:txBody>
      </p:sp>
      <p:sp>
        <p:nvSpPr>
          <p:cNvPr id="7" name="Textfeld 6"/>
          <p:cNvSpPr txBox="1"/>
          <p:nvPr/>
        </p:nvSpPr>
        <p:spPr>
          <a:xfrm>
            <a:off x="3798365" y="2434219"/>
            <a:ext cx="1034001" cy="31162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5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PWIE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37613" y="1923678"/>
            <a:ext cx="895823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MAT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30336" y="1923678"/>
            <a:ext cx="820994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DIV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48230" y="1923678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DES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085946" y="1583093"/>
            <a:ext cx="633507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FTD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336657" y="1923678"/>
            <a:ext cx="891527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SAE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446895" y="2922818"/>
            <a:ext cx="901145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de-DE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497246" y="2922818"/>
            <a:ext cx="750462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TE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456883" y="2922818"/>
            <a:ext cx="771301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SA</a:t>
            </a:r>
            <a:endParaRPr lang="de-DE" sz="14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96914" y="2922818"/>
            <a:ext cx="910763" cy="297004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wrap="none" rtlCol="0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W7X</a:t>
            </a:r>
            <a:endParaRPr lang="de-DE" sz="1400" b="1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4023334" y="3218878"/>
            <a:ext cx="64633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FSD</a:t>
            </a:r>
          </a:p>
        </p:txBody>
      </p:sp>
      <p:sp>
        <p:nvSpPr>
          <p:cNvPr id="18" name="Rechteck 17"/>
          <p:cNvSpPr/>
          <p:nvPr/>
        </p:nvSpPr>
        <p:spPr>
          <a:xfrm>
            <a:off x="2260058" y="2341726"/>
            <a:ext cx="4184150" cy="124333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/>
          </a:p>
        </p:txBody>
      </p:sp>
      <p:sp>
        <p:nvSpPr>
          <p:cNvPr id="19" name="Textfeld 18"/>
          <p:cNvSpPr txBox="1"/>
          <p:nvPr/>
        </p:nvSpPr>
        <p:spPr>
          <a:xfrm>
            <a:off x="791581" y="1580672"/>
            <a:ext cx="58233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dirty="0"/>
              <a:t>TSVV</a:t>
            </a:r>
          </a:p>
        </p:txBody>
      </p:sp>
      <p:sp>
        <p:nvSpPr>
          <p:cNvPr id="20" name="Rechteck 19"/>
          <p:cNvSpPr/>
          <p:nvPr/>
        </p:nvSpPr>
        <p:spPr>
          <a:xfrm>
            <a:off x="225977" y="1869213"/>
            <a:ext cx="1746048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Neutral Gas Dynamics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in the Edge </a:t>
            </a:r>
            <a:endParaRPr lang="de-DE" sz="1200" dirty="0"/>
          </a:p>
        </p:txBody>
      </p:sp>
      <p:sp>
        <p:nvSpPr>
          <p:cNvPr id="21" name="Rechteck 20"/>
          <p:cNvSpPr/>
          <p:nvPr/>
        </p:nvSpPr>
        <p:spPr>
          <a:xfrm>
            <a:off x="203912" y="2415807"/>
            <a:ext cx="176811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Impurity Sources, </a:t>
            </a:r>
          </a:p>
          <a:p>
            <a:pPr algn="ctr"/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Transport, and Screening </a:t>
            </a:r>
            <a:endParaRPr lang="de-DE" sz="1200" dirty="0"/>
          </a:p>
        </p:txBody>
      </p:sp>
      <p:sp>
        <p:nvSpPr>
          <p:cNvPr id="22" name="Rechteck 21"/>
          <p:cNvSpPr/>
          <p:nvPr/>
        </p:nvSpPr>
        <p:spPr>
          <a:xfrm>
            <a:off x="220261" y="2974181"/>
            <a:ext cx="175176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Plasma-Wall Interaction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in DEMO </a:t>
            </a:r>
            <a:endParaRPr lang="de-DE" sz="1200" dirty="0"/>
          </a:p>
        </p:txBody>
      </p:sp>
      <p:sp>
        <p:nvSpPr>
          <p:cNvPr id="23" name="Rechteck 22"/>
          <p:cNvSpPr/>
          <p:nvPr/>
        </p:nvSpPr>
        <p:spPr>
          <a:xfrm>
            <a:off x="6732240" y="2008606"/>
            <a:ext cx="2099385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Exhaust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Fluid/Gyrofluid Edge Codes </a:t>
            </a:r>
            <a:endParaRPr lang="de-DE" sz="1200" dirty="0"/>
          </a:p>
        </p:txBody>
      </p:sp>
      <p:sp>
        <p:nvSpPr>
          <p:cNvPr id="24" name="Rechteck 23"/>
          <p:cNvSpPr/>
          <p:nvPr/>
        </p:nvSpPr>
        <p:spPr>
          <a:xfrm>
            <a:off x="6732240" y="2608033"/>
            <a:ext cx="2124548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Plasma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Exhaust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algn="ctr"/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Gyrokinetic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de-DE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Kinetic</a:t>
            </a:r>
            <a:r>
              <a:rPr lang="de-DE" sz="1200" dirty="0">
                <a:solidFill>
                  <a:srgbClr val="000000"/>
                </a:solidFill>
                <a:latin typeface="Calibri" panose="020F0502020204030204" pitchFamily="34" charset="0"/>
              </a:rPr>
              <a:t> Edge Codes </a:t>
            </a:r>
            <a:endParaRPr lang="de-DE" sz="1200" dirty="0"/>
          </a:p>
        </p:txBody>
      </p:sp>
      <p:sp>
        <p:nvSpPr>
          <p:cNvPr id="25" name="Textfeld 24"/>
          <p:cNvSpPr txBox="1"/>
          <p:nvPr/>
        </p:nvSpPr>
        <p:spPr>
          <a:xfrm>
            <a:off x="7430746" y="1613455"/>
            <a:ext cx="582339" cy="311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500" dirty="0"/>
              <a:t>TSVV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251520" y="555526"/>
            <a:ext cx="8638470" cy="92480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Works hand in hand with FTD in the area of DEMO PWI,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exhaust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solutions, and safety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Complements WP DIV studies regarding (plasma) qualification of PFCs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for DEMO &amp; JT60-SA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DTT, W7-X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Supports WP PRD in the area of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liquid metal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solutions for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DEMO </a:t>
            </a:r>
            <a:r>
              <a:rPr lang="en-GB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funded in FP9)</a:t>
            </a:r>
            <a:endParaRPr lang="en-GB" sz="13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197514" y="3651870"/>
            <a:ext cx="8694966" cy="122366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Addresses Mission 2 in FSD in laboratory experiments, linear plasma devices, and toroidal devices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Works hand in hand with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 TE (and JET-1)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the areas of PWI and PFC-compatible exhaust solutions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Executes post-mortem analysis of PFCs (JET, WEST,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AUG etc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.) and associated interpretation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Supervises TSVV modelling tasks in the area of PWI and plasma &amp; particle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exhaust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060419" y="3258243"/>
            <a:ext cx="136620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i="1" dirty="0" err="1"/>
              <a:t>jointly</a:t>
            </a:r>
            <a:r>
              <a:rPr lang="de-DE" sz="1200" i="1" dirty="0"/>
              <a:t> </a:t>
            </a:r>
            <a:r>
              <a:rPr lang="de-DE" sz="1200" i="1" dirty="0" err="1"/>
              <a:t>with</a:t>
            </a:r>
            <a:r>
              <a:rPr lang="de-DE" sz="1200" i="1" dirty="0"/>
              <a:t> WP </a:t>
            </a:r>
            <a:r>
              <a:rPr lang="de-DE" sz="1200" i="1" dirty="0" smtClean="0"/>
              <a:t>TE!</a:t>
            </a:r>
            <a:endParaRPr lang="de-DE" sz="1200" i="1" dirty="0"/>
          </a:p>
        </p:txBody>
      </p:sp>
      <p:sp>
        <p:nvSpPr>
          <p:cNvPr id="2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/>
              <a:pPr algn="r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39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/>
      <p:bldP spid="12" grpId="0" animBg="1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6" y="82253"/>
            <a:ext cx="7543800" cy="342900"/>
          </a:xfrm>
        </p:spPr>
        <p:txBody>
          <a:bodyPr/>
          <a:lstStyle/>
          <a:p>
            <a:r>
              <a:rPr lang="de-DE" dirty="0" smtClean="0"/>
              <a:t>Basic </a:t>
            </a:r>
            <a:r>
              <a:rPr lang="de-DE" dirty="0" err="1" smtClean="0"/>
              <a:t>physics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7504" y="659959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Re-</a:t>
            </a:r>
            <a:r>
              <a:rPr lang="en-US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crystallisation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and morphology changes by plasma &amp;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heat load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Properties of re-deposited W and role of impurities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07504" y="1441753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sputtering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yields and associated 3D effects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General dust studies and dust release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504" y="2211710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Hydrogen in metals: impact of He and neutron/ion damage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Supersaturation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and fuel exchange of hydrogen isotopes on metals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07504" y="2981667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Atomic, molecular &amp; surface processes relevant for/in detachment 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mixing and segregation modelling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7504" y="3746009"/>
            <a:ext cx="5544616" cy="625941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In-situ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ion-beam / laser-based analysis techniques in linear devices  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In-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vacuo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 material characterization (retention / material composition)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635646"/>
            <a:ext cx="3464108" cy="197446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918381" y="3585770"/>
            <a:ext cx="12698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/>
              <a:t>[T. Schwarz-</a:t>
            </a:r>
            <a:r>
              <a:rPr lang="de-DE" sz="900" b="1" dirty="0" err="1" smtClean="0"/>
              <a:t>Selinger</a:t>
            </a:r>
            <a:r>
              <a:rPr lang="de-DE" sz="900" b="1" dirty="0" smtClean="0"/>
              <a:t>]</a:t>
            </a:r>
            <a:endParaRPr lang="de-DE" sz="9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107504" y="4515966"/>
            <a:ext cx="576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Priority list will be regularly adapted in annual work plans …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444208" y="4016839"/>
            <a:ext cx="2421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Feeds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predicitions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ITER </a:t>
            </a:r>
            <a:r>
              <a:rPr lang="de-DE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DEMO! 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42396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997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6" y="82253"/>
            <a:ext cx="7543800" cy="342900"/>
          </a:xfrm>
        </p:spPr>
        <p:txBody>
          <a:bodyPr/>
          <a:lstStyle/>
          <a:p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ITER</a:t>
            </a:r>
            <a:endParaRPr lang="de-DE" dirty="0"/>
          </a:p>
        </p:txBody>
      </p:sp>
      <p:sp>
        <p:nvSpPr>
          <p:cNvPr id="17" name="Rechteck 16"/>
          <p:cNvSpPr/>
          <p:nvPr/>
        </p:nvSpPr>
        <p:spPr>
          <a:xfrm>
            <a:off x="224572" y="681540"/>
            <a:ext cx="8433324" cy="92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WP PWIE supports ITER with experimental studies and modelling related to EUROfusion Mission 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Identification of topics according to ITER Research Plan, ITPA </a:t>
            </a:r>
            <a:r>
              <a:rPr lang="en-US" sz="1350" dirty="0" err="1"/>
              <a:t>DivSOL</a:t>
            </a:r>
            <a:r>
              <a:rPr lang="en-US" sz="1350" dirty="0"/>
              <a:t>, and direct interaction with IO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/>
              <a:t>Reference program in FP9 grant, but flexible to adapt urgent high priority items (e.g. limiter start-up )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7504" y="4424213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JET-ILW and JULE-PSI will be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remaining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plasma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capable to operate with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 in FP9!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504" y="659959"/>
            <a:ext cx="8784976" cy="92480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 PWIE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supports ITER with experimental studies and modelling related to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Roadmap Mission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Identification of topics according to ITER Research Plan, ITPA </a:t>
            </a:r>
            <a:r>
              <a:rPr lang="en-US" sz="1350" dirty="0" err="1">
                <a:latin typeface="Arial" panose="020B0604020202020204" pitchFamily="34" charset="0"/>
                <a:cs typeface="Arial" panose="020B0604020202020204" pitchFamily="34" charset="0"/>
              </a:rPr>
              <a:t>DivSOL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, and direct interaction with IO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Reference program in FP9 grant, but flexible to adapt urgent high priority items (e.g. limiter start-up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07504" y="1704470"/>
            <a:ext cx="8784976" cy="258756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ITER in lifetime estimations for the W divertor and Be first wall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[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approach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Plasma (He, D) and high heat flux exposure of reference / pre-damaged /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recystallised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materials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High fluence experiments (MAGNUM, WEST) / repetitive loads / fatigue of W PFCs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in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retention estimations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recovery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schemes [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housekeeping approach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Tritium monitor diagnostic: retention location identification and quantification (LID-QMS and LIBS)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Assessment of ITER tool box: baking, ICWC and ECWC, GDC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laboratory experiments (e.g.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TOMAS)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in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migration and dust production estimations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of global material migration and transport to remote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areas and ducts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(incl. post-disruption damage)</a:t>
            </a:r>
          </a:p>
          <a:p>
            <a:pPr marL="628650" lvl="1" indent="-171450">
              <a:lnSpc>
                <a:spcPct val="113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Layer stability assessment under consideration of intrinsic and extrinsic impurities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42396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94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6" y="82253"/>
            <a:ext cx="7543800" cy="342900"/>
          </a:xfrm>
        </p:spPr>
        <p:txBody>
          <a:bodyPr/>
          <a:lstStyle/>
          <a:p>
            <a:r>
              <a:rPr lang="de-DE" dirty="0" err="1" smtClean="0"/>
              <a:t>Contributions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DEMO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107504" y="627534"/>
            <a:ext cx="8784976" cy="122366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 PWIE will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work hand in hand with the FTD in the area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PWI and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Exhaust 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MAT provides plasma-facing materials and WP DIV provides plasma-facing components 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PFCs and PFM qualification under plasma or combined plasma and heat load under WP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PWIE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Joint exploration and assessment of PEX solutions for DEMO with WP DES 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19131" y="2084805"/>
            <a:ext cx="8784976" cy="2279983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upports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baseline scenario via WP DES: vital input to the conceptual design G2 and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G3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PSI modelling regarding first wall erosion under steady-state conditions and transients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Re-deposited W layer stability and corresponding dust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conversion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Fuel inventory predictions based 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implantation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neutron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damage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W-based PFCs</a:t>
            </a:r>
          </a:p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Recommends alternative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DEMO-compatible plasma exhaust solutions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(~before G2)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Physics basis for alternative power exhaust solutions (highly radiative LSN divertor as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/ WP DES)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Predictive plasma edge modelling for alternative divertor solutions and their exploitation (PEX) </a:t>
            </a:r>
          </a:p>
          <a:p>
            <a:pPr marL="671513" lvl="1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Technical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realisation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within the DEMO boundary conditions (together with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DES)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07504" y="4496221"/>
            <a:ext cx="8856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working scheme with FTD is under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development: Core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Team, DES, 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PEX 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Group (?)</a:t>
            </a:r>
            <a:r>
              <a:rPr lang="en-GB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etc. 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42396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2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6" y="82253"/>
            <a:ext cx="7543800" cy="342900"/>
          </a:xfrm>
        </p:spPr>
        <p:txBody>
          <a:bodyPr/>
          <a:lstStyle/>
          <a:p>
            <a:r>
              <a:rPr lang="en-US" dirty="0" smtClean="0"/>
              <a:t>Support </a:t>
            </a:r>
            <a:r>
              <a:rPr lang="en-US" dirty="0"/>
              <a:t>for W7-X, JT60-SA, and DTT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107504" y="628002"/>
            <a:ext cx="8928992" cy="1232389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W7-X (all-W operation beyond FP9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Executes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 fraction of post-mortem analysis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(incl. W) and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its interpretation for WP W7X </a:t>
            </a:r>
            <a:endParaRPr lang="en-US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experimental PWI studies under steady-state conditions in all-C environment 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Supports the transformation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into an all-W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stellarator: predictive modelling and material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 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07504" y="2142281"/>
            <a:ext cx="8928992" cy="933525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JT60-SA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(all-W operation likely beyond FP9)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Supports the transformation of an all-C into an all-W device: W divertor components qualification with plasma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JT60-SA plasmas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act as test cases for newly developed TSVV plasma codes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7504" y="3292957"/>
            <a:ext cx="8928992" cy="1232389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3000"/>
              </a:lnSpc>
              <a:spcAft>
                <a:spcPts val="450"/>
              </a:spcAft>
            </a:pP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DTT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(scientific plasma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 </a:t>
            </a:r>
            <a:r>
              <a:rPr 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likely beyond FP9)</a:t>
            </a:r>
            <a:endParaRPr lang="en-US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I-DTT divertor design needs to be agreed between I-DTT consortium and EUROfusion</a:t>
            </a: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PFC compatibility with recommendation of WP DTT-ADC and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DTT-LMD 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13000"/>
              </a:lnSpc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case for predictive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power/particle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exhaust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PWI </a:t>
            </a:r>
            <a:r>
              <a:rPr lang="en-US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with TSVV-related codes</a:t>
            </a: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42396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01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82253"/>
            <a:ext cx="8892481" cy="342900"/>
          </a:xfrm>
        </p:spPr>
        <p:txBody>
          <a:bodyPr/>
          <a:lstStyle/>
          <a:p>
            <a:r>
              <a:rPr lang="de-DE" dirty="0" smtClean="0"/>
              <a:t>WP PWIE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former</a:t>
            </a:r>
            <a:r>
              <a:rPr lang="de-DE" dirty="0"/>
              <a:t> </a:t>
            </a:r>
            <a:r>
              <a:rPr lang="de-DE" dirty="0" smtClean="0"/>
              <a:t>PFC </a:t>
            </a:r>
            <a:r>
              <a:rPr lang="de-DE" dirty="0" err="1" smtClean="0"/>
              <a:t>and</a:t>
            </a:r>
            <a:r>
              <a:rPr lang="de-DE" dirty="0" smtClean="0"/>
              <a:t> JET-2 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5" name="Textplatzhalter 7">
            <a:extLst>
              <a:ext uri="{FF2B5EF4-FFF2-40B4-BE49-F238E27FC236}">
                <a16:creationId xmlns:a16="http://schemas.microsoft.com/office/drawing/2014/main" id="{CCC45F7D-E3E4-4EF0-9BD2-EAD57B3FDCD1}"/>
              </a:ext>
            </a:extLst>
          </p:cNvPr>
          <p:cNvSpPr txBox="1">
            <a:spLocks/>
          </p:cNvSpPr>
          <p:nvPr/>
        </p:nvSpPr>
        <p:spPr>
          <a:xfrm>
            <a:off x="269081" y="776098"/>
            <a:ext cx="5879161" cy="2299708"/>
          </a:xfrm>
          <a:prstGeom prst="rect">
            <a:avLst/>
          </a:prstGeom>
          <a:solidFill>
            <a:srgbClr val="E3E3E3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/>
              <a:t>WP PWIE includes previous WP PFC activities 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400" dirty="0"/>
              <a:t>Plasma and heat loads / </a:t>
            </a:r>
            <a:r>
              <a:rPr lang="en-US" sz="1400" dirty="0" smtClean="0"/>
              <a:t>transients / high fluence </a:t>
            </a:r>
            <a:endParaRPr lang="en-US" sz="1400" dirty="0"/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400" dirty="0" smtClean="0"/>
              <a:t>PSI physics related to erosion / </a:t>
            </a:r>
            <a:r>
              <a:rPr lang="en-US" sz="1400" dirty="0"/>
              <a:t>material </a:t>
            </a:r>
            <a:r>
              <a:rPr lang="en-US" sz="1400" dirty="0" smtClean="0"/>
              <a:t>migration / PFC analysis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400" dirty="0" smtClean="0"/>
              <a:t>PSI physics related to fuel retention / fuel removal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400" dirty="0" smtClean="0"/>
              <a:t>PSI and plasma edge modelling / dust release and modelling</a:t>
            </a:r>
          </a:p>
          <a:p>
            <a:pPr marL="595313" lvl="1" indent="-257175">
              <a:buFont typeface="Wingdings" panose="05000000000000000000" pitchFamily="2" charset="2"/>
              <a:buChar char="§"/>
            </a:pPr>
            <a:r>
              <a:rPr lang="en-US" sz="1400" dirty="0" smtClean="0"/>
              <a:t>Laser-PSI </a:t>
            </a:r>
            <a:r>
              <a:rPr lang="en-US" sz="1400" dirty="0"/>
              <a:t>q</a:t>
            </a:r>
            <a:r>
              <a:rPr lang="en-US" sz="1400" dirty="0" smtClean="0"/>
              <a:t>ualification / wall </a:t>
            </a:r>
            <a:r>
              <a:rPr lang="en-US" sz="1400" dirty="0" smtClean="0"/>
              <a:t>conditioning / AM data</a:t>
            </a:r>
            <a:endParaRPr lang="en-US" sz="1400" dirty="0" smtClean="0"/>
          </a:p>
          <a:p>
            <a:pPr marL="214313" indent="-214313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1400" b="1" dirty="0" smtClean="0"/>
              <a:t>WP PWIE includes previous WP JET-2 activities </a:t>
            </a:r>
          </a:p>
          <a:p>
            <a:pPr marL="552450" lvl="1" indent="-214313">
              <a:buFont typeface="Wingdings" panose="05000000000000000000" pitchFamily="2" charset="2"/>
              <a:buChar char="§"/>
            </a:pPr>
            <a:r>
              <a:rPr lang="en-US" sz="1400" dirty="0"/>
              <a:t>M</a:t>
            </a:r>
            <a:r>
              <a:rPr lang="en-US" sz="1400" dirty="0" smtClean="0"/>
              <a:t>aterial erosion / deposition / fuel retention quantification </a:t>
            </a:r>
          </a:p>
          <a:p>
            <a:pPr marL="338137" lvl="1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</a:t>
            </a:r>
            <a:r>
              <a:rPr lang="en-US" sz="1400" dirty="0" smtClean="0"/>
              <a:t>with full competency in </a:t>
            </a:r>
            <a:r>
              <a:rPr lang="en-US" sz="1400" dirty="0" smtClean="0"/>
              <a:t>Be and T [and n impact] </a:t>
            </a:r>
            <a:endParaRPr lang="en-US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6567285" y="1741451"/>
            <a:ext cx="1449436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de-DE" sz="1600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subprojects</a:t>
            </a:r>
            <a:endParaRPr lang="de-DE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eschweifte Klammer rechts 6"/>
          <p:cNvSpPr/>
          <p:nvPr/>
        </p:nvSpPr>
        <p:spPr>
          <a:xfrm>
            <a:off x="6249752" y="843558"/>
            <a:ext cx="216024" cy="2183938"/>
          </a:xfrm>
          <a:prstGeom prst="rightBrac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sp>
        <p:nvSpPr>
          <p:cNvPr id="8" name="Textfeld 7"/>
          <p:cNvSpPr txBox="1"/>
          <p:nvPr/>
        </p:nvSpPr>
        <p:spPr>
          <a:xfrm>
            <a:off x="269081" y="3219822"/>
            <a:ext cx="8695407" cy="9971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9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JET-2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activities into (updated) PFC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9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ubproject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coordinators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to organise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distribution/analysis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of JET components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/ new UKAEA contact person</a:t>
            </a:r>
            <a:endParaRPr lang="en-GB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9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</a:t>
            </a:r>
            <a:r>
              <a:rPr lang="en-GB" sz="1350" dirty="0">
                <a:latin typeface="Arial" panose="020B0604020202020204" pitchFamily="34" charset="0"/>
                <a:cs typeface="Arial" panose="020B0604020202020204" pitchFamily="34" charset="0"/>
              </a:rPr>
              <a:t>of sample analysis plan after DT operation (facilities / timeline / </a:t>
            </a:r>
            <a:r>
              <a:rPr lang="en-GB" sz="13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</a:t>
            </a:r>
            <a:r>
              <a:rPr lang="en-GB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training?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3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35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9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Close collaboration with WP JET-1 (later WP TE) regarding plasma solutions and T clean-up analysis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9512" y="4299942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JET analysis activities will depend on JET prolongation and the UKAEA status for the period 2021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+.</a:t>
            </a:r>
          </a:p>
          <a:p>
            <a:r>
              <a:rPr lang="en-GB" sz="1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UKAEA contact person for WP PWIE: Anna </a:t>
            </a:r>
            <a:r>
              <a:rPr lang="en-GB" sz="14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Widdowson</a:t>
            </a:r>
            <a:r>
              <a:rPr lang="en-GB" sz="1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87890" y="4942396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51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hteck 29"/>
          <p:cNvSpPr/>
          <p:nvPr/>
        </p:nvSpPr>
        <p:spPr>
          <a:xfrm>
            <a:off x="1910337" y="2416233"/>
            <a:ext cx="1260140" cy="135039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82253"/>
            <a:ext cx="8892481" cy="342900"/>
          </a:xfrm>
        </p:spPr>
        <p:txBody>
          <a:bodyPr/>
          <a:lstStyle/>
          <a:p>
            <a:r>
              <a:rPr lang="de-DE" dirty="0" smtClean="0"/>
              <a:t>WP PWIE </a:t>
            </a:r>
            <a:r>
              <a:rPr lang="de-DE" dirty="0" err="1" smtClean="0"/>
              <a:t>structure</a:t>
            </a:r>
            <a:r>
              <a:rPr lang="de-DE" dirty="0" smtClean="0"/>
              <a:t> I: PWI </a:t>
            </a:r>
            <a:r>
              <a:rPr lang="de-DE" dirty="0" err="1" smtClean="0"/>
              <a:t>and</a:t>
            </a:r>
            <a:r>
              <a:rPr lang="de-DE" dirty="0" smtClean="0"/>
              <a:t> TSVVs </a:t>
            </a:r>
            <a:r>
              <a:rPr lang="de-DE" dirty="0" err="1" smtClean="0"/>
              <a:t>activities</a:t>
            </a:r>
            <a:endParaRPr lang="de-DE" dirty="0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218573"/>
              </p:ext>
            </p:extLst>
          </p:nvPr>
        </p:nvGraphicFramePr>
        <p:xfrm>
          <a:off x="761256" y="1223874"/>
          <a:ext cx="6103938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9" name="CorelDRAW" r:id="rId3" imgW="10332720" imgH="1793880" progId="CorelDraw.Graphic.21">
                  <p:embed/>
                </p:oleObj>
              </mc:Choice>
              <mc:Fallback>
                <p:oleObj name="CorelDRAW" r:id="rId3" imgW="10332720" imgH="1793880" progId="CorelDraw.Graphic.21">
                  <p:embed/>
                  <p:pic>
                    <p:nvPicPr>
                      <p:cNvPr id="9" name="Objek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256" y="1223874"/>
                        <a:ext cx="6103938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144392"/>
              </p:ext>
            </p:extLst>
          </p:nvPr>
        </p:nvGraphicFramePr>
        <p:xfrm>
          <a:off x="6836023" y="1223874"/>
          <a:ext cx="1120353" cy="105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CorelDRAW" r:id="rId5" imgW="1931400" imgH="1807920" progId="CorelDraw.Graphic.21">
                  <p:embed/>
                </p:oleObj>
              </mc:Choice>
              <mc:Fallback>
                <p:oleObj name="CorelDRAW" r:id="rId5" imgW="1931400" imgH="1807920" progId="CorelDraw.Graphic.21">
                  <p:embed/>
                  <p:pic>
                    <p:nvPicPr>
                      <p:cNvPr id="10" name="Objek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36023" y="1223874"/>
                        <a:ext cx="1120353" cy="1050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hteck 14"/>
          <p:cNvSpPr/>
          <p:nvPr/>
        </p:nvSpPr>
        <p:spPr>
          <a:xfrm>
            <a:off x="3170476" y="2499742"/>
            <a:ext cx="3777788" cy="100811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427460"/>
              </p:ext>
            </p:extLst>
          </p:nvPr>
        </p:nvGraphicFramePr>
        <p:xfrm>
          <a:off x="2026033" y="2607754"/>
          <a:ext cx="4806534" cy="748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" name="CorelDRAW" r:id="rId7" imgW="9218853" imgH="1435514" progId="CorelDraw.Graphic.21">
                  <p:embed/>
                </p:oleObj>
              </mc:Choice>
              <mc:Fallback>
                <p:oleObj name="CorelDRAW" r:id="rId7" imgW="9218853" imgH="1435514" progId="CorelDraw.Graphic.21">
                  <p:embed/>
                  <p:pic>
                    <p:nvPicPr>
                      <p:cNvPr id="18" name="Objekt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6033" y="2607754"/>
                        <a:ext cx="4806534" cy="748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feld 21"/>
          <p:cNvSpPr txBox="1"/>
          <p:nvPr/>
        </p:nvSpPr>
        <p:spPr>
          <a:xfrm flipH="1">
            <a:off x="1956657" y="2356182"/>
            <a:ext cx="1213819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500" i="1" dirty="0" err="1" smtClean="0"/>
              <a:t>with</a:t>
            </a:r>
            <a:r>
              <a:rPr lang="de-DE" sz="1500" i="1" dirty="0" smtClean="0"/>
              <a:t> WP </a:t>
            </a:r>
            <a:r>
              <a:rPr lang="de-DE" sz="1500" i="1" dirty="0"/>
              <a:t>TE</a:t>
            </a:r>
          </a:p>
        </p:txBody>
      </p:sp>
      <p:sp>
        <p:nvSpPr>
          <p:cNvPr id="3" name="Rechteck 2"/>
          <p:cNvSpPr/>
          <p:nvPr/>
        </p:nvSpPr>
        <p:spPr>
          <a:xfrm>
            <a:off x="761256" y="1227560"/>
            <a:ext cx="7195120" cy="10325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 flipH="1">
            <a:off x="7164288" y="2524827"/>
            <a:ext cx="1133482" cy="911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TSVVs </a:t>
            </a:r>
          </a:p>
          <a:p>
            <a:pPr algn="ctr">
              <a:lnSpc>
                <a:spcPct val="95000"/>
              </a:lnSpc>
            </a:pP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WP</a:t>
            </a:r>
          </a:p>
          <a:p>
            <a:pPr algn="ctr">
              <a:lnSpc>
                <a:spcPct val="95000"/>
              </a:lnSpc>
            </a:pP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PWIE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683568" y="3878810"/>
            <a:ext cx="7615287" cy="9971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9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Coordination between SPs and TSVVs within WP PWIE</a:t>
            </a:r>
          </a:p>
          <a:p>
            <a:pPr marL="257175" indent="-257175">
              <a:lnSpc>
                <a:spcPct val="9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SPs can give input to TSVVs / TSVVs can provide new numerical tools to be used in the SPs</a:t>
            </a:r>
          </a:p>
          <a:p>
            <a:pPr marL="257175" indent="-257175">
              <a:lnSpc>
                <a:spcPct val="9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Partial overlap of involved teams is a strength / duplication work must be 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</a:p>
          <a:p>
            <a:pPr marL="257175" indent="-257175">
              <a:lnSpc>
                <a:spcPct val="950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Potential overlap with ENR proposals must be avoided</a:t>
            </a:r>
            <a:endParaRPr lang="en-GB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761256" y="901316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J.W. </a:t>
            </a:r>
            <a:r>
              <a:rPr lang="en-GB" sz="12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Coenen</a:t>
            </a:r>
            <a:endParaRPr lang="en-GB" sz="1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2095289" y="915566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Hakola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347864" y="924898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K. </a:t>
            </a:r>
            <a:r>
              <a:rPr lang="en-GB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Schmid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4499992" y="926599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GB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Kirschner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876256" y="915566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Likonen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761256" y="901316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J.W. </a:t>
            </a:r>
            <a:r>
              <a:rPr lang="en-GB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Coenen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064113" y="935021"/>
            <a:ext cx="3800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4942396"/>
            <a:ext cx="8240228" cy="201104"/>
          </a:xfrm>
        </p:spPr>
        <p:txBody>
          <a:bodyPr/>
          <a:lstStyle/>
          <a:p>
            <a:pPr algn="r"/>
            <a:r>
              <a:rPr lang="en-GB" dirty="0" err="1"/>
              <a:t>Sebastijan</a:t>
            </a:r>
            <a:r>
              <a:rPr lang="en-GB" dirty="0"/>
              <a:t> </a:t>
            </a:r>
            <a:r>
              <a:rPr lang="en-GB" dirty="0" err="1"/>
              <a:t>Brezinsek</a:t>
            </a:r>
            <a:r>
              <a:rPr lang="en-GB" dirty="0"/>
              <a:t> | Annual Meeting JET-2 / PFC  | Zoom | 10.11.2020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  <p:sp>
        <p:nvSpPr>
          <p:cNvPr id="28" name="Rechteck 27"/>
          <p:cNvSpPr/>
          <p:nvPr/>
        </p:nvSpPr>
        <p:spPr>
          <a:xfrm>
            <a:off x="3347864" y="3283408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Borodin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584970" y="3283408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Ciarolo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868144" y="3283408"/>
            <a:ext cx="13882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GB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Matveev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2031665" y="3302863"/>
            <a:ext cx="1388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GB" sz="1200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Tamain</a:t>
            </a:r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</a:p>
          <a:p>
            <a:r>
              <a:rPr lang="en-GB" sz="1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Told</a:t>
            </a:r>
            <a:endParaRPr lang="en-GB" sz="1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95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 animBg="1"/>
      <p:bldP spid="22" grpId="0"/>
      <p:bldP spid="31" grpId="0"/>
      <p:bldP spid="32" grpId="0" animBg="1"/>
      <p:bldP spid="5" grpId="0"/>
      <p:bldP spid="17" grpId="0"/>
      <p:bldP spid="18" grpId="0"/>
      <p:bldP spid="19" grpId="0"/>
      <p:bldP spid="20" grpId="0"/>
      <p:bldP spid="21" grpId="0"/>
      <p:bldP spid="26" grpId="0"/>
      <p:bldP spid="28" grpId="0"/>
      <p:bldP spid="29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2161</Words>
  <Application>Microsoft Office PowerPoint</Application>
  <PresentationFormat>Bildschirmpräsentation (16:9)</PresentationFormat>
  <Paragraphs>287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Wingdings</vt:lpstr>
      <vt:lpstr>Office</vt:lpstr>
      <vt:lpstr>CorelDRAW</vt:lpstr>
      <vt:lpstr>WP Plasma-Wall Interactions  and Exhaust in FP9</vt:lpstr>
      <vt:lpstr>Plasma-Wall Interactions &amp; Exhaust</vt:lpstr>
      <vt:lpstr>WP PWIE role in EUROfusion </vt:lpstr>
      <vt:lpstr>Basic physics studies </vt:lpstr>
      <vt:lpstr>Contributions to ITER</vt:lpstr>
      <vt:lpstr>Contributions to DEMO</vt:lpstr>
      <vt:lpstr>Support for W7-X, JT60-SA, and DTT</vt:lpstr>
      <vt:lpstr>WP PWIE and former PFC and JET-2 activities</vt:lpstr>
      <vt:lpstr>WP PWIE structure I: PWI and TSVVs activities</vt:lpstr>
      <vt:lpstr>WP PWIE and former ADC-DTT activities</vt:lpstr>
      <vt:lpstr>WP Plasma-Wall Interactions &amp; Exhaust</vt:lpstr>
      <vt:lpstr>Project structure</vt:lpstr>
      <vt:lpstr>Tasks </vt:lpstr>
      <vt:lpstr>Call end of November (?)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Brezinse</dc:creator>
  <cp:lastModifiedBy>Brezinse</cp:lastModifiedBy>
  <cp:revision>97</cp:revision>
  <cp:lastPrinted>2014-10-16T14:51:28Z</cp:lastPrinted>
  <dcterms:created xsi:type="dcterms:W3CDTF">2020-10-16T13:52:18Z</dcterms:created>
  <dcterms:modified xsi:type="dcterms:W3CDTF">2020-11-10T15:43:39Z</dcterms:modified>
</cp:coreProperties>
</file>