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57" r:id="rId3"/>
    <p:sldId id="1159" r:id="rId4"/>
    <p:sldId id="287" r:id="rId5"/>
    <p:sldId id="1160" r:id="rId6"/>
    <p:sldId id="1153" r:id="rId7"/>
    <p:sldId id="1154" r:id="rId8"/>
    <p:sldId id="1155" r:id="rId9"/>
    <p:sldId id="1156" r:id="rId10"/>
    <p:sldId id="1157" r:id="rId11"/>
    <p:sldId id="1158" r:id="rId12"/>
  </p:sldIdLst>
  <p:sldSz cx="9906000" cy="6858000" type="A4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4F7"/>
    <a:srgbClr val="72F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1" autoAdjust="0"/>
    <p:restoredTop sz="84992" autoAdjust="0"/>
  </p:normalViewPr>
  <p:slideViewPr>
    <p:cSldViewPr snapToGrid="0">
      <p:cViewPr varScale="1">
        <p:scale>
          <a:sx n="89" d="100"/>
          <a:sy n="89" d="100"/>
        </p:scale>
        <p:origin x="848" y="1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3873F-9065-1043-846E-15AE3F04844B}" type="datetimeFigureOut">
              <a:rPr lang="en-US" smtClean="0"/>
              <a:t>11/11/20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748B2-8FAA-D845-8C71-E082E56C7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70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43CE7-AFA3-4C9D-AEF4-4C955061B033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7D444-BBAC-4003-AC08-6100C1581B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0014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419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419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419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419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419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9313E496-2461-4315-A954-C4B8AE1DA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B626D535-AA7D-472D-ADE9-9BF5B799C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D86DF011-E3D6-4FCB-A4DE-69BCEC8E6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2850E23C-A009-49E1-A2F5-B49FB1C2F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C3984088-C1C3-41BB-8186-02234814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113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2F4A49EF-DB4C-4B95-AB1A-1309F180D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A5216BC0-31DF-448A-B78E-1FCC0E572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8CE1BA79-9968-4DAC-943F-E62BC3B24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F990E8C7-8806-4839-883D-83D164B9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741821F6-4F61-4E08-BF7E-F507E78B0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426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="" id="{21D3C6AA-6C72-45EF-A3F3-17AB994BC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1C2DC63F-57A9-467D-B176-8F8D18D2C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40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843AD818-046E-4552-8A46-048DB4F1B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9F6C3371-FCE5-42D6-BB03-6E983780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E7AEE82-8101-4959-89F3-F104FCC2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9052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56"/>
            <a:ext cx="9906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8497" y="2348880"/>
            <a:ext cx="9205023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8497" y="4293096"/>
            <a:ext cx="4758529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68541" y="-457200"/>
            <a:ext cx="1166019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6201140" y="5661248"/>
            <a:ext cx="3432381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9749474" y="40252906"/>
            <a:ext cx="10751971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9914574" y="40405306"/>
            <a:ext cx="10751971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0079674" y="40557706"/>
            <a:ext cx="10751971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0244774" y="40710106"/>
            <a:ext cx="10751971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5733089" y="5805264"/>
            <a:ext cx="3911033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2456728" y="5759509"/>
            <a:ext cx="1403323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369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56"/>
            <a:ext cx="9906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8497" y="2348880"/>
            <a:ext cx="9205023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8497" y="4293096"/>
            <a:ext cx="4758529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68541" y="-457200"/>
            <a:ext cx="1166019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6201140" y="5661248"/>
            <a:ext cx="3432381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9749474" y="40252906"/>
            <a:ext cx="10751971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9914574" y="40405306"/>
            <a:ext cx="10751971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0079674" y="40557706"/>
            <a:ext cx="10751971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0244774" y="40710106"/>
            <a:ext cx="10751971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5733089" y="5805264"/>
            <a:ext cx="3911033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2456728" y="5759509"/>
            <a:ext cx="1403323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095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906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817245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776"/>
            <a:ext cx="89154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6507" y="6545247"/>
            <a:ext cx="8926914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US" smtClean="0"/>
              <a:t>WIMAS2: SOLPSZ1 in ETS6 | November 2020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1447" y="116632"/>
            <a:ext cx="496380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03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5F78A5D-CE5E-4478-ABDD-732B0D6F7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71E7555-AB95-400A-A0DE-08490D1B3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146368A0-0B91-41F9-99F7-46D17BD16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D86D815B-B9A0-4F5E-9E93-43C28793B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8619BABC-6986-4DDB-813D-260E06980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442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64B9DA0-CDA5-4D83-87D9-5A1291CB9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9" y="1709747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374A16B4-2CCB-4042-96B5-511E318B0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9" y="4589472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A4FE953F-F09C-4F0A-8BBB-8BD5FABE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61B03A5F-BA91-4C81-A190-24D602FD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FACBF0E0-DD75-48BE-953E-BEC38F1A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698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CF1A22FE-6A55-4B2E-BE2B-82A8EDC5D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98C4A1AB-617B-4855-882B-C22EAB959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96BC3C9B-F8EC-4815-84E4-0FAE667B0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3EC44496-3B0F-4D82-A9E3-26235FD85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9E7E85E8-5D69-4BC5-9E7B-4DDC6FBFC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0C052E3C-7EEF-4D29-BFF2-246BE0D57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1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F01E76D-2762-42BC-8546-535358E59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9"/>
            <a:ext cx="8543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4ED499CF-FE88-4351-AB23-3CB273F47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7744FD30-48A6-450D-9F19-C8806E558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7206C890-072E-4104-AA0C-9DDD298240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5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2433154B-120B-4A90-B96C-91501075A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5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="" id="{5713C80C-2F60-4988-BA6A-6FA9005A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="" id="{4D3167B2-F3D9-4FA6-8108-A5A2F69F4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="" id="{305DCB7B-B4D9-4DDE-8AE8-F40E0200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055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0DC1618-0CB7-4514-8DE9-99F38902C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6271BC47-1040-4CBA-A2DC-D630C07B3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A1931CA3-FFD6-4B51-8664-3038547DE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66189AD2-B42C-432B-87DB-88E8115F2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426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="" id="{EA0B023B-59B4-4AC2-847C-313F44DA4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96A17AD2-2F3B-4FFD-BDA9-1E9A97720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30212A27-D334-4F67-B40B-E999633A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199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311758C-843F-4756-AB8D-97FACE83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C53B5506-B0FB-42D7-84DE-D4DE5812B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34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5CCAEB00-ACAF-4A94-B30B-09F7A88CE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B2A9C2F1-B5A9-443F-9E80-0A2582373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18581671-14A3-453E-A252-676B97BD2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F344134D-102B-4230-9382-B9425FAF3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2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DB2D68C0-C77E-4497-9855-0768D5B2F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="" id="{08D3EF98-0C8F-4FDA-8667-D576E58C05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34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E81E66B4-18F9-4782-B35E-A0A5B2A05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DD31B6EF-3FC6-4814-B41F-EE074394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A68F06F0-1663-45A1-A930-25DE3A73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D42023A8-1BA8-4300-A730-D852339B7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228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="" id="{ED09B4A4-16CA-4EF5-B6AB-6EF0CA1CF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F327FBD1-FE05-4FAB-A125-61F7C48B3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1F6140ED-81C4-45A3-9AAB-5F769E6DA1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9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AD0AE660-1C82-4FBB-A271-C697EC5AC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9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WIMAS2: SOLPSZ1 in ETS6 | November 2020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AA49676-DB30-43E0-8677-6B26EAB3A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9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1717D-C03E-4F0F-BAA8-2F3E3280BA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13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6506" y="6356360"/>
            <a:ext cx="9127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WIMAS2: SOLPSZ1 in ETS6 | November 2020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7099300" y="63563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0B204-358A-1543-8597-F731EA69B2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671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5597" y="2276872"/>
            <a:ext cx="7342153" cy="1584176"/>
          </a:xfrm>
        </p:spPr>
        <p:txBody>
          <a:bodyPr/>
          <a:lstStyle/>
          <a:p>
            <a:pPr algn="ctr"/>
            <a:r>
              <a:rPr lang="en-GB" sz="2800" dirty="0" smtClean="0"/>
              <a:t>SOLPSZ1 integration and testing in ETS6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5597" y="4077072"/>
            <a:ext cx="7254806" cy="1368152"/>
          </a:xfrm>
        </p:spPr>
        <p:txBody>
          <a:bodyPr>
            <a:normAutofit/>
          </a:bodyPr>
          <a:lstStyle/>
          <a:p>
            <a:r>
              <a:rPr lang="en-GB" dirty="0" smtClean="0"/>
              <a:t>R. Coelho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68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1396897-FB29-4076-A640-2D131E7B3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Preliminary</a:t>
            </a:r>
            <a:r>
              <a:rPr lang="sv-SE" dirty="0" smtClean="0"/>
              <a:t> </a:t>
            </a:r>
            <a:r>
              <a:rPr lang="sv-SE" dirty="0" err="1" smtClean="0"/>
              <a:t>conclusions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A6A5EE6C-5175-4E21-899D-26CD915CC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313" y="3384244"/>
            <a:ext cx="9522451" cy="2538417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0090"/>
                </a:solidFill>
                <a:latin typeface="Calibri"/>
              </a:rPr>
              <a:t>Rigorous validity check enforced (i.e. works robustly on ETS)</a:t>
            </a:r>
            <a:endParaRPr lang="en-GB" dirty="0" smtClean="0">
              <a:solidFill>
                <a:srgbClr val="00009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GB" b="1" dirty="0" smtClean="0">
                <a:solidFill>
                  <a:srgbClr val="000090"/>
                </a:solidFill>
                <a:latin typeface="Calibri"/>
              </a:rPr>
              <a:t>Results aligned with expectations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GB" b="1" dirty="0" smtClean="0">
                <a:solidFill>
                  <a:srgbClr val="000090"/>
                </a:solidFill>
                <a:latin typeface="Calibri"/>
              </a:rPr>
              <a:t>But very recently an  “ETS feature” is found when writing </a:t>
            </a:r>
            <a:r>
              <a:rPr lang="en-GB" b="1" dirty="0" err="1" smtClean="0">
                <a:solidFill>
                  <a:srgbClr val="000090"/>
                </a:solidFill>
                <a:latin typeface="Calibri"/>
              </a:rPr>
              <a:t>transport_solver_numerics</a:t>
            </a:r>
            <a:r>
              <a:rPr lang="en-GB" b="1" dirty="0" smtClean="0">
                <a:solidFill>
                  <a:srgbClr val="000090"/>
                </a:solidFill>
                <a:latin typeface="Calibri"/>
              </a:rPr>
              <a:t> after convergence loop stages (</a:t>
            </a:r>
            <a:r>
              <a:rPr lang="en-GB" b="1" dirty="0" err="1" smtClean="0">
                <a:solidFill>
                  <a:srgbClr val="000090"/>
                </a:solidFill>
                <a:latin typeface="Calibri"/>
              </a:rPr>
              <a:t>code%output_flag</a:t>
            </a:r>
            <a:r>
              <a:rPr lang="en-GB" b="1" dirty="0" smtClean="0">
                <a:solidFill>
                  <a:srgbClr val="000090"/>
                </a:solidFill>
                <a:latin typeface="Calibri"/>
              </a:rPr>
              <a:t>).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C884B224-416B-4873-A4EC-516A545B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WIMAS2: SOLPSZ1 in ETS6 | November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44926"/>
            <a:ext cx="9906000" cy="169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58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18433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44B7CBA-E096-2647-8C1A-35BE61BC430A}" type="slidenum">
              <a:rPr lang="en-US" sz="1100">
                <a:solidFill>
                  <a:srgbClr val="003399"/>
                </a:solidFill>
                <a:cs typeface="Arial" charset="0"/>
              </a:rPr>
              <a:pPr eaLnBrk="1" hangingPunct="1"/>
              <a:t>2</a:t>
            </a:fld>
            <a:endParaRPr lang="en-US" sz="1100">
              <a:solidFill>
                <a:srgbClr val="003399"/>
              </a:solidFill>
              <a:cs typeface="Arial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15875" y="0"/>
            <a:ext cx="6200775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Core-edge parameterization</a:t>
            </a:r>
            <a:endParaRPr lang="en-US" sz="32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7938" y="908050"/>
            <a:ext cx="9694862" cy="187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15975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>
              <a:spcAft>
                <a:spcPts val="1200"/>
              </a:spcAft>
              <a:buFont typeface="Arial" charset="0"/>
              <a:buChar char="•"/>
            </a:pPr>
            <a:r>
              <a:rPr lang="en-US" sz="2200" dirty="0">
                <a:solidFill>
                  <a:srgbClr val="000090"/>
                </a:solidFill>
              </a:rPr>
              <a:t>Detailed in H.D. </a:t>
            </a:r>
            <a:r>
              <a:rPr lang="en-US" sz="2200" dirty="0" err="1">
                <a:solidFill>
                  <a:srgbClr val="000090"/>
                </a:solidFill>
              </a:rPr>
              <a:t>Pacher</a:t>
            </a:r>
            <a:r>
              <a:rPr lang="en-US" sz="2200" dirty="0">
                <a:solidFill>
                  <a:srgbClr val="000090"/>
                </a:solidFill>
              </a:rPr>
              <a:t> et al, </a:t>
            </a:r>
            <a:r>
              <a:rPr lang="en-US" sz="2200" dirty="0" err="1">
                <a:solidFill>
                  <a:srgbClr val="000090"/>
                </a:solidFill>
              </a:rPr>
              <a:t>J.Nuc</a:t>
            </a:r>
            <a:r>
              <a:rPr lang="en-US" sz="2200" dirty="0">
                <a:solidFill>
                  <a:srgbClr val="000090"/>
                </a:solidFill>
              </a:rPr>
              <a:t>. Materials </a:t>
            </a:r>
            <a:r>
              <a:rPr lang="en-US" sz="2200" b="1" dirty="0">
                <a:solidFill>
                  <a:srgbClr val="000090"/>
                </a:solidFill>
              </a:rPr>
              <a:t>463</a:t>
            </a:r>
            <a:r>
              <a:rPr lang="en-US" sz="2200" dirty="0">
                <a:solidFill>
                  <a:srgbClr val="000090"/>
                </a:solidFill>
              </a:rPr>
              <a:t> (2015) 591</a:t>
            </a:r>
          </a:p>
          <a:p>
            <a:pPr lvl="1">
              <a:spcAft>
                <a:spcPts val="1200"/>
              </a:spcAft>
              <a:buFont typeface="Arial" charset="0"/>
              <a:buChar char="•"/>
            </a:pPr>
            <a:r>
              <a:rPr lang="en-US" sz="2200" dirty="0">
                <a:solidFill>
                  <a:srgbClr val="000090"/>
                </a:solidFill>
              </a:rPr>
              <a:t>Based on numerous edge runs by SOLPS </a:t>
            </a:r>
            <a:r>
              <a:rPr lang="en-US" sz="2200" dirty="0" smtClean="0">
                <a:solidFill>
                  <a:srgbClr val="000090"/>
                </a:solidFill>
              </a:rPr>
              <a:t>4.3 for ITER</a:t>
            </a:r>
            <a:endParaRPr lang="en-US" sz="2200" dirty="0">
              <a:solidFill>
                <a:srgbClr val="000090"/>
              </a:solidFill>
            </a:endParaRPr>
          </a:p>
          <a:p>
            <a:pPr lvl="1">
              <a:spcAft>
                <a:spcPts val="1200"/>
              </a:spcAft>
              <a:buFont typeface="Arial" charset="0"/>
              <a:buChar char="•"/>
            </a:pPr>
            <a:r>
              <a:rPr lang="en-US" sz="2200" dirty="0" smtClean="0">
                <a:solidFill>
                  <a:srgbClr val="000090"/>
                </a:solidFill>
              </a:rPr>
              <a:t>DEMO extrapolations possible with major radius strike point R</a:t>
            </a:r>
            <a:r>
              <a:rPr lang="en-US" sz="2200" baseline="-25000" dirty="0" smtClean="0">
                <a:solidFill>
                  <a:srgbClr val="000090"/>
                </a:solidFill>
              </a:rPr>
              <a:t>outer</a:t>
            </a:r>
            <a:r>
              <a:rPr lang="en-US" sz="2200" dirty="0" smtClean="0">
                <a:solidFill>
                  <a:srgbClr val="000090"/>
                </a:solidFill>
              </a:rPr>
              <a:t> scaling corrections</a:t>
            </a:r>
            <a:endParaRPr lang="en-US" sz="2200" dirty="0">
              <a:solidFill>
                <a:srgbClr val="000090"/>
              </a:solidFill>
            </a:endParaRP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4737100" y="3356992"/>
            <a:ext cx="4551363" cy="1322387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 indent="0" eaLnBrk="1" hangingPunct="1"/>
            <a:r>
              <a:rPr lang="en-US" sz="2000" b="1" i="1">
                <a:solidFill>
                  <a:srgbClr val="000000"/>
                </a:solidFill>
              </a:rPr>
              <a:t>Parametrization provides</a:t>
            </a:r>
          </a:p>
          <a:p>
            <a:pPr marL="0" lvl="1" indent="0" eaLnBrk="1" hangingPunct="1"/>
            <a:r>
              <a:rPr lang="en-US" sz="2000">
                <a:solidFill>
                  <a:srgbClr val="000000"/>
                </a:solidFill>
              </a:rPr>
              <a:t>Separatrix DT and He densities</a:t>
            </a:r>
          </a:p>
          <a:p>
            <a:pPr marL="0" lvl="1" indent="0" eaLnBrk="1" hangingPunct="1"/>
            <a:r>
              <a:rPr lang="en-US" sz="2000">
                <a:solidFill>
                  <a:srgbClr val="000000"/>
                </a:solidFill>
              </a:rPr>
              <a:t>Separatrix ion and electron temp.</a:t>
            </a:r>
          </a:p>
          <a:p>
            <a:pPr marL="0" lvl="1" indent="0" eaLnBrk="1" hangingPunct="1"/>
            <a:r>
              <a:rPr lang="en-US" sz="2000">
                <a:solidFill>
                  <a:srgbClr val="000000"/>
                </a:solidFill>
              </a:rPr>
              <a:t>Separatrix inward neutral DT/He fluxes</a:t>
            </a:r>
          </a:p>
        </p:txBody>
      </p:sp>
      <p:sp>
        <p:nvSpPr>
          <p:cNvPr id="18438" name="TextBox 9"/>
          <p:cNvSpPr txBox="1">
            <a:spLocks noChangeArrowheads="1"/>
          </p:cNvSpPr>
          <p:nvPr/>
        </p:nvSpPr>
        <p:spPr bwMode="auto">
          <a:xfrm>
            <a:off x="344488" y="3356992"/>
            <a:ext cx="2736850" cy="1322387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 indent="0" eaLnBrk="1" hangingPunct="1">
              <a:defRPr/>
            </a:pPr>
            <a:r>
              <a:rPr lang="en-US" sz="2000" b="1" i="1" dirty="0" smtClean="0">
                <a:solidFill>
                  <a:srgbClr val="000000"/>
                </a:solidFill>
              </a:rPr>
              <a:t>Core code provides</a:t>
            </a:r>
          </a:p>
          <a:p>
            <a:pPr marL="342900" lvl="1" indent="-342900" eaLnBrk="1" hangingPunct="1"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Power flux to SOL</a:t>
            </a:r>
          </a:p>
          <a:p>
            <a:pPr marL="342900" lvl="1" indent="-342900" eaLnBrk="1" hangingPunct="1"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Particle flux to SOL</a:t>
            </a:r>
          </a:p>
          <a:p>
            <a:pPr marL="342900" lvl="1" indent="-342900" eaLnBrk="1" hangingPunct="1"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Fusion power</a:t>
            </a:r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2576513" y="4985767"/>
            <a:ext cx="3097212" cy="1322387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 indent="0" eaLnBrk="1" hangingPunct="1">
              <a:defRPr/>
            </a:pPr>
            <a:r>
              <a:rPr lang="en-US" sz="2000" b="1" i="1" dirty="0" smtClean="0">
                <a:solidFill>
                  <a:srgbClr val="000000"/>
                </a:solidFill>
              </a:rPr>
              <a:t>Input parameters</a:t>
            </a:r>
          </a:p>
          <a:p>
            <a:pPr marL="342900" lvl="1" indent="-342900" eaLnBrk="1" hangingPunct="1"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Detachment </a:t>
            </a:r>
            <a:r>
              <a:rPr lang="en-US" sz="2000" dirty="0" smtClean="0">
                <a:solidFill>
                  <a:srgbClr val="000000"/>
                </a:solidFill>
              </a:rPr>
              <a:t>level</a:t>
            </a:r>
          </a:p>
          <a:p>
            <a:pPr marL="342900" lvl="1" indent="-342900" eaLnBrk="1" hangingPunct="1"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Impurity concentration</a:t>
            </a:r>
          </a:p>
          <a:p>
            <a:pPr marL="342900" lvl="1" indent="-342900" eaLnBrk="1" hangingPunct="1"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Eng. pumping speed</a:t>
            </a:r>
          </a:p>
        </p:txBody>
      </p:sp>
      <p:cxnSp>
        <p:nvCxnSpPr>
          <p:cNvPr id="5" name="Straight Arrow Connector 4"/>
          <p:cNvCxnSpPr>
            <a:stCxn id="18438" idx="3"/>
            <a:endCxn id="18437" idx="1"/>
          </p:cNvCxnSpPr>
          <p:nvPr/>
        </p:nvCxnSpPr>
        <p:spPr>
          <a:xfrm>
            <a:off x="3081338" y="4018979"/>
            <a:ext cx="1655762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944938" y="4004692"/>
            <a:ext cx="0" cy="936625"/>
          </a:xfrm>
          <a:prstGeom prst="straightConnector1">
            <a:avLst/>
          </a:prstGeom>
          <a:ln w="38100" cmpd="sng">
            <a:solidFill>
              <a:srgbClr val="FF66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EurofusionDisc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1447" y="116632"/>
            <a:ext cx="496380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30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1396897-FB29-4076-A640-2D131E7B3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actor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A6A5EE6C-5175-4E21-899D-26CD915CC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313" y="2749180"/>
            <a:ext cx="9522451" cy="360082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rgbClr val="00B050"/>
                </a:solidFill>
                <a:latin typeface="Calibri"/>
              </a:rPr>
              <a:t>Rigorous validity check: </a:t>
            </a:r>
            <a:r>
              <a:rPr lang="en-GB" dirty="0" smtClean="0">
                <a:solidFill>
                  <a:prstClr val="black"/>
                </a:solidFill>
                <a:latin typeface="Calibri"/>
              </a:rPr>
              <a:t>All IDS data is checked for 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  <a:latin typeface="Calibri"/>
              </a:rPr>
              <a:t>D+ and T+ must be present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  <a:latin typeface="Calibri"/>
              </a:rPr>
              <a:t>Correct model: “transport solver”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  <a:latin typeface="Calibri"/>
              </a:rPr>
              <a:t>Predictive Equations only: Ne, </a:t>
            </a:r>
            <a:r>
              <a:rPr lang="en-GB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GB" dirty="0" smtClean="0">
                <a:solidFill>
                  <a:prstClr val="black"/>
                </a:solidFill>
                <a:latin typeface="Calibri"/>
              </a:rPr>
              <a:t>, Ni, Ti with ion=D, T and He2+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  <a:latin typeface="Calibri"/>
              </a:rPr>
              <a:t>Fusion sources: </a:t>
            </a:r>
            <a:r>
              <a:rPr lang="en-GB" dirty="0" err="1" smtClean="0">
                <a:solidFill>
                  <a:prstClr val="black"/>
                </a:solidFill>
                <a:latin typeface="Calibri"/>
              </a:rPr>
              <a:t>global_quantities</a:t>
            </a:r>
            <a:r>
              <a:rPr lang="en-GB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GB" i="1" dirty="0" smtClean="0">
                <a:solidFill>
                  <a:prstClr val="black"/>
                </a:solidFill>
                <a:latin typeface="Calibri"/>
              </a:rPr>
              <a:t>else</a:t>
            </a:r>
            <a:r>
              <a:rPr lang="en-GB" dirty="0" smtClean="0">
                <a:solidFill>
                  <a:prstClr val="black"/>
                </a:solidFill>
                <a:latin typeface="Calibri"/>
              </a:rPr>
              <a:t> provide </a:t>
            </a:r>
            <a:r>
              <a:rPr lang="en-GB" dirty="0" err="1" smtClean="0">
                <a:solidFill>
                  <a:prstClr val="black"/>
                </a:solidFill>
                <a:latin typeface="Calibri"/>
              </a:rPr>
              <a:t>Palpha</a:t>
            </a:r>
            <a:r>
              <a:rPr lang="en-GB" dirty="0" smtClean="0">
                <a:solidFill>
                  <a:prstClr val="black"/>
                </a:solidFill>
                <a:latin typeface="Calibri"/>
              </a:rPr>
              <a:t> as code parameter or set to 0.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  <a:latin typeface="Calibri"/>
              </a:rPr>
              <a:t>Power to SOL: P</a:t>
            </a:r>
            <a:r>
              <a:rPr lang="en-GB" baseline="-25000" dirty="0" smtClean="0">
                <a:solidFill>
                  <a:prstClr val="black"/>
                </a:solidFill>
                <a:latin typeface="Calibri"/>
              </a:rPr>
              <a:t>SOL</a:t>
            </a:r>
            <a:r>
              <a:rPr lang="en-GB" dirty="0" smtClean="0">
                <a:solidFill>
                  <a:prstClr val="black"/>
                </a:solidFill>
                <a:latin typeface="Calibri"/>
              </a:rPr>
              <a:t>&gt;0 and </a:t>
            </a:r>
            <a:r>
              <a:rPr lang="en-GB" dirty="0" err="1" smtClean="0">
                <a:solidFill>
                  <a:prstClr val="black"/>
                </a:solidFill>
                <a:latin typeface="Calibri"/>
              </a:rPr>
              <a:t>P</a:t>
            </a:r>
            <a:r>
              <a:rPr lang="en-GB" baseline="-25000" dirty="0" err="1" smtClean="0">
                <a:solidFill>
                  <a:prstClr val="black"/>
                </a:solidFill>
                <a:latin typeface="Calibri"/>
              </a:rPr>
              <a:t>e</a:t>
            </a:r>
            <a:r>
              <a:rPr lang="en-GB" dirty="0" smtClean="0">
                <a:solidFill>
                  <a:prstClr val="black"/>
                </a:solidFill>
                <a:latin typeface="Calibri"/>
              </a:rPr>
              <a:t>*P</a:t>
            </a:r>
            <a:r>
              <a:rPr lang="en-GB" baseline="-25000" dirty="0" smtClean="0">
                <a:solidFill>
                  <a:prstClr val="black"/>
                </a:solidFill>
                <a:latin typeface="Calibri"/>
              </a:rPr>
              <a:t>ion</a:t>
            </a:r>
            <a:r>
              <a:rPr lang="en-GB" dirty="0" smtClean="0">
                <a:solidFill>
                  <a:prstClr val="black"/>
                </a:solidFill>
                <a:latin typeface="Calibri"/>
              </a:rPr>
              <a:t>&gt;0 (</a:t>
            </a:r>
            <a:r>
              <a:rPr lang="en-GB" i="1" dirty="0" smtClean="0">
                <a:solidFill>
                  <a:prstClr val="black"/>
                </a:solidFill>
                <a:latin typeface="Calibri"/>
              </a:rPr>
              <a:t>else stop gracefully</a:t>
            </a:r>
            <a:r>
              <a:rPr lang="en-GB" dirty="0" smtClean="0">
                <a:solidFill>
                  <a:prstClr val="black"/>
                </a:solidFill>
                <a:latin typeface="Calibri"/>
              </a:rPr>
              <a:t>)</a:t>
            </a:r>
            <a:endParaRPr lang="en-GB" dirty="0">
              <a:solidFill>
                <a:prstClr val="black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GB" b="1" dirty="0" smtClean="0">
                <a:solidFill>
                  <a:srgbClr val="00B050"/>
                </a:solidFill>
                <a:latin typeface="Calibri"/>
              </a:rPr>
              <a:t>Flexible inputs: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GB" dirty="0" smtClean="0">
                <a:solidFill>
                  <a:prstClr val="black"/>
                </a:solidFill>
                <a:latin typeface="Calibri"/>
              </a:rPr>
              <a:t>Impurity %, Detachment level, pumping speed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dirty="0" smtClean="0">
                <a:solidFill>
                  <a:prstClr val="black"/>
                </a:solidFill>
                <a:latin typeface="Calibri"/>
              </a:rPr>
              <a:t>H/L mode scaling to P</a:t>
            </a:r>
            <a:r>
              <a:rPr lang="en-GB" baseline="-25000" dirty="0" smtClean="0">
                <a:solidFill>
                  <a:prstClr val="black"/>
                </a:solidFill>
                <a:latin typeface="Calibri"/>
              </a:rPr>
              <a:t>SOL</a:t>
            </a:r>
            <a:endParaRPr lang="en-GB" dirty="0" smtClean="0">
              <a:solidFill>
                <a:prstClr val="black"/>
              </a:solidFill>
              <a:latin typeface="Calibri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dirty="0" smtClean="0">
                <a:solidFill>
                  <a:prstClr val="black"/>
                </a:solidFill>
                <a:latin typeface="Calibri"/>
              </a:rPr>
              <a:t>Major radius scaling (e.g. extrapolate for DEMO)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C884B224-416B-4873-A4EC-516A545B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WIMAS2: SOLPSZ1 in ETS6 | November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44926"/>
            <a:ext cx="9906000" cy="169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7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1396897-FB29-4076-A640-2D131E7B3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code</a:t>
            </a:r>
            <a:r>
              <a:rPr lang="sv-SE" dirty="0" smtClean="0"/>
              <a:t> parameters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C884B224-416B-4873-A4EC-516A545B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WIMAS2: SOLPSZ1 in ETS6 | November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44926"/>
            <a:ext cx="9906000" cy="16996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880" y="2700916"/>
            <a:ext cx="6599651" cy="36999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22715" y="5605130"/>
            <a:ext cx="1841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i="1" dirty="0" smtClean="0">
                <a:solidFill>
                  <a:srgbClr val="FF24F7"/>
                </a:solidFill>
              </a:rPr>
              <a:t>Numerical stability</a:t>
            </a:r>
            <a:endParaRPr lang="en-GB" sz="1600" b="1" i="1" dirty="0">
              <a:solidFill>
                <a:srgbClr val="FF24F7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044534" y="5812215"/>
            <a:ext cx="3381946" cy="13806"/>
          </a:xfrm>
          <a:prstGeom prst="straightConnector1">
            <a:avLst/>
          </a:prstGeom>
          <a:ln>
            <a:solidFill>
              <a:srgbClr val="FF24F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50879" y="5301940"/>
            <a:ext cx="1723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i="1" dirty="0" smtClean="0">
                <a:solidFill>
                  <a:srgbClr val="FF24F7"/>
                </a:solidFill>
              </a:rPr>
              <a:t>Scaling for DEMO</a:t>
            </a:r>
            <a:endParaRPr lang="en-GB" sz="1600" b="1" i="1" dirty="0">
              <a:solidFill>
                <a:srgbClr val="FF24F7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045090" y="5509017"/>
            <a:ext cx="3381946" cy="13806"/>
          </a:xfrm>
          <a:prstGeom prst="straightConnector1">
            <a:avLst/>
          </a:prstGeom>
          <a:ln>
            <a:solidFill>
              <a:srgbClr val="FF24F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045647" y="5233439"/>
            <a:ext cx="3381946" cy="13806"/>
          </a:xfrm>
          <a:prstGeom prst="straightConnector1">
            <a:avLst/>
          </a:prstGeom>
          <a:ln>
            <a:solidFill>
              <a:srgbClr val="FF24F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551436" y="5040168"/>
            <a:ext cx="149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i="1" dirty="0" smtClean="0">
                <a:solidFill>
                  <a:srgbClr val="FF24F7"/>
                </a:solidFill>
              </a:rPr>
              <a:t>Scaling for P</a:t>
            </a:r>
            <a:r>
              <a:rPr lang="en-GB" sz="1600" b="1" i="1" baseline="-25000" dirty="0" smtClean="0">
                <a:solidFill>
                  <a:srgbClr val="FF24F7"/>
                </a:solidFill>
              </a:rPr>
              <a:t>SOL</a:t>
            </a:r>
            <a:endParaRPr lang="en-GB" sz="1600" b="1" i="1" dirty="0">
              <a:solidFill>
                <a:srgbClr val="FF24F7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018596" y="2914612"/>
            <a:ext cx="3381946" cy="13806"/>
          </a:xfrm>
          <a:prstGeom prst="straightConnector1">
            <a:avLst/>
          </a:prstGeom>
          <a:ln>
            <a:solidFill>
              <a:srgbClr val="FF24F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38189" y="2748952"/>
            <a:ext cx="1904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i="1" dirty="0" smtClean="0">
                <a:solidFill>
                  <a:srgbClr val="FF24F7"/>
                </a:solidFill>
              </a:rPr>
              <a:t>Norm. </a:t>
            </a:r>
            <a:r>
              <a:rPr lang="en-GB" sz="1600" b="1" i="1" dirty="0" err="1" smtClean="0">
                <a:solidFill>
                  <a:srgbClr val="FF24F7"/>
                </a:solidFill>
              </a:rPr>
              <a:t>dettach</a:t>
            </a:r>
            <a:r>
              <a:rPr lang="en-GB" sz="1600" b="1" i="1" dirty="0" smtClean="0">
                <a:solidFill>
                  <a:srgbClr val="FF24F7"/>
                </a:solidFill>
              </a:rPr>
              <a:t> level</a:t>
            </a:r>
            <a:endParaRPr lang="en-GB" sz="1600" b="1" i="1" dirty="0">
              <a:solidFill>
                <a:srgbClr val="FF24F7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046761" y="3481185"/>
            <a:ext cx="3381946" cy="13806"/>
          </a:xfrm>
          <a:prstGeom prst="straightConnector1">
            <a:avLst/>
          </a:prstGeom>
          <a:ln>
            <a:solidFill>
              <a:srgbClr val="FF24F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593962" y="3287912"/>
            <a:ext cx="15363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i="1" dirty="0" smtClean="0">
                <a:solidFill>
                  <a:srgbClr val="FF24F7"/>
                </a:solidFill>
              </a:rPr>
              <a:t>Pumping speed</a:t>
            </a:r>
            <a:endParaRPr lang="en-GB" sz="1600" b="1" i="1" dirty="0">
              <a:solidFill>
                <a:srgbClr val="FF24F7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047318" y="4075369"/>
            <a:ext cx="3381946" cy="13806"/>
          </a:xfrm>
          <a:prstGeom prst="straightConnector1">
            <a:avLst/>
          </a:prstGeom>
          <a:ln>
            <a:solidFill>
              <a:srgbClr val="FF24F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580716" y="3882095"/>
            <a:ext cx="115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i="1" dirty="0" smtClean="0">
                <a:solidFill>
                  <a:srgbClr val="FF24F7"/>
                </a:solidFill>
              </a:rPr>
              <a:t>Impurity %</a:t>
            </a:r>
            <a:endParaRPr lang="en-GB" sz="1600" b="1" i="1" dirty="0">
              <a:solidFill>
                <a:srgbClr val="FF24F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84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63" y="116632"/>
            <a:ext cx="8814979" cy="457200"/>
          </a:xfrm>
        </p:spPr>
        <p:txBody>
          <a:bodyPr/>
          <a:lstStyle/>
          <a:p>
            <a:r>
              <a:rPr lang="en-GB" sz="2400" dirty="0" smtClean="0"/>
              <a:t>Input scenario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017" y="6360513"/>
            <a:ext cx="11067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24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xmlns="" id="{14C6790A-FAA8-244D-BFBA-25E90B5A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6507" y="6545245"/>
            <a:ext cx="8926914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WIMAS2: SOLPSZ1 in ETS6 | November 2020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86869" y="716513"/>
            <a:ext cx="9450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GB" sz="2200" b="1" dirty="0" smtClean="0"/>
              <a:t>Database entry</a:t>
            </a:r>
            <a:r>
              <a:rPr lang="en-GB" sz="2200" dirty="0" smtClean="0"/>
              <a:t>: </a:t>
            </a:r>
            <a:r>
              <a:rPr lang="pt-PT" sz="2200" dirty="0" smtClean="0"/>
              <a:t>g2dpc/</a:t>
            </a:r>
            <a:r>
              <a:rPr lang="pt-PT" sz="2200" dirty="0" err="1" smtClean="0"/>
              <a:t>iter</a:t>
            </a:r>
            <a:r>
              <a:rPr lang="pt-PT" sz="2200" dirty="0" smtClean="0"/>
              <a:t>/134173/17891</a:t>
            </a:r>
          </a:p>
          <a:p>
            <a:pPr marL="285750" indent="-285750">
              <a:buFont typeface="Arial"/>
              <a:buChar char="•"/>
            </a:pPr>
            <a:r>
              <a:rPr lang="pt-PT" sz="2200" b="1" i="1" dirty="0" err="1" smtClean="0"/>
              <a:t>Modified</a:t>
            </a:r>
            <a:r>
              <a:rPr lang="pt-PT" sz="2200" b="1" i="1" dirty="0" smtClean="0"/>
              <a:t> </a:t>
            </a:r>
            <a:r>
              <a:rPr lang="pt-PT" sz="2200" b="1" i="1" dirty="0" err="1" smtClean="0"/>
              <a:t>by</a:t>
            </a:r>
            <a:r>
              <a:rPr lang="pt-PT" sz="2200" dirty="0" smtClean="0"/>
              <a:t>:</a:t>
            </a:r>
          </a:p>
          <a:p>
            <a:pPr marL="742950" lvl="1" indent="-285750">
              <a:buFont typeface="Arial"/>
              <a:buChar char="•"/>
            </a:pPr>
            <a:r>
              <a:rPr lang="pt-PT" dirty="0" err="1" smtClean="0"/>
              <a:t>Run</a:t>
            </a:r>
            <a:r>
              <a:rPr lang="pt-PT" dirty="0" smtClean="0"/>
              <a:t> HCD </a:t>
            </a:r>
            <a:r>
              <a:rPr lang="pt-PT" dirty="0" err="1" smtClean="0"/>
              <a:t>sources</a:t>
            </a:r>
            <a:r>
              <a:rPr lang="pt-PT" dirty="0" smtClean="0"/>
              <a:t> </a:t>
            </a:r>
            <a:r>
              <a:rPr lang="pt-PT" dirty="0" err="1" smtClean="0"/>
              <a:t>with</a:t>
            </a:r>
            <a:r>
              <a:rPr lang="pt-PT" dirty="0" smtClean="0"/>
              <a:t> </a:t>
            </a:r>
            <a:r>
              <a:rPr lang="pt-PT" dirty="0" err="1" smtClean="0"/>
              <a:t>period</a:t>
            </a:r>
            <a:r>
              <a:rPr lang="pt-PT" dirty="0" smtClean="0"/>
              <a:t> 20s (</a:t>
            </a:r>
            <a:r>
              <a:rPr lang="pt-PT" dirty="0" err="1" smtClean="0"/>
              <a:t>was</a:t>
            </a:r>
            <a:r>
              <a:rPr lang="pt-PT" dirty="0" smtClean="0"/>
              <a:t> 10s)</a:t>
            </a:r>
          </a:p>
          <a:p>
            <a:pPr marL="742950" lvl="1" indent="-285750">
              <a:buFont typeface="Arial"/>
              <a:buChar char="•"/>
            </a:pPr>
            <a:r>
              <a:rPr lang="pt-PT" dirty="0" err="1" smtClean="0"/>
              <a:t>Run</a:t>
            </a:r>
            <a:r>
              <a:rPr lang="pt-PT" dirty="0" smtClean="0"/>
              <a:t> </a:t>
            </a:r>
            <a:r>
              <a:rPr lang="pt-PT" dirty="0" err="1" smtClean="0"/>
              <a:t>from</a:t>
            </a:r>
            <a:r>
              <a:rPr lang="pt-PT" dirty="0" smtClean="0"/>
              <a:t> t=200s to t=255s  </a:t>
            </a:r>
            <a:r>
              <a:rPr lang="pt-PT" dirty="0" smtClean="0">
                <a:sym typeface="Wingdings"/>
              </a:rPr>
              <a:t> </a:t>
            </a:r>
            <a:r>
              <a:rPr lang="pt-PT" dirty="0" smtClean="0"/>
              <a:t>g2rcoelh/</a:t>
            </a:r>
            <a:r>
              <a:rPr lang="pt-PT" dirty="0" err="1"/>
              <a:t>iter</a:t>
            </a:r>
            <a:r>
              <a:rPr lang="pt-PT" dirty="0"/>
              <a:t>/134173/</a:t>
            </a:r>
            <a:r>
              <a:rPr lang="pt-PT" dirty="0" smtClean="0"/>
              <a:t>17897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587" y="2245179"/>
            <a:ext cx="7201647" cy="429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3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63" y="116632"/>
            <a:ext cx="8814979" cy="457200"/>
          </a:xfrm>
        </p:spPr>
        <p:txBody>
          <a:bodyPr/>
          <a:lstStyle/>
          <a:p>
            <a:r>
              <a:rPr lang="en-GB" sz="2400" dirty="0" smtClean="0"/>
              <a:t>Output on two different scenarios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017" y="6360513"/>
            <a:ext cx="11067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24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xmlns="" id="{14C6790A-FAA8-244D-BFBA-25E90B5A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6507" y="6545245"/>
            <a:ext cx="8926914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WIMAS2: SOLPSZ1 in ETS6 | November 2020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86869" y="716513"/>
            <a:ext cx="9450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GB" sz="2200" b="1" dirty="0" smtClean="0"/>
              <a:t>Database entry</a:t>
            </a:r>
            <a:r>
              <a:rPr lang="en-GB" sz="2200" dirty="0" smtClean="0"/>
              <a:t>: </a:t>
            </a:r>
            <a:r>
              <a:rPr lang="pt-PT" sz="2200" dirty="0" smtClean="0"/>
              <a:t>g2rcoelh/</a:t>
            </a:r>
            <a:r>
              <a:rPr lang="pt-PT" sz="2200" dirty="0" err="1" smtClean="0"/>
              <a:t>iter</a:t>
            </a:r>
            <a:r>
              <a:rPr lang="pt-PT" sz="2200" dirty="0" smtClean="0"/>
              <a:t>/134173/17898 </a:t>
            </a:r>
            <a:r>
              <a:rPr lang="pt-PT" sz="2200" dirty="0" err="1" smtClean="0"/>
              <a:t>and</a:t>
            </a:r>
            <a:r>
              <a:rPr lang="pt-PT" sz="2200" dirty="0" smtClean="0"/>
              <a:t> 17899</a:t>
            </a:r>
          </a:p>
          <a:p>
            <a:pPr marL="285750" indent="-285750">
              <a:buFont typeface="Arial"/>
              <a:buChar char="•"/>
            </a:pPr>
            <a:r>
              <a:rPr lang="pt-PT" sz="2200" b="1" i="1" dirty="0" err="1" smtClean="0"/>
              <a:t>Code</a:t>
            </a:r>
            <a:r>
              <a:rPr lang="pt-PT" sz="2200" b="1" i="1" dirty="0" smtClean="0"/>
              <a:t> </a:t>
            </a:r>
            <a:r>
              <a:rPr lang="pt-PT" sz="2200" b="1" i="1" dirty="0" err="1" smtClean="0"/>
              <a:t>parameters</a:t>
            </a:r>
            <a:r>
              <a:rPr lang="pt-PT" sz="2200" dirty="0" smtClean="0"/>
              <a:t>:</a:t>
            </a:r>
          </a:p>
          <a:p>
            <a:pPr marL="742950" lvl="1" indent="-285750">
              <a:buFont typeface="Arial"/>
              <a:buChar char="•"/>
            </a:pPr>
            <a:r>
              <a:rPr lang="pt-PT" dirty="0" err="1" smtClean="0">
                <a:solidFill>
                  <a:srgbClr val="0000FF"/>
                </a:solidFill>
              </a:rPr>
              <a:t>run_out</a:t>
            </a:r>
            <a:r>
              <a:rPr lang="pt-PT" dirty="0" smtClean="0">
                <a:solidFill>
                  <a:srgbClr val="0000FF"/>
                </a:solidFill>
              </a:rPr>
              <a:t>=17898: 0.7% </a:t>
            </a:r>
            <a:r>
              <a:rPr lang="pt-PT" dirty="0" err="1" smtClean="0">
                <a:solidFill>
                  <a:srgbClr val="0000FF"/>
                </a:solidFill>
              </a:rPr>
              <a:t>of</a:t>
            </a:r>
            <a:r>
              <a:rPr lang="pt-PT" dirty="0" smtClean="0">
                <a:solidFill>
                  <a:srgbClr val="0000FF"/>
                </a:solidFill>
              </a:rPr>
              <a:t> </a:t>
            </a:r>
            <a:r>
              <a:rPr lang="pt-PT" dirty="0" err="1" smtClean="0">
                <a:solidFill>
                  <a:srgbClr val="0000FF"/>
                </a:solidFill>
              </a:rPr>
              <a:t>Neon</a:t>
            </a:r>
            <a:r>
              <a:rPr lang="pt-PT" dirty="0" smtClean="0">
                <a:solidFill>
                  <a:srgbClr val="0000FF"/>
                </a:solidFill>
              </a:rPr>
              <a:t> </a:t>
            </a:r>
            <a:r>
              <a:rPr lang="pt-PT" dirty="0" err="1" smtClean="0">
                <a:solidFill>
                  <a:srgbClr val="0000FF"/>
                </a:solidFill>
              </a:rPr>
              <a:t>concentration</a:t>
            </a:r>
            <a:endParaRPr lang="pt-PT" dirty="0" smtClean="0">
              <a:solidFill>
                <a:srgbClr val="0000FF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pt-PT" dirty="0" err="1">
                <a:solidFill>
                  <a:srgbClr val="FF0000"/>
                </a:solidFill>
              </a:rPr>
              <a:t>run_out</a:t>
            </a:r>
            <a:r>
              <a:rPr lang="pt-PT" dirty="0">
                <a:solidFill>
                  <a:srgbClr val="FF0000"/>
                </a:solidFill>
              </a:rPr>
              <a:t>=</a:t>
            </a:r>
            <a:r>
              <a:rPr lang="pt-PT" dirty="0" smtClean="0">
                <a:solidFill>
                  <a:srgbClr val="FF0000"/>
                </a:solidFill>
              </a:rPr>
              <a:t>17899: 2% </a:t>
            </a:r>
            <a:r>
              <a:rPr lang="pt-PT" dirty="0" err="1">
                <a:solidFill>
                  <a:srgbClr val="FF0000"/>
                </a:solidFill>
              </a:rPr>
              <a:t>of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Neon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concentration</a:t>
            </a:r>
            <a:endParaRPr lang="pt-PT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177" y="2316254"/>
            <a:ext cx="6768351" cy="42697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13294" y="4183529"/>
            <a:ext cx="1769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i="1" dirty="0" smtClean="0"/>
              <a:t>D-ion on axis</a:t>
            </a:r>
            <a:endParaRPr lang="en-GB" sz="2200" b="1" i="1" dirty="0"/>
          </a:p>
        </p:txBody>
      </p:sp>
    </p:spTree>
    <p:extLst>
      <p:ext uri="{BB962C8B-B14F-4D97-AF65-F5344CB8AC3E}">
        <p14:creationId xmlns:p14="http://schemas.microsoft.com/office/powerpoint/2010/main" val="36201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63" y="116632"/>
            <a:ext cx="8814979" cy="457200"/>
          </a:xfrm>
        </p:spPr>
        <p:txBody>
          <a:bodyPr/>
          <a:lstStyle/>
          <a:p>
            <a:r>
              <a:rPr lang="en-GB" sz="2400" dirty="0" smtClean="0"/>
              <a:t>Output on two different scenarios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017" y="6360513"/>
            <a:ext cx="11067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24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xmlns="" id="{14C6790A-FAA8-244D-BFBA-25E90B5A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6507" y="6545245"/>
            <a:ext cx="8926914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WIMAS2: SOLPSZ1 in ETS6 | November 2020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86869" y="716513"/>
            <a:ext cx="9450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GB" sz="2200" b="1" dirty="0" smtClean="0"/>
              <a:t>Database entry</a:t>
            </a:r>
            <a:r>
              <a:rPr lang="en-GB" sz="2200" dirty="0" smtClean="0"/>
              <a:t>: </a:t>
            </a:r>
            <a:r>
              <a:rPr lang="pt-PT" sz="2200" dirty="0" smtClean="0"/>
              <a:t>g2rcoelh/</a:t>
            </a:r>
            <a:r>
              <a:rPr lang="pt-PT" sz="2200" dirty="0" err="1" smtClean="0"/>
              <a:t>iter</a:t>
            </a:r>
            <a:r>
              <a:rPr lang="pt-PT" sz="2200" dirty="0" smtClean="0"/>
              <a:t>/134173/17898 </a:t>
            </a:r>
            <a:r>
              <a:rPr lang="pt-PT" sz="2200" dirty="0" err="1" smtClean="0"/>
              <a:t>and</a:t>
            </a:r>
            <a:r>
              <a:rPr lang="pt-PT" sz="2200" dirty="0" smtClean="0"/>
              <a:t> 17899</a:t>
            </a:r>
          </a:p>
          <a:p>
            <a:pPr marL="285750" indent="-285750">
              <a:buFont typeface="Arial"/>
              <a:buChar char="•"/>
            </a:pPr>
            <a:r>
              <a:rPr lang="pt-PT" sz="2200" b="1" i="1" dirty="0" err="1" smtClean="0"/>
              <a:t>Code</a:t>
            </a:r>
            <a:r>
              <a:rPr lang="pt-PT" sz="2200" b="1" i="1" dirty="0" smtClean="0"/>
              <a:t> </a:t>
            </a:r>
            <a:r>
              <a:rPr lang="pt-PT" sz="2200" b="1" i="1" dirty="0" err="1" smtClean="0"/>
              <a:t>parameters</a:t>
            </a:r>
            <a:r>
              <a:rPr lang="pt-PT" sz="2200" dirty="0" smtClean="0"/>
              <a:t>:</a:t>
            </a:r>
          </a:p>
          <a:p>
            <a:pPr marL="742950" lvl="1" indent="-285750">
              <a:buFont typeface="Arial"/>
              <a:buChar char="•"/>
            </a:pPr>
            <a:r>
              <a:rPr lang="pt-PT" dirty="0" err="1">
                <a:solidFill>
                  <a:srgbClr val="0000FF"/>
                </a:solidFill>
              </a:rPr>
              <a:t>run_out</a:t>
            </a:r>
            <a:r>
              <a:rPr lang="pt-PT" dirty="0">
                <a:solidFill>
                  <a:srgbClr val="0000FF"/>
                </a:solidFill>
              </a:rPr>
              <a:t>=17898: 0.7%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Neon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concentration</a:t>
            </a:r>
            <a:endParaRPr lang="pt-PT" dirty="0">
              <a:solidFill>
                <a:srgbClr val="0000FF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pt-PT" dirty="0" err="1">
                <a:solidFill>
                  <a:srgbClr val="FF0000"/>
                </a:solidFill>
              </a:rPr>
              <a:t>run_out</a:t>
            </a:r>
            <a:r>
              <a:rPr lang="pt-PT" dirty="0">
                <a:solidFill>
                  <a:srgbClr val="FF0000"/>
                </a:solidFill>
              </a:rPr>
              <a:t>=17899: 2% </a:t>
            </a:r>
            <a:r>
              <a:rPr lang="pt-PT" dirty="0" err="1">
                <a:solidFill>
                  <a:srgbClr val="FF0000"/>
                </a:solidFill>
              </a:rPr>
              <a:t>of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Neon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concentration</a:t>
            </a:r>
            <a:endParaRPr lang="pt-PT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822" y="2451350"/>
            <a:ext cx="7963647" cy="40349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13294" y="4183529"/>
            <a:ext cx="1769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i="1" dirty="0"/>
              <a:t>D-ion o</a:t>
            </a:r>
            <a:r>
              <a:rPr lang="en-GB" sz="2200" b="1" i="1" dirty="0" smtClean="0"/>
              <a:t>n axis</a:t>
            </a:r>
            <a:endParaRPr lang="en-GB" sz="2200" b="1" i="1" dirty="0"/>
          </a:p>
        </p:txBody>
      </p:sp>
    </p:spTree>
    <p:extLst>
      <p:ext uri="{BB962C8B-B14F-4D97-AF65-F5344CB8AC3E}">
        <p14:creationId xmlns:p14="http://schemas.microsoft.com/office/powerpoint/2010/main" val="106980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63" y="116632"/>
            <a:ext cx="8814979" cy="457200"/>
          </a:xfrm>
        </p:spPr>
        <p:txBody>
          <a:bodyPr/>
          <a:lstStyle/>
          <a:p>
            <a:r>
              <a:rPr lang="en-GB" sz="2400" dirty="0" smtClean="0"/>
              <a:t>Output on two different scenarios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017" y="6360513"/>
            <a:ext cx="11067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24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xmlns="" id="{14C6790A-FAA8-244D-BFBA-25E90B5A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6507" y="6545245"/>
            <a:ext cx="8926914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WIMAS2: SOLPSZ1 in ETS6 | November 2020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86869" y="716513"/>
            <a:ext cx="9450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GB" sz="2200" b="1" dirty="0" smtClean="0"/>
              <a:t>Database entry</a:t>
            </a:r>
            <a:r>
              <a:rPr lang="en-GB" sz="2200" dirty="0" smtClean="0"/>
              <a:t>: </a:t>
            </a:r>
            <a:r>
              <a:rPr lang="pt-PT" sz="2200" dirty="0" smtClean="0"/>
              <a:t>g2rcoelh/</a:t>
            </a:r>
            <a:r>
              <a:rPr lang="pt-PT" sz="2200" dirty="0" err="1" smtClean="0"/>
              <a:t>iter</a:t>
            </a:r>
            <a:r>
              <a:rPr lang="pt-PT" sz="2200" dirty="0" smtClean="0"/>
              <a:t>/134173/17898 </a:t>
            </a:r>
            <a:r>
              <a:rPr lang="pt-PT" sz="2200" dirty="0" err="1" smtClean="0"/>
              <a:t>and</a:t>
            </a:r>
            <a:r>
              <a:rPr lang="pt-PT" sz="2200" dirty="0" smtClean="0"/>
              <a:t> 17899</a:t>
            </a:r>
          </a:p>
          <a:p>
            <a:pPr marL="285750" indent="-285750">
              <a:buFont typeface="Arial"/>
              <a:buChar char="•"/>
            </a:pPr>
            <a:r>
              <a:rPr lang="pt-PT" sz="2200" b="1" i="1" dirty="0" err="1" smtClean="0"/>
              <a:t>Code</a:t>
            </a:r>
            <a:r>
              <a:rPr lang="pt-PT" sz="2200" b="1" i="1" dirty="0" smtClean="0"/>
              <a:t> </a:t>
            </a:r>
            <a:r>
              <a:rPr lang="pt-PT" sz="2200" b="1" i="1" dirty="0" err="1" smtClean="0"/>
              <a:t>parameters</a:t>
            </a:r>
            <a:r>
              <a:rPr lang="pt-PT" sz="2200" dirty="0" smtClean="0"/>
              <a:t>:</a:t>
            </a:r>
          </a:p>
          <a:p>
            <a:pPr marL="742950" lvl="1" indent="-285750">
              <a:buFont typeface="Arial"/>
              <a:buChar char="•"/>
            </a:pPr>
            <a:r>
              <a:rPr lang="pt-PT" dirty="0" err="1">
                <a:solidFill>
                  <a:srgbClr val="0000FF"/>
                </a:solidFill>
              </a:rPr>
              <a:t>run_out</a:t>
            </a:r>
            <a:r>
              <a:rPr lang="pt-PT" dirty="0">
                <a:solidFill>
                  <a:srgbClr val="0000FF"/>
                </a:solidFill>
              </a:rPr>
              <a:t>=17898: 0.7%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Neon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concentration</a:t>
            </a:r>
            <a:endParaRPr lang="pt-PT" dirty="0">
              <a:solidFill>
                <a:srgbClr val="0000FF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pt-PT" dirty="0" err="1">
                <a:solidFill>
                  <a:srgbClr val="FF0000"/>
                </a:solidFill>
              </a:rPr>
              <a:t>run_out</a:t>
            </a:r>
            <a:r>
              <a:rPr lang="pt-PT" dirty="0">
                <a:solidFill>
                  <a:srgbClr val="FF0000"/>
                </a:solidFill>
              </a:rPr>
              <a:t>=17899: 2% </a:t>
            </a:r>
            <a:r>
              <a:rPr lang="pt-PT" dirty="0" err="1">
                <a:solidFill>
                  <a:srgbClr val="FF0000"/>
                </a:solidFill>
              </a:rPr>
              <a:t>of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Neon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concentration</a:t>
            </a:r>
            <a:endParaRPr lang="pt-PT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588" y="2291192"/>
            <a:ext cx="6902824" cy="43545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13294" y="4183529"/>
            <a:ext cx="28333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i="1" dirty="0"/>
              <a:t>D-ion </a:t>
            </a:r>
            <a:r>
              <a:rPr lang="en-GB" sz="2200" b="1" i="1" dirty="0" smtClean="0"/>
              <a:t>at the boundary</a:t>
            </a:r>
            <a:endParaRPr lang="en-GB" sz="2200" b="1" i="1" dirty="0"/>
          </a:p>
        </p:txBody>
      </p:sp>
    </p:spTree>
    <p:extLst>
      <p:ext uri="{BB962C8B-B14F-4D97-AF65-F5344CB8AC3E}">
        <p14:creationId xmlns:p14="http://schemas.microsoft.com/office/powerpoint/2010/main" val="106980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63" y="116632"/>
            <a:ext cx="8814979" cy="457200"/>
          </a:xfrm>
        </p:spPr>
        <p:txBody>
          <a:bodyPr/>
          <a:lstStyle/>
          <a:p>
            <a:r>
              <a:rPr lang="en-GB" sz="2400" dirty="0" smtClean="0"/>
              <a:t>Output on two different scenarios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017" y="6360513"/>
            <a:ext cx="11067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24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xmlns="" id="{14C6790A-FAA8-244D-BFBA-25E90B5A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6507" y="6545245"/>
            <a:ext cx="8926914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WIMAS2: SOLPSZ1 in ETS6 | November 2020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86869" y="716513"/>
            <a:ext cx="9450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GB" sz="2200" b="1" dirty="0" smtClean="0"/>
              <a:t>Database entry</a:t>
            </a:r>
            <a:r>
              <a:rPr lang="en-GB" sz="2200" dirty="0" smtClean="0"/>
              <a:t>: </a:t>
            </a:r>
            <a:r>
              <a:rPr lang="pt-PT" sz="2200" dirty="0" smtClean="0"/>
              <a:t>g2rcoelh/</a:t>
            </a:r>
            <a:r>
              <a:rPr lang="pt-PT" sz="2200" dirty="0" err="1" smtClean="0"/>
              <a:t>iter</a:t>
            </a:r>
            <a:r>
              <a:rPr lang="pt-PT" sz="2200" dirty="0" smtClean="0"/>
              <a:t>/134173/17898 </a:t>
            </a:r>
            <a:r>
              <a:rPr lang="pt-PT" sz="2200" dirty="0" err="1" smtClean="0"/>
              <a:t>and</a:t>
            </a:r>
            <a:r>
              <a:rPr lang="pt-PT" sz="2200" dirty="0" smtClean="0"/>
              <a:t> 17899</a:t>
            </a:r>
          </a:p>
          <a:p>
            <a:pPr marL="285750" indent="-285750">
              <a:buFont typeface="Arial"/>
              <a:buChar char="•"/>
            </a:pPr>
            <a:r>
              <a:rPr lang="pt-PT" sz="2200" b="1" i="1" dirty="0" err="1" smtClean="0"/>
              <a:t>Code</a:t>
            </a:r>
            <a:r>
              <a:rPr lang="pt-PT" sz="2200" b="1" i="1" dirty="0" smtClean="0"/>
              <a:t> </a:t>
            </a:r>
            <a:r>
              <a:rPr lang="pt-PT" sz="2200" b="1" i="1" dirty="0" err="1" smtClean="0"/>
              <a:t>parameters</a:t>
            </a:r>
            <a:r>
              <a:rPr lang="pt-PT" sz="2200" dirty="0" smtClean="0"/>
              <a:t>:</a:t>
            </a:r>
          </a:p>
          <a:p>
            <a:pPr marL="742950" lvl="1" indent="-285750">
              <a:buFont typeface="Arial"/>
              <a:buChar char="•"/>
            </a:pPr>
            <a:r>
              <a:rPr lang="pt-PT" dirty="0" err="1">
                <a:solidFill>
                  <a:srgbClr val="0000FF"/>
                </a:solidFill>
              </a:rPr>
              <a:t>run_out</a:t>
            </a:r>
            <a:r>
              <a:rPr lang="pt-PT" dirty="0">
                <a:solidFill>
                  <a:srgbClr val="0000FF"/>
                </a:solidFill>
              </a:rPr>
              <a:t>=17898: 0.7%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Neon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concentration</a:t>
            </a:r>
            <a:endParaRPr lang="pt-PT" dirty="0">
              <a:solidFill>
                <a:srgbClr val="0000FF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pt-PT" dirty="0" err="1">
                <a:solidFill>
                  <a:srgbClr val="FF0000"/>
                </a:solidFill>
              </a:rPr>
              <a:t>run_out</a:t>
            </a:r>
            <a:r>
              <a:rPr lang="pt-PT" dirty="0">
                <a:solidFill>
                  <a:srgbClr val="FF0000"/>
                </a:solidFill>
              </a:rPr>
              <a:t>=17899: 2% </a:t>
            </a:r>
            <a:r>
              <a:rPr lang="pt-PT" dirty="0" err="1">
                <a:solidFill>
                  <a:srgbClr val="FF0000"/>
                </a:solidFill>
              </a:rPr>
              <a:t>of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Neon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concentration</a:t>
            </a:r>
            <a:endParaRPr lang="pt-PT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837" y="2360706"/>
            <a:ext cx="7995103" cy="40508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13294" y="4183529"/>
            <a:ext cx="28333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i="1" dirty="0"/>
              <a:t>D-ion </a:t>
            </a:r>
            <a:r>
              <a:rPr lang="en-GB" sz="2200" b="1" i="1" dirty="0" smtClean="0"/>
              <a:t>at the boundary</a:t>
            </a:r>
            <a:endParaRPr lang="en-GB" sz="2200" b="1" i="1" dirty="0"/>
          </a:p>
        </p:txBody>
      </p:sp>
    </p:spTree>
    <p:extLst>
      <p:ext uri="{BB962C8B-B14F-4D97-AF65-F5344CB8AC3E}">
        <p14:creationId xmlns:p14="http://schemas.microsoft.com/office/powerpoint/2010/main" val="106980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460</Words>
  <Application>Microsoft Macintosh PowerPoint</Application>
  <PresentationFormat>A4 Paper (210x297 mm)</PresentationFormat>
  <Paragraphs>78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Calibri Light</vt:lpstr>
      <vt:lpstr>ＭＳ Ｐゴシック</vt:lpstr>
      <vt:lpstr>Wingdings</vt:lpstr>
      <vt:lpstr>Arial</vt:lpstr>
      <vt:lpstr>Office-tema</vt:lpstr>
      <vt:lpstr>Office Theme</vt:lpstr>
      <vt:lpstr>SOLPSZ1 integration and testing in ETS6</vt:lpstr>
      <vt:lpstr>Core-edge parameterization</vt:lpstr>
      <vt:lpstr>The actor</vt:lpstr>
      <vt:lpstr>The code parameters</vt:lpstr>
      <vt:lpstr>Input scenario</vt:lpstr>
      <vt:lpstr>Output on two different scenarios</vt:lpstr>
      <vt:lpstr>Output on two different scenarios</vt:lpstr>
      <vt:lpstr>Output on two different scenarios</vt:lpstr>
      <vt:lpstr>Output on two different scenarios</vt:lpstr>
      <vt:lpstr>Preliminary 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EWE - Enabling workflow exploitation  - a brief introductin</dc:title>
  <dc:creator>Pär Strand</dc:creator>
  <cp:lastModifiedBy>Thomas Johnson</cp:lastModifiedBy>
  <cp:revision>55</cp:revision>
  <dcterms:created xsi:type="dcterms:W3CDTF">2019-02-21T08:58:23Z</dcterms:created>
  <dcterms:modified xsi:type="dcterms:W3CDTF">2020-11-11T12:10:31Z</dcterms:modified>
</cp:coreProperties>
</file>