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74" r:id="rId4"/>
    <p:sldId id="275" r:id="rId5"/>
    <p:sldId id="276" r:id="rId6"/>
    <p:sldId id="281" r:id="rId7"/>
    <p:sldId id="277" r:id="rId8"/>
    <p:sldId id="278" r:id="rId9"/>
    <p:sldId id="280" r:id="rId10"/>
    <p:sldId id="273" r:id="rId11"/>
  </p:sldIdLst>
  <p:sldSz cx="12192000" cy="6858000"/>
  <p:notesSz cx="67833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00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75" autoAdjust="0"/>
  </p:normalViewPr>
  <p:slideViewPr>
    <p:cSldViewPr showGuides="1">
      <p:cViewPr varScale="1">
        <p:scale>
          <a:sx n="123" d="100"/>
          <a:sy n="123" d="100"/>
        </p:scale>
        <p:origin x="68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9468" cy="496332"/>
          </a:xfrm>
          <a:prstGeom prst="rect">
            <a:avLst/>
          </a:prstGeom>
        </p:spPr>
        <p:txBody>
          <a:bodyPr vert="horz" lIns="95482" tIns="47741" rIns="95482" bIns="47741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2352" y="1"/>
            <a:ext cx="2939468" cy="496332"/>
          </a:xfrm>
          <a:prstGeom prst="rect">
            <a:avLst/>
          </a:prstGeom>
        </p:spPr>
        <p:txBody>
          <a:bodyPr vert="horz" lIns="95482" tIns="47741" rIns="95482" bIns="47741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11.1.21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39468" cy="496332"/>
          </a:xfrm>
          <a:prstGeom prst="rect">
            <a:avLst/>
          </a:prstGeom>
        </p:spPr>
        <p:txBody>
          <a:bodyPr vert="horz" lIns="95482" tIns="47741" rIns="95482" bIns="47741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2352" y="9428584"/>
            <a:ext cx="2939468" cy="496332"/>
          </a:xfrm>
          <a:prstGeom prst="rect">
            <a:avLst/>
          </a:prstGeom>
        </p:spPr>
        <p:txBody>
          <a:bodyPr vert="horz" lIns="95482" tIns="47741" rIns="95482" bIns="47741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9468" cy="496332"/>
          </a:xfrm>
          <a:prstGeom prst="rect">
            <a:avLst/>
          </a:prstGeom>
        </p:spPr>
        <p:txBody>
          <a:bodyPr vert="horz" lIns="95482" tIns="47741" rIns="95482" bIns="47741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2352" y="1"/>
            <a:ext cx="2939468" cy="496332"/>
          </a:xfrm>
          <a:prstGeom prst="rect">
            <a:avLst/>
          </a:prstGeom>
        </p:spPr>
        <p:txBody>
          <a:bodyPr vert="horz" lIns="95482" tIns="47741" rIns="95482" bIns="47741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11.1.21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2" tIns="47741" rIns="95482" bIns="47741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339" y="4715155"/>
            <a:ext cx="5426710" cy="4466987"/>
          </a:xfrm>
          <a:prstGeom prst="rect">
            <a:avLst/>
          </a:prstGeom>
        </p:spPr>
        <p:txBody>
          <a:bodyPr vert="horz" lIns="95482" tIns="47741" rIns="95482" bIns="47741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9468" cy="496332"/>
          </a:xfrm>
          <a:prstGeom prst="rect">
            <a:avLst/>
          </a:prstGeom>
        </p:spPr>
        <p:txBody>
          <a:bodyPr vert="horz" lIns="95482" tIns="47741" rIns="95482" bIns="47741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2352" y="9428584"/>
            <a:ext cx="2939468" cy="496332"/>
          </a:xfrm>
          <a:prstGeom prst="rect">
            <a:avLst/>
          </a:prstGeom>
        </p:spPr>
        <p:txBody>
          <a:bodyPr vert="horz" lIns="95482" tIns="47741" rIns="95482" bIns="47741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855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Bild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1" t="476" r="10161" b="28351"/>
          <a:stretch/>
        </p:blipFill>
        <p:spPr>
          <a:xfrm>
            <a:off x="0" y="252000"/>
            <a:ext cx="12192000" cy="518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527382" y="5691684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8" name="Bild 7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5832314"/>
            <a:ext cx="4608512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6712"/>
            <a:ext cx="10972800" cy="5688632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116632"/>
            <a:ext cx="466914" cy="46570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75760" y="6528386"/>
            <a:ext cx="3860800" cy="196132"/>
          </a:xfrm>
        </p:spPr>
        <p:txBody>
          <a:bodyPr anchor="t"/>
          <a:lstStyle/>
          <a:p>
            <a:r>
              <a:rPr lang="fr-FR" dirty="0" smtClean="0"/>
              <a:t>B. Meszaros | Information (</a:t>
            </a:r>
            <a:r>
              <a:rPr lang="fr-FR" dirty="0" err="1" smtClean="0"/>
              <a:t>half</a:t>
            </a:r>
            <a:r>
              <a:rPr lang="fr-FR" dirty="0" smtClean="0"/>
              <a:t>) </a:t>
            </a:r>
            <a:r>
              <a:rPr lang="fr-FR" dirty="0" err="1" smtClean="0"/>
              <a:t>day</a:t>
            </a:r>
            <a:r>
              <a:rPr lang="fr-FR" dirty="0" smtClean="0"/>
              <a:t> | 12 Jan 2021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36560" y="6525344"/>
            <a:ext cx="720080" cy="199174"/>
          </a:xfrm>
        </p:spPr>
        <p:txBody>
          <a:bodyPr anchor="t"/>
          <a:lstStyle/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 smtClean="0"/>
              <a:t>B. Meszaros | FP9 information </a:t>
            </a:r>
            <a:r>
              <a:rPr lang="fr-FR" dirty="0" err="1" smtClean="0"/>
              <a:t>day</a:t>
            </a:r>
            <a:r>
              <a:rPr lang="fr-FR" dirty="0" smtClean="0"/>
              <a:t> | 20 </a:t>
            </a:r>
            <a:r>
              <a:rPr lang="fr-FR" dirty="0" err="1" smtClean="0"/>
              <a:t>Oct</a:t>
            </a:r>
            <a:r>
              <a:rPr lang="fr-FR" dirty="0" smtClean="0"/>
              <a:t>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7328" y="4653136"/>
            <a:ext cx="7128792" cy="10081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B. Meszaros, F. Vinagre, C. de Andres, J. Gafert, J. Liviu</a:t>
            </a:r>
          </a:p>
          <a:p>
            <a:r>
              <a:rPr lang="en-US" i="1" dirty="0" smtClean="0"/>
              <a:t>Project Management Office</a:t>
            </a:r>
          </a:p>
          <a:p>
            <a:endParaRPr lang="en-US" i="1" dirty="0" smtClean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07368" y="2492896"/>
            <a:ext cx="9865096" cy="1296144"/>
          </a:xfrm>
        </p:spPr>
        <p:txBody>
          <a:bodyPr/>
          <a:lstStyle/>
          <a:p>
            <a:pPr lvl="0">
              <a:defRPr sz="1800" b="0"/>
            </a:pPr>
            <a:r>
              <a:rPr lang="en-GB" sz="3600" dirty="0" smtClean="0"/>
              <a:t>PMO and PSO roles … in more details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263352" y="6021288"/>
            <a:ext cx="3781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Information half day</a:t>
            </a:r>
            <a:r>
              <a:rPr lang="en-GB" baseline="0" dirty="0" smtClean="0"/>
              <a:t>| 12</a:t>
            </a:r>
            <a:r>
              <a:rPr lang="en-GB" dirty="0" smtClean="0"/>
              <a:t> 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76" y="145187"/>
            <a:ext cx="10598968" cy="4572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B. Meszaros | FP9 Information day | 20 Oct 2020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" y="602387"/>
            <a:ext cx="12185334" cy="625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9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3488"/>
            <a:ext cx="10058400" cy="457200"/>
          </a:xfrm>
        </p:spPr>
        <p:txBody>
          <a:bodyPr/>
          <a:lstStyle/>
          <a:p>
            <a:r>
              <a:rPr lang="en-US" sz="2800" dirty="0" smtClean="0"/>
              <a:t>Role definition as of </a:t>
            </a:r>
            <a:r>
              <a:rPr lang="en-US" sz="2800" dirty="0" smtClean="0"/>
              <a:t>Management Chapter </a:t>
            </a:r>
            <a:r>
              <a:rPr lang="en-US" sz="2800" dirty="0" smtClean="0"/>
              <a:t>4 of Grant Proposal…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36" y="936299"/>
            <a:ext cx="5544616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The PMO responsibilities </a:t>
            </a:r>
            <a:r>
              <a:rPr lang="en-GB" b="1" dirty="0" smtClean="0"/>
              <a:t>include</a:t>
            </a:r>
            <a:r>
              <a:rPr lang="en-GB" dirty="0" smtClean="0"/>
              <a:t>: </a:t>
            </a:r>
            <a:endParaRPr lang="en-GB" dirty="0"/>
          </a:p>
          <a:p>
            <a:r>
              <a:rPr lang="en-GB" dirty="0"/>
              <a:t>Provide project support for planning and implementation by defining and ensuring the use of the appropriate processes; </a:t>
            </a:r>
          </a:p>
          <a:p>
            <a:pPr>
              <a:spcBef>
                <a:spcPts val="1200"/>
              </a:spcBef>
            </a:pPr>
            <a:r>
              <a:rPr lang="en-GB" dirty="0"/>
              <a:t>Maintain and develop project management standards, providing the relevant tools and software, templates and standardize documents such as </a:t>
            </a:r>
            <a:r>
              <a:rPr lang="en-GB" dirty="0" smtClean="0"/>
              <a:t>PEP </a:t>
            </a:r>
            <a:r>
              <a:rPr lang="en-GB" dirty="0"/>
              <a:t>and project charts; </a:t>
            </a:r>
          </a:p>
          <a:p>
            <a:pPr>
              <a:spcBef>
                <a:spcPts val="1200"/>
              </a:spcBef>
            </a:pPr>
            <a:r>
              <a:rPr lang="en-GB" dirty="0"/>
              <a:t>Monitoring and control of project scope, and schedule of the grant agreement deliverables; </a:t>
            </a:r>
          </a:p>
          <a:p>
            <a:pPr>
              <a:spcBef>
                <a:spcPts val="1200"/>
              </a:spcBef>
            </a:pPr>
            <a:r>
              <a:rPr lang="en-GB" dirty="0"/>
              <a:t>Coordinate communication across Work Packages, in particular with the Lead </a:t>
            </a:r>
            <a:r>
              <a:rPr lang="en-GB" dirty="0" smtClean="0"/>
              <a:t>Beneficiaries; </a:t>
            </a:r>
            <a:endParaRPr lang="en-GB" dirty="0"/>
          </a:p>
          <a:p>
            <a:pPr>
              <a:spcBef>
                <a:spcPts val="1200"/>
              </a:spcBef>
            </a:pPr>
            <a:r>
              <a:rPr lang="en-GB" dirty="0"/>
              <a:t>Reinforce the standard quality through training of the project teams.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13766" y="885550"/>
            <a:ext cx="6528048" cy="5688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b="1" dirty="0" smtClean="0"/>
              <a:t>The PSO </a:t>
            </a:r>
            <a:r>
              <a:rPr lang="en-GB" sz="2200" b="1" dirty="0"/>
              <a:t>responsibilities </a:t>
            </a:r>
            <a:r>
              <a:rPr lang="en-GB" sz="2200" b="1" dirty="0" smtClean="0"/>
              <a:t>include</a:t>
            </a:r>
            <a:r>
              <a:rPr lang="en-GB" sz="2200" dirty="0" smtClean="0"/>
              <a:t>: </a:t>
            </a:r>
            <a:endParaRPr lang="en-GB" sz="2200" dirty="0"/>
          </a:p>
          <a:p>
            <a:r>
              <a:rPr lang="en-GB" sz="2200" dirty="0" smtClean="0"/>
              <a:t>Ensure </a:t>
            </a:r>
            <a:r>
              <a:rPr lang="en-GB" sz="2200" dirty="0"/>
              <a:t>compliance with the project management policies and processes </a:t>
            </a:r>
          </a:p>
          <a:p>
            <a:r>
              <a:rPr lang="en-GB" sz="2200" dirty="0" smtClean="0"/>
              <a:t>Provide </a:t>
            </a:r>
            <a:r>
              <a:rPr lang="en-GB" sz="2200" dirty="0"/>
              <a:t>best practice advices and guidance, templates for common documents or processes </a:t>
            </a:r>
          </a:p>
          <a:p>
            <a:r>
              <a:rPr lang="en-GB" sz="2200" dirty="0" smtClean="0"/>
              <a:t>Support </a:t>
            </a:r>
            <a:r>
              <a:rPr lang="en-GB" sz="2200" dirty="0"/>
              <a:t>the PL ensuring support functions mainly in the preparation of the </a:t>
            </a:r>
            <a:r>
              <a:rPr lang="en-GB" sz="2200" dirty="0" smtClean="0"/>
              <a:t>PEP, </a:t>
            </a:r>
            <a:r>
              <a:rPr lang="en-GB" sz="2200" dirty="0"/>
              <a:t>definition of the scope, schedule and budget and in the monitoring of project deliverables and use of resources in the </a:t>
            </a:r>
            <a:r>
              <a:rPr lang="en-GB" sz="2200" dirty="0" smtClean="0"/>
              <a:t>WP. </a:t>
            </a:r>
            <a:endParaRPr lang="en-GB" sz="2200" dirty="0"/>
          </a:p>
          <a:p>
            <a:r>
              <a:rPr lang="en-GB" sz="2200" dirty="0" smtClean="0"/>
              <a:t>Provide </a:t>
            </a:r>
            <a:r>
              <a:rPr lang="en-GB" sz="2200" dirty="0"/>
              <a:t>quality check of the project task </a:t>
            </a:r>
            <a:r>
              <a:rPr lang="en-GB" sz="2200" dirty="0" smtClean="0"/>
              <a:t>reports </a:t>
            </a:r>
            <a:r>
              <a:rPr lang="en-GB" sz="2200" dirty="0"/>
              <a:t>following guidelines and templates from the </a:t>
            </a:r>
            <a:r>
              <a:rPr lang="en-GB" sz="2200" dirty="0" smtClean="0"/>
              <a:t>PMO.</a:t>
            </a:r>
            <a:endParaRPr lang="en-GB" sz="2200" dirty="0"/>
          </a:p>
          <a:p>
            <a:r>
              <a:rPr lang="en-GB" sz="2200" dirty="0"/>
              <a:t>Support the PL in delivering the annual project technical </a:t>
            </a:r>
            <a:r>
              <a:rPr lang="en-GB" sz="2200" dirty="0" smtClean="0"/>
              <a:t>report </a:t>
            </a:r>
            <a:r>
              <a:rPr lang="en-GB" sz="2200" dirty="0"/>
              <a:t>to the LB for submission to the PMU 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2145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…and the details where the devil lies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223255"/>
              </p:ext>
            </p:extLst>
          </p:nvPr>
        </p:nvGraphicFramePr>
        <p:xfrm>
          <a:off x="407368" y="1268760"/>
          <a:ext cx="11161240" cy="506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928850532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3164907586"/>
                    </a:ext>
                  </a:extLst>
                </a:gridCol>
                <a:gridCol w="6336704">
                  <a:extLst>
                    <a:ext uri="{9D8B030D-6E8A-4147-A177-3AD203B41FA5}">
                      <a16:colId xmlns:a16="http://schemas.microsoft.com/office/drawing/2014/main" val="210540539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PSO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7702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Program Progress monitoring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Monitor and ensure that WP/Campaign activities are within agreed schedule and scope (grant deliverables, WP high level milestones and high level project deliverables)</a:t>
                      </a:r>
                      <a:b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Report periodically to GA on status of grant deliverables</a:t>
                      </a:r>
                      <a:b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Follow up status of Grant deliverables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Report progress to PMO on achieving high level milestones and high level deliverables</a:t>
                      </a:r>
                      <a:b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343173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Progress monitoring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Review information provided by PSO on the status of deliverables that contribute to the accomplishment of a grant deliverable</a:t>
                      </a:r>
                      <a:b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Identify critical issues, implementation risks and report to department heads and PM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monitor WP progress in terms of all WP deliverables and milestones (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 percentage terms)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Assist PL/TFL in organizing progress meetings and </a:t>
                      </a:r>
                      <a:r>
                        <a:rPr lang="en-GB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using IMS</a:t>
                      </a:r>
                      <a:b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Provide periodic progress report to PMO (status of deliverables contributing to grant deliverables; critical issues, etc. )</a:t>
                      </a:r>
                      <a:b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Monitor and update campaign participation requests and verify actual participation (visits) with the machine Host </a:t>
                      </a:r>
                      <a:b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Assist PLs/TFLs in creating the Annual Technical Reports and forward them to COs for compilation of the department WPs</a:t>
                      </a:r>
                      <a:b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Collect  project deliverables reports and ensure that reports are approved in IDM, following PMU procedure, to enable payments.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4807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352" y="82099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Knowledge area: </a:t>
            </a:r>
            <a:r>
              <a:rPr lang="en-US" dirty="0" smtClean="0">
                <a:solidFill>
                  <a:srgbClr val="FF0000"/>
                </a:solidFill>
              </a:rPr>
              <a:t>MONITORING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…and the details where the devil lies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961777"/>
              </p:ext>
            </p:extLst>
          </p:nvPr>
        </p:nvGraphicFramePr>
        <p:xfrm>
          <a:off x="407368" y="1268760"/>
          <a:ext cx="11161240" cy="40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3928850532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3164907586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10540539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PSO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7702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Budget management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Issue guidelines on method of assigning values to deliverable, in consultation with PLs and ADMIN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Together with PLs identify items with the highest potential budgetary impact to assess single-point risks. (part of the outcome of the risk assessment)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Investigate, together with Admin, deviations above/below a given significance to determine if they have arisen due to financial and/or technical reasons – errors, delays, profiling, unplanned changes etc. and propose appropriate corrective action to be taken (ADMIN establish biannual “snapshot” financial reporting to identify variances with a level of significance and inform PMO).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Assess if technical progress (according to time schedule) is in line with assigned financial resources 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Inform PMO and ADMIN about any changes that may result in major deviations in the use of resources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Review periodically the status of pending deliverables and timely process deliverables to be withdrawn or cancelled.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343173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Resource allocation (WP level)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Assist the PL in the preparation of tasks in IMS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Oversee resources on the project level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Assist PL/TFL in updating the Project/campaign resource allocation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4807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352" y="82099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Knowledge area: </a:t>
            </a:r>
            <a:r>
              <a:rPr lang="en-US" dirty="0" smtClean="0">
                <a:solidFill>
                  <a:srgbClr val="FF0000"/>
                </a:solidFill>
              </a:rPr>
              <a:t>BUDGET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3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…and the details where the devil lies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514506"/>
              </p:ext>
            </p:extLst>
          </p:nvPr>
        </p:nvGraphicFramePr>
        <p:xfrm>
          <a:off x="407368" y="1268760"/>
          <a:ext cx="11161240" cy="3601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928850532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3164907586"/>
                    </a:ext>
                  </a:extLst>
                </a:gridCol>
                <a:gridCol w="6336704">
                  <a:extLst>
                    <a:ext uri="{9D8B030D-6E8A-4147-A177-3AD203B41FA5}">
                      <a16:colId xmlns:a16="http://schemas.microsoft.com/office/drawing/2014/main" val="210540539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PSO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7702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Integrated schedule management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Establish &amp; maintain integrated schedule at programm level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Update of the integrated schedule with information received from WPs (via PSOs, SCPs) &amp; Report;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Define, integrate and follow up of KPIs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Provide information on WP schedules to PMO as required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Provide WP KPIs to PMO for integration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343173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schedule management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Define extent of project schedule reporting (i.e. which Ds and Ms, etc.) - and exchange format to be used by PSO (and SCP)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Communicate complete set of KPIs to WPs (as defined in the integrated schedule)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Assist PL/TFL in creating and updating the project schedule and provide schedule information to PMO 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Assist PL/TFL in keeping WP/Campaign schedule aligned with schedule of Grant deliverables and other KPIs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4807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352" y="82099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Knowledge area: </a:t>
            </a:r>
            <a:r>
              <a:rPr lang="en-US" dirty="0" smtClean="0">
                <a:solidFill>
                  <a:srgbClr val="FF0000"/>
                </a:solidFill>
              </a:rPr>
              <a:t>SCHEDULE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6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…and the details where the devil lies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922110"/>
              </p:ext>
            </p:extLst>
          </p:nvPr>
        </p:nvGraphicFramePr>
        <p:xfrm>
          <a:off x="407368" y="1268760"/>
          <a:ext cx="11161240" cy="3528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3928850532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3164907586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10540539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PSO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7702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PMP definition/ update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provide PMP template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provide PM support to PL/TFL/PSOs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Follow up the updates of the PMPs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 Ensure alignment of PMP with grant deliverables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Assist PL in the preparation of the PMP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Inform the PMO about the progress as required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343173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Annual Workplan definition/ update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Oversee the alignment of individual WP schedules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Stay informed of the AWP.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1.Assist PLs / TFLs in planning and drafting the 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Workplan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document / update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Send finalised and approved input from PLs / TFLs to the PMU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48076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Task Specification definition/ update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Assist the PL in the preparation of the task specification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44674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352" y="82099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Knowledge area: </a:t>
            </a:r>
            <a:r>
              <a:rPr lang="en-US" dirty="0" smtClean="0">
                <a:solidFill>
                  <a:srgbClr val="FF0000"/>
                </a:solidFill>
              </a:rPr>
              <a:t>SCOPE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6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…and the details where the devil lies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870036"/>
              </p:ext>
            </p:extLst>
          </p:nvPr>
        </p:nvGraphicFramePr>
        <p:xfrm>
          <a:off x="407368" y="1268760"/>
          <a:ext cx="11161240" cy="2309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3928850532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3164907586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10540539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PSO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7702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Change Management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Provide PCR template and process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Assess the PCR 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wrt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scope, schedule and resources (in consultation with Admin), prepare recommendation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Participate and present PCR assessment to PBs as change management board (TBD by process)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Assist PL in creating PCRs and follow up of the change process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Provide required information to PMO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343173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Configuration Management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4807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352" y="82099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Knowledge area: </a:t>
            </a:r>
            <a:r>
              <a:rPr lang="en-US" dirty="0" smtClean="0">
                <a:solidFill>
                  <a:srgbClr val="FF0000"/>
                </a:solidFill>
              </a:rPr>
              <a:t>CHANGE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8549100"/>
              </p:ext>
            </p:extLst>
          </p:nvPr>
        </p:nvGraphicFramePr>
        <p:xfrm>
          <a:off x="407368" y="4042752"/>
          <a:ext cx="11161240" cy="262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92885053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164907586"/>
                    </a:ext>
                  </a:extLst>
                </a:gridCol>
                <a:gridCol w="6768752">
                  <a:extLst>
                    <a:ext uri="{9D8B030D-6E8A-4147-A177-3AD203B41FA5}">
                      <a16:colId xmlns:a16="http://schemas.microsoft.com/office/drawing/2014/main" val="210540539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PSO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7702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Document Storage &amp; Access Control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Create and maintain IDM structure 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Administer permissions in IDM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coordinate with IT-admin the IDM access of members within the WP (request access for newcomers, request closing access to those who leave)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Check (within respective WP) for compliance (of uploads, etc.) with established rules 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Create detailed WP related folder structure (further to those defined by the PMO)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343173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Documentation management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Define review process for various types of documents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Keep WP documentation in IDM up-to-date 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Ensure that reviewers and approvers of documents of the WP are assigned according to PMO/PMU guidelines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4807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3352" y="359498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Knowledge area: </a:t>
            </a:r>
            <a:r>
              <a:rPr lang="en-US" dirty="0" smtClean="0">
                <a:solidFill>
                  <a:srgbClr val="FF0000"/>
                </a:solidFill>
              </a:rPr>
              <a:t>DOCUMENT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…and the details where the devil lies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457863"/>
              </p:ext>
            </p:extLst>
          </p:nvPr>
        </p:nvGraphicFramePr>
        <p:xfrm>
          <a:off x="407368" y="1268760"/>
          <a:ext cx="11161240" cy="189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3928850532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3164907586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210540539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PSO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7702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Reviews / Assessment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Assessment of WPs in terms of established rules and processes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Assist PL to ensure compliance of PMP with established rules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Oversee that established procedures / guidelines are followed (within WP)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343173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Deliverables Review (formal)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Oversee deliverables compliance with established rules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Ensure compliance of all WP deliverables with established rules (submitted for approval to the PL) following guidelines and templates from the PMO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4807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352" y="82099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Knowledge area: </a:t>
            </a:r>
            <a:r>
              <a:rPr lang="en-US" dirty="0" smtClean="0">
                <a:solidFill>
                  <a:srgbClr val="FF0000"/>
                </a:solidFill>
              </a:rPr>
              <a:t>QUALITY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4991458"/>
              </p:ext>
            </p:extLst>
          </p:nvPr>
        </p:nvGraphicFramePr>
        <p:xfrm>
          <a:off x="407368" y="3826728"/>
          <a:ext cx="11161240" cy="262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3928850532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3164907586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10540539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PSO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7702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Program Risk management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Collect, review the risks on a programmatic level ensuring mitigating strategy is in place and applied (critical risks included in the Grant Agreement)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Report to PMO on any delays / unforeseen events that may jeopardise the overall progress of the WP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343173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risk management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Provide standard templates for risk management 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Coach PSOs in providing the risk register in a suitable form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Support PL /TFLs in establishing and maintaining the risk register following the template provided by PMO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Support PL /TFL in reviewing and updating the risk register </a:t>
                      </a:r>
                      <a:b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Provide required information to PMO according to the agreed interface format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4807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3352" y="337896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Knowledge area: </a:t>
            </a:r>
            <a:r>
              <a:rPr lang="en-US" dirty="0" smtClean="0">
                <a:solidFill>
                  <a:srgbClr val="FF0000"/>
                </a:solidFill>
              </a:rPr>
              <a:t>RISK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09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…and the details where the devil lies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87906"/>
              </p:ext>
            </p:extLst>
          </p:nvPr>
        </p:nvGraphicFramePr>
        <p:xfrm>
          <a:off x="407368" y="1268760"/>
          <a:ext cx="11161240" cy="2870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3928850532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3164907586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10540539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 of the PSO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7702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Communication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Communicate methods, (software) tools &amp; techniques for successful implementation of the WPs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Keep PMO informed about interfaces with other WPs (Campaigns) and potential issues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Promote internal communication within the WP and be the contact point towards the participating labs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343173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Training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Deliver training to WP Team members, PL/TFL, PSO, COs, SCP in the use of tools, project management, procedures and standards established by the PMO  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Review training effectiveness (lessons learnt)</a:t>
                      </a:r>
                      <a:b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Identify in collaboration with PSOs the areas/ needs and map out development plans for WP teams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Identify training areas/ needs for the WP team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4807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352" y="82099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Knowledge area: </a:t>
            </a:r>
            <a:r>
              <a:rPr lang="en-US" dirty="0" smtClean="0">
                <a:solidFill>
                  <a:srgbClr val="FF0000"/>
                </a:solidFill>
              </a:rPr>
              <a:t>COMMUNICATION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94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UROfusion.1line_5_3_20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EUROfusion.1line_5_3_2019</Template>
  <TotalTime>4385</TotalTime>
  <Words>1689</Words>
  <Application>Microsoft Office PowerPoint</Application>
  <PresentationFormat>Widescreen</PresentationFormat>
  <Paragraphs>129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EUROfusion.1line_5_3_2019</vt:lpstr>
      <vt:lpstr>PMO and PSO roles … in more details</vt:lpstr>
      <vt:lpstr>Role definition as of Management Chapter 4 of Grant Proposal…</vt:lpstr>
      <vt:lpstr>…and the details where the devil lies</vt:lpstr>
      <vt:lpstr>…and the details where the devil lies</vt:lpstr>
      <vt:lpstr>…and the details where the devil lies</vt:lpstr>
      <vt:lpstr>…and the details where the devil lies</vt:lpstr>
      <vt:lpstr>…and the details where the devil lies</vt:lpstr>
      <vt:lpstr>…and the details where the devil lies</vt:lpstr>
      <vt:lpstr>…and the details where the devil lies</vt:lpstr>
      <vt:lpstr>Questions</vt:lpstr>
    </vt:vector>
  </TitlesOfParts>
  <Company>Windows User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on the path towards Fusion Electricity</dc:title>
  <dc:creator>Gal Kinga</dc:creator>
  <cp:lastModifiedBy>Meszaros Botond</cp:lastModifiedBy>
  <cp:revision>178</cp:revision>
  <cp:lastPrinted>2021-01-11T15:26:49Z</cp:lastPrinted>
  <dcterms:created xsi:type="dcterms:W3CDTF">2019-04-02T13:59:54Z</dcterms:created>
  <dcterms:modified xsi:type="dcterms:W3CDTF">2021-01-11T15:39:31Z</dcterms:modified>
</cp:coreProperties>
</file>