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1" r:id="rId2"/>
    <p:sldId id="262" r:id="rId3"/>
    <p:sldId id="280" r:id="rId4"/>
    <p:sldId id="268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91" r:id="rId14"/>
    <p:sldId id="294" r:id="rId15"/>
    <p:sldId id="295" r:id="rId16"/>
    <p:sldId id="289" r:id="rId17"/>
    <p:sldId id="290" r:id="rId18"/>
    <p:sldId id="300" r:id="rId19"/>
    <p:sldId id="296" r:id="rId20"/>
    <p:sldId id="299" r:id="rId21"/>
    <p:sldId id="274" r:id="rId22"/>
    <p:sldId id="275" r:id="rId23"/>
    <p:sldId id="276" r:id="rId24"/>
    <p:sldId id="292" r:id="rId25"/>
    <p:sldId id="298" r:id="rId2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92C5"/>
    <a:srgbClr val="00339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5" autoAdjust="0"/>
  </p:normalViewPr>
  <p:slideViewPr>
    <p:cSldViewPr showGuides="1">
      <p:cViewPr varScale="1">
        <p:scale>
          <a:sx n="88" d="100"/>
          <a:sy n="88" d="100"/>
        </p:scale>
        <p:origin x="64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AE5CD-7CB5-4811-B435-94E944FC3B68}" type="doc">
      <dgm:prSet loTypeId="urn:microsoft.com/office/officeart/2005/8/layout/hProcess9" loCatId="process" qsTypeId="urn:microsoft.com/office/officeart/2005/8/quickstyle/simple3" qsCatId="simple" csTypeId="urn:microsoft.com/office/officeart/2005/8/colors/colorful5" csCatId="colorful" phldr="1"/>
      <dgm:spPr/>
    </dgm:pt>
    <dgm:pt modelId="{E6B7EE9B-2544-44B9-830D-BDD5719C8B20}">
      <dgm:prSet phldrT="[Text]"/>
      <dgm:spPr/>
      <dgm:t>
        <a:bodyPr/>
        <a:lstStyle/>
        <a:p>
          <a:r>
            <a:rPr lang="en-US" dirty="0" smtClean="0"/>
            <a:t>Review method of assigning values to deliverables</a:t>
          </a:r>
          <a:endParaRPr lang="en-US" dirty="0"/>
        </a:p>
      </dgm:t>
    </dgm:pt>
    <dgm:pt modelId="{F5003A43-6855-4580-B27B-E03D6E0C2E74}" type="parTrans" cxnId="{8781F69C-63A8-4CEC-9532-87910975655F}">
      <dgm:prSet/>
      <dgm:spPr/>
      <dgm:t>
        <a:bodyPr/>
        <a:lstStyle/>
        <a:p>
          <a:endParaRPr lang="en-US"/>
        </a:p>
      </dgm:t>
    </dgm:pt>
    <dgm:pt modelId="{9B1466EF-CCF1-4A40-BC8C-076F4A871E3D}" type="sibTrans" cxnId="{8781F69C-63A8-4CEC-9532-87910975655F}">
      <dgm:prSet/>
      <dgm:spPr/>
      <dgm:t>
        <a:bodyPr/>
        <a:lstStyle/>
        <a:p>
          <a:endParaRPr lang="en-US"/>
        </a:p>
      </dgm:t>
    </dgm:pt>
    <dgm:pt modelId="{ECFAA8A9-EAC6-46D8-831F-6328939C7F00}">
      <dgm:prSet phldrT="[Text]"/>
      <dgm:spPr/>
      <dgm:t>
        <a:bodyPr/>
        <a:lstStyle/>
        <a:p>
          <a:r>
            <a:rPr lang="en-US" dirty="0" smtClean="0"/>
            <a:t>Monitor projects time schedule and assess if technical progress is in line with financial </a:t>
          </a:r>
          <a:r>
            <a:rPr lang="en-US" dirty="0" err="1" smtClean="0"/>
            <a:t>committment</a:t>
          </a:r>
          <a:endParaRPr lang="en-US" dirty="0"/>
        </a:p>
      </dgm:t>
    </dgm:pt>
    <dgm:pt modelId="{9C564BF8-7532-4585-9380-4E9C83355299}" type="parTrans" cxnId="{0F7B827E-A280-4A87-A45F-6B5B53757940}">
      <dgm:prSet/>
      <dgm:spPr/>
      <dgm:t>
        <a:bodyPr/>
        <a:lstStyle/>
        <a:p>
          <a:endParaRPr lang="en-US"/>
        </a:p>
      </dgm:t>
    </dgm:pt>
    <dgm:pt modelId="{DB5BFCAE-9E7F-4658-AFFB-7CFDCDE88DFC}" type="sibTrans" cxnId="{0F7B827E-A280-4A87-A45F-6B5B53757940}">
      <dgm:prSet/>
      <dgm:spPr/>
      <dgm:t>
        <a:bodyPr/>
        <a:lstStyle/>
        <a:p>
          <a:endParaRPr lang="en-US"/>
        </a:p>
      </dgm:t>
    </dgm:pt>
    <dgm:pt modelId="{098AE241-0116-4504-870E-0D44846DB138}">
      <dgm:prSet phldrT="[Text]"/>
      <dgm:spPr/>
      <dgm:t>
        <a:bodyPr/>
        <a:lstStyle/>
        <a:p>
          <a:r>
            <a:rPr lang="en-US" dirty="0" smtClean="0"/>
            <a:t>Investigate deviations and propose corrective actions</a:t>
          </a:r>
          <a:endParaRPr lang="en-US" dirty="0"/>
        </a:p>
      </dgm:t>
    </dgm:pt>
    <dgm:pt modelId="{F27E799E-C66F-4A9D-81CC-C8E3C485DE01}" type="parTrans" cxnId="{9781504F-2591-4CED-96F4-641AADB5863F}">
      <dgm:prSet/>
      <dgm:spPr/>
      <dgm:t>
        <a:bodyPr/>
        <a:lstStyle/>
        <a:p>
          <a:endParaRPr lang="en-US"/>
        </a:p>
      </dgm:t>
    </dgm:pt>
    <dgm:pt modelId="{0B8B6BEE-F891-4397-87BE-7604A340FA93}" type="sibTrans" cxnId="{9781504F-2591-4CED-96F4-641AADB5863F}">
      <dgm:prSet/>
      <dgm:spPr/>
      <dgm:t>
        <a:bodyPr/>
        <a:lstStyle/>
        <a:p>
          <a:endParaRPr lang="en-US"/>
        </a:p>
      </dgm:t>
    </dgm:pt>
    <dgm:pt modelId="{FC372BAF-7FE1-46F5-B19F-997F19528B7A}">
      <dgm:prSet/>
      <dgm:spPr/>
      <dgm:t>
        <a:bodyPr/>
        <a:lstStyle/>
        <a:p>
          <a:r>
            <a:rPr lang="en-US" dirty="0" smtClean="0"/>
            <a:t>Identify items with high potential budgetary impact to assess single-point risks</a:t>
          </a:r>
          <a:endParaRPr lang="en-US" dirty="0"/>
        </a:p>
      </dgm:t>
    </dgm:pt>
    <dgm:pt modelId="{2526D5ED-46A6-4E9D-821B-DF2AD2A94879}" type="parTrans" cxnId="{6FFB391B-A8C5-4651-80E2-B1349B2BD029}">
      <dgm:prSet/>
      <dgm:spPr/>
      <dgm:t>
        <a:bodyPr/>
        <a:lstStyle/>
        <a:p>
          <a:endParaRPr lang="en-US"/>
        </a:p>
      </dgm:t>
    </dgm:pt>
    <dgm:pt modelId="{902BDD97-0F65-446C-BA7B-FC3BE6D31A6D}" type="sibTrans" cxnId="{6FFB391B-A8C5-4651-80E2-B1349B2BD029}">
      <dgm:prSet/>
      <dgm:spPr/>
      <dgm:t>
        <a:bodyPr/>
        <a:lstStyle/>
        <a:p>
          <a:endParaRPr lang="en-US"/>
        </a:p>
      </dgm:t>
    </dgm:pt>
    <dgm:pt modelId="{7C613127-0FF8-4BA5-B500-F4888A516405}" type="pres">
      <dgm:prSet presAssocID="{300AE5CD-7CB5-4811-B435-94E944FC3B68}" presName="CompostProcess" presStyleCnt="0">
        <dgm:presLayoutVars>
          <dgm:dir/>
          <dgm:resizeHandles val="exact"/>
        </dgm:presLayoutVars>
      </dgm:prSet>
      <dgm:spPr/>
    </dgm:pt>
    <dgm:pt modelId="{3A8A3F60-1094-490A-A5AD-D304269CF9F7}" type="pres">
      <dgm:prSet presAssocID="{300AE5CD-7CB5-4811-B435-94E944FC3B68}" presName="arrow" presStyleLbl="bgShp" presStyleIdx="0" presStyleCnt="1" custLinFactNeighborX="224" custLinFactNeighborY="-5010"/>
      <dgm:spPr/>
    </dgm:pt>
    <dgm:pt modelId="{75BE6311-F5ED-4826-8925-3D87C7DADA34}" type="pres">
      <dgm:prSet presAssocID="{300AE5CD-7CB5-4811-B435-94E944FC3B68}" presName="linearProcess" presStyleCnt="0"/>
      <dgm:spPr/>
    </dgm:pt>
    <dgm:pt modelId="{2AA135F4-DDD4-462D-8CD2-85D5E652FD92}" type="pres">
      <dgm:prSet presAssocID="{E6B7EE9B-2544-44B9-830D-BDD5719C8B20}" presName="textNode" presStyleLbl="node1" presStyleIdx="0" presStyleCnt="4" custLinFactNeighborX="6286" custLinFactNeighborY="-1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C1879-D640-4212-8BC4-27C99922CBEE}" type="pres">
      <dgm:prSet presAssocID="{9B1466EF-CCF1-4A40-BC8C-076F4A871E3D}" presName="sibTrans" presStyleCnt="0"/>
      <dgm:spPr/>
    </dgm:pt>
    <dgm:pt modelId="{D83F4DE8-6264-4BD9-8693-E9CEB0C426BD}" type="pres">
      <dgm:prSet presAssocID="{FC372BAF-7FE1-46F5-B19F-997F19528B7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9F19E-A43F-4101-9B56-04ADD575C3FA}" type="pres">
      <dgm:prSet presAssocID="{902BDD97-0F65-446C-BA7B-FC3BE6D31A6D}" presName="sibTrans" presStyleCnt="0"/>
      <dgm:spPr/>
    </dgm:pt>
    <dgm:pt modelId="{CD485DA1-D13F-48E3-AA13-822151E9A0B5}" type="pres">
      <dgm:prSet presAssocID="{ECFAA8A9-EAC6-46D8-831F-6328939C7F0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D40D8-4660-45CA-A874-5F5EE07F4278}" type="pres">
      <dgm:prSet presAssocID="{DB5BFCAE-9E7F-4658-AFFB-7CFDCDE88DFC}" presName="sibTrans" presStyleCnt="0"/>
      <dgm:spPr/>
    </dgm:pt>
    <dgm:pt modelId="{C5E85E74-67D8-4A4B-81B7-25187EDE9D64}" type="pres">
      <dgm:prSet presAssocID="{098AE241-0116-4504-870E-0D44846DB13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81504F-2591-4CED-96F4-641AADB5863F}" srcId="{300AE5CD-7CB5-4811-B435-94E944FC3B68}" destId="{098AE241-0116-4504-870E-0D44846DB138}" srcOrd="3" destOrd="0" parTransId="{F27E799E-C66F-4A9D-81CC-C8E3C485DE01}" sibTransId="{0B8B6BEE-F891-4397-87BE-7604A340FA93}"/>
    <dgm:cxn modelId="{8781F69C-63A8-4CEC-9532-87910975655F}" srcId="{300AE5CD-7CB5-4811-B435-94E944FC3B68}" destId="{E6B7EE9B-2544-44B9-830D-BDD5719C8B20}" srcOrd="0" destOrd="0" parTransId="{F5003A43-6855-4580-B27B-E03D6E0C2E74}" sibTransId="{9B1466EF-CCF1-4A40-BC8C-076F4A871E3D}"/>
    <dgm:cxn modelId="{F1217E75-C237-4D6A-B0DA-078075326F71}" type="presOf" srcId="{300AE5CD-7CB5-4811-B435-94E944FC3B68}" destId="{7C613127-0FF8-4BA5-B500-F4888A516405}" srcOrd="0" destOrd="0" presId="urn:microsoft.com/office/officeart/2005/8/layout/hProcess9"/>
    <dgm:cxn modelId="{1084B086-6412-48B9-8737-86DB7419C372}" type="presOf" srcId="{E6B7EE9B-2544-44B9-830D-BDD5719C8B20}" destId="{2AA135F4-DDD4-462D-8CD2-85D5E652FD92}" srcOrd="0" destOrd="0" presId="urn:microsoft.com/office/officeart/2005/8/layout/hProcess9"/>
    <dgm:cxn modelId="{C2C85828-7B9A-4414-8FFB-D3BC12808114}" type="presOf" srcId="{FC372BAF-7FE1-46F5-B19F-997F19528B7A}" destId="{D83F4DE8-6264-4BD9-8693-E9CEB0C426BD}" srcOrd="0" destOrd="0" presId="urn:microsoft.com/office/officeart/2005/8/layout/hProcess9"/>
    <dgm:cxn modelId="{74298513-B3B0-40FE-AE06-4E9DE225ADFD}" type="presOf" srcId="{ECFAA8A9-EAC6-46D8-831F-6328939C7F00}" destId="{CD485DA1-D13F-48E3-AA13-822151E9A0B5}" srcOrd="0" destOrd="0" presId="urn:microsoft.com/office/officeart/2005/8/layout/hProcess9"/>
    <dgm:cxn modelId="{0F7B827E-A280-4A87-A45F-6B5B53757940}" srcId="{300AE5CD-7CB5-4811-B435-94E944FC3B68}" destId="{ECFAA8A9-EAC6-46D8-831F-6328939C7F00}" srcOrd="2" destOrd="0" parTransId="{9C564BF8-7532-4585-9380-4E9C83355299}" sibTransId="{DB5BFCAE-9E7F-4658-AFFB-7CFDCDE88DFC}"/>
    <dgm:cxn modelId="{F766B4BD-823A-4E24-A7FD-EAFFF5BF3BA7}" type="presOf" srcId="{098AE241-0116-4504-870E-0D44846DB138}" destId="{C5E85E74-67D8-4A4B-81B7-25187EDE9D64}" srcOrd="0" destOrd="0" presId="urn:microsoft.com/office/officeart/2005/8/layout/hProcess9"/>
    <dgm:cxn modelId="{6FFB391B-A8C5-4651-80E2-B1349B2BD029}" srcId="{300AE5CD-7CB5-4811-B435-94E944FC3B68}" destId="{FC372BAF-7FE1-46F5-B19F-997F19528B7A}" srcOrd="1" destOrd="0" parTransId="{2526D5ED-46A6-4E9D-821B-DF2AD2A94879}" sibTransId="{902BDD97-0F65-446C-BA7B-FC3BE6D31A6D}"/>
    <dgm:cxn modelId="{420645B6-0C36-42C7-A45A-D411C1778DF2}" type="presParOf" srcId="{7C613127-0FF8-4BA5-B500-F4888A516405}" destId="{3A8A3F60-1094-490A-A5AD-D304269CF9F7}" srcOrd="0" destOrd="0" presId="urn:microsoft.com/office/officeart/2005/8/layout/hProcess9"/>
    <dgm:cxn modelId="{571F5627-4A5F-4F59-9BE6-45403F480ED6}" type="presParOf" srcId="{7C613127-0FF8-4BA5-B500-F4888A516405}" destId="{75BE6311-F5ED-4826-8925-3D87C7DADA34}" srcOrd="1" destOrd="0" presId="urn:microsoft.com/office/officeart/2005/8/layout/hProcess9"/>
    <dgm:cxn modelId="{40C8336E-556A-43A3-B8D5-4278313A4DE2}" type="presParOf" srcId="{75BE6311-F5ED-4826-8925-3D87C7DADA34}" destId="{2AA135F4-DDD4-462D-8CD2-85D5E652FD92}" srcOrd="0" destOrd="0" presId="urn:microsoft.com/office/officeart/2005/8/layout/hProcess9"/>
    <dgm:cxn modelId="{F184BA2D-9AE5-4351-914E-6E0352B8132B}" type="presParOf" srcId="{75BE6311-F5ED-4826-8925-3D87C7DADA34}" destId="{D77C1879-D640-4212-8BC4-27C99922CBEE}" srcOrd="1" destOrd="0" presId="urn:microsoft.com/office/officeart/2005/8/layout/hProcess9"/>
    <dgm:cxn modelId="{DA81FB6D-31C1-4E4E-A6D7-BEB8EE6CF204}" type="presParOf" srcId="{75BE6311-F5ED-4826-8925-3D87C7DADA34}" destId="{D83F4DE8-6264-4BD9-8693-E9CEB0C426BD}" srcOrd="2" destOrd="0" presId="urn:microsoft.com/office/officeart/2005/8/layout/hProcess9"/>
    <dgm:cxn modelId="{B9BE1C8E-DC51-41CB-B3D0-CDA3F0C643D9}" type="presParOf" srcId="{75BE6311-F5ED-4826-8925-3D87C7DADA34}" destId="{6D19F19E-A43F-4101-9B56-04ADD575C3FA}" srcOrd="3" destOrd="0" presId="urn:microsoft.com/office/officeart/2005/8/layout/hProcess9"/>
    <dgm:cxn modelId="{893AE412-2D09-448C-8293-E3E47CEC48D1}" type="presParOf" srcId="{75BE6311-F5ED-4826-8925-3D87C7DADA34}" destId="{CD485DA1-D13F-48E3-AA13-822151E9A0B5}" srcOrd="4" destOrd="0" presId="urn:microsoft.com/office/officeart/2005/8/layout/hProcess9"/>
    <dgm:cxn modelId="{AB05EEB8-7446-4D0E-9C34-69B70DDD8551}" type="presParOf" srcId="{75BE6311-F5ED-4826-8925-3D87C7DADA34}" destId="{FABD40D8-4660-45CA-A874-5F5EE07F4278}" srcOrd="5" destOrd="0" presId="urn:microsoft.com/office/officeart/2005/8/layout/hProcess9"/>
    <dgm:cxn modelId="{EB5F549F-830A-475D-987B-D469F1A88805}" type="presParOf" srcId="{75BE6311-F5ED-4826-8925-3D87C7DADA34}" destId="{C5E85E74-67D8-4A4B-81B7-25187EDE9D6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47262F-F5EA-4354-A682-65736C60C8A8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</dgm:pt>
    <dgm:pt modelId="{1CC79133-75CD-4662-A99C-E24F18C3089C}">
      <dgm:prSet phldrT="[Text]"/>
      <dgm:spPr/>
      <dgm:t>
        <a:bodyPr/>
        <a:lstStyle/>
        <a:p>
          <a:r>
            <a:rPr lang="en-GB" dirty="0" smtClean="0"/>
            <a:t>Adopt cumulative budget ceilings for 2021-2022</a:t>
          </a:r>
          <a:endParaRPr lang="en-US" dirty="0"/>
        </a:p>
      </dgm:t>
    </dgm:pt>
    <dgm:pt modelId="{6E12B61F-B8D0-40B9-AA1C-1D932C912AAC}" type="parTrans" cxnId="{34596309-3650-47D7-B116-F45B52DBD9A4}">
      <dgm:prSet/>
      <dgm:spPr/>
      <dgm:t>
        <a:bodyPr/>
        <a:lstStyle/>
        <a:p>
          <a:endParaRPr lang="en-US"/>
        </a:p>
      </dgm:t>
    </dgm:pt>
    <dgm:pt modelId="{C5124CA9-09B2-4A8A-BE20-ED60180EEE39}" type="sibTrans" cxnId="{34596309-3650-47D7-B116-F45B52DBD9A4}">
      <dgm:prSet/>
      <dgm:spPr/>
      <dgm:t>
        <a:bodyPr/>
        <a:lstStyle/>
        <a:p>
          <a:endParaRPr lang="en-US"/>
        </a:p>
      </dgm:t>
    </dgm:pt>
    <dgm:pt modelId="{A09589E7-37FC-4F0E-AFE0-7FC68B530592}">
      <dgm:prSet phldrT="[Text]" custT="1"/>
      <dgm:spPr/>
      <dgm:t>
        <a:bodyPr/>
        <a:lstStyle/>
        <a:p>
          <a:r>
            <a:rPr lang="en-GB" sz="1800" dirty="0" smtClean="0">
              <a:solidFill>
                <a:srgbClr val="FF0000"/>
              </a:solidFill>
            </a:rPr>
            <a:t>Mid-term review in 2023 </a:t>
          </a:r>
          <a:r>
            <a:rPr lang="en-GB" sz="1500" dirty="0" smtClean="0"/>
            <a:t>and decision point if cumulative budget ceilings will be applied also from 2023 onwards.</a:t>
          </a:r>
          <a:endParaRPr lang="en-US" sz="1500" dirty="0"/>
        </a:p>
      </dgm:t>
    </dgm:pt>
    <dgm:pt modelId="{F3B655E1-1EDA-4337-B089-8037FBF9DFC0}" type="parTrans" cxnId="{253F3A74-D0FC-4672-8AA8-6DE900ADC78C}">
      <dgm:prSet/>
      <dgm:spPr/>
      <dgm:t>
        <a:bodyPr/>
        <a:lstStyle/>
        <a:p>
          <a:endParaRPr lang="en-US"/>
        </a:p>
      </dgm:t>
    </dgm:pt>
    <dgm:pt modelId="{FC1B7CE6-5E9D-4631-8712-639333D091B5}" type="sibTrans" cxnId="{253F3A74-D0FC-4672-8AA8-6DE900ADC78C}">
      <dgm:prSet/>
      <dgm:spPr/>
      <dgm:t>
        <a:bodyPr/>
        <a:lstStyle/>
        <a:p>
          <a:endParaRPr lang="en-US"/>
        </a:p>
      </dgm:t>
    </dgm:pt>
    <dgm:pt modelId="{67604B43-7A2F-4D4A-9DD3-05422FAA471D}">
      <dgm:prSet phldrT="[Text]"/>
      <dgm:spPr/>
      <dgm:t>
        <a:bodyPr/>
        <a:lstStyle/>
        <a:p>
          <a:r>
            <a:rPr lang="en-GB" dirty="0" err="1" smtClean="0"/>
            <a:t>Decommitment</a:t>
          </a:r>
          <a:r>
            <a:rPr lang="en-GB" dirty="0" smtClean="0"/>
            <a:t> of undeclared resources at the appropriate cumulative ceiling if there is no proper justification of delayed activities</a:t>
          </a:r>
          <a:endParaRPr lang="en-US" dirty="0"/>
        </a:p>
      </dgm:t>
    </dgm:pt>
    <dgm:pt modelId="{0592E11E-AB3F-4AB3-96B3-5FFB93DE4AC7}" type="parTrans" cxnId="{A89B882D-EE5D-4EB3-BB1C-A265EE8411F1}">
      <dgm:prSet/>
      <dgm:spPr/>
      <dgm:t>
        <a:bodyPr/>
        <a:lstStyle/>
        <a:p>
          <a:endParaRPr lang="en-US"/>
        </a:p>
      </dgm:t>
    </dgm:pt>
    <dgm:pt modelId="{AC16D885-F37B-4691-915D-6FD5EB8E614B}" type="sibTrans" cxnId="{A89B882D-EE5D-4EB3-BB1C-A265EE8411F1}">
      <dgm:prSet/>
      <dgm:spPr/>
      <dgm:t>
        <a:bodyPr/>
        <a:lstStyle/>
        <a:p>
          <a:endParaRPr lang="en-US"/>
        </a:p>
      </dgm:t>
    </dgm:pt>
    <dgm:pt modelId="{3B545EAA-5934-47F7-9E4A-BB89156E5CBE}">
      <dgm:prSet/>
      <dgm:spPr/>
      <dgm:t>
        <a:bodyPr/>
        <a:lstStyle/>
        <a:p>
          <a:r>
            <a:rPr lang="en-GB" smtClean="0"/>
            <a:t>Restrict previous period reporting to one year</a:t>
          </a:r>
          <a:endParaRPr lang="en-GB"/>
        </a:p>
      </dgm:t>
    </dgm:pt>
    <dgm:pt modelId="{CB7A8150-1619-49BA-BE50-300C020EC24D}" type="parTrans" cxnId="{A7DFDEDE-A6EF-4898-88AE-4E5F5878B1DC}">
      <dgm:prSet/>
      <dgm:spPr/>
      <dgm:t>
        <a:bodyPr/>
        <a:lstStyle/>
        <a:p>
          <a:endParaRPr lang="en-US"/>
        </a:p>
      </dgm:t>
    </dgm:pt>
    <dgm:pt modelId="{63148D1F-35B5-4BF1-A941-D92AEE219DAB}" type="sibTrans" cxnId="{A7DFDEDE-A6EF-4898-88AE-4E5F5878B1DC}">
      <dgm:prSet/>
      <dgm:spPr/>
      <dgm:t>
        <a:bodyPr/>
        <a:lstStyle/>
        <a:p>
          <a:endParaRPr lang="en-US"/>
        </a:p>
      </dgm:t>
    </dgm:pt>
    <dgm:pt modelId="{0C6765AC-D7DE-4985-9B91-7DF2404F9FFC}" type="pres">
      <dgm:prSet presAssocID="{B447262F-F5EA-4354-A682-65736C60C8A8}" presName="CompostProcess" presStyleCnt="0">
        <dgm:presLayoutVars>
          <dgm:dir/>
          <dgm:resizeHandles val="exact"/>
        </dgm:presLayoutVars>
      </dgm:prSet>
      <dgm:spPr/>
    </dgm:pt>
    <dgm:pt modelId="{2C4CF8C1-6979-47C7-885D-362F5126CEA8}" type="pres">
      <dgm:prSet presAssocID="{B447262F-F5EA-4354-A682-65736C60C8A8}" presName="arrow" presStyleLbl="bgShp" presStyleIdx="0" presStyleCnt="1"/>
      <dgm:spPr/>
    </dgm:pt>
    <dgm:pt modelId="{7FAB53AE-61F3-44C1-89D5-52868172A313}" type="pres">
      <dgm:prSet presAssocID="{B447262F-F5EA-4354-A682-65736C60C8A8}" presName="linearProcess" presStyleCnt="0"/>
      <dgm:spPr/>
    </dgm:pt>
    <dgm:pt modelId="{A6294C3E-05A4-4C3C-B794-6FCA5E89B2C8}" type="pres">
      <dgm:prSet presAssocID="{1CC79133-75CD-4662-A99C-E24F18C3089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EBF244-66BF-4728-8D35-DDEEB1BFC0B2}" type="pres">
      <dgm:prSet presAssocID="{C5124CA9-09B2-4A8A-BE20-ED60180EEE39}" presName="sibTrans" presStyleCnt="0"/>
      <dgm:spPr/>
    </dgm:pt>
    <dgm:pt modelId="{9099F6FD-23D9-4141-8C55-997429D080BD}" type="pres">
      <dgm:prSet presAssocID="{A09589E7-37FC-4F0E-AFE0-7FC68B530592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31912-79F3-4162-8232-0B0CE6A859BB}" type="pres">
      <dgm:prSet presAssocID="{FC1B7CE6-5E9D-4631-8712-639333D091B5}" presName="sibTrans" presStyleCnt="0"/>
      <dgm:spPr/>
    </dgm:pt>
    <dgm:pt modelId="{CC96B088-0A70-43BE-BE32-F1BA21709904}" type="pres">
      <dgm:prSet presAssocID="{3B545EAA-5934-47F7-9E4A-BB89156E5CBE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168FA-CD5A-4D19-B9E6-4E61DD42F52E}" type="pres">
      <dgm:prSet presAssocID="{63148D1F-35B5-4BF1-A941-D92AEE219DAB}" presName="sibTrans" presStyleCnt="0"/>
      <dgm:spPr/>
    </dgm:pt>
    <dgm:pt modelId="{2783D169-EC76-4993-BA28-52544C7E9A97}" type="pres">
      <dgm:prSet presAssocID="{67604B43-7A2F-4D4A-9DD3-05422FAA471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511C87-8B63-4254-9BE0-7778C0C2E1F5}" type="presOf" srcId="{B447262F-F5EA-4354-A682-65736C60C8A8}" destId="{0C6765AC-D7DE-4985-9B91-7DF2404F9FFC}" srcOrd="0" destOrd="0" presId="urn:microsoft.com/office/officeart/2005/8/layout/hProcess9"/>
    <dgm:cxn modelId="{2D39631E-C500-4021-833F-FB49176A3D19}" type="presOf" srcId="{1CC79133-75CD-4662-A99C-E24F18C3089C}" destId="{A6294C3E-05A4-4C3C-B794-6FCA5E89B2C8}" srcOrd="0" destOrd="0" presId="urn:microsoft.com/office/officeart/2005/8/layout/hProcess9"/>
    <dgm:cxn modelId="{521E4ED6-4E36-443E-937D-51E21F0EBCA3}" type="presOf" srcId="{67604B43-7A2F-4D4A-9DD3-05422FAA471D}" destId="{2783D169-EC76-4993-BA28-52544C7E9A97}" srcOrd="0" destOrd="0" presId="urn:microsoft.com/office/officeart/2005/8/layout/hProcess9"/>
    <dgm:cxn modelId="{A89B882D-EE5D-4EB3-BB1C-A265EE8411F1}" srcId="{B447262F-F5EA-4354-A682-65736C60C8A8}" destId="{67604B43-7A2F-4D4A-9DD3-05422FAA471D}" srcOrd="3" destOrd="0" parTransId="{0592E11E-AB3F-4AB3-96B3-5FFB93DE4AC7}" sibTransId="{AC16D885-F37B-4691-915D-6FD5EB8E614B}"/>
    <dgm:cxn modelId="{62F1BF25-990B-44ED-ABD0-F43E163C2F59}" type="presOf" srcId="{A09589E7-37FC-4F0E-AFE0-7FC68B530592}" destId="{9099F6FD-23D9-4141-8C55-997429D080BD}" srcOrd="0" destOrd="0" presId="urn:microsoft.com/office/officeart/2005/8/layout/hProcess9"/>
    <dgm:cxn modelId="{3763ED7E-B40F-4CA7-826D-341A4345DEA8}" type="presOf" srcId="{3B545EAA-5934-47F7-9E4A-BB89156E5CBE}" destId="{CC96B088-0A70-43BE-BE32-F1BA21709904}" srcOrd="0" destOrd="0" presId="urn:microsoft.com/office/officeart/2005/8/layout/hProcess9"/>
    <dgm:cxn modelId="{A7DFDEDE-A6EF-4898-88AE-4E5F5878B1DC}" srcId="{B447262F-F5EA-4354-A682-65736C60C8A8}" destId="{3B545EAA-5934-47F7-9E4A-BB89156E5CBE}" srcOrd="2" destOrd="0" parTransId="{CB7A8150-1619-49BA-BE50-300C020EC24D}" sibTransId="{63148D1F-35B5-4BF1-A941-D92AEE219DAB}"/>
    <dgm:cxn modelId="{253F3A74-D0FC-4672-8AA8-6DE900ADC78C}" srcId="{B447262F-F5EA-4354-A682-65736C60C8A8}" destId="{A09589E7-37FC-4F0E-AFE0-7FC68B530592}" srcOrd="1" destOrd="0" parTransId="{F3B655E1-1EDA-4337-B089-8037FBF9DFC0}" sibTransId="{FC1B7CE6-5E9D-4631-8712-639333D091B5}"/>
    <dgm:cxn modelId="{34596309-3650-47D7-B116-F45B52DBD9A4}" srcId="{B447262F-F5EA-4354-A682-65736C60C8A8}" destId="{1CC79133-75CD-4662-A99C-E24F18C3089C}" srcOrd="0" destOrd="0" parTransId="{6E12B61F-B8D0-40B9-AA1C-1D932C912AAC}" sibTransId="{C5124CA9-09B2-4A8A-BE20-ED60180EEE39}"/>
    <dgm:cxn modelId="{8000CFDD-9712-446B-A780-4D66EF75BE67}" type="presParOf" srcId="{0C6765AC-D7DE-4985-9B91-7DF2404F9FFC}" destId="{2C4CF8C1-6979-47C7-885D-362F5126CEA8}" srcOrd="0" destOrd="0" presId="urn:microsoft.com/office/officeart/2005/8/layout/hProcess9"/>
    <dgm:cxn modelId="{12858F40-8A08-4E6E-B73E-E0679F800646}" type="presParOf" srcId="{0C6765AC-D7DE-4985-9B91-7DF2404F9FFC}" destId="{7FAB53AE-61F3-44C1-89D5-52868172A313}" srcOrd="1" destOrd="0" presId="urn:microsoft.com/office/officeart/2005/8/layout/hProcess9"/>
    <dgm:cxn modelId="{F26DEB83-A556-4C86-A74A-21A7B81BB2CD}" type="presParOf" srcId="{7FAB53AE-61F3-44C1-89D5-52868172A313}" destId="{A6294C3E-05A4-4C3C-B794-6FCA5E89B2C8}" srcOrd="0" destOrd="0" presId="urn:microsoft.com/office/officeart/2005/8/layout/hProcess9"/>
    <dgm:cxn modelId="{1AC86EE4-717A-49E0-8B9D-E4B2BD1911F9}" type="presParOf" srcId="{7FAB53AE-61F3-44C1-89D5-52868172A313}" destId="{E6EBF244-66BF-4728-8D35-DDEEB1BFC0B2}" srcOrd="1" destOrd="0" presId="urn:microsoft.com/office/officeart/2005/8/layout/hProcess9"/>
    <dgm:cxn modelId="{36698EA3-F1A0-4FAE-94E7-2883DA8CD747}" type="presParOf" srcId="{7FAB53AE-61F3-44C1-89D5-52868172A313}" destId="{9099F6FD-23D9-4141-8C55-997429D080BD}" srcOrd="2" destOrd="0" presId="urn:microsoft.com/office/officeart/2005/8/layout/hProcess9"/>
    <dgm:cxn modelId="{7AFD3DFC-4049-4B08-A984-1FEC7EA1FD4D}" type="presParOf" srcId="{7FAB53AE-61F3-44C1-89D5-52868172A313}" destId="{68F31912-79F3-4162-8232-0B0CE6A859BB}" srcOrd="3" destOrd="0" presId="urn:microsoft.com/office/officeart/2005/8/layout/hProcess9"/>
    <dgm:cxn modelId="{9721EB2C-B90E-4967-8301-001298BF7FFC}" type="presParOf" srcId="{7FAB53AE-61F3-44C1-89D5-52868172A313}" destId="{CC96B088-0A70-43BE-BE32-F1BA21709904}" srcOrd="4" destOrd="0" presId="urn:microsoft.com/office/officeart/2005/8/layout/hProcess9"/>
    <dgm:cxn modelId="{A7E2A10A-F92A-4EE0-9EA7-9A3B14CA222C}" type="presParOf" srcId="{7FAB53AE-61F3-44C1-89D5-52868172A313}" destId="{041168FA-CD5A-4D19-B9E6-4E61DD42F52E}" srcOrd="5" destOrd="0" presId="urn:microsoft.com/office/officeart/2005/8/layout/hProcess9"/>
    <dgm:cxn modelId="{4BB318D3-6C64-40DE-AEB0-26CC2D81455B}" type="presParOf" srcId="{7FAB53AE-61F3-44C1-89D5-52868172A313}" destId="{2783D169-EC76-4993-BA28-52544C7E9A9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732AC-9CFD-4B55-99AB-8F0A9E432293}" type="doc">
      <dgm:prSet loTypeId="urn:microsoft.com/office/officeart/2005/8/layout/hProcess9" loCatId="process" qsTypeId="urn:microsoft.com/office/officeart/2005/8/quickstyle/simple3" qsCatId="simple" csTypeId="urn:microsoft.com/office/officeart/2005/8/colors/colorful3" csCatId="colorful" phldr="1"/>
      <dgm:spPr/>
    </dgm:pt>
    <dgm:pt modelId="{0155C7AD-01AC-4B0D-8863-F7F454FD3FBD}">
      <dgm:prSet phldrT="[Text]"/>
      <dgm:spPr/>
      <dgm:t>
        <a:bodyPr/>
        <a:lstStyle/>
        <a:p>
          <a:r>
            <a:rPr lang="en-GB" dirty="0" smtClean="0"/>
            <a:t>This “reconciliation to actual” approach will give the opportunity for timely and appropriate corrective action to be taken - by both sides – and help the Beneficiary/PMU understand the actual position</a:t>
          </a:r>
          <a:endParaRPr lang="en-US" dirty="0"/>
        </a:p>
      </dgm:t>
    </dgm:pt>
    <dgm:pt modelId="{2A543278-668D-4CBC-AFAF-8FAD6DD822B9}" type="parTrans" cxnId="{48AD4B06-C0FC-4AEB-8B2F-3870675401D5}">
      <dgm:prSet/>
      <dgm:spPr/>
      <dgm:t>
        <a:bodyPr/>
        <a:lstStyle/>
        <a:p>
          <a:endParaRPr lang="en-US"/>
        </a:p>
      </dgm:t>
    </dgm:pt>
    <dgm:pt modelId="{6EB9EE2A-177C-479F-A44B-37CE8A014684}" type="sibTrans" cxnId="{48AD4B06-C0FC-4AEB-8B2F-3870675401D5}">
      <dgm:prSet/>
      <dgm:spPr/>
      <dgm:t>
        <a:bodyPr/>
        <a:lstStyle/>
        <a:p>
          <a:endParaRPr lang="en-US"/>
        </a:p>
      </dgm:t>
    </dgm:pt>
    <dgm:pt modelId="{887BD033-3251-4A9F-B3F0-E4BF9B0C0BF0}">
      <dgm:prSet/>
      <dgm:spPr/>
      <dgm:t>
        <a:bodyPr/>
        <a:lstStyle/>
        <a:p>
          <a:r>
            <a:rPr lang="en-GB" dirty="0" smtClean="0"/>
            <a:t>Establish biannual “snapshot” financial reporting per Beneficiary to identify variances</a:t>
          </a:r>
        </a:p>
        <a:p>
          <a:r>
            <a:rPr lang="en-GB" dirty="0" smtClean="0"/>
            <a:t>(April &amp; October) </a:t>
          </a:r>
          <a:endParaRPr lang="en-GB" dirty="0"/>
        </a:p>
      </dgm:t>
    </dgm:pt>
    <dgm:pt modelId="{04141236-D76F-4C9F-87C1-F649AAF8CE5E}" type="parTrans" cxnId="{4CEDC6B4-86F6-4586-923F-ABCDC4B8CF4F}">
      <dgm:prSet/>
      <dgm:spPr/>
      <dgm:t>
        <a:bodyPr/>
        <a:lstStyle/>
        <a:p>
          <a:endParaRPr lang="en-US"/>
        </a:p>
      </dgm:t>
    </dgm:pt>
    <dgm:pt modelId="{8D5C8FF4-C15A-424A-BDBA-050FDAD20500}" type="sibTrans" cxnId="{4CEDC6B4-86F6-4586-923F-ABCDC4B8CF4F}">
      <dgm:prSet/>
      <dgm:spPr/>
      <dgm:t>
        <a:bodyPr/>
        <a:lstStyle/>
        <a:p>
          <a:endParaRPr lang="en-US"/>
        </a:p>
      </dgm:t>
    </dgm:pt>
    <dgm:pt modelId="{A308DFCA-BEE4-4CA5-BED2-3F543ADEB294}">
      <dgm:prSet/>
      <dgm:spPr/>
      <dgm:t>
        <a:bodyPr/>
        <a:lstStyle/>
        <a:p>
          <a:r>
            <a:rPr lang="en-GB" smtClean="0"/>
            <a:t>Investigate deviations above/below a given significance to determine if they have arisen due to financial and/or technical reasons – errors, delays, profiling, unplanned changes etc </a:t>
          </a:r>
          <a:endParaRPr lang="en-GB"/>
        </a:p>
      </dgm:t>
    </dgm:pt>
    <dgm:pt modelId="{13A693A0-D69F-402E-A524-DF3E94D07D3A}" type="parTrans" cxnId="{C6F95047-7917-47AF-826F-7B853F1028B8}">
      <dgm:prSet/>
      <dgm:spPr/>
      <dgm:t>
        <a:bodyPr/>
        <a:lstStyle/>
        <a:p>
          <a:endParaRPr lang="en-US"/>
        </a:p>
      </dgm:t>
    </dgm:pt>
    <dgm:pt modelId="{D863D268-CC92-41E6-B714-CB0ABB1E3CFF}" type="sibTrans" cxnId="{C6F95047-7917-47AF-826F-7B853F1028B8}">
      <dgm:prSet/>
      <dgm:spPr/>
      <dgm:t>
        <a:bodyPr/>
        <a:lstStyle/>
        <a:p>
          <a:endParaRPr lang="en-US"/>
        </a:p>
      </dgm:t>
    </dgm:pt>
    <dgm:pt modelId="{9865FB90-6D1E-442A-A47D-5C03AA97A651}" type="pres">
      <dgm:prSet presAssocID="{DE4732AC-9CFD-4B55-99AB-8F0A9E432293}" presName="CompostProcess" presStyleCnt="0">
        <dgm:presLayoutVars>
          <dgm:dir/>
          <dgm:resizeHandles val="exact"/>
        </dgm:presLayoutVars>
      </dgm:prSet>
      <dgm:spPr/>
    </dgm:pt>
    <dgm:pt modelId="{57EFA379-F3F0-48D7-81EC-5C1EC9170AFA}" type="pres">
      <dgm:prSet presAssocID="{DE4732AC-9CFD-4B55-99AB-8F0A9E432293}" presName="arrow" presStyleLbl="bgShp" presStyleIdx="0" presStyleCnt="1"/>
      <dgm:spPr/>
    </dgm:pt>
    <dgm:pt modelId="{D98C176E-7948-4B5A-B75C-CBA24007E564}" type="pres">
      <dgm:prSet presAssocID="{DE4732AC-9CFD-4B55-99AB-8F0A9E432293}" presName="linearProcess" presStyleCnt="0"/>
      <dgm:spPr/>
    </dgm:pt>
    <dgm:pt modelId="{A23DF219-9FBE-4C23-963A-576B31C260EE}" type="pres">
      <dgm:prSet presAssocID="{887BD033-3251-4A9F-B3F0-E4BF9B0C0BF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36D4D-1E60-4C10-ACFA-1BA4BE3F7572}" type="pres">
      <dgm:prSet presAssocID="{8D5C8FF4-C15A-424A-BDBA-050FDAD20500}" presName="sibTrans" presStyleCnt="0"/>
      <dgm:spPr/>
    </dgm:pt>
    <dgm:pt modelId="{B10D99E8-E30B-4921-B667-411C1FA3D7CB}" type="pres">
      <dgm:prSet presAssocID="{A308DFCA-BEE4-4CA5-BED2-3F543ADEB29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F812A1-8642-4BE9-9ADC-3F17A208C32F}" type="pres">
      <dgm:prSet presAssocID="{D863D268-CC92-41E6-B714-CB0ABB1E3CFF}" presName="sibTrans" presStyleCnt="0"/>
      <dgm:spPr/>
    </dgm:pt>
    <dgm:pt modelId="{13AC0900-F709-4642-92EE-62010DA38574}" type="pres">
      <dgm:prSet presAssocID="{0155C7AD-01AC-4B0D-8863-F7F454FD3FB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AD4B06-C0FC-4AEB-8B2F-3870675401D5}" srcId="{DE4732AC-9CFD-4B55-99AB-8F0A9E432293}" destId="{0155C7AD-01AC-4B0D-8863-F7F454FD3FBD}" srcOrd="2" destOrd="0" parTransId="{2A543278-668D-4CBC-AFAF-8FAD6DD822B9}" sibTransId="{6EB9EE2A-177C-479F-A44B-37CE8A014684}"/>
    <dgm:cxn modelId="{BB711891-465E-45A7-981B-8C9088DC3EF2}" type="presOf" srcId="{DE4732AC-9CFD-4B55-99AB-8F0A9E432293}" destId="{9865FB90-6D1E-442A-A47D-5C03AA97A651}" srcOrd="0" destOrd="0" presId="urn:microsoft.com/office/officeart/2005/8/layout/hProcess9"/>
    <dgm:cxn modelId="{EA5C1D32-58C2-45F3-9877-CA93433FB914}" type="presOf" srcId="{887BD033-3251-4A9F-B3F0-E4BF9B0C0BF0}" destId="{A23DF219-9FBE-4C23-963A-576B31C260EE}" srcOrd="0" destOrd="0" presId="urn:microsoft.com/office/officeart/2005/8/layout/hProcess9"/>
    <dgm:cxn modelId="{4CEDC6B4-86F6-4586-923F-ABCDC4B8CF4F}" srcId="{DE4732AC-9CFD-4B55-99AB-8F0A9E432293}" destId="{887BD033-3251-4A9F-B3F0-E4BF9B0C0BF0}" srcOrd="0" destOrd="0" parTransId="{04141236-D76F-4C9F-87C1-F649AAF8CE5E}" sibTransId="{8D5C8FF4-C15A-424A-BDBA-050FDAD20500}"/>
    <dgm:cxn modelId="{073F9065-A4FF-48DD-BA34-56ED65AC5AC1}" type="presOf" srcId="{A308DFCA-BEE4-4CA5-BED2-3F543ADEB294}" destId="{B10D99E8-E30B-4921-B667-411C1FA3D7CB}" srcOrd="0" destOrd="0" presId="urn:microsoft.com/office/officeart/2005/8/layout/hProcess9"/>
    <dgm:cxn modelId="{C6F95047-7917-47AF-826F-7B853F1028B8}" srcId="{DE4732AC-9CFD-4B55-99AB-8F0A9E432293}" destId="{A308DFCA-BEE4-4CA5-BED2-3F543ADEB294}" srcOrd="1" destOrd="0" parTransId="{13A693A0-D69F-402E-A524-DF3E94D07D3A}" sibTransId="{D863D268-CC92-41E6-B714-CB0ABB1E3CFF}"/>
    <dgm:cxn modelId="{DBC5B57B-701B-461A-BB47-CE979B297886}" type="presOf" srcId="{0155C7AD-01AC-4B0D-8863-F7F454FD3FBD}" destId="{13AC0900-F709-4642-92EE-62010DA38574}" srcOrd="0" destOrd="0" presId="urn:microsoft.com/office/officeart/2005/8/layout/hProcess9"/>
    <dgm:cxn modelId="{57648CEE-1AEB-4861-BD7D-15362FEC47D7}" type="presParOf" srcId="{9865FB90-6D1E-442A-A47D-5C03AA97A651}" destId="{57EFA379-F3F0-48D7-81EC-5C1EC9170AFA}" srcOrd="0" destOrd="0" presId="urn:microsoft.com/office/officeart/2005/8/layout/hProcess9"/>
    <dgm:cxn modelId="{AFDE904E-9453-4067-892C-564EF7E9C2C5}" type="presParOf" srcId="{9865FB90-6D1E-442A-A47D-5C03AA97A651}" destId="{D98C176E-7948-4B5A-B75C-CBA24007E564}" srcOrd="1" destOrd="0" presId="urn:microsoft.com/office/officeart/2005/8/layout/hProcess9"/>
    <dgm:cxn modelId="{3573524D-ECED-483B-9A9D-37BBD0B9D524}" type="presParOf" srcId="{D98C176E-7948-4B5A-B75C-CBA24007E564}" destId="{A23DF219-9FBE-4C23-963A-576B31C260EE}" srcOrd="0" destOrd="0" presId="urn:microsoft.com/office/officeart/2005/8/layout/hProcess9"/>
    <dgm:cxn modelId="{FDA3F56C-623E-49E0-A349-A7C7FD372584}" type="presParOf" srcId="{D98C176E-7948-4B5A-B75C-CBA24007E564}" destId="{06E36D4D-1E60-4C10-ACFA-1BA4BE3F7572}" srcOrd="1" destOrd="0" presId="urn:microsoft.com/office/officeart/2005/8/layout/hProcess9"/>
    <dgm:cxn modelId="{2370EC33-86AE-4467-AB40-BEF9F5146962}" type="presParOf" srcId="{D98C176E-7948-4B5A-B75C-CBA24007E564}" destId="{B10D99E8-E30B-4921-B667-411C1FA3D7CB}" srcOrd="2" destOrd="0" presId="urn:microsoft.com/office/officeart/2005/8/layout/hProcess9"/>
    <dgm:cxn modelId="{AF23EAD9-E0A2-4923-A731-7D5E1FF4BF1A}" type="presParOf" srcId="{D98C176E-7948-4B5A-B75C-CBA24007E564}" destId="{1BF812A1-8642-4BE9-9ADC-3F17A208C32F}" srcOrd="3" destOrd="0" presId="urn:microsoft.com/office/officeart/2005/8/layout/hProcess9"/>
    <dgm:cxn modelId="{861F5A08-452A-433F-B58F-0880B973AAA0}" type="presParOf" srcId="{D98C176E-7948-4B5A-B75C-CBA24007E564}" destId="{13AC0900-F709-4642-92EE-62010DA3857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3F60-1094-490A-A5AD-D304269CF9F7}">
      <dsp:nvSpPr>
        <dsp:cNvPr id="0" name=""/>
        <dsp:cNvSpPr/>
      </dsp:nvSpPr>
      <dsp:spPr>
        <a:xfrm>
          <a:off x="632889" y="0"/>
          <a:ext cx="6995160" cy="489585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A135F4-DDD4-462D-8CD2-85D5E652FD92}">
      <dsp:nvSpPr>
        <dsp:cNvPr id="0" name=""/>
        <dsp:cNvSpPr/>
      </dsp:nvSpPr>
      <dsp:spPr>
        <a:xfrm>
          <a:off x="10345" y="1440065"/>
          <a:ext cx="1981051" cy="19583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method of assigning values to deliverables</a:t>
          </a:r>
          <a:endParaRPr lang="en-US" sz="1700" kern="1200" dirty="0"/>
        </a:p>
      </dsp:txBody>
      <dsp:txXfrm>
        <a:off x="105943" y="1535663"/>
        <a:ext cx="1789855" cy="1767144"/>
      </dsp:txXfrm>
    </dsp:sp>
    <dsp:sp modelId="{D83F4DE8-6264-4BD9-8693-E9CEB0C426BD}">
      <dsp:nvSpPr>
        <dsp:cNvPr id="0" name=""/>
        <dsp:cNvSpPr/>
      </dsp:nvSpPr>
      <dsp:spPr>
        <a:xfrm>
          <a:off x="2084222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Identify items with high potential budgetary impact to assess single-point risks</a:t>
          </a:r>
          <a:endParaRPr lang="en-US" sz="1700" kern="1200" dirty="0"/>
        </a:p>
      </dsp:txBody>
      <dsp:txXfrm>
        <a:off x="2179820" y="1564353"/>
        <a:ext cx="1789855" cy="1767144"/>
      </dsp:txXfrm>
    </dsp:sp>
    <dsp:sp modelId="{CD485DA1-D13F-48E3-AA13-822151E9A0B5}">
      <dsp:nvSpPr>
        <dsp:cNvPr id="0" name=""/>
        <dsp:cNvSpPr/>
      </dsp:nvSpPr>
      <dsp:spPr>
        <a:xfrm>
          <a:off x="4164326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Monitor projects time schedule and assess if technical progress is in line with financial </a:t>
          </a:r>
          <a:r>
            <a:rPr lang="en-US" sz="1700" kern="1200" dirty="0" err="1" smtClean="0"/>
            <a:t>committment</a:t>
          </a:r>
          <a:endParaRPr lang="en-US" sz="1700" kern="1200" dirty="0"/>
        </a:p>
      </dsp:txBody>
      <dsp:txXfrm>
        <a:off x="4259924" y="1564353"/>
        <a:ext cx="1789855" cy="1767144"/>
      </dsp:txXfrm>
    </dsp:sp>
    <dsp:sp modelId="{C5E85E74-67D8-4A4B-81B7-25187EDE9D64}">
      <dsp:nvSpPr>
        <dsp:cNvPr id="0" name=""/>
        <dsp:cNvSpPr/>
      </dsp:nvSpPr>
      <dsp:spPr>
        <a:xfrm>
          <a:off x="6244430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Investigate deviations and propose corrective actions</a:t>
          </a:r>
          <a:endParaRPr lang="en-US" sz="1700" kern="1200" dirty="0"/>
        </a:p>
      </dsp:txBody>
      <dsp:txXfrm>
        <a:off x="6340028" y="1564353"/>
        <a:ext cx="1789855" cy="1767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CF8C1-6979-47C7-885D-362F5126CEA8}">
      <dsp:nvSpPr>
        <dsp:cNvPr id="0" name=""/>
        <dsp:cNvSpPr/>
      </dsp:nvSpPr>
      <dsp:spPr>
        <a:xfrm>
          <a:off x="617219" y="0"/>
          <a:ext cx="6995160" cy="489585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6294C3E-05A4-4C3C-B794-6FCA5E89B2C8}">
      <dsp:nvSpPr>
        <dsp:cNvPr id="0" name=""/>
        <dsp:cNvSpPr/>
      </dsp:nvSpPr>
      <dsp:spPr>
        <a:xfrm>
          <a:off x="4118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Adopt cumulative budget ceilings for 2021-2022</a:t>
          </a:r>
          <a:endParaRPr lang="en-US" sz="1500" kern="1200" dirty="0"/>
        </a:p>
      </dsp:txBody>
      <dsp:txXfrm>
        <a:off x="99716" y="1564353"/>
        <a:ext cx="1789855" cy="1767144"/>
      </dsp:txXfrm>
    </dsp:sp>
    <dsp:sp modelId="{9099F6FD-23D9-4141-8C55-997429D080BD}">
      <dsp:nvSpPr>
        <dsp:cNvPr id="0" name=""/>
        <dsp:cNvSpPr/>
      </dsp:nvSpPr>
      <dsp:spPr>
        <a:xfrm>
          <a:off x="2084222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FF0000"/>
              </a:solidFill>
            </a:rPr>
            <a:t>Mid-term review in 2023 </a:t>
          </a:r>
          <a:r>
            <a:rPr lang="en-GB" sz="1500" kern="1200" dirty="0" smtClean="0"/>
            <a:t>and decision point if cumulative budget ceilings will be applied also from 2023 onwards.</a:t>
          </a:r>
          <a:endParaRPr lang="en-US" sz="1500" kern="1200" dirty="0"/>
        </a:p>
      </dsp:txBody>
      <dsp:txXfrm>
        <a:off x="2179820" y="1564353"/>
        <a:ext cx="1789855" cy="1767144"/>
      </dsp:txXfrm>
    </dsp:sp>
    <dsp:sp modelId="{CC96B088-0A70-43BE-BE32-F1BA21709904}">
      <dsp:nvSpPr>
        <dsp:cNvPr id="0" name=""/>
        <dsp:cNvSpPr/>
      </dsp:nvSpPr>
      <dsp:spPr>
        <a:xfrm>
          <a:off x="4164326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smtClean="0"/>
            <a:t>Restrict previous period reporting to one year</a:t>
          </a:r>
          <a:endParaRPr lang="en-GB" sz="1500" kern="1200"/>
        </a:p>
      </dsp:txBody>
      <dsp:txXfrm>
        <a:off x="4259924" y="1564353"/>
        <a:ext cx="1789855" cy="1767144"/>
      </dsp:txXfrm>
    </dsp:sp>
    <dsp:sp modelId="{2783D169-EC76-4993-BA28-52544C7E9A97}">
      <dsp:nvSpPr>
        <dsp:cNvPr id="0" name=""/>
        <dsp:cNvSpPr/>
      </dsp:nvSpPr>
      <dsp:spPr>
        <a:xfrm>
          <a:off x="6244430" y="1468755"/>
          <a:ext cx="1981051" cy="19583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err="1" smtClean="0"/>
            <a:t>Decommitment</a:t>
          </a:r>
          <a:r>
            <a:rPr lang="en-GB" sz="1500" kern="1200" dirty="0" smtClean="0"/>
            <a:t> of undeclared resources at the appropriate cumulative ceiling if there is no proper justification of delayed activities</a:t>
          </a:r>
          <a:endParaRPr lang="en-US" sz="1500" kern="1200" dirty="0"/>
        </a:p>
      </dsp:txBody>
      <dsp:txXfrm>
        <a:off x="6340028" y="1564353"/>
        <a:ext cx="1789855" cy="1767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FA379-F3F0-48D7-81EC-5C1EC9170AFA}">
      <dsp:nvSpPr>
        <dsp:cNvPr id="0" name=""/>
        <dsp:cNvSpPr/>
      </dsp:nvSpPr>
      <dsp:spPr>
        <a:xfrm>
          <a:off x="617219" y="0"/>
          <a:ext cx="6995160" cy="489585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23DF219-9FBE-4C23-963A-576B31C260EE}">
      <dsp:nvSpPr>
        <dsp:cNvPr id="0" name=""/>
        <dsp:cNvSpPr/>
      </dsp:nvSpPr>
      <dsp:spPr>
        <a:xfrm>
          <a:off x="278874" y="1468755"/>
          <a:ext cx="2468880" cy="19583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Establish biannual “snapshot” financial reporting per Beneficiary to identify variances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(April &amp; October) </a:t>
          </a:r>
          <a:endParaRPr lang="en-GB" sz="1400" kern="1200" dirty="0"/>
        </a:p>
      </dsp:txBody>
      <dsp:txXfrm>
        <a:off x="374472" y="1564353"/>
        <a:ext cx="2277684" cy="1767144"/>
      </dsp:txXfrm>
    </dsp:sp>
    <dsp:sp modelId="{B10D99E8-E30B-4921-B667-411C1FA3D7CB}">
      <dsp:nvSpPr>
        <dsp:cNvPr id="0" name=""/>
        <dsp:cNvSpPr/>
      </dsp:nvSpPr>
      <dsp:spPr>
        <a:xfrm>
          <a:off x="2880359" y="1468755"/>
          <a:ext cx="2468880" cy="1958340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smtClean="0"/>
            <a:t>Investigate deviations above/below a given significance to determine if they have arisen due to financial and/or technical reasons – errors, delays, profiling, unplanned changes etc </a:t>
          </a:r>
          <a:endParaRPr lang="en-GB" sz="1400" kern="1200"/>
        </a:p>
      </dsp:txBody>
      <dsp:txXfrm>
        <a:off x="2975957" y="1564353"/>
        <a:ext cx="2277684" cy="1767144"/>
      </dsp:txXfrm>
    </dsp:sp>
    <dsp:sp modelId="{13AC0900-F709-4642-92EE-62010DA38574}">
      <dsp:nvSpPr>
        <dsp:cNvPr id="0" name=""/>
        <dsp:cNvSpPr/>
      </dsp:nvSpPr>
      <dsp:spPr>
        <a:xfrm>
          <a:off x="5481845" y="1468755"/>
          <a:ext cx="2468880" cy="1958340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This “reconciliation to actual” approach will give the opportunity for timely and appropriate corrective action to be taken - by both sides – and help the Beneficiary/PMU understand the actual position</a:t>
          </a:r>
          <a:endParaRPr lang="en-US" sz="1400" kern="1200" dirty="0"/>
        </a:p>
      </dsp:txBody>
      <dsp:txXfrm>
        <a:off x="5577443" y="1564353"/>
        <a:ext cx="2277684" cy="1767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11/01/2021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Bild 2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1" t="476" r="10161" b="28351"/>
          <a:stretch/>
        </p:blipFill>
        <p:spPr>
          <a:xfrm>
            <a:off x="0" y="252000"/>
            <a:ext cx="9144000" cy="518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40252896"/>
            <a:ext cx="9924896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40405296"/>
            <a:ext cx="9924896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40557696"/>
            <a:ext cx="9924896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40710096"/>
            <a:ext cx="9924896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8" name="Bild 7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8323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228600"/>
            <a:ext cx="75438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16632"/>
            <a:ext cx="458197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Budget-control@euro-fusion.or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96944" cy="1728192"/>
          </a:xfrm>
        </p:spPr>
        <p:txBody>
          <a:bodyPr/>
          <a:lstStyle/>
          <a:p>
            <a:r>
              <a:rPr lang="en-US" sz="2400" dirty="0" smtClean="0"/>
              <a:t>Budget control in FP9</a:t>
            </a:r>
            <a:br>
              <a:rPr lang="en-US" sz="2400" dirty="0" smtClean="0"/>
            </a:br>
            <a:r>
              <a:rPr lang="en-US" sz="2400" dirty="0" smtClean="0"/>
              <a:t>(Funding rates and costs categories; Resources allocation vs budget plan; Budget control process)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Emilia Genangeli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21288"/>
            <a:ext cx="313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 meeting – 12 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9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Subcontracts vs other </a:t>
            </a:r>
            <a:r>
              <a:rPr lang="en-US" sz="2800" dirty="0" smtClean="0"/>
              <a:t>contracts: examples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Example 1: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Task: Design, construction and tests of a mockup for…</a:t>
            </a:r>
          </a:p>
          <a:p>
            <a:r>
              <a:rPr lang="en-US" dirty="0" smtClean="0"/>
              <a:t>Beneficiary A purchases the components/materials for the realization of the mockup </a:t>
            </a:r>
            <a:r>
              <a:rPr lang="en-US" dirty="0" smtClean="0">
                <a:solidFill>
                  <a:srgbClr val="FF0000"/>
                </a:solidFill>
              </a:rPr>
              <a:t>=&gt; purchase of goods</a:t>
            </a:r>
          </a:p>
          <a:p>
            <a:r>
              <a:rPr lang="en-US" dirty="0" smtClean="0"/>
              <a:t>Beneficiary A places a contract for the design of the mockup </a:t>
            </a:r>
            <a:r>
              <a:rPr lang="en-US" dirty="0" smtClean="0">
                <a:solidFill>
                  <a:srgbClr val="FF0000"/>
                </a:solidFill>
              </a:rPr>
              <a:t>=&gt; purchase of services</a:t>
            </a:r>
          </a:p>
          <a:p>
            <a:r>
              <a:rPr lang="en-US" dirty="0" smtClean="0"/>
              <a:t>Beneficiary A places a contract for the construction of the mockup </a:t>
            </a:r>
            <a:r>
              <a:rPr lang="en-US" dirty="0" smtClean="0">
                <a:solidFill>
                  <a:srgbClr val="FF0000"/>
                </a:solidFill>
              </a:rPr>
              <a:t>=&gt; purchase of works/services</a:t>
            </a:r>
          </a:p>
          <a:p>
            <a:r>
              <a:rPr lang="en-US" dirty="0" smtClean="0"/>
              <a:t>Beneficiary A places a contract to an external company for the implementation of the full task </a:t>
            </a:r>
            <a:r>
              <a:rPr lang="en-US" dirty="0" smtClean="0">
                <a:solidFill>
                  <a:srgbClr val="FF0000"/>
                </a:solidFill>
              </a:rPr>
              <a:t>=&gt; subcontracting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05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Subcontracts vs other </a:t>
            </a:r>
            <a:r>
              <a:rPr lang="en-US" sz="2800" dirty="0" smtClean="0"/>
              <a:t>contracts: examples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Example 2: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Task: Design and construction of a test facility for…</a:t>
            </a:r>
          </a:p>
          <a:p>
            <a:r>
              <a:rPr lang="en-US" dirty="0" smtClean="0"/>
              <a:t>Beneficiary A purchases the components/materials for the construction of the facility </a:t>
            </a:r>
            <a:r>
              <a:rPr lang="en-US" dirty="0" smtClean="0">
                <a:solidFill>
                  <a:srgbClr val="FF0000"/>
                </a:solidFill>
              </a:rPr>
              <a:t>=&gt; purchase of goods</a:t>
            </a:r>
          </a:p>
          <a:p>
            <a:r>
              <a:rPr lang="en-US" dirty="0" smtClean="0"/>
              <a:t>Beneficiary A places a contract for the design of the facility </a:t>
            </a:r>
            <a:r>
              <a:rPr lang="en-US" dirty="0" smtClean="0">
                <a:solidFill>
                  <a:srgbClr val="FF0000"/>
                </a:solidFill>
              </a:rPr>
              <a:t>=&gt; purchase of services</a:t>
            </a:r>
          </a:p>
          <a:p>
            <a:r>
              <a:rPr lang="en-US" dirty="0" smtClean="0"/>
              <a:t>Beneficiary A places a contract for the construction of the facility </a:t>
            </a:r>
            <a:r>
              <a:rPr lang="en-US" dirty="0" smtClean="0">
                <a:solidFill>
                  <a:srgbClr val="FF0000"/>
                </a:solidFill>
              </a:rPr>
              <a:t>=&gt; purchase of works</a:t>
            </a:r>
          </a:p>
          <a:p>
            <a:r>
              <a:rPr lang="en-US" dirty="0" smtClean="0"/>
              <a:t>Beneficiary A places a contract to an external company for the implementation of the full task </a:t>
            </a:r>
            <a:r>
              <a:rPr lang="en-US" dirty="0" smtClean="0">
                <a:solidFill>
                  <a:srgbClr val="FF0000"/>
                </a:solidFill>
              </a:rPr>
              <a:t>=&gt; subcontracting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95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Subcontracts vs other </a:t>
            </a:r>
            <a:r>
              <a:rPr lang="en-US" sz="2800" dirty="0" smtClean="0"/>
              <a:t>contracts: examples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Example 3: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Task: Large scale steel manufacturing studies</a:t>
            </a:r>
          </a:p>
          <a:p>
            <a:r>
              <a:rPr lang="en-US" dirty="0" smtClean="0"/>
              <a:t>Beneficiary A places a contract for support to manufacturing studies </a:t>
            </a:r>
            <a:r>
              <a:rPr lang="en-US" dirty="0" smtClean="0">
                <a:solidFill>
                  <a:srgbClr val="FF0000"/>
                </a:solidFill>
              </a:rPr>
              <a:t>=&gt; purchase of services</a:t>
            </a:r>
          </a:p>
          <a:p>
            <a:r>
              <a:rPr lang="en-US" dirty="0" smtClean="0"/>
              <a:t>Beneficiary A places a contract to an external company for the implementation of the full task </a:t>
            </a:r>
            <a:r>
              <a:rPr lang="en-US" dirty="0" smtClean="0">
                <a:solidFill>
                  <a:srgbClr val="FF0000"/>
                </a:solidFill>
              </a:rPr>
              <a:t>=&gt; subcontracting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00B050"/>
                </a:solidFill>
              </a:rPr>
              <a:t>Tip: if the contract placed is for support to…, assistance in …, consultancy for…, purchase of …, it is NOT a subcontract. </a:t>
            </a: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6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Internal Funding rates: </a:t>
            </a:r>
            <a:r>
              <a:rPr lang="en-US" sz="2800" dirty="0" smtClean="0"/>
              <a:t>Equipment &amp; Other </a:t>
            </a:r>
            <a:r>
              <a:rPr lang="en-US" sz="2800" dirty="0"/>
              <a:t>Goods and Services</a:t>
            </a:r>
            <a:endParaRPr lang="en-GB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81" y="2204864"/>
            <a:ext cx="8806953" cy="261682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4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Equipment &amp; Other Goods and </a:t>
            </a:r>
            <a:r>
              <a:rPr lang="en-US" sz="2800" dirty="0" smtClean="0"/>
              <a:t>Services categories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Similarly to the personnel costs, make sure that the right costs category is picked up</a:t>
            </a:r>
          </a:p>
          <a:p>
            <a:r>
              <a:rPr lang="en-US" dirty="0">
                <a:solidFill>
                  <a:srgbClr val="0070C0"/>
                </a:solidFill>
              </a:rPr>
              <a:t>New Investments </a:t>
            </a:r>
            <a:r>
              <a:rPr lang="en-US" dirty="0"/>
              <a:t>are new facilities to be build and identified as necessary </a:t>
            </a:r>
            <a:r>
              <a:rPr lang="en-US" dirty="0" smtClean="0"/>
              <a:t>for the </a:t>
            </a:r>
            <a:r>
              <a:rPr lang="en-US" dirty="0"/>
              <a:t>implementation of the </a:t>
            </a:r>
            <a:r>
              <a:rPr lang="en-US" dirty="0" err="1" smtClean="0"/>
              <a:t>programme</a:t>
            </a:r>
            <a:r>
              <a:rPr lang="en-US" dirty="0" smtClean="0"/>
              <a:t> (currently10 </a:t>
            </a:r>
            <a:r>
              <a:rPr lang="en-US" dirty="0"/>
              <a:t>Technology </a:t>
            </a:r>
            <a:r>
              <a:rPr lang="en-US" dirty="0" smtClean="0"/>
              <a:t>facilities named pilot plants – terminology no longer used in HE).</a:t>
            </a:r>
          </a:p>
          <a:p>
            <a:r>
              <a:rPr lang="en-US" dirty="0"/>
              <a:t>Funding rate for the </a:t>
            </a:r>
            <a:r>
              <a:rPr lang="en-US" dirty="0">
                <a:solidFill>
                  <a:srgbClr val="0070C0"/>
                </a:solidFill>
              </a:rPr>
              <a:t>HPC</a:t>
            </a:r>
            <a:r>
              <a:rPr lang="en-US" dirty="0"/>
              <a:t> will be applied to the new HPC post Marconi </a:t>
            </a:r>
            <a:r>
              <a:rPr lang="en-US" dirty="0" smtClean="0"/>
              <a:t>Fusion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Facilities</a:t>
            </a:r>
            <a:r>
              <a:rPr lang="en-US" dirty="0" smtClean="0"/>
              <a:t> see slide n. 5 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9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Funding rates: travels and </a:t>
            </a:r>
            <a:r>
              <a:rPr lang="en-US" dirty="0" err="1" smtClean="0"/>
              <a:t>secondments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340768"/>
            <a:ext cx="8547544" cy="64807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15</a:t>
            </a:fld>
            <a:endParaRPr lang="en-GB" dirty="0"/>
          </a:p>
          <a:p>
            <a:pPr algn="r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643808"/>
            <a:ext cx="8547544" cy="4332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436510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INFORMATION </a:t>
            </a:r>
            <a:r>
              <a:rPr lang="en-US" dirty="0" smtClean="0"/>
              <a:t>ONLY</a:t>
            </a:r>
          </a:p>
          <a:p>
            <a:r>
              <a:rPr lang="en-US" dirty="0" smtClean="0"/>
              <a:t>Resources for missions are kept not-allocated and will be made available following the usual approval of mission requests. The Beneficiary have not been asked to make proposals for missions.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Tendency to pick up the higher funding rate</a:t>
            </a:r>
          </a:p>
          <a:p>
            <a:r>
              <a:rPr lang="en-US" dirty="0" smtClean="0"/>
              <a:t>Staff overbooking</a:t>
            </a:r>
          </a:p>
          <a:p>
            <a:r>
              <a:rPr lang="en-US" dirty="0"/>
              <a:t>Subcontracting</a:t>
            </a:r>
            <a:endParaRPr lang="en-GB" dirty="0"/>
          </a:p>
          <a:p>
            <a:r>
              <a:rPr lang="en-US" dirty="0" smtClean="0"/>
              <a:t>For equipment depreciation costs (and the eligibility conditions) are not considered</a:t>
            </a:r>
          </a:p>
          <a:p>
            <a:r>
              <a:rPr lang="en-US" dirty="0" smtClean="0"/>
              <a:t>For use of facilities:</a:t>
            </a:r>
          </a:p>
          <a:p>
            <a:pPr lvl="1"/>
            <a:r>
              <a:rPr lang="en-US" dirty="0" smtClean="0"/>
              <a:t>No breakdown of costs</a:t>
            </a:r>
          </a:p>
          <a:p>
            <a:pPr lvl="1"/>
            <a:r>
              <a:rPr lang="en-US" dirty="0" smtClean="0"/>
              <a:t>No indication of the </a:t>
            </a:r>
            <a:r>
              <a:rPr lang="en-US" dirty="0" err="1" smtClean="0"/>
              <a:t>EUROfusion</a:t>
            </a:r>
            <a:r>
              <a:rPr lang="en-US" dirty="0" smtClean="0"/>
              <a:t> share</a:t>
            </a:r>
          </a:p>
          <a:p>
            <a:pPr lvl="1"/>
            <a:r>
              <a:rPr lang="en-US" dirty="0" smtClean="0"/>
              <a:t>Wrong facility type</a:t>
            </a:r>
          </a:p>
          <a:p>
            <a:pPr lvl="1"/>
            <a:r>
              <a:rPr lang="en-US" dirty="0" smtClean="0"/>
              <a:t>Quotation based on internal unit costs (methodology not certified) =&gt; only actual costs (measurable and verifiable) can be reported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960" y="919159"/>
            <a:ext cx="1512993" cy="150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allocation vs budget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Budget tables per WP have been distributed.</a:t>
            </a:r>
          </a:p>
          <a:p>
            <a:r>
              <a:rPr lang="en-GB" dirty="0" smtClean="0"/>
              <a:t>In the </a:t>
            </a:r>
            <a:r>
              <a:rPr lang="en-GB" dirty="0"/>
              <a:t>current budget plan for FP9, the total Consortium Contribution resulting from the application of the new funding rates is higher than the expected </a:t>
            </a:r>
            <a:r>
              <a:rPr lang="en-GB" dirty="0" err="1"/>
              <a:t>Euratom</a:t>
            </a:r>
            <a:r>
              <a:rPr lang="en-GB" dirty="0"/>
              <a:t> contribution. </a:t>
            </a:r>
            <a:r>
              <a:rPr lang="en-GB" dirty="0" smtClean="0"/>
              <a:t>At </a:t>
            </a:r>
            <a:r>
              <a:rPr lang="en-GB" dirty="0"/>
              <a:t>this stage,</a:t>
            </a:r>
            <a:r>
              <a:rPr lang="en-GB" b="1" dirty="0"/>
              <a:t> it is important that the internal funding % does not increase </a:t>
            </a:r>
            <a:r>
              <a:rPr lang="en-GB" b="1" dirty="0" smtClean="0"/>
              <a:t>further</a:t>
            </a:r>
            <a:r>
              <a:rPr lang="en-GB" dirty="0" smtClean="0"/>
              <a:t>. </a:t>
            </a:r>
            <a:r>
              <a:rPr lang="en-GB" dirty="0"/>
              <a:t>  </a:t>
            </a:r>
          </a:p>
          <a:p>
            <a:r>
              <a:rPr lang="en-GB" dirty="0" smtClean="0"/>
              <a:t>During the </a:t>
            </a:r>
            <a:r>
              <a:rPr lang="en-GB" dirty="0"/>
              <a:t>selection process and allocation of indicative </a:t>
            </a:r>
            <a:r>
              <a:rPr lang="en-GB" dirty="0" smtClean="0"/>
              <a:t>resources please make </a:t>
            </a:r>
            <a:r>
              <a:rPr lang="en-GB" dirty="0"/>
              <a:t>sure that</a:t>
            </a:r>
            <a:r>
              <a:rPr lang="en-GB" dirty="0" smtClean="0"/>
              <a:t>:</a:t>
            </a:r>
            <a:r>
              <a:rPr lang="en-GB" dirty="0"/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FF0000"/>
                </a:solidFill>
              </a:rPr>
              <a:t>The Total resources (which include indirect costs) </a:t>
            </a:r>
            <a:r>
              <a:rPr lang="en-GB" b="1" dirty="0" smtClean="0">
                <a:solidFill>
                  <a:srgbClr val="FF0000"/>
                </a:solidFill>
              </a:rPr>
              <a:t>do not </a:t>
            </a:r>
            <a:r>
              <a:rPr lang="en-GB" b="1" dirty="0">
                <a:solidFill>
                  <a:srgbClr val="FF0000"/>
                </a:solidFill>
              </a:rPr>
              <a:t>vary. A slight increase in the total resources is acceptable only if the Consortium Contribution </a:t>
            </a:r>
            <a:r>
              <a:rPr lang="en-GB" b="1" dirty="0" smtClean="0">
                <a:solidFill>
                  <a:srgbClr val="FF0000"/>
                </a:solidFill>
              </a:rPr>
              <a:t>does </a:t>
            </a:r>
            <a:r>
              <a:rPr lang="en-GB" b="1" dirty="0">
                <a:solidFill>
                  <a:srgbClr val="FF0000"/>
                </a:solidFill>
              </a:rPr>
              <a:t>not change or is reduced.</a:t>
            </a:r>
            <a:endParaRPr lang="en-GB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FF0000"/>
                </a:solidFill>
              </a:rPr>
              <a:t>The internal funding % in your WP </a:t>
            </a:r>
            <a:r>
              <a:rPr lang="en-GB" b="1" dirty="0" smtClean="0">
                <a:solidFill>
                  <a:srgbClr val="FF0000"/>
                </a:solidFill>
              </a:rPr>
              <a:t>does </a:t>
            </a:r>
            <a:r>
              <a:rPr lang="en-GB" b="1" dirty="0">
                <a:solidFill>
                  <a:srgbClr val="FF0000"/>
                </a:solidFill>
              </a:rPr>
              <a:t>not increase. A decrease of the internal % is welcome provided that the total resources are not reduced.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85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allocation vs budget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If needed</a:t>
            </a:r>
            <a:r>
              <a:rPr lang="en-US" dirty="0" smtClean="0"/>
              <a:t> the PL can decide to move resources from one cost category to another; however in the proposed allocation:</a:t>
            </a:r>
          </a:p>
          <a:p>
            <a:r>
              <a:rPr lang="en-US" dirty="0" smtClean="0"/>
              <a:t>The Total resources should not decrease and the Consortium Contribution should not increase.</a:t>
            </a:r>
          </a:p>
          <a:p>
            <a:r>
              <a:rPr lang="en-US" dirty="0" smtClean="0"/>
              <a:t>This is in principle valid for the overall WP budget (5 years); however it is suggested to pay attention also at the yearly values, as a change in the spending profile may result in a shortfall in a specific year. </a:t>
            </a:r>
          </a:p>
          <a:p>
            <a:r>
              <a:rPr lang="en-US" dirty="0" smtClean="0"/>
              <a:t>For budget allocated to specific costs categories (facilities, new investments, subcontracting, Industry AE) only minor changes should be done.</a:t>
            </a:r>
          </a:p>
          <a:p>
            <a:pPr marL="0" indent="0">
              <a:buNone/>
            </a:pPr>
            <a:r>
              <a:rPr lang="en-US" dirty="0" smtClean="0"/>
              <a:t>It is recommended to focus on the 2021 budget – eventually with a different distribution of resources – and to propose indicative resources for 2022-25 in line with the budget plan.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4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 contribution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budget table are indicate UK resources (UK facilities and resources considered essential for the </a:t>
            </a:r>
            <a:r>
              <a:rPr lang="en-US" dirty="0" err="1" smtClean="0"/>
              <a:t>programme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contributions can be selected by the </a:t>
            </a:r>
            <a:r>
              <a:rPr lang="en-US" dirty="0" err="1" smtClean="0"/>
              <a:t>PLs.</a:t>
            </a:r>
            <a:r>
              <a:rPr lang="en-US" dirty="0" smtClean="0"/>
              <a:t> In this case </a:t>
            </a:r>
            <a:r>
              <a:rPr lang="en-GB" dirty="0" smtClean="0"/>
              <a:t>the EF budget should not decreased.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For all UK contributions the </a:t>
            </a:r>
            <a:r>
              <a:rPr lang="en-GB" dirty="0">
                <a:solidFill>
                  <a:srgbClr val="FF0000"/>
                </a:solidFill>
              </a:rPr>
              <a:t>resources should be made available under a </a:t>
            </a:r>
            <a:r>
              <a:rPr lang="en-GB" b="1" dirty="0">
                <a:solidFill>
                  <a:srgbClr val="FF0000"/>
                </a:solidFill>
              </a:rPr>
              <a:t>separate budget line </a:t>
            </a:r>
            <a:r>
              <a:rPr lang="en-GB" dirty="0">
                <a:solidFill>
                  <a:srgbClr val="FF0000"/>
                </a:solidFill>
              </a:rPr>
              <a:t>since the overall </a:t>
            </a:r>
            <a:r>
              <a:rPr lang="en-GB" dirty="0" err="1">
                <a:solidFill>
                  <a:srgbClr val="FF0000"/>
                </a:solidFill>
              </a:rPr>
              <a:t>EUROfusion</a:t>
            </a:r>
            <a:r>
              <a:rPr lang="en-GB" dirty="0">
                <a:solidFill>
                  <a:srgbClr val="FF0000"/>
                </a:solidFill>
              </a:rPr>
              <a:t> contribution to the UK will depend on the level of the contribution of the UK to the </a:t>
            </a:r>
            <a:r>
              <a:rPr lang="en-GB" dirty="0" err="1">
                <a:solidFill>
                  <a:srgbClr val="FF0000"/>
                </a:solidFill>
              </a:rPr>
              <a:t>Euratom</a:t>
            </a:r>
            <a:r>
              <a:rPr lang="en-GB" dirty="0">
                <a:solidFill>
                  <a:srgbClr val="FF0000"/>
                </a:solidFill>
              </a:rPr>
              <a:t> Programme.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19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4902084"/>
            <a:ext cx="2824885" cy="163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6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rates and costs categories</a:t>
            </a:r>
          </a:p>
          <a:p>
            <a:r>
              <a:rPr lang="en-US" dirty="0" smtClean="0"/>
              <a:t>Resources allocation vs budget plan</a:t>
            </a:r>
          </a:p>
          <a:p>
            <a:r>
              <a:rPr lang="en-US" dirty="0" smtClean="0"/>
              <a:t>Budget control process</a:t>
            </a:r>
          </a:p>
          <a:p>
            <a:r>
              <a:rPr lang="en-US" dirty="0" smtClean="0"/>
              <a:t>Questions/Answers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 smtClean="0"/>
              <a:t>E. Genangeli | Info meeting | VC | 12 January 2021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2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Resources allocation: PMU Admin control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the selection of the proposals PL/PSO enter data in IMS for the allocation of resources to the Beneficiaries</a:t>
            </a:r>
          </a:p>
          <a:p>
            <a:r>
              <a:rPr lang="en-US" dirty="0" smtClean="0"/>
              <a:t>The data are checked in parallel by PMU Admin (mistakes in cost categories, deviations from budget plan, etc.)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Close interaction and exchange of information is required in the next days to meet the deadline of 21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January; therefore please send in advance to Admin your working files to be checked if the data are not yet in IMS.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Genangeli | Info meeting | VC | 12 January 2021 | Page </a:t>
            </a:r>
            <a:fld id="{6A6D9FA1-99C7-4910-8E32-B85D378B0060}" type="slidenum">
              <a:rPr lang="en-GB"/>
              <a:pPr algn="r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7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control process: project control (PMO)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789243"/>
              </p:ext>
            </p:extLst>
          </p:nvPr>
        </p:nvGraphicFramePr>
        <p:xfrm>
          <a:off x="457200" y="1412875"/>
          <a:ext cx="82296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21</a:t>
            </a:fld>
            <a:endParaRPr lang="en-GB" dirty="0"/>
          </a:p>
        </p:txBody>
      </p:sp>
      <p:sp>
        <p:nvSpPr>
          <p:cNvPr id="10" name="Up Arrow Callout 9"/>
          <p:cNvSpPr/>
          <p:nvPr/>
        </p:nvSpPr>
        <p:spPr>
          <a:xfrm>
            <a:off x="4860032" y="5085184"/>
            <a:ext cx="1800200" cy="1223541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PSO Input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13" name="Down Arrow Callout 12"/>
          <p:cNvSpPr/>
          <p:nvPr/>
        </p:nvSpPr>
        <p:spPr>
          <a:xfrm>
            <a:off x="6876256" y="1484784"/>
            <a:ext cx="1728192" cy="1224136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PSO Input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control process: financial control (Admin)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239744"/>
              </p:ext>
            </p:extLst>
          </p:nvPr>
        </p:nvGraphicFramePr>
        <p:xfrm>
          <a:off x="457200" y="1412875"/>
          <a:ext cx="82296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22</a:t>
            </a:fld>
            <a:endParaRPr lang="en-GB" dirty="0"/>
          </a:p>
        </p:txBody>
      </p:sp>
      <p:sp>
        <p:nvSpPr>
          <p:cNvPr id="3" name="Down Arrow Callout 2"/>
          <p:cNvSpPr/>
          <p:nvPr/>
        </p:nvSpPr>
        <p:spPr>
          <a:xfrm>
            <a:off x="6300192" y="1039092"/>
            <a:ext cx="2736304" cy="1597820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PSO review periodically status of pending deliverables </a:t>
            </a:r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9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control process: </a:t>
            </a:r>
            <a:r>
              <a:rPr lang="en-US" dirty="0" smtClean="0"/>
              <a:t>financial control </a:t>
            </a:r>
            <a:r>
              <a:rPr lang="en-US" dirty="0"/>
              <a:t>(</a:t>
            </a:r>
            <a:r>
              <a:rPr lang="en-US" dirty="0" smtClean="0"/>
              <a:t>Admin &amp; Beneficiaries)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767513"/>
              </p:ext>
            </p:extLst>
          </p:nvPr>
        </p:nvGraphicFramePr>
        <p:xfrm>
          <a:off x="457200" y="1412875"/>
          <a:ext cx="8229600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23</a:t>
            </a:fld>
            <a:endParaRPr lang="en-GB" dirty="0"/>
          </a:p>
        </p:txBody>
      </p:sp>
      <p:sp>
        <p:nvSpPr>
          <p:cNvPr id="7" name="Down Arrow Callout 6"/>
          <p:cNvSpPr/>
          <p:nvPr/>
        </p:nvSpPr>
        <p:spPr>
          <a:xfrm>
            <a:off x="3563888" y="1176363"/>
            <a:ext cx="1728192" cy="1400581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PSO Input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7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			</a:t>
            </a:r>
            <a:endParaRPr lang="en-GB" sz="44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09" y="1412776"/>
            <a:ext cx="8229600" cy="504056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 any question about budget, funding rates, cost categories please contact</a:t>
            </a:r>
          </a:p>
          <a:p>
            <a:pPr marL="0" indent="0" algn="ctr">
              <a:buNone/>
            </a:pPr>
            <a:endParaRPr lang="en-US" dirty="0" smtClean="0"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Budget-control@euro-fusion.org</a:t>
            </a:r>
            <a:endParaRPr lang="en-US" dirty="0" smtClean="0"/>
          </a:p>
          <a:p>
            <a:pPr marL="0" indent="0" algn="ctr">
              <a:buNone/>
            </a:pPr>
            <a:r>
              <a:rPr lang="en-US" sz="1400" dirty="0" smtClean="0"/>
              <a:t>(Jennie Humphreys, </a:t>
            </a:r>
            <a:r>
              <a:rPr lang="en-US" sz="1400" dirty="0"/>
              <a:t>Matti Oron-Carl, Linda </a:t>
            </a:r>
            <a:r>
              <a:rPr lang="en-US" sz="1400" dirty="0" smtClean="0"/>
              <a:t>Grella, Petra Haucke, Emilia Genangeli)</a:t>
            </a:r>
            <a:endParaRPr lang="en-US" sz="1400" dirty="0"/>
          </a:p>
          <a:p>
            <a:pPr marL="0" indent="0" algn="ctr">
              <a:buNone/>
            </a:pPr>
            <a:r>
              <a:rPr lang="en-US" sz="2000" dirty="0" smtClean="0"/>
              <a:t>(Please indicate the WP in the subject)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24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434" y="1484783"/>
            <a:ext cx="1541646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6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Q/A			</a:t>
            </a:r>
            <a:endParaRPr lang="en-GB" sz="4400" b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09" y="1412776"/>
            <a:ext cx="8229600" cy="5040560"/>
          </a:xfrm>
        </p:spPr>
        <p:txBody>
          <a:bodyPr/>
          <a:lstStyle/>
          <a:p>
            <a:pPr marL="0" indent="0" algn="ctr">
              <a:buNone/>
            </a:pP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25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61391" y="1628800"/>
            <a:ext cx="7971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YOUR ATTENTION</a:t>
            </a:r>
            <a:endParaRPr lang="en-GB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212976"/>
            <a:ext cx="2756650" cy="319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7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Funding Rates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internal funding rates for FP9, approved by the General Assembly in Dec. 2020, are used </a:t>
            </a:r>
            <a:r>
              <a:rPr lang="en-US" dirty="0"/>
              <a:t>for the preparation </a:t>
            </a:r>
            <a:r>
              <a:rPr lang="en-US" dirty="0" smtClean="0"/>
              <a:t>of </a:t>
            </a:r>
            <a:r>
              <a:rPr lang="en-US" dirty="0"/>
              <a:t>the grant proposal and budget plan 2021-25</a:t>
            </a:r>
          </a:p>
          <a:p>
            <a:r>
              <a:rPr lang="en-US" dirty="0"/>
              <a:t>The rates have been entered in IMS to allow the preparation and submission of the financial proposals in response to the calls for participation issued on 23 November </a:t>
            </a:r>
            <a:r>
              <a:rPr lang="en-US" dirty="0" smtClean="0"/>
              <a:t>2020 and the resources allocation following the selection</a:t>
            </a:r>
          </a:p>
          <a:p>
            <a:r>
              <a:rPr lang="en-US" dirty="0" smtClean="0"/>
              <a:t>Costs categories refer to H2020 as the Model Grant Agreement for HE has not yet officially released – major changes not expected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4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Funding Rates: Personnel costs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519" y="1988840"/>
            <a:ext cx="854229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 costs categories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48693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Make sure that the right category is picked up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Roles</a:t>
            </a:r>
            <a:r>
              <a:rPr lang="en-US" dirty="0" smtClean="0"/>
              <a:t> (e.g. PL/TFL/PSO)</a:t>
            </a:r>
          </a:p>
          <a:p>
            <a:pPr lvl="1"/>
            <a:r>
              <a:rPr lang="en-US" dirty="0" smtClean="0"/>
              <a:t>=&gt; Group leaders, deputy PL standard rate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WP/activity </a:t>
            </a:r>
            <a:r>
              <a:rPr lang="en-US" dirty="0" smtClean="0"/>
              <a:t>(e.g. DES, AC-ACH, AC-JDC)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Facilities: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Standard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Technology Hubs/Linear machines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Irradiation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Tokamak and </a:t>
            </a:r>
            <a:r>
              <a:rPr lang="en-US" dirty="0" err="1" smtClean="0"/>
              <a:t>Stellarator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(List of facilities distributed with the call)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For operation of facilities check that the breakdown of costs (Personnel and other costs) have been entered in IMS – In case this is not done =&gt; Change Request and ask the Beneficiary to re-submit</a:t>
            </a:r>
            <a:endParaRPr lang="en-US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9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Salary rates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single average salary rate per Beneficiary – with the exception of the Industrial LTP</a:t>
            </a:r>
          </a:p>
          <a:p>
            <a:r>
              <a:rPr lang="en-US" dirty="0" smtClean="0"/>
              <a:t>The rates are already in IMS and only those shall be used!</a:t>
            </a:r>
          </a:p>
          <a:p>
            <a:r>
              <a:rPr lang="en-US" dirty="0" smtClean="0"/>
              <a:t>For the years 2022-2025 an increase of 1.5% has been applied – subject to revision</a:t>
            </a:r>
          </a:p>
          <a:p>
            <a:r>
              <a:rPr lang="en-US" dirty="0" smtClean="0"/>
              <a:t>In the budget plan single rate of 75k€/</a:t>
            </a:r>
            <a:r>
              <a:rPr lang="en-US" dirty="0" err="1" smtClean="0"/>
              <a:t>ppy</a:t>
            </a:r>
            <a:r>
              <a:rPr lang="en-US" dirty="0" smtClean="0"/>
              <a:t> (78k€/</a:t>
            </a:r>
            <a:r>
              <a:rPr lang="en-US" dirty="0" err="1" smtClean="0"/>
              <a:t>ppy</a:t>
            </a:r>
            <a:r>
              <a:rPr lang="en-US" dirty="0" smtClean="0"/>
              <a:t> industry LTP) used for 5 years; allocation of PM to different Beneficiaries shall be done within the € budget ceilings.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if the Beneficiaries propose new LTPs (Affiliated Entities - AE)? In particular PM @100% for new Industrial partners?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The resources can be allocated PRELIMINARLY to the Beneficiary, waiting for formalization of the affiliation of the new party in the grant agreement.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For resources @100% make sure that the increase of Consortium Contribution and reduction of Total resources is balanced.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5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funding rates: Subcontracting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7</a:t>
            </a:fld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19" y="1196752"/>
            <a:ext cx="8605691" cy="8640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3068960"/>
            <a:ext cx="79208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100% rate for Subcontracting to Industry and for Irradiation are  applicable only for those tasks specified in the calls (mostly DEMO WPs)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4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Subcontracting category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a subcontract?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8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757442"/>
              </p:ext>
            </p:extLst>
          </p:nvPr>
        </p:nvGraphicFramePr>
        <p:xfrm>
          <a:off x="899592" y="1844824"/>
          <a:ext cx="7200800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3476735084"/>
                    </a:ext>
                  </a:extLst>
                </a:gridCol>
              </a:tblGrid>
              <a:tr h="69381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Subcontracts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524295"/>
                  </a:ext>
                </a:extLst>
              </a:tr>
              <a:tr h="854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Subcontracting of action tasks described in Annex </a:t>
                      </a:r>
                      <a:r>
                        <a:rPr lang="en-GB" sz="2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of the Grant Agreement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401031"/>
                  </a:ext>
                </a:extLst>
              </a:tr>
              <a:tr h="854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Suppliers 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 specific action tasks themselves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which are part of the action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305102"/>
                  </a:ext>
                </a:extLst>
              </a:tr>
              <a:tr h="693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category: Subcontracting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3058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3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Subcontracts vs other contracts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are the other contracts?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E. </a:t>
            </a:r>
            <a:r>
              <a:rPr lang="en-GB" dirty="0" smtClean="0"/>
              <a:t>Genangeli | </a:t>
            </a:r>
            <a:r>
              <a:rPr lang="en-GB" dirty="0"/>
              <a:t>Info meeting | VC | 12 January 2021 | Page </a:t>
            </a:r>
            <a:fld id="{6A6D9FA1-99C7-4910-8E32-B85D378B0060}" type="slidenum">
              <a:rPr lang="en-GB"/>
              <a:pPr algn="r"/>
              <a:t>9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401436"/>
              </p:ext>
            </p:extLst>
          </p:nvPr>
        </p:nvGraphicFramePr>
        <p:xfrm>
          <a:off x="827584" y="2060848"/>
          <a:ext cx="7183760" cy="2961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3760">
                  <a:extLst>
                    <a:ext uri="{9D8B030D-6E8A-4147-A177-3AD203B41FA5}">
                      <a16:colId xmlns:a16="http://schemas.microsoft.com/office/drawing/2014/main" val="1370802007"/>
                    </a:ext>
                  </a:extLst>
                </a:gridCol>
              </a:tblGrid>
              <a:tr h="44814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 contracts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892221"/>
                  </a:ext>
                </a:extLst>
              </a:tr>
              <a:tr h="448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Purchase of goods, work or services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3423969"/>
                  </a:ext>
                </a:extLst>
              </a:tr>
              <a:tr h="1370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Suppliers 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 resources or services to the beneficiary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which are necessary to implement action tasks by the beneficiary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5803313"/>
                  </a:ext>
                </a:extLst>
              </a:tr>
              <a:tr h="685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Cost category: Other goods and services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1851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2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EUROfusion.2line_5_3_2019</Template>
  <TotalTime>1681</TotalTime>
  <Words>2007</Words>
  <Application>Microsoft Office PowerPoint</Application>
  <PresentationFormat>On-screen Show (4:3)</PresentationFormat>
  <Paragraphs>163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Budget control in FP9 (Funding rates and costs categories; Resources allocation vs budget plan; Budget control process)</vt:lpstr>
      <vt:lpstr>Overview</vt:lpstr>
      <vt:lpstr>Internal Funding Rates </vt:lpstr>
      <vt:lpstr>Internal Funding Rates: Personnel costs</vt:lpstr>
      <vt:lpstr>Personnel costs categories</vt:lpstr>
      <vt:lpstr>Salary rates</vt:lpstr>
      <vt:lpstr>Internal funding rates: Subcontracting</vt:lpstr>
      <vt:lpstr>Subcontracting category</vt:lpstr>
      <vt:lpstr>Subcontracts vs other contracts</vt:lpstr>
      <vt:lpstr>Subcontracts vs other contracts: examples</vt:lpstr>
      <vt:lpstr>Subcontracts vs other contracts: examples</vt:lpstr>
      <vt:lpstr>Subcontracts vs other contracts: examples</vt:lpstr>
      <vt:lpstr>Internal Funding rates: Equipment &amp; Other Goods and Services</vt:lpstr>
      <vt:lpstr>Equipment &amp; Other Goods and Services categories</vt:lpstr>
      <vt:lpstr>Internal Funding rates: travels and secondments</vt:lpstr>
      <vt:lpstr>Common mistakes</vt:lpstr>
      <vt:lpstr>Resources allocation vs budget plan</vt:lpstr>
      <vt:lpstr>Resources allocation vs budget plan</vt:lpstr>
      <vt:lpstr>UK contribution</vt:lpstr>
      <vt:lpstr>Resources allocation: PMU Admin control</vt:lpstr>
      <vt:lpstr>Budget control process: project control (PMO) </vt:lpstr>
      <vt:lpstr>Budget control process: financial control (Admin)</vt:lpstr>
      <vt:lpstr>Budget control process: financial control (Admin &amp; Beneficiaries)</vt:lpstr>
      <vt:lpstr>Communications   </vt:lpstr>
      <vt:lpstr>Q/A   </vt:lpstr>
    </vt:vector>
  </TitlesOfParts>
  <Company>EUROfusion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Simulated FP9 budget split to Beneficiaries: Method in short</dc:title>
  <dc:creator>Haucke Petra</dc:creator>
  <cp:lastModifiedBy>Genangeli Emilia</cp:lastModifiedBy>
  <cp:revision>100</cp:revision>
  <cp:lastPrinted>2014-10-16T14:51:28Z</cp:lastPrinted>
  <dcterms:created xsi:type="dcterms:W3CDTF">2020-12-04T07:27:28Z</dcterms:created>
  <dcterms:modified xsi:type="dcterms:W3CDTF">2021-01-11T17:11:38Z</dcterms:modified>
</cp:coreProperties>
</file>