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3" r:id="rId1"/>
    <p:sldMasterId id="2147483664" r:id="rId2"/>
  </p:sldMasterIdLst>
  <p:notesMasterIdLst>
    <p:notesMasterId r:id="rId53"/>
  </p:notesMasterIdLst>
  <p:sldIdLst>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5143500" type="screen16x9"/>
  <p:notesSz cx="6858000" cy="9144000"/>
  <p:embeddedFontLst>
    <p:embeddedFont>
      <p:font typeface="Helvetica Neue" panose="02000503000000020004" pitchFamily="2" charset="0"/>
      <p:regular r:id="rId54"/>
      <p:bold r:id="rId55"/>
      <p:italic r:id="rId56"/>
      <p:boldItalic r:id="rId57"/>
    </p:embeddedFont>
    <p:embeddedFont>
      <p:font typeface="Open Sans" panose="020B0606030504020204" pitchFamily="34" charset="0"/>
      <p:regular r:id="rId58"/>
      <p:bold r:id="rId59"/>
      <p:italic r:id="rId60"/>
      <p:boldItalic r:id="rId61"/>
    </p:embeddedFont>
    <p:embeddedFont>
      <p:font typeface="Open Sans SemiBold" panose="020B0606030504020204" pitchFamily="34" charset="0"/>
      <p:regular r:id="rId62"/>
      <p:bold r:id="rId63"/>
      <p:italic r:id="rId64"/>
      <p:boldItalic r:id="rId65"/>
    </p:embeddedFont>
    <p:embeddedFont>
      <p:font typeface="Roboto" panose="02000000000000000000" pitchFamily="2"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4862FB-AC44-41AF-93C3-0285BB3373E9}">
  <a:tblStyle styleId="{1F4862FB-AC44-41AF-93C3-0285BB3373E9}"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6"/>
    <p:restoredTop sz="94398"/>
  </p:normalViewPr>
  <p:slideViewPr>
    <p:cSldViewPr snapToGrid="0">
      <p:cViewPr varScale="1">
        <p:scale>
          <a:sx n="102" d="100"/>
          <a:sy n="102" d="100"/>
        </p:scale>
        <p:origin x="896"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2.fntdata"/><Relationship Id="rId7" Type="http://schemas.openxmlformats.org/officeDocument/2006/relationships/slide" Target="slides/slide5.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adddb22dcb_12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gadddb22dcb_1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adddb22dcb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gadddb22d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adddb22dcb_14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adddb22dcb_14_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443" name="Google Shape;443;gadddb22dcb_14_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adddb22dcb_14_1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gadddb22dcb_14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dddb22dcb_14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adddb22dcb_14_1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05" name="Google Shape;505;gadddb22dcb_14_1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adddb22dcb_14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adddb22dcb_14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GB"/>
              <a:t>Licia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GB"/>
              <a:t>First time that we mentioned INTERNATIONAL billion authN </a:t>
            </a:r>
            <a:endParaRPr/>
          </a:p>
        </p:txBody>
      </p:sp>
      <p:sp>
        <p:nvSpPr>
          <p:cNvPr id="520" name="Google Shape;520;gadddb22dcb_14_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adddb22dcb_14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gadddb22dcb_14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Marina</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Going back to the eduGAIN, service uptake continues to grow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with 9 new identity federations that have joined eduGAIN, we also tracked significant growth in number of idps and sps</a:t>
            </a:r>
            <a:endParaRPr/>
          </a:p>
        </p:txBody>
      </p:sp>
      <p:sp>
        <p:nvSpPr>
          <p:cNvPr id="547" name="Google Shape;547;gadddb22dcb_14_1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adddb22dcb_14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adddb22dcb_14_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Licia</a:t>
            </a:r>
            <a:endParaRPr/>
          </a:p>
        </p:txBody>
      </p:sp>
      <p:sp>
        <p:nvSpPr>
          <p:cNvPr id="567" name="Google Shape;567;gadddb22dcb_14_2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adddb22dcb_14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adddb22dcb_14_2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Licia</a:t>
            </a:r>
            <a:endParaRPr/>
          </a:p>
        </p:txBody>
      </p:sp>
      <p:sp>
        <p:nvSpPr>
          <p:cNvPr id="580" name="Google Shape;580;gadddb22dcb_14_2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adddb22dcb_14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gadddb22dcb_14_2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Licia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Add KPIs from TA: ·       eduTEAMs: Web UI availability - Target: 99%</a:t>
            </a:r>
            <a:endParaRPr/>
          </a:p>
          <a:p>
            <a:pPr marL="457200" lvl="0" indent="0" algn="l" rtl="0">
              <a:lnSpc>
                <a:spcPct val="115000"/>
              </a:lnSpc>
              <a:spcBef>
                <a:spcPts val="0"/>
              </a:spcBef>
              <a:spcAft>
                <a:spcPts val="0"/>
              </a:spcAft>
              <a:buClr>
                <a:schemeClr val="dk1"/>
              </a:buClr>
              <a:buSzPts val="1100"/>
              <a:buFont typeface="Arial"/>
              <a:buNone/>
            </a:pPr>
            <a:r>
              <a:rPr lang="en-GB"/>
              <a:t>·       eduTEAMs: number of communities using the service – Target: 10 (not in Y1!!!)</a:t>
            </a:r>
            <a:endParaRPr/>
          </a:p>
          <a:p>
            <a:pPr marL="0" lvl="0" indent="0" algn="l" rtl="0">
              <a:lnSpc>
                <a:spcPct val="100000"/>
              </a:lnSpc>
              <a:spcBef>
                <a:spcPts val="60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90" name="Google Shape;590;gadddb22dcb_14_2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4" name="Google Shape;70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2" name="Google Shape;73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7" name="Google Shape;74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9" name="Google Shape;789;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4" name="Google Shape;80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3" name="Google Shape;82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adddb22dcb_2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gadddb22dcb_2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Licia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Add KPIs from TA: ·       eduTEAMs: Web UI availability - Target: 99%</a:t>
            </a:r>
            <a:endParaRPr/>
          </a:p>
          <a:p>
            <a:pPr marL="457200" lvl="0" indent="0" algn="l" rtl="0">
              <a:lnSpc>
                <a:spcPct val="115000"/>
              </a:lnSpc>
              <a:spcBef>
                <a:spcPts val="0"/>
              </a:spcBef>
              <a:spcAft>
                <a:spcPts val="0"/>
              </a:spcAft>
              <a:buClr>
                <a:schemeClr val="dk1"/>
              </a:buClr>
              <a:buSzPts val="1100"/>
              <a:buFont typeface="Arial"/>
              <a:buNone/>
            </a:pPr>
            <a:r>
              <a:rPr lang="en-GB"/>
              <a:t>·       eduTEAMs: number of communities using the service – Target: 10 (not in Y1!!!)</a:t>
            </a:r>
            <a:endParaRPr/>
          </a:p>
          <a:p>
            <a:pPr marL="0" lvl="0" indent="0" algn="l" rtl="0">
              <a:lnSpc>
                <a:spcPct val="100000"/>
              </a:lnSpc>
              <a:spcBef>
                <a:spcPts val="60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35" name="Google Shape;835;gadddb22dcb_20_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adddb22dcb_20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gadddb22dcb_20_2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Licia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Add KPIs from TA: ·       eduTEAMs: Web UI availability - Target: 99%</a:t>
            </a:r>
            <a:endParaRPr/>
          </a:p>
          <a:p>
            <a:pPr marL="457200" lvl="0" indent="0" algn="l" rtl="0">
              <a:lnSpc>
                <a:spcPct val="115000"/>
              </a:lnSpc>
              <a:spcBef>
                <a:spcPts val="0"/>
              </a:spcBef>
              <a:spcAft>
                <a:spcPts val="0"/>
              </a:spcAft>
              <a:buClr>
                <a:schemeClr val="dk1"/>
              </a:buClr>
              <a:buSzPts val="1100"/>
              <a:buFont typeface="Arial"/>
              <a:buNone/>
            </a:pPr>
            <a:r>
              <a:rPr lang="en-GB"/>
              <a:t>·       eduTEAMs: number of communities using the service – Target: 10 (not in Y1!!!)</a:t>
            </a:r>
            <a:endParaRPr/>
          </a:p>
          <a:p>
            <a:pPr marL="0" lvl="0" indent="0" algn="l" rtl="0">
              <a:lnSpc>
                <a:spcPct val="100000"/>
              </a:lnSpc>
              <a:spcBef>
                <a:spcPts val="60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54" name="Google Shape;854;gadddb22dcb_20_2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adddb22dcb_20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gadddb22dcb_20_2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Licia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Add KPIs from TA: ·       eduTEAMs: Web UI availability - Target: 99%</a:t>
            </a:r>
            <a:endParaRPr/>
          </a:p>
          <a:p>
            <a:pPr marL="457200" lvl="0" indent="0" algn="l" rtl="0">
              <a:lnSpc>
                <a:spcPct val="115000"/>
              </a:lnSpc>
              <a:spcBef>
                <a:spcPts val="0"/>
              </a:spcBef>
              <a:spcAft>
                <a:spcPts val="0"/>
              </a:spcAft>
              <a:buClr>
                <a:schemeClr val="dk1"/>
              </a:buClr>
              <a:buSzPts val="1100"/>
              <a:buFont typeface="Arial"/>
              <a:buNone/>
            </a:pPr>
            <a:r>
              <a:rPr lang="en-GB"/>
              <a:t>·       eduTEAMs: number of communities using the service – Target: 10 (not in Y1!!!)</a:t>
            </a:r>
            <a:endParaRPr/>
          </a:p>
          <a:p>
            <a:pPr marL="0" lvl="0" indent="0" algn="l" rtl="0">
              <a:lnSpc>
                <a:spcPct val="100000"/>
              </a:lnSpc>
              <a:spcBef>
                <a:spcPts val="60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75" name="Google Shape;875;gadddb22dcb_20_2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adddb22dcb_20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gadddb22dcb_20_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Licia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Add KPIs from TA: ·       eduTEAMs: Web UI availability - Target: 99%</a:t>
            </a:r>
            <a:endParaRPr/>
          </a:p>
          <a:p>
            <a:pPr marL="457200" lvl="0" indent="0" algn="l" rtl="0">
              <a:lnSpc>
                <a:spcPct val="115000"/>
              </a:lnSpc>
              <a:spcBef>
                <a:spcPts val="0"/>
              </a:spcBef>
              <a:spcAft>
                <a:spcPts val="0"/>
              </a:spcAft>
              <a:buClr>
                <a:schemeClr val="dk1"/>
              </a:buClr>
              <a:buSzPts val="1100"/>
              <a:buFont typeface="Arial"/>
              <a:buNone/>
            </a:pPr>
            <a:r>
              <a:rPr lang="en-GB"/>
              <a:t>·       eduTEAMs: number of communities using the service – Target: 10 (not in Y1!!!)</a:t>
            </a:r>
            <a:endParaRPr/>
          </a:p>
          <a:p>
            <a:pPr marL="0" lvl="0" indent="0" algn="l" rtl="0">
              <a:lnSpc>
                <a:spcPct val="100000"/>
              </a:lnSpc>
              <a:spcBef>
                <a:spcPts val="60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95" name="Google Shape;895;gadddb22dcb_20_2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adddb22dcb_20_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gadddb22dcb_20_2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Licia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Add KPIs from TA: ·       eduTEAMs: Web UI availability - Target: 99%</a:t>
            </a:r>
            <a:endParaRPr/>
          </a:p>
          <a:p>
            <a:pPr marL="457200" lvl="0" indent="0" algn="l" rtl="0">
              <a:lnSpc>
                <a:spcPct val="115000"/>
              </a:lnSpc>
              <a:spcBef>
                <a:spcPts val="0"/>
              </a:spcBef>
              <a:spcAft>
                <a:spcPts val="0"/>
              </a:spcAft>
              <a:buClr>
                <a:schemeClr val="dk1"/>
              </a:buClr>
              <a:buSzPts val="1100"/>
              <a:buFont typeface="Arial"/>
              <a:buNone/>
            </a:pPr>
            <a:r>
              <a:rPr lang="en-GB"/>
              <a:t>·       eduTEAMs: number of communities using the service – Target: 10 (not in Y1!!!)</a:t>
            </a:r>
            <a:endParaRPr/>
          </a:p>
          <a:p>
            <a:pPr marL="0" lvl="0" indent="0" algn="l" rtl="0">
              <a:lnSpc>
                <a:spcPct val="100000"/>
              </a:lnSpc>
              <a:spcBef>
                <a:spcPts val="60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16" name="Google Shape;916;gadddb22dcb_20_2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adddb22dcb_20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gadddb22dcb_20_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Licia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Add KPIs from TA: ·       eduTEAMs: Web UI availability - Target: 99%</a:t>
            </a:r>
            <a:endParaRPr/>
          </a:p>
          <a:p>
            <a:pPr marL="457200" lvl="0" indent="0" algn="l" rtl="0">
              <a:lnSpc>
                <a:spcPct val="115000"/>
              </a:lnSpc>
              <a:spcBef>
                <a:spcPts val="0"/>
              </a:spcBef>
              <a:spcAft>
                <a:spcPts val="0"/>
              </a:spcAft>
              <a:buClr>
                <a:schemeClr val="dk1"/>
              </a:buClr>
              <a:buSzPts val="1100"/>
              <a:buFont typeface="Arial"/>
              <a:buNone/>
            </a:pPr>
            <a:r>
              <a:rPr lang="en-GB"/>
              <a:t>·       eduTEAMs: number of communities using the service – Target: 10 (not in Y1!!!)</a:t>
            </a:r>
            <a:endParaRPr/>
          </a:p>
          <a:p>
            <a:pPr marL="0" lvl="0" indent="0" algn="l" rtl="0">
              <a:lnSpc>
                <a:spcPct val="100000"/>
              </a:lnSpc>
              <a:spcBef>
                <a:spcPts val="60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36" name="Google Shape;936;gadddb22dcb_20_2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adddb22dcb_20_3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7" name="Google Shape;957;gadddb22dcb_20_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_tytułowy_PCSS">
  <p:cSld name="1_S_tytułowy_PCSS">
    <p:bg>
      <p:bgPr>
        <a:solidFill>
          <a:srgbClr val="FFFFFF"/>
        </a:solidFill>
        <a:effectLst/>
      </p:bgPr>
    </p:bg>
    <p:spTree>
      <p:nvGrpSpPr>
        <p:cNvPr id="1" name="Shape 1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5"/>
        <p:cNvGrpSpPr/>
        <p:nvPr/>
      </p:nvGrpSpPr>
      <p:grpSpPr>
        <a:xfrm>
          <a:off x="0" y="0"/>
          <a:ext cx="0" cy="0"/>
          <a:chOff x="0" y="0"/>
          <a:chExt cx="0" cy="0"/>
        </a:xfrm>
      </p:grpSpPr>
      <p:sp>
        <p:nvSpPr>
          <p:cNvPr id="56" name="Google Shape;56;p12"/>
          <p:cNvSpPr txBox="1">
            <a:spLocks noGrp="1"/>
          </p:cNvSpPr>
          <p:nvPr>
            <p:ph type="body" idx="1"/>
          </p:nvPr>
        </p:nvSpPr>
        <p:spPr>
          <a:xfrm>
            <a:off x="452305" y="2836286"/>
            <a:ext cx="3447000" cy="1628400"/>
          </a:xfrm>
          <a:prstGeom prst="rect">
            <a:avLst/>
          </a:prstGeom>
          <a:noFill/>
          <a:ln>
            <a:noFill/>
          </a:ln>
        </p:spPr>
        <p:txBody>
          <a:bodyPr spcFirstLastPara="1" wrap="square" lIns="68575" tIns="34275" rIns="68575" bIns="34275" anchor="t" anchorCtr="0">
            <a:noAutofit/>
          </a:bodyPr>
          <a:lstStyle>
            <a:lvl1pPr marL="457200" lvl="0" indent="-330200" algn="l" rtl="0">
              <a:lnSpc>
                <a:spcPct val="90000"/>
              </a:lnSpc>
              <a:spcBef>
                <a:spcPts val="800"/>
              </a:spcBef>
              <a:spcAft>
                <a:spcPts val="0"/>
              </a:spcAft>
              <a:buSzPts val="1600"/>
              <a:buChar char="•"/>
              <a:defRPr/>
            </a:lvl1pPr>
            <a:lvl2pPr marL="914400" lvl="1" indent="-330200" algn="l" rtl="0">
              <a:lnSpc>
                <a:spcPct val="90000"/>
              </a:lnSpc>
              <a:spcBef>
                <a:spcPts val="400"/>
              </a:spcBef>
              <a:spcAft>
                <a:spcPts val="0"/>
              </a:spcAft>
              <a:buSzPts val="1600"/>
              <a:buChar char="•"/>
              <a:defRPr/>
            </a:lvl2pPr>
            <a:lvl3pPr marL="1371600" lvl="2" indent="-330200" algn="l" rtl="0">
              <a:lnSpc>
                <a:spcPct val="90000"/>
              </a:lnSpc>
              <a:spcBef>
                <a:spcPts val="400"/>
              </a:spcBef>
              <a:spcAft>
                <a:spcPts val="0"/>
              </a:spcAft>
              <a:buSzPts val="1600"/>
              <a:buChar char="•"/>
              <a:defRPr/>
            </a:lvl3pPr>
            <a:lvl4pPr marL="1828800" lvl="3" indent="-330200" algn="l" rtl="0">
              <a:lnSpc>
                <a:spcPct val="90000"/>
              </a:lnSpc>
              <a:spcBef>
                <a:spcPts val="400"/>
              </a:spcBef>
              <a:spcAft>
                <a:spcPts val="0"/>
              </a:spcAft>
              <a:buSzPts val="1600"/>
              <a:buChar char="•"/>
              <a:defRPr/>
            </a:lvl4pPr>
            <a:lvl5pPr marL="2286000" lvl="4" indent="-330200" algn="l" rtl="0">
              <a:lnSpc>
                <a:spcPct val="90000"/>
              </a:lnSpc>
              <a:spcBef>
                <a:spcPts val="400"/>
              </a:spcBef>
              <a:spcAft>
                <a:spcPts val="0"/>
              </a:spcAft>
              <a:buSzPts val="16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5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Achievements">
  <p:cSld name="3_Achievements">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2">
            <a:alphaModFix/>
          </a:blip>
          <a:srcRect/>
          <a:stretch/>
        </p:blipFill>
        <p:spPr>
          <a:xfrm>
            <a:off x="-11049" y="0"/>
            <a:ext cx="9155048" cy="1004933"/>
          </a:xfrm>
          <a:prstGeom prst="rect">
            <a:avLst/>
          </a:prstGeom>
          <a:noFill/>
          <a:ln>
            <a:noFill/>
          </a:ln>
        </p:spPr>
      </p:pic>
      <p:sp>
        <p:nvSpPr>
          <p:cNvPr id="60" name="Google Shape;60;p14"/>
          <p:cNvSpPr/>
          <p:nvPr/>
        </p:nvSpPr>
        <p:spPr>
          <a:xfrm>
            <a:off x="435286" y="4897683"/>
            <a:ext cx="1008000" cy="243000"/>
          </a:xfrm>
          <a:prstGeom prst="roundRect">
            <a:avLst>
              <a:gd name="adj" fmla="val 16667"/>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rgbClr val="000000"/>
              </a:buClr>
              <a:buSzPts val="900"/>
              <a:buFont typeface="Arial"/>
              <a:buNone/>
            </a:pPr>
            <a:r>
              <a:rPr lang="en-GB" sz="900" b="0" i="0" u="none" strike="noStrike" cap="none">
                <a:solidFill>
                  <a:schemeClr val="lt1"/>
                </a:solidFill>
                <a:latin typeface="Calibri"/>
                <a:ea typeface="Calibri"/>
                <a:cs typeface="Calibri"/>
                <a:sym typeface="Calibri"/>
              </a:rPr>
              <a:t>Objectives</a:t>
            </a:r>
            <a:endParaRPr sz="1100" b="0" i="0" u="none" strike="noStrike" cap="none">
              <a:solidFill>
                <a:srgbClr val="000000"/>
              </a:solidFill>
              <a:latin typeface="Arial"/>
              <a:ea typeface="Arial"/>
              <a:cs typeface="Arial"/>
              <a:sym typeface="Arial"/>
            </a:endParaRPr>
          </a:p>
        </p:txBody>
      </p:sp>
      <p:sp>
        <p:nvSpPr>
          <p:cNvPr id="61" name="Google Shape;61;p14"/>
          <p:cNvSpPr/>
          <p:nvPr/>
        </p:nvSpPr>
        <p:spPr>
          <a:xfrm>
            <a:off x="5463250" y="4897683"/>
            <a:ext cx="1008000" cy="243000"/>
          </a:xfrm>
          <a:prstGeom prst="roundRect">
            <a:avLst>
              <a:gd name="adj" fmla="val 16667"/>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rgbClr val="000000"/>
              </a:buClr>
              <a:buSzPts val="900"/>
              <a:buFont typeface="Arial"/>
              <a:buNone/>
            </a:pPr>
            <a:r>
              <a:rPr lang="en-GB" sz="900" b="0" i="0" u="none" strike="noStrike" cap="none">
                <a:solidFill>
                  <a:schemeClr val="lt1"/>
                </a:solidFill>
                <a:latin typeface="Calibri"/>
                <a:ea typeface="Calibri"/>
                <a:cs typeface="Calibri"/>
                <a:sym typeface="Calibri"/>
              </a:rPr>
              <a:t>Conclusions</a:t>
            </a:r>
            <a:endParaRPr sz="1100" b="0" i="0" u="none" strike="noStrike" cap="none">
              <a:solidFill>
                <a:srgbClr val="000000"/>
              </a:solidFill>
              <a:latin typeface="Arial"/>
              <a:ea typeface="Arial"/>
              <a:cs typeface="Arial"/>
              <a:sym typeface="Arial"/>
            </a:endParaRPr>
          </a:p>
        </p:txBody>
      </p:sp>
      <p:sp>
        <p:nvSpPr>
          <p:cNvPr id="62" name="Google Shape;62;p14"/>
          <p:cNvSpPr/>
          <p:nvPr/>
        </p:nvSpPr>
        <p:spPr>
          <a:xfrm>
            <a:off x="7141632" y="4897683"/>
            <a:ext cx="1007100" cy="243000"/>
          </a:xfrm>
          <a:prstGeom prst="roundRect">
            <a:avLst>
              <a:gd name="adj" fmla="val 16667"/>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rgbClr val="000000"/>
              </a:buClr>
              <a:buSzPts val="900"/>
              <a:buFont typeface="Arial"/>
              <a:buNone/>
            </a:pPr>
            <a:r>
              <a:rPr lang="en-GB" sz="900" b="0" i="0" u="none" strike="noStrike" cap="none">
                <a:solidFill>
                  <a:schemeClr val="lt1"/>
                </a:solidFill>
                <a:latin typeface="Calibri"/>
                <a:ea typeface="Calibri"/>
                <a:cs typeface="Calibri"/>
                <a:sym typeface="Calibri"/>
              </a:rPr>
              <a:t>Q&amp;A</a:t>
            </a:r>
            <a:endParaRPr sz="1100" b="0" i="0" u="none" strike="noStrike" cap="none">
              <a:solidFill>
                <a:srgbClr val="000000"/>
              </a:solidFill>
              <a:latin typeface="Arial"/>
              <a:ea typeface="Arial"/>
              <a:cs typeface="Arial"/>
              <a:sym typeface="Arial"/>
            </a:endParaRPr>
          </a:p>
        </p:txBody>
      </p:sp>
      <p:sp>
        <p:nvSpPr>
          <p:cNvPr id="63" name="Google Shape;63;p14"/>
          <p:cNvSpPr/>
          <p:nvPr/>
        </p:nvSpPr>
        <p:spPr>
          <a:xfrm>
            <a:off x="2081124" y="4900613"/>
            <a:ext cx="1000800" cy="243000"/>
          </a:xfrm>
          <a:prstGeom prst="roundRect">
            <a:avLst>
              <a:gd name="adj" fmla="val 16667"/>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rgbClr val="000000"/>
              </a:buClr>
              <a:buSzPts val="900"/>
              <a:buFont typeface="Arial"/>
              <a:buNone/>
            </a:pPr>
            <a:r>
              <a:rPr lang="en-GB" sz="900" b="0" i="0" u="none" strike="noStrike" cap="none">
                <a:solidFill>
                  <a:schemeClr val="lt1"/>
                </a:solidFill>
                <a:latin typeface="Calibri"/>
                <a:ea typeface="Calibri"/>
                <a:cs typeface="Calibri"/>
                <a:sym typeface="Calibri"/>
              </a:rPr>
              <a:t>Challenges</a:t>
            </a:r>
            <a:endParaRPr sz="1100" b="0" i="0" u="none" strike="noStrike" cap="none">
              <a:solidFill>
                <a:srgbClr val="000000"/>
              </a:solidFill>
              <a:latin typeface="Arial"/>
              <a:ea typeface="Arial"/>
              <a:cs typeface="Arial"/>
              <a:sym typeface="Arial"/>
            </a:endParaRPr>
          </a:p>
        </p:txBody>
      </p:sp>
      <p:sp>
        <p:nvSpPr>
          <p:cNvPr id="64" name="Google Shape;64;p14"/>
          <p:cNvSpPr txBox="1">
            <a:spLocks noGrp="1"/>
          </p:cNvSpPr>
          <p:nvPr>
            <p:ph type="body" idx="1"/>
          </p:nvPr>
        </p:nvSpPr>
        <p:spPr>
          <a:xfrm>
            <a:off x="329803" y="1120448"/>
            <a:ext cx="8471100" cy="3263400"/>
          </a:xfrm>
          <a:prstGeom prst="rect">
            <a:avLst/>
          </a:prstGeom>
          <a:noFill/>
          <a:ln>
            <a:noFill/>
          </a:ln>
        </p:spPr>
        <p:txBody>
          <a:bodyPr spcFirstLastPara="1" wrap="square" lIns="68575" tIns="34275" rIns="68575" bIns="34275" anchor="t" anchorCtr="0">
            <a:noAutofit/>
          </a:bodyPr>
          <a:lstStyle>
            <a:lvl1pPr marL="457200" lvl="0" indent="-330200" algn="l" rtl="0">
              <a:lnSpc>
                <a:spcPct val="90000"/>
              </a:lnSpc>
              <a:spcBef>
                <a:spcPts val="800"/>
              </a:spcBef>
              <a:spcAft>
                <a:spcPts val="0"/>
              </a:spcAft>
              <a:buSzPts val="1600"/>
              <a:buChar char="•"/>
              <a:defRPr/>
            </a:lvl1pPr>
            <a:lvl2pPr marL="914400" lvl="1" indent="-330200" algn="l" rtl="0">
              <a:lnSpc>
                <a:spcPct val="90000"/>
              </a:lnSpc>
              <a:spcBef>
                <a:spcPts val="400"/>
              </a:spcBef>
              <a:spcAft>
                <a:spcPts val="0"/>
              </a:spcAft>
              <a:buSzPts val="1600"/>
              <a:buChar char="•"/>
              <a:defRPr/>
            </a:lvl2pPr>
            <a:lvl3pPr marL="1371600" lvl="2" indent="-330200" algn="l" rtl="0">
              <a:lnSpc>
                <a:spcPct val="90000"/>
              </a:lnSpc>
              <a:spcBef>
                <a:spcPts val="400"/>
              </a:spcBef>
              <a:spcAft>
                <a:spcPts val="0"/>
              </a:spcAft>
              <a:buSzPts val="1600"/>
              <a:buChar char="•"/>
              <a:defRPr/>
            </a:lvl3pPr>
            <a:lvl4pPr marL="1828800" lvl="3" indent="-330200" algn="l" rtl="0">
              <a:lnSpc>
                <a:spcPct val="90000"/>
              </a:lnSpc>
              <a:spcBef>
                <a:spcPts val="400"/>
              </a:spcBef>
              <a:spcAft>
                <a:spcPts val="0"/>
              </a:spcAft>
              <a:buSzPts val="1600"/>
              <a:buChar char="•"/>
              <a:defRPr/>
            </a:lvl4pPr>
            <a:lvl5pPr marL="2286000" lvl="4" indent="-330200" algn="l" rtl="0">
              <a:lnSpc>
                <a:spcPct val="90000"/>
              </a:lnSpc>
              <a:spcBef>
                <a:spcPts val="400"/>
              </a:spcBef>
              <a:spcAft>
                <a:spcPts val="0"/>
              </a:spcAft>
              <a:buSzPts val="16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5" name="Google Shape;65;p14"/>
          <p:cNvSpPr/>
          <p:nvPr/>
        </p:nvSpPr>
        <p:spPr>
          <a:xfrm>
            <a:off x="3940318" y="4896106"/>
            <a:ext cx="1054800" cy="247500"/>
          </a:xfrm>
          <a:prstGeom prst="rect">
            <a:avLst/>
          </a:prstGeom>
          <a:solidFill>
            <a:srgbClr val="FFC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6" name="Google Shape;66;p14"/>
          <p:cNvSpPr/>
          <p:nvPr/>
        </p:nvSpPr>
        <p:spPr>
          <a:xfrm>
            <a:off x="3967288" y="4897683"/>
            <a:ext cx="1000800" cy="243000"/>
          </a:xfrm>
          <a:prstGeom prst="roundRect">
            <a:avLst>
              <a:gd name="adj" fmla="val 16667"/>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rgbClr val="000000"/>
              </a:buClr>
              <a:buSzPts val="900"/>
              <a:buFont typeface="Arial"/>
              <a:buNone/>
            </a:pPr>
            <a:r>
              <a:rPr lang="en-GB" sz="900" b="1" i="0" u="none" strike="noStrike" cap="none">
                <a:solidFill>
                  <a:srgbClr val="004360"/>
                </a:solidFill>
                <a:latin typeface="Calibri"/>
                <a:ea typeface="Calibri"/>
                <a:cs typeface="Calibri"/>
                <a:sym typeface="Calibri"/>
              </a:rPr>
              <a:t>Achievements</a:t>
            </a:r>
            <a:endParaRPr sz="1100" b="0" i="0" u="none" strike="noStrike" cap="none">
              <a:solidFill>
                <a:srgbClr val="000000"/>
              </a:solidFill>
              <a:latin typeface="Arial"/>
              <a:ea typeface="Arial"/>
              <a:cs typeface="Arial"/>
              <a:sym typeface="Arial"/>
            </a:endParaRPr>
          </a:p>
        </p:txBody>
      </p:sp>
      <p:sp>
        <p:nvSpPr>
          <p:cNvPr id="67" name="Google Shape;67;p14"/>
          <p:cNvSpPr txBox="1">
            <a:spLocks noGrp="1"/>
          </p:cNvSpPr>
          <p:nvPr>
            <p:ph type="title"/>
          </p:nvPr>
        </p:nvSpPr>
        <p:spPr>
          <a:xfrm>
            <a:off x="340894" y="153281"/>
            <a:ext cx="7886700" cy="704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rgbClr val="FFC0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8" name="Google Shape;68;p14"/>
          <p:cNvSpPr txBox="1">
            <a:spLocks noGrp="1"/>
          </p:cNvSpPr>
          <p:nvPr>
            <p:ph type="sldNum" idx="12"/>
          </p:nvPr>
        </p:nvSpPr>
        <p:spPr>
          <a:xfrm>
            <a:off x="8579646" y="4892926"/>
            <a:ext cx="427200" cy="240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pic>
        <p:nvPicPr>
          <p:cNvPr id="69" name="Google Shape;69;p14"/>
          <p:cNvPicPr preferRelativeResize="0"/>
          <p:nvPr/>
        </p:nvPicPr>
        <p:blipFill rotWithShape="1">
          <a:blip r:embed="rId3">
            <a:alphaModFix/>
          </a:blip>
          <a:srcRect l="1484" t="1634" r="1494" b="1644"/>
          <a:stretch/>
        </p:blipFill>
        <p:spPr>
          <a:xfrm>
            <a:off x="6640746" y="17254"/>
            <a:ext cx="1002300" cy="990900"/>
          </a:xfrm>
          <a:prstGeom prst="ellipse">
            <a:avLst/>
          </a:prstGeom>
          <a:noFill/>
          <a:ln>
            <a:noFill/>
          </a:ln>
        </p:spPr>
      </p:pic>
      <p:pic>
        <p:nvPicPr>
          <p:cNvPr id="70" name="Google Shape;70;p14"/>
          <p:cNvPicPr preferRelativeResize="0"/>
          <p:nvPr/>
        </p:nvPicPr>
        <p:blipFill rotWithShape="1">
          <a:blip r:embed="rId4">
            <a:alphaModFix/>
          </a:blip>
          <a:srcRect/>
          <a:stretch/>
        </p:blipFill>
        <p:spPr>
          <a:xfrm>
            <a:off x="7778698" y="165198"/>
            <a:ext cx="1175237" cy="66860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71"/>
        <p:cNvGrpSpPr/>
        <p:nvPr/>
      </p:nvGrpSpPr>
      <p:grpSpPr>
        <a:xfrm>
          <a:off x="0" y="0"/>
          <a:ext cx="0" cy="0"/>
          <a:chOff x="0" y="0"/>
          <a:chExt cx="0" cy="0"/>
        </a:xfrm>
      </p:grpSpPr>
      <p:pic>
        <p:nvPicPr>
          <p:cNvPr id="72" name="Google Shape;72;p15"/>
          <p:cNvPicPr preferRelativeResize="0"/>
          <p:nvPr/>
        </p:nvPicPr>
        <p:blipFill rotWithShape="1">
          <a:blip r:embed="rId2">
            <a:alphaModFix/>
          </a:blip>
          <a:srcRect/>
          <a:stretch/>
        </p:blipFill>
        <p:spPr>
          <a:xfrm>
            <a:off x="6995539" y="0"/>
            <a:ext cx="2148460" cy="5143500"/>
          </a:xfrm>
          <a:prstGeom prst="rect">
            <a:avLst/>
          </a:prstGeom>
          <a:noFill/>
          <a:ln>
            <a:noFill/>
          </a:ln>
        </p:spPr>
      </p:pic>
      <p:sp>
        <p:nvSpPr>
          <p:cNvPr id="73" name="Google Shape;73;p15"/>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1E4E79"/>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74" name="Google Shape;74;p15"/>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75" name="Google Shape;75;p15"/>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Autofit/>
          </a:bodyPr>
          <a:lstStyle>
            <a:lvl1pPr marL="457200" lvl="0" indent="-361950" algn="l" rtl="0">
              <a:lnSpc>
                <a:spcPct val="90000"/>
              </a:lnSpc>
              <a:spcBef>
                <a:spcPts val="800"/>
              </a:spcBef>
              <a:spcAft>
                <a:spcPts val="0"/>
              </a:spcAft>
              <a:buClr>
                <a:srgbClr val="1E4E79"/>
              </a:buClr>
              <a:buSzPts val="2100"/>
              <a:buChar char="•"/>
              <a:defRPr>
                <a:solidFill>
                  <a:srgbClr val="1E4E79"/>
                </a:solidFill>
              </a:defRPr>
            </a:lvl1pPr>
            <a:lvl2pPr marL="914400" lvl="1" indent="-342900" algn="l" rtl="0">
              <a:lnSpc>
                <a:spcPct val="90000"/>
              </a:lnSpc>
              <a:spcBef>
                <a:spcPts val="400"/>
              </a:spcBef>
              <a:spcAft>
                <a:spcPts val="0"/>
              </a:spcAft>
              <a:buClr>
                <a:srgbClr val="1E4E79"/>
              </a:buClr>
              <a:buSzPts val="1800"/>
              <a:buChar char="•"/>
              <a:defRPr>
                <a:solidFill>
                  <a:srgbClr val="1E4E79"/>
                </a:solidFill>
              </a:defRPr>
            </a:lvl2pPr>
            <a:lvl3pPr marL="1371600" lvl="2" indent="-323850" algn="l" rtl="0">
              <a:lnSpc>
                <a:spcPct val="90000"/>
              </a:lnSpc>
              <a:spcBef>
                <a:spcPts val="400"/>
              </a:spcBef>
              <a:spcAft>
                <a:spcPts val="0"/>
              </a:spcAft>
              <a:buClr>
                <a:srgbClr val="1E4E79"/>
              </a:buClr>
              <a:buSzPts val="1500"/>
              <a:buChar char="•"/>
              <a:defRPr>
                <a:solidFill>
                  <a:srgbClr val="1E4E79"/>
                </a:solidFill>
              </a:defRPr>
            </a:lvl3pPr>
            <a:lvl4pPr marL="1828800" lvl="3" indent="-317500" algn="l" rtl="0">
              <a:lnSpc>
                <a:spcPct val="90000"/>
              </a:lnSpc>
              <a:spcBef>
                <a:spcPts val="400"/>
              </a:spcBef>
              <a:spcAft>
                <a:spcPts val="0"/>
              </a:spcAft>
              <a:buClr>
                <a:srgbClr val="1E4E79"/>
              </a:buClr>
              <a:buSzPts val="1400"/>
              <a:buChar char="•"/>
              <a:defRPr>
                <a:solidFill>
                  <a:srgbClr val="1E4E79"/>
                </a:solidFill>
              </a:defRPr>
            </a:lvl4pPr>
            <a:lvl5pPr marL="2286000" lvl="4" indent="-317500" algn="l" rtl="0">
              <a:lnSpc>
                <a:spcPct val="90000"/>
              </a:lnSpc>
              <a:spcBef>
                <a:spcPts val="400"/>
              </a:spcBef>
              <a:spcAft>
                <a:spcPts val="0"/>
              </a:spcAft>
              <a:buClr>
                <a:srgbClr val="1E4E79"/>
              </a:buClr>
              <a:buSzPts val="1400"/>
              <a:buChar char="•"/>
              <a:defRPr>
                <a:solidFill>
                  <a:srgbClr val="1E4E79"/>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6" name="Google Shape;76;p15"/>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en-GB"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77"/>
        <p:cNvGrpSpPr/>
        <p:nvPr/>
      </p:nvGrpSpPr>
      <p:grpSpPr>
        <a:xfrm>
          <a:off x="0" y="0"/>
          <a:ext cx="0" cy="0"/>
          <a:chOff x="0" y="0"/>
          <a:chExt cx="0" cy="0"/>
        </a:xfrm>
      </p:grpSpPr>
      <p:pic>
        <p:nvPicPr>
          <p:cNvPr id="78" name="Google Shape;78;p16"/>
          <p:cNvPicPr preferRelativeResize="0"/>
          <p:nvPr/>
        </p:nvPicPr>
        <p:blipFill rotWithShape="1">
          <a:blip r:embed="rId2">
            <a:alphaModFix/>
          </a:blip>
          <a:srcRect/>
          <a:stretch/>
        </p:blipFill>
        <p:spPr>
          <a:xfrm>
            <a:off x="7016159" y="0"/>
            <a:ext cx="2148460" cy="5143500"/>
          </a:xfrm>
          <a:prstGeom prst="rect">
            <a:avLst/>
          </a:prstGeom>
          <a:noFill/>
          <a:ln>
            <a:noFill/>
          </a:ln>
        </p:spPr>
      </p:pic>
      <p:sp>
        <p:nvSpPr>
          <p:cNvPr id="79" name="Google Shape;79;p16"/>
          <p:cNvSpPr txBox="1">
            <a:spLocks noGrp="1"/>
          </p:cNvSpPr>
          <p:nvPr>
            <p:ph type="title"/>
          </p:nvPr>
        </p:nvSpPr>
        <p:spPr>
          <a:xfrm>
            <a:off x="749171" y="528873"/>
            <a:ext cx="7421100" cy="3231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1E4E79"/>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80" name="Google Shape;80;p16"/>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81" name="Google Shape;81;p16"/>
          <p:cNvSpPr txBox="1">
            <a:spLocks noGrp="1"/>
          </p:cNvSpPr>
          <p:nvPr>
            <p:ph type="body" idx="1"/>
          </p:nvPr>
        </p:nvSpPr>
        <p:spPr>
          <a:xfrm>
            <a:off x="749171" y="1071038"/>
            <a:ext cx="6475200" cy="3263400"/>
          </a:xfrm>
          <a:prstGeom prst="rect">
            <a:avLst/>
          </a:prstGeom>
          <a:noFill/>
          <a:ln>
            <a:noFill/>
          </a:ln>
        </p:spPr>
        <p:txBody>
          <a:bodyPr spcFirstLastPara="1" wrap="square" lIns="68575" tIns="34275" rIns="68575" bIns="34275" anchor="t" anchorCtr="0">
            <a:noAutofit/>
          </a:bodyPr>
          <a:lstStyle>
            <a:lvl1pPr marL="457200" lvl="0" indent="-361950" algn="l" rtl="0">
              <a:lnSpc>
                <a:spcPct val="90000"/>
              </a:lnSpc>
              <a:spcBef>
                <a:spcPts val="800"/>
              </a:spcBef>
              <a:spcAft>
                <a:spcPts val="0"/>
              </a:spcAft>
              <a:buClr>
                <a:srgbClr val="1E4E79"/>
              </a:buClr>
              <a:buSzPts val="2100"/>
              <a:buChar char="•"/>
              <a:defRPr>
                <a:solidFill>
                  <a:srgbClr val="1E4E79"/>
                </a:solidFill>
              </a:defRPr>
            </a:lvl1pPr>
            <a:lvl2pPr marL="914400" lvl="1" indent="-342900" algn="l" rtl="0">
              <a:lnSpc>
                <a:spcPct val="90000"/>
              </a:lnSpc>
              <a:spcBef>
                <a:spcPts val="400"/>
              </a:spcBef>
              <a:spcAft>
                <a:spcPts val="0"/>
              </a:spcAft>
              <a:buClr>
                <a:srgbClr val="1E4E79"/>
              </a:buClr>
              <a:buSzPts val="1800"/>
              <a:buChar char="•"/>
              <a:defRPr>
                <a:solidFill>
                  <a:srgbClr val="1E4E79"/>
                </a:solidFill>
              </a:defRPr>
            </a:lvl2pPr>
            <a:lvl3pPr marL="1371600" lvl="2" indent="-323850" algn="l" rtl="0">
              <a:lnSpc>
                <a:spcPct val="90000"/>
              </a:lnSpc>
              <a:spcBef>
                <a:spcPts val="400"/>
              </a:spcBef>
              <a:spcAft>
                <a:spcPts val="0"/>
              </a:spcAft>
              <a:buClr>
                <a:srgbClr val="1E4E79"/>
              </a:buClr>
              <a:buSzPts val="1500"/>
              <a:buChar char="•"/>
              <a:defRPr>
                <a:solidFill>
                  <a:srgbClr val="1E4E79"/>
                </a:solidFill>
              </a:defRPr>
            </a:lvl3pPr>
            <a:lvl4pPr marL="1828800" lvl="3" indent="-317500" algn="l" rtl="0">
              <a:lnSpc>
                <a:spcPct val="90000"/>
              </a:lnSpc>
              <a:spcBef>
                <a:spcPts val="400"/>
              </a:spcBef>
              <a:spcAft>
                <a:spcPts val="0"/>
              </a:spcAft>
              <a:buClr>
                <a:srgbClr val="1E4E79"/>
              </a:buClr>
              <a:buSzPts val="1400"/>
              <a:buChar char="•"/>
              <a:defRPr>
                <a:solidFill>
                  <a:srgbClr val="1E4E79"/>
                </a:solidFill>
              </a:defRPr>
            </a:lvl4pPr>
            <a:lvl5pPr marL="2286000" lvl="4" indent="-317500" algn="l" rtl="0">
              <a:lnSpc>
                <a:spcPct val="90000"/>
              </a:lnSpc>
              <a:spcBef>
                <a:spcPts val="400"/>
              </a:spcBef>
              <a:spcAft>
                <a:spcPts val="0"/>
              </a:spcAft>
              <a:buClr>
                <a:srgbClr val="1E4E79"/>
              </a:buClr>
              <a:buSzPts val="1400"/>
              <a:buChar char="•"/>
              <a:defRPr>
                <a:solidFill>
                  <a:srgbClr val="1E4E79"/>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2" name="Google Shape;82;p16"/>
          <p:cNvSpPr txBox="1"/>
          <p:nvPr/>
        </p:nvSpPr>
        <p:spPr>
          <a:xfrm>
            <a:off x="6588893" y="4738169"/>
            <a:ext cx="1149600" cy="2556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rgbClr val="03435F"/>
              </a:buClr>
              <a:buSzPts val="900"/>
              <a:buFont typeface="Arial"/>
              <a:buNone/>
            </a:pPr>
            <a:r>
              <a:rPr lang="en-GB" sz="900" b="0" i="0" u="none" strike="noStrike" cap="none">
                <a:solidFill>
                  <a:srgbClr val="03435F"/>
                </a:solidFill>
                <a:latin typeface="Calibri"/>
                <a:ea typeface="Calibri"/>
                <a:cs typeface="Calibri"/>
                <a:sym typeface="Calibri"/>
              </a:rPr>
              <a:t>www.geant.org</a:t>
            </a:r>
            <a:endParaRPr sz="900" b="0" i="0" u="none" strike="noStrike" cap="none">
              <a:solidFill>
                <a:srgbClr val="03435F"/>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5_Custom Layout">
  <p:cSld name="25_Custom Layout">
    <p:spTree>
      <p:nvGrpSpPr>
        <p:cNvPr id="1" name="Shape 83"/>
        <p:cNvGrpSpPr/>
        <p:nvPr/>
      </p:nvGrpSpPr>
      <p:grpSpPr>
        <a:xfrm>
          <a:off x="0" y="0"/>
          <a:ext cx="0" cy="0"/>
          <a:chOff x="0" y="0"/>
          <a:chExt cx="0" cy="0"/>
        </a:xfrm>
      </p:grpSpPr>
      <p:pic>
        <p:nvPicPr>
          <p:cNvPr id="84" name="Google Shape;84;p17"/>
          <p:cNvPicPr preferRelativeResize="0"/>
          <p:nvPr/>
        </p:nvPicPr>
        <p:blipFill rotWithShape="1">
          <a:blip r:embed="rId2">
            <a:alphaModFix/>
          </a:blip>
          <a:srcRect/>
          <a:stretch/>
        </p:blipFill>
        <p:spPr>
          <a:xfrm>
            <a:off x="6995539" y="-41563"/>
            <a:ext cx="2148460" cy="5143500"/>
          </a:xfrm>
          <a:prstGeom prst="rect">
            <a:avLst/>
          </a:prstGeom>
          <a:noFill/>
          <a:ln>
            <a:noFill/>
          </a:ln>
        </p:spPr>
      </p:pic>
      <p:sp>
        <p:nvSpPr>
          <p:cNvPr id="85" name="Google Shape;85;p17"/>
          <p:cNvSpPr txBox="1">
            <a:spLocks noGrp="1"/>
          </p:cNvSpPr>
          <p:nvPr>
            <p:ph type="title"/>
          </p:nvPr>
        </p:nvSpPr>
        <p:spPr>
          <a:xfrm>
            <a:off x="340894" y="153281"/>
            <a:ext cx="7042800" cy="704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8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6" name="Google Shape;86;p17"/>
          <p:cNvSpPr txBox="1">
            <a:spLocks noGrp="1"/>
          </p:cNvSpPr>
          <p:nvPr>
            <p:ph type="body" idx="1"/>
          </p:nvPr>
        </p:nvSpPr>
        <p:spPr>
          <a:xfrm>
            <a:off x="1172240" y="1041905"/>
            <a:ext cx="6475200" cy="3263400"/>
          </a:xfrm>
          <a:prstGeom prst="rect">
            <a:avLst/>
          </a:prstGeom>
          <a:noFill/>
          <a:ln>
            <a:noFill/>
          </a:ln>
        </p:spPr>
        <p:txBody>
          <a:bodyPr spcFirstLastPara="1" wrap="square" lIns="68575" tIns="34275" rIns="68575" bIns="34275" anchor="t" anchorCtr="0">
            <a:noAutofit/>
          </a:bodyPr>
          <a:lstStyle>
            <a:lvl1pPr marL="457200" lvl="0" indent="-368300" algn="l" rtl="0">
              <a:lnSpc>
                <a:spcPct val="90000"/>
              </a:lnSpc>
              <a:spcBef>
                <a:spcPts val="800"/>
              </a:spcBef>
              <a:spcAft>
                <a:spcPts val="0"/>
              </a:spcAft>
              <a:buSzPts val="2200"/>
              <a:buChar char="•"/>
              <a:defRPr>
                <a:solidFill>
                  <a:srgbClr val="1E4E79"/>
                </a:solidFill>
              </a:defRPr>
            </a:lvl1pPr>
            <a:lvl2pPr marL="914400" lvl="1" indent="-368300" algn="l" rtl="0">
              <a:lnSpc>
                <a:spcPct val="90000"/>
              </a:lnSpc>
              <a:spcBef>
                <a:spcPts val="400"/>
              </a:spcBef>
              <a:spcAft>
                <a:spcPts val="0"/>
              </a:spcAft>
              <a:buSzPts val="2200"/>
              <a:buChar char="•"/>
              <a:defRPr>
                <a:solidFill>
                  <a:srgbClr val="1E4E79"/>
                </a:solidFill>
              </a:defRPr>
            </a:lvl2pPr>
            <a:lvl3pPr marL="1371600" lvl="2" indent="-368300" algn="l" rtl="0">
              <a:lnSpc>
                <a:spcPct val="90000"/>
              </a:lnSpc>
              <a:spcBef>
                <a:spcPts val="400"/>
              </a:spcBef>
              <a:spcAft>
                <a:spcPts val="0"/>
              </a:spcAft>
              <a:buSzPts val="2200"/>
              <a:buChar char="•"/>
              <a:defRPr>
                <a:solidFill>
                  <a:srgbClr val="1E4E79"/>
                </a:solidFill>
              </a:defRPr>
            </a:lvl3pPr>
            <a:lvl4pPr marL="1828800" lvl="3" indent="-368300" algn="l" rtl="0">
              <a:lnSpc>
                <a:spcPct val="90000"/>
              </a:lnSpc>
              <a:spcBef>
                <a:spcPts val="400"/>
              </a:spcBef>
              <a:spcAft>
                <a:spcPts val="0"/>
              </a:spcAft>
              <a:buSzPts val="2200"/>
              <a:buChar char="•"/>
              <a:defRPr>
                <a:solidFill>
                  <a:srgbClr val="1E4E79"/>
                </a:solidFill>
              </a:defRPr>
            </a:lvl4pPr>
            <a:lvl5pPr marL="2286000" lvl="4" indent="-368300" algn="l" rtl="0">
              <a:lnSpc>
                <a:spcPct val="90000"/>
              </a:lnSpc>
              <a:spcBef>
                <a:spcPts val="400"/>
              </a:spcBef>
              <a:spcAft>
                <a:spcPts val="0"/>
              </a:spcAft>
              <a:buSzPts val="2200"/>
              <a:buChar char="•"/>
              <a:defRPr>
                <a:solidFill>
                  <a:srgbClr val="1E4E79"/>
                </a:solidFill>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pic>
        <p:nvPicPr>
          <p:cNvPr id="87" name="Google Shape;87;p17"/>
          <p:cNvPicPr preferRelativeResize="0"/>
          <p:nvPr/>
        </p:nvPicPr>
        <p:blipFill rotWithShape="1">
          <a:blip r:embed="rId3">
            <a:alphaModFix/>
          </a:blip>
          <a:srcRect b="18334"/>
          <a:stretch/>
        </p:blipFill>
        <p:spPr>
          <a:xfrm>
            <a:off x="8090389" y="4553525"/>
            <a:ext cx="824271" cy="383577"/>
          </a:xfrm>
          <a:prstGeom prst="rect">
            <a:avLst/>
          </a:prstGeom>
          <a:noFill/>
          <a:ln>
            <a:noFill/>
          </a:ln>
        </p:spPr>
      </p:pic>
      <p:sp>
        <p:nvSpPr>
          <p:cNvPr id="88" name="Google Shape;88;p17"/>
          <p:cNvSpPr txBox="1"/>
          <p:nvPr/>
        </p:nvSpPr>
        <p:spPr>
          <a:xfrm>
            <a:off x="6588893" y="4738170"/>
            <a:ext cx="1149600" cy="2490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03435F"/>
                </a:solidFill>
                <a:latin typeface="Arial"/>
                <a:ea typeface="Arial"/>
                <a:cs typeface="Arial"/>
                <a:sym typeface="Arial"/>
              </a:rPr>
              <a:t>www.geant.org</a:t>
            </a:r>
            <a:endParaRPr sz="900" b="0" i="0" u="none" strike="noStrike" cap="none">
              <a:solidFill>
                <a:srgbClr val="03435F"/>
              </a:solidFill>
              <a:latin typeface="Arial"/>
              <a:ea typeface="Arial"/>
              <a:cs typeface="Arial"/>
              <a:sym typeface="Arial"/>
            </a:endParaRPr>
          </a:p>
        </p:txBody>
      </p:sp>
      <p:sp>
        <p:nvSpPr>
          <p:cNvPr id="89" name="Google Shape;89;p17"/>
          <p:cNvSpPr txBox="1">
            <a:spLocks noGrp="1"/>
          </p:cNvSpPr>
          <p:nvPr>
            <p:ph type="sldNum" idx="12"/>
          </p:nvPr>
        </p:nvSpPr>
        <p:spPr>
          <a:xfrm>
            <a:off x="6373883" y="4738169"/>
            <a:ext cx="502800" cy="2490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1pPr>
            <a:lvl2pPr marL="0" lvl="1" indent="0" algn="r" rtl="0">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2pPr>
            <a:lvl3pPr marL="0" lvl="2" indent="0" algn="r" rtl="0">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3pPr>
            <a:lvl4pPr marL="0" lvl="3" indent="0" algn="r" rtl="0">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4pPr>
            <a:lvl5pPr marL="0" lvl="4" indent="0" algn="r" rtl="0">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5pPr>
            <a:lvl6pPr marL="0" lvl="5" indent="0" algn="r" rtl="0">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6pPr>
            <a:lvl7pPr marL="0" lvl="6" indent="0" algn="r" rtl="0">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7pPr>
            <a:lvl8pPr marL="0" lvl="7" indent="0" algn="r" rtl="0">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8pPr>
            <a:lvl9pPr marL="0" lvl="8" indent="0" algn="r" rtl="0">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r>
              <a:rPr lang="en-GB"/>
              <a:t>     |</a:t>
            </a:r>
            <a:endParaRPr>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_tytułowy_PCSS">
  <p:cSld name="2_S_tytułowy_PCSS">
    <p:bg>
      <p:bgPr>
        <a:solidFill>
          <a:srgbClr val="FFFFFF"/>
        </a:solidFill>
        <a:effectLst/>
      </p:bgPr>
    </p:bg>
    <p:spTree>
      <p:nvGrpSpPr>
        <p:cNvPr id="1" name="Shape 11"/>
        <p:cNvGrpSpPr/>
        <p:nvPr/>
      </p:nvGrpSpPr>
      <p:grpSpPr>
        <a:xfrm>
          <a:off x="0" y="0"/>
          <a:ext cx="0" cy="0"/>
          <a:chOff x="0" y="0"/>
          <a:chExt cx="0" cy="0"/>
        </a:xfrm>
      </p:grpSpPr>
      <p:sp>
        <p:nvSpPr>
          <p:cNvPr id="12" name="Google Shape;12;p3"/>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a:buNone/>
            </a:pPr>
            <a:r>
              <a:rPr lang="en-GB" sz="1800" b="0">
                <a:solidFill>
                  <a:srgbClr val="0067A4"/>
                </a:solidFill>
                <a:latin typeface="Open Sans"/>
                <a:ea typeface="Open Sans"/>
                <a:cs typeface="Open Sans"/>
                <a:sym typeface="Open Sans"/>
              </a:rPr>
              <a:t>Kliknij, aby edytować styl</a:t>
            </a:r>
            <a:endParaRPr/>
          </a:p>
        </p:txBody>
      </p:sp>
      <p:sp>
        <p:nvSpPr>
          <p:cNvPr id="13" name="Google Shape;13;p3"/>
          <p:cNvSpPr txBox="1"/>
          <p:nvPr/>
        </p:nvSpPr>
        <p:spPr>
          <a:xfrm>
            <a:off x="189948" y="1066800"/>
            <a:ext cx="7286617" cy="355220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500"/>
              <a:buFont typeface="Arial"/>
              <a:buChar char="•"/>
            </a:pPr>
            <a:r>
              <a:rPr lang="en-GB" sz="1500">
                <a:solidFill>
                  <a:schemeClr val="dk1"/>
                </a:solidFill>
                <a:latin typeface="Open Sans SemiBold"/>
                <a:ea typeface="Open Sans SemiBold"/>
                <a:cs typeface="Open Sans SemiBold"/>
                <a:sym typeface="Open Sans SemiBold"/>
              </a:rPr>
              <a:t>Kliknij, aby edytować style wzorca tekstu</a:t>
            </a:r>
            <a:endParaRPr/>
          </a:p>
          <a:p>
            <a:pPr marL="742950" marR="0" lvl="1" indent="-28575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Drugi poziom</a:t>
            </a:r>
            <a:endParaRPr/>
          </a:p>
          <a:p>
            <a:pPr marL="1143000" marR="0" lvl="2" indent="-22860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Trzeci poziom</a:t>
            </a:r>
            <a:endParaRPr/>
          </a:p>
          <a:p>
            <a:pPr marL="1600200" marR="0" lvl="3" indent="-22860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Czwarty poziom</a:t>
            </a:r>
            <a:endParaRPr/>
          </a:p>
          <a:p>
            <a:pPr marL="2057400" marR="0" lvl="4" indent="-22860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Piąty poziom</a:t>
            </a:r>
            <a:endParaRPr/>
          </a:p>
        </p:txBody>
      </p:sp>
      <p:sp>
        <p:nvSpPr>
          <p:cNvPr id="14" name="Google Shape;14;p3"/>
          <p:cNvSpPr txBox="1"/>
          <p:nvPr/>
        </p:nvSpPr>
        <p:spPr>
          <a:xfrm>
            <a:off x="181113" y="667791"/>
            <a:ext cx="8753215" cy="3038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600"/>
              <a:buFont typeface="Arial"/>
              <a:buNone/>
            </a:pPr>
            <a:r>
              <a:rPr lang="en-GB" sz="1600" b="0">
                <a:solidFill>
                  <a:srgbClr val="0067A4"/>
                </a:solidFill>
                <a:latin typeface="Open Sans"/>
                <a:ea typeface="Open Sans"/>
                <a:cs typeface="Open Sans"/>
                <a:sym typeface="Open Sans"/>
              </a:rPr>
              <a:t>Kliknij, aby edytować style wzorca tekstu</a:t>
            </a:r>
            <a:endParaRPr/>
          </a:p>
        </p:txBody>
      </p:sp>
      <p:cxnSp>
        <p:nvCxnSpPr>
          <p:cNvPr id="15" name="Google Shape;15;p3"/>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16" name="Google Shape;16;p3"/>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st">
  <p:cSld name="Title and Content">
    <p:bg>
      <p:bgPr>
        <a:no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body" idx="1"/>
          </p:nvPr>
        </p:nvSpPr>
        <p:spPr>
          <a:xfrm>
            <a:off x="334544" y="1127953"/>
            <a:ext cx="7886700" cy="3263400"/>
          </a:xfrm>
          <a:prstGeom prst="rect">
            <a:avLst/>
          </a:prstGeom>
          <a:noFill/>
          <a:ln>
            <a:noFill/>
          </a:ln>
        </p:spPr>
        <p:txBody>
          <a:bodyPr spcFirstLastPara="1" wrap="square" lIns="68575" tIns="34275" rIns="68575" bIns="34275" anchor="t" anchorCtr="0">
            <a:noAutofit/>
          </a:bodyPr>
          <a:lstStyle>
            <a:lvl1pPr marL="457200" lvl="0" indent="-330200" algn="l" rtl="0">
              <a:lnSpc>
                <a:spcPct val="90000"/>
              </a:lnSpc>
              <a:spcBef>
                <a:spcPts val="800"/>
              </a:spcBef>
              <a:spcAft>
                <a:spcPts val="0"/>
              </a:spcAft>
              <a:buSzPts val="1600"/>
              <a:buChar char="•"/>
              <a:defRPr/>
            </a:lvl1pPr>
            <a:lvl2pPr marL="914400" lvl="1" indent="-330200" algn="l" rtl="0">
              <a:lnSpc>
                <a:spcPct val="90000"/>
              </a:lnSpc>
              <a:spcBef>
                <a:spcPts val="400"/>
              </a:spcBef>
              <a:spcAft>
                <a:spcPts val="0"/>
              </a:spcAft>
              <a:buSzPts val="1600"/>
              <a:buChar char="•"/>
              <a:defRPr/>
            </a:lvl2pPr>
            <a:lvl3pPr marL="1371600" lvl="2" indent="-330200" algn="l" rtl="0">
              <a:lnSpc>
                <a:spcPct val="90000"/>
              </a:lnSpc>
              <a:spcBef>
                <a:spcPts val="400"/>
              </a:spcBef>
              <a:spcAft>
                <a:spcPts val="0"/>
              </a:spcAft>
              <a:buSzPts val="1600"/>
              <a:buChar char="•"/>
              <a:defRPr/>
            </a:lvl3pPr>
            <a:lvl4pPr marL="1828800" lvl="3" indent="-330200" algn="l" rtl="0">
              <a:lnSpc>
                <a:spcPct val="90000"/>
              </a:lnSpc>
              <a:spcBef>
                <a:spcPts val="400"/>
              </a:spcBef>
              <a:spcAft>
                <a:spcPts val="0"/>
              </a:spcAft>
              <a:buSzPts val="1600"/>
              <a:buChar char="•"/>
              <a:defRPr/>
            </a:lvl4pPr>
            <a:lvl5pPr marL="2286000" lvl="4" indent="-330200" algn="l" rtl="0">
              <a:lnSpc>
                <a:spcPct val="90000"/>
              </a:lnSpc>
              <a:spcBef>
                <a:spcPts val="400"/>
              </a:spcBef>
              <a:spcAft>
                <a:spcPts val="0"/>
              </a:spcAft>
              <a:buSzPts val="16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 name="Google Shape;27;p5"/>
          <p:cNvSpPr txBox="1">
            <a:spLocks noGrp="1"/>
          </p:cNvSpPr>
          <p:nvPr>
            <p:ph type="title"/>
          </p:nvPr>
        </p:nvSpPr>
        <p:spPr>
          <a:xfrm>
            <a:off x="340894" y="153281"/>
            <a:ext cx="7042800" cy="704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rgbClr val="FFC0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 name="Google Shape;28;p5"/>
          <p:cNvSpPr txBox="1">
            <a:spLocks noGrp="1"/>
          </p:cNvSpPr>
          <p:nvPr>
            <p:ph type="sldNum" idx="12"/>
          </p:nvPr>
        </p:nvSpPr>
        <p:spPr>
          <a:xfrm>
            <a:off x="8579646" y="4892926"/>
            <a:ext cx="427200" cy="240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Footer">
  <p:cSld name="Blank Footer">
    <p:spTree>
      <p:nvGrpSpPr>
        <p:cNvPr id="1" name="Shape 29"/>
        <p:cNvGrpSpPr/>
        <p:nvPr/>
      </p:nvGrpSpPr>
      <p:grpSpPr>
        <a:xfrm>
          <a:off x="0" y="0"/>
          <a:ext cx="0" cy="0"/>
          <a:chOff x="0" y="0"/>
          <a:chExt cx="0" cy="0"/>
        </a:xfrm>
      </p:grpSpPr>
      <p:sp>
        <p:nvSpPr>
          <p:cNvPr id="30" name="Google Shape;30;p6"/>
          <p:cNvSpPr txBox="1">
            <a:spLocks noGrp="1"/>
          </p:cNvSpPr>
          <p:nvPr>
            <p:ph type="body" idx="1"/>
          </p:nvPr>
        </p:nvSpPr>
        <p:spPr>
          <a:xfrm>
            <a:off x="341267" y="1127181"/>
            <a:ext cx="7886700" cy="3263400"/>
          </a:xfrm>
          <a:prstGeom prst="rect">
            <a:avLst/>
          </a:prstGeom>
          <a:noFill/>
          <a:ln>
            <a:noFill/>
          </a:ln>
        </p:spPr>
        <p:txBody>
          <a:bodyPr spcFirstLastPara="1" wrap="square" lIns="68575" tIns="34275" rIns="68575" bIns="34275" anchor="t" anchorCtr="0">
            <a:noAutofit/>
          </a:bodyPr>
          <a:lstStyle>
            <a:lvl1pPr marL="457200" lvl="0" indent="-330200" algn="l" rtl="0">
              <a:lnSpc>
                <a:spcPct val="90000"/>
              </a:lnSpc>
              <a:spcBef>
                <a:spcPts val="800"/>
              </a:spcBef>
              <a:spcAft>
                <a:spcPts val="0"/>
              </a:spcAft>
              <a:buSzPts val="1600"/>
              <a:buChar char="•"/>
              <a:defRPr/>
            </a:lvl1pPr>
            <a:lvl2pPr marL="914400" lvl="1" indent="-330200" algn="l" rtl="0">
              <a:lnSpc>
                <a:spcPct val="90000"/>
              </a:lnSpc>
              <a:spcBef>
                <a:spcPts val="400"/>
              </a:spcBef>
              <a:spcAft>
                <a:spcPts val="0"/>
              </a:spcAft>
              <a:buSzPts val="1600"/>
              <a:buChar char="•"/>
              <a:defRPr/>
            </a:lvl2pPr>
            <a:lvl3pPr marL="1371600" lvl="2" indent="-330200" algn="l" rtl="0">
              <a:lnSpc>
                <a:spcPct val="90000"/>
              </a:lnSpc>
              <a:spcBef>
                <a:spcPts val="400"/>
              </a:spcBef>
              <a:spcAft>
                <a:spcPts val="0"/>
              </a:spcAft>
              <a:buSzPts val="1600"/>
              <a:buChar char="•"/>
              <a:defRPr/>
            </a:lvl3pPr>
            <a:lvl4pPr marL="1828800" lvl="3" indent="-330200" algn="l" rtl="0">
              <a:lnSpc>
                <a:spcPct val="90000"/>
              </a:lnSpc>
              <a:spcBef>
                <a:spcPts val="400"/>
              </a:spcBef>
              <a:spcAft>
                <a:spcPts val="0"/>
              </a:spcAft>
              <a:buSzPts val="1600"/>
              <a:buChar char="•"/>
              <a:defRPr/>
            </a:lvl4pPr>
            <a:lvl5pPr marL="2286000" lvl="4" indent="-330200" algn="l" rtl="0">
              <a:lnSpc>
                <a:spcPct val="90000"/>
              </a:lnSpc>
              <a:spcBef>
                <a:spcPts val="400"/>
              </a:spcBef>
              <a:spcAft>
                <a:spcPts val="0"/>
              </a:spcAft>
              <a:buSzPts val="16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1" name="Google Shape;31;p6"/>
          <p:cNvSpPr txBox="1">
            <a:spLocks noGrp="1"/>
          </p:cNvSpPr>
          <p:nvPr>
            <p:ph type="title"/>
          </p:nvPr>
        </p:nvSpPr>
        <p:spPr>
          <a:xfrm>
            <a:off x="340894" y="153281"/>
            <a:ext cx="7042800" cy="704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rgbClr val="FFC000"/>
              </a:buClr>
              <a:buSzPts val="1800"/>
              <a:buFont typeface="Calibri"/>
              <a:buNone/>
              <a:defRPr>
                <a:solidFill>
                  <a:srgbClr val="FFC000"/>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 name="Google Shape;32;p6"/>
          <p:cNvSpPr txBox="1">
            <a:spLocks noGrp="1"/>
          </p:cNvSpPr>
          <p:nvPr>
            <p:ph type="sldNum" idx="12"/>
          </p:nvPr>
        </p:nvSpPr>
        <p:spPr>
          <a:xfrm>
            <a:off x="8579646" y="4892926"/>
            <a:ext cx="427200" cy="240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amp;A">
  <p:cSld name="Q&amp;A">
    <p:spTree>
      <p:nvGrpSpPr>
        <p:cNvPr id="1" name="Shape 33"/>
        <p:cNvGrpSpPr/>
        <p:nvPr/>
      </p:nvGrpSpPr>
      <p:grpSpPr>
        <a:xfrm>
          <a:off x="0" y="0"/>
          <a:ext cx="0" cy="0"/>
          <a:chOff x="0" y="0"/>
          <a:chExt cx="0" cy="0"/>
        </a:xfrm>
      </p:grpSpPr>
      <p:sp>
        <p:nvSpPr>
          <p:cNvPr id="34" name="Google Shape;34;p7"/>
          <p:cNvSpPr txBox="1"/>
          <p:nvPr/>
        </p:nvSpPr>
        <p:spPr>
          <a:xfrm>
            <a:off x="6172201" y="1910444"/>
            <a:ext cx="1779900" cy="11427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004361"/>
              </a:buClr>
              <a:buSzPts val="1600"/>
              <a:buFont typeface="Calibri"/>
              <a:buNone/>
            </a:pPr>
            <a:endParaRPr sz="16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3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clusions-new">
  <p:cSld name="Conclusions">
    <p:bg>
      <p:bgPr>
        <a:noFill/>
        <a:effectLst/>
      </p:bgPr>
    </p:bg>
    <p:spTree>
      <p:nvGrpSpPr>
        <p:cNvPr id="1" name="Shape 36"/>
        <p:cNvGrpSpPr/>
        <p:nvPr/>
      </p:nvGrpSpPr>
      <p:grpSpPr>
        <a:xfrm>
          <a:off x="0" y="0"/>
          <a:ext cx="0" cy="0"/>
          <a:chOff x="0" y="0"/>
          <a:chExt cx="0" cy="0"/>
        </a:xfrm>
      </p:grpSpPr>
      <p:sp>
        <p:nvSpPr>
          <p:cNvPr id="37" name="Google Shape;37;p9"/>
          <p:cNvSpPr/>
          <p:nvPr/>
        </p:nvSpPr>
        <p:spPr>
          <a:xfrm>
            <a:off x="435286" y="4897683"/>
            <a:ext cx="1008000" cy="243000"/>
          </a:xfrm>
          <a:prstGeom prst="roundRect">
            <a:avLst>
              <a:gd name="adj" fmla="val 16667"/>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rgbClr val="000000"/>
              </a:buClr>
              <a:buSzPts val="900"/>
              <a:buFont typeface="Arial"/>
              <a:buNone/>
            </a:pPr>
            <a:r>
              <a:rPr lang="en-GB" sz="900" b="0" i="0" u="none" strike="noStrike" cap="none">
                <a:solidFill>
                  <a:schemeClr val="lt1"/>
                </a:solidFill>
                <a:latin typeface="Calibri"/>
                <a:ea typeface="Calibri"/>
                <a:cs typeface="Calibri"/>
                <a:sym typeface="Calibri"/>
              </a:rPr>
              <a:t>Objectives</a:t>
            </a:r>
            <a:endParaRPr sz="1100" b="0" i="0" u="none" strike="noStrike" cap="none">
              <a:solidFill>
                <a:srgbClr val="000000"/>
              </a:solidFill>
              <a:latin typeface="Arial"/>
              <a:ea typeface="Arial"/>
              <a:cs typeface="Arial"/>
              <a:sym typeface="Arial"/>
            </a:endParaRPr>
          </a:p>
        </p:txBody>
      </p:sp>
      <p:sp>
        <p:nvSpPr>
          <p:cNvPr id="38" name="Google Shape;38;p9"/>
          <p:cNvSpPr/>
          <p:nvPr/>
        </p:nvSpPr>
        <p:spPr>
          <a:xfrm>
            <a:off x="3784869" y="4897683"/>
            <a:ext cx="1008000" cy="243000"/>
          </a:xfrm>
          <a:prstGeom prst="roundRect">
            <a:avLst>
              <a:gd name="adj" fmla="val 16667"/>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rgbClr val="000000"/>
              </a:buClr>
              <a:buSzPts val="900"/>
              <a:buFont typeface="Arial"/>
              <a:buNone/>
            </a:pPr>
            <a:r>
              <a:rPr lang="en-GB" sz="900" b="0" i="0" u="none" strike="noStrike" cap="none">
                <a:solidFill>
                  <a:schemeClr val="lt1"/>
                </a:solidFill>
                <a:latin typeface="Calibri"/>
                <a:ea typeface="Calibri"/>
                <a:cs typeface="Calibri"/>
                <a:sym typeface="Calibri"/>
              </a:rPr>
              <a:t>Achievements</a:t>
            </a:r>
            <a:endParaRPr sz="1100" b="0" i="0" u="none" strike="noStrike" cap="none">
              <a:solidFill>
                <a:srgbClr val="000000"/>
              </a:solidFill>
              <a:latin typeface="Arial"/>
              <a:ea typeface="Arial"/>
              <a:cs typeface="Arial"/>
              <a:sym typeface="Arial"/>
            </a:endParaRPr>
          </a:p>
        </p:txBody>
      </p:sp>
      <p:sp>
        <p:nvSpPr>
          <p:cNvPr id="39" name="Google Shape;39;p9"/>
          <p:cNvSpPr/>
          <p:nvPr/>
        </p:nvSpPr>
        <p:spPr>
          <a:xfrm>
            <a:off x="7141632" y="4897683"/>
            <a:ext cx="1007100" cy="243000"/>
          </a:xfrm>
          <a:prstGeom prst="roundRect">
            <a:avLst>
              <a:gd name="adj" fmla="val 16667"/>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rgbClr val="000000"/>
              </a:buClr>
              <a:buSzPts val="900"/>
              <a:buFont typeface="Arial"/>
              <a:buNone/>
            </a:pPr>
            <a:r>
              <a:rPr lang="en-GB" sz="900" b="0" i="0" u="none" strike="noStrike" cap="none">
                <a:solidFill>
                  <a:schemeClr val="lt1"/>
                </a:solidFill>
                <a:latin typeface="Calibri"/>
                <a:ea typeface="Calibri"/>
                <a:cs typeface="Calibri"/>
                <a:sym typeface="Calibri"/>
              </a:rPr>
              <a:t>Q&amp;A</a:t>
            </a:r>
            <a:endParaRPr sz="1100" b="0" i="0" u="none" strike="noStrike" cap="none">
              <a:solidFill>
                <a:srgbClr val="000000"/>
              </a:solidFill>
              <a:latin typeface="Arial"/>
              <a:ea typeface="Arial"/>
              <a:cs typeface="Arial"/>
              <a:sym typeface="Arial"/>
            </a:endParaRPr>
          </a:p>
        </p:txBody>
      </p:sp>
      <p:sp>
        <p:nvSpPr>
          <p:cNvPr id="40" name="Google Shape;40;p9"/>
          <p:cNvSpPr/>
          <p:nvPr/>
        </p:nvSpPr>
        <p:spPr>
          <a:xfrm>
            <a:off x="2113720" y="4897683"/>
            <a:ext cx="1000800" cy="243000"/>
          </a:xfrm>
          <a:prstGeom prst="roundRect">
            <a:avLst>
              <a:gd name="adj" fmla="val 16667"/>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rgbClr val="000000"/>
              </a:buClr>
              <a:buSzPts val="900"/>
              <a:buFont typeface="Arial"/>
              <a:buNone/>
            </a:pPr>
            <a:r>
              <a:rPr lang="en-GB" sz="900" b="0" i="0" u="none" strike="noStrike" cap="none">
                <a:solidFill>
                  <a:schemeClr val="lt1"/>
                </a:solidFill>
                <a:latin typeface="Calibri"/>
                <a:ea typeface="Calibri"/>
                <a:cs typeface="Calibri"/>
                <a:sym typeface="Calibri"/>
              </a:rPr>
              <a:t>Challenges</a:t>
            </a:r>
            <a:endParaRPr sz="1100" b="0" i="0" u="none" strike="noStrike" cap="none">
              <a:solidFill>
                <a:srgbClr val="000000"/>
              </a:solidFill>
              <a:latin typeface="Arial"/>
              <a:ea typeface="Arial"/>
              <a:cs typeface="Arial"/>
              <a:sym typeface="Arial"/>
            </a:endParaRPr>
          </a:p>
        </p:txBody>
      </p:sp>
      <p:sp>
        <p:nvSpPr>
          <p:cNvPr id="41" name="Google Shape;41;p9"/>
          <p:cNvSpPr txBox="1">
            <a:spLocks noGrp="1"/>
          </p:cNvSpPr>
          <p:nvPr>
            <p:ph type="body" idx="1"/>
          </p:nvPr>
        </p:nvSpPr>
        <p:spPr>
          <a:xfrm>
            <a:off x="262048" y="1105049"/>
            <a:ext cx="7886700" cy="3263400"/>
          </a:xfrm>
          <a:prstGeom prst="rect">
            <a:avLst/>
          </a:prstGeom>
          <a:noFill/>
          <a:ln>
            <a:noFill/>
          </a:ln>
        </p:spPr>
        <p:txBody>
          <a:bodyPr spcFirstLastPara="1" wrap="square" lIns="68575" tIns="34275" rIns="68575" bIns="34275" anchor="t" anchorCtr="0">
            <a:noAutofit/>
          </a:bodyPr>
          <a:lstStyle>
            <a:lvl1pPr marL="457200" lvl="0" indent="-368300" algn="l" rtl="0">
              <a:lnSpc>
                <a:spcPct val="90000"/>
              </a:lnSpc>
              <a:spcBef>
                <a:spcPts val="800"/>
              </a:spcBef>
              <a:spcAft>
                <a:spcPts val="0"/>
              </a:spcAft>
              <a:buClr>
                <a:srgbClr val="1F3864"/>
              </a:buClr>
              <a:buSzPts val="2200"/>
              <a:buChar char="•"/>
              <a:defRPr/>
            </a:lvl1pPr>
            <a:lvl2pPr marL="914400" lvl="1" indent="-368300" algn="l" rtl="0">
              <a:lnSpc>
                <a:spcPct val="90000"/>
              </a:lnSpc>
              <a:spcBef>
                <a:spcPts val="400"/>
              </a:spcBef>
              <a:spcAft>
                <a:spcPts val="0"/>
              </a:spcAft>
              <a:buClr>
                <a:srgbClr val="1F3864"/>
              </a:buClr>
              <a:buSzPts val="2200"/>
              <a:buChar char="•"/>
              <a:defRPr/>
            </a:lvl2pPr>
            <a:lvl3pPr marL="1371600" lvl="2" indent="-368300" algn="l" rtl="0">
              <a:lnSpc>
                <a:spcPct val="90000"/>
              </a:lnSpc>
              <a:spcBef>
                <a:spcPts val="400"/>
              </a:spcBef>
              <a:spcAft>
                <a:spcPts val="0"/>
              </a:spcAft>
              <a:buClr>
                <a:srgbClr val="1F3864"/>
              </a:buClr>
              <a:buSzPts val="2200"/>
              <a:buChar char="•"/>
              <a:defRPr/>
            </a:lvl3pPr>
            <a:lvl4pPr marL="1828800" lvl="3" indent="-368300" algn="l" rtl="0">
              <a:lnSpc>
                <a:spcPct val="90000"/>
              </a:lnSpc>
              <a:spcBef>
                <a:spcPts val="400"/>
              </a:spcBef>
              <a:spcAft>
                <a:spcPts val="0"/>
              </a:spcAft>
              <a:buClr>
                <a:srgbClr val="1F3864"/>
              </a:buClr>
              <a:buSzPts val="2200"/>
              <a:buChar char="•"/>
              <a:defRPr/>
            </a:lvl4pPr>
            <a:lvl5pPr marL="2286000" lvl="4" indent="-368300" algn="l" rtl="0">
              <a:lnSpc>
                <a:spcPct val="90000"/>
              </a:lnSpc>
              <a:spcBef>
                <a:spcPts val="400"/>
              </a:spcBef>
              <a:spcAft>
                <a:spcPts val="0"/>
              </a:spcAft>
              <a:buClr>
                <a:srgbClr val="1F3864"/>
              </a:buClr>
              <a:buSzPts val="22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2" name="Google Shape;42;p9"/>
          <p:cNvSpPr/>
          <p:nvPr/>
        </p:nvSpPr>
        <p:spPr>
          <a:xfrm>
            <a:off x="5619568" y="4896106"/>
            <a:ext cx="1054800" cy="247500"/>
          </a:xfrm>
          <a:prstGeom prst="rect">
            <a:avLst/>
          </a:prstGeom>
          <a:solidFill>
            <a:srgbClr val="FFC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3" name="Google Shape;43;p9"/>
          <p:cNvSpPr/>
          <p:nvPr/>
        </p:nvSpPr>
        <p:spPr>
          <a:xfrm>
            <a:off x="5627280" y="4897683"/>
            <a:ext cx="1008000" cy="243000"/>
          </a:xfrm>
          <a:prstGeom prst="roundRect">
            <a:avLst>
              <a:gd name="adj" fmla="val 16667"/>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rgbClr val="000000"/>
              </a:buClr>
              <a:buSzPts val="900"/>
              <a:buFont typeface="Arial"/>
              <a:buNone/>
            </a:pPr>
            <a:r>
              <a:rPr lang="en-GB" sz="900" b="1" i="0" u="none" strike="noStrike" cap="none">
                <a:solidFill>
                  <a:srgbClr val="004360"/>
                </a:solidFill>
                <a:latin typeface="Calibri"/>
                <a:ea typeface="Calibri"/>
                <a:cs typeface="Calibri"/>
                <a:sym typeface="Calibri"/>
              </a:rPr>
              <a:t>Conclusions</a:t>
            </a:r>
            <a:endParaRPr sz="1100" b="0" i="0" u="none" strike="noStrike" cap="none">
              <a:solidFill>
                <a:srgbClr val="000000"/>
              </a:solidFill>
              <a:latin typeface="Arial"/>
              <a:ea typeface="Arial"/>
              <a:cs typeface="Arial"/>
              <a:sym typeface="Arial"/>
            </a:endParaRPr>
          </a:p>
        </p:txBody>
      </p:sp>
      <p:sp>
        <p:nvSpPr>
          <p:cNvPr id="44" name="Google Shape;44;p9"/>
          <p:cNvSpPr txBox="1">
            <a:spLocks noGrp="1"/>
          </p:cNvSpPr>
          <p:nvPr>
            <p:ph type="title"/>
          </p:nvPr>
        </p:nvSpPr>
        <p:spPr>
          <a:xfrm>
            <a:off x="340894" y="153281"/>
            <a:ext cx="7042800" cy="704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rgbClr val="FFC0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5" name="Google Shape;45;p9"/>
          <p:cNvSpPr txBox="1">
            <a:spLocks noGrp="1"/>
          </p:cNvSpPr>
          <p:nvPr>
            <p:ph type="sldNum" idx="12"/>
          </p:nvPr>
        </p:nvSpPr>
        <p:spPr>
          <a:xfrm>
            <a:off x="8579646" y="4892926"/>
            <a:ext cx="427200" cy="240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46" name="Google Shape;46;p9"/>
          <p:cNvSpPr/>
          <p:nvPr/>
        </p:nvSpPr>
        <p:spPr>
          <a:xfrm rot="10800000">
            <a:off x="6046517" y="4814602"/>
            <a:ext cx="169500" cy="104700"/>
          </a:xfrm>
          <a:prstGeom prst="downArrow">
            <a:avLst>
              <a:gd name="adj1" fmla="val 50000"/>
              <a:gd name="adj2" fmla="val 100000"/>
            </a:avLst>
          </a:prstGeom>
          <a:solidFill>
            <a:srgbClr val="FFC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
        <p:cNvGrpSpPr/>
        <p:nvPr/>
      </p:nvGrpSpPr>
      <p:grpSpPr>
        <a:xfrm>
          <a:off x="0" y="0"/>
          <a:ext cx="0" cy="0"/>
          <a:chOff x="0" y="0"/>
          <a:chExt cx="0" cy="0"/>
        </a:xfrm>
      </p:grpSpPr>
      <p:sp>
        <p:nvSpPr>
          <p:cNvPr id="48" name="Google Shape;48;p10"/>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100000"/>
              </a:lnSpc>
              <a:spcBef>
                <a:spcPts val="0"/>
              </a:spcBef>
              <a:spcAft>
                <a:spcPts val="0"/>
              </a:spcAft>
              <a:buClr>
                <a:srgbClr val="FFC000"/>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9" name="Google Shape;49;p10"/>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SzPts val="2200"/>
              <a:buNone/>
              <a:defRPr sz="1800"/>
            </a:lvl1pPr>
            <a:lvl2pPr lvl="1" algn="ctr" rtl="0">
              <a:lnSpc>
                <a:spcPct val="90000"/>
              </a:lnSpc>
              <a:spcBef>
                <a:spcPts val="400"/>
              </a:spcBef>
              <a:spcAft>
                <a:spcPts val="0"/>
              </a:spcAft>
              <a:buSzPts val="1800"/>
              <a:buNone/>
              <a:defRPr sz="1500"/>
            </a:lvl2pPr>
            <a:lvl3pPr lvl="2" algn="ctr" rtl="0">
              <a:lnSpc>
                <a:spcPct val="90000"/>
              </a:lnSpc>
              <a:spcBef>
                <a:spcPts val="400"/>
              </a:spcBef>
              <a:spcAft>
                <a:spcPts val="0"/>
              </a:spcAft>
              <a:buSzPts val="1600"/>
              <a:buNone/>
              <a:defRPr sz="1400"/>
            </a:lvl3pPr>
            <a:lvl4pPr lvl="3" algn="ctr" rtl="0">
              <a:lnSpc>
                <a:spcPct val="90000"/>
              </a:lnSpc>
              <a:spcBef>
                <a:spcPts val="400"/>
              </a:spcBef>
              <a:spcAft>
                <a:spcPts val="0"/>
              </a:spcAft>
              <a:buSzPts val="1400"/>
              <a:buNone/>
              <a:defRPr sz="1200"/>
            </a:lvl4pPr>
            <a:lvl5pPr lvl="4" algn="ctr" rtl="0">
              <a:lnSpc>
                <a:spcPct val="90000"/>
              </a:lnSpc>
              <a:spcBef>
                <a:spcPts val="400"/>
              </a:spcBef>
              <a:spcAft>
                <a:spcPts val="0"/>
              </a:spcAft>
              <a:buSzPts val="14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50" name="Google Shape;50;p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1" name="Google Shape;51;p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2" name="Google Shape;52;p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3"/>
        <p:cNvGrpSpPr/>
        <p:nvPr/>
      </p:nvGrpSpPr>
      <p:grpSpPr>
        <a:xfrm>
          <a:off x="0" y="0"/>
          <a:ext cx="0" cy="0"/>
          <a:chOff x="0" y="0"/>
          <a:chExt cx="0" cy="0"/>
        </a:xfrm>
      </p:grpSpPr>
      <p:sp>
        <p:nvSpPr>
          <p:cNvPr id="54" name="Google Shape;54;p11"/>
          <p:cNvSpPr txBox="1">
            <a:spLocks noGrp="1"/>
          </p:cNvSpPr>
          <p:nvPr>
            <p:ph type="body" idx="1"/>
          </p:nvPr>
        </p:nvSpPr>
        <p:spPr>
          <a:xfrm>
            <a:off x="452305" y="2836286"/>
            <a:ext cx="3447000" cy="1628400"/>
          </a:xfrm>
          <a:prstGeom prst="rect">
            <a:avLst/>
          </a:prstGeom>
          <a:noFill/>
          <a:ln>
            <a:noFill/>
          </a:ln>
        </p:spPr>
        <p:txBody>
          <a:bodyPr spcFirstLastPara="1" wrap="square" lIns="68575" tIns="34275" rIns="68575" bIns="34275" anchor="t" anchorCtr="0">
            <a:noAutofit/>
          </a:bodyPr>
          <a:lstStyle>
            <a:lvl1pPr marL="457200" lvl="0" indent="-330200" algn="l" rtl="0">
              <a:lnSpc>
                <a:spcPct val="90000"/>
              </a:lnSpc>
              <a:spcBef>
                <a:spcPts val="800"/>
              </a:spcBef>
              <a:spcAft>
                <a:spcPts val="0"/>
              </a:spcAft>
              <a:buSzPts val="1600"/>
              <a:buChar char="•"/>
              <a:defRPr/>
            </a:lvl1pPr>
            <a:lvl2pPr marL="914400" lvl="1" indent="-330200" algn="l" rtl="0">
              <a:lnSpc>
                <a:spcPct val="90000"/>
              </a:lnSpc>
              <a:spcBef>
                <a:spcPts val="400"/>
              </a:spcBef>
              <a:spcAft>
                <a:spcPts val="0"/>
              </a:spcAft>
              <a:buSzPts val="1600"/>
              <a:buChar char="•"/>
              <a:defRPr/>
            </a:lvl2pPr>
            <a:lvl3pPr marL="1371600" lvl="2" indent="-330200" algn="l" rtl="0">
              <a:lnSpc>
                <a:spcPct val="90000"/>
              </a:lnSpc>
              <a:spcBef>
                <a:spcPts val="400"/>
              </a:spcBef>
              <a:spcAft>
                <a:spcPts val="0"/>
              </a:spcAft>
              <a:buSzPts val="1600"/>
              <a:buChar char="•"/>
              <a:defRPr/>
            </a:lvl3pPr>
            <a:lvl4pPr marL="1828800" lvl="3" indent="-330200" algn="l" rtl="0">
              <a:lnSpc>
                <a:spcPct val="90000"/>
              </a:lnSpc>
              <a:spcBef>
                <a:spcPts val="400"/>
              </a:spcBef>
              <a:spcAft>
                <a:spcPts val="0"/>
              </a:spcAft>
              <a:buSzPts val="1600"/>
              <a:buChar char="•"/>
              <a:defRPr/>
            </a:lvl4pPr>
            <a:lvl5pPr marL="2286000" lvl="4" indent="-330200" algn="l" rtl="0">
              <a:lnSpc>
                <a:spcPct val="90000"/>
              </a:lnSpc>
              <a:spcBef>
                <a:spcPts val="400"/>
              </a:spcBef>
              <a:spcAft>
                <a:spcPts val="0"/>
              </a:spcAft>
              <a:buSzPts val="16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jp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pic>
        <p:nvPicPr>
          <p:cNvPr id="18" name="Google Shape;18;p4" descr="A picture containing outdoor, toy, snow, skiing&#10;&#10;Description automatically generated"/>
          <p:cNvPicPr preferRelativeResize="0"/>
          <p:nvPr/>
        </p:nvPicPr>
        <p:blipFill rotWithShape="1">
          <a:blip r:embed="rId15">
            <a:alphaModFix/>
          </a:blip>
          <a:srcRect/>
          <a:stretch/>
        </p:blipFill>
        <p:spPr>
          <a:xfrm>
            <a:off x="1" y="0"/>
            <a:ext cx="9144000" cy="989820"/>
          </a:xfrm>
          <a:prstGeom prst="rect">
            <a:avLst/>
          </a:prstGeom>
          <a:noFill/>
          <a:ln>
            <a:noFill/>
          </a:ln>
        </p:spPr>
      </p:pic>
      <p:sp>
        <p:nvSpPr>
          <p:cNvPr id="19" name="Google Shape;19;p4"/>
          <p:cNvSpPr txBox="1">
            <a:spLocks noGrp="1"/>
          </p:cNvSpPr>
          <p:nvPr>
            <p:ph type="body" idx="1"/>
          </p:nvPr>
        </p:nvSpPr>
        <p:spPr>
          <a:xfrm>
            <a:off x="334544" y="1127953"/>
            <a:ext cx="7886700" cy="3263400"/>
          </a:xfrm>
          <a:prstGeom prst="rect">
            <a:avLst/>
          </a:prstGeom>
          <a:noFill/>
          <a:ln>
            <a:noFill/>
          </a:ln>
        </p:spPr>
        <p:txBody>
          <a:bodyPr spcFirstLastPara="1" wrap="square" lIns="68575" tIns="34275" rIns="68575" bIns="34275" anchor="t" anchorCtr="0">
            <a:noAutofit/>
          </a:bodyPr>
          <a:lstStyle>
            <a:lvl1pPr marL="457200" marR="0" lvl="0" indent="-368300" algn="l" rtl="0">
              <a:lnSpc>
                <a:spcPct val="90000"/>
              </a:lnSpc>
              <a:spcBef>
                <a:spcPts val="800"/>
              </a:spcBef>
              <a:spcAft>
                <a:spcPts val="0"/>
              </a:spcAft>
              <a:buClr>
                <a:srgbClr val="003F5E"/>
              </a:buClr>
              <a:buSzPts val="2200"/>
              <a:buFont typeface="Arial"/>
              <a:buChar char="•"/>
              <a:defRPr sz="1800" b="0" i="0" u="none" strike="noStrike" cap="none">
                <a:solidFill>
                  <a:srgbClr val="004359"/>
                </a:solidFill>
                <a:latin typeface="Calibri"/>
                <a:ea typeface="Calibri"/>
                <a:cs typeface="Calibri"/>
                <a:sym typeface="Calibri"/>
              </a:defRPr>
            </a:lvl1pPr>
            <a:lvl2pPr marL="914400" marR="0" lvl="1" indent="-368300" algn="l" rtl="0">
              <a:lnSpc>
                <a:spcPct val="90000"/>
              </a:lnSpc>
              <a:spcBef>
                <a:spcPts val="400"/>
              </a:spcBef>
              <a:spcAft>
                <a:spcPts val="0"/>
              </a:spcAft>
              <a:buClr>
                <a:srgbClr val="003F5E"/>
              </a:buClr>
              <a:buSzPts val="2200"/>
              <a:buFont typeface="Arial"/>
              <a:buChar char="•"/>
              <a:defRPr sz="1800" b="0" i="0" u="none" strike="noStrike" cap="none">
                <a:solidFill>
                  <a:srgbClr val="004359"/>
                </a:solidFill>
                <a:latin typeface="Calibri"/>
                <a:ea typeface="Calibri"/>
                <a:cs typeface="Calibri"/>
                <a:sym typeface="Calibri"/>
              </a:defRPr>
            </a:lvl2pPr>
            <a:lvl3pPr marL="1371600" marR="0" lvl="2" indent="-368300" algn="l" rtl="0">
              <a:lnSpc>
                <a:spcPct val="90000"/>
              </a:lnSpc>
              <a:spcBef>
                <a:spcPts val="400"/>
              </a:spcBef>
              <a:spcAft>
                <a:spcPts val="0"/>
              </a:spcAft>
              <a:buClr>
                <a:srgbClr val="003F5E"/>
              </a:buClr>
              <a:buSzPts val="2200"/>
              <a:buFont typeface="Arial"/>
              <a:buChar char="•"/>
              <a:defRPr sz="1800" b="0" i="0" u="none" strike="noStrike" cap="none">
                <a:solidFill>
                  <a:srgbClr val="004359"/>
                </a:solidFill>
                <a:latin typeface="Calibri"/>
                <a:ea typeface="Calibri"/>
                <a:cs typeface="Calibri"/>
                <a:sym typeface="Calibri"/>
              </a:defRPr>
            </a:lvl3pPr>
            <a:lvl4pPr marL="1828800" marR="0" lvl="3" indent="-368300" algn="l" rtl="0">
              <a:lnSpc>
                <a:spcPct val="90000"/>
              </a:lnSpc>
              <a:spcBef>
                <a:spcPts val="400"/>
              </a:spcBef>
              <a:spcAft>
                <a:spcPts val="0"/>
              </a:spcAft>
              <a:buClr>
                <a:srgbClr val="003F5E"/>
              </a:buClr>
              <a:buSzPts val="2200"/>
              <a:buFont typeface="Arial"/>
              <a:buChar char="•"/>
              <a:defRPr sz="1800" b="0" i="0" u="none" strike="noStrike" cap="none">
                <a:solidFill>
                  <a:srgbClr val="004359"/>
                </a:solidFill>
                <a:latin typeface="Calibri"/>
                <a:ea typeface="Calibri"/>
                <a:cs typeface="Calibri"/>
                <a:sym typeface="Calibri"/>
              </a:defRPr>
            </a:lvl4pPr>
            <a:lvl5pPr marL="2286000" marR="0" lvl="4" indent="-368300" algn="l" rtl="0">
              <a:lnSpc>
                <a:spcPct val="90000"/>
              </a:lnSpc>
              <a:spcBef>
                <a:spcPts val="400"/>
              </a:spcBef>
              <a:spcAft>
                <a:spcPts val="0"/>
              </a:spcAft>
              <a:buClr>
                <a:srgbClr val="003F5E"/>
              </a:buClr>
              <a:buSzPts val="2200"/>
              <a:buFont typeface="Arial"/>
              <a:buChar char="•"/>
              <a:defRPr sz="1800" b="0" i="0" u="none" strike="noStrike" cap="none">
                <a:solidFill>
                  <a:srgbClr val="004359"/>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 name="Google Shape;20;p4"/>
          <p:cNvSpPr/>
          <p:nvPr/>
        </p:nvSpPr>
        <p:spPr>
          <a:xfrm>
            <a:off x="-1" y="4896106"/>
            <a:ext cx="9144000" cy="247500"/>
          </a:xfrm>
          <a:prstGeom prst="rect">
            <a:avLst/>
          </a:prstGeom>
          <a:solidFill>
            <a:srgbClr val="034F8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1" name="Google Shape;21;p4"/>
          <p:cNvSpPr txBox="1">
            <a:spLocks noGrp="1"/>
          </p:cNvSpPr>
          <p:nvPr>
            <p:ph type="sldNum" idx="12"/>
          </p:nvPr>
        </p:nvSpPr>
        <p:spPr>
          <a:xfrm>
            <a:off x="8579646" y="4892926"/>
            <a:ext cx="427200" cy="240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22" name="Google Shape;22;p4"/>
          <p:cNvSpPr txBox="1">
            <a:spLocks noGrp="1"/>
          </p:cNvSpPr>
          <p:nvPr>
            <p:ph type="title"/>
          </p:nvPr>
        </p:nvSpPr>
        <p:spPr>
          <a:xfrm>
            <a:off x="340894" y="153281"/>
            <a:ext cx="7042800" cy="7041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FFC000"/>
              </a:buClr>
              <a:buSzPts val="1800"/>
              <a:buFont typeface="Calibri"/>
              <a:buNone/>
              <a:defRPr sz="1800" b="1" i="0" u="none" strike="noStrike" cap="none">
                <a:solidFill>
                  <a:srgbClr val="FFC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3" name="Google Shape;23;p4"/>
          <p:cNvPicPr preferRelativeResize="0"/>
          <p:nvPr/>
        </p:nvPicPr>
        <p:blipFill rotWithShape="1">
          <a:blip r:embed="rId16">
            <a:alphaModFix/>
          </a:blip>
          <a:srcRect/>
          <a:stretch/>
        </p:blipFill>
        <p:spPr>
          <a:xfrm>
            <a:off x="7816607" y="221806"/>
            <a:ext cx="986499" cy="561229"/>
          </a:xfrm>
          <a:prstGeom prst="rect">
            <a:avLst/>
          </a:prstGeom>
          <a:noFill/>
          <a:ln>
            <a:noFill/>
          </a:ln>
        </p:spPr>
      </p:pic>
      <p:pic>
        <p:nvPicPr>
          <p:cNvPr id="24" name="Google Shape;24;p4"/>
          <p:cNvPicPr preferRelativeResize="0"/>
          <p:nvPr/>
        </p:nvPicPr>
        <p:blipFill rotWithShape="1">
          <a:blip r:embed="rId16">
            <a:alphaModFix/>
          </a:blip>
          <a:srcRect/>
          <a:stretch/>
        </p:blipFill>
        <p:spPr>
          <a:xfrm>
            <a:off x="7806746" y="2878828"/>
            <a:ext cx="986499" cy="56122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46">
          <p15:clr>
            <a:srgbClr val="F26B43"/>
          </p15:clr>
        </p15:guide>
        <p15:guide id="2" pos="260">
          <p15:clr>
            <a:srgbClr val="F26B43"/>
          </p15:clr>
        </p15:guide>
        <p15:guide id="3" orient="horz" pos="854">
          <p15:clr>
            <a:srgbClr val="F26B43"/>
          </p15:clr>
        </p15:guide>
        <p15:guide id="4" orient="horz" pos="2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20.gi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jp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3" Type="http://schemas.openxmlformats.org/officeDocument/2006/relationships/image" Target="../media/image36.jpg"/><Relationship Id="rId18" Type="http://schemas.openxmlformats.org/officeDocument/2006/relationships/image" Target="../media/image41.gif"/><Relationship Id="rId26" Type="http://schemas.openxmlformats.org/officeDocument/2006/relationships/image" Target="../media/image49.jpg"/><Relationship Id="rId39" Type="http://schemas.openxmlformats.org/officeDocument/2006/relationships/image" Target="../media/image62.jpg"/><Relationship Id="rId21" Type="http://schemas.openxmlformats.org/officeDocument/2006/relationships/image" Target="../media/image44.gif"/><Relationship Id="rId34" Type="http://schemas.openxmlformats.org/officeDocument/2006/relationships/image" Target="../media/image57.png"/><Relationship Id="rId42" Type="http://schemas.openxmlformats.org/officeDocument/2006/relationships/image" Target="../media/image65.png"/><Relationship Id="rId7" Type="http://schemas.openxmlformats.org/officeDocument/2006/relationships/image" Target="../media/image30.png"/><Relationship Id="rId2" Type="http://schemas.openxmlformats.org/officeDocument/2006/relationships/notesSlide" Target="../notesSlides/notesSlide20.xml"/><Relationship Id="rId16" Type="http://schemas.openxmlformats.org/officeDocument/2006/relationships/image" Target="../media/image39.jpg"/><Relationship Id="rId20" Type="http://schemas.openxmlformats.org/officeDocument/2006/relationships/image" Target="../media/image43.gif"/><Relationship Id="rId29" Type="http://schemas.openxmlformats.org/officeDocument/2006/relationships/image" Target="../media/image52.png"/><Relationship Id="rId41"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29.gif"/><Relationship Id="rId11" Type="http://schemas.openxmlformats.org/officeDocument/2006/relationships/image" Target="../media/image34.pn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60.png"/><Relationship Id="rId40" Type="http://schemas.openxmlformats.org/officeDocument/2006/relationships/image" Target="../media/image63.png"/><Relationship Id="rId5" Type="http://schemas.openxmlformats.org/officeDocument/2006/relationships/image" Target="../media/image28.jpg"/><Relationship Id="rId15" Type="http://schemas.openxmlformats.org/officeDocument/2006/relationships/image" Target="../media/image38.gif"/><Relationship Id="rId23" Type="http://schemas.openxmlformats.org/officeDocument/2006/relationships/image" Target="../media/image46.gif"/><Relationship Id="rId28" Type="http://schemas.openxmlformats.org/officeDocument/2006/relationships/image" Target="../media/image51.png"/><Relationship Id="rId36" Type="http://schemas.openxmlformats.org/officeDocument/2006/relationships/image" Target="../media/image59.png"/><Relationship Id="rId10" Type="http://schemas.openxmlformats.org/officeDocument/2006/relationships/image" Target="../media/image33.gif"/><Relationship Id="rId19" Type="http://schemas.openxmlformats.org/officeDocument/2006/relationships/image" Target="../media/image42.gif"/><Relationship Id="rId31" Type="http://schemas.openxmlformats.org/officeDocument/2006/relationships/image" Target="../media/image54.png"/><Relationship Id="rId4" Type="http://schemas.openxmlformats.org/officeDocument/2006/relationships/image" Target="../media/image27.png"/><Relationship Id="rId9" Type="http://schemas.openxmlformats.org/officeDocument/2006/relationships/image" Target="../media/image32.jpg"/><Relationship Id="rId14" Type="http://schemas.openxmlformats.org/officeDocument/2006/relationships/image" Target="../media/image37.jpg"/><Relationship Id="rId22" Type="http://schemas.openxmlformats.org/officeDocument/2006/relationships/image" Target="../media/image45.gif"/><Relationship Id="rId27" Type="http://schemas.openxmlformats.org/officeDocument/2006/relationships/image" Target="../media/image50.png"/><Relationship Id="rId30" Type="http://schemas.openxmlformats.org/officeDocument/2006/relationships/image" Target="../media/image53.png"/><Relationship Id="rId35" Type="http://schemas.openxmlformats.org/officeDocument/2006/relationships/image" Target="../media/image58.jpg"/><Relationship Id="rId43" Type="http://schemas.openxmlformats.org/officeDocument/2006/relationships/image" Target="../media/image66.png"/><Relationship Id="rId8" Type="http://schemas.openxmlformats.org/officeDocument/2006/relationships/image" Target="../media/image31.png"/><Relationship Id="rId3" Type="http://schemas.openxmlformats.org/officeDocument/2006/relationships/image" Target="../media/image26.png"/><Relationship Id="rId12" Type="http://schemas.openxmlformats.org/officeDocument/2006/relationships/image" Target="../media/image35.jpg"/><Relationship Id="rId17" Type="http://schemas.openxmlformats.org/officeDocument/2006/relationships/image" Target="../media/image40.png"/><Relationship Id="rId25" Type="http://schemas.openxmlformats.org/officeDocument/2006/relationships/image" Target="../media/image48.jpg"/><Relationship Id="rId33" Type="http://schemas.openxmlformats.org/officeDocument/2006/relationships/image" Target="../media/image56.png"/><Relationship Id="rId38" Type="http://schemas.openxmlformats.org/officeDocument/2006/relationships/image" Target="../media/image61.jp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8.jp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https://connect.geant.org/2019/09/30/klaas-wierenga-inducted-into-the-internet-hall-of-fam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1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17.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hyperlink" Target="https://wiki.geant.org/pages/viewpage.action?pageId=131634706" TargetMode="External"/><Relationship Id="rId3" Type="http://schemas.openxmlformats.org/officeDocument/2006/relationships/image" Target="../media/image15.jpg"/><Relationship Id="rId7" Type="http://schemas.openxmlformats.org/officeDocument/2006/relationships/hyperlink" Target="https://wiki.geant.org/pages/viewpage.action?pageId=131634682"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s://aarc-community.org/policies/policy-development-kit/" TargetMode="External"/><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hyperlink" Target="https://wiki.geant.org/pages/viewpage.action?pageId=131634708"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5.jpg"/><Relationship Id="rId7"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96.jp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0.png"/><Relationship Id="rId7" Type="http://schemas.openxmlformats.org/officeDocument/2006/relationships/image" Target="../media/image96.jp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jpg"/></Relationships>
</file>

<file path=ppt/slides/_rels/slide4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80.png"/><Relationship Id="rId7" Type="http://schemas.openxmlformats.org/officeDocument/2006/relationships/image" Target="../media/image96.jp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80.png"/><Relationship Id="rId7" Type="http://schemas.openxmlformats.org/officeDocument/2006/relationships/image" Target="../media/image96.jp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101.png"/></Relationships>
</file>

<file path=ppt/slides/_rels/slide4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80.png"/><Relationship Id="rId7" Type="http://schemas.openxmlformats.org/officeDocument/2006/relationships/image" Target="../media/image96.jp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80.png"/><Relationship Id="rId7" Type="http://schemas.openxmlformats.org/officeDocument/2006/relationships/image" Target="../media/image96.jp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105.png"/><Relationship Id="rId4" Type="http://schemas.openxmlformats.org/officeDocument/2006/relationships/image" Target="../media/image93.png"/><Relationship Id="rId9"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10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p:nvPr/>
        </p:nvSpPr>
        <p:spPr>
          <a:xfrm>
            <a:off x="508041" y="1723438"/>
            <a:ext cx="3615070" cy="8119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3A3"/>
              </a:buClr>
              <a:buSzPts val="1800"/>
              <a:buFont typeface="Open Sans SemiBold"/>
              <a:buNone/>
            </a:pPr>
            <a:r>
              <a:rPr lang="en-GB" sz="1800" b="1" i="0" u="none" strike="noStrike" cap="none">
                <a:solidFill>
                  <a:srgbClr val="0063A3"/>
                </a:solidFill>
                <a:latin typeface="Open Sans SemiBold"/>
                <a:ea typeface="Open Sans SemiBold"/>
                <a:cs typeface="Open Sans SemiBold"/>
                <a:sym typeface="Open Sans SemiBold"/>
              </a:rPr>
              <a:t>Poznan Supercomputing </a:t>
            </a:r>
            <a:br>
              <a:rPr lang="en-GB" sz="1800" b="1" i="0" u="none" strike="noStrike" cap="none">
                <a:solidFill>
                  <a:srgbClr val="0063A3"/>
                </a:solidFill>
                <a:latin typeface="Open Sans SemiBold"/>
                <a:ea typeface="Open Sans SemiBold"/>
                <a:cs typeface="Open Sans SemiBold"/>
                <a:sym typeface="Open Sans SemiBold"/>
              </a:rPr>
            </a:br>
            <a:r>
              <a:rPr lang="en-GB" sz="1800" b="1" i="0" u="none" strike="noStrike" cap="none">
                <a:solidFill>
                  <a:srgbClr val="0063A3"/>
                </a:solidFill>
                <a:latin typeface="Open Sans SemiBold"/>
                <a:ea typeface="Open Sans SemiBold"/>
                <a:cs typeface="Open Sans SemiBold"/>
                <a:sym typeface="Open Sans SemiBold"/>
              </a:rPr>
              <a:t>and Networking Center</a:t>
            </a:r>
            <a:endParaRPr sz="1800" b="0" i="0" u="none" strike="noStrike" cap="none">
              <a:solidFill>
                <a:srgbClr val="0063A3"/>
              </a:solidFill>
              <a:latin typeface="Open Sans SemiBold"/>
              <a:ea typeface="Open Sans SemiBold"/>
              <a:cs typeface="Open Sans SemiBold"/>
              <a:sym typeface="Open Sans SemiBold"/>
            </a:endParaRPr>
          </a:p>
        </p:txBody>
      </p:sp>
      <p:sp>
        <p:nvSpPr>
          <p:cNvPr id="95" name="Google Shape;95;p18"/>
          <p:cNvSpPr txBox="1"/>
          <p:nvPr/>
        </p:nvSpPr>
        <p:spPr>
          <a:xfrm>
            <a:off x="176696" y="4933079"/>
            <a:ext cx="477728" cy="1750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i="0" u="none" strike="noStrike" cap="none">
              <a:solidFill>
                <a:srgbClr val="005C8B"/>
              </a:solidFill>
              <a:latin typeface="Open Sans"/>
              <a:ea typeface="Open Sans"/>
              <a:cs typeface="Open Sans"/>
              <a:sym typeface="Open Sans"/>
            </a:endParaRPr>
          </a:p>
        </p:txBody>
      </p:sp>
      <p:grpSp>
        <p:nvGrpSpPr>
          <p:cNvPr id="96" name="Google Shape;96;p18"/>
          <p:cNvGrpSpPr/>
          <p:nvPr/>
        </p:nvGrpSpPr>
        <p:grpSpPr>
          <a:xfrm>
            <a:off x="0" y="0"/>
            <a:ext cx="9144000" cy="5143500"/>
            <a:chOff x="0" y="0"/>
            <a:chExt cx="9144000" cy="5143500"/>
          </a:xfrm>
        </p:grpSpPr>
        <p:pic>
          <p:nvPicPr>
            <p:cNvPr id="97" name="Google Shape;97;p18"/>
            <p:cNvPicPr preferRelativeResize="0"/>
            <p:nvPr/>
          </p:nvPicPr>
          <p:blipFill rotWithShape="1">
            <a:blip r:embed="rId3">
              <a:alphaModFix/>
            </a:blip>
            <a:srcRect/>
            <a:stretch/>
          </p:blipFill>
          <p:spPr>
            <a:xfrm>
              <a:off x="0" y="0"/>
              <a:ext cx="9144000" cy="5143500"/>
            </a:xfrm>
            <a:prstGeom prst="rect">
              <a:avLst/>
            </a:prstGeom>
            <a:noFill/>
            <a:ln>
              <a:noFill/>
            </a:ln>
          </p:spPr>
        </p:pic>
        <p:grpSp>
          <p:nvGrpSpPr>
            <p:cNvPr id="98" name="Google Shape;98;p18"/>
            <p:cNvGrpSpPr/>
            <p:nvPr/>
          </p:nvGrpSpPr>
          <p:grpSpPr>
            <a:xfrm>
              <a:off x="0" y="0"/>
              <a:ext cx="9144000" cy="5143500"/>
              <a:chOff x="0" y="0"/>
              <a:chExt cx="9144000" cy="5143500"/>
            </a:xfrm>
          </p:grpSpPr>
          <p:sp>
            <p:nvSpPr>
              <p:cNvPr id="99" name="Google Shape;99;p18"/>
              <p:cNvSpPr/>
              <p:nvPr/>
            </p:nvSpPr>
            <p:spPr>
              <a:xfrm>
                <a:off x="2867186" y="0"/>
                <a:ext cx="6276814" cy="5143500"/>
              </a:xfrm>
              <a:prstGeom prst="rect">
                <a:avLst/>
              </a:prstGeom>
              <a:solidFill>
                <a:srgbClr val="0063A3">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100" name="Google Shape;100;p18"/>
              <p:cNvPicPr preferRelativeResize="0"/>
              <p:nvPr/>
            </p:nvPicPr>
            <p:blipFill rotWithShape="1">
              <a:blip r:embed="rId4">
                <a:alphaModFix/>
              </a:blip>
              <a:srcRect/>
              <a:stretch/>
            </p:blipFill>
            <p:spPr>
              <a:xfrm>
                <a:off x="0" y="0"/>
                <a:ext cx="5148262" cy="5143500"/>
              </a:xfrm>
              <a:prstGeom prst="rect">
                <a:avLst/>
              </a:prstGeom>
              <a:noFill/>
              <a:ln>
                <a:noFill/>
              </a:ln>
            </p:spPr>
          </p:pic>
          <p:pic>
            <p:nvPicPr>
              <p:cNvPr id="101" name="Google Shape;101;p18"/>
              <p:cNvPicPr preferRelativeResize="0"/>
              <p:nvPr/>
            </p:nvPicPr>
            <p:blipFill rotWithShape="1">
              <a:blip r:embed="rId5">
                <a:alphaModFix/>
              </a:blip>
              <a:srcRect/>
              <a:stretch/>
            </p:blipFill>
            <p:spPr>
              <a:xfrm>
                <a:off x="305536" y="350740"/>
                <a:ext cx="921385" cy="340653"/>
              </a:xfrm>
              <a:prstGeom prst="rect">
                <a:avLst/>
              </a:prstGeom>
              <a:noFill/>
              <a:ln>
                <a:noFill/>
              </a:ln>
            </p:spPr>
          </p:pic>
        </p:grpSp>
      </p:grpSp>
      <p:sp>
        <p:nvSpPr>
          <p:cNvPr id="102" name="Google Shape;102;p18"/>
          <p:cNvSpPr txBox="1"/>
          <p:nvPr/>
        </p:nvSpPr>
        <p:spPr>
          <a:xfrm>
            <a:off x="5148262" y="2668387"/>
            <a:ext cx="3307499" cy="5429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endParaRPr sz="1200" b="0" i="0" u="none" strike="noStrike" cap="none">
              <a:solidFill>
                <a:schemeClr val="lt1"/>
              </a:solidFill>
              <a:latin typeface="Open Sans"/>
              <a:ea typeface="Open Sans"/>
              <a:cs typeface="Open Sans"/>
              <a:sym typeface="Open Sans"/>
            </a:endParaRPr>
          </a:p>
        </p:txBody>
      </p:sp>
      <p:sp>
        <p:nvSpPr>
          <p:cNvPr id="103" name="Google Shape;103;p18"/>
          <p:cNvSpPr txBox="1"/>
          <p:nvPr/>
        </p:nvSpPr>
        <p:spPr>
          <a:xfrm>
            <a:off x="4794975" y="2668375"/>
            <a:ext cx="4274700" cy="811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800"/>
              <a:buFont typeface="Open Sans SemiBold"/>
              <a:buNone/>
            </a:pPr>
            <a:r>
              <a:rPr lang="en-GB" sz="1800" b="1" dirty="0">
                <a:solidFill>
                  <a:schemeClr val="lt1"/>
                </a:solidFill>
                <a:latin typeface="Open Sans SemiBold"/>
                <a:ea typeface="Open Sans SemiBold"/>
                <a:cs typeface="Open Sans SemiBold"/>
                <a:sym typeface="Open Sans SemiBold"/>
              </a:rPr>
              <a:t>Overview of the achievements of the </a:t>
            </a:r>
            <a:r>
              <a:rPr lang="en-GB" sz="1800" b="1" dirty="0" err="1">
                <a:solidFill>
                  <a:schemeClr val="lt1"/>
                </a:solidFill>
                <a:latin typeface="Open Sans SemiBold"/>
                <a:ea typeface="Open Sans SemiBold"/>
                <a:cs typeface="Open Sans SemiBold"/>
                <a:sym typeface="Open Sans SemiBold"/>
              </a:rPr>
              <a:t>EUROfusion</a:t>
            </a:r>
            <a:r>
              <a:rPr lang="en-GB" sz="1800" b="1" dirty="0">
                <a:solidFill>
                  <a:schemeClr val="lt1"/>
                </a:solidFill>
                <a:latin typeface="Open Sans SemiBold"/>
                <a:ea typeface="Open Sans SemiBold"/>
                <a:cs typeface="Open Sans SemiBold"/>
                <a:sym typeface="Open Sans SemiBold"/>
              </a:rPr>
              <a:t> AAI project activities 2020/2021</a:t>
            </a:r>
            <a:endParaRPr sz="1800" b="0" i="0" u="none" strike="noStrike" cap="none" dirty="0">
              <a:solidFill>
                <a:schemeClr val="lt1"/>
              </a:solidFill>
              <a:latin typeface="Open Sans SemiBold"/>
              <a:ea typeface="Open Sans SemiBold"/>
              <a:cs typeface="Open Sans SemiBold"/>
              <a:sym typeface="Open Sans SemiBold"/>
            </a:endParaRPr>
          </a:p>
        </p:txBody>
      </p:sp>
      <p:pic>
        <p:nvPicPr>
          <p:cNvPr id="104" name="Google Shape;104;p18"/>
          <p:cNvPicPr preferRelativeResize="0"/>
          <p:nvPr/>
        </p:nvPicPr>
        <p:blipFill rotWithShape="1">
          <a:blip r:embed="rId6">
            <a:alphaModFix/>
          </a:blip>
          <a:srcRect/>
          <a:stretch/>
        </p:blipFill>
        <p:spPr>
          <a:xfrm>
            <a:off x="176696" y="4041872"/>
            <a:ext cx="3558626" cy="855872"/>
          </a:xfrm>
          <a:prstGeom prst="rect">
            <a:avLst/>
          </a:prstGeom>
          <a:noFill/>
          <a:ln>
            <a:noFill/>
          </a:ln>
        </p:spPr>
      </p:pic>
      <p:sp>
        <p:nvSpPr>
          <p:cNvPr id="105" name="Google Shape;105;p18"/>
          <p:cNvSpPr txBox="1"/>
          <p:nvPr/>
        </p:nvSpPr>
        <p:spPr>
          <a:xfrm>
            <a:off x="4794973" y="4041872"/>
            <a:ext cx="3615070" cy="8119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800"/>
              <a:buFont typeface="Open Sans SemiBold"/>
              <a:buNone/>
            </a:pPr>
            <a:r>
              <a:rPr lang="en-GB" sz="1500" b="1" i="0" u="none" strike="noStrike" cap="none">
                <a:solidFill>
                  <a:schemeClr val="lt1"/>
                </a:solidFill>
                <a:latin typeface="Open Sans SemiBold"/>
                <a:ea typeface="Open Sans SemiBold"/>
                <a:cs typeface="Open Sans SemiBold"/>
                <a:sym typeface="Open Sans SemiBold"/>
              </a:rPr>
              <a:t>Presenter: Marcin Płóciennik PSNC</a:t>
            </a:r>
            <a:endParaRPr sz="1500" b="0" i="0" u="none" strike="noStrike" cap="none">
              <a:solidFill>
                <a:schemeClr val="lt1"/>
              </a:solidFill>
              <a:latin typeface="Open Sans SemiBold"/>
              <a:ea typeface="Open Sans SemiBold"/>
              <a:cs typeface="Open Sans SemiBold"/>
              <a:sym typeface="Open Sans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grpSp>
        <p:nvGrpSpPr>
          <p:cNvPr id="274" name="Google Shape;274;p28"/>
          <p:cNvGrpSpPr/>
          <p:nvPr/>
        </p:nvGrpSpPr>
        <p:grpSpPr>
          <a:xfrm>
            <a:off x="-29739" y="0"/>
            <a:ext cx="9173739" cy="5143500"/>
            <a:chOff x="-29739" y="0"/>
            <a:chExt cx="9173739" cy="5143500"/>
          </a:xfrm>
        </p:grpSpPr>
        <p:pic>
          <p:nvPicPr>
            <p:cNvPr id="275" name="Google Shape;275;p28"/>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276" name="Google Shape;276;p28"/>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277" name="Google Shape;277;p28"/>
            <p:cNvGrpSpPr/>
            <p:nvPr/>
          </p:nvGrpSpPr>
          <p:grpSpPr>
            <a:xfrm>
              <a:off x="176696" y="542306"/>
              <a:ext cx="8447352" cy="66601"/>
              <a:chOff x="176696" y="542306"/>
              <a:chExt cx="8447352" cy="66601"/>
            </a:xfrm>
          </p:grpSpPr>
          <p:cxnSp>
            <p:nvCxnSpPr>
              <p:cNvPr id="278" name="Google Shape;278;p28"/>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279" name="Google Shape;279;p28"/>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280" name="Google Shape;280;p28"/>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281" name="Google Shape;281;p28"/>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a:solidFill>
                    <a:srgbClr val="005C8B"/>
                  </a:solidFill>
                  <a:latin typeface="Open Sans"/>
                  <a:ea typeface="Open Sans"/>
                  <a:cs typeface="Open Sans"/>
                  <a:sym typeface="Open Sans"/>
                </a:rPr>
                <a:t>© Poznan Supercomputing and Networking Center</a:t>
              </a:r>
              <a:endParaRPr sz="700" b="0">
                <a:solidFill>
                  <a:srgbClr val="005C8B"/>
                </a:solidFill>
                <a:latin typeface="Open Sans"/>
                <a:ea typeface="Open Sans"/>
                <a:cs typeface="Open Sans"/>
                <a:sym typeface="Open Sans"/>
              </a:endParaRPr>
            </a:p>
          </p:txBody>
        </p:sp>
      </p:grpSp>
      <p:sp>
        <p:nvSpPr>
          <p:cNvPr id="282" name="Google Shape;282;p28"/>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a:solidFill>
                  <a:srgbClr val="0067A4"/>
                </a:solidFill>
                <a:latin typeface="Open Sans SemiBold"/>
                <a:ea typeface="Open Sans SemiBold"/>
                <a:cs typeface="Open Sans SemiBold"/>
                <a:sym typeface="Open Sans SemiBold"/>
              </a:rPr>
              <a:t>Requirements</a:t>
            </a:r>
            <a:endParaRPr/>
          </a:p>
        </p:txBody>
      </p:sp>
      <p:sp>
        <p:nvSpPr>
          <p:cNvPr id="283" name="Google Shape;283;p28"/>
          <p:cNvSpPr txBox="1"/>
          <p:nvPr/>
        </p:nvSpPr>
        <p:spPr>
          <a:xfrm>
            <a:off x="189948" y="687912"/>
            <a:ext cx="7286617" cy="3931094"/>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GB" sz="2000">
                <a:solidFill>
                  <a:schemeClr val="dk1"/>
                </a:solidFill>
                <a:latin typeface="Open Sans SemiBold"/>
                <a:ea typeface="Open Sans SemiBold"/>
                <a:cs typeface="Open Sans SemiBold"/>
                <a:sym typeface="Open Sans SemiBold"/>
              </a:rPr>
              <a:t>Support </a:t>
            </a:r>
            <a:r>
              <a:rPr lang="en-GB" sz="2000" b="1">
                <a:solidFill>
                  <a:schemeClr val="dk1"/>
                </a:solidFill>
                <a:latin typeface="Open Sans SemiBold"/>
                <a:ea typeface="Open Sans SemiBold"/>
                <a:cs typeface="Open Sans SemiBold"/>
                <a:sym typeface="Open Sans SemiBold"/>
              </a:rPr>
              <a:t>multiple AAI technologies </a:t>
            </a:r>
            <a:r>
              <a:rPr lang="en-GB" sz="2000">
                <a:solidFill>
                  <a:schemeClr val="dk1"/>
                </a:solidFill>
                <a:latin typeface="Open Sans SemiBold"/>
                <a:ea typeface="Open Sans SemiBold"/>
                <a:cs typeface="Open Sans SemiBold"/>
                <a:sym typeface="Open Sans SemiBold"/>
              </a:rPr>
              <a:t>(SAML, X.509, OAuth2….)</a:t>
            </a:r>
            <a:endParaRPr/>
          </a:p>
          <a:p>
            <a:pPr marL="742950" marR="0" lvl="1" indent="-285750" algn="l" rtl="0">
              <a:spcBef>
                <a:spcPts val="40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There is no single technology appropriate for all types of services. </a:t>
            </a:r>
            <a:endParaRPr/>
          </a:p>
          <a:p>
            <a:pPr marL="342900" marR="0" lvl="0" indent="-342900" algn="l" rtl="0">
              <a:spcBef>
                <a:spcPts val="400"/>
              </a:spcBef>
              <a:spcAft>
                <a:spcPts val="0"/>
              </a:spcAft>
              <a:buClr>
                <a:schemeClr val="dk1"/>
              </a:buClr>
              <a:buSzPts val="2000"/>
              <a:buFont typeface="Arial"/>
              <a:buChar char="•"/>
            </a:pPr>
            <a:r>
              <a:rPr lang="en-GB" sz="2000" b="1">
                <a:solidFill>
                  <a:schemeClr val="dk1"/>
                </a:solidFill>
                <a:latin typeface="Open Sans SemiBold"/>
                <a:ea typeface="Open Sans SemiBold"/>
                <a:cs typeface="Open Sans SemiBold"/>
                <a:sym typeface="Open Sans SemiBold"/>
              </a:rPr>
              <a:t>Make use of existing federations</a:t>
            </a:r>
            <a:r>
              <a:rPr lang="en-GB" sz="2000">
                <a:solidFill>
                  <a:schemeClr val="dk1"/>
                </a:solidFill>
                <a:latin typeface="Open Sans SemiBold"/>
                <a:ea typeface="Open Sans SemiBold"/>
                <a:cs typeface="Open Sans SemiBold"/>
                <a:sym typeface="Open Sans SemiBold"/>
              </a:rPr>
              <a:t>, in particular eduGAIN for SAML and IGTF for X.509.</a:t>
            </a:r>
            <a:endParaRPr/>
          </a:p>
          <a:p>
            <a:pPr marL="342900" marR="0" lvl="0" indent="-342900" algn="l" rtl="0">
              <a:spcBef>
                <a:spcPts val="400"/>
              </a:spcBef>
              <a:spcAft>
                <a:spcPts val="0"/>
              </a:spcAft>
              <a:buClr>
                <a:schemeClr val="dk1"/>
              </a:buClr>
              <a:buSzPts val="2000"/>
              <a:buFont typeface="Arial"/>
              <a:buChar char="•"/>
            </a:pPr>
            <a:r>
              <a:rPr lang="en-GB" sz="2000" b="1">
                <a:solidFill>
                  <a:schemeClr val="dk1"/>
                </a:solidFill>
                <a:latin typeface="Open Sans SemiBold"/>
                <a:ea typeface="Open Sans SemiBold"/>
                <a:cs typeface="Open Sans SemiBold"/>
                <a:sym typeface="Open Sans SemiBold"/>
              </a:rPr>
              <a:t>Access management on EUROfusion level-</a:t>
            </a:r>
            <a:r>
              <a:rPr lang="en-GB" sz="2000">
                <a:solidFill>
                  <a:schemeClr val="dk1"/>
                </a:solidFill>
                <a:latin typeface="Open Sans SemiBold"/>
                <a:ea typeface="Open Sans SemiBold"/>
                <a:cs typeface="Open Sans SemiBold"/>
                <a:sym typeface="Open Sans SemiBold"/>
              </a:rPr>
              <a:t> to facilitate authorization management, e.g. via groups</a:t>
            </a:r>
            <a:endParaRPr/>
          </a:p>
          <a:p>
            <a:pPr marL="342900" marR="0" lvl="0" indent="-342900" algn="l" rtl="0">
              <a:spcBef>
                <a:spcPts val="400"/>
              </a:spcBef>
              <a:spcAft>
                <a:spcPts val="0"/>
              </a:spcAft>
              <a:buClr>
                <a:schemeClr val="dk1"/>
              </a:buClr>
              <a:buSzPts val="2000"/>
              <a:buFont typeface="Arial"/>
              <a:buChar char="•"/>
            </a:pPr>
            <a:r>
              <a:rPr lang="en-GB" sz="2000">
                <a:solidFill>
                  <a:schemeClr val="dk1"/>
                </a:solidFill>
                <a:latin typeface="Open Sans SemiBold"/>
                <a:ea typeface="Open Sans SemiBold"/>
                <a:cs typeface="Open Sans SemiBold"/>
                <a:sym typeface="Open Sans SemiBold"/>
              </a:rPr>
              <a:t>Decrease administrative work on resources by </a:t>
            </a:r>
            <a:r>
              <a:rPr lang="en-GB" sz="2000" b="1">
                <a:solidFill>
                  <a:schemeClr val="dk1"/>
                </a:solidFill>
                <a:latin typeface="Open Sans SemiBold"/>
                <a:ea typeface="Open Sans SemiBold"/>
                <a:cs typeface="Open Sans SemiBold"/>
                <a:sym typeface="Open Sans SemiBold"/>
              </a:rPr>
              <a:t>defining access to local resources per group</a:t>
            </a:r>
            <a:r>
              <a:rPr lang="en-GB" sz="2000">
                <a:solidFill>
                  <a:schemeClr val="dk1"/>
                </a:solidFill>
                <a:latin typeface="Open Sans SemiBold"/>
                <a:ea typeface="Open Sans SemiBold"/>
                <a:cs typeface="Open Sans SemiBold"/>
                <a:sym typeface="Open Sans SemiBold"/>
              </a:rPr>
              <a:t> instead per single user </a:t>
            </a:r>
            <a:endParaRPr/>
          </a:p>
          <a:p>
            <a:pPr marL="342900" marR="0" lvl="0" indent="-342900" algn="l" rtl="0">
              <a:spcBef>
                <a:spcPts val="400"/>
              </a:spcBef>
              <a:spcAft>
                <a:spcPts val="0"/>
              </a:spcAft>
              <a:buClr>
                <a:schemeClr val="dk1"/>
              </a:buClr>
              <a:buSzPts val="2000"/>
              <a:buFont typeface="Arial"/>
              <a:buChar char="•"/>
            </a:pPr>
            <a:r>
              <a:rPr lang="en-GB" sz="2000">
                <a:solidFill>
                  <a:schemeClr val="dk1"/>
                </a:solidFill>
                <a:latin typeface="Open Sans SemiBold"/>
                <a:ea typeface="Open Sans SemiBold"/>
                <a:cs typeface="Open Sans SemiBold"/>
                <a:sym typeface="Open Sans SemiBold"/>
              </a:rPr>
              <a:t>Facile integration of users / organizations that are not members of the chosen AAI infrastructure (eduGAIN)</a:t>
            </a:r>
            <a:endParaRPr/>
          </a:p>
          <a:p>
            <a:pPr marL="342900" marR="0" lvl="0" indent="-24765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9"/>
          <p:cNvSpPr txBox="1"/>
          <p:nvPr/>
        </p:nvSpPr>
        <p:spPr>
          <a:xfrm>
            <a:off x="508041" y="1723438"/>
            <a:ext cx="3615070" cy="8119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3A3"/>
              </a:buClr>
              <a:buSzPts val="1800"/>
              <a:buFont typeface="Open Sans SemiBold"/>
              <a:buNone/>
            </a:pPr>
            <a:r>
              <a:rPr lang="en-GB" sz="1800" b="1">
                <a:solidFill>
                  <a:srgbClr val="0063A3"/>
                </a:solidFill>
                <a:latin typeface="Open Sans SemiBold"/>
                <a:ea typeface="Open Sans SemiBold"/>
                <a:cs typeface="Open Sans SemiBold"/>
                <a:sym typeface="Open Sans SemiBold"/>
              </a:rPr>
              <a:t>Poznan Supercomputing </a:t>
            </a:r>
            <a:br>
              <a:rPr lang="en-GB" sz="1800" b="1">
                <a:solidFill>
                  <a:srgbClr val="0063A3"/>
                </a:solidFill>
                <a:latin typeface="Open Sans SemiBold"/>
                <a:ea typeface="Open Sans SemiBold"/>
                <a:cs typeface="Open Sans SemiBold"/>
                <a:sym typeface="Open Sans SemiBold"/>
              </a:rPr>
            </a:br>
            <a:r>
              <a:rPr lang="en-GB" sz="1800" b="1">
                <a:solidFill>
                  <a:srgbClr val="0063A3"/>
                </a:solidFill>
                <a:latin typeface="Open Sans SemiBold"/>
                <a:ea typeface="Open Sans SemiBold"/>
                <a:cs typeface="Open Sans SemiBold"/>
                <a:sym typeface="Open Sans SemiBold"/>
              </a:rPr>
              <a:t>and Networking Center</a:t>
            </a:r>
            <a:endParaRPr sz="1800" b="0">
              <a:solidFill>
                <a:srgbClr val="0063A3"/>
              </a:solidFill>
              <a:latin typeface="Open Sans SemiBold"/>
              <a:ea typeface="Open Sans SemiBold"/>
              <a:cs typeface="Open Sans SemiBold"/>
              <a:sym typeface="Open Sans SemiBold"/>
            </a:endParaRPr>
          </a:p>
        </p:txBody>
      </p:sp>
      <p:sp>
        <p:nvSpPr>
          <p:cNvPr id="289" name="Google Shape;289;p29"/>
          <p:cNvSpPr txBox="1"/>
          <p:nvPr/>
        </p:nvSpPr>
        <p:spPr>
          <a:xfrm>
            <a:off x="176696" y="4933079"/>
            <a:ext cx="477728" cy="1750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rgbClr val="005C8B"/>
              </a:solidFill>
              <a:latin typeface="Open Sans"/>
              <a:ea typeface="Open Sans"/>
              <a:cs typeface="Open Sans"/>
              <a:sym typeface="Open Sans"/>
            </a:endParaRPr>
          </a:p>
        </p:txBody>
      </p:sp>
      <p:grpSp>
        <p:nvGrpSpPr>
          <p:cNvPr id="290" name="Google Shape;290;p29"/>
          <p:cNvGrpSpPr/>
          <p:nvPr/>
        </p:nvGrpSpPr>
        <p:grpSpPr>
          <a:xfrm>
            <a:off x="0" y="0"/>
            <a:ext cx="9144000" cy="5143500"/>
            <a:chOff x="0" y="0"/>
            <a:chExt cx="9144000" cy="5143500"/>
          </a:xfrm>
        </p:grpSpPr>
        <p:pic>
          <p:nvPicPr>
            <p:cNvPr id="291" name="Google Shape;291;p29"/>
            <p:cNvPicPr preferRelativeResize="0"/>
            <p:nvPr/>
          </p:nvPicPr>
          <p:blipFill rotWithShape="1">
            <a:blip r:embed="rId3">
              <a:alphaModFix/>
            </a:blip>
            <a:srcRect/>
            <a:stretch/>
          </p:blipFill>
          <p:spPr>
            <a:xfrm>
              <a:off x="0" y="0"/>
              <a:ext cx="9144000" cy="5143500"/>
            </a:xfrm>
            <a:prstGeom prst="rect">
              <a:avLst/>
            </a:prstGeom>
            <a:noFill/>
            <a:ln>
              <a:noFill/>
            </a:ln>
          </p:spPr>
        </p:pic>
        <p:grpSp>
          <p:nvGrpSpPr>
            <p:cNvPr id="292" name="Google Shape;292;p29"/>
            <p:cNvGrpSpPr/>
            <p:nvPr/>
          </p:nvGrpSpPr>
          <p:grpSpPr>
            <a:xfrm>
              <a:off x="0" y="0"/>
              <a:ext cx="9144000" cy="5143500"/>
              <a:chOff x="0" y="0"/>
              <a:chExt cx="9144000" cy="5143500"/>
            </a:xfrm>
          </p:grpSpPr>
          <p:sp>
            <p:nvSpPr>
              <p:cNvPr id="293" name="Google Shape;293;p29"/>
              <p:cNvSpPr/>
              <p:nvPr/>
            </p:nvSpPr>
            <p:spPr>
              <a:xfrm>
                <a:off x="2867186" y="0"/>
                <a:ext cx="6276814" cy="5143500"/>
              </a:xfrm>
              <a:prstGeom prst="rect">
                <a:avLst/>
              </a:prstGeom>
              <a:solidFill>
                <a:srgbClr val="0063A3">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294" name="Google Shape;294;p29"/>
              <p:cNvPicPr preferRelativeResize="0"/>
              <p:nvPr/>
            </p:nvPicPr>
            <p:blipFill rotWithShape="1">
              <a:blip r:embed="rId4">
                <a:alphaModFix/>
              </a:blip>
              <a:srcRect/>
              <a:stretch/>
            </p:blipFill>
            <p:spPr>
              <a:xfrm>
                <a:off x="0" y="0"/>
                <a:ext cx="5148262" cy="5143500"/>
              </a:xfrm>
              <a:prstGeom prst="rect">
                <a:avLst/>
              </a:prstGeom>
              <a:noFill/>
              <a:ln>
                <a:noFill/>
              </a:ln>
            </p:spPr>
          </p:pic>
        </p:grpSp>
      </p:grpSp>
      <p:sp>
        <p:nvSpPr>
          <p:cNvPr id="295" name="Google Shape;295;p29"/>
          <p:cNvSpPr txBox="1"/>
          <p:nvPr/>
        </p:nvSpPr>
        <p:spPr>
          <a:xfrm>
            <a:off x="5148262" y="2668387"/>
            <a:ext cx="3307499" cy="5429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endParaRPr sz="1200" b="0">
              <a:solidFill>
                <a:schemeClr val="lt1"/>
              </a:solidFill>
              <a:latin typeface="Open Sans"/>
              <a:ea typeface="Open Sans"/>
              <a:cs typeface="Open Sans"/>
              <a:sym typeface="Open Sans"/>
            </a:endParaRPr>
          </a:p>
        </p:txBody>
      </p:sp>
      <p:sp>
        <p:nvSpPr>
          <p:cNvPr id="296" name="Google Shape;296;p29"/>
          <p:cNvSpPr txBox="1"/>
          <p:nvPr/>
        </p:nvSpPr>
        <p:spPr>
          <a:xfrm>
            <a:off x="5148262" y="2959498"/>
            <a:ext cx="3615070" cy="8119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800"/>
              <a:buFont typeface="Open Sans SemiBold"/>
              <a:buNone/>
            </a:pPr>
            <a:r>
              <a:rPr lang="en-GB" sz="1800" b="1">
                <a:solidFill>
                  <a:schemeClr val="lt1"/>
                </a:solidFill>
                <a:latin typeface="Open Sans SemiBold"/>
                <a:ea typeface="Open Sans SemiBold"/>
                <a:cs typeface="Open Sans SemiBold"/>
                <a:sym typeface="Open Sans SemiBold"/>
              </a:rPr>
              <a:t>Proposed architecture</a:t>
            </a:r>
            <a:endParaRPr sz="1800" b="0">
              <a:solidFill>
                <a:schemeClr val="lt1"/>
              </a:solidFill>
              <a:latin typeface="Open Sans SemiBold"/>
              <a:ea typeface="Open Sans SemiBold"/>
              <a:cs typeface="Open Sans SemiBold"/>
              <a:sym typeface="Open Sans Semi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01" name="Google Shape;301;p30"/>
          <p:cNvGrpSpPr/>
          <p:nvPr/>
        </p:nvGrpSpPr>
        <p:grpSpPr>
          <a:xfrm>
            <a:off x="-29739" y="0"/>
            <a:ext cx="9173739" cy="5143500"/>
            <a:chOff x="-29739" y="0"/>
            <a:chExt cx="9173739" cy="5143500"/>
          </a:xfrm>
        </p:grpSpPr>
        <p:pic>
          <p:nvPicPr>
            <p:cNvPr id="302" name="Google Shape;302;p30"/>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303" name="Google Shape;303;p30"/>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304" name="Google Shape;304;p30"/>
            <p:cNvGrpSpPr/>
            <p:nvPr/>
          </p:nvGrpSpPr>
          <p:grpSpPr>
            <a:xfrm>
              <a:off x="176696" y="542306"/>
              <a:ext cx="8447352" cy="66601"/>
              <a:chOff x="176696" y="542306"/>
              <a:chExt cx="8447352" cy="66601"/>
            </a:xfrm>
          </p:grpSpPr>
          <p:cxnSp>
            <p:nvCxnSpPr>
              <p:cNvPr id="305" name="Google Shape;305;p30"/>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306" name="Google Shape;306;p30"/>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Open Sans"/>
                  <a:ea typeface="Open Sans"/>
                  <a:cs typeface="Open Sans"/>
                  <a:sym typeface="Open Sans"/>
                </a:endParaRPr>
              </a:p>
            </p:txBody>
          </p:sp>
        </p:grpSp>
        <p:pic>
          <p:nvPicPr>
            <p:cNvPr id="307" name="Google Shape;307;p30"/>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308" name="Google Shape;308;p30"/>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1">
                  <a:solidFill>
                    <a:srgbClr val="005C8B"/>
                  </a:solidFill>
                  <a:latin typeface="Open Sans"/>
                  <a:ea typeface="Open Sans"/>
                  <a:cs typeface="Open Sans"/>
                  <a:sym typeface="Open Sans"/>
                </a:rPr>
                <a:t>© Poznan Supercomputing and Networking Center</a:t>
              </a:r>
              <a:endParaRPr sz="700" b="1">
                <a:solidFill>
                  <a:srgbClr val="005C8B"/>
                </a:solidFill>
                <a:latin typeface="Open Sans"/>
                <a:ea typeface="Open Sans"/>
                <a:cs typeface="Open Sans"/>
                <a:sym typeface="Open Sans"/>
              </a:endParaRPr>
            </a:p>
          </p:txBody>
        </p:sp>
      </p:grpSp>
      <p:sp>
        <p:nvSpPr>
          <p:cNvPr id="309" name="Google Shape;309;p30"/>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a:solidFill>
                  <a:srgbClr val="0067A4"/>
                </a:solidFill>
                <a:latin typeface="Open Sans SemiBold"/>
                <a:ea typeface="Open Sans SemiBold"/>
                <a:cs typeface="Open Sans SemiBold"/>
                <a:sym typeface="Open Sans SemiBold"/>
              </a:rPr>
              <a:t>Proposed architecture</a:t>
            </a:r>
            <a:endParaRPr sz="1800" b="0">
              <a:solidFill>
                <a:srgbClr val="0067A4"/>
              </a:solidFill>
              <a:latin typeface="Open Sans SemiBold"/>
              <a:ea typeface="Open Sans SemiBold"/>
              <a:cs typeface="Open Sans SemiBold"/>
              <a:sym typeface="Open Sans SemiBold"/>
            </a:endParaRPr>
          </a:p>
        </p:txBody>
      </p:sp>
      <p:sp>
        <p:nvSpPr>
          <p:cNvPr id="310" name="Google Shape;310;p30"/>
          <p:cNvSpPr/>
          <p:nvPr/>
        </p:nvSpPr>
        <p:spPr>
          <a:xfrm>
            <a:off x="3390865" y="2208732"/>
            <a:ext cx="1709531" cy="755373"/>
          </a:xfrm>
          <a:prstGeom prst="rect">
            <a:avLst/>
          </a:prstGeom>
          <a:solidFill>
            <a:schemeClr val="accent1"/>
          </a:solidFill>
          <a:ln w="25400" cap="flat" cmpd="sng">
            <a:solidFill>
              <a:srgbClr val="0048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EUROfusion AAI Proxy</a:t>
            </a:r>
            <a:endParaRPr/>
          </a:p>
        </p:txBody>
      </p:sp>
      <p:sp>
        <p:nvSpPr>
          <p:cNvPr id="311" name="Google Shape;311;p30"/>
          <p:cNvSpPr/>
          <p:nvPr/>
        </p:nvSpPr>
        <p:spPr>
          <a:xfrm>
            <a:off x="1664855" y="859011"/>
            <a:ext cx="1722782" cy="781878"/>
          </a:xfrm>
          <a:prstGeom prst="cloud">
            <a:avLst/>
          </a:prstGeom>
          <a:solidFill>
            <a:schemeClr val="accent1"/>
          </a:solidFill>
          <a:ln w="25400" cap="flat" cmpd="sng">
            <a:solidFill>
              <a:srgbClr val="0048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312" name="Google Shape;312;p30"/>
          <p:cNvPicPr preferRelativeResize="0"/>
          <p:nvPr/>
        </p:nvPicPr>
        <p:blipFill rotWithShape="1">
          <a:blip r:embed="rId6">
            <a:alphaModFix/>
          </a:blip>
          <a:srcRect/>
          <a:stretch/>
        </p:blipFill>
        <p:spPr>
          <a:xfrm>
            <a:off x="2032251" y="1072213"/>
            <a:ext cx="1083327" cy="285086"/>
          </a:xfrm>
          <a:prstGeom prst="rect">
            <a:avLst/>
          </a:prstGeom>
          <a:noFill/>
          <a:ln>
            <a:noFill/>
          </a:ln>
        </p:spPr>
      </p:pic>
      <p:sp>
        <p:nvSpPr>
          <p:cNvPr id="313" name="Google Shape;313;p30"/>
          <p:cNvSpPr/>
          <p:nvPr/>
        </p:nvSpPr>
        <p:spPr>
          <a:xfrm>
            <a:off x="5171802" y="1042333"/>
            <a:ext cx="3336094" cy="390939"/>
          </a:xfrm>
          <a:prstGeom prst="roundRect">
            <a:avLst>
              <a:gd name="adj" fmla="val 16667"/>
            </a:avLst>
          </a:prstGeom>
          <a:solidFill>
            <a:schemeClr val="accent1"/>
          </a:solidFill>
          <a:ln w="25400" cap="flat" cmpd="sng">
            <a:solidFill>
              <a:srgbClr val="0048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dirty="0" err="1">
                <a:solidFill>
                  <a:schemeClr val="lt1"/>
                </a:solidFill>
                <a:latin typeface="Open Sans"/>
                <a:ea typeface="Open Sans"/>
                <a:cs typeface="Open Sans"/>
                <a:sym typeface="Open Sans"/>
              </a:rPr>
              <a:t>IdP</a:t>
            </a:r>
            <a:r>
              <a:rPr lang="en-GB" sz="1400" dirty="0">
                <a:solidFill>
                  <a:schemeClr val="lt1"/>
                </a:solidFill>
                <a:latin typeface="Open Sans"/>
                <a:ea typeface="Open Sans"/>
                <a:cs typeface="Open Sans"/>
                <a:sym typeface="Open Sans"/>
              </a:rPr>
              <a:t> A (e.g. based on </a:t>
            </a:r>
            <a:r>
              <a:rPr lang="en-GB" sz="1400" dirty="0" err="1">
                <a:solidFill>
                  <a:schemeClr val="lt1"/>
                </a:solidFill>
                <a:latin typeface="Open Sans"/>
                <a:ea typeface="Open Sans"/>
                <a:cs typeface="Open Sans"/>
                <a:sym typeface="Open Sans"/>
              </a:rPr>
              <a:t>users.euro-fusion.org</a:t>
            </a:r>
            <a:r>
              <a:rPr lang="en-GB" sz="1400" dirty="0">
                <a:solidFill>
                  <a:schemeClr val="lt1"/>
                </a:solidFill>
                <a:latin typeface="Open Sans"/>
                <a:ea typeface="Open Sans"/>
                <a:cs typeface="Open Sans"/>
                <a:sym typeface="Open Sans"/>
              </a:rPr>
              <a:t>)</a:t>
            </a:r>
            <a:endParaRPr dirty="0"/>
          </a:p>
        </p:txBody>
      </p:sp>
      <p:sp>
        <p:nvSpPr>
          <p:cNvPr id="314" name="Google Shape;314;p30"/>
          <p:cNvSpPr/>
          <p:nvPr/>
        </p:nvSpPr>
        <p:spPr>
          <a:xfrm>
            <a:off x="6165169" y="1826811"/>
            <a:ext cx="2128348" cy="390939"/>
          </a:xfrm>
          <a:prstGeom prst="roundRect">
            <a:avLst>
              <a:gd name="adj" fmla="val 16667"/>
            </a:avLst>
          </a:prstGeom>
          <a:solidFill>
            <a:schemeClr val="accent1"/>
          </a:solidFill>
          <a:ln w="25400" cap="flat" cmpd="sng">
            <a:solidFill>
              <a:srgbClr val="0048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dirty="0" err="1">
                <a:solidFill>
                  <a:schemeClr val="lt1"/>
                </a:solidFill>
                <a:latin typeface="Open Sans"/>
                <a:ea typeface="Open Sans"/>
                <a:cs typeface="Open Sans"/>
                <a:sym typeface="Open Sans"/>
              </a:rPr>
              <a:t>IdP</a:t>
            </a:r>
            <a:r>
              <a:rPr lang="en-GB" sz="1400" dirty="0">
                <a:solidFill>
                  <a:schemeClr val="lt1"/>
                </a:solidFill>
                <a:latin typeface="Open Sans"/>
                <a:ea typeface="Open Sans"/>
                <a:cs typeface="Open Sans"/>
                <a:sym typeface="Open Sans"/>
              </a:rPr>
              <a:t> B (e.g. EF </a:t>
            </a:r>
            <a:r>
              <a:rPr lang="en-GB" sz="1400" dirty="0" err="1">
                <a:solidFill>
                  <a:schemeClr val="lt1"/>
                </a:solidFill>
                <a:latin typeface="Open Sans"/>
                <a:ea typeface="Open Sans"/>
                <a:cs typeface="Open Sans"/>
                <a:sym typeface="Open Sans"/>
              </a:rPr>
              <a:t>Garching</a:t>
            </a:r>
            <a:r>
              <a:rPr lang="en-GB" sz="1400" dirty="0">
                <a:solidFill>
                  <a:schemeClr val="lt1"/>
                </a:solidFill>
                <a:latin typeface="Open Sans"/>
                <a:ea typeface="Open Sans"/>
                <a:cs typeface="Open Sans"/>
                <a:sym typeface="Open Sans"/>
              </a:rPr>
              <a:t>)</a:t>
            </a:r>
            <a:endParaRPr dirty="0"/>
          </a:p>
        </p:txBody>
      </p:sp>
      <p:cxnSp>
        <p:nvCxnSpPr>
          <p:cNvPr id="315" name="Google Shape;315;p30"/>
          <p:cNvCxnSpPr>
            <a:stCxn id="313" idx="1"/>
            <a:endCxn id="310" idx="0"/>
          </p:cNvCxnSpPr>
          <p:nvPr/>
        </p:nvCxnSpPr>
        <p:spPr>
          <a:xfrm flipH="1">
            <a:off x="4245702" y="1237803"/>
            <a:ext cx="926100" cy="970800"/>
          </a:xfrm>
          <a:prstGeom prst="straightConnector1">
            <a:avLst/>
          </a:prstGeom>
          <a:noFill/>
          <a:ln w="9525" cap="flat" cmpd="sng">
            <a:solidFill>
              <a:srgbClr val="00609E"/>
            </a:solidFill>
            <a:prstDash val="solid"/>
            <a:round/>
            <a:headEnd type="none" w="sm" len="sm"/>
            <a:tailEnd type="triangle" w="med" len="med"/>
          </a:ln>
        </p:spPr>
      </p:cxnSp>
      <p:cxnSp>
        <p:nvCxnSpPr>
          <p:cNvPr id="316" name="Google Shape;316;p30"/>
          <p:cNvCxnSpPr>
            <a:stCxn id="311" idx="1"/>
            <a:endCxn id="310" idx="0"/>
          </p:cNvCxnSpPr>
          <p:nvPr/>
        </p:nvCxnSpPr>
        <p:spPr>
          <a:xfrm>
            <a:off x="2526246" y="1640056"/>
            <a:ext cx="1719300" cy="568800"/>
          </a:xfrm>
          <a:prstGeom prst="straightConnector1">
            <a:avLst/>
          </a:prstGeom>
          <a:noFill/>
          <a:ln w="9525" cap="flat" cmpd="sng">
            <a:solidFill>
              <a:srgbClr val="00609E"/>
            </a:solidFill>
            <a:prstDash val="solid"/>
            <a:round/>
            <a:headEnd type="none" w="sm" len="sm"/>
            <a:tailEnd type="triangle" w="med" len="med"/>
          </a:ln>
        </p:spPr>
      </p:cxnSp>
      <p:cxnSp>
        <p:nvCxnSpPr>
          <p:cNvPr id="317" name="Google Shape;317;p30"/>
          <p:cNvCxnSpPr>
            <a:stCxn id="314" idx="1"/>
            <a:endCxn id="310" idx="0"/>
          </p:cNvCxnSpPr>
          <p:nvPr/>
        </p:nvCxnSpPr>
        <p:spPr>
          <a:xfrm flipH="1">
            <a:off x="4245769" y="2022280"/>
            <a:ext cx="1919400" cy="186600"/>
          </a:xfrm>
          <a:prstGeom prst="straightConnector1">
            <a:avLst/>
          </a:prstGeom>
          <a:noFill/>
          <a:ln w="9525" cap="flat" cmpd="sng">
            <a:solidFill>
              <a:srgbClr val="00609E"/>
            </a:solidFill>
            <a:prstDash val="solid"/>
            <a:round/>
            <a:headEnd type="none" w="sm" len="sm"/>
            <a:tailEnd type="triangle" w="med" len="med"/>
          </a:ln>
        </p:spPr>
      </p:cxnSp>
      <p:sp>
        <p:nvSpPr>
          <p:cNvPr id="318" name="Google Shape;318;p30"/>
          <p:cNvSpPr/>
          <p:nvPr/>
        </p:nvSpPr>
        <p:spPr>
          <a:xfrm>
            <a:off x="3765039" y="756579"/>
            <a:ext cx="1134704" cy="390939"/>
          </a:xfrm>
          <a:prstGeom prst="roundRect">
            <a:avLst>
              <a:gd name="adj" fmla="val 16667"/>
            </a:avLst>
          </a:prstGeom>
          <a:solidFill>
            <a:schemeClr val="accent1"/>
          </a:solidFill>
          <a:ln w="25400" cap="flat" cmpd="sng">
            <a:solidFill>
              <a:srgbClr val="0048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lt1"/>
                </a:solidFill>
                <a:latin typeface="Open Sans"/>
                <a:ea typeface="Open Sans"/>
                <a:cs typeface="Open Sans"/>
                <a:sym typeface="Open Sans"/>
              </a:rPr>
              <a:t>Home IdP C</a:t>
            </a:r>
            <a:endParaRPr/>
          </a:p>
        </p:txBody>
      </p:sp>
      <p:cxnSp>
        <p:nvCxnSpPr>
          <p:cNvPr id="319" name="Google Shape;319;p30"/>
          <p:cNvCxnSpPr>
            <a:endCxn id="310" idx="0"/>
          </p:cNvCxnSpPr>
          <p:nvPr/>
        </p:nvCxnSpPr>
        <p:spPr>
          <a:xfrm>
            <a:off x="4245630" y="1193832"/>
            <a:ext cx="0" cy="1014900"/>
          </a:xfrm>
          <a:prstGeom prst="straightConnector1">
            <a:avLst/>
          </a:prstGeom>
          <a:noFill/>
          <a:ln w="9525" cap="flat" cmpd="sng">
            <a:solidFill>
              <a:srgbClr val="00609E"/>
            </a:solidFill>
            <a:prstDash val="solid"/>
            <a:round/>
            <a:headEnd type="none" w="sm" len="sm"/>
            <a:tailEnd type="triangle" w="med" len="med"/>
          </a:ln>
        </p:spPr>
      </p:cxnSp>
      <p:sp>
        <p:nvSpPr>
          <p:cNvPr id="320" name="Google Shape;320;p30"/>
          <p:cNvSpPr txBox="1"/>
          <p:nvPr/>
        </p:nvSpPr>
        <p:spPr>
          <a:xfrm>
            <a:off x="3972650" y="1664775"/>
            <a:ext cx="1697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a:solidFill>
                  <a:schemeClr val="dk1"/>
                </a:solidFill>
                <a:latin typeface="Open Sans"/>
                <a:ea typeface="Open Sans"/>
                <a:cs typeface="Open Sans"/>
                <a:sym typeface="Open Sans"/>
              </a:rPr>
              <a:t>SAML/OIDC</a:t>
            </a:r>
            <a:endParaRPr sz="1000"/>
          </a:p>
        </p:txBody>
      </p:sp>
      <p:sp>
        <p:nvSpPr>
          <p:cNvPr id="321" name="Google Shape;321;p30"/>
          <p:cNvSpPr txBox="1"/>
          <p:nvPr/>
        </p:nvSpPr>
        <p:spPr>
          <a:xfrm>
            <a:off x="4632601" y="3143200"/>
            <a:ext cx="1536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500">
                <a:solidFill>
                  <a:schemeClr val="dk1"/>
                </a:solidFill>
                <a:latin typeface="Open Sans"/>
                <a:ea typeface="Open Sans"/>
                <a:cs typeface="Open Sans"/>
                <a:sym typeface="Open Sans"/>
              </a:rPr>
              <a:t>SAML/OIDC</a:t>
            </a:r>
            <a:endParaRPr sz="1100"/>
          </a:p>
        </p:txBody>
      </p:sp>
      <p:sp>
        <p:nvSpPr>
          <p:cNvPr id="322" name="Google Shape;322;p30"/>
          <p:cNvSpPr/>
          <p:nvPr/>
        </p:nvSpPr>
        <p:spPr>
          <a:xfrm>
            <a:off x="2032251" y="3709443"/>
            <a:ext cx="1353687" cy="476405"/>
          </a:xfrm>
          <a:prstGeom prst="flowChartProcess">
            <a:avLst/>
          </a:prstGeom>
          <a:solidFill>
            <a:schemeClr val="accent1"/>
          </a:solidFill>
          <a:ln w="25400" cap="flat" cmpd="sng">
            <a:solidFill>
              <a:srgbClr val="0048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Service A</a:t>
            </a:r>
            <a:endParaRPr/>
          </a:p>
        </p:txBody>
      </p:sp>
      <p:sp>
        <p:nvSpPr>
          <p:cNvPr id="323" name="Google Shape;323;p30"/>
          <p:cNvSpPr/>
          <p:nvPr/>
        </p:nvSpPr>
        <p:spPr>
          <a:xfrm>
            <a:off x="3604135" y="3786918"/>
            <a:ext cx="1353687" cy="476405"/>
          </a:xfrm>
          <a:prstGeom prst="flowChartProcess">
            <a:avLst/>
          </a:prstGeom>
          <a:solidFill>
            <a:schemeClr val="accent6"/>
          </a:solidFill>
          <a:ln w="25400" cap="flat" cmpd="sng">
            <a:solidFill>
              <a:srgbClr val="0048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Service B</a:t>
            </a:r>
            <a:endParaRPr/>
          </a:p>
        </p:txBody>
      </p:sp>
      <p:sp>
        <p:nvSpPr>
          <p:cNvPr id="324" name="Google Shape;324;p30"/>
          <p:cNvSpPr/>
          <p:nvPr/>
        </p:nvSpPr>
        <p:spPr>
          <a:xfrm>
            <a:off x="5145601" y="3691651"/>
            <a:ext cx="1353687" cy="476405"/>
          </a:xfrm>
          <a:prstGeom prst="flowChartProcess">
            <a:avLst/>
          </a:prstGeom>
          <a:solidFill>
            <a:schemeClr val="accent5"/>
          </a:solidFill>
          <a:ln w="25400" cap="flat" cmpd="sng">
            <a:solidFill>
              <a:srgbClr val="0048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Service C</a:t>
            </a:r>
            <a:endParaRPr/>
          </a:p>
        </p:txBody>
      </p:sp>
      <p:cxnSp>
        <p:nvCxnSpPr>
          <p:cNvPr id="325" name="Google Shape;325;p30"/>
          <p:cNvCxnSpPr>
            <a:stCxn id="324" idx="0"/>
            <a:endCxn id="310" idx="2"/>
          </p:cNvCxnSpPr>
          <p:nvPr/>
        </p:nvCxnSpPr>
        <p:spPr>
          <a:xfrm rot="10800000">
            <a:off x="4245645" y="2964151"/>
            <a:ext cx="1576800" cy="727500"/>
          </a:xfrm>
          <a:prstGeom prst="straightConnector1">
            <a:avLst/>
          </a:prstGeom>
          <a:noFill/>
          <a:ln w="9525" cap="flat" cmpd="sng">
            <a:solidFill>
              <a:srgbClr val="00609E"/>
            </a:solidFill>
            <a:prstDash val="solid"/>
            <a:round/>
            <a:headEnd type="none" w="sm" len="sm"/>
            <a:tailEnd type="triangle" w="med" len="med"/>
          </a:ln>
        </p:spPr>
      </p:cxnSp>
      <p:cxnSp>
        <p:nvCxnSpPr>
          <p:cNvPr id="326" name="Google Shape;326;p30"/>
          <p:cNvCxnSpPr>
            <a:stCxn id="323" idx="0"/>
            <a:endCxn id="310" idx="2"/>
          </p:cNvCxnSpPr>
          <p:nvPr/>
        </p:nvCxnSpPr>
        <p:spPr>
          <a:xfrm rot="10800000">
            <a:off x="4245579" y="2964018"/>
            <a:ext cx="35400" cy="822900"/>
          </a:xfrm>
          <a:prstGeom prst="straightConnector1">
            <a:avLst/>
          </a:prstGeom>
          <a:noFill/>
          <a:ln w="9525" cap="flat" cmpd="sng">
            <a:solidFill>
              <a:srgbClr val="00609E"/>
            </a:solidFill>
            <a:prstDash val="solid"/>
            <a:round/>
            <a:headEnd type="none" w="sm" len="sm"/>
            <a:tailEnd type="triangle" w="med" len="med"/>
          </a:ln>
        </p:spPr>
      </p:cxnSp>
      <p:cxnSp>
        <p:nvCxnSpPr>
          <p:cNvPr id="327" name="Google Shape;327;p30"/>
          <p:cNvCxnSpPr>
            <a:stCxn id="322" idx="0"/>
            <a:endCxn id="310" idx="2"/>
          </p:cNvCxnSpPr>
          <p:nvPr/>
        </p:nvCxnSpPr>
        <p:spPr>
          <a:xfrm rot="10800000" flipH="1">
            <a:off x="2709094" y="2964243"/>
            <a:ext cx="1536600" cy="745200"/>
          </a:xfrm>
          <a:prstGeom prst="straightConnector1">
            <a:avLst/>
          </a:prstGeom>
          <a:noFill/>
          <a:ln w="9525" cap="flat" cmpd="sng">
            <a:solidFill>
              <a:srgbClr val="00609E"/>
            </a:solidFill>
            <a:prstDash val="solid"/>
            <a:round/>
            <a:headEnd type="none" w="sm" len="sm"/>
            <a:tailEnd type="triangle" w="med" len="med"/>
          </a:ln>
        </p:spPr>
      </p:cxnSp>
      <p:pic>
        <p:nvPicPr>
          <p:cNvPr id="328" name="Google Shape;328;p30"/>
          <p:cNvPicPr preferRelativeResize="0"/>
          <p:nvPr/>
        </p:nvPicPr>
        <p:blipFill rotWithShape="1">
          <a:blip r:embed="rId7">
            <a:alphaModFix/>
          </a:blip>
          <a:srcRect/>
          <a:stretch/>
        </p:blipFill>
        <p:spPr>
          <a:xfrm>
            <a:off x="3881861" y="4524729"/>
            <a:ext cx="486568" cy="449178"/>
          </a:xfrm>
          <a:prstGeom prst="rect">
            <a:avLst/>
          </a:prstGeom>
          <a:noFill/>
          <a:ln>
            <a:noFill/>
          </a:ln>
        </p:spPr>
      </p:pic>
      <p:sp>
        <p:nvSpPr>
          <p:cNvPr id="329" name="Google Shape;329;p30"/>
          <p:cNvSpPr txBox="1"/>
          <p:nvPr/>
        </p:nvSpPr>
        <p:spPr>
          <a:xfrm>
            <a:off x="1651371" y="4199267"/>
            <a:ext cx="75854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Open Sans"/>
                <a:ea typeface="Open Sans"/>
                <a:cs typeface="Open Sans"/>
                <a:sym typeface="Open Sans"/>
              </a:rPr>
              <a:t>SITE A</a:t>
            </a:r>
            <a:endParaRPr/>
          </a:p>
        </p:txBody>
      </p:sp>
      <p:sp>
        <p:nvSpPr>
          <p:cNvPr id="330" name="Google Shape;330;p30"/>
          <p:cNvSpPr txBox="1"/>
          <p:nvPr/>
        </p:nvSpPr>
        <p:spPr>
          <a:xfrm>
            <a:off x="4467843" y="4276218"/>
            <a:ext cx="75052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Open Sans"/>
                <a:ea typeface="Open Sans"/>
                <a:cs typeface="Open Sans"/>
                <a:sym typeface="Open Sans"/>
              </a:rPr>
              <a:t>SITE B</a:t>
            </a:r>
            <a:endParaRPr/>
          </a:p>
        </p:txBody>
      </p:sp>
      <p:sp>
        <p:nvSpPr>
          <p:cNvPr id="331" name="Google Shape;331;p30"/>
          <p:cNvSpPr txBox="1"/>
          <p:nvPr/>
        </p:nvSpPr>
        <p:spPr>
          <a:xfrm>
            <a:off x="6152045" y="4225573"/>
            <a:ext cx="74892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Open Sans"/>
                <a:ea typeface="Open Sans"/>
                <a:cs typeface="Open Sans"/>
                <a:sym typeface="Open Sans"/>
              </a:rPr>
              <a:t>SITE C</a:t>
            </a:r>
            <a:endParaRPr/>
          </a:p>
        </p:txBody>
      </p:sp>
      <p:cxnSp>
        <p:nvCxnSpPr>
          <p:cNvPr id="332" name="Google Shape;332;p30"/>
          <p:cNvCxnSpPr>
            <a:stCxn id="328" idx="0"/>
            <a:endCxn id="322" idx="2"/>
          </p:cNvCxnSpPr>
          <p:nvPr/>
        </p:nvCxnSpPr>
        <p:spPr>
          <a:xfrm rot="10800000">
            <a:off x="2709145" y="4185729"/>
            <a:ext cx="1416000" cy="339000"/>
          </a:xfrm>
          <a:prstGeom prst="straightConnector1">
            <a:avLst/>
          </a:prstGeom>
          <a:noFill/>
          <a:ln w="9525" cap="flat" cmpd="sng">
            <a:solidFill>
              <a:srgbClr val="00609E"/>
            </a:solidFill>
            <a:prstDash val="solid"/>
            <a:round/>
            <a:headEnd type="none" w="sm" len="sm"/>
            <a:tailEnd type="triangle" w="med" len="med"/>
          </a:ln>
        </p:spPr>
      </p:cxnSp>
      <p:cxnSp>
        <p:nvCxnSpPr>
          <p:cNvPr id="333" name="Google Shape;333;p30"/>
          <p:cNvCxnSpPr>
            <a:stCxn id="328" idx="0"/>
            <a:endCxn id="323" idx="2"/>
          </p:cNvCxnSpPr>
          <p:nvPr/>
        </p:nvCxnSpPr>
        <p:spPr>
          <a:xfrm rot="10800000" flipH="1">
            <a:off x="4125145" y="4263429"/>
            <a:ext cx="155700" cy="261300"/>
          </a:xfrm>
          <a:prstGeom prst="straightConnector1">
            <a:avLst/>
          </a:prstGeom>
          <a:noFill/>
          <a:ln w="9525" cap="flat" cmpd="sng">
            <a:solidFill>
              <a:srgbClr val="00609E"/>
            </a:solidFill>
            <a:prstDash val="solid"/>
            <a:round/>
            <a:headEnd type="none" w="sm" len="sm"/>
            <a:tailEnd type="triangle" w="med" len="med"/>
          </a:ln>
        </p:spPr>
      </p:cxnSp>
      <p:cxnSp>
        <p:nvCxnSpPr>
          <p:cNvPr id="334" name="Google Shape;334;p30"/>
          <p:cNvCxnSpPr>
            <a:stCxn id="328" idx="0"/>
            <a:endCxn id="324" idx="2"/>
          </p:cNvCxnSpPr>
          <p:nvPr/>
        </p:nvCxnSpPr>
        <p:spPr>
          <a:xfrm rot="10800000" flipH="1">
            <a:off x="4125145" y="4168029"/>
            <a:ext cx="1697400" cy="356700"/>
          </a:xfrm>
          <a:prstGeom prst="straightConnector1">
            <a:avLst/>
          </a:prstGeom>
          <a:noFill/>
          <a:ln w="9525" cap="flat" cmpd="sng">
            <a:solidFill>
              <a:srgbClr val="00609E"/>
            </a:solidFill>
            <a:prstDash val="solid"/>
            <a:round/>
            <a:headEnd type="none" w="sm" len="sm"/>
            <a:tailEnd type="triangle" w="med" len="med"/>
          </a:ln>
        </p:spPr>
      </p:cxnSp>
      <p:sp>
        <p:nvSpPr>
          <p:cNvPr id="335" name="Google Shape;335;p30"/>
          <p:cNvSpPr txBox="1"/>
          <p:nvPr/>
        </p:nvSpPr>
        <p:spPr>
          <a:xfrm>
            <a:off x="5309123" y="1562829"/>
            <a:ext cx="3367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a:solidFill>
                  <a:schemeClr val="dk1"/>
                </a:solidFill>
                <a:latin typeface="Open Sans"/>
                <a:ea typeface="Open Sans"/>
                <a:cs typeface="Open Sans"/>
                <a:sym typeface="Open Sans"/>
              </a:rPr>
              <a:t>Users can still follow the rules of getting EF account</a:t>
            </a:r>
            <a:endParaRPr/>
          </a:p>
        </p:txBody>
      </p:sp>
      <p:sp>
        <p:nvSpPr>
          <p:cNvPr id="336" name="Google Shape;336;p30"/>
          <p:cNvSpPr txBox="1"/>
          <p:nvPr/>
        </p:nvSpPr>
        <p:spPr>
          <a:xfrm>
            <a:off x="1222738" y="2260956"/>
            <a:ext cx="2096721"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a:solidFill>
                  <a:schemeClr val="dk1"/>
                </a:solidFill>
                <a:latin typeface="Open Sans"/>
                <a:ea typeface="Open Sans"/>
                <a:cs typeface="Open Sans"/>
                <a:sym typeface="Open Sans"/>
              </a:rPr>
              <a:t>Accounts from different IdPs can be merged even with different e-mail addresses</a:t>
            </a: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1" name="Google Shape;341;p31"/>
          <p:cNvGrpSpPr/>
          <p:nvPr/>
        </p:nvGrpSpPr>
        <p:grpSpPr>
          <a:xfrm>
            <a:off x="-29739" y="0"/>
            <a:ext cx="9173739" cy="5143500"/>
            <a:chOff x="-29739" y="0"/>
            <a:chExt cx="9173739" cy="5143500"/>
          </a:xfrm>
        </p:grpSpPr>
        <p:pic>
          <p:nvPicPr>
            <p:cNvPr id="342" name="Google Shape;342;p31"/>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343" name="Google Shape;343;p31"/>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344" name="Google Shape;344;p31"/>
            <p:cNvGrpSpPr/>
            <p:nvPr/>
          </p:nvGrpSpPr>
          <p:grpSpPr>
            <a:xfrm>
              <a:off x="176696" y="542306"/>
              <a:ext cx="8447352" cy="66601"/>
              <a:chOff x="176696" y="542306"/>
              <a:chExt cx="8447352" cy="66601"/>
            </a:xfrm>
          </p:grpSpPr>
          <p:cxnSp>
            <p:nvCxnSpPr>
              <p:cNvPr id="345" name="Google Shape;345;p31"/>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346" name="Google Shape;346;p31"/>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347" name="Google Shape;347;p31"/>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348" name="Google Shape;348;p31"/>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a:solidFill>
                    <a:srgbClr val="005C8B"/>
                  </a:solidFill>
                  <a:latin typeface="Open Sans"/>
                  <a:ea typeface="Open Sans"/>
                  <a:cs typeface="Open Sans"/>
                  <a:sym typeface="Open Sans"/>
                </a:rPr>
                <a:t>© Poznan Supercomputing and Networking Center</a:t>
              </a:r>
              <a:endParaRPr sz="700" b="0">
                <a:solidFill>
                  <a:srgbClr val="005C8B"/>
                </a:solidFill>
                <a:latin typeface="Open Sans"/>
                <a:ea typeface="Open Sans"/>
                <a:cs typeface="Open Sans"/>
                <a:sym typeface="Open Sans"/>
              </a:endParaRPr>
            </a:p>
          </p:txBody>
        </p:sp>
      </p:grpSp>
      <p:sp>
        <p:nvSpPr>
          <p:cNvPr id="349" name="Google Shape;349;p31"/>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a:solidFill>
                  <a:srgbClr val="0067A4"/>
                </a:solidFill>
                <a:latin typeface="Open Sans SemiBold"/>
                <a:ea typeface="Open Sans SemiBold"/>
                <a:cs typeface="Open Sans SemiBold"/>
                <a:sym typeface="Open Sans SemiBold"/>
              </a:rPr>
              <a:t>How it works</a:t>
            </a:r>
            <a:endParaRPr/>
          </a:p>
        </p:txBody>
      </p:sp>
      <p:sp>
        <p:nvSpPr>
          <p:cNvPr id="350" name="Google Shape;350;p31"/>
          <p:cNvSpPr txBox="1"/>
          <p:nvPr/>
        </p:nvSpPr>
        <p:spPr>
          <a:xfrm>
            <a:off x="189948" y="687912"/>
            <a:ext cx="7286617" cy="3931094"/>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1850"/>
              <a:buFont typeface="Arial"/>
              <a:buChar char="•"/>
            </a:pPr>
            <a:r>
              <a:rPr lang="en-GB" sz="1850">
                <a:solidFill>
                  <a:schemeClr val="dk1"/>
                </a:solidFill>
                <a:latin typeface="Open Sans SemiBold"/>
                <a:ea typeface="Open Sans SemiBold"/>
                <a:cs typeface="Open Sans SemiBold"/>
                <a:sym typeface="Open Sans SemiBold"/>
              </a:rPr>
              <a:t>For a service, all it has to do is </a:t>
            </a:r>
            <a:r>
              <a:rPr lang="en-GB" sz="1850" b="1">
                <a:solidFill>
                  <a:schemeClr val="dk1"/>
                </a:solidFill>
                <a:latin typeface="Open Sans SemiBold"/>
                <a:ea typeface="Open Sans SemiBold"/>
                <a:cs typeface="Open Sans SemiBold"/>
                <a:sym typeface="Open Sans SemiBold"/>
              </a:rPr>
              <a:t>send the user to the EUROfusion AAI </a:t>
            </a:r>
            <a:r>
              <a:rPr lang="en-GB" sz="1850">
                <a:solidFill>
                  <a:schemeClr val="dk1"/>
                </a:solidFill>
                <a:latin typeface="Open Sans SemiBold"/>
                <a:ea typeface="Open Sans SemiBold"/>
                <a:cs typeface="Open Sans SemiBold"/>
                <a:sym typeface="Open Sans SemiBold"/>
              </a:rPr>
              <a:t>proxy, in order to authenticate. </a:t>
            </a:r>
            <a:endParaRPr/>
          </a:p>
          <a:p>
            <a:pPr marL="342900" marR="0" lvl="0" indent="-342900" algn="l" rtl="0">
              <a:lnSpc>
                <a:spcPct val="80000"/>
              </a:lnSpc>
              <a:spcBef>
                <a:spcPts val="370"/>
              </a:spcBef>
              <a:spcAft>
                <a:spcPts val="0"/>
              </a:spcAft>
              <a:buClr>
                <a:schemeClr val="dk1"/>
              </a:buClr>
              <a:buSzPts val="1850"/>
              <a:buFont typeface="Arial"/>
              <a:buChar char="•"/>
            </a:pPr>
            <a:r>
              <a:rPr lang="en-GB" sz="1850">
                <a:solidFill>
                  <a:schemeClr val="dk1"/>
                </a:solidFill>
                <a:latin typeface="Open Sans SemiBold"/>
                <a:ea typeface="Open Sans SemiBold"/>
                <a:cs typeface="Open Sans SemiBold"/>
                <a:sym typeface="Open Sans SemiBold"/>
              </a:rPr>
              <a:t>The EUROfusion proxy will present the request to the user in order to </a:t>
            </a:r>
            <a:r>
              <a:rPr lang="en-GB" sz="1850" b="1">
                <a:solidFill>
                  <a:schemeClr val="dk1"/>
                </a:solidFill>
                <a:latin typeface="Open Sans SemiBold"/>
                <a:ea typeface="Open Sans SemiBold"/>
                <a:cs typeface="Open Sans SemiBold"/>
                <a:sym typeface="Open Sans SemiBold"/>
              </a:rPr>
              <a:t>select his/her preferred identity provider</a:t>
            </a:r>
            <a:r>
              <a:rPr lang="en-GB" sz="1850">
                <a:solidFill>
                  <a:schemeClr val="dk1"/>
                </a:solidFill>
                <a:latin typeface="Open Sans SemiBold"/>
                <a:ea typeface="Open Sans SemiBold"/>
                <a:cs typeface="Open Sans SemiBold"/>
                <a:sym typeface="Open Sans SemiBold"/>
              </a:rPr>
              <a:t>, to send him/her there in order to authenticate. </a:t>
            </a:r>
            <a:endParaRPr/>
          </a:p>
          <a:p>
            <a:pPr marL="342900" marR="0" lvl="0" indent="-342900" algn="l" rtl="0">
              <a:lnSpc>
                <a:spcPct val="80000"/>
              </a:lnSpc>
              <a:spcBef>
                <a:spcPts val="370"/>
              </a:spcBef>
              <a:spcAft>
                <a:spcPts val="0"/>
              </a:spcAft>
              <a:buClr>
                <a:schemeClr val="dk1"/>
              </a:buClr>
              <a:buSzPts val="1850"/>
              <a:buFont typeface="Arial"/>
              <a:buChar char="•"/>
            </a:pPr>
            <a:r>
              <a:rPr lang="en-GB" sz="1850">
                <a:solidFill>
                  <a:schemeClr val="dk1"/>
                </a:solidFill>
                <a:latin typeface="Open Sans SemiBold"/>
                <a:ea typeface="Open Sans SemiBold"/>
                <a:cs typeface="Open Sans SemiBold"/>
                <a:sym typeface="Open Sans SemiBold"/>
              </a:rPr>
              <a:t>When the </a:t>
            </a:r>
            <a:r>
              <a:rPr lang="en-GB" sz="1850" b="1">
                <a:solidFill>
                  <a:schemeClr val="dk1"/>
                </a:solidFill>
                <a:latin typeface="Open Sans SemiBold"/>
                <a:ea typeface="Open Sans SemiBold"/>
                <a:cs typeface="Open Sans SemiBold"/>
                <a:sym typeface="Open Sans SemiBold"/>
              </a:rPr>
              <a:t>user successfully authenticates</a:t>
            </a:r>
            <a:r>
              <a:rPr lang="en-GB" sz="1850">
                <a:solidFill>
                  <a:schemeClr val="dk1"/>
                </a:solidFill>
                <a:latin typeface="Open Sans SemiBold"/>
                <a:ea typeface="Open Sans SemiBold"/>
                <a:cs typeface="Open Sans SemiBold"/>
                <a:sym typeface="Open Sans SemiBold"/>
              </a:rPr>
              <a:t>, the user is sent back to the EUROfusion proxy with a number of attributes (e.g. first name, last name, email). </a:t>
            </a:r>
            <a:endParaRPr/>
          </a:p>
          <a:p>
            <a:pPr marL="342900" marR="0" lvl="0" indent="-342900" algn="l" rtl="0">
              <a:lnSpc>
                <a:spcPct val="80000"/>
              </a:lnSpc>
              <a:spcBef>
                <a:spcPts val="370"/>
              </a:spcBef>
              <a:spcAft>
                <a:spcPts val="0"/>
              </a:spcAft>
              <a:buClr>
                <a:schemeClr val="dk1"/>
              </a:buClr>
              <a:buSzPts val="1850"/>
              <a:buFont typeface="Arial"/>
              <a:buChar char="•"/>
            </a:pPr>
            <a:r>
              <a:rPr lang="en-GB" sz="1850">
                <a:solidFill>
                  <a:schemeClr val="dk1"/>
                </a:solidFill>
                <a:latin typeface="Open Sans SemiBold"/>
                <a:ea typeface="Open Sans SemiBold"/>
                <a:cs typeface="Open Sans SemiBold"/>
                <a:sym typeface="Open Sans SemiBold"/>
              </a:rPr>
              <a:t>The proxy looks up the user in the Membership Management service and </a:t>
            </a:r>
            <a:r>
              <a:rPr lang="en-GB" sz="1850" b="1">
                <a:solidFill>
                  <a:schemeClr val="dk1"/>
                </a:solidFill>
                <a:latin typeface="Open Sans SemiBold"/>
                <a:ea typeface="Open Sans SemiBold"/>
                <a:cs typeface="Open Sans SemiBold"/>
                <a:sym typeface="Open Sans SemiBold"/>
              </a:rPr>
              <a:t>adds extra attributes relevant to EUROfusion </a:t>
            </a:r>
            <a:r>
              <a:rPr lang="en-GB" sz="1850">
                <a:solidFill>
                  <a:schemeClr val="dk1"/>
                </a:solidFill>
                <a:latin typeface="Open Sans SemiBold"/>
                <a:ea typeface="Open Sans SemiBold"/>
                <a:cs typeface="Open Sans SemiBold"/>
                <a:sym typeface="Open Sans SemiBold"/>
              </a:rPr>
              <a:t>(e.g. the community user identifier, the groups and roles the user belongs to, other authorization information that might be relevant to the service the user is trying to access). </a:t>
            </a:r>
            <a:endParaRPr/>
          </a:p>
          <a:p>
            <a:pPr marL="342900" marR="0" lvl="0" indent="-342900" algn="l" rtl="0">
              <a:lnSpc>
                <a:spcPct val="80000"/>
              </a:lnSpc>
              <a:spcBef>
                <a:spcPts val="370"/>
              </a:spcBef>
              <a:spcAft>
                <a:spcPts val="0"/>
              </a:spcAft>
              <a:buClr>
                <a:schemeClr val="dk1"/>
              </a:buClr>
              <a:buSzPts val="1850"/>
              <a:buFont typeface="Arial"/>
              <a:buChar char="•"/>
            </a:pPr>
            <a:r>
              <a:rPr lang="en-GB" sz="1850">
                <a:solidFill>
                  <a:schemeClr val="dk1"/>
                </a:solidFill>
                <a:latin typeface="Open Sans SemiBold"/>
                <a:ea typeface="Open Sans SemiBold"/>
                <a:cs typeface="Open Sans SemiBold"/>
                <a:sym typeface="Open Sans SemiBold"/>
              </a:rPr>
              <a:t>This information is </a:t>
            </a:r>
            <a:r>
              <a:rPr lang="en-GB" sz="1850" b="1">
                <a:solidFill>
                  <a:schemeClr val="dk1"/>
                </a:solidFill>
                <a:latin typeface="Open Sans SemiBold"/>
                <a:ea typeface="Open Sans SemiBold"/>
                <a:cs typeface="Open Sans SemiBold"/>
                <a:sym typeface="Open Sans SemiBold"/>
              </a:rPr>
              <a:t>returned to the service</a:t>
            </a:r>
            <a:r>
              <a:rPr lang="en-GB" sz="1850">
                <a:solidFill>
                  <a:schemeClr val="dk1"/>
                </a:solidFill>
                <a:latin typeface="Open Sans SemiBold"/>
                <a:ea typeface="Open Sans SemiBold"/>
                <a:cs typeface="Open Sans SemiBold"/>
                <a:sym typeface="Open Sans SemiBold"/>
              </a:rPr>
              <a:t> as SAML attributes or OIDC claims. </a:t>
            </a:r>
            <a:endParaRPr/>
          </a:p>
          <a:p>
            <a:pPr marL="342900" marR="0" lvl="0" indent="-225425" algn="l" rtl="0">
              <a:lnSpc>
                <a:spcPct val="80000"/>
              </a:lnSpc>
              <a:spcBef>
                <a:spcPts val="370"/>
              </a:spcBef>
              <a:spcAft>
                <a:spcPts val="0"/>
              </a:spcAft>
              <a:buClr>
                <a:schemeClr val="dk1"/>
              </a:buClr>
              <a:buSzPts val="1850"/>
              <a:buFont typeface="Arial"/>
              <a:buNone/>
            </a:pPr>
            <a:endParaRPr sz="1850">
              <a:solidFill>
                <a:schemeClr val="dk1"/>
              </a:solidFill>
              <a:latin typeface="Open Sans SemiBold"/>
              <a:ea typeface="Open Sans SemiBold"/>
              <a:cs typeface="Open Sans SemiBold"/>
              <a:sym typeface="Open Sans SemiBold"/>
            </a:endParaRPr>
          </a:p>
          <a:p>
            <a:pPr marL="342900" marR="0" lvl="0" indent="-254825" algn="l" rtl="0">
              <a:lnSpc>
                <a:spcPct val="80000"/>
              </a:lnSpc>
              <a:spcBef>
                <a:spcPts val="277"/>
              </a:spcBef>
              <a:spcAft>
                <a:spcPts val="0"/>
              </a:spcAft>
              <a:buClr>
                <a:schemeClr val="dk1"/>
              </a:buClr>
              <a:buSzPts val="1387"/>
              <a:buFont typeface="Arial"/>
              <a:buNone/>
            </a:pPr>
            <a:endParaRPr sz="1387">
              <a:solidFill>
                <a:schemeClr val="dk1"/>
              </a:solidFill>
              <a:latin typeface="Open Sans SemiBold"/>
              <a:ea typeface="Open Sans SemiBold"/>
              <a:cs typeface="Open Sans SemiBold"/>
              <a:sym typeface="Open Sans SemiBo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2"/>
          <p:cNvSpPr txBox="1"/>
          <p:nvPr/>
        </p:nvSpPr>
        <p:spPr>
          <a:xfrm>
            <a:off x="508041" y="1723438"/>
            <a:ext cx="3615070" cy="8119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3A3"/>
              </a:buClr>
              <a:buSzPts val="1800"/>
              <a:buFont typeface="Open Sans SemiBold"/>
              <a:buNone/>
            </a:pPr>
            <a:r>
              <a:rPr lang="en-GB" sz="1800" b="1">
                <a:solidFill>
                  <a:srgbClr val="0063A3"/>
                </a:solidFill>
                <a:latin typeface="Open Sans SemiBold"/>
                <a:ea typeface="Open Sans SemiBold"/>
                <a:cs typeface="Open Sans SemiBold"/>
                <a:sym typeface="Open Sans SemiBold"/>
              </a:rPr>
              <a:t>Poznan Supercomputing </a:t>
            </a:r>
            <a:br>
              <a:rPr lang="en-GB" sz="1800" b="1">
                <a:solidFill>
                  <a:srgbClr val="0063A3"/>
                </a:solidFill>
                <a:latin typeface="Open Sans SemiBold"/>
                <a:ea typeface="Open Sans SemiBold"/>
                <a:cs typeface="Open Sans SemiBold"/>
                <a:sym typeface="Open Sans SemiBold"/>
              </a:rPr>
            </a:br>
            <a:r>
              <a:rPr lang="en-GB" sz="1800" b="1">
                <a:solidFill>
                  <a:srgbClr val="0063A3"/>
                </a:solidFill>
                <a:latin typeface="Open Sans SemiBold"/>
                <a:ea typeface="Open Sans SemiBold"/>
                <a:cs typeface="Open Sans SemiBold"/>
                <a:sym typeface="Open Sans SemiBold"/>
              </a:rPr>
              <a:t>and Networking Center</a:t>
            </a:r>
            <a:endParaRPr sz="1800" b="0">
              <a:solidFill>
                <a:srgbClr val="0063A3"/>
              </a:solidFill>
              <a:latin typeface="Open Sans SemiBold"/>
              <a:ea typeface="Open Sans SemiBold"/>
              <a:cs typeface="Open Sans SemiBold"/>
              <a:sym typeface="Open Sans SemiBold"/>
            </a:endParaRPr>
          </a:p>
        </p:txBody>
      </p:sp>
      <p:sp>
        <p:nvSpPr>
          <p:cNvPr id="356" name="Google Shape;356;p32"/>
          <p:cNvSpPr txBox="1"/>
          <p:nvPr/>
        </p:nvSpPr>
        <p:spPr>
          <a:xfrm>
            <a:off x="176696" y="4933079"/>
            <a:ext cx="477728" cy="1750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rgbClr val="005C8B"/>
              </a:solidFill>
              <a:latin typeface="Open Sans"/>
              <a:ea typeface="Open Sans"/>
              <a:cs typeface="Open Sans"/>
              <a:sym typeface="Open Sans"/>
            </a:endParaRPr>
          </a:p>
        </p:txBody>
      </p:sp>
      <p:grpSp>
        <p:nvGrpSpPr>
          <p:cNvPr id="357" name="Google Shape;357;p32"/>
          <p:cNvGrpSpPr/>
          <p:nvPr/>
        </p:nvGrpSpPr>
        <p:grpSpPr>
          <a:xfrm>
            <a:off x="0" y="0"/>
            <a:ext cx="9144000" cy="5143500"/>
            <a:chOff x="0" y="0"/>
            <a:chExt cx="9144000" cy="5143500"/>
          </a:xfrm>
        </p:grpSpPr>
        <p:pic>
          <p:nvPicPr>
            <p:cNvPr id="358" name="Google Shape;358;p32"/>
            <p:cNvPicPr preferRelativeResize="0"/>
            <p:nvPr/>
          </p:nvPicPr>
          <p:blipFill rotWithShape="1">
            <a:blip r:embed="rId3">
              <a:alphaModFix/>
            </a:blip>
            <a:srcRect/>
            <a:stretch/>
          </p:blipFill>
          <p:spPr>
            <a:xfrm>
              <a:off x="0" y="0"/>
              <a:ext cx="9144000" cy="5143500"/>
            </a:xfrm>
            <a:prstGeom prst="rect">
              <a:avLst/>
            </a:prstGeom>
            <a:noFill/>
            <a:ln>
              <a:noFill/>
            </a:ln>
          </p:spPr>
        </p:pic>
        <p:grpSp>
          <p:nvGrpSpPr>
            <p:cNvPr id="359" name="Google Shape;359;p32"/>
            <p:cNvGrpSpPr/>
            <p:nvPr/>
          </p:nvGrpSpPr>
          <p:grpSpPr>
            <a:xfrm>
              <a:off x="0" y="0"/>
              <a:ext cx="9144000" cy="5143500"/>
              <a:chOff x="0" y="0"/>
              <a:chExt cx="9144000" cy="5143500"/>
            </a:xfrm>
          </p:grpSpPr>
          <p:sp>
            <p:nvSpPr>
              <p:cNvPr id="360" name="Google Shape;360;p32"/>
              <p:cNvSpPr/>
              <p:nvPr/>
            </p:nvSpPr>
            <p:spPr>
              <a:xfrm>
                <a:off x="2867186" y="0"/>
                <a:ext cx="6276814" cy="5143500"/>
              </a:xfrm>
              <a:prstGeom prst="rect">
                <a:avLst/>
              </a:prstGeom>
              <a:solidFill>
                <a:srgbClr val="0063A3">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361" name="Google Shape;361;p32"/>
              <p:cNvPicPr preferRelativeResize="0"/>
              <p:nvPr/>
            </p:nvPicPr>
            <p:blipFill rotWithShape="1">
              <a:blip r:embed="rId4">
                <a:alphaModFix/>
              </a:blip>
              <a:srcRect/>
              <a:stretch/>
            </p:blipFill>
            <p:spPr>
              <a:xfrm>
                <a:off x="0" y="0"/>
                <a:ext cx="5148262" cy="5143500"/>
              </a:xfrm>
              <a:prstGeom prst="rect">
                <a:avLst/>
              </a:prstGeom>
              <a:noFill/>
              <a:ln>
                <a:noFill/>
              </a:ln>
            </p:spPr>
          </p:pic>
        </p:grpSp>
      </p:grpSp>
      <p:sp>
        <p:nvSpPr>
          <p:cNvPr id="362" name="Google Shape;362;p32"/>
          <p:cNvSpPr txBox="1"/>
          <p:nvPr/>
        </p:nvSpPr>
        <p:spPr>
          <a:xfrm>
            <a:off x="5148262" y="2668387"/>
            <a:ext cx="3307499" cy="5429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endParaRPr sz="1200" b="0">
              <a:solidFill>
                <a:schemeClr val="lt1"/>
              </a:solidFill>
              <a:latin typeface="Open Sans"/>
              <a:ea typeface="Open Sans"/>
              <a:cs typeface="Open Sans"/>
              <a:sym typeface="Open Sans"/>
            </a:endParaRPr>
          </a:p>
        </p:txBody>
      </p:sp>
      <p:sp>
        <p:nvSpPr>
          <p:cNvPr id="363" name="Google Shape;363;p32"/>
          <p:cNvSpPr txBox="1"/>
          <p:nvPr/>
        </p:nvSpPr>
        <p:spPr>
          <a:xfrm>
            <a:off x="5148262" y="2959498"/>
            <a:ext cx="3615070" cy="8119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800"/>
              <a:buFont typeface="Open Sans SemiBold"/>
              <a:buNone/>
            </a:pPr>
            <a:r>
              <a:rPr lang="en-GB" sz="1800" b="1">
                <a:solidFill>
                  <a:schemeClr val="lt1"/>
                </a:solidFill>
                <a:latin typeface="Open Sans SemiBold"/>
                <a:ea typeface="Open Sans SemiBold"/>
                <a:cs typeface="Open Sans SemiBold"/>
                <a:sym typeface="Open Sans SemiBold"/>
              </a:rPr>
              <a:t>Investigation of existing solutions</a:t>
            </a:r>
            <a:endParaRPr sz="1800" b="0">
              <a:solidFill>
                <a:schemeClr val="lt1"/>
              </a:solidFill>
              <a:latin typeface="Open Sans SemiBold"/>
              <a:ea typeface="Open Sans SemiBold"/>
              <a:cs typeface="Open Sans SemiBold"/>
              <a:sym typeface="Open Sans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grpSp>
        <p:nvGrpSpPr>
          <p:cNvPr id="368" name="Google Shape;368;p33"/>
          <p:cNvGrpSpPr/>
          <p:nvPr/>
        </p:nvGrpSpPr>
        <p:grpSpPr>
          <a:xfrm>
            <a:off x="-29739" y="0"/>
            <a:ext cx="9173739" cy="5143500"/>
            <a:chOff x="-29739" y="0"/>
            <a:chExt cx="9173739" cy="5143500"/>
          </a:xfrm>
        </p:grpSpPr>
        <p:pic>
          <p:nvPicPr>
            <p:cNvPr id="369" name="Google Shape;369;p33"/>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370" name="Google Shape;370;p33"/>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371" name="Google Shape;371;p33"/>
            <p:cNvGrpSpPr/>
            <p:nvPr/>
          </p:nvGrpSpPr>
          <p:grpSpPr>
            <a:xfrm>
              <a:off x="176696" y="542306"/>
              <a:ext cx="8447352" cy="66601"/>
              <a:chOff x="176696" y="542306"/>
              <a:chExt cx="8447352" cy="66601"/>
            </a:xfrm>
          </p:grpSpPr>
          <p:cxnSp>
            <p:nvCxnSpPr>
              <p:cNvPr id="372" name="Google Shape;372;p33"/>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373" name="Google Shape;373;p33"/>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374" name="Google Shape;374;p33"/>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375" name="Google Shape;375;p33"/>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a:solidFill>
                    <a:srgbClr val="005C8B"/>
                  </a:solidFill>
                  <a:latin typeface="Open Sans"/>
                  <a:ea typeface="Open Sans"/>
                  <a:cs typeface="Open Sans"/>
                  <a:sym typeface="Open Sans"/>
                </a:rPr>
                <a:t>© Poznan Supercomputing and Networking Center</a:t>
              </a:r>
              <a:endParaRPr sz="700" b="0">
                <a:solidFill>
                  <a:srgbClr val="005C8B"/>
                </a:solidFill>
                <a:latin typeface="Open Sans"/>
                <a:ea typeface="Open Sans"/>
                <a:cs typeface="Open Sans"/>
                <a:sym typeface="Open Sans"/>
              </a:endParaRPr>
            </a:p>
          </p:txBody>
        </p:sp>
      </p:grpSp>
      <p:sp>
        <p:nvSpPr>
          <p:cNvPr id="376" name="Google Shape;376;p33"/>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600"/>
              <a:buFont typeface="Open Sans SemiBold"/>
              <a:buNone/>
            </a:pPr>
            <a:r>
              <a:rPr lang="en-GB" sz="1300" b="0">
                <a:solidFill>
                  <a:srgbClr val="0067A4"/>
                </a:solidFill>
                <a:latin typeface="Open Sans SemiBold"/>
                <a:ea typeface="Open Sans SemiBold"/>
                <a:cs typeface="Open Sans SemiBold"/>
                <a:sym typeface="Open Sans SemiBold"/>
              </a:rPr>
              <a:t>Investigation and initial pilots of different solutions for EUROfusion AAI Proxy (EOSC-hub Fusion CC)</a:t>
            </a:r>
            <a:endParaRPr sz="1100"/>
          </a:p>
        </p:txBody>
      </p:sp>
      <p:pic>
        <p:nvPicPr>
          <p:cNvPr id="377" name="Google Shape;377;p33" descr="https://lh4.googleusercontent.com/wkQReI25pVX4g9ec8VgcEmIUepxcPUoXVH7aKfOdEtk4PRbeyJiPFDJnZrrWsi-102nwCv__JRtQLh872ZnfIvBS_tgpWmTwFBPhJ_JSvUykCktUM6TocqglmRnOroZZctisbAYiktI"/>
          <p:cNvPicPr preferRelativeResize="0"/>
          <p:nvPr/>
        </p:nvPicPr>
        <p:blipFill rotWithShape="1">
          <a:blip r:embed="rId6">
            <a:alphaModFix/>
          </a:blip>
          <a:srcRect/>
          <a:stretch/>
        </p:blipFill>
        <p:spPr>
          <a:xfrm>
            <a:off x="357670" y="675006"/>
            <a:ext cx="3087139" cy="2034049"/>
          </a:xfrm>
          <a:prstGeom prst="rect">
            <a:avLst/>
          </a:prstGeom>
          <a:noFill/>
          <a:ln>
            <a:noFill/>
          </a:ln>
        </p:spPr>
      </p:pic>
      <p:pic>
        <p:nvPicPr>
          <p:cNvPr id="378" name="Google Shape;378;p33" descr="https://lh4.googleusercontent.com/WDdPSNfXXu3mxSUPsznNoeqSWDVw88a9gZ_CiTuOtzXaG-sMYrakRQXc8rAVlOYB_WZoq6qcKlZHWHxHNRdwMwz4dpjC5umIddtx4ytU7tm2ibgIEGhkczin3PA8nCfTO6Vur2ybO0k"/>
          <p:cNvPicPr preferRelativeResize="0"/>
          <p:nvPr/>
        </p:nvPicPr>
        <p:blipFill rotWithShape="1">
          <a:blip r:embed="rId7">
            <a:alphaModFix/>
          </a:blip>
          <a:srcRect/>
          <a:stretch/>
        </p:blipFill>
        <p:spPr>
          <a:xfrm>
            <a:off x="4165260" y="726234"/>
            <a:ext cx="2693663" cy="2059860"/>
          </a:xfrm>
          <a:prstGeom prst="rect">
            <a:avLst/>
          </a:prstGeom>
          <a:noFill/>
          <a:ln>
            <a:noFill/>
          </a:ln>
        </p:spPr>
      </p:pic>
      <p:pic>
        <p:nvPicPr>
          <p:cNvPr id="379" name="Google Shape;379;p33" descr="https://lh4.googleusercontent.com/XZrRdobeWf_jDaOFP7uzSWjY6Yu4tO0NgronXY7IJh0CDd10IEfY-m3QOUrHMfyskS0sTENnDP75RbCQ77WY7A9pVJnUR89W7gqy2DvVCaSmx33C7E5V4GVqHxIQreETf3FVk9WqM5k"/>
          <p:cNvPicPr preferRelativeResize="0"/>
          <p:nvPr/>
        </p:nvPicPr>
        <p:blipFill rotWithShape="1">
          <a:blip r:embed="rId8">
            <a:alphaModFix/>
          </a:blip>
          <a:srcRect/>
          <a:stretch/>
        </p:blipFill>
        <p:spPr>
          <a:xfrm>
            <a:off x="5227583" y="2786094"/>
            <a:ext cx="2617861" cy="2163115"/>
          </a:xfrm>
          <a:prstGeom prst="rect">
            <a:avLst/>
          </a:prstGeom>
          <a:noFill/>
          <a:ln>
            <a:noFill/>
          </a:ln>
        </p:spPr>
      </p:pic>
      <p:pic>
        <p:nvPicPr>
          <p:cNvPr id="380" name="Google Shape;380;p33" descr="https://lh6.googleusercontent.com/N6VldD8bc4jRG2KPl5vak69UUmGsPs4S0RMlvik7do9GxP-qpnTO_HMB_Y00yZFO9PIXHe-Nwv4S4WJ4IwdNd0TbzBz6zqrz_YgJoXHHPKryVHM4EI5iy_j43R751oJ_Eso4Gltnmqw"/>
          <p:cNvPicPr preferRelativeResize="0"/>
          <p:nvPr/>
        </p:nvPicPr>
        <p:blipFill rotWithShape="1">
          <a:blip r:embed="rId9">
            <a:alphaModFix/>
          </a:blip>
          <a:srcRect/>
          <a:stretch/>
        </p:blipFill>
        <p:spPr>
          <a:xfrm>
            <a:off x="1849598" y="2852899"/>
            <a:ext cx="2456831" cy="22552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grpSp>
        <p:nvGrpSpPr>
          <p:cNvPr id="385" name="Google Shape;385;p34"/>
          <p:cNvGrpSpPr/>
          <p:nvPr/>
        </p:nvGrpSpPr>
        <p:grpSpPr>
          <a:xfrm>
            <a:off x="-29739" y="0"/>
            <a:ext cx="9173739" cy="5143500"/>
            <a:chOff x="-29739" y="0"/>
            <a:chExt cx="9173739" cy="5143500"/>
          </a:xfrm>
        </p:grpSpPr>
        <p:pic>
          <p:nvPicPr>
            <p:cNvPr id="386" name="Google Shape;386;p34"/>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387" name="Google Shape;387;p34"/>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388" name="Google Shape;388;p34"/>
            <p:cNvGrpSpPr/>
            <p:nvPr/>
          </p:nvGrpSpPr>
          <p:grpSpPr>
            <a:xfrm>
              <a:off x="176696" y="542306"/>
              <a:ext cx="8447352" cy="66601"/>
              <a:chOff x="176696" y="542306"/>
              <a:chExt cx="8447352" cy="66601"/>
            </a:xfrm>
          </p:grpSpPr>
          <p:cxnSp>
            <p:nvCxnSpPr>
              <p:cNvPr id="389" name="Google Shape;389;p34"/>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390" name="Google Shape;390;p34"/>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391" name="Google Shape;391;p34"/>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392" name="Google Shape;392;p34"/>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a:solidFill>
                    <a:srgbClr val="005C8B"/>
                  </a:solidFill>
                  <a:latin typeface="Open Sans"/>
                  <a:ea typeface="Open Sans"/>
                  <a:cs typeface="Open Sans"/>
                  <a:sym typeface="Open Sans"/>
                </a:rPr>
                <a:t>© Poznan Supercomputing and Networking Center</a:t>
              </a:r>
              <a:endParaRPr sz="700" b="0">
                <a:solidFill>
                  <a:srgbClr val="005C8B"/>
                </a:solidFill>
                <a:latin typeface="Open Sans"/>
                <a:ea typeface="Open Sans"/>
                <a:cs typeface="Open Sans"/>
                <a:sym typeface="Open Sans"/>
              </a:endParaRPr>
            </a:p>
          </p:txBody>
        </p:sp>
      </p:grpSp>
      <p:sp>
        <p:nvSpPr>
          <p:cNvPr id="393" name="Google Shape;393;p34"/>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a:solidFill>
                  <a:srgbClr val="0067A4"/>
                </a:solidFill>
                <a:latin typeface="Open Sans SemiBold"/>
                <a:ea typeface="Open Sans SemiBold"/>
                <a:cs typeface="Open Sans SemiBold"/>
                <a:sym typeface="Open Sans SemiBold"/>
              </a:rPr>
              <a:t>Tests performed</a:t>
            </a:r>
            <a:endParaRPr/>
          </a:p>
        </p:txBody>
      </p:sp>
      <p:sp>
        <p:nvSpPr>
          <p:cNvPr id="394" name="Google Shape;394;p34"/>
          <p:cNvSpPr txBox="1"/>
          <p:nvPr/>
        </p:nvSpPr>
        <p:spPr>
          <a:xfrm>
            <a:off x="189948" y="687912"/>
            <a:ext cx="7286617" cy="3931094"/>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GB" sz="2000">
                <a:solidFill>
                  <a:schemeClr val="dk1"/>
                </a:solidFill>
                <a:latin typeface="Open Sans SemiBold"/>
                <a:ea typeface="Open Sans SemiBold"/>
                <a:cs typeface="Open Sans SemiBold"/>
                <a:sym typeface="Open Sans SemiBold"/>
              </a:rPr>
              <a:t>Test of the selected </a:t>
            </a:r>
            <a:r>
              <a:rPr lang="en-GB" sz="2000" b="1">
                <a:solidFill>
                  <a:schemeClr val="dk1"/>
                </a:solidFill>
                <a:latin typeface="Open Sans SemiBold"/>
                <a:ea typeface="Open Sans SemiBold"/>
                <a:cs typeface="Open Sans SemiBold"/>
                <a:sym typeface="Open Sans SemiBold"/>
              </a:rPr>
              <a:t>software</a:t>
            </a:r>
            <a:r>
              <a:rPr lang="en-GB" sz="2000">
                <a:solidFill>
                  <a:schemeClr val="dk1"/>
                </a:solidFill>
                <a:latin typeface="Open Sans SemiBold"/>
                <a:ea typeface="Open Sans SemiBold"/>
                <a:cs typeface="Open Sans SemiBold"/>
                <a:sym typeface="Open Sans SemiBold"/>
              </a:rPr>
              <a:t> solutions ( to host AAI Proxy at PSNC)</a:t>
            </a:r>
            <a:endParaRPr/>
          </a:p>
          <a:p>
            <a:pPr marL="742950" marR="0" lvl="1" indent="-285750" algn="l" rtl="0">
              <a:spcBef>
                <a:spcPts val="40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INDIGO IAM – installation/tests</a:t>
            </a:r>
            <a:endParaRPr/>
          </a:p>
          <a:p>
            <a:pPr marL="742950" marR="0" lvl="1" indent="-285750" algn="l" rtl="0">
              <a:spcBef>
                <a:spcPts val="40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Unity – installation/tests</a:t>
            </a:r>
            <a:endParaRPr/>
          </a:p>
          <a:p>
            <a:pPr marL="342900" marR="0" lvl="0" indent="-342900" algn="l" rtl="0">
              <a:spcBef>
                <a:spcPts val="400"/>
              </a:spcBef>
              <a:spcAft>
                <a:spcPts val="0"/>
              </a:spcAft>
              <a:buClr>
                <a:schemeClr val="dk1"/>
              </a:buClr>
              <a:buSzPts val="2000"/>
              <a:buFont typeface="Arial"/>
              <a:buChar char="•"/>
            </a:pPr>
            <a:r>
              <a:rPr lang="en-GB" sz="2000">
                <a:solidFill>
                  <a:schemeClr val="dk1"/>
                </a:solidFill>
                <a:latin typeface="Open Sans SemiBold"/>
                <a:ea typeface="Open Sans SemiBold"/>
                <a:cs typeface="Open Sans SemiBold"/>
                <a:sym typeface="Open Sans SemiBold"/>
              </a:rPr>
              <a:t>As a result of testing phase, the drawbacks and consultation with EF IT Group, proposed investigation and contact with the AAI Proxy </a:t>
            </a:r>
            <a:r>
              <a:rPr lang="en-GB" sz="2000" b="1">
                <a:solidFill>
                  <a:schemeClr val="dk1"/>
                </a:solidFill>
                <a:latin typeface="Open Sans SemiBold"/>
                <a:ea typeface="Open Sans SemiBold"/>
                <a:cs typeface="Open Sans SemiBold"/>
                <a:sym typeface="Open Sans SemiBold"/>
              </a:rPr>
              <a:t>service</a:t>
            </a:r>
            <a:r>
              <a:rPr lang="en-GB" sz="2000">
                <a:solidFill>
                  <a:schemeClr val="dk1"/>
                </a:solidFill>
                <a:latin typeface="Open Sans SemiBold"/>
                <a:ea typeface="Open Sans SemiBold"/>
                <a:cs typeface="Open Sans SemiBold"/>
                <a:sym typeface="Open Sans SemiBold"/>
              </a:rPr>
              <a:t> providers</a:t>
            </a:r>
            <a:endParaRPr/>
          </a:p>
          <a:p>
            <a:pPr marL="342900" marR="0" lvl="0" indent="-342900" algn="l" rtl="0">
              <a:spcBef>
                <a:spcPts val="400"/>
              </a:spcBef>
              <a:spcAft>
                <a:spcPts val="0"/>
              </a:spcAft>
              <a:buClr>
                <a:schemeClr val="dk1"/>
              </a:buClr>
              <a:buSzPts val="2000"/>
              <a:buFont typeface="Arial"/>
              <a:buChar char="•"/>
            </a:pPr>
            <a:r>
              <a:rPr lang="en-GB" sz="2000">
                <a:solidFill>
                  <a:schemeClr val="dk1"/>
                </a:solidFill>
                <a:latin typeface="Open Sans SemiBold"/>
                <a:ea typeface="Open Sans SemiBold"/>
                <a:cs typeface="Open Sans SemiBold"/>
                <a:sym typeface="Open Sans SemiBold"/>
              </a:rPr>
              <a:t>Discussions/analysis/meetings</a:t>
            </a:r>
            <a:endParaRPr/>
          </a:p>
          <a:p>
            <a:pPr marL="742950" marR="0" lvl="1" indent="-285750" algn="l" rtl="0">
              <a:spcBef>
                <a:spcPts val="40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EGI Check-in - GRNET</a:t>
            </a:r>
            <a:endParaRPr/>
          </a:p>
          <a:p>
            <a:pPr marL="742950" marR="0" lvl="1" indent="-285750" algn="l" rtl="0">
              <a:spcBef>
                <a:spcPts val="40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eduTeams - </a:t>
            </a:r>
            <a:r>
              <a:rPr lang="en-GB" sz="2000">
                <a:solidFill>
                  <a:schemeClr val="dk1"/>
                </a:solidFill>
                <a:latin typeface="Open Sans SemiBold"/>
                <a:ea typeface="Open Sans SemiBold"/>
                <a:cs typeface="Open Sans SemiBold"/>
                <a:sym typeface="Open Sans SemiBold"/>
              </a:rPr>
              <a:t>GÉANT</a:t>
            </a:r>
            <a:endParaRPr/>
          </a:p>
          <a:p>
            <a:pPr marL="0" marR="0" lvl="0" indent="0" algn="l" rtl="0">
              <a:spcBef>
                <a:spcPts val="400"/>
              </a:spcBef>
              <a:spcAft>
                <a:spcPts val="0"/>
              </a:spcAft>
              <a:buClr>
                <a:schemeClr val="dk1"/>
              </a:buClr>
              <a:buSzPts val="2000"/>
              <a:buFont typeface="Arial"/>
              <a:buNone/>
            </a:pPr>
            <a:endParaRPr sz="2000">
              <a:solidFill>
                <a:schemeClr val="dk1"/>
              </a:solidFill>
              <a:latin typeface="Open Sans SemiBold"/>
              <a:ea typeface="Open Sans SemiBold"/>
              <a:cs typeface="Open Sans SemiBold"/>
              <a:sym typeface="Open Sans SemiBold"/>
            </a:endParaRPr>
          </a:p>
          <a:p>
            <a:pPr marL="0" marR="0" lvl="0" indent="0" algn="l" rtl="0">
              <a:spcBef>
                <a:spcPts val="400"/>
              </a:spcBef>
              <a:spcAft>
                <a:spcPts val="0"/>
              </a:spcAft>
              <a:buClr>
                <a:schemeClr val="dk1"/>
              </a:buClr>
              <a:buSzPts val="2000"/>
              <a:buFont typeface="Arial"/>
              <a:buNone/>
            </a:pPr>
            <a:endParaRPr sz="2000">
              <a:solidFill>
                <a:schemeClr val="dk1"/>
              </a:solidFill>
              <a:latin typeface="Open Sans SemiBold"/>
              <a:ea typeface="Open Sans SemiBold"/>
              <a:cs typeface="Open Sans SemiBold"/>
              <a:sym typeface="Open Sans SemiBold"/>
            </a:endParaRPr>
          </a:p>
          <a:p>
            <a:pPr marL="0" marR="0" lvl="0" indent="0" algn="l" rtl="0">
              <a:spcBef>
                <a:spcPts val="400"/>
              </a:spcBef>
              <a:spcAft>
                <a:spcPts val="0"/>
              </a:spcAft>
              <a:buClr>
                <a:schemeClr val="dk1"/>
              </a:buClr>
              <a:buSzPts val="2000"/>
              <a:buFont typeface="Arial"/>
              <a:buNone/>
            </a:pPr>
            <a:endParaRPr sz="2000">
              <a:solidFill>
                <a:schemeClr val="dk1"/>
              </a:solidFill>
              <a:latin typeface="Open Sans SemiBold"/>
              <a:ea typeface="Open Sans SemiBold"/>
              <a:cs typeface="Open Sans SemiBold"/>
              <a:sym typeface="Open Sans SemiBo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p35"/>
          <p:cNvGrpSpPr/>
          <p:nvPr/>
        </p:nvGrpSpPr>
        <p:grpSpPr>
          <a:xfrm>
            <a:off x="-29739" y="0"/>
            <a:ext cx="9173739" cy="5143500"/>
            <a:chOff x="-29739" y="0"/>
            <a:chExt cx="9173739" cy="5143500"/>
          </a:xfrm>
        </p:grpSpPr>
        <p:pic>
          <p:nvPicPr>
            <p:cNvPr id="400" name="Google Shape;400;p35"/>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401" name="Google Shape;401;p35"/>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402" name="Google Shape;402;p35"/>
            <p:cNvGrpSpPr/>
            <p:nvPr/>
          </p:nvGrpSpPr>
          <p:grpSpPr>
            <a:xfrm>
              <a:off x="176696" y="542306"/>
              <a:ext cx="8447352" cy="66601"/>
              <a:chOff x="176696" y="542306"/>
              <a:chExt cx="8447352" cy="66601"/>
            </a:xfrm>
          </p:grpSpPr>
          <p:cxnSp>
            <p:nvCxnSpPr>
              <p:cNvPr id="403" name="Google Shape;403;p35"/>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404" name="Google Shape;404;p35"/>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405" name="Google Shape;405;p35"/>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406" name="Google Shape;406;p35"/>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a:solidFill>
                    <a:srgbClr val="005C8B"/>
                  </a:solidFill>
                  <a:latin typeface="Open Sans"/>
                  <a:ea typeface="Open Sans"/>
                  <a:cs typeface="Open Sans"/>
                  <a:sym typeface="Open Sans"/>
                </a:rPr>
                <a:t>© Poznan Supercomputing and Networking Center</a:t>
              </a:r>
              <a:endParaRPr sz="700" b="0">
                <a:solidFill>
                  <a:srgbClr val="005C8B"/>
                </a:solidFill>
                <a:latin typeface="Open Sans"/>
                <a:ea typeface="Open Sans"/>
                <a:cs typeface="Open Sans"/>
                <a:sym typeface="Open Sans"/>
              </a:endParaRPr>
            </a:p>
          </p:txBody>
        </p:sp>
      </p:grpSp>
      <p:sp>
        <p:nvSpPr>
          <p:cNvPr id="407" name="Google Shape;407;p35"/>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a:solidFill>
                  <a:srgbClr val="0067A4"/>
                </a:solidFill>
                <a:latin typeface="Open Sans SemiBold"/>
                <a:ea typeface="Open Sans SemiBold"/>
                <a:cs typeface="Open Sans SemiBold"/>
                <a:sym typeface="Open Sans SemiBold"/>
              </a:rPr>
              <a:t>Selected solution for EUROfusion AAI Proxy - eduTeams</a:t>
            </a:r>
            <a:endParaRPr sz="1800" b="0">
              <a:solidFill>
                <a:srgbClr val="0067A4"/>
              </a:solidFill>
              <a:latin typeface="Open Sans SemiBold"/>
              <a:ea typeface="Open Sans SemiBold"/>
              <a:cs typeface="Open Sans SemiBold"/>
              <a:sym typeface="Open Sans SemiBold"/>
            </a:endParaRPr>
          </a:p>
        </p:txBody>
      </p:sp>
      <p:sp>
        <p:nvSpPr>
          <p:cNvPr id="408" name="Google Shape;408;p35"/>
          <p:cNvSpPr txBox="1"/>
          <p:nvPr/>
        </p:nvSpPr>
        <p:spPr>
          <a:xfrm>
            <a:off x="189948" y="687912"/>
            <a:ext cx="7286617" cy="3931094"/>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GB" sz="2000">
                <a:solidFill>
                  <a:schemeClr val="dk1"/>
                </a:solidFill>
                <a:latin typeface="Open Sans SemiBold"/>
                <a:ea typeface="Open Sans SemiBold"/>
                <a:cs typeface="Open Sans SemiBold"/>
                <a:sym typeface="Open Sans SemiBold"/>
              </a:rPr>
              <a:t>eduTEAMS decouple the Identity Management from the service and the respective hosting sites. </a:t>
            </a:r>
            <a:endParaRPr/>
          </a:p>
          <a:p>
            <a:pPr marL="342900" marR="0" lvl="0" indent="-342900" algn="l" rtl="0">
              <a:spcBef>
                <a:spcPts val="400"/>
              </a:spcBef>
              <a:spcAft>
                <a:spcPts val="0"/>
              </a:spcAft>
              <a:buClr>
                <a:schemeClr val="dk1"/>
              </a:buClr>
              <a:buSzPts val="2000"/>
              <a:buFont typeface="Arial"/>
              <a:buChar char="•"/>
            </a:pPr>
            <a:r>
              <a:rPr lang="en-GB" sz="2000">
                <a:solidFill>
                  <a:schemeClr val="dk1"/>
                </a:solidFill>
                <a:latin typeface="Open Sans SemiBold"/>
                <a:ea typeface="Open Sans SemiBold"/>
                <a:cs typeface="Open Sans SemiBold"/>
                <a:sym typeface="Open Sans SemiBold"/>
              </a:rPr>
              <a:t>Using one of the supported protocols for enabling federated authentication (e.g. SAML, OIDC, OAuth2), </a:t>
            </a:r>
            <a:endParaRPr/>
          </a:p>
          <a:p>
            <a:pPr marL="342900" marR="0" lvl="0" indent="-342900" algn="l" rtl="0">
              <a:spcBef>
                <a:spcPts val="400"/>
              </a:spcBef>
              <a:spcAft>
                <a:spcPts val="0"/>
              </a:spcAft>
              <a:buClr>
                <a:schemeClr val="dk1"/>
              </a:buClr>
              <a:buSzPts val="2000"/>
              <a:buFont typeface="Arial"/>
              <a:buChar char="•"/>
            </a:pPr>
            <a:r>
              <a:rPr lang="en-GB" sz="2000">
                <a:solidFill>
                  <a:schemeClr val="dk1"/>
                </a:solidFill>
                <a:latin typeface="Open Sans SemiBold"/>
                <a:ea typeface="Open Sans SemiBold"/>
                <a:cs typeface="Open Sans SemiBold"/>
                <a:sym typeface="Open Sans SemiBold"/>
              </a:rPr>
              <a:t>Many of the scientists come from universities and research institutes that are part of their national identity federation; through that, in eduGAIN, users are able to authenticate using their institutional accounts to gain access to the services.</a:t>
            </a:r>
            <a:endParaRPr/>
          </a:p>
          <a:p>
            <a:pPr marL="342900" marR="0" lvl="0" indent="-342900" algn="l" rtl="0">
              <a:spcBef>
                <a:spcPts val="400"/>
              </a:spcBef>
              <a:spcAft>
                <a:spcPts val="0"/>
              </a:spcAft>
              <a:buClr>
                <a:schemeClr val="dk1"/>
              </a:buClr>
              <a:buSzPts val="2000"/>
              <a:buFont typeface="Arial"/>
              <a:buChar char="•"/>
            </a:pPr>
            <a:r>
              <a:rPr lang="en-GB" sz="2000">
                <a:solidFill>
                  <a:schemeClr val="dk1"/>
                </a:solidFill>
                <a:latin typeface="Open Sans SemiBold"/>
                <a:ea typeface="Open Sans SemiBold"/>
                <a:cs typeface="Open Sans SemiBold"/>
                <a:sym typeface="Open Sans SemiBold"/>
              </a:rPr>
              <a:t>GÉANT host EUROfusion, dedicated AAI Service powered by the eduTEAMS technology </a:t>
            </a:r>
            <a:endParaRPr/>
          </a:p>
          <a:p>
            <a:pPr marL="342900" marR="0" lvl="0" indent="-24765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p:txBody>
      </p:sp>
      <p:pic>
        <p:nvPicPr>
          <p:cNvPr id="409" name="Google Shape;409;p35"/>
          <p:cNvPicPr preferRelativeResize="0"/>
          <p:nvPr/>
        </p:nvPicPr>
        <p:blipFill rotWithShape="1">
          <a:blip r:embed="rId6">
            <a:alphaModFix/>
          </a:blip>
          <a:srcRect/>
          <a:stretch/>
        </p:blipFill>
        <p:spPr>
          <a:xfrm>
            <a:off x="4602063" y="3978613"/>
            <a:ext cx="1971457" cy="493920"/>
          </a:xfrm>
          <a:prstGeom prst="rect">
            <a:avLst/>
          </a:prstGeom>
          <a:noFill/>
          <a:ln>
            <a:noFill/>
          </a:ln>
        </p:spPr>
      </p:pic>
      <p:sp>
        <p:nvSpPr>
          <p:cNvPr id="410" name="Google Shape;410;p35"/>
          <p:cNvSpPr txBox="1"/>
          <p:nvPr/>
        </p:nvSpPr>
        <p:spPr>
          <a:xfrm>
            <a:off x="2504478" y="4531961"/>
            <a:ext cx="449353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a:solidFill>
                  <a:schemeClr val="dk1"/>
                </a:solidFill>
                <a:latin typeface="Open Sans"/>
                <a:ea typeface="Open Sans"/>
                <a:cs typeface="Open Sans"/>
                <a:sym typeface="Open Sans"/>
              </a:rPr>
              <a:t>Signed collaboration for the pilot with GÉANT </a:t>
            </a:r>
            <a:endParaRPr sz="120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grpSp>
        <p:nvGrpSpPr>
          <p:cNvPr id="415" name="Google Shape;415;p36"/>
          <p:cNvGrpSpPr/>
          <p:nvPr/>
        </p:nvGrpSpPr>
        <p:grpSpPr>
          <a:xfrm>
            <a:off x="-29739" y="0"/>
            <a:ext cx="9173739" cy="5143500"/>
            <a:chOff x="-29739" y="0"/>
            <a:chExt cx="9173739" cy="5143500"/>
          </a:xfrm>
        </p:grpSpPr>
        <p:pic>
          <p:nvPicPr>
            <p:cNvPr id="416" name="Google Shape;416;p36"/>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417" name="Google Shape;417;p36"/>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418" name="Google Shape;418;p36"/>
            <p:cNvGrpSpPr/>
            <p:nvPr/>
          </p:nvGrpSpPr>
          <p:grpSpPr>
            <a:xfrm>
              <a:off x="176696" y="542306"/>
              <a:ext cx="8447352" cy="66601"/>
              <a:chOff x="176696" y="542306"/>
              <a:chExt cx="8447352" cy="66601"/>
            </a:xfrm>
          </p:grpSpPr>
          <p:cxnSp>
            <p:nvCxnSpPr>
              <p:cNvPr id="419" name="Google Shape;419;p36"/>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420" name="Google Shape;420;p36"/>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421" name="Google Shape;421;p36"/>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422" name="Google Shape;422;p36"/>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a:solidFill>
                    <a:srgbClr val="005C8B"/>
                  </a:solidFill>
                  <a:latin typeface="Open Sans"/>
                  <a:ea typeface="Open Sans"/>
                  <a:cs typeface="Open Sans"/>
                  <a:sym typeface="Open Sans"/>
                </a:rPr>
                <a:t>© Poznan Supercomputing and Networking Center</a:t>
              </a:r>
              <a:endParaRPr sz="700" b="0">
                <a:solidFill>
                  <a:srgbClr val="005C8B"/>
                </a:solidFill>
                <a:latin typeface="Open Sans"/>
                <a:ea typeface="Open Sans"/>
                <a:cs typeface="Open Sans"/>
                <a:sym typeface="Open Sans"/>
              </a:endParaRPr>
            </a:p>
          </p:txBody>
        </p:sp>
      </p:grpSp>
      <p:sp>
        <p:nvSpPr>
          <p:cNvPr id="423" name="Google Shape;423;p36"/>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a:solidFill>
                  <a:srgbClr val="0067A4"/>
                </a:solidFill>
                <a:latin typeface="Open Sans SemiBold"/>
                <a:ea typeface="Open Sans SemiBold"/>
                <a:cs typeface="Open Sans SemiBold"/>
                <a:sym typeface="Open Sans SemiBold"/>
              </a:rPr>
              <a:t>Selected solution for EUROfusion AAI Proxy - eduTeams</a:t>
            </a:r>
            <a:endParaRPr sz="1800" b="0">
              <a:solidFill>
                <a:srgbClr val="0067A4"/>
              </a:solidFill>
              <a:latin typeface="Open Sans SemiBold"/>
              <a:ea typeface="Open Sans SemiBold"/>
              <a:cs typeface="Open Sans SemiBold"/>
              <a:sym typeface="Open Sans SemiBold"/>
            </a:endParaRPr>
          </a:p>
        </p:txBody>
      </p:sp>
      <p:sp>
        <p:nvSpPr>
          <p:cNvPr id="424" name="Google Shape;424;p36"/>
          <p:cNvSpPr txBox="1"/>
          <p:nvPr/>
        </p:nvSpPr>
        <p:spPr>
          <a:xfrm>
            <a:off x="189948" y="687912"/>
            <a:ext cx="3865217" cy="39310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50"/>
              <a:buFont typeface="Arial"/>
              <a:buNone/>
            </a:pPr>
            <a:r>
              <a:rPr lang="en-GB" sz="1650" b="1">
                <a:solidFill>
                  <a:schemeClr val="dk1"/>
                </a:solidFill>
                <a:latin typeface="Open Sans SemiBold"/>
                <a:ea typeface="Open Sans SemiBold"/>
                <a:cs typeface="Open Sans SemiBold"/>
                <a:sym typeface="Open Sans SemiBold"/>
              </a:rPr>
              <a:t>For Community Managers</a:t>
            </a:r>
            <a:endParaRPr sz="1200"/>
          </a:p>
          <a:p>
            <a:pPr marL="342900" marR="0" lvl="0" indent="-330200" algn="l" rtl="0">
              <a:lnSpc>
                <a:spcPct val="90000"/>
              </a:lnSpc>
              <a:spcBef>
                <a:spcPts val="370"/>
              </a:spcBef>
              <a:spcAft>
                <a:spcPts val="0"/>
              </a:spcAft>
              <a:buClr>
                <a:schemeClr val="dk1"/>
              </a:buClr>
              <a:buSzPts val="1650"/>
              <a:buFont typeface="Arial"/>
              <a:buChar char="•"/>
            </a:pPr>
            <a:r>
              <a:rPr lang="en-GB" sz="1650">
                <a:solidFill>
                  <a:schemeClr val="dk1"/>
                </a:solidFill>
                <a:latin typeface="Open Sans SemiBold"/>
                <a:ea typeface="Open Sans SemiBold"/>
                <a:cs typeface="Open Sans SemiBold"/>
                <a:sym typeface="Open Sans SemiBold"/>
              </a:rPr>
              <a:t>A central point for the community to manage its user membership, to connect Identity Providers and Service Providers and to define and apply access and sharing policies</a:t>
            </a:r>
            <a:endParaRPr sz="1200"/>
          </a:p>
          <a:p>
            <a:pPr marL="342900" marR="0" lvl="0" indent="-330200" algn="l" rtl="0">
              <a:lnSpc>
                <a:spcPct val="90000"/>
              </a:lnSpc>
              <a:spcBef>
                <a:spcPts val="370"/>
              </a:spcBef>
              <a:spcAft>
                <a:spcPts val="0"/>
              </a:spcAft>
              <a:buClr>
                <a:schemeClr val="dk1"/>
              </a:buClr>
              <a:buSzPts val="1650"/>
              <a:buFont typeface="Arial"/>
              <a:buChar char="•"/>
            </a:pPr>
            <a:r>
              <a:rPr lang="en-GB" sz="1650">
                <a:solidFill>
                  <a:schemeClr val="dk1"/>
                </a:solidFill>
                <a:latin typeface="Open Sans SemiBold"/>
                <a:ea typeface="Open Sans SemiBold"/>
                <a:cs typeface="Open Sans SemiBold"/>
                <a:sym typeface="Open Sans SemiBold"/>
              </a:rPr>
              <a:t>Secure access and sharing of common resources and services</a:t>
            </a:r>
            <a:endParaRPr sz="1200"/>
          </a:p>
          <a:p>
            <a:pPr marL="342900" marR="0" lvl="0" indent="-330200" algn="l" rtl="0">
              <a:lnSpc>
                <a:spcPct val="90000"/>
              </a:lnSpc>
              <a:spcBef>
                <a:spcPts val="370"/>
              </a:spcBef>
              <a:spcAft>
                <a:spcPts val="0"/>
              </a:spcAft>
              <a:buClr>
                <a:schemeClr val="dk1"/>
              </a:buClr>
              <a:buSzPts val="1650"/>
              <a:buFont typeface="Arial"/>
              <a:buChar char="•"/>
            </a:pPr>
            <a:r>
              <a:rPr lang="en-GB" sz="1650">
                <a:solidFill>
                  <a:schemeClr val="dk1"/>
                </a:solidFill>
                <a:latin typeface="Open Sans SemiBold"/>
                <a:ea typeface="Open Sans SemiBold"/>
                <a:cs typeface="Open Sans SemiBold"/>
                <a:sym typeface="Open Sans SemiBold"/>
              </a:rPr>
              <a:t>Secure user authentication and identification</a:t>
            </a:r>
            <a:endParaRPr sz="1200"/>
          </a:p>
          <a:p>
            <a:pPr marL="342900" marR="0" lvl="0" indent="-330200" algn="l" rtl="0">
              <a:lnSpc>
                <a:spcPct val="90000"/>
              </a:lnSpc>
              <a:spcBef>
                <a:spcPts val="370"/>
              </a:spcBef>
              <a:spcAft>
                <a:spcPts val="0"/>
              </a:spcAft>
              <a:buClr>
                <a:schemeClr val="dk1"/>
              </a:buClr>
              <a:buSzPts val="1650"/>
              <a:buFont typeface="Arial"/>
              <a:buChar char="•"/>
            </a:pPr>
            <a:r>
              <a:rPr lang="en-GB" sz="1650">
                <a:solidFill>
                  <a:schemeClr val="dk1"/>
                </a:solidFill>
                <a:latin typeface="Open Sans SemiBold"/>
                <a:ea typeface="Open Sans SemiBold"/>
                <a:cs typeface="Open Sans SemiBold"/>
                <a:sym typeface="Open Sans SemiBold"/>
              </a:rPr>
              <a:t>Group and role management</a:t>
            </a:r>
            <a:endParaRPr sz="1200"/>
          </a:p>
          <a:p>
            <a:pPr marL="342900" marR="0" lvl="0" indent="-330200" algn="l" rtl="0">
              <a:lnSpc>
                <a:spcPct val="90000"/>
              </a:lnSpc>
              <a:spcBef>
                <a:spcPts val="370"/>
              </a:spcBef>
              <a:spcAft>
                <a:spcPts val="0"/>
              </a:spcAft>
              <a:buClr>
                <a:schemeClr val="dk1"/>
              </a:buClr>
              <a:buSzPts val="1650"/>
              <a:buFont typeface="Arial"/>
              <a:buChar char="•"/>
            </a:pPr>
            <a:r>
              <a:rPr lang="en-GB" sz="1650">
                <a:solidFill>
                  <a:schemeClr val="dk1"/>
                </a:solidFill>
                <a:latin typeface="Open Sans SemiBold"/>
                <a:ea typeface="Open Sans SemiBold"/>
                <a:cs typeface="Open Sans SemiBold"/>
                <a:sym typeface="Open Sans SemiBold"/>
              </a:rPr>
              <a:t>VO management</a:t>
            </a:r>
            <a:endParaRPr sz="1187">
              <a:solidFill>
                <a:schemeClr val="dk1"/>
              </a:solidFill>
              <a:latin typeface="Open Sans SemiBold"/>
              <a:ea typeface="Open Sans SemiBold"/>
              <a:cs typeface="Open Sans SemiBold"/>
              <a:sym typeface="Open Sans SemiBold"/>
            </a:endParaRPr>
          </a:p>
        </p:txBody>
      </p:sp>
      <p:pic>
        <p:nvPicPr>
          <p:cNvPr id="425" name="Google Shape;425;p36"/>
          <p:cNvPicPr preferRelativeResize="0"/>
          <p:nvPr/>
        </p:nvPicPr>
        <p:blipFill rotWithShape="1">
          <a:blip r:embed="rId6">
            <a:alphaModFix/>
          </a:blip>
          <a:srcRect/>
          <a:stretch/>
        </p:blipFill>
        <p:spPr>
          <a:xfrm>
            <a:off x="3740495" y="4551552"/>
            <a:ext cx="1971457" cy="493920"/>
          </a:xfrm>
          <a:prstGeom prst="rect">
            <a:avLst/>
          </a:prstGeom>
          <a:noFill/>
          <a:ln>
            <a:noFill/>
          </a:ln>
        </p:spPr>
      </p:pic>
      <p:sp>
        <p:nvSpPr>
          <p:cNvPr id="426" name="Google Shape;426;p36"/>
          <p:cNvSpPr txBox="1"/>
          <p:nvPr/>
        </p:nvSpPr>
        <p:spPr>
          <a:xfrm>
            <a:off x="4084900" y="718500"/>
            <a:ext cx="4287300" cy="3833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1850"/>
              <a:buFont typeface="Arial"/>
              <a:buNone/>
            </a:pPr>
            <a:r>
              <a:rPr lang="en-GB" sz="1650" b="1">
                <a:solidFill>
                  <a:schemeClr val="dk1"/>
                </a:solidFill>
                <a:latin typeface="Open Sans SemiBold"/>
                <a:ea typeface="Open Sans SemiBold"/>
                <a:cs typeface="Open Sans SemiBold"/>
                <a:sym typeface="Open Sans SemiBold"/>
              </a:rPr>
              <a:t>For Users</a:t>
            </a:r>
            <a:endParaRPr sz="1200"/>
          </a:p>
          <a:p>
            <a:pPr marL="342900" marR="0" lvl="0" indent="-330200" algn="l" rtl="0">
              <a:lnSpc>
                <a:spcPct val="80000"/>
              </a:lnSpc>
              <a:spcBef>
                <a:spcPts val="370"/>
              </a:spcBef>
              <a:spcAft>
                <a:spcPts val="0"/>
              </a:spcAft>
              <a:buClr>
                <a:schemeClr val="dk1"/>
              </a:buClr>
              <a:buSzPts val="1650"/>
              <a:buFont typeface="Arial"/>
              <a:buChar char="•"/>
            </a:pPr>
            <a:r>
              <a:rPr lang="en-GB" sz="1650">
                <a:solidFill>
                  <a:schemeClr val="dk1"/>
                </a:solidFill>
                <a:latin typeface="Open Sans SemiBold"/>
                <a:ea typeface="Open Sans SemiBold"/>
                <a:cs typeface="Open Sans SemiBold"/>
                <a:sym typeface="Open Sans SemiBold"/>
              </a:rPr>
              <a:t>Sign in to services with existing identities via eduTEAMS</a:t>
            </a:r>
            <a:endParaRPr sz="1650">
              <a:solidFill>
                <a:schemeClr val="dk1"/>
              </a:solidFill>
              <a:latin typeface="Open Sans SemiBold"/>
              <a:ea typeface="Open Sans SemiBold"/>
              <a:cs typeface="Open Sans SemiBold"/>
              <a:sym typeface="Open Sans SemiBold"/>
            </a:endParaRPr>
          </a:p>
          <a:p>
            <a:pPr marL="342900" marR="0" lvl="0" indent="-330200" algn="l" rtl="0">
              <a:lnSpc>
                <a:spcPct val="80000"/>
              </a:lnSpc>
              <a:spcBef>
                <a:spcPts val="370"/>
              </a:spcBef>
              <a:spcAft>
                <a:spcPts val="0"/>
              </a:spcAft>
              <a:buClr>
                <a:schemeClr val="dk1"/>
              </a:buClr>
              <a:buSzPts val="1650"/>
              <a:buFont typeface="Arial"/>
              <a:buChar char="•"/>
            </a:pPr>
            <a:r>
              <a:rPr lang="en-GB" sz="1650">
                <a:solidFill>
                  <a:schemeClr val="dk1"/>
                </a:solidFill>
                <a:latin typeface="Open Sans SemiBold"/>
                <a:ea typeface="Open Sans SemiBold"/>
                <a:cs typeface="Open Sans SemiBold"/>
                <a:sym typeface="Open Sans SemiBold"/>
              </a:rPr>
              <a:t>First class support of eduGAIN Identity Providers</a:t>
            </a:r>
            <a:endParaRPr sz="1200"/>
          </a:p>
          <a:p>
            <a:pPr marL="342900" marR="0" lvl="0" indent="-330200" algn="l" rtl="0">
              <a:lnSpc>
                <a:spcPct val="80000"/>
              </a:lnSpc>
              <a:spcBef>
                <a:spcPts val="370"/>
              </a:spcBef>
              <a:spcAft>
                <a:spcPts val="0"/>
              </a:spcAft>
              <a:buClr>
                <a:schemeClr val="dk1"/>
              </a:buClr>
              <a:buSzPts val="1650"/>
              <a:buFont typeface="Arial"/>
              <a:buChar char="•"/>
            </a:pPr>
            <a:r>
              <a:rPr lang="en-GB" sz="1650">
                <a:solidFill>
                  <a:schemeClr val="dk1"/>
                </a:solidFill>
                <a:latin typeface="Open Sans SemiBold"/>
                <a:ea typeface="Open Sans SemiBold"/>
                <a:cs typeface="Open Sans SemiBold"/>
                <a:sym typeface="Open Sans SemiBold"/>
              </a:rPr>
              <a:t>Support for the Research and Scholarship entity category, Code of Conduct and Sirtfi to support scalable authorisation</a:t>
            </a:r>
            <a:endParaRPr sz="1200"/>
          </a:p>
          <a:p>
            <a:pPr marL="342900" marR="0" lvl="0" indent="-330200" algn="l" rtl="0">
              <a:lnSpc>
                <a:spcPct val="80000"/>
              </a:lnSpc>
              <a:spcBef>
                <a:spcPts val="370"/>
              </a:spcBef>
              <a:spcAft>
                <a:spcPts val="0"/>
              </a:spcAft>
              <a:buClr>
                <a:schemeClr val="dk1"/>
              </a:buClr>
              <a:buSzPts val="1650"/>
              <a:buFont typeface="Arial"/>
              <a:buChar char="•"/>
            </a:pPr>
            <a:r>
              <a:rPr lang="en-GB" sz="1650">
                <a:solidFill>
                  <a:schemeClr val="dk1"/>
                </a:solidFill>
                <a:latin typeface="Open Sans SemiBold"/>
                <a:ea typeface="Open Sans SemiBold"/>
                <a:cs typeface="Open Sans SemiBold"/>
                <a:sym typeface="Open Sans SemiBold"/>
              </a:rPr>
              <a:t>Support for a wide range of external Identity Providers, such as ORCID and Google</a:t>
            </a:r>
            <a:endParaRPr sz="1200"/>
          </a:p>
          <a:p>
            <a:pPr marL="342900" marR="0" lvl="0" indent="-330200" algn="l" rtl="0">
              <a:lnSpc>
                <a:spcPct val="80000"/>
              </a:lnSpc>
              <a:spcBef>
                <a:spcPts val="370"/>
              </a:spcBef>
              <a:spcAft>
                <a:spcPts val="0"/>
              </a:spcAft>
              <a:buClr>
                <a:schemeClr val="dk1"/>
              </a:buClr>
              <a:buSzPts val="1650"/>
              <a:buFont typeface="Arial"/>
              <a:buChar char="•"/>
            </a:pPr>
            <a:r>
              <a:rPr lang="en-GB" sz="1650">
                <a:solidFill>
                  <a:schemeClr val="dk1"/>
                </a:solidFill>
                <a:latin typeface="Open Sans SemiBold"/>
                <a:ea typeface="Open Sans SemiBold"/>
                <a:cs typeface="Open Sans SemiBold"/>
                <a:sym typeface="Open Sans SemiBold"/>
              </a:rPr>
              <a:t>Support for web and non-web based services - access to HTTP APIs</a:t>
            </a:r>
            <a:endParaRPr sz="1200"/>
          </a:p>
          <a:p>
            <a:pPr marL="342900" marR="0" lvl="0" indent="-330200" algn="l" rtl="0">
              <a:lnSpc>
                <a:spcPct val="80000"/>
              </a:lnSpc>
              <a:spcBef>
                <a:spcPts val="370"/>
              </a:spcBef>
              <a:spcAft>
                <a:spcPts val="0"/>
              </a:spcAft>
              <a:buClr>
                <a:schemeClr val="dk1"/>
              </a:buClr>
              <a:buSzPts val="1650"/>
              <a:buFont typeface="Arial"/>
              <a:buChar char="•"/>
            </a:pPr>
            <a:r>
              <a:rPr lang="en-GB" sz="1650">
                <a:solidFill>
                  <a:schemeClr val="dk1"/>
                </a:solidFill>
                <a:latin typeface="Open Sans SemiBold"/>
                <a:ea typeface="Open Sans SemiBold"/>
                <a:cs typeface="Open Sans SemiBold"/>
                <a:sym typeface="Open Sans SemiBold"/>
              </a:rPr>
              <a:t>Account linking</a:t>
            </a:r>
            <a:endParaRPr sz="1187">
              <a:solidFill>
                <a:schemeClr val="dk1"/>
              </a:solidFill>
              <a:latin typeface="Open Sans SemiBold"/>
              <a:ea typeface="Open Sans SemiBold"/>
              <a:cs typeface="Open Sans SemiBold"/>
              <a:sym typeface="Open Sans SemiBo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7"/>
          <p:cNvSpPr txBox="1"/>
          <p:nvPr/>
        </p:nvSpPr>
        <p:spPr>
          <a:xfrm>
            <a:off x="508041" y="1723438"/>
            <a:ext cx="3615000" cy="811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3A3"/>
              </a:buClr>
              <a:buSzPts val="1800"/>
              <a:buFont typeface="Open Sans SemiBold"/>
              <a:buNone/>
            </a:pPr>
            <a:r>
              <a:rPr lang="en-GB" sz="1800" b="1">
                <a:solidFill>
                  <a:srgbClr val="0063A3"/>
                </a:solidFill>
                <a:latin typeface="Open Sans SemiBold"/>
                <a:ea typeface="Open Sans SemiBold"/>
                <a:cs typeface="Open Sans SemiBold"/>
                <a:sym typeface="Open Sans SemiBold"/>
              </a:rPr>
              <a:t>Poznan Supercomputing </a:t>
            </a:r>
            <a:br>
              <a:rPr lang="en-GB" sz="1800" b="1">
                <a:solidFill>
                  <a:srgbClr val="0063A3"/>
                </a:solidFill>
                <a:latin typeface="Open Sans SemiBold"/>
                <a:ea typeface="Open Sans SemiBold"/>
                <a:cs typeface="Open Sans SemiBold"/>
                <a:sym typeface="Open Sans SemiBold"/>
              </a:rPr>
            </a:br>
            <a:r>
              <a:rPr lang="en-GB" sz="1800" b="1">
                <a:solidFill>
                  <a:srgbClr val="0063A3"/>
                </a:solidFill>
                <a:latin typeface="Open Sans SemiBold"/>
                <a:ea typeface="Open Sans SemiBold"/>
                <a:cs typeface="Open Sans SemiBold"/>
                <a:sym typeface="Open Sans SemiBold"/>
              </a:rPr>
              <a:t>and Networking Center</a:t>
            </a:r>
            <a:endParaRPr sz="1800" b="0">
              <a:solidFill>
                <a:srgbClr val="0063A3"/>
              </a:solidFill>
              <a:latin typeface="Open Sans SemiBold"/>
              <a:ea typeface="Open Sans SemiBold"/>
              <a:cs typeface="Open Sans SemiBold"/>
              <a:sym typeface="Open Sans SemiBold"/>
            </a:endParaRPr>
          </a:p>
        </p:txBody>
      </p:sp>
      <p:sp>
        <p:nvSpPr>
          <p:cNvPr id="432" name="Google Shape;432;p37"/>
          <p:cNvSpPr txBox="1"/>
          <p:nvPr/>
        </p:nvSpPr>
        <p:spPr>
          <a:xfrm>
            <a:off x="176696" y="4933079"/>
            <a:ext cx="477600" cy="17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rgbClr val="005C8B"/>
              </a:solidFill>
              <a:latin typeface="Open Sans"/>
              <a:ea typeface="Open Sans"/>
              <a:cs typeface="Open Sans"/>
              <a:sym typeface="Open Sans"/>
            </a:endParaRPr>
          </a:p>
        </p:txBody>
      </p:sp>
      <p:grpSp>
        <p:nvGrpSpPr>
          <p:cNvPr id="433" name="Google Shape;433;p37"/>
          <p:cNvGrpSpPr/>
          <p:nvPr/>
        </p:nvGrpSpPr>
        <p:grpSpPr>
          <a:xfrm>
            <a:off x="0" y="0"/>
            <a:ext cx="9144086" cy="5143500"/>
            <a:chOff x="0" y="0"/>
            <a:chExt cx="9144086" cy="5143500"/>
          </a:xfrm>
        </p:grpSpPr>
        <p:pic>
          <p:nvPicPr>
            <p:cNvPr id="434" name="Google Shape;434;p37"/>
            <p:cNvPicPr preferRelativeResize="0"/>
            <p:nvPr/>
          </p:nvPicPr>
          <p:blipFill rotWithShape="1">
            <a:blip r:embed="rId3">
              <a:alphaModFix/>
            </a:blip>
            <a:srcRect/>
            <a:stretch/>
          </p:blipFill>
          <p:spPr>
            <a:xfrm>
              <a:off x="0" y="0"/>
              <a:ext cx="9144000" cy="5143500"/>
            </a:xfrm>
            <a:prstGeom prst="rect">
              <a:avLst/>
            </a:prstGeom>
            <a:noFill/>
            <a:ln>
              <a:noFill/>
            </a:ln>
          </p:spPr>
        </p:pic>
        <p:grpSp>
          <p:nvGrpSpPr>
            <p:cNvPr id="435" name="Google Shape;435;p37"/>
            <p:cNvGrpSpPr/>
            <p:nvPr/>
          </p:nvGrpSpPr>
          <p:grpSpPr>
            <a:xfrm>
              <a:off x="0" y="0"/>
              <a:ext cx="9144086" cy="5143500"/>
              <a:chOff x="0" y="0"/>
              <a:chExt cx="9144086" cy="5143500"/>
            </a:xfrm>
          </p:grpSpPr>
          <p:sp>
            <p:nvSpPr>
              <p:cNvPr id="436" name="Google Shape;436;p37"/>
              <p:cNvSpPr/>
              <p:nvPr/>
            </p:nvSpPr>
            <p:spPr>
              <a:xfrm>
                <a:off x="2867186" y="0"/>
                <a:ext cx="6276900" cy="5143500"/>
              </a:xfrm>
              <a:prstGeom prst="rect">
                <a:avLst/>
              </a:prstGeom>
              <a:solidFill>
                <a:srgbClr val="0063A3">
                  <a:alpha val="6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437" name="Google Shape;437;p37"/>
              <p:cNvPicPr preferRelativeResize="0"/>
              <p:nvPr/>
            </p:nvPicPr>
            <p:blipFill rotWithShape="1">
              <a:blip r:embed="rId4">
                <a:alphaModFix/>
              </a:blip>
              <a:srcRect/>
              <a:stretch/>
            </p:blipFill>
            <p:spPr>
              <a:xfrm>
                <a:off x="0" y="0"/>
                <a:ext cx="5148263" cy="5143500"/>
              </a:xfrm>
              <a:prstGeom prst="rect">
                <a:avLst/>
              </a:prstGeom>
              <a:noFill/>
              <a:ln>
                <a:noFill/>
              </a:ln>
            </p:spPr>
          </p:pic>
        </p:grpSp>
      </p:grpSp>
      <p:sp>
        <p:nvSpPr>
          <p:cNvPr id="438" name="Google Shape;438;p37"/>
          <p:cNvSpPr txBox="1"/>
          <p:nvPr/>
        </p:nvSpPr>
        <p:spPr>
          <a:xfrm>
            <a:off x="5148262" y="2668387"/>
            <a:ext cx="3307500" cy="543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endParaRPr sz="1200" b="0">
              <a:solidFill>
                <a:schemeClr val="lt1"/>
              </a:solidFill>
              <a:latin typeface="Open Sans"/>
              <a:ea typeface="Open Sans"/>
              <a:cs typeface="Open Sans"/>
              <a:sym typeface="Open Sans"/>
            </a:endParaRPr>
          </a:p>
        </p:txBody>
      </p:sp>
      <p:sp>
        <p:nvSpPr>
          <p:cNvPr id="439" name="Google Shape;439;p37"/>
          <p:cNvSpPr txBox="1"/>
          <p:nvPr/>
        </p:nvSpPr>
        <p:spPr>
          <a:xfrm>
            <a:off x="5148262" y="2959498"/>
            <a:ext cx="3615000" cy="811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800"/>
              <a:buFont typeface="Open Sans SemiBold"/>
              <a:buNone/>
            </a:pPr>
            <a:r>
              <a:rPr lang="en-GB" sz="1800" b="1">
                <a:solidFill>
                  <a:schemeClr val="lt1"/>
                </a:solidFill>
                <a:latin typeface="Open Sans SemiBold"/>
                <a:ea typeface="Open Sans SemiBold"/>
                <a:cs typeface="Open Sans SemiBold"/>
                <a:sym typeface="Open Sans SemiBold"/>
              </a:rPr>
              <a:t>GÉANT</a:t>
            </a:r>
            <a:endParaRPr sz="1800" b="0">
              <a:solidFill>
                <a:schemeClr val="lt1"/>
              </a:solidFill>
              <a:latin typeface="Open Sans SemiBold"/>
              <a:ea typeface="Open Sans SemiBold"/>
              <a:cs typeface="Open Sans SemiBold"/>
              <a:sym typeface="Open Sans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grpSp>
        <p:nvGrpSpPr>
          <p:cNvPr id="124" name="Google Shape;124;p20"/>
          <p:cNvGrpSpPr/>
          <p:nvPr/>
        </p:nvGrpSpPr>
        <p:grpSpPr>
          <a:xfrm>
            <a:off x="-29739" y="0"/>
            <a:ext cx="9173740" cy="5143500"/>
            <a:chOff x="-29739" y="0"/>
            <a:chExt cx="9173740" cy="5143500"/>
          </a:xfrm>
        </p:grpSpPr>
        <p:pic>
          <p:nvPicPr>
            <p:cNvPr id="125" name="Google Shape;125;p20"/>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26" name="Google Shape;126;p20"/>
            <p:cNvPicPr preferRelativeResize="0"/>
            <p:nvPr/>
          </p:nvPicPr>
          <p:blipFill rotWithShape="1">
            <a:blip r:embed="rId4">
              <a:alphaModFix/>
            </a:blip>
            <a:srcRect/>
            <a:stretch/>
          </p:blipFill>
          <p:spPr>
            <a:xfrm>
              <a:off x="-29739" y="0"/>
              <a:ext cx="8796338" cy="5143500"/>
            </a:xfrm>
            <a:prstGeom prst="rect">
              <a:avLst/>
            </a:prstGeom>
            <a:noFill/>
            <a:ln>
              <a:noFill/>
            </a:ln>
          </p:spPr>
        </p:pic>
        <p:grpSp>
          <p:nvGrpSpPr>
            <p:cNvPr id="127" name="Google Shape;127;p20"/>
            <p:cNvGrpSpPr/>
            <p:nvPr/>
          </p:nvGrpSpPr>
          <p:grpSpPr>
            <a:xfrm>
              <a:off x="176696" y="542306"/>
              <a:ext cx="8447352" cy="66600"/>
              <a:chOff x="176696" y="542306"/>
              <a:chExt cx="8447352" cy="66600"/>
            </a:xfrm>
          </p:grpSpPr>
          <p:cxnSp>
            <p:nvCxnSpPr>
              <p:cNvPr id="128" name="Google Shape;128;p20"/>
              <p:cNvCxnSpPr/>
              <p:nvPr/>
            </p:nvCxnSpPr>
            <p:spPr>
              <a:xfrm rot="10800000">
                <a:off x="282548" y="572475"/>
                <a:ext cx="8341500" cy="7200"/>
              </a:xfrm>
              <a:prstGeom prst="straightConnector1">
                <a:avLst/>
              </a:prstGeom>
              <a:noFill/>
              <a:ln w="19050" cap="flat" cmpd="sng">
                <a:solidFill>
                  <a:srgbClr val="00B0F0"/>
                </a:solidFill>
                <a:prstDash val="solid"/>
                <a:round/>
                <a:headEnd type="none" w="sm" len="sm"/>
                <a:tailEnd type="none" w="sm" len="sm"/>
              </a:ln>
            </p:spPr>
          </p:cxnSp>
          <p:sp>
            <p:nvSpPr>
              <p:cNvPr id="129" name="Google Shape;129;p20"/>
              <p:cNvSpPr/>
              <p:nvPr/>
            </p:nvSpPr>
            <p:spPr>
              <a:xfrm>
                <a:off x="176696" y="542306"/>
                <a:ext cx="71400" cy="66600"/>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grpSp>
        <p:pic>
          <p:nvPicPr>
            <p:cNvPr id="130" name="Google Shape;130;p20"/>
            <p:cNvPicPr preferRelativeResize="0"/>
            <p:nvPr/>
          </p:nvPicPr>
          <p:blipFill rotWithShape="1">
            <a:blip r:embed="rId5">
              <a:alphaModFix/>
            </a:blip>
            <a:srcRect/>
            <a:stretch/>
          </p:blipFill>
          <p:spPr>
            <a:xfrm>
              <a:off x="1" y="4181475"/>
              <a:ext cx="9144000" cy="962024"/>
            </a:xfrm>
            <a:prstGeom prst="rect">
              <a:avLst/>
            </a:prstGeom>
            <a:noFill/>
            <a:ln>
              <a:noFill/>
            </a:ln>
          </p:spPr>
        </p:pic>
        <p:sp>
          <p:nvSpPr>
            <p:cNvPr id="131" name="Google Shape;131;p20"/>
            <p:cNvSpPr txBox="1"/>
            <p:nvPr/>
          </p:nvSpPr>
          <p:spPr>
            <a:xfrm>
              <a:off x="68578" y="4936627"/>
              <a:ext cx="4682700" cy="17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i="0" u="none" strike="noStrike" cap="none">
                  <a:solidFill>
                    <a:srgbClr val="005C8B"/>
                  </a:solidFill>
                  <a:latin typeface="Open Sans"/>
                  <a:ea typeface="Open Sans"/>
                  <a:cs typeface="Open Sans"/>
                  <a:sym typeface="Open Sans"/>
                </a:rPr>
                <a:t>© Poznan Supercomputing and Networking Center</a:t>
              </a:r>
              <a:endParaRPr sz="700" b="0" i="0" u="none" strike="noStrike" cap="none">
                <a:solidFill>
                  <a:srgbClr val="005C8B"/>
                </a:solidFill>
                <a:latin typeface="Open Sans"/>
                <a:ea typeface="Open Sans"/>
                <a:cs typeface="Open Sans"/>
                <a:sym typeface="Open Sans"/>
              </a:endParaRPr>
            </a:p>
          </p:txBody>
        </p:sp>
      </p:grpSp>
      <p:sp>
        <p:nvSpPr>
          <p:cNvPr id="132" name="Google Shape;132;p20"/>
          <p:cNvSpPr txBox="1"/>
          <p:nvPr/>
        </p:nvSpPr>
        <p:spPr>
          <a:xfrm>
            <a:off x="176696" y="152335"/>
            <a:ext cx="8755200" cy="383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i="0" u="none" strike="noStrike" cap="none">
                <a:solidFill>
                  <a:srgbClr val="0067A4"/>
                </a:solidFill>
                <a:latin typeface="Open Sans SemiBold"/>
                <a:ea typeface="Open Sans SemiBold"/>
                <a:cs typeface="Open Sans SemiBold"/>
                <a:sym typeface="Open Sans SemiBold"/>
              </a:rPr>
              <a:t>Outline</a:t>
            </a:r>
            <a:endParaRPr/>
          </a:p>
        </p:txBody>
      </p:sp>
      <p:sp>
        <p:nvSpPr>
          <p:cNvPr id="133" name="Google Shape;133;p20"/>
          <p:cNvSpPr txBox="1"/>
          <p:nvPr/>
        </p:nvSpPr>
        <p:spPr>
          <a:xfrm>
            <a:off x="189948" y="687912"/>
            <a:ext cx="7286700" cy="393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GB" sz="1800">
                <a:solidFill>
                  <a:schemeClr val="dk1"/>
                </a:solidFill>
                <a:latin typeface="Open Sans SemiBold"/>
                <a:ea typeface="Open Sans SemiBold"/>
                <a:cs typeface="Open Sans SemiBold"/>
                <a:sym typeface="Open Sans SemiBold"/>
              </a:rPr>
              <a:t>Overview of the achievements of the EUROfusion AAI project activities and possible future steps</a:t>
            </a:r>
            <a:endParaRPr sz="1800">
              <a:solidFill>
                <a:schemeClr val="dk1"/>
              </a:solidFill>
              <a:latin typeface="Open Sans SemiBold"/>
              <a:ea typeface="Open Sans SemiBold"/>
              <a:cs typeface="Open Sans SemiBold"/>
              <a:sym typeface="Open Sans SemiBold"/>
            </a:endParaRPr>
          </a:p>
          <a:p>
            <a:pPr marL="0" lvl="0" indent="0" algn="l" rtl="0">
              <a:lnSpc>
                <a:spcPct val="90000"/>
              </a:lnSpc>
              <a:spcBef>
                <a:spcPts val="0"/>
              </a:spcBef>
              <a:spcAft>
                <a:spcPts val="0"/>
              </a:spcAft>
              <a:buNone/>
            </a:pPr>
            <a:endParaRPr sz="1800">
              <a:solidFill>
                <a:schemeClr val="dk1"/>
              </a:solidFill>
              <a:latin typeface="Open Sans SemiBold"/>
              <a:ea typeface="Open Sans SemiBold"/>
              <a:cs typeface="Open Sans SemiBold"/>
              <a:sym typeface="Open Sans SemiBold"/>
            </a:endParaRPr>
          </a:p>
          <a:p>
            <a:pPr marL="342900" marR="0" lvl="0" indent="-355600" algn="l" rtl="0">
              <a:lnSpc>
                <a:spcPct val="90000"/>
              </a:lnSpc>
              <a:spcBef>
                <a:spcPts val="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EUROfusion AAI project ideas and overview</a:t>
            </a:r>
            <a:endParaRPr sz="1600"/>
          </a:p>
          <a:p>
            <a:pPr marL="342900" marR="0" lvl="0" indent="-355600" algn="l" rtl="0">
              <a:lnSpc>
                <a:spcPct val="90000"/>
              </a:lnSpc>
              <a:spcBef>
                <a:spcPts val="36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Glossary and basic concepts</a:t>
            </a:r>
            <a:endParaRPr sz="1600"/>
          </a:p>
          <a:p>
            <a:pPr marL="342900" marR="0" lvl="0" indent="-355600" algn="l" rtl="0">
              <a:lnSpc>
                <a:spcPct val="90000"/>
              </a:lnSpc>
              <a:spcBef>
                <a:spcPts val="36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Current situation</a:t>
            </a:r>
            <a:endParaRPr sz="1600"/>
          </a:p>
          <a:p>
            <a:pPr marL="342900" marR="0" lvl="0" indent="-355600" algn="l" rtl="0">
              <a:lnSpc>
                <a:spcPct val="90000"/>
              </a:lnSpc>
              <a:spcBef>
                <a:spcPts val="36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Proposed architecture</a:t>
            </a:r>
            <a:endParaRPr sz="1600"/>
          </a:p>
          <a:p>
            <a:pPr marL="342900" marR="0" lvl="0" indent="-355600" algn="l" rtl="0">
              <a:lnSpc>
                <a:spcPct val="90000"/>
              </a:lnSpc>
              <a:spcBef>
                <a:spcPts val="36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Investigation of existing solutions</a:t>
            </a:r>
            <a:endParaRPr sz="1600"/>
          </a:p>
          <a:p>
            <a:pPr marL="342900" marR="0" lvl="0" indent="-355600" algn="l" rtl="0">
              <a:lnSpc>
                <a:spcPct val="90000"/>
              </a:lnSpc>
              <a:spcBef>
                <a:spcPts val="36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Implementation</a:t>
            </a:r>
            <a:endParaRPr sz="1600"/>
          </a:p>
          <a:p>
            <a:pPr marL="342900" marR="0" lvl="0" indent="-355600" algn="l" rtl="0">
              <a:lnSpc>
                <a:spcPct val="90000"/>
              </a:lnSpc>
              <a:spcBef>
                <a:spcPts val="36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Benefits</a:t>
            </a:r>
            <a:endParaRPr sz="1600"/>
          </a:p>
          <a:p>
            <a:pPr marL="342900" marR="0" lvl="0" indent="-355600" algn="l" rtl="0">
              <a:lnSpc>
                <a:spcPct val="90000"/>
              </a:lnSpc>
              <a:spcBef>
                <a:spcPts val="36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Summary, Next steps, Discussion points</a:t>
            </a:r>
            <a:endParaRPr sz="1600"/>
          </a:p>
          <a:p>
            <a:pPr marL="457200" marR="0" lvl="0" indent="0" algn="l" rtl="0">
              <a:lnSpc>
                <a:spcPct val="90000"/>
              </a:lnSpc>
              <a:spcBef>
                <a:spcPts val="360"/>
              </a:spcBef>
              <a:spcAft>
                <a:spcPts val="0"/>
              </a:spcAft>
              <a:buNone/>
            </a:pPr>
            <a:endParaRPr sz="1800" b="0" i="0" u="none" strike="noStrike" cap="none">
              <a:solidFill>
                <a:schemeClr val="dk1"/>
              </a:solidFill>
              <a:latin typeface="Open Sans SemiBold"/>
              <a:ea typeface="Open Sans SemiBold"/>
              <a:cs typeface="Open Sans SemiBold"/>
              <a:sym typeface="Open Sans SemiBo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38"/>
          <p:cNvPicPr preferRelativeResize="0"/>
          <p:nvPr/>
        </p:nvPicPr>
        <p:blipFill rotWithShape="1">
          <a:blip r:embed="rId3">
            <a:alphaModFix/>
          </a:blip>
          <a:srcRect/>
          <a:stretch/>
        </p:blipFill>
        <p:spPr>
          <a:xfrm>
            <a:off x="400397" y="206414"/>
            <a:ext cx="597786" cy="597786"/>
          </a:xfrm>
          <a:prstGeom prst="rect">
            <a:avLst/>
          </a:prstGeom>
          <a:noFill/>
          <a:ln>
            <a:noFill/>
          </a:ln>
        </p:spPr>
      </p:pic>
      <p:sp>
        <p:nvSpPr>
          <p:cNvPr id="446" name="Google Shape;446;p38"/>
          <p:cNvSpPr txBox="1"/>
          <p:nvPr/>
        </p:nvSpPr>
        <p:spPr>
          <a:xfrm>
            <a:off x="1135954" y="344712"/>
            <a:ext cx="4313173" cy="484943"/>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0" i="0" u="none" strike="noStrike" cap="none">
                <a:solidFill>
                  <a:schemeClr val="accent4"/>
                </a:solidFill>
                <a:latin typeface="Arial"/>
                <a:ea typeface="Arial"/>
                <a:cs typeface="Arial"/>
                <a:sym typeface="Arial"/>
              </a:rPr>
              <a:t>Membership Association</a:t>
            </a:r>
            <a:endParaRPr sz="2400" b="0" i="0" u="none" strike="noStrike" cap="none">
              <a:solidFill>
                <a:schemeClr val="accent4"/>
              </a:solidFill>
              <a:latin typeface="Arial"/>
              <a:ea typeface="Arial"/>
              <a:cs typeface="Arial"/>
              <a:sym typeface="Arial"/>
            </a:endParaRPr>
          </a:p>
        </p:txBody>
      </p:sp>
      <p:sp>
        <p:nvSpPr>
          <p:cNvPr id="447" name="Google Shape;447;p38"/>
          <p:cNvSpPr txBox="1"/>
          <p:nvPr/>
        </p:nvSpPr>
        <p:spPr>
          <a:xfrm>
            <a:off x="1135954" y="1040170"/>
            <a:ext cx="6949954" cy="677963"/>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GB" sz="1400" b="1" i="0" u="none" strike="noStrike" cap="none">
                <a:solidFill>
                  <a:srgbClr val="065081"/>
                </a:solidFill>
                <a:latin typeface="Calibri"/>
                <a:ea typeface="Calibri"/>
                <a:cs typeface="Calibri"/>
                <a:sym typeface="Calibri"/>
              </a:rPr>
              <a:t>Mission: </a:t>
            </a:r>
            <a:r>
              <a:rPr lang="en-GB" sz="1400" b="0" i="0" u="none" strike="noStrike" cap="none">
                <a:solidFill>
                  <a:srgbClr val="065081"/>
                </a:solidFill>
                <a:latin typeface="Calibri"/>
                <a:ea typeface="Calibri"/>
                <a:cs typeface="Calibri"/>
                <a:sym typeface="Calibri"/>
              </a:rPr>
              <a:t>To provide an open, innovative and trusted information infrastructure for the European knowledge economy and to the benefit of society worldwide</a:t>
            </a:r>
            <a:endParaRPr sz="1400" b="0" i="0" u="none" strike="noStrike" cap="none">
              <a:solidFill>
                <a:srgbClr val="1E4E79"/>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r>
              <a:rPr lang="en-GB" sz="1400" b="1" i="0" u="none" strike="noStrike" cap="none">
                <a:solidFill>
                  <a:srgbClr val="1E4E79"/>
                </a:solidFill>
                <a:latin typeface="Arial"/>
                <a:ea typeface="Arial"/>
                <a:cs typeface="Arial"/>
                <a:sym typeface="Arial"/>
              </a:rPr>
              <a:t>In Europe: </a:t>
            </a:r>
            <a:r>
              <a:rPr lang="en-GB" sz="1400" b="0" i="0" u="none" strike="noStrike" cap="none">
                <a:solidFill>
                  <a:srgbClr val="1E4E79"/>
                </a:solidFill>
                <a:latin typeface="Arial"/>
                <a:ea typeface="Arial"/>
                <a:cs typeface="Arial"/>
                <a:sym typeface="Arial"/>
              </a:rPr>
              <a:t>40 NRENs, 10.000 institutions and 50 million academic users</a:t>
            </a:r>
            <a:endParaRPr sz="1100"/>
          </a:p>
        </p:txBody>
      </p:sp>
      <p:sp>
        <p:nvSpPr>
          <p:cNvPr id="448" name="Google Shape;448;p38"/>
          <p:cNvSpPr txBox="1">
            <a:spLocks noGrp="1"/>
          </p:cNvSpPr>
          <p:nvPr>
            <p:ph type="sldNum" idx="12"/>
          </p:nvPr>
        </p:nvSpPr>
        <p:spPr>
          <a:xfrm>
            <a:off x="8579646" y="4892926"/>
            <a:ext cx="427275" cy="24097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GB" sz="1100"/>
              <a:t>20</a:t>
            </a:fld>
            <a:r>
              <a:rPr lang="en-GB" sz="1100"/>
              <a:t>     |</a:t>
            </a:r>
            <a:endParaRPr sz="1100"/>
          </a:p>
        </p:txBody>
      </p:sp>
      <p:pic>
        <p:nvPicPr>
          <p:cNvPr id="449" name="Google Shape;449;p38" descr="A close up of a logo&#10;&#10;Description generated with very high confidence"/>
          <p:cNvPicPr preferRelativeResize="0"/>
          <p:nvPr/>
        </p:nvPicPr>
        <p:blipFill rotWithShape="1">
          <a:blip r:embed="rId4">
            <a:alphaModFix/>
          </a:blip>
          <a:srcRect/>
          <a:stretch/>
        </p:blipFill>
        <p:spPr>
          <a:xfrm>
            <a:off x="4006678" y="3594734"/>
            <a:ext cx="667265" cy="381954"/>
          </a:xfrm>
          <a:prstGeom prst="rect">
            <a:avLst/>
          </a:prstGeom>
          <a:noFill/>
          <a:ln>
            <a:noFill/>
          </a:ln>
        </p:spPr>
      </p:pic>
      <p:sp>
        <p:nvSpPr>
          <p:cNvPr id="450" name="Google Shape;450;p38"/>
          <p:cNvSpPr/>
          <p:nvPr/>
        </p:nvSpPr>
        <p:spPr>
          <a:xfrm>
            <a:off x="5250610" y="3309236"/>
            <a:ext cx="350207" cy="31522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451" name="Google Shape;451;p38" descr="http://www.geant.org/Projects/GEANT_Project_GN4/PublishingImages/aconet.jpg"/>
          <p:cNvPicPr preferRelativeResize="0"/>
          <p:nvPr/>
        </p:nvPicPr>
        <p:blipFill rotWithShape="1">
          <a:blip r:embed="rId5">
            <a:alphaModFix/>
          </a:blip>
          <a:srcRect/>
          <a:stretch/>
        </p:blipFill>
        <p:spPr>
          <a:xfrm>
            <a:off x="1216084" y="2034704"/>
            <a:ext cx="577211" cy="287462"/>
          </a:xfrm>
          <a:prstGeom prst="rect">
            <a:avLst/>
          </a:prstGeom>
          <a:noFill/>
          <a:ln>
            <a:noFill/>
          </a:ln>
        </p:spPr>
      </p:pic>
      <p:pic>
        <p:nvPicPr>
          <p:cNvPr id="452" name="Google Shape;452;p38" descr="http://www.geant.org/Projects/GEANT_Project_GN4/PublishingImages/arnes_logo.gif"/>
          <p:cNvPicPr preferRelativeResize="0"/>
          <p:nvPr/>
        </p:nvPicPr>
        <p:blipFill rotWithShape="1">
          <a:blip r:embed="rId6">
            <a:alphaModFix/>
          </a:blip>
          <a:srcRect/>
          <a:stretch/>
        </p:blipFill>
        <p:spPr>
          <a:xfrm>
            <a:off x="1216084" y="3317813"/>
            <a:ext cx="577211" cy="217193"/>
          </a:xfrm>
          <a:prstGeom prst="rect">
            <a:avLst/>
          </a:prstGeom>
          <a:noFill/>
          <a:ln>
            <a:noFill/>
          </a:ln>
        </p:spPr>
      </p:pic>
      <p:pic>
        <p:nvPicPr>
          <p:cNvPr id="453" name="Google Shape;453;p38"/>
          <p:cNvPicPr preferRelativeResize="0"/>
          <p:nvPr/>
        </p:nvPicPr>
        <p:blipFill rotWithShape="1">
          <a:blip r:embed="rId7">
            <a:alphaModFix/>
          </a:blip>
          <a:srcRect/>
          <a:stretch/>
        </p:blipFill>
        <p:spPr>
          <a:xfrm>
            <a:off x="1793294" y="3630009"/>
            <a:ext cx="577211" cy="176712"/>
          </a:xfrm>
          <a:prstGeom prst="rect">
            <a:avLst/>
          </a:prstGeom>
          <a:noFill/>
          <a:ln>
            <a:noFill/>
          </a:ln>
        </p:spPr>
      </p:pic>
      <p:pic>
        <p:nvPicPr>
          <p:cNvPr id="454" name="Google Shape;454;p38"/>
          <p:cNvPicPr preferRelativeResize="0"/>
          <p:nvPr/>
        </p:nvPicPr>
        <p:blipFill rotWithShape="1">
          <a:blip r:embed="rId8">
            <a:alphaModFix/>
          </a:blip>
          <a:srcRect/>
          <a:stretch/>
        </p:blipFill>
        <p:spPr>
          <a:xfrm>
            <a:off x="1245047" y="4017236"/>
            <a:ext cx="577211" cy="210773"/>
          </a:xfrm>
          <a:prstGeom prst="rect">
            <a:avLst/>
          </a:prstGeom>
          <a:noFill/>
          <a:ln>
            <a:noFill/>
          </a:ln>
        </p:spPr>
      </p:pic>
      <p:pic>
        <p:nvPicPr>
          <p:cNvPr id="455" name="Google Shape;455;p38" descr="http://www.geant.org/Projects/GEANT_Project_GN4/PublishingImages/bren.jpg"/>
          <p:cNvPicPr preferRelativeResize="0"/>
          <p:nvPr/>
        </p:nvPicPr>
        <p:blipFill rotWithShape="1">
          <a:blip r:embed="rId9">
            <a:alphaModFix/>
          </a:blip>
          <a:srcRect/>
          <a:stretch/>
        </p:blipFill>
        <p:spPr>
          <a:xfrm>
            <a:off x="2035082" y="2577980"/>
            <a:ext cx="178936" cy="447163"/>
          </a:xfrm>
          <a:prstGeom prst="rect">
            <a:avLst/>
          </a:prstGeom>
          <a:noFill/>
          <a:ln>
            <a:noFill/>
          </a:ln>
        </p:spPr>
      </p:pic>
      <p:pic>
        <p:nvPicPr>
          <p:cNvPr id="456" name="Google Shape;456;p38" descr="http://www.geant.org/Projects/GEANT_Project_GN4/PublishingImages/cynet.gif"/>
          <p:cNvPicPr preferRelativeResize="0"/>
          <p:nvPr/>
        </p:nvPicPr>
        <p:blipFill rotWithShape="1">
          <a:blip r:embed="rId10">
            <a:alphaModFix/>
          </a:blip>
          <a:srcRect/>
          <a:stretch/>
        </p:blipFill>
        <p:spPr>
          <a:xfrm>
            <a:off x="2316025" y="2439682"/>
            <a:ext cx="577211" cy="447163"/>
          </a:xfrm>
          <a:prstGeom prst="rect">
            <a:avLst/>
          </a:prstGeom>
          <a:noFill/>
          <a:ln>
            <a:noFill/>
          </a:ln>
        </p:spPr>
      </p:pic>
      <p:pic>
        <p:nvPicPr>
          <p:cNvPr id="457" name="Google Shape;457;p38"/>
          <p:cNvPicPr preferRelativeResize="0"/>
          <p:nvPr/>
        </p:nvPicPr>
        <p:blipFill rotWithShape="1">
          <a:blip r:embed="rId11">
            <a:alphaModFix/>
          </a:blip>
          <a:srcRect/>
          <a:stretch/>
        </p:blipFill>
        <p:spPr>
          <a:xfrm>
            <a:off x="2124550" y="4255742"/>
            <a:ext cx="577211" cy="197674"/>
          </a:xfrm>
          <a:prstGeom prst="rect">
            <a:avLst/>
          </a:prstGeom>
          <a:noFill/>
          <a:ln>
            <a:noFill/>
          </a:ln>
        </p:spPr>
      </p:pic>
      <p:pic>
        <p:nvPicPr>
          <p:cNvPr id="458" name="Google Shape;458;p38" descr="http://www.geant.org/Projects/GEANT_Project_GN4/PublishingImages/iucc.jpg"/>
          <p:cNvPicPr preferRelativeResize="0"/>
          <p:nvPr/>
        </p:nvPicPr>
        <p:blipFill rotWithShape="1">
          <a:blip r:embed="rId12">
            <a:alphaModFix/>
          </a:blip>
          <a:srcRect/>
          <a:stretch/>
        </p:blipFill>
        <p:spPr>
          <a:xfrm>
            <a:off x="3191455" y="3332097"/>
            <a:ext cx="334782" cy="447163"/>
          </a:xfrm>
          <a:prstGeom prst="rect">
            <a:avLst/>
          </a:prstGeom>
          <a:noFill/>
          <a:ln>
            <a:noFill/>
          </a:ln>
        </p:spPr>
      </p:pic>
      <p:pic>
        <p:nvPicPr>
          <p:cNvPr id="459" name="Google Shape;459;p38" descr="http://www.geant.org/Projects/GEANT_Project_GN4/PublishingImages/jisc.jpg"/>
          <p:cNvPicPr preferRelativeResize="0"/>
          <p:nvPr/>
        </p:nvPicPr>
        <p:blipFill rotWithShape="1">
          <a:blip r:embed="rId13">
            <a:alphaModFix/>
          </a:blip>
          <a:srcRect/>
          <a:stretch/>
        </p:blipFill>
        <p:spPr>
          <a:xfrm>
            <a:off x="7159397" y="2136174"/>
            <a:ext cx="418187" cy="254546"/>
          </a:xfrm>
          <a:prstGeom prst="rect">
            <a:avLst/>
          </a:prstGeom>
          <a:noFill/>
          <a:ln>
            <a:noFill/>
          </a:ln>
        </p:spPr>
      </p:pic>
      <p:pic>
        <p:nvPicPr>
          <p:cNvPr id="460" name="Google Shape;460;p38" descr="http://www.geant.org/Projects/GEANT_Project_GN4/PublishingImages/litnet.jpg"/>
          <p:cNvPicPr preferRelativeResize="0"/>
          <p:nvPr/>
        </p:nvPicPr>
        <p:blipFill rotWithShape="1">
          <a:blip r:embed="rId14">
            <a:alphaModFix/>
          </a:blip>
          <a:srcRect/>
          <a:stretch/>
        </p:blipFill>
        <p:spPr>
          <a:xfrm>
            <a:off x="4290609" y="2183505"/>
            <a:ext cx="577211" cy="236358"/>
          </a:xfrm>
          <a:prstGeom prst="rect">
            <a:avLst/>
          </a:prstGeom>
          <a:noFill/>
          <a:ln>
            <a:noFill/>
          </a:ln>
        </p:spPr>
      </p:pic>
      <p:pic>
        <p:nvPicPr>
          <p:cNvPr id="461" name="Google Shape;461;p38" descr="http://www.geant.org/Projects/GEANT_Project_GN4/PublishingImages/mren_logo.gif"/>
          <p:cNvPicPr preferRelativeResize="0"/>
          <p:nvPr/>
        </p:nvPicPr>
        <p:blipFill rotWithShape="1">
          <a:blip r:embed="rId15">
            <a:alphaModFix/>
          </a:blip>
          <a:srcRect/>
          <a:stretch/>
        </p:blipFill>
        <p:spPr>
          <a:xfrm>
            <a:off x="4441855" y="3250357"/>
            <a:ext cx="577211" cy="204417"/>
          </a:xfrm>
          <a:prstGeom prst="rect">
            <a:avLst/>
          </a:prstGeom>
          <a:noFill/>
          <a:ln>
            <a:noFill/>
          </a:ln>
        </p:spPr>
      </p:pic>
      <p:pic>
        <p:nvPicPr>
          <p:cNvPr id="462" name="Google Shape;462;p38" descr="http://www.geant.org/Projects/GEANT_Project_GN4/PublishingImages/RENATERv2.jpg"/>
          <p:cNvPicPr preferRelativeResize="0"/>
          <p:nvPr/>
        </p:nvPicPr>
        <p:blipFill rotWithShape="1">
          <a:blip r:embed="rId16">
            <a:alphaModFix/>
          </a:blip>
          <a:srcRect t="30101" b="22906"/>
          <a:stretch/>
        </p:blipFill>
        <p:spPr>
          <a:xfrm>
            <a:off x="5361368" y="2641737"/>
            <a:ext cx="577211" cy="210135"/>
          </a:xfrm>
          <a:prstGeom prst="rect">
            <a:avLst/>
          </a:prstGeom>
          <a:noFill/>
          <a:ln>
            <a:noFill/>
          </a:ln>
        </p:spPr>
      </p:pic>
      <p:pic>
        <p:nvPicPr>
          <p:cNvPr id="463" name="Google Shape;463;p38"/>
          <p:cNvPicPr preferRelativeResize="0"/>
          <p:nvPr/>
        </p:nvPicPr>
        <p:blipFill rotWithShape="1">
          <a:blip r:embed="rId17">
            <a:alphaModFix/>
          </a:blip>
          <a:srcRect/>
          <a:stretch/>
        </p:blipFill>
        <p:spPr>
          <a:xfrm>
            <a:off x="5182894" y="3197594"/>
            <a:ext cx="577211" cy="237044"/>
          </a:xfrm>
          <a:prstGeom prst="rect">
            <a:avLst/>
          </a:prstGeom>
          <a:noFill/>
          <a:ln>
            <a:noFill/>
          </a:ln>
        </p:spPr>
      </p:pic>
      <p:pic>
        <p:nvPicPr>
          <p:cNvPr id="464" name="Google Shape;464;p38" descr="http://www.geant.org/Projects/GEANT_Project_GN4/PublishingImages/roedunet.gif"/>
          <p:cNvPicPr preferRelativeResize="0"/>
          <p:nvPr/>
        </p:nvPicPr>
        <p:blipFill rotWithShape="1">
          <a:blip r:embed="rId18">
            <a:alphaModFix/>
          </a:blip>
          <a:srcRect t="23254" b="24956"/>
          <a:stretch/>
        </p:blipFill>
        <p:spPr>
          <a:xfrm>
            <a:off x="4648099" y="3975454"/>
            <a:ext cx="577211" cy="231578"/>
          </a:xfrm>
          <a:prstGeom prst="rect">
            <a:avLst/>
          </a:prstGeom>
          <a:noFill/>
          <a:ln>
            <a:noFill/>
          </a:ln>
        </p:spPr>
      </p:pic>
      <p:pic>
        <p:nvPicPr>
          <p:cNvPr id="465" name="Google Shape;465;p38" descr="http://www.geant.org/Projects/GEANT_Project_GN4/PublishingImages/sanet_logo.gif"/>
          <p:cNvPicPr preferRelativeResize="0"/>
          <p:nvPr/>
        </p:nvPicPr>
        <p:blipFill rotWithShape="1">
          <a:blip r:embed="rId19">
            <a:alphaModFix/>
          </a:blip>
          <a:srcRect/>
          <a:stretch/>
        </p:blipFill>
        <p:spPr>
          <a:xfrm>
            <a:off x="5961168" y="3608719"/>
            <a:ext cx="416479" cy="341082"/>
          </a:xfrm>
          <a:prstGeom prst="rect">
            <a:avLst/>
          </a:prstGeom>
          <a:noFill/>
          <a:ln>
            <a:noFill/>
          </a:ln>
        </p:spPr>
      </p:pic>
      <p:pic>
        <p:nvPicPr>
          <p:cNvPr id="466" name="Google Shape;466;p38" descr="http://www.geant.org/Projects/GEANT_Project_GN4/PublishingImages/ulakbim.gif"/>
          <p:cNvPicPr preferRelativeResize="0"/>
          <p:nvPr/>
        </p:nvPicPr>
        <p:blipFill rotWithShape="1">
          <a:blip r:embed="rId20">
            <a:alphaModFix/>
          </a:blip>
          <a:srcRect/>
          <a:stretch/>
        </p:blipFill>
        <p:spPr>
          <a:xfrm>
            <a:off x="6532147" y="3049172"/>
            <a:ext cx="460543" cy="356782"/>
          </a:xfrm>
          <a:prstGeom prst="rect">
            <a:avLst/>
          </a:prstGeom>
          <a:noFill/>
          <a:ln>
            <a:noFill/>
          </a:ln>
        </p:spPr>
      </p:pic>
      <p:pic>
        <p:nvPicPr>
          <p:cNvPr id="467" name="Google Shape;467;p38" descr="http://www.geant.org/Projects/GEANT_Project_GN4/PublishingImages/malta.gif"/>
          <p:cNvPicPr preferRelativeResize="0"/>
          <p:nvPr/>
        </p:nvPicPr>
        <p:blipFill rotWithShape="1">
          <a:blip r:embed="rId21">
            <a:alphaModFix/>
          </a:blip>
          <a:srcRect l="18971" t="1" r="15717" b="1058"/>
          <a:stretch/>
        </p:blipFill>
        <p:spPr>
          <a:xfrm>
            <a:off x="6021696" y="3082646"/>
            <a:ext cx="288291" cy="338332"/>
          </a:xfrm>
          <a:prstGeom prst="rect">
            <a:avLst/>
          </a:prstGeom>
          <a:noFill/>
          <a:ln>
            <a:noFill/>
          </a:ln>
        </p:spPr>
      </p:pic>
      <p:pic>
        <p:nvPicPr>
          <p:cNvPr id="468" name="Google Shape;468;p38" descr="uran-logo-600.gif (600×450)"/>
          <p:cNvPicPr preferRelativeResize="0"/>
          <p:nvPr/>
        </p:nvPicPr>
        <p:blipFill rotWithShape="1">
          <a:blip r:embed="rId22">
            <a:alphaModFix/>
          </a:blip>
          <a:srcRect/>
          <a:stretch/>
        </p:blipFill>
        <p:spPr>
          <a:xfrm>
            <a:off x="6494995" y="3942814"/>
            <a:ext cx="417250" cy="346330"/>
          </a:xfrm>
          <a:prstGeom prst="rect">
            <a:avLst/>
          </a:prstGeom>
          <a:noFill/>
          <a:ln>
            <a:noFill/>
          </a:ln>
        </p:spPr>
      </p:pic>
      <p:pic>
        <p:nvPicPr>
          <p:cNvPr id="469" name="Google Shape;469;p38"/>
          <p:cNvPicPr preferRelativeResize="0"/>
          <p:nvPr/>
        </p:nvPicPr>
        <p:blipFill rotWithShape="1">
          <a:blip r:embed="rId23">
            <a:alphaModFix/>
          </a:blip>
          <a:srcRect t="19852" b="18719"/>
          <a:stretch/>
        </p:blipFill>
        <p:spPr>
          <a:xfrm>
            <a:off x="2587257" y="3802513"/>
            <a:ext cx="589644" cy="280601"/>
          </a:xfrm>
          <a:prstGeom prst="rect">
            <a:avLst/>
          </a:prstGeom>
          <a:noFill/>
          <a:ln>
            <a:noFill/>
          </a:ln>
        </p:spPr>
      </p:pic>
      <p:pic>
        <p:nvPicPr>
          <p:cNvPr id="470" name="Google Shape;470;p38" descr="MARnet"/>
          <p:cNvPicPr preferRelativeResize="0"/>
          <p:nvPr/>
        </p:nvPicPr>
        <p:blipFill rotWithShape="1">
          <a:blip r:embed="rId24">
            <a:alphaModFix/>
          </a:blip>
          <a:srcRect/>
          <a:stretch/>
        </p:blipFill>
        <p:spPr>
          <a:xfrm>
            <a:off x="4252567" y="2768661"/>
            <a:ext cx="791064" cy="177139"/>
          </a:xfrm>
          <a:prstGeom prst="rect">
            <a:avLst/>
          </a:prstGeom>
          <a:noFill/>
          <a:ln>
            <a:noFill/>
          </a:ln>
        </p:spPr>
      </p:pic>
      <p:pic>
        <p:nvPicPr>
          <p:cNvPr id="471" name="Google Shape;471;p38" descr="new_belnet_logo.jpg (153×75)"/>
          <p:cNvPicPr preferRelativeResize="0"/>
          <p:nvPr/>
        </p:nvPicPr>
        <p:blipFill rotWithShape="1">
          <a:blip r:embed="rId25">
            <a:alphaModFix/>
          </a:blip>
          <a:srcRect/>
          <a:stretch/>
        </p:blipFill>
        <p:spPr>
          <a:xfrm>
            <a:off x="2022408" y="1976888"/>
            <a:ext cx="543793" cy="295010"/>
          </a:xfrm>
          <a:prstGeom prst="rect">
            <a:avLst/>
          </a:prstGeom>
          <a:noFill/>
          <a:ln>
            <a:noFill/>
          </a:ln>
        </p:spPr>
      </p:pic>
      <p:pic>
        <p:nvPicPr>
          <p:cNvPr id="472" name="Google Shape;472;p38" descr="da87e611-78ef-4c9a-8120-d3a60fa2d1fd (680×170)"/>
          <p:cNvPicPr preferRelativeResize="0"/>
          <p:nvPr/>
        </p:nvPicPr>
        <p:blipFill rotWithShape="1">
          <a:blip r:embed="rId26">
            <a:alphaModFix/>
          </a:blip>
          <a:srcRect/>
          <a:stretch/>
        </p:blipFill>
        <p:spPr>
          <a:xfrm>
            <a:off x="7151624" y="3640579"/>
            <a:ext cx="589780" cy="161933"/>
          </a:xfrm>
          <a:prstGeom prst="rect">
            <a:avLst/>
          </a:prstGeom>
          <a:noFill/>
          <a:ln>
            <a:noFill/>
          </a:ln>
        </p:spPr>
      </p:pic>
      <p:grpSp>
        <p:nvGrpSpPr>
          <p:cNvPr id="473" name="Google Shape;473;p38"/>
          <p:cNvGrpSpPr/>
          <p:nvPr/>
        </p:nvGrpSpPr>
        <p:grpSpPr>
          <a:xfrm>
            <a:off x="1135954" y="2622466"/>
            <a:ext cx="503970" cy="394284"/>
            <a:chOff x="2686662" y="3175443"/>
            <a:chExt cx="831640" cy="587907"/>
          </a:xfrm>
        </p:grpSpPr>
        <p:sp>
          <p:nvSpPr>
            <p:cNvPr id="474" name="Google Shape;474;p38"/>
            <p:cNvSpPr/>
            <p:nvPr/>
          </p:nvSpPr>
          <p:spPr>
            <a:xfrm>
              <a:off x="2686662" y="3307594"/>
              <a:ext cx="831640" cy="309256"/>
            </a:xfrm>
            <a:prstGeom prst="roundRect">
              <a:avLst>
                <a:gd name="adj" fmla="val 16667"/>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pic>
          <p:nvPicPr>
            <p:cNvPr id="475" name="Google Shape;475;p38"/>
            <p:cNvPicPr preferRelativeResize="0"/>
            <p:nvPr/>
          </p:nvPicPr>
          <p:blipFill rotWithShape="1">
            <a:blip r:embed="rId27">
              <a:alphaModFix/>
            </a:blip>
            <a:srcRect/>
            <a:stretch/>
          </p:blipFill>
          <p:spPr>
            <a:xfrm>
              <a:off x="2757791" y="3175443"/>
              <a:ext cx="683171" cy="587907"/>
            </a:xfrm>
            <a:prstGeom prst="rect">
              <a:avLst/>
            </a:prstGeom>
            <a:noFill/>
            <a:ln>
              <a:noFill/>
            </a:ln>
          </p:spPr>
        </p:pic>
      </p:grpSp>
      <p:pic>
        <p:nvPicPr>
          <p:cNvPr id="476" name="Google Shape;476;p38" descr="HEAnet-Logo-2011-blue_text-white_back-Large.png (1594×650)"/>
          <p:cNvPicPr preferRelativeResize="0"/>
          <p:nvPr/>
        </p:nvPicPr>
        <p:blipFill rotWithShape="1">
          <a:blip r:embed="rId28">
            <a:alphaModFix/>
          </a:blip>
          <a:srcRect/>
          <a:stretch/>
        </p:blipFill>
        <p:spPr>
          <a:xfrm>
            <a:off x="2991055" y="2645348"/>
            <a:ext cx="642310" cy="289870"/>
          </a:xfrm>
          <a:prstGeom prst="rect">
            <a:avLst/>
          </a:prstGeom>
          <a:noFill/>
          <a:ln>
            <a:noFill/>
          </a:ln>
        </p:spPr>
      </p:pic>
      <p:pic>
        <p:nvPicPr>
          <p:cNvPr id="477" name="Google Shape;477;p38" descr="logo-psnc-300x180.png (300×180)"/>
          <p:cNvPicPr preferRelativeResize="0"/>
          <p:nvPr/>
        </p:nvPicPr>
        <p:blipFill rotWithShape="1">
          <a:blip r:embed="rId29">
            <a:alphaModFix/>
          </a:blip>
          <a:srcRect t="13629" b="16063"/>
          <a:stretch/>
        </p:blipFill>
        <p:spPr>
          <a:xfrm>
            <a:off x="5218975" y="3640580"/>
            <a:ext cx="541130" cy="252634"/>
          </a:xfrm>
          <a:prstGeom prst="rect">
            <a:avLst/>
          </a:prstGeom>
          <a:noFill/>
          <a:ln>
            <a:noFill/>
          </a:ln>
        </p:spPr>
      </p:pic>
      <p:pic>
        <p:nvPicPr>
          <p:cNvPr id="478" name="Google Shape;478;p38" descr="rediris.png (350×100)"/>
          <p:cNvPicPr preferRelativeResize="0"/>
          <p:nvPr/>
        </p:nvPicPr>
        <p:blipFill rotWithShape="1">
          <a:blip r:embed="rId30">
            <a:alphaModFix/>
          </a:blip>
          <a:srcRect/>
          <a:stretch/>
        </p:blipFill>
        <p:spPr>
          <a:xfrm>
            <a:off x="7214852" y="3025143"/>
            <a:ext cx="783177" cy="247642"/>
          </a:xfrm>
          <a:prstGeom prst="rect">
            <a:avLst/>
          </a:prstGeom>
          <a:noFill/>
          <a:ln>
            <a:noFill/>
          </a:ln>
        </p:spPr>
      </p:pic>
      <p:pic>
        <p:nvPicPr>
          <p:cNvPr id="479" name="Google Shape;479;p38" descr="logoHi.png (720×184)"/>
          <p:cNvPicPr preferRelativeResize="0"/>
          <p:nvPr/>
        </p:nvPicPr>
        <p:blipFill rotWithShape="1">
          <a:blip r:embed="rId31">
            <a:alphaModFix/>
          </a:blip>
          <a:srcRect/>
          <a:stretch/>
        </p:blipFill>
        <p:spPr>
          <a:xfrm>
            <a:off x="5938579" y="2137161"/>
            <a:ext cx="645529" cy="182571"/>
          </a:xfrm>
          <a:prstGeom prst="rect">
            <a:avLst/>
          </a:prstGeom>
          <a:noFill/>
          <a:ln>
            <a:noFill/>
          </a:ln>
        </p:spPr>
      </p:pic>
      <p:pic>
        <p:nvPicPr>
          <p:cNvPr id="480" name="Google Shape;480;p38" descr="grnet_logo_2981x1289.png (2981×1289)"/>
          <p:cNvPicPr preferRelativeResize="0"/>
          <p:nvPr/>
        </p:nvPicPr>
        <p:blipFill rotWithShape="1">
          <a:blip r:embed="rId32">
            <a:alphaModFix/>
          </a:blip>
          <a:srcRect/>
          <a:stretch/>
        </p:blipFill>
        <p:spPr>
          <a:xfrm>
            <a:off x="3776825" y="2542341"/>
            <a:ext cx="526082" cy="251755"/>
          </a:xfrm>
          <a:prstGeom prst="rect">
            <a:avLst/>
          </a:prstGeom>
          <a:noFill/>
          <a:ln>
            <a:noFill/>
          </a:ln>
        </p:spPr>
      </p:pic>
      <p:pic>
        <p:nvPicPr>
          <p:cNvPr id="481" name="Google Shape;481;p38"/>
          <p:cNvPicPr preferRelativeResize="0"/>
          <p:nvPr/>
        </p:nvPicPr>
        <p:blipFill rotWithShape="1">
          <a:blip r:embed="rId33">
            <a:alphaModFix/>
          </a:blip>
          <a:srcRect/>
          <a:stretch/>
        </p:blipFill>
        <p:spPr>
          <a:xfrm>
            <a:off x="2337295" y="3078352"/>
            <a:ext cx="905309" cy="640013"/>
          </a:xfrm>
          <a:prstGeom prst="rect">
            <a:avLst/>
          </a:prstGeom>
          <a:noFill/>
          <a:ln>
            <a:noFill/>
          </a:ln>
        </p:spPr>
      </p:pic>
      <p:pic>
        <p:nvPicPr>
          <p:cNvPr id="482" name="Google Shape;482;p38" descr="EENet_logo.png"/>
          <p:cNvPicPr preferRelativeResize="0"/>
          <p:nvPr/>
        </p:nvPicPr>
        <p:blipFill rotWithShape="1">
          <a:blip r:embed="rId34">
            <a:alphaModFix/>
          </a:blip>
          <a:srcRect/>
          <a:stretch/>
        </p:blipFill>
        <p:spPr>
          <a:xfrm>
            <a:off x="3539662" y="3112078"/>
            <a:ext cx="765470" cy="312052"/>
          </a:xfrm>
          <a:prstGeom prst="rect">
            <a:avLst/>
          </a:prstGeom>
          <a:noFill/>
          <a:ln>
            <a:noFill/>
          </a:ln>
        </p:spPr>
      </p:pic>
      <p:pic>
        <p:nvPicPr>
          <p:cNvPr id="483" name="Google Shape;483;p38" descr="cesnet.jpg"/>
          <p:cNvPicPr preferRelativeResize="0"/>
          <p:nvPr/>
        </p:nvPicPr>
        <p:blipFill rotWithShape="1">
          <a:blip r:embed="rId35">
            <a:alphaModFix/>
          </a:blip>
          <a:srcRect/>
          <a:stretch/>
        </p:blipFill>
        <p:spPr>
          <a:xfrm>
            <a:off x="2684768" y="2008576"/>
            <a:ext cx="817055" cy="406584"/>
          </a:xfrm>
          <a:prstGeom prst="rect">
            <a:avLst/>
          </a:prstGeom>
          <a:noFill/>
          <a:ln>
            <a:noFill/>
          </a:ln>
        </p:spPr>
      </p:pic>
      <p:pic>
        <p:nvPicPr>
          <p:cNvPr id="484" name="Google Shape;484;p38"/>
          <p:cNvPicPr preferRelativeResize="0"/>
          <p:nvPr/>
        </p:nvPicPr>
        <p:blipFill rotWithShape="1">
          <a:blip r:embed="rId36">
            <a:alphaModFix/>
          </a:blip>
          <a:srcRect/>
          <a:stretch/>
        </p:blipFill>
        <p:spPr>
          <a:xfrm>
            <a:off x="3610220" y="2036012"/>
            <a:ext cx="538728" cy="218576"/>
          </a:xfrm>
          <a:prstGeom prst="rect">
            <a:avLst/>
          </a:prstGeom>
          <a:noFill/>
          <a:ln>
            <a:noFill/>
          </a:ln>
        </p:spPr>
      </p:pic>
      <p:pic>
        <p:nvPicPr>
          <p:cNvPr id="485" name="Google Shape;485;p38" descr="rash-logo.png"/>
          <p:cNvPicPr preferRelativeResize="0"/>
          <p:nvPr/>
        </p:nvPicPr>
        <p:blipFill rotWithShape="1">
          <a:blip r:embed="rId37">
            <a:alphaModFix/>
          </a:blip>
          <a:srcRect/>
          <a:stretch/>
        </p:blipFill>
        <p:spPr>
          <a:xfrm>
            <a:off x="5600817" y="4224669"/>
            <a:ext cx="579583" cy="186467"/>
          </a:xfrm>
          <a:prstGeom prst="rect">
            <a:avLst/>
          </a:prstGeom>
          <a:noFill/>
          <a:ln>
            <a:noFill/>
          </a:ln>
        </p:spPr>
      </p:pic>
      <p:pic>
        <p:nvPicPr>
          <p:cNvPr id="486" name="Google Shape;486;p38" descr="loqo_ITI.JPG"/>
          <p:cNvPicPr preferRelativeResize="0"/>
          <p:nvPr/>
        </p:nvPicPr>
        <p:blipFill rotWithShape="1">
          <a:blip r:embed="rId38">
            <a:alphaModFix/>
          </a:blip>
          <a:srcRect/>
          <a:stretch/>
        </p:blipFill>
        <p:spPr>
          <a:xfrm>
            <a:off x="4266044" y="4348249"/>
            <a:ext cx="464417" cy="464417"/>
          </a:xfrm>
          <a:prstGeom prst="rect">
            <a:avLst/>
          </a:prstGeom>
          <a:noFill/>
          <a:ln>
            <a:noFill/>
          </a:ln>
        </p:spPr>
      </p:pic>
      <p:pic>
        <p:nvPicPr>
          <p:cNvPr id="487" name="Google Shape;487;p38" descr="https://www.geant.org/About/Membership/PublishingImages/UIIP_NASB.jpg"/>
          <p:cNvPicPr preferRelativeResize="0"/>
          <p:nvPr/>
        </p:nvPicPr>
        <p:blipFill rotWithShape="1">
          <a:blip r:embed="rId39">
            <a:alphaModFix/>
          </a:blip>
          <a:srcRect/>
          <a:stretch/>
        </p:blipFill>
        <p:spPr>
          <a:xfrm>
            <a:off x="2918621" y="4354579"/>
            <a:ext cx="393589" cy="393589"/>
          </a:xfrm>
          <a:prstGeom prst="rect">
            <a:avLst/>
          </a:prstGeom>
          <a:noFill/>
          <a:ln>
            <a:noFill/>
          </a:ln>
        </p:spPr>
      </p:pic>
      <p:pic>
        <p:nvPicPr>
          <p:cNvPr id="488" name="Google Shape;488;p38" descr="cnlogo-top-2.png"/>
          <p:cNvPicPr preferRelativeResize="0"/>
          <p:nvPr/>
        </p:nvPicPr>
        <p:blipFill rotWithShape="1">
          <a:blip r:embed="rId40">
            <a:alphaModFix/>
          </a:blip>
          <a:srcRect/>
          <a:stretch/>
        </p:blipFill>
        <p:spPr>
          <a:xfrm>
            <a:off x="7061077" y="2596182"/>
            <a:ext cx="680328" cy="170615"/>
          </a:xfrm>
          <a:prstGeom prst="rect">
            <a:avLst/>
          </a:prstGeom>
          <a:noFill/>
          <a:ln>
            <a:noFill/>
          </a:ln>
        </p:spPr>
      </p:pic>
      <p:pic>
        <p:nvPicPr>
          <p:cNvPr id="489" name="Google Shape;489;p38"/>
          <p:cNvPicPr preferRelativeResize="0"/>
          <p:nvPr/>
        </p:nvPicPr>
        <p:blipFill rotWithShape="1">
          <a:blip r:embed="rId41">
            <a:alphaModFix/>
          </a:blip>
          <a:srcRect/>
          <a:stretch/>
        </p:blipFill>
        <p:spPr>
          <a:xfrm>
            <a:off x="5005666" y="2148393"/>
            <a:ext cx="654244" cy="304818"/>
          </a:xfrm>
          <a:prstGeom prst="rect">
            <a:avLst/>
          </a:prstGeom>
          <a:solidFill>
            <a:schemeClr val="accent1"/>
          </a:solidFill>
          <a:ln>
            <a:noFill/>
          </a:ln>
        </p:spPr>
      </p:pic>
      <p:pic>
        <p:nvPicPr>
          <p:cNvPr id="490" name="Google Shape;490;p38"/>
          <p:cNvPicPr preferRelativeResize="0"/>
          <p:nvPr/>
        </p:nvPicPr>
        <p:blipFill rotWithShape="1">
          <a:blip r:embed="rId42">
            <a:alphaModFix/>
          </a:blip>
          <a:srcRect/>
          <a:stretch/>
        </p:blipFill>
        <p:spPr>
          <a:xfrm>
            <a:off x="3449993" y="3829699"/>
            <a:ext cx="523088" cy="523088"/>
          </a:xfrm>
          <a:prstGeom prst="rect">
            <a:avLst/>
          </a:prstGeom>
          <a:noFill/>
          <a:ln>
            <a:noFill/>
          </a:ln>
        </p:spPr>
      </p:pic>
      <p:pic>
        <p:nvPicPr>
          <p:cNvPr id="491" name="Google Shape;491;p38"/>
          <p:cNvPicPr preferRelativeResize="0"/>
          <p:nvPr/>
        </p:nvPicPr>
        <p:blipFill rotWithShape="1">
          <a:blip r:embed="rId43">
            <a:alphaModFix/>
          </a:blip>
          <a:srcRect/>
          <a:stretch/>
        </p:blipFill>
        <p:spPr>
          <a:xfrm>
            <a:off x="6165841" y="2538407"/>
            <a:ext cx="792090" cy="40275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39"/>
          <p:cNvSpPr txBox="1"/>
          <p:nvPr/>
        </p:nvSpPr>
        <p:spPr>
          <a:xfrm>
            <a:off x="1172473" y="387437"/>
            <a:ext cx="2245981" cy="484943"/>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0" i="0" u="none" strike="noStrike" cap="none">
                <a:solidFill>
                  <a:schemeClr val="accent4"/>
                </a:solidFill>
                <a:latin typeface="Arial"/>
                <a:ea typeface="Arial"/>
                <a:cs typeface="Arial"/>
                <a:sym typeface="Arial"/>
              </a:rPr>
              <a:t>Network</a:t>
            </a:r>
            <a:endParaRPr sz="1100"/>
          </a:p>
        </p:txBody>
      </p:sp>
      <p:pic>
        <p:nvPicPr>
          <p:cNvPr id="497" name="Google Shape;497;p39"/>
          <p:cNvPicPr preferRelativeResize="0"/>
          <p:nvPr/>
        </p:nvPicPr>
        <p:blipFill rotWithShape="1">
          <a:blip r:embed="rId3">
            <a:alphaModFix/>
          </a:blip>
          <a:srcRect/>
          <a:stretch/>
        </p:blipFill>
        <p:spPr>
          <a:xfrm>
            <a:off x="426605" y="201291"/>
            <a:ext cx="594714" cy="594714"/>
          </a:xfrm>
          <a:prstGeom prst="rect">
            <a:avLst/>
          </a:prstGeom>
          <a:noFill/>
          <a:ln>
            <a:noFill/>
          </a:ln>
        </p:spPr>
      </p:pic>
      <p:sp>
        <p:nvSpPr>
          <p:cNvPr id="498" name="Google Shape;498;p39"/>
          <p:cNvSpPr/>
          <p:nvPr/>
        </p:nvSpPr>
        <p:spPr>
          <a:xfrm>
            <a:off x="4842272" y="4336256"/>
            <a:ext cx="685800" cy="31287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499" name="Google Shape;499;p39"/>
          <p:cNvSpPr/>
          <p:nvPr/>
        </p:nvSpPr>
        <p:spPr>
          <a:xfrm>
            <a:off x="7156093" y="4407694"/>
            <a:ext cx="685800" cy="31287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500" name="Google Shape;500;p39"/>
          <p:cNvSpPr txBox="1">
            <a:spLocks noGrp="1"/>
          </p:cNvSpPr>
          <p:nvPr>
            <p:ph type="sldNum" idx="12"/>
          </p:nvPr>
        </p:nvSpPr>
        <p:spPr>
          <a:xfrm>
            <a:off x="8579646" y="4892926"/>
            <a:ext cx="427275" cy="24097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GB" sz="1100"/>
              <a:t>21</a:t>
            </a:fld>
            <a:r>
              <a:rPr lang="en-GB" sz="1100"/>
              <a:t>     |</a:t>
            </a:r>
            <a:endParaRPr sz="1100"/>
          </a:p>
        </p:txBody>
      </p:sp>
      <p:pic>
        <p:nvPicPr>
          <p:cNvPr id="501" name="Google Shape;501;p39" descr="A screenshot of a map&#10;&#10;Description automatically generated"/>
          <p:cNvPicPr preferRelativeResize="0"/>
          <p:nvPr/>
        </p:nvPicPr>
        <p:blipFill rotWithShape="1">
          <a:blip r:embed="rId4">
            <a:alphaModFix/>
          </a:blip>
          <a:srcRect l="2710" t="14516" r="3703" b="13037"/>
          <a:stretch/>
        </p:blipFill>
        <p:spPr>
          <a:xfrm>
            <a:off x="1111604" y="1039571"/>
            <a:ext cx="6920792" cy="378439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40"/>
          <p:cNvSpPr txBox="1"/>
          <p:nvPr/>
        </p:nvSpPr>
        <p:spPr>
          <a:xfrm>
            <a:off x="2131651" y="1330671"/>
            <a:ext cx="5793149" cy="3469481"/>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1300"/>
              <a:buFont typeface="Arial"/>
              <a:buNone/>
            </a:pPr>
            <a:r>
              <a:rPr lang="en-GB" sz="1300" b="1" i="0" u="none" strike="noStrike" cap="none">
                <a:solidFill>
                  <a:schemeClr val="dk2"/>
                </a:solidFill>
                <a:latin typeface="Arial"/>
                <a:ea typeface="Arial"/>
                <a:cs typeface="Arial"/>
                <a:sym typeface="Arial"/>
              </a:rPr>
              <a:t>eduroam</a:t>
            </a:r>
            <a:r>
              <a:rPr lang="en-GB" sz="1300" b="0" i="0" u="none" strike="noStrike" cap="none">
                <a:solidFill>
                  <a:schemeClr val="dk2"/>
                </a:solidFill>
                <a:latin typeface="Arial"/>
                <a:ea typeface="Arial"/>
                <a:cs typeface="Arial"/>
                <a:sym typeface="Arial"/>
              </a:rPr>
              <a:t> - secure global roaming access service </a:t>
            </a:r>
            <a:r>
              <a:rPr lang="en-GB" sz="1300" b="1" i="1" u="sng" strike="noStrike" cap="none">
                <a:solidFill>
                  <a:schemeClr val="dk2"/>
                </a:solidFill>
                <a:latin typeface="Arial"/>
                <a:ea typeface="Arial"/>
                <a:cs typeface="Arial"/>
                <a:sym typeface="Arial"/>
              </a:rPr>
              <a:t>250+ million authentications per month</a:t>
            </a:r>
            <a:r>
              <a:rPr lang="en-GB" sz="1300" b="0" i="0" u="none" strike="noStrike" cap="none">
                <a:solidFill>
                  <a:schemeClr val="dk2"/>
                </a:solidFill>
                <a:latin typeface="Arial"/>
                <a:ea typeface="Arial"/>
                <a:cs typeface="Arial"/>
                <a:sym typeface="Arial"/>
              </a:rPr>
              <a:t> in 106 territories</a:t>
            </a:r>
            <a:endParaRPr sz="1100"/>
          </a:p>
          <a:p>
            <a:pPr marL="0" marR="0" lvl="0" indent="0" algn="l" rtl="0">
              <a:lnSpc>
                <a:spcPct val="90000"/>
              </a:lnSpc>
              <a:spcBef>
                <a:spcPts val="800"/>
              </a:spcBef>
              <a:spcAft>
                <a:spcPts val="0"/>
              </a:spcAft>
              <a:buClr>
                <a:srgbClr val="000000"/>
              </a:buClr>
              <a:buSzPts val="1300"/>
              <a:buFont typeface="Arial"/>
              <a:buNone/>
            </a:pPr>
            <a:endParaRPr sz="1300" b="0" i="0" u="none" strike="noStrike" cap="none">
              <a:solidFill>
                <a:srgbClr val="1E4E79"/>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300"/>
              <a:buFont typeface="Arial"/>
              <a:buNone/>
            </a:pPr>
            <a:r>
              <a:rPr lang="en-GB" sz="1300" b="1" i="0" u="none" strike="noStrike" cap="none">
                <a:solidFill>
                  <a:schemeClr val="dk2"/>
                </a:solidFill>
                <a:latin typeface="Arial"/>
                <a:ea typeface="Arial"/>
                <a:cs typeface="Arial"/>
                <a:sym typeface="Arial"/>
              </a:rPr>
              <a:t>eduGAIN</a:t>
            </a:r>
            <a:r>
              <a:rPr lang="en-GB" sz="1300" b="0" i="0" u="none" strike="noStrike" cap="none">
                <a:solidFill>
                  <a:srgbClr val="1E4E79"/>
                </a:solidFill>
                <a:latin typeface="Arial"/>
                <a:ea typeface="Arial"/>
                <a:cs typeface="Arial"/>
                <a:sym typeface="Arial"/>
              </a:rPr>
              <a:t> - interconnects identity federations around the world, simplifying access to content, services and resources ~ 3500 identity providers accessing services</a:t>
            </a:r>
            <a:endParaRPr sz="1300" b="0" i="0" u="none" strike="noStrike" cap="none">
              <a:solidFill>
                <a:srgbClr val="1E4E79"/>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300"/>
              <a:buFont typeface="Arial"/>
              <a:buNone/>
            </a:pPr>
            <a:endParaRPr sz="1300" b="1" i="0" u="none" strike="noStrike" cap="none">
              <a:solidFill>
                <a:schemeClr val="lt2"/>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300"/>
              <a:buFont typeface="Arial"/>
              <a:buNone/>
            </a:pPr>
            <a:r>
              <a:rPr lang="en-GB" sz="1300" b="1" i="0" u="none" strike="noStrike" cap="none">
                <a:solidFill>
                  <a:schemeClr val="dk2"/>
                </a:solidFill>
                <a:latin typeface="Arial"/>
                <a:ea typeface="Arial"/>
                <a:cs typeface="Arial"/>
                <a:sym typeface="Arial"/>
              </a:rPr>
              <a:t>InAcademia </a:t>
            </a:r>
            <a:r>
              <a:rPr lang="en-GB" sz="1300" b="0" i="0" u="none" strike="noStrike" cap="none">
                <a:solidFill>
                  <a:schemeClr val="dk2"/>
                </a:solidFill>
                <a:latin typeface="Arial"/>
                <a:ea typeface="Arial"/>
                <a:cs typeface="Arial"/>
                <a:sym typeface="Arial"/>
              </a:rPr>
              <a:t>- Lightweight student validation service</a:t>
            </a:r>
            <a:endParaRPr sz="1300" b="0" i="0" u="none" strike="noStrike" cap="none">
              <a:solidFill>
                <a:schemeClr val="dk2"/>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2100"/>
              <a:buFont typeface="Arial"/>
              <a:buNone/>
            </a:pPr>
            <a:endParaRPr sz="21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300"/>
              <a:buFont typeface="Arial"/>
              <a:buNone/>
            </a:pPr>
            <a:r>
              <a:rPr lang="en-GB" sz="1300" b="1" i="0" u="none" strike="noStrike" cap="none">
                <a:solidFill>
                  <a:schemeClr val="dk2"/>
                </a:solidFill>
                <a:latin typeface="Arial"/>
                <a:ea typeface="Arial"/>
                <a:cs typeface="Arial"/>
                <a:sym typeface="Arial"/>
              </a:rPr>
              <a:t>eduTEAMS </a:t>
            </a:r>
            <a:r>
              <a:rPr lang="en-GB" sz="1300" b="0" i="0" u="none" strike="noStrike" cap="none">
                <a:solidFill>
                  <a:schemeClr val="dk2"/>
                </a:solidFill>
                <a:latin typeface="Arial"/>
                <a:ea typeface="Arial"/>
                <a:cs typeface="Arial"/>
                <a:sym typeface="Arial"/>
              </a:rPr>
              <a:t>- Making managing virtual teams easy</a:t>
            </a:r>
            <a:endParaRPr sz="1300" b="1" i="0" u="none" strike="noStrike" cap="none">
              <a:solidFill>
                <a:schemeClr val="dk2"/>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2100"/>
              <a:buFont typeface="Arial"/>
              <a:buNone/>
            </a:pPr>
            <a:br>
              <a:rPr lang="en-GB" sz="2100" b="0" i="0" u="none" strike="noStrike" cap="none">
                <a:solidFill>
                  <a:schemeClr val="dk1"/>
                </a:solidFill>
                <a:latin typeface="Arial"/>
                <a:ea typeface="Arial"/>
                <a:cs typeface="Arial"/>
                <a:sym typeface="Arial"/>
              </a:rPr>
            </a:br>
            <a:r>
              <a:rPr lang="en-GB" sz="1300" b="1" i="0" u="none" strike="noStrike" cap="none">
                <a:solidFill>
                  <a:schemeClr val="dk2"/>
                </a:solidFill>
                <a:latin typeface="Arial"/>
                <a:ea typeface="Arial"/>
                <a:cs typeface="Arial"/>
                <a:sym typeface="Arial"/>
              </a:rPr>
              <a:t>Trusted Certificate Service</a:t>
            </a:r>
            <a:r>
              <a:rPr lang="en-GB" sz="1300" b="0" i="0" u="none" strike="noStrike" cap="none">
                <a:solidFill>
                  <a:schemeClr val="dk2"/>
                </a:solidFill>
                <a:latin typeface="Arial"/>
                <a:ea typeface="Arial"/>
                <a:cs typeface="Arial"/>
                <a:sym typeface="Arial"/>
              </a:rPr>
              <a:t> – delivering cost-effective digital certificates. </a:t>
            </a:r>
            <a:br>
              <a:rPr lang="en-GB" sz="1300" b="0" i="0" u="none" strike="noStrike" cap="none">
                <a:solidFill>
                  <a:schemeClr val="dk2"/>
                </a:solidFill>
                <a:latin typeface="Arial"/>
                <a:ea typeface="Arial"/>
                <a:cs typeface="Arial"/>
                <a:sym typeface="Arial"/>
              </a:rPr>
            </a:br>
            <a:r>
              <a:rPr lang="en-GB" sz="1300" b="0" i="0" u="none" strike="noStrike" cap="none">
                <a:solidFill>
                  <a:schemeClr val="dk2"/>
                </a:solidFill>
                <a:latin typeface="Arial"/>
                <a:ea typeface="Arial"/>
                <a:cs typeface="Arial"/>
                <a:sym typeface="Arial"/>
              </a:rPr>
              <a:t>In partnership with Sectigo</a:t>
            </a:r>
            <a:endParaRPr sz="1300" b="0" i="0" u="none" strike="noStrike" cap="none">
              <a:solidFill>
                <a:schemeClr val="dk2"/>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300"/>
              <a:buFont typeface="Arial"/>
              <a:buNone/>
            </a:pPr>
            <a:endParaRPr sz="1300" b="0" i="0" u="none" strike="noStrike" cap="none">
              <a:solidFill>
                <a:srgbClr val="1E4E79"/>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300"/>
              <a:buFont typeface="Arial"/>
              <a:buNone/>
            </a:pPr>
            <a:r>
              <a:rPr lang="en-GB" sz="1300" b="0" i="0" u="none" strike="noStrike" cap="none">
                <a:solidFill>
                  <a:srgbClr val="1E4E79"/>
                </a:solidFill>
                <a:latin typeface="Arial"/>
                <a:ea typeface="Arial"/>
                <a:cs typeface="Arial"/>
                <a:sym typeface="Arial"/>
              </a:rPr>
              <a:t>  </a:t>
            </a:r>
            <a:br>
              <a:rPr lang="en-GB" sz="1300" b="0" i="0" u="none" strike="noStrike" cap="none">
                <a:solidFill>
                  <a:schemeClr val="dk1"/>
                </a:solidFill>
                <a:latin typeface="Arial"/>
                <a:ea typeface="Arial"/>
                <a:cs typeface="Arial"/>
                <a:sym typeface="Arial"/>
              </a:rPr>
            </a:br>
            <a:endParaRPr sz="1300" b="0" i="0" u="none" strike="noStrike" cap="none">
              <a:solidFill>
                <a:srgbClr val="1E4E79"/>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300"/>
              <a:buFont typeface="Arial"/>
              <a:buNone/>
            </a:pPr>
            <a:endParaRPr sz="1300" b="0" i="0" u="none" strike="noStrike" cap="none">
              <a:solidFill>
                <a:schemeClr val="dk1"/>
              </a:solidFill>
              <a:latin typeface="Arial"/>
              <a:ea typeface="Arial"/>
              <a:cs typeface="Arial"/>
              <a:sym typeface="Arial"/>
            </a:endParaRPr>
          </a:p>
        </p:txBody>
      </p:sp>
      <p:pic>
        <p:nvPicPr>
          <p:cNvPr id="508" name="Google Shape;508;p40"/>
          <p:cNvPicPr preferRelativeResize="0"/>
          <p:nvPr/>
        </p:nvPicPr>
        <p:blipFill rotWithShape="1">
          <a:blip r:embed="rId3">
            <a:alphaModFix/>
          </a:blip>
          <a:srcRect/>
          <a:stretch/>
        </p:blipFill>
        <p:spPr>
          <a:xfrm>
            <a:off x="321431" y="266163"/>
            <a:ext cx="596095" cy="596095"/>
          </a:xfrm>
          <a:prstGeom prst="rect">
            <a:avLst/>
          </a:prstGeom>
          <a:noFill/>
          <a:ln>
            <a:noFill/>
          </a:ln>
        </p:spPr>
      </p:pic>
      <p:sp>
        <p:nvSpPr>
          <p:cNvPr id="509" name="Google Shape;509;p40"/>
          <p:cNvSpPr txBox="1"/>
          <p:nvPr/>
        </p:nvSpPr>
        <p:spPr>
          <a:xfrm>
            <a:off x="1185863" y="334135"/>
            <a:ext cx="6819259" cy="46015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0" i="0" u="none" strike="noStrike" cap="none">
                <a:solidFill>
                  <a:schemeClr val="accent4"/>
                </a:solidFill>
                <a:latin typeface="Arial"/>
                <a:ea typeface="Arial"/>
                <a:cs typeface="Arial"/>
                <a:sym typeface="Arial"/>
              </a:rPr>
              <a:t>Trust, Identity &amp; Security</a:t>
            </a:r>
            <a:endParaRPr sz="1100"/>
          </a:p>
        </p:txBody>
      </p:sp>
      <p:pic>
        <p:nvPicPr>
          <p:cNvPr id="510" name="Google Shape;510;p40" descr="eduroam.jpg"/>
          <p:cNvPicPr preferRelativeResize="0"/>
          <p:nvPr/>
        </p:nvPicPr>
        <p:blipFill rotWithShape="1">
          <a:blip r:embed="rId4">
            <a:alphaModFix/>
          </a:blip>
          <a:srcRect/>
          <a:stretch/>
        </p:blipFill>
        <p:spPr>
          <a:xfrm>
            <a:off x="1220089" y="1334638"/>
            <a:ext cx="826082" cy="355070"/>
          </a:xfrm>
          <a:prstGeom prst="rect">
            <a:avLst/>
          </a:prstGeom>
          <a:noFill/>
          <a:ln>
            <a:noFill/>
          </a:ln>
        </p:spPr>
      </p:pic>
      <p:pic>
        <p:nvPicPr>
          <p:cNvPr id="511" name="Google Shape;511;p40" descr="edugain.jpg"/>
          <p:cNvPicPr preferRelativeResize="0"/>
          <p:nvPr/>
        </p:nvPicPr>
        <p:blipFill rotWithShape="1">
          <a:blip r:embed="rId5">
            <a:alphaModFix/>
          </a:blip>
          <a:srcRect/>
          <a:stretch/>
        </p:blipFill>
        <p:spPr>
          <a:xfrm>
            <a:off x="1220089" y="2086822"/>
            <a:ext cx="761111" cy="190278"/>
          </a:xfrm>
          <a:prstGeom prst="rect">
            <a:avLst/>
          </a:prstGeom>
          <a:noFill/>
          <a:ln>
            <a:noFill/>
          </a:ln>
        </p:spPr>
      </p:pic>
      <p:sp>
        <p:nvSpPr>
          <p:cNvPr id="512" name="Google Shape;512;p40"/>
          <p:cNvSpPr txBox="1"/>
          <p:nvPr/>
        </p:nvSpPr>
        <p:spPr>
          <a:xfrm>
            <a:off x="1185863" y="1035932"/>
            <a:ext cx="6219392" cy="400543"/>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GB" sz="1400" b="1" i="0" u="none" strike="noStrike" cap="none">
                <a:solidFill>
                  <a:srgbClr val="1E4E79"/>
                </a:solidFill>
                <a:latin typeface="Arial"/>
                <a:ea typeface="Arial"/>
                <a:cs typeface="Arial"/>
                <a:sym typeface="Arial"/>
              </a:rPr>
              <a:t>Supporting users and enabling secure access to services</a:t>
            </a:r>
            <a:endParaRPr sz="1400" b="1" i="0" u="none" strike="noStrike" cap="none">
              <a:solidFill>
                <a:srgbClr val="1F4E79"/>
              </a:solidFill>
              <a:latin typeface="Calibri"/>
              <a:ea typeface="Calibri"/>
              <a:cs typeface="Calibri"/>
              <a:sym typeface="Calibri"/>
            </a:endParaRPr>
          </a:p>
        </p:txBody>
      </p:sp>
      <p:sp>
        <p:nvSpPr>
          <p:cNvPr id="513" name="Google Shape;513;p40"/>
          <p:cNvSpPr txBox="1">
            <a:spLocks noGrp="1"/>
          </p:cNvSpPr>
          <p:nvPr>
            <p:ph type="sldNum" idx="12"/>
          </p:nvPr>
        </p:nvSpPr>
        <p:spPr>
          <a:xfrm>
            <a:off x="8579646" y="4892926"/>
            <a:ext cx="427275" cy="24097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GB" sz="1100"/>
              <a:t>22</a:t>
            </a:fld>
            <a:r>
              <a:rPr lang="en-GB" sz="1100"/>
              <a:t>     |</a:t>
            </a:r>
            <a:endParaRPr sz="1100"/>
          </a:p>
        </p:txBody>
      </p:sp>
      <p:pic>
        <p:nvPicPr>
          <p:cNvPr id="514" name="Google Shape;514;p40"/>
          <p:cNvPicPr preferRelativeResize="0">
            <a:picLocks noGrp="1"/>
          </p:cNvPicPr>
          <p:nvPr>
            <p:ph type="body" idx="4294967295"/>
          </p:nvPr>
        </p:nvPicPr>
        <p:blipFill rotWithShape="1">
          <a:blip r:embed="rId6">
            <a:alphaModFix/>
          </a:blip>
          <a:srcRect l="28140" t="33271" r="31113" b="41244"/>
          <a:stretch/>
        </p:blipFill>
        <p:spPr>
          <a:xfrm>
            <a:off x="1138031" y="3638566"/>
            <a:ext cx="875100" cy="245400"/>
          </a:xfrm>
          <a:prstGeom prst="rect">
            <a:avLst/>
          </a:prstGeom>
          <a:noFill/>
          <a:ln>
            <a:noFill/>
          </a:ln>
        </p:spPr>
      </p:pic>
      <p:pic>
        <p:nvPicPr>
          <p:cNvPr id="515" name="Google Shape;515;p40"/>
          <p:cNvPicPr preferRelativeResize="0"/>
          <p:nvPr/>
        </p:nvPicPr>
        <p:blipFill rotWithShape="1">
          <a:blip r:embed="rId7">
            <a:alphaModFix/>
          </a:blip>
          <a:srcRect/>
          <a:stretch/>
        </p:blipFill>
        <p:spPr>
          <a:xfrm>
            <a:off x="1188146" y="2959874"/>
            <a:ext cx="824995" cy="211073"/>
          </a:xfrm>
          <a:prstGeom prst="rect">
            <a:avLst/>
          </a:prstGeom>
          <a:noFill/>
          <a:ln>
            <a:noFill/>
          </a:ln>
        </p:spPr>
      </p:pic>
      <p:pic>
        <p:nvPicPr>
          <p:cNvPr id="516" name="Google Shape;516;p40" descr="SSL Certificate Authority &amp; PKI Solutions | Sectigo® Official"/>
          <p:cNvPicPr preferRelativeResize="0"/>
          <p:nvPr/>
        </p:nvPicPr>
        <p:blipFill rotWithShape="1">
          <a:blip r:embed="rId8">
            <a:alphaModFix/>
          </a:blip>
          <a:srcRect/>
          <a:stretch/>
        </p:blipFill>
        <p:spPr>
          <a:xfrm>
            <a:off x="1170835" y="4168845"/>
            <a:ext cx="924615" cy="48616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41"/>
          <p:cNvSpPr/>
          <p:nvPr/>
        </p:nvSpPr>
        <p:spPr>
          <a:xfrm>
            <a:off x="5851914" y="989503"/>
            <a:ext cx="3110833" cy="3903422"/>
          </a:xfrm>
          <a:custGeom>
            <a:avLst/>
            <a:gdLst/>
            <a:ahLst/>
            <a:cxnLst/>
            <a:rect l="l" t="t" r="r" b="b"/>
            <a:pathLst>
              <a:path w="150035" h="187786" extrusionOk="0">
                <a:moveTo>
                  <a:pt x="343" y="0"/>
                </a:moveTo>
                <a:lnTo>
                  <a:pt x="150035" y="0"/>
                </a:lnTo>
                <a:lnTo>
                  <a:pt x="99718" y="187786"/>
                </a:lnTo>
                <a:lnTo>
                  <a:pt x="0" y="187786"/>
                </a:lnTo>
                <a:close/>
              </a:path>
            </a:pathLst>
          </a:custGeom>
          <a:solidFill>
            <a:srgbClr val="247FA2"/>
          </a:solidFill>
          <a:ln>
            <a:noFill/>
          </a:ln>
        </p:spPr>
      </p:sp>
      <p:sp>
        <p:nvSpPr>
          <p:cNvPr id="523" name="Google Shape;523;p41"/>
          <p:cNvSpPr txBox="1"/>
          <p:nvPr/>
        </p:nvSpPr>
        <p:spPr>
          <a:xfrm>
            <a:off x="6413053" y="3494215"/>
            <a:ext cx="1640165" cy="1310071"/>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GB" sz="2700" b="1" i="0" u="none" strike="noStrike" cap="none">
                <a:solidFill>
                  <a:srgbClr val="FFFFFF"/>
                </a:solidFill>
                <a:latin typeface="Calibri"/>
                <a:ea typeface="Calibri"/>
                <a:cs typeface="Calibri"/>
                <a:sym typeface="Calibri"/>
              </a:rPr>
              <a:t>26,000+</a:t>
            </a:r>
            <a:r>
              <a:rPr lang="en-GB" sz="3600" b="0" i="0" u="none" strike="noStrike" cap="none">
                <a:solidFill>
                  <a:srgbClr val="FFFFFF"/>
                </a:solidFill>
                <a:latin typeface="Calibri"/>
                <a:ea typeface="Calibri"/>
                <a:cs typeface="Calibri"/>
                <a:sym typeface="Calibri"/>
              </a:rPr>
              <a:t> </a:t>
            </a:r>
            <a:endParaRPr sz="36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800"/>
              <a:buFont typeface="Arial"/>
              <a:buNone/>
            </a:pPr>
            <a:r>
              <a:rPr lang="en-GB" sz="1800" b="0" i="0" u="none" strike="noStrike" cap="none">
                <a:solidFill>
                  <a:srgbClr val="FFFFFF"/>
                </a:solidFill>
                <a:latin typeface="Calibri"/>
                <a:ea typeface="Calibri"/>
                <a:cs typeface="Calibri"/>
                <a:sym typeface="Calibri"/>
              </a:rPr>
              <a:t>Service </a:t>
            </a:r>
            <a:br>
              <a:rPr lang="en-GB" sz="1800" b="0" i="0" u="none" strike="noStrike" cap="none">
                <a:solidFill>
                  <a:srgbClr val="FFFFFF"/>
                </a:solidFill>
                <a:latin typeface="Calibri"/>
                <a:ea typeface="Calibri"/>
                <a:cs typeface="Calibri"/>
                <a:sym typeface="Calibri"/>
              </a:rPr>
            </a:br>
            <a:r>
              <a:rPr lang="en-GB" sz="1800" b="0" i="0" u="none" strike="noStrike" cap="none">
                <a:solidFill>
                  <a:srgbClr val="FFFFFF"/>
                </a:solidFill>
                <a:latin typeface="Calibri"/>
                <a:ea typeface="Calibri"/>
                <a:cs typeface="Calibri"/>
                <a:sym typeface="Calibri"/>
              </a:rPr>
              <a:t>Locations</a:t>
            </a:r>
            <a:endParaRPr sz="1800" b="0" i="0" u="none" strike="noStrike" cap="none">
              <a:solidFill>
                <a:srgbClr val="FFFFFF"/>
              </a:solidFill>
              <a:latin typeface="Calibri"/>
              <a:ea typeface="Calibri"/>
              <a:cs typeface="Calibri"/>
              <a:sym typeface="Calibri"/>
            </a:endParaRPr>
          </a:p>
        </p:txBody>
      </p:sp>
      <p:sp>
        <p:nvSpPr>
          <p:cNvPr id="524" name="Google Shape;524;p41"/>
          <p:cNvSpPr txBox="1">
            <a:spLocks noGrp="1"/>
          </p:cNvSpPr>
          <p:nvPr>
            <p:ph type="body" idx="1"/>
          </p:nvPr>
        </p:nvSpPr>
        <p:spPr>
          <a:xfrm>
            <a:off x="341267" y="1127181"/>
            <a:ext cx="7886700" cy="3263400"/>
          </a:xfrm>
          <a:prstGeom prst="rect">
            <a:avLst/>
          </a:prstGeom>
          <a:noFill/>
          <a:ln>
            <a:noFill/>
          </a:ln>
        </p:spPr>
        <p:txBody>
          <a:bodyPr spcFirstLastPara="1" wrap="square" lIns="68575" tIns="34275" rIns="68575" bIns="34275" anchor="t" anchorCtr="0">
            <a:noAutofit/>
          </a:bodyPr>
          <a:lstStyle/>
          <a:p>
            <a:pPr marL="342900" lvl="0" indent="-165100" algn="l" rtl="0">
              <a:lnSpc>
                <a:spcPct val="90000"/>
              </a:lnSpc>
              <a:spcBef>
                <a:spcPts val="800"/>
              </a:spcBef>
              <a:spcAft>
                <a:spcPts val="0"/>
              </a:spcAft>
              <a:buSzPts val="1600"/>
              <a:buNone/>
            </a:pPr>
            <a:endParaRPr sz="1100"/>
          </a:p>
        </p:txBody>
      </p:sp>
      <p:sp>
        <p:nvSpPr>
          <p:cNvPr id="525" name="Google Shape;525;p41"/>
          <p:cNvSpPr txBox="1">
            <a:spLocks noGrp="1"/>
          </p:cNvSpPr>
          <p:nvPr>
            <p:ph type="title"/>
          </p:nvPr>
        </p:nvSpPr>
        <p:spPr>
          <a:xfrm>
            <a:off x="340894" y="153280"/>
            <a:ext cx="7042950" cy="704025"/>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FFC000"/>
              </a:buClr>
              <a:buSzPts val="1800"/>
              <a:buFont typeface="Calibri"/>
              <a:buNone/>
            </a:pPr>
            <a:br>
              <a:rPr lang="en-GB" sz="1100"/>
            </a:br>
            <a:r>
              <a:rPr lang="en-GB" sz="1100" b="0" i="1">
                <a:solidFill>
                  <a:schemeClr val="lt1"/>
                </a:solidFill>
              </a:rPr>
              <a:t>Service uptake – National Roaming Operators (NROs)</a:t>
            </a:r>
            <a:endParaRPr sz="1100"/>
          </a:p>
        </p:txBody>
      </p:sp>
      <p:sp>
        <p:nvSpPr>
          <p:cNvPr id="526" name="Google Shape;526;p41"/>
          <p:cNvSpPr txBox="1">
            <a:spLocks noGrp="1"/>
          </p:cNvSpPr>
          <p:nvPr>
            <p:ph type="sldNum" idx="12"/>
          </p:nvPr>
        </p:nvSpPr>
        <p:spPr>
          <a:xfrm>
            <a:off x="8579646" y="4892926"/>
            <a:ext cx="427275" cy="240975"/>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000000"/>
              </a:buClr>
              <a:buSzPts val="900"/>
              <a:buFont typeface="Arial"/>
              <a:buNone/>
            </a:pPr>
            <a:fld id="{00000000-1234-1234-1234-123412341234}" type="slidenum">
              <a:rPr lang="en-GB" sz="1100"/>
              <a:t>23</a:t>
            </a:fld>
            <a:endParaRPr sz="1100"/>
          </a:p>
        </p:txBody>
      </p:sp>
      <p:sp>
        <p:nvSpPr>
          <p:cNvPr id="527" name="Google Shape;527;p41"/>
          <p:cNvSpPr/>
          <p:nvPr/>
        </p:nvSpPr>
        <p:spPr>
          <a:xfrm>
            <a:off x="3921672" y="989503"/>
            <a:ext cx="3110833" cy="3903422"/>
          </a:xfrm>
          <a:custGeom>
            <a:avLst/>
            <a:gdLst/>
            <a:ahLst/>
            <a:cxnLst/>
            <a:rect l="l" t="t" r="r" b="b"/>
            <a:pathLst>
              <a:path w="150035" h="187786" extrusionOk="0">
                <a:moveTo>
                  <a:pt x="343" y="0"/>
                </a:moveTo>
                <a:lnTo>
                  <a:pt x="150035" y="0"/>
                </a:lnTo>
                <a:lnTo>
                  <a:pt x="99718" y="187786"/>
                </a:lnTo>
                <a:lnTo>
                  <a:pt x="0" y="187786"/>
                </a:lnTo>
                <a:close/>
              </a:path>
            </a:pathLst>
          </a:custGeom>
          <a:solidFill>
            <a:schemeClr val="lt1"/>
          </a:solidFill>
          <a:ln>
            <a:noFill/>
          </a:ln>
        </p:spPr>
      </p:sp>
      <p:pic>
        <p:nvPicPr>
          <p:cNvPr id="528" name="Google Shape;528;p41"/>
          <p:cNvPicPr preferRelativeResize="0"/>
          <p:nvPr/>
        </p:nvPicPr>
        <p:blipFill rotWithShape="1">
          <a:blip r:embed="rId3">
            <a:alphaModFix/>
          </a:blip>
          <a:srcRect/>
          <a:stretch/>
        </p:blipFill>
        <p:spPr>
          <a:xfrm>
            <a:off x="300572" y="1117804"/>
            <a:ext cx="5672252" cy="3010275"/>
          </a:xfrm>
          <a:prstGeom prst="rect">
            <a:avLst/>
          </a:prstGeom>
          <a:noFill/>
          <a:ln>
            <a:noFill/>
          </a:ln>
        </p:spPr>
      </p:pic>
      <p:sp>
        <p:nvSpPr>
          <p:cNvPr id="529" name="Google Shape;529;p41"/>
          <p:cNvSpPr txBox="1"/>
          <p:nvPr/>
        </p:nvSpPr>
        <p:spPr>
          <a:xfrm>
            <a:off x="2415274" y="4385740"/>
            <a:ext cx="1417844" cy="334125"/>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sng" strike="noStrike" cap="none">
                <a:solidFill>
                  <a:schemeClr val="hlink"/>
                </a:solidFill>
                <a:latin typeface="Calibri"/>
                <a:ea typeface="Calibri"/>
                <a:cs typeface="Calibri"/>
                <a:sym typeface="Calibri"/>
                <a:hlinkClick r:id="rId4"/>
              </a:rPr>
              <a:t>CONNECT article </a:t>
            </a:r>
            <a:endParaRPr sz="1200" b="0" i="0" u="none" strike="noStrike" cap="none">
              <a:solidFill>
                <a:srgbClr val="003F5E"/>
              </a:solidFill>
              <a:latin typeface="Calibri"/>
              <a:ea typeface="Calibri"/>
              <a:cs typeface="Calibri"/>
              <a:sym typeface="Calibri"/>
            </a:endParaRPr>
          </a:p>
        </p:txBody>
      </p:sp>
      <p:pic>
        <p:nvPicPr>
          <p:cNvPr id="530" name="Google Shape;530;p41"/>
          <p:cNvPicPr preferRelativeResize="0"/>
          <p:nvPr/>
        </p:nvPicPr>
        <p:blipFill rotWithShape="1">
          <a:blip r:embed="rId5">
            <a:alphaModFix/>
          </a:blip>
          <a:srcRect/>
          <a:stretch/>
        </p:blipFill>
        <p:spPr>
          <a:xfrm>
            <a:off x="261140" y="3360456"/>
            <a:ext cx="1229330" cy="1216033"/>
          </a:xfrm>
          <a:prstGeom prst="rect">
            <a:avLst/>
          </a:prstGeom>
          <a:noFill/>
          <a:ln>
            <a:noFill/>
          </a:ln>
          <a:effectLst>
            <a:outerShdw blurRad="50800" dist="38100" dir="2700000" algn="tl" rotWithShape="0">
              <a:srgbClr val="000000">
                <a:alpha val="40000"/>
              </a:srgbClr>
            </a:outerShdw>
          </a:effectLst>
        </p:spPr>
      </p:pic>
      <p:sp>
        <p:nvSpPr>
          <p:cNvPr id="531" name="Google Shape;531;p41"/>
          <p:cNvSpPr txBox="1"/>
          <p:nvPr/>
        </p:nvSpPr>
        <p:spPr>
          <a:xfrm>
            <a:off x="7001827" y="1284230"/>
            <a:ext cx="1565788" cy="1099409"/>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000000"/>
              </a:buClr>
              <a:buSzPts val="4500"/>
              <a:buFont typeface="Arial"/>
              <a:buNone/>
            </a:pPr>
            <a:r>
              <a:rPr lang="en-GB" sz="4500" b="1" i="0" u="none" strike="noStrike" cap="none">
                <a:solidFill>
                  <a:srgbClr val="FFFFFF"/>
                </a:solidFill>
                <a:latin typeface="Calibri"/>
                <a:ea typeface="Calibri"/>
                <a:cs typeface="Calibri"/>
                <a:sym typeface="Calibri"/>
              </a:rPr>
              <a:t>106</a:t>
            </a:r>
            <a:r>
              <a:rPr lang="en-GB" sz="4500" b="0" i="0" u="none" strike="noStrike" cap="none">
                <a:solidFill>
                  <a:srgbClr val="FFFFFF"/>
                </a:solidFill>
                <a:latin typeface="Calibri"/>
                <a:ea typeface="Calibri"/>
                <a:cs typeface="Calibri"/>
                <a:sym typeface="Calibri"/>
              </a:rPr>
              <a:t> </a:t>
            </a:r>
            <a:endParaRPr sz="45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r>
              <a:rPr lang="en-GB" sz="1800" b="0" i="0" u="none" strike="noStrike" cap="none">
                <a:solidFill>
                  <a:srgbClr val="FFFFFF"/>
                </a:solidFill>
                <a:latin typeface="Calibri"/>
                <a:ea typeface="Calibri"/>
                <a:cs typeface="Calibri"/>
                <a:sym typeface="Calibri"/>
              </a:rPr>
              <a:t>Countries</a:t>
            </a:r>
            <a:endParaRPr sz="1800" b="0" i="0" u="none" strike="noStrike" cap="none">
              <a:solidFill>
                <a:srgbClr val="FFFFFF"/>
              </a:solidFill>
              <a:latin typeface="Calibri"/>
              <a:ea typeface="Calibri"/>
              <a:cs typeface="Calibri"/>
              <a:sym typeface="Calibri"/>
            </a:endParaRPr>
          </a:p>
        </p:txBody>
      </p:sp>
      <p:sp>
        <p:nvSpPr>
          <p:cNvPr id="532" name="Google Shape;532;p41"/>
          <p:cNvSpPr txBox="1"/>
          <p:nvPr/>
        </p:nvSpPr>
        <p:spPr>
          <a:xfrm>
            <a:off x="6742429" y="2451556"/>
            <a:ext cx="1432651" cy="1104409"/>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GB" sz="2700" b="1" i="0" u="none" strike="noStrike" cap="none">
                <a:solidFill>
                  <a:srgbClr val="FFFFFF"/>
                </a:solidFill>
                <a:latin typeface="Calibri"/>
                <a:ea typeface="Calibri"/>
                <a:cs typeface="Calibri"/>
                <a:sym typeface="Calibri"/>
              </a:rPr>
              <a:t>6000+</a:t>
            </a:r>
            <a:r>
              <a:rPr lang="en-GB" sz="3600" b="0" i="0" u="none" strike="noStrike" cap="none">
                <a:solidFill>
                  <a:srgbClr val="FFFFFF"/>
                </a:solidFill>
                <a:latin typeface="Calibri"/>
                <a:ea typeface="Calibri"/>
                <a:cs typeface="Calibri"/>
                <a:sym typeface="Calibri"/>
              </a:rPr>
              <a:t> </a:t>
            </a:r>
            <a:endParaRPr sz="36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r>
              <a:rPr lang="en-GB" sz="1800" b="0" i="0" u="none" strike="noStrike" cap="none">
                <a:solidFill>
                  <a:srgbClr val="FFFFFF"/>
                </a:solidFill>
                <a:latin typeface="Calibri"/>
                <a:ea typeface="Calibri"/>
                <a:cs typeface="Calibri"/>
                <a:sym typeface="Calibri"/>
              </a:rPr>
              <a:t>Institutions</a:t>
            </a:r>
            <a:endParaRPr sz="1800" b="0" i="0" u="none" strike="noStrike" cap="none">
              <a:solidFill>
                <a:srgbClr val="FFFFFF"/>
              </a:solidFill>
              <a:latin typeface="Calibri"/>
              <a:ea typeface="Calibri"/>
              <a:cs typeface="Calibri"/>
              <a:sym typeface="Calibri"/>
            </a:endParaRPr>
          </a:p>
        </p:txBody>
      </p:sp>
      <p:sp>
        <p:nvSpPr>
          <p:cNvPr id="533" name="Google Shape;533;p41"/>
          <p:cNvSpPr/>
          <p:nvPr/>
        </p:nvSpPr>
        <p:spPr>
          <a:xfrm>
            <a:off x="8090210" y="1343551"/>
            <a:ext cx="1005770" cy="1005770"/>
          </a:xfrm>
          <a:prstGeom prst="star16">
            <a:avLst>
              <a:gd name="adj" fmla="val 41899"/>
            </a:avLst>
          </a:prstGeom>
          <a:solidFill>
            <a:srgbClr val="B6D0D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534" name="Google Shape;534;p41"/>
          <p:cNvSpPr/>
          <p:nvPr/>
        </p:nvSpPr>
        <p:spPr>
          <a:xfrm>
            <a:off x="7999836" y="2638630"/>
            <a:ext cx="787667" cy="787667"/>
          </a:xfrm>
          <a:prstGeom prst="star16">
            <a:avLst>
              <a:gd name="adj" fmla="val 41899"/>
            </a:avLst>
          </a:prstGeom>
          <a:solidFill>
            <a:srgbClr val="B6D0D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535" name="Google Shape;535;p41"/>
          <p:cNvSpPr/>
          <p:nvPr/>
        </p:nvSpPr>
        <p:spPr>
          <a:xfrm>
            <a:off x="7659383" y="3732964"/>
            <a:ext cx="787667" cy="787667"/>
          </a:xfrm>
          <a:prstGeom prst="star16">
            <a:avLst>
              <a:gd name="adj" fmla="val 41899"/>
            </a:avLst>
          </a:prstGeom>
          <a:solidFill>
            <a:srgbClr val="B6D0D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536" name="Google Shape;536;p41"/>
          <p:cNvSpPr txBox="1"/>
          <p:nvPr/>
        </p:nvSpPr>
        <p:spPr>
          <a:xfrm>
            <a:off x="8036854" y="2803129"/>
            <a:ext cx="669150" cy="438525"/>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rgbClr val="1F3864"/>
                </a:solidFill>
                <a:latin typeface="Calibri"/>
                <a:ea typeface="Calibri"/>
                <a:cs typeface="Calibri"/>
                <a:sym typeface="Calibri"/>
              </a:rPr>
              <a:t>11%</a:t>
            </a:r>
            <a:br>
              <a:rPr lang="en-GB" sz="1200" b="1" i="0" u="none" strike="noStrike" cap="none">
                <a:solidFill>
                  <a:srgbClr val="1F3864"/>
                </a:solidFill>
                <a:latin typeface="Calibri"/>
                <a:ea typeface="Calibri"/>
                <a:cs typeface="Calibri"/>
                <a:sym typeface="Calibri"/>
              </a:rPr>
            </a:br>
            <a:r>
              <a:rPr lang="en-GB" sz="1200" b="1" i="0" u="none" strike="noStrike" cap="none">
                <a:solidFill>
                  <a:srgbClr val="1F3864"/>
                </a:solidFill>
                <a:latin typeface="Calibri"/>
                <a:ea typeface="Calibri"/>
                <a:cs typeface="Calibri"/>
                <a:sym typeface="Calibri"/>
              </a:rPr>
              <a:t> growth</a:t>
            </a:r>
            <a:endParaRPr sz="1200" b="1" i="0" u="none" strike="noStrike" cap="none">
              <a:solidFill>
                <a:srgbClr val="1F3864"/>
              </a:solidFill>
              <a:latin typeface="Calibri"/>
              <a:ea typeface="Calibri"/>
              <a:cs typeface="Calibri"/>
              <a:sym typeface="Calibri"/>
            </a:endParaRPr>
          </a:p>
        </p:txBody>
      </p:sp>
      <p:sp>
        <p:nvSpPr>
          <p:cNvPr id="537" name="Google Shape;537;p41"/>
          <p:cNvSpPr txBox="1"/>
          <p:nvPr/>
        </p:nvSpPr>
        <p:spPr>
          <a:xfrm>
            <a:off x="7697801" y="3903683"/>
            <a:ext cx="669150" cy="438525"/>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rgbClr val="1F3864"/>
                </a:solidFill>
                <a:latin typeface="Calibri"/>
                <a:ea typeface="Calibri"/>
                <a:cs typeface="Calibri"/>
                <a:sym typeface="Calibri"/>
              </a:rPr>
              <a:t>21%</a:t>
            </a:r>
            <a:br>
              <a:rPr lang="en-GB" sz="1200" b="1" i="0" u="none" strike="noStrike" cap="none">
                <a:solidFill>
                  <a:srgbClr val="1F3864"/>
                </a:solidFill>
                <a:latin typeface="Calibri"/>
                <a:ea typeface="Calibri"/>
                <a:cs typeface="Calibri"/>
                <a:sym typeface="Calibri"/>
              </a:rPr>
            </a:br>
            <a:r>
              <a:rPr lang="en-GB" sz="1200" b="1" i="0" u="none" strike="noStrike" cap="none">
                <a:solidFill>
                  <a:srgbClr val="1F3864"/>
                </a:solidFill>
                <a:latin typeface="Calibri"/>
                <a:ea typeface="Calibri"/>
                <a:cs typeface="Calibri"/>
                <a:sym typeface="Calibri"/>
              </a:rPr>
              <a:t> growth</a:t>
            </a:r>
            <a:endParaRPr sz="1200" b="1" i="0" u="none" strike="noStrike" cap="none">
              <a:solidFill>
                <a:srgbClr val="1F3864"/>
              </a:solidFill>
              <a:latin typeface="Calibri"/>
              <a:ea typeface="Calibri"/>
              <a:cs typeface="Calibri"/>
              <a:sym typeface="Calibri"/>
            </a:endParaRPr>
          </a:p>
        </p:txBody>
      </p:sp>
      <p:sp>
        <p:nvSpPr>
          <p:cNvPr id="538" name="Google Shape;538;p41"/>
          <p:cNvSpPr txBox="1"/>
          <p:nvPr/>
        </p:nvSpPr>
        <p:spPr>
          <a:xfrm>
            <a:off x="8145900" y="1580267"/>
            <a:ext cx="905400" cy="614925"/>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1F3864"/>
                </a:solidFill>
                <a:latin typeface="Calibri"/>
                <a:ea typeface="Calibri"/>
                <a:cs typeface="Calibri"/>
                <a:sym typeface="Calibri"/>
              </a:rPr>
              <a:t>12 new NROs</a:t>
            </a:r>
            <a:endParaRPr sz="1100" b="0" i="0" u="none" strike="noStrike" cap="none">
              <a:solidFill>
                <a:srgbClr val="1F3864"/>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rgbClr val="1F3864"/>
              </a:solidFill>
              <a:latin typeface="Calibri"/>
              <a:ea typeface="Calibri"/>
              <a:cs typeface="Calibri"/>
              <a:sym typeface="Calibri"/>
            </a:endParaRPr>
          </a:p>
        </p:txBody>
      </p:sp>
      <p:sp>
        <p:nvSpPr>
          <p:cNvPr id="539" name="Google Shape;539;p41"/>
          <p:cNvSpPr/>
          <p:nvPr/>
        </p:nvSpPr>
        <p:spPr>
          <a:xfrm>
            <a:off x="4557255" y="3465587"/>
            <a:ext cx="1283950" cy="1283950"/>
          </a:xfrm>
          <a:prstGeom prst="star16">
            <a:avLst>
              <a:gd name="adj" fmla="val 43112"/>
            </a:avLst>
          </a:prstGeom>
          <a:solidFill>
            <a:srgbClr val="ED1556">
              <a:alpha val="93725"/>
            </a:srgbClr>
          </a:solidFill>
          <a:ln w="2540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540" name="Google Shape;540;p41"/>
          <p:cNvSpPr txBox="1"/>
          <p:nvPr/>
        </p:nvSpPr>
        <p:spPr>
          <a:xfrm>
            <a:off x="4613050" y="3762207"/>
            <a:ext cx="1238864" cy="889888"/>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200" b="1" i="0" u="none" strike="noStrike" cap="none">
                <a:solidFill>
                  <a:schemeClr val="lt1"/>
                </a:solidFill>
                <a:latin typeface="Calibri"/>
                <a:ea typeface="Calibri"/>
                <a:cs typeface="Calibri"/>
                <a:sym typeface="Calibri"/>
              </a:rPr>
              <a:t>&gt;1 billion international authN in 2019</a:t>
            </a:r>
            <a:endParaRPr sz="1200" b="0" i="0" u="none" strike="noStrike" cap="none">
              <a:solidFill>
                <a:schemeClr val="lt1"/>
              </a:solidFill>
              <a:latin typeface="Arial"/>
              <a:ea typeface="Arial"/>
              <a:cs typeface="Arial"/>
              <a:sym typeface="Arial"/>
            </a:endParaRPr>
          </a:p>
        </p:txBody>
      </p:sp>
      <p:sp>
        <p:nvSpPr>
          <p:cNvPr id="541" name="Google Shape;541;p41"/>
          <p:cNvSpPr/>
          <p:nvPr/>
        </p:nvSpPr>
        <p:spPr>
          <a:xfrm>
            <a:off x="1318205" y="3494215"/>
            <a:ext cx="1293419" cy="1293419"/>
          </a:xfrm>
          <a:prstGeom prst="star16">
            <a:avLst>
              <a:gd name="adj" fmla="val 43112"/>
            </a:avLst>
          </a:prstGeom>
          <a:solidFill>
            <a:srgbClr val="ED1556">
              <a:alpha val="93725"/>
            </a:srgbClr>
          </a:solidFill>
          <a:ln w="2540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542" name="Google Shape;542;p41"/>
          <p:cNvSpPr txBox="1"/>
          <p:nvPr/>
        </p:nvSpPr>
        <p:spPr>
          <a:xfrm>
            <a:off x="1375218" y="3786853"/>
            <a:ext cx="1174725" cy="614925"/>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200" b="1" i="0" u="none" strike="noStrike" cap="none">
                <a:solidFill>
                  <a:schemeClr val="lt1"/>
                </a:solidFill>
                <a:latin typeface="Calibri"/>
                <a:ea typeface="Calibri"/>
                <a:cs typeface="Calibri"/>
                <a:sym typeface="Calibri"/>
              </a:rPr>
              <a:t>Internet Hall</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GB" sz="1200" b="1" i="0" u="none" strike="noStrike" cap="none">
                <a:solidFill>
                  <a:schemeClr val="lt1"/>
                </a:solidFill>
                <a:latin typeface="Calibri"/>
                <a:ea typeface="Calibri"/>
                <a:cs typeface="Calibri"/>
                <a:sym typeface="Calibri"/>
              </a:rPr>
              <a:t>of Fame 2019 </a:t>
            </a:r>
            <a:endParaRPr sz="12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500"/>
              <a:buFont typeface="Arial"/>
              <a:buNone/>
            </a:pPr>
            <a:r>
              <a:rPr lang="en-GB" sz="1200" b="1" i="0" u="none" strike="noStrike" cap="none">
                <a:solidFill>
                  <a:schemeClr val="lt1"/>
                </a:solidFill>
                <a:latin typeface="Calibri"/>
                <a:ea typeface="Calibri"/>
                <a:cs typeface="Calibri"/>
                <a:sym typeface="Calibri"/>
              </a:rPr>
              <a:t>Klaas Wierenga</a:t>
            </a:r>
            <a:endParaRPr sz="12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lt1"/>
              </a:solidFill>
              <a:latin typeface="Calibri"/>
              <a:ea typeface="Calibri"/>
              <a:cs typeface="Calibri"/>
              <a:sym typeface="Calibri"/>
            </a:endParaRPr>
          </a:p>
        </p:txBody>
      </p:sp>
      <p:pic>
        <p:nvPicPr>
          <p:cNvPr id="543" name="Google Shape;543;p41"/>
          <p:cNvPicPr preferRelativeResize="0"/>
          <p:nvPr/>
        </p:nvPicPr>
        <p:blipFill rotWithShape="1">
          <a:blip r:embed="rId6">
            <a:alphaModFix/>
          </a:blip>
          <a:srcRect/>
          <a:stretch/>
        </p:blipFill>
        <p:spPr>
          <a:xfrm>
            <a:off x="272663" y="-57152"/>
            <a:ext cx="1624588" cy="7040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42"/>
          <p:cNvSpPr/>
          <p:nvPr/>
        </p:nvSpPr>
        <p:spPr>
          <a:xfrm>
            <a:off x="5851914" y="989503"/>
            <a:ext cx="3110833" cy="3903422"/>
          </a:xfrm>
          <a:custGeom>
            <a:avLst/>
            <a:gdLst/>
            <a:ahLst/>
            <a:cxnLst/>
            <a:rect l="l" t="t" r="r" b="b"/>
            <a:pathLst>
              <a:path w="150035" h="187786" extrusionOk="0">
                <a:moveTo>
                  <a:pt x="343" y="0"/>
                </a:moveTo>
                <a:lnTo>
                  <a:pt x="150035" y="0"/>
                </a:lnTo>
                <a:lnTo>
                  <a:pt x="99718" y="187786"/>
                </a:lnTo>
                <a:lnTo>
                  <a:pt x="0" y="187786"/>
                </a:lnTo>
                <a:close/>
              </a:path>
            </a:pathLst>
          </a:custGeom>
          <a:solidFill>
            <a:srgbClr val="F1893B"/>
          </a:solidFill>
          <a:ln>
            <a:noFill/>
          </a:ln>
        </p:spPr>
      </p:sp>
      <p:sp>
        <p:nvSpPr>
          <p:cNvPr id="550" name="Google Shape;550;p42"/>
          <p:cNvSpPr/>
          <p:nvPr/>
        </p:nvSpPr>
        <p:spPr>
          <a:xfrm>
            <a:off x="3921672" y="989503"/>
            <a:ext cx="3110833" cy="3903422"/>
          </a:xfrm>
          <a:custGeom>
            <a:avLst/>
            <a:gdLst/>
            <a:ahLst/>
            <a:cxnLst/>
            <a:rect l="l" t="t" r="r" b="b"/>
            <a:pathLst>
              <a:path w="150035" h="187786" extrusionOk="0">
                <a:moveTo>
                  <a:pt x="343" y="0"/>
                </a:moveTo>
                <a:lnTo>
                  <a:pt x="150035" y="0"/>
                </a:lnTo>
                <a:lnTo>
                  <a:pt x="99718" y="187786"/>
                </a:lnTo>
                <a:lnTo>
                  <a:pt x="0" y="187786"/>
                </a:lnTo>
                <a:close/>
              </a:path>
            </a:pathLst>
          </a:custGeom>
          <a:solidFill>
            <a:schemeClr val="lt1"/>
          </a:solidFill>
          <a:ln>
            <a:noFill/>
          </a:ln>
        </p:spPr>
      </p:sp>
      <p:sp>
        <p:nvSpPr>
          <p:cNvPr id="551" name="Google Shape;551;p42"/>
          <p:cNvSpPr/>
          <p:nvPr/>
        </p:nvSpPr>
        <p:spPr>
          <a:xfrm>
            <a:off x="8090210" y="1343551"/>
            <a:ext cx="1005770" cy="1005770"/>
          </a:xfrm>
          <a:prstGeom prst="star16">
            <a:avLst>
              <a:gd name="adj" fmla="val 41899"/>
            </a:avLst>
          </a:prstGeom>
          <a:solidFill>
            <a:srgbClr val="2F549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552" name="Google Shape;552;p42"/>
          <p:cNvSpPr/>
          <p:nvPr/>
        </p:nvSpPr>
        <p:spPr>
          <a:xfrm>
            <a:off x="7933470" y="2638630"/>
            <a:ext cx="787667" cy="787667"/>
          </a:xfrm>
          <a:prstGeom prst="star16">
            <a:avLst>
              <a:gd name="adj" fmla="val 41899"/>
            </a:avLst>
          </a:prstGeom>
          <a:solidFill>
            <a:srgbClr val="2F549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553" name="Google Shape;553;p42"/>
          <p:cNvSpPr/>
          <p:nvPr/>
        </p:nvSpPr>
        <p:spPr>
          <a:xfrm>
            <a:off x="7615139" y="3732964"/>
            <a:ext cx="787667" cy="787667"/>
          </a:xfrm>
          <a:prstGeom prst="star16">
            <a:avLst>
              <a:gd name="adj" fmla="val 41899"/>
            </a:avLst>
          </a:prstGeom>
          <a:solidFill>
            <a:srgbClr val="2F549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554" name="Google Shape;554;p42"/>
          <p:cNvSpPr txBox="1"/>
          <p:nvPr/>
        </p:nvSpPr>
        <p:spPr>
          <a:xfrm>
            <a:off x="6580414" y="3602055"/>
            <a:ext cx="1180627" cy="1103884"/>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GB" sz="2700" b="1" i="0" u="none" strike="noStrike" cap="none">
                <a:solidFill>
                  <a:srgbClr val="FFFFFF"/>
                </a:solidFill>
                <a:latin typeface="Calibri"/>
                <a:ea typeface="Calibri"/>
                <a:cs typeface="Calibri"/>
                <a:sym typeface="Calibri"/>
              </a:rPr>
              <a:t>2944</a:t>
            </a:r>
            <a:br>
              <a:rPr lang="en-GB" sz="3600" b="0" i="0" u="none" strike="noStrike" cap="none">
                <a:solidFill>
                  <a:srgbClr val="FFFFFF"/>
                </a:solidFill>
                <a:latin typeface="Calibri"/>
                <a:ea typeface="Calibri"/>
                <a:cs typeface="Calibri"/>
                <a:sym typeface="Calibri"/>
              </a:rPr>
            </a:br>
            <a:r>
              <a:rPr lang="en-GB" sz="1500" b="0" i="0" u="none" strike="noStrike" cap="none">
                <a:solidFill>
                  <a:srgbClr val="FFFFFF"/>
                </a:solidFill>
                <a:latin typeface="Calibri"/>
                <a:ea typeface="Calibri"/>
                <a:cs typeface="Calibri"/>
                <a:sym typeface="Calibri"/>
              </a:rPr>
              <a:t>Service Providers</a:t>
            </a:r>
            <a:endParaRPr sz="15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5" name="Google Shape;555;p42"/>
          <p:cNvSpPr txBox="1">
            <a:spLocks noGrp="1"/>
          </p:cNvSpPr>
          <p:nvPr>
            <p:ph type="title"/>
          </p:nvPr>
        </p:nvSpPr>
        <p:spPr>
          <a:xfrm>
            <a:off x="340894" y="153280"/>
            <a:ext cx="7042950" cy="704025"/>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400"/>
              <a:buNone/>
            </a:pPr>
            <a:endParaRPr sz="1100" b="0">
              <a:solidFill>
                <a:schemeClr val="lt1"/>
              </a:solidFill>
            </a:endParaRPr>
          </a:p>
          <a:p>
            <a:pPr marL="0" lvl="0" indent="0" algn="l" rtl="0">
              <a:lnSpc>
                <a:spcPct val="100000"/>
              </a:lnSpc>
              <a:spcBef>
                <a:spcPts val="0"/>
              </a:spcBef>
              <a:spcAft>
                <a:spcPts val="0"/>
              </a:spcAft>
              <a:buClr>
                <a:schemeClr val="accent4"/>
              </a:buClr>
              <a:buSzPts val="1800"/>
              <a:buFont typeface="Calibri"/>
              <a:buNone/>
            </a:pPr>
            <a:r>
              <a:rPr lang="en-GB" sz="1100" b="0" i="1">
                <a:solidFill>
                  <a:schemeClr val="lt1"/>
                </a:solidFill>
              </a:rPr>
              <a:t>Service uptake – Identity Federations </a:t>
            </a:r>
            <a:endParaRPr sz="1100"/>
          </a:p>
        </p:txBody>
      </p:sp>
      <p:sp>
        <p:nvSpPr>
          <p:cNvPr id="556" name="Google Shape;556;p42"/>
          <p:cNvSpPr txBox="1">
            <a:spLocks noGrp="1"/>
          </p:cNvSpPr>
          <p:nvPr>
            <p:ph type="sldNum" idx="12"/>
          </p:nvPr>
        </p:nvSpPr>
        <p:spPr>
          <a:xfrm>
            <a:off x="8579646" y="4892926"/>
            <a:ext cx="427275" cy="240975"/>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000000"/>
              </a:buClr>
              <a:buSzPts val="900"/>
              <a:buFont typeface="Arial"/>
              <a:buNone/>
            </a:pPr>
            <a:fld id="{00000000-1234-1234-1234-123412341234}" type="slidenum">
              <a:rPr lang="en-GB" sz="1100"/>
              <a:t>24</a:t>
            </a:fld>
            <a:endParaRPr sz="1100"/>
          </a:p>
        </p:txBody>
      </p:sp>
      <p:sp>
        <p:nvSpPr>
          <p:cNvPr id="557" name="Google Shape;557;p42"/>
          <p:cNvSpPr txBox="1"/>
          <p:nvPr/>
        </p:nvSpPr>
        <p:spPr>
          <a:xfrm>
            <a:off x="8090210" y="1563762"/>
            <a:ext cx="985500" cy="669375"/>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chemeClr val="lt1"/>
                </a:solidFill>
                <a:latin typeface="Calibri"/>
                <a:ea typeface="Calibri"/>
                <a:cs typeface="Calibri"/>
                <a:sym typeface="Calibri"/>
              </a:rPr>
              <a:t>9 new members</a:t>
            </a:r>
            <a:endParaRPr sz="900" b="1" i="0" u="none" strike="noStrike" cap="none">
              <a:solidFill>
                <a:schemeClr val="lt1"/>
              </a:solidFill>
              <a:latin typeface="Calibri"/>
              <a:ea typeface="Calibri"/>
              <a:cs typeface="Calibri"/>
              <a:sym typeface="Calibri"/>
            </a:endParaRPr>
          </a:p>
        </p:txBody>
      </p:sp>
      <p:sp>
        <p:nvSpPr>
          <p:cNvPr id="558" name="Google Shape;558;p42"/>
          <p:cNvSpPr txBox="1"/>
          <p:nvPr/>
        </p:nvSpPr>
        <p:spPr>
          <a:xfrm>
            <a:off x="7992728" y="2805209"/>
            <a:ext cx="669150" cy="438525"/>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Calibri"/>
                <a:ea typeface="Calibri"/>
                <a:cs typeface="Calibri"/>
                <a:sym typeface="Calibri"/>
              </a:rPr>
              <a:t>23%</a:t>
            </a:r>
            <a:br>
              <a:rPr lang="en-GB" sz="1200" b="1" i="0" u="none" strike="noStrike" cap="none">
                <a:solidFill>
                  <a:schemeClr val="lt1"/>
                </a:solidFill>
                <a:latin typeface="Calibri"/>
                <a:ea typeface="Calibri"/>
                <a:cs typeface="Calibri"/>
                <a:sym typeface="Calibri"/>
              </a:rPr>
            </a:br>
            <a:r>
              <a:rPr lang="en-GB" sz="1200" b="1" i="0" u="none" strike="noStrike" cap="none">
                <a:solidFill>
                  <a:schemeClr val="lt1"/>
                </a:solidFill>
                <a:latin typeface="Calibri"/>
                <a:ea typeface="Calibri"/>
                <a:cs typeface="Calibri"/>
                <a:sym typeface="Calibri"/>
              </a:rPr>
              <a:t> growth</a:t>
            </a:r>
            <a:endParaRPr sz="1200" b="1" i="0" u="none" strike="noStrike" cap="none">
              <a:solidFill>
                <a:schemeClr val="lt1"/>
              </a:solidFill>
              <a:latin typeface="Calibri"/>
              <a:ea typeface="Calibri"/>
              <a:cs typeface="Calibri"/>
              <a:sym typeface="Calibri"/>
            </a:endParaRPr>
          </a:p>
        </p:txBody>
      </p:sp>
      <p:sp>
        <p:nvSpPr>
          <p:cNvPr id="559" name="Google Shape;559;p42"/>
          <p:cNvSpPr txBox="1"/>
          <p:nvPr/>
        </p:nvSpPr>
        <p:spPr>
          <a:xfrm>
            <a:off x="7656930" y="3882265"/>
            <a:ext cx="669150" cy="438525"/>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Calibri"/>
                <a:ea typeface="Calibri"/>
                <a:cs typeface="Calibri"/>
                <a:sym typeface="Calibri"/>
              </a:rPr>
              <a:t>27%</a:t>
            </a:r>
            <a:br>
              <a:rPr lang="en-GB" sz="1200" b="1" i="0" u="none" strike="noStrike" cap="none">
                <a:solidFill>
                  <a:schemeClr val="lt1"/>
                </a:solidFill>
                <a:latin typeface="Calibri"/>
                <a:ea typeface="Calibri"/>
                <a:cs typeface="Calibri"/>
                <a:sym typeface="Calibri"/>
              </a:rPr>
            </a:br>
            <a:r>
              <a:rPr lang="en-GB" sz="1200" b="1" i="0" u="none" strike="noStrike" cap="none">
                <a:solidFill>
                  <a:schemeClr val="lt1"/>
                </a:solidFill>
                <a:latin typeface="Calibri"/>
                <a:ea typeface="Calibri"/>
                <a:cs typeface="Calibri"/>
                <a:sym typeface="Calibri"/>
              </a:rPr>
              <a:t> growth</a:t>
            </a:r>
            <a:endParaRPr sz="1200" b="1" i="0" u="none" strike="noStrike" cap="none">
              <a:solidFill>
                <a:schemeClr val="lt1"/>
              </a:solidFill>
              <a:latin typeface="Calibri"/>
              <a:ea typeface="Calibri"/>
              <a:cs typeface="Calibri"/>
              <a:sym typeface="Calibri"/>
            </a:endParaRPr>
          </a:p>
        </p:txBody>
      </p:sp>
      <p:pic>
        <p:nvPicPr>
          <p:cNvPr id="560" name="Google Shape;560;p42"/>
          <p:cNvPicPr preferRelativeResize="0"/>
          <p:nvPr/>
        </p:nvPicPr>
        <p:blipFill rotWithShape="1">
          <a:blip r:embed="rId3">
            <a:alphaModFix/>
          </a:blip>
          <a:srcRect/>
          <a:stretch/>
        </p:blipFill>
        <p:spPr>
          <a:xfrm>
            <a:off x="358729" y="1659275"/>
            <a:ext cx="5542190" cy="2746377"/>
          </a:xfrm>
          <a:prstGeom prst="rect">
            <a:avLst/>
          </a:prstGeom>
          <a:noFill/>
          <a:ln>
            <a:noFill/>
          </a:ln>
        </p:spPr>
      </p:pic>
      <p:pic>
        <p:nvPicPr>
          <p:cNvPr id="561" name="Google Shape;561;p42" descr="A picture containing drawing, cup&#10;&#10;Description automatically generated"/>
          <p:cNvPicPr preferRelativeResize="0"/>
          <p:nvPr/>
        </p:nvPicPr>
        <p:blipFill rotWithShape="1">
          <a:blip r:embed="rId4">
            <a:alphaModFix/>
          </a:blip>
          <a:srcRect/>
          <a:stretch/>
        </p:blipFill>
        <p:spPr>
          <a:xfrm>
            <a:off x="407261" y="168665"/>
            <a:ext cx="1495280" cy="324946"/>
          </a:xfrm>
          <a:prstGeom prst="rect">
            <a:avLst/>
          </a:prstGeom>
          <a:noFill/>
          <a:ln>
            <a:noFill/>
          </a:ln>
        </p:spPr>
      </p:pic>
      <p:sp>
        <p:nvSpPr>
          <p:cNvPr id="562" name="Google Shape;562;p42"/>
          <p:cNvSpPr txBox="1"/>
          <p:nvPr/>
        </p:nvSpPr>
        <p:spPr>
          <a:xfrm>
            <a:off x="7102313" y="1166803"/>
            <a:ext cx="1197721" cy="1331739"/>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000000"/>
              </a:buClr>
              <a:buSzPts val="4500"/>
              <a:buFont typeface="Arial"/>
              <a:buNone/>
            </a:pPr>
            <a:r>
              <a:rPr lang="en-GB" sz="4500" b="1" i="0" u="none" strike="noStrike" cap="none">
                <a:solidFill>
                  <a:srgbClr val="FFFFFF"/>
                </a:solidFill>
                <a:latin typeface="Calibri"/>
                <a:ea typeface="Calibri"/>
                <a:cs typeface="Calibri"/>
                <a:sym typeface="Calibri"/>
              </a:rPr>
              <a:t>68</a:t>
            </a:r>
            <a:r>
              <a:rPr lang="en-GB" sz="4500" b="0" i="0" u="none" strike="noStrike" cap="none">
                <a:solidFill>
                  <a:srgbClr val="FFFFFF"/>
                </a:solidFill>
                <a:latin typeface="Calibri"/>
                <a:ea typeface="Calibri"/>
                <a:cs typeface="Calibri"/>
                <a:sym typeface="Calibri"/>
              </a:rPr>
              <a:t> </a:t>
            </a:r>
            <a:br>
              <a:rPr lang="en-GB" sz="4500" b="0" i="0" u="none" strike="noStrike" cap="none">
                <a:solidFill>
                  <a:srgbClr val="FFFFFF"/>
                </a:solidFill>
                <a:latin typeface="Calibri"/>
                <a:ea typeface="Calibri"/>
                <a:cs typeface="Calibri"/>
                <a:sym typeface="Calibri"/>
              </a:rPr>
            </a:br>
            <a:r>
              <a:rPr lang="en-GB" sz="1500" b="0" i="0" u="none" strike="noStrike" cap="none">
                <a:solidFill>
                  <a:srgbClr val="FFFFFF"/>
                </a:solidFill>
                <a:latin typeface="Calibri"/>
                <a:ea typeface="Calibri"/>
                <a:cs typeface="Calibri"/>
                <a:sym typeface="Calibri"/>
              </a:rPr>
              <a:t>Identity Federations</a:t>
            </a:r>
            <a:endParaRPr sz="1500" b="0" i="0" u="none" strike="noStrike" cap="none">
              <a:solidFill>
                <a:srgbClr val="FFFFFF"/>
              </a:solidFill>
              <a:latin typeface="Calibri"/>
              <a:ea typeface="Calibri"/>
              <a:cs typeface="Calibri"/>
              <a:sym typeface="Calibri"/>
            </a:endParaRPr>
          </a:p>
        </p:txBody>
      </p:sp>
      <p:sp>
        <p:nvSpPr>
          <p:cNvPr id="563" name="Google Shape;563;p42"/>
          <p:cNvSpPr txBox="1"/>
          <p:nvPr/>
        </p:nvSpPr>
        <p:spPr>
          <a:xfrm>
            <a:off x="6893848" y="2402533"/>
            <a:ext cx="1026964" cy="1023765"/>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GB" sz="2700" b="1" i="0" u="none" strike="noStrike" cap="none">
                <a:solidFill>
                  <a:srgbClr val="FFFFFF"/>
                </a:solidFill>
                <a:latin typeface="Calibri"/>
                <a:ea typeface="Calibri"/>
                <a:cs typeface="Calibri"/>
                <a:sym typeface="Calibri"/>
              </a:rPr>
              <a:t>3658</a:t>
            </a:r>
            <a:r>
              <a:rPr lang="en-GB" sz="3600" b="0" i="0" u="none" strike="noStrike" cap="none">
                <a:solidFill>
                  <a:srgbClr val="FFFFFF"/>
                </a:solidFill>
                <a:latin typeface="Calibri"/>
                <a:ea typeface="Calibri"/>
                <a:cs typeface="Calibri"/>
                <a:sym typeface="Calibri"/>
              </a:rPr>
              <a:t> </a:t>
            </a:r>
            <a:br>
              <a:rPr lang="en-GB" sz="3600" b="0" i="0" u="none" strike="noStrike" cap="none">
                <a:solidFill>
                  <a:srgbClr val="FFFFFF"/>
                </a:solidFill>
                <a:latin typeface="Calibri"/>
                <a:ea typeface="Calibri"/>
                <a:cs typeface="Calibri"/>
                <a:sym typeface="Calibri"/>
              </a:rPr>
            </a:br>
            <a:r>
              <a:rPr lang="en-GB" sz="1500" b="0" i="0" u="none" strike="noStrike" cap="none">
                <a:solidFill>
                  <a:srgbClr val="FFFFFF"/>
                </a:solidFill>
                <a:latin typeface="Calibri"/>
                <a:ea typeface="Calibri"/>
                <a:cs typeface="Calibri"/>
                <a:sym typeface="Calibri"/>
              </a:rPr>
              <a:t>Identity Providers</a:t>
            </a: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43"/>
          <p:cNvSpPr txBox="1">
            <a:spLocks noGrp="1"/>
          </p:cNvSpPr>
          <p:nvPr>
            <p:ph type="body" idx="1"/>
          </p:nvPr>
        </p:nvSpPr>
        <p:spPr>
          <a:xfrm>
            <a:off x="341267" y="1127181"/>
            <a:ext cx="7886700" cy="3263400"/>
          </a:xfrm>
          <a:prstGeom prst="rect">
            <a:avLst/>
          </a:prstGeom>
          <a:noFill/>
          <a:ln>
            <a:noFill/>
          </a:ln>
        </p:spPr>
        <p:txBody>
          <a:bodyPr spcFirstLastPara="1" wrap="square" lIns="68575" tIns="34275" rIns="68575" bIns="34275" anchor="t" anchorCtr="0">
            <a:noAutofit/>
          </a:bodyPr>
          <a:lstStyle/>
          <a:p>
            <a:pPr marL="342900" lvl="0" indent="-165100" algn="l" rtl="0">
              <a:lnSpc>
                <a:spcPct val="90000"/>
              </a:lnSpc>
              <a:spcBef>
                <a:spcPts val="800"/>
              </a:spcBef>
              <a:spcAft>
                <a:spcPts val="0"/>
              </a:spcAft>
              <a:buSzPts val="1600"/>
              <a:buNone/>
            </a:pPr>
            <a:endParaRPr sz="1100"/>
          </a:p>
        </p:txBody>
      </p:sp>
      <p:sp>
        <p:nvSpPr>
          <p:cNvPr id="570" name="Google Shape;570;p43"/>
          <p:cNvSpPr txBox="1">
            <a:spLocks noGrp="1"/>
          </p:cNvSpPr>
          <p:nvPr>
            <p:ph type="title"/>
          </p:nvPr>
        </p:nvSpPr>
        <p:spPr>
          <a:xfrm>
            <a:off x="340894" y="153280"/>
            <a:ext cx="7042950" cy="704025"/>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800"/>
              <a:buFont typeface="Arial"/>
              <a:buNone/>
            </a:pPr>
            <a:endParaRPr sz="1100">
              <a:solidFill>
                <a:schemeClr val="accent4"/>
              </a:solidFill>
            </a:endParaRPr>
          </a:p>
          <a:p>
            <a:pPr marL="0" lvl="0" indent="0" algn="l" rtl="0">
              <a:lnSpc>
                <a:spcPct val="100000"/>
              </a:lnSpc>
              <a:spcBef>
                <a:spcPts val="0"/>
              </a:spcBef>
              <a:spcAft>
                <a:spcPts val="0"/>
              </a:spcAft>
              <a:buClr>
                <a:schemeClr val="dk1"/>
              </a:buClr>
              <a:buSzPts val="800"/>
              <a:buFont typeface="Arial"/>
              <a:buNone/>
            </a:pPr>
            <a:endParaRPr sz="1100">
              <a:solidFill>
                <a:schemeClr val="accent4"/>
              </a:solidFill>
            </a:endParaRPr>
          </a:p>
          <a:p>
            <a:pPr marL="0" lvl="0" indent="0" algn="l" rtl="0">
              <a:lnSpc>
                <a:spcPct val="100000"/>
              </a:lnSpc>
              <a:spcBef>
                <a:spcPts val="0"/>
              </a:spcBef>
              <a:spcAft>
                <a:spcPts val="0"/>
              </a:spcAft>
              <a:buClr>
                <a:schemeClr val="dk1"/>
              </a:buClr>
              <a:buSzPts val="800"/>
              <a:buFont typeface="Arial"/>
              <a:buNone/>
            </a:pPr>
            <a:r>
              <a:rPr lang="en-GB" sz="1100">
                <a:solidFill>
                  <a:schemeClr val="accent4"/>
                </a:solidFill>
              </a:rPr>
              <a:t> </a:t>
            </a:r>
            <a:endParaRPr sz="1100">
              <a:solidFill>
                <a:schemeClr val="accent4"/>
              </a:solidFill>
            </a:endParaRPr>
          </a:p>
          <a:p>
            <a:pPr marL="0" lvl="0" indent="0" algn="l" rtl="0">
              <a:lnSpc>
                <a:spcPct val="100000"/>
              </a:lnSpc>
              <a:spcBef>
                <a:spcPts val="0"/>
              </a:spcBef>
              <a:spcAft>
                <a:spcPts val="0"/>
              </a:spcAft>
              <a:buClr>
                <a:schemeClr val="dk1"/>
              </a:buClr>
              <a:buSzPts val="800"/>
              <a:buFont typeface="Arial"/>
              <a:buNone/>
            </a:pPr>
            <a:r>
              <a:rPr lang="en-GB" sz="1100" b="0" i="1">
                <a:solidFill>
                  <a:srgbClr val="FFFFFF"/>
                </a:solidFill>
                <a:latin typeface="Calibri"/>
                <a:ea typeface="Calibri"/>
                <a:cs typeface="Calibri"/>
                <a:sym typeface="Calibri"/>
              </a:rPr>
              <a:t>Managing virtual teams made easy</a:t>
            </a:r>
            <a:endParaRPr sz="1100" b="0" i="1">
              <a:solidFill>
                <a:srgbClr val="FFFFFF"/>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800"/>
              <a:buFont typeface="Arial"/>
              <a:buNone/>
            </a:pPr>
            <a:endParaRPr sz="1100">
              <a:solidFill>
                <a:schemeClr val="accent4"/>
              </a:solidFill>
            </a:endParaRPr>
          </a:p>
          <a:p>
            <a:pPr marL="0" lvl="0" indent="0" algn="l" rtl="0">
              <a:lnSpc>
                <a:spcPct val="100000"/>
              </a:lnSpc>
              <a:spcBef>
                <a:spcPts val="0"/>
              </a:spcBef>
              <a:spcAft>
                <a:spcPts val="0"/>
              </a:spcAft>
              <a:buSzPts val="1400"/>
              <a:buNone/>
            </a:pPr>
            <a:endParaRPr sz="1100"/>
          </a:p>
        </p:txBody>
      </p:sp>
      <p:sp>
        <p:nvSpPr>
          <p:cNvPr id="571" name="Google Shape;571;p43"/>
          <p:cNvSpPr txBox="1">
            <a:spLocks noGrp="1"/>
          </p:cNvSpPr>
          <p:nvPr>
            <p:ph type="sldNum" idx="12"/>
          </p:nvPr>
        </p:nvSpPr>
        <p:spPr>
          <a:xfrm>
            <a:off x="8579646" y="4892926"/>
            <a:ext cx="427275" cy="240975"/>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000000"/>
              </a:buClr>
              <a:buSzPts val="900"/>
              <a:buFont typeface="Arial"/>
              <a:buNone/>
            </a:pPr>
            <a:fld id="{00000000-1234-1234-1234-123412341234}" type="slidenum">
              <a:rPr lang="en-GB" sz="1100"/>
              <a:t>25</a:t>
            </a:fld>
            <a:endParaRPr sz="1100"/>
          </a:p>
        </p:txBody>
      </p:sp>
      <p:sp>
        <p:nvSpPr>
          <p:cNvPr id="572" name="Google Shape;572;p43"/>
          <p:cNvSpPr/>
          <p:nvPr/>
        </p:nvSpPr>
        <p:spPr>
          <a:xfrm>
            <a:off x="655556" y="1356131"/>
            <a:ext cx="3396825" cy="3234825"/>
          </a:xfrm>
          <a:prstGeom prst="roundRect">
            <a:avLst>
              <a:gd name="adj" fmla="val 16667"/>
            </a:avLst>
          </a:prstGeom>
          <a:solidFill>
            <a:srgbClr val="FDFAFF">
              <a:alpha val="77254"/>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73" name="Google Shape;573;p43"/>
          <p:cNvSpPr/>
          <p:nvPr/>
        </p:nvSpPr>
        <p:spPr>
          <a:xfrm>
            <a:off x="4897657" y="1217723"/>
            <a:ext cx="3460789" cy="3402759"/>
          </a:xfrm>
          <a:prstGeom prst="roundRect">
            <a:avLst>
              <a:gd name="adj" fmla="val 5233"/>
            </a:avLst>
          </a:prstGeom>
          <a:solidFill>
            <a:srgbClr val="ED7D31">
              <a:alpha val="59215"/>
            </a:srgbClr>
          </a:solidFill>
          <a:ln>
            <a:noFill/>
          </a:ln>
        </p:spPr>
        <p:txBody>
          <a:bodyPr spcFirstLastPara="1" wrap="square" lIns="68575" tIns="68575" rIns="68575" bIns="68575" anchor="t" anchorCtr="0">
            <a:noAutofit/>
          </a:bodyPr>
          <a:lstStyle/>
          <a:p>
            <a:pPr marL="342900" marR="0" lvl="0" indent="-254000" algn="l" rtl="0">
              <a:lnSpc>
                <a:spcPct val="115000"/>
              </a:lnSpc>
              <a:spcBef>
                <a:spcPts val="0"/>
              </a:spcBef>
              <a:spcAft>
                <a:spcPts val="0"/>
              </a:spcAft>
              <a:buClr>
                <a:srgbClr val="0A597C"/>
              </a:buClr>
              <a:buSzPts val="1400"/>
              <a:buFont typeface="Arial"/>
              <a:buChar char="●"/>
            </a:pPr>
            <a:r>
              <a:rPr lang="en-GB" sz="1400" b="0" i="0" u="none" strike="noStrike" cap="none">
                <a:solidFill>
                  <a:srgbClr val="0A597C"/>
                </a:solidFill>
                <a:latin typeface="Arial"/>
                <a:ea typeface="Arial"/>
                <a:cs typeface="Arial"/>
                <a:sym typeface="Arial"/>
              </a:rPr>
              <a:t>Users sign in to services with their </a:t>
            </a:r>
            <a:r>
              <a:rPr lang="en-GB" sz="1400" b="1" i="0" u="none" strike="noStrike" cap="none">
                <a:solidFill>
                  <a:srgbClr val="0A597C"/>
                </a:solidFill>
                <a:latin typeface="Arial"/>
                <a:ea typeface="Arial"/>
                <a:cs typeface="Arial"/>
                <a:sym typeface="Arial"/>
              </a:rPr>
              <a:t>community identity </a:t>
            </a:r>
            <a:r>
              <a:rPr lang="en-GB" sz="1400" b="0" i="0" u="none" strike="noStrike" cap="none">
                <a:solidFill>
                  <a:srgbClr val="0A597C"/>
                </a:solidFill>
                <a:latin typeface="Arial"/>
                <a:ea typeface="Arial"/>
                <a:cs typeface="Arial"/>
                <a:sym typeface="Arial"/>
              </a:rPr>
              <a:t>via eduTEAMS</a:t>
            </a:r>
            <a:endParaRPr sz="1400" b="0" i="0" u="none" strike="noStrike" cap="none">
              <a:solidFill>
                <a:srgbClr val="0A597C"/>
              </a:solidFill>
              <a:latin typeface="Arial"/>
              <a:ea typeface="Arial"/>
              <a:cs typeface="Arial"/>
              <a:sym typeface="Arial"/>
            </a:endParaRPr>
          </a:p>
          <a:p>
            <a:pPr marL="342900" marR="0" lvl="0" indent="0" algn="l" rtl="0">
              <a:lnSpc>
                <a:spcPct val="115000"/>
              </a:lnSpc>
              <a:spcBef>
                <a:spcPts val="0"/>
              </a:spcBef>
              <a:spcAft>
                <a:spcPts val="0"/>
              </a:spcAft>
              <a:buClr>
                <a:srgbClr val="000000"/>
              </a:buClr>
              <a:buSzPts val="1100"/>
              <a:buFont typeface="Arial"/>
              <a:buNone/>
            </a:pPr>
            <a:endParaRPr sz="1100" b="0" i="0" u="none" strike="noStrike" cap="none">
              <a:solidFill>
                <a:srgbClr val="0A597C"/>
              </a:solidFill>
              <a:latin typeface="Arial"/>
              <a:ea typeface="Arial"/>
              <a:cs typeface="Arial"/>
              <a:sym typeface="Arial"/>
            </a:endParaRPr>
          </a:p>
          <a:p>
            <a:pPr marL="342900" marR="0" lvl="0" indent="-254000" algn="l" rtl="0">
              <a:lnSpc>
                <a:spcPct val="115000"/>
              </a:lnSpc>
              <a:spcBef>
                <a:spcPts val="0"/>
              </a:spcBef>
              <a:spcAft>
                <a:spcPts val="0"/>
              </a:spcAft>
              <a:buClr>
                <a:srgbClr val="0A597C"/>
              </a:buClr>
              <a:buSzPts val="1400"/>
              <a:buFont typeface="Arial"/>
              <a:buChar char="●"/>
            </a:pPr>
            <a:r>
              <a:rPr lang="en-GB" sz="1400" b="0" i="0" u="none" strike="noStrike" cap="none">
                <a:solidFill>
                  <a:srgbClr val="0A597C"/>
                </a:solidFill>
                <a:latin typeface="Arial"/>
                <a:ea typeface="Arial"/>
                <a:cs typeface="Arial"/>
                <a:sym typeface="Arial"/>
              </a:rPr>
              <a:t>Users </a:t>
            </a:r>
            <a:r>
              <a:rPr lang="en-GB" sz="1400" b="1" i="0" u="none" strike="noStrike" cap="none">
                <a:solidFill>
                  <a:srgbClr val="0A597C"/>
                </a:solidFill>
                <a:latin typeface="Arial"/>
                <a:ea typeface="Arial"/>
                <a:cs typeface="Arial"/>
                <a:sym typeface="Arial"/>
              </a:rPr>
              <a:t>register once and access any service</a:t>
            </a:r>
            <a:r>
              <a:rPr lang="en-GB" sz="1400" b="0" i="0" u="none" strike="noStrike" cap="none">
                <a:solidFill>
                  <a:srgbClr val="0A597C"/>
                </a:solidFill>
                <a:latin typeface="Arial"/>
                <a:ea typeface="Arial"/>
                <a:cs typeface="Arial"/>
                <a:sym typeface="Arial"/>
              </a:rPr>
              <a:t> (available to the their community)</a:t>
            </a:r>
            <a:endParaRPr sz="1400" b="0" i="0" u="none" strike="noStrike" cap="none">
              <a:solidFill>
                <a:srgbClr val="0A597C"/>
              </a:solidFill>
              <a:latin typeface="Arial"/>
              <a:ea typeface="Arial"/>
              <a:cs typeface="Arial"/>
              <a:sym typeface="Arial"/>
            </a:endParaRPr>
          </a:p>
          <a:p>
            <a:pPr marL="342900" marR="0" lvl="0" indent="0" algn="l" rtl="0">
              <a:lnSpc>
                <a:spcPct val="115000"/>
              </a:lnSpc>
              <a:spcBef>
                <a:spcPts val="0"/>
              </a:spcBef>
              <a:spcAft>
                <a:spcPts val="0"/>
              </a:spcAft>
              <a:buClr>
                <a:srgbClr val="000000"/>
              </a:buClr>
              <a:buSzPts val="1100"/>
              <a:buFont typeface="Arial"/>
              <a:buNone/>
            </a:pPr>
            <a:endParaRPr sz="1100" b="0" i="0" u="none" strike="noStrike" cap="none">
              <a:solidFill>
                <a:srgbClr val="0A597C"/>
              </a:solidFill>
              <a:latin typeface="Arial"/>
              <a:ea typeface="Arial"/>
              <a:cs typeface="Arial"/>
              <a:sym typeface="Arial"/>
            </a:endParaRPr>
          </a:p>
          <a:p>
            <a:pPr marL="342900" marR="0" lvl="0" indent="-254000" algn="l" rtl="0">
              <a:lnSpc>
                <a:spcPct val="115000"/>
              </a:lnSpc>
              <a:spcBef>
                <a:spcPts val="0"/>
              </a:spcBef>
              <a:spcAft>
                <a:spcPts val="0"/>
              </a:spcAft>
              <a:buClr>
                <a:srgbClr val="0A597C"/>
              </a:buClr>
              <a:buSzPts val="1400"/>
              <a:buFont typeface="Arial"/>
              <a:buChar char="●"/>
            </a:pPr>
            <a:r>
              <a:rPr lang="en-GB" sz="1400" b="0" i="0" u="none" strike="noStrike" cap="none">
                <a:solidFill>
                  <a:srgbClr val="0A597C"/>
                </a:solidFill>
                <a:latin typeface="Arial"/>
                <a:ea typeface="Arial"/>
                <a:cs typeface="Arial"/>
                <a:sym typeface="Arial"/>
              </a:rPr>
              <a:t>Reduces complexity for Service Providers by providing </a:t>
            </a:r>
            <a:r>
              <a:rPr lang="en-GB" sz="1400" b="1" i="0" u="none" strike="noStrike" cap="none">
                <a:solidFill>
                  <a:srgbClr val="0A597C"/>
                </a:solidFill>
                <a:latin typeface="Arial"/>
                <a:ea typeface="Arial"/>
                <a:cs typeface="Arial"/>
                <a:sym typeface="Arial"/>
              </a:rPr>
              <a:t>one integration point for all services</a:t>
            </a:r>
            <a:endParaRPr sz="1400" b="1" i="0" u="none" strike="noStrike" cap="none">
              <a:solidFill>
                <a:srgbClr val="0A597C"/>
              </a:solidFill>
              <a:latin typeface="Arial"/>
              <a:ea typeface="Arial"/>
              <a:cs typeface="Arial"/>
              <a:sym typeface="Arial"/>
            </a:endParaRPr>
          </a:p>
          <a:p>
            <a:pPr marL="342900" marR="0" lvl="0" indent="0" algn="l" rtl="0">
              <a:lnSpc>
                <a:spcPct val="115000"/>
              </a:lnSpc>
              <a:spcBef>
                <a:spcPts val="0"/>
              </a:spcBef>
              <a:spcAft>
                <a:spcPts val="0"/>
              </a:spcAft>
              <a:buClr>
                <a:srgbClr val="000000"/>
              </a:buClr>
              <a:buSzPts val="1100"/>
              <a:buFont typeface="Arial"/>
              <a:buNone/>
            </a:pPr>
            <a:endParaRPr sz="1100" b="1" i="0" u="none" strike="noStrike" cap="none">
              <a:solidFill>
                <a:srgbClr val="0A597C"/>
              </a:solidFill>
              <a:latin typeface="Arial"/>
              <a:ea typeface="Arial"/>
              <a:cs typeface="Arial"/>
              <a:sym typeface="Arial"/>
            </a:endParaRPr>
          </a:p>
          <a:p>
            <a:pPr marL="342900" marR="0" lvl="0" indent="-254000" algn="l" rtl="0">
              <a:lnSpc>
                <a:spcPct val="115000"/>
              </a:lnSpc>
              <a:spcBef>
                <a:spcPts val="0"/>
              </a:spcBef>
              <a:spcAft>
                <a:spcPts val="0"/>
              </a:spcAft>
              <a:buClr>
                <a:srgbClr val="0A597C"/>
              </a:buClr>
              <a:buSzPts val="1400"/>
              <a:buFont typeface="Arial"/>
              <a:buChar char="●"/>
            </a:pPr>
            <a:r>
              <a:rPr lang="en-GB" sz="1400" b="1" i="0" u="none" strike="noStrike" cap="none">
                <a:solidFill>
                  <a:srgbClr val="0A597C"/>
                </a:solidFill>
                <a:latin typeface="Arial"/>
                <a:ea typeface="Arial"/>
                <a:cs typeface="Arial"/>
                <a:sym typeface="Arial"/>
              </a:rPr>
              <a:t>Integration with GÉANT, EOSC and other communities and/or eduGAIN services</a:t>
            </a:r>
            <a:endParaRPr sz="1400" b="1" i="0" u="none" strike="noStrike" cap="none">
              <a:solidFill>
                <a:srgbClr val="0A597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A597C"/>
              </a:solidFill>
              <a:latin typeface="Calibri"/>
              <a:ea typeface="Calibri"/>
              <a:cs typeface="Calibri"/>
              <a:sym typeface="Calibri"/>
            </a:endParaRPr>
          </a:p>
        </p:txBody>
      </p:sp>
      <p:sp>
        <p:nvSpPr>
          <p:cNvPr id="574" name="Google Shape;574;p43"/>
          <p:cNvSpPr txBox="1"/>
          <p:nvPr/>
        </p:nvSpPr>
        <p:spPr>
          <a:xfrm>
            <a:off x="11508413" y="1343550"/>
            <a:ext cx="7339275" cy="85635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pic>
        <p:nvPicPr>
          <p:cNvPr id="575" name="Google Shape;575;p43" descr="A picture containing drawing, plate&#10;&#10;Description automatically generated"/>
          <p:cNvPicPr preferRelativeResize="0"/>
          <p:nvPr/>
        </p:nvPicPr>
        <p:blipFill rotWithShape="1">
          <a:blip r:embed="rId3">
            <a:alphaModFix/>
          </a:blip>
          <a:srcRect/>
          <a:stretch/>
        </p:blipFill>
        <p:spPr>
          <a:xfrm>
            <a:off x="340894" y="175934"/>
            <a:ext cx="1870876" cy="406568"/>
          </a:xfrm>
          <a:prstGeom prst="rect">
            <a:avLst/>
          </a:prstGeom>
          <a:noFill/>
          <a:ln>
            <a:noFill/>
          </a:ln>
        </p:spPr>
      </p:pic>
      <p:pic>
        <p:nvPicPr>
          <p:cNvPr id="576" name="Google Shape;576;p43"/>
          <p:cNvPicPr preferRelativeResize="0"/>
          <p:nvPr/>
        </p:nvPicPr>
        <p:blipFill rotWithShape="1">
          <a:blip r:embed="rId4">
            <a:alphaModFix/>
          </a:blip>
          <a:srcRect/>
          <a:stretch/>
        </p:blipFill>
        <p:spPr>
          <a:xfrm>
            <a:off x="187813" y="894194"/>
            <a:ext cx="4047913" cy="407337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44"/>
          <p:cNvSpPr txBox="1">
            <a:spLocks noGrp="1"/>
          </p:cNvSpPr>
          <p:nvPr>
            <p:ph type="title"/>
          </p:nvPr>
        </p:nvSpPr>
        <p:spPr>
          <a:xfrm>
            <a:off x="340894" y="153280"/>
            <a:ext cx="7042950" cy="704025"/>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800"/>
              <a:buFont typeface="Arial"/>
              <a:buNone/>
            </a:pPr>
            <a:endParaRPr sz="1100">
              <a:solidFill>
                <a:schemeClr val="accent4"/>
              </a:solidFill>
            </a:endParaRPr>
          </a:p>
          <a:p>
            <a:pPr marL="0" lvl="0" indent="0" algn="l" rtl="0">
              <a:lnSpc>
                <a:spcPct val="100000"/>
              </a:lnSpc>
              <a:spcBef>
                <a:spcPts val="0"/>
              </a:spcBef>
              <a:spcAft>
                <a:spcPts val="0"/>
              </a:spcAft>
              <a:buClr>
                <a:schemeClr val="dk1"/>
              </a:buClr>
              <a:buSzPts val="800"/>
              <a:buFont typeface="Arial"/>
              <a:buNone/>
            </a:pPr>
            <a:endParaRPr sz="1100">
              <a:solidFill>
                <a:schemeClr val="accent4"/>
              </a:solidFill>
            </a:endParaRPr>
          </a:p>
          <a:p>
            <a:pPr marL="0" lvl="0" indent="0" algn="l" rtl="0">
              <a:lnSpc>
                <a:spcPct val="100000"/>
              </a:lnSpc>
              <a:spcBef>
                <a:spcPts val="0"/>
              </a:spcBef>
              <a:spcAft>
                <a:spcPts val="0"/>
              </a:spcAft>
              <a:buClr>
                <a:schemeClr val="dk1"/>
              </a:buClr>
              <a:buSzPts val="800"/>
              <a:buFont typeface="Arial"/>
              <a:buNone/>
            </a:pPr>
            <a:r>
              <a:rPr lang="en-GB" sz="1100">
                <a:solidFill>
                  <a:schemeClr val="accent4"/>
                </a:solidFill>
              </a:rPr>
              <a:t> </a:t>
            </a:r>
            <a:endParaRPr sz="1100">
              <a:solidFill>
                <a:schemeClr val="accent4"/>
              </a:solidFill>
            </a:endParaRPr>
          </a:p>
          <a:p>
            <a:pPr marL="0" lvl="0" indent="0" algn="l" rtl="0">
              <a:lnSpc>
                <a:spcPct val="100000"/>
              </a:lnSpc>
              <a:spcBef>
                <a:spcPts val="0"/>
              </a:spcBef>
              <a:spcAft>
                <a:spcPts val="0"/>
              </a:spcAft>
              <a:buClr>
                <a:schemeClr val="dk1"/>
              </a:buClr>
              <a:buSzPts val="800"/>
              <a:buFont typeface="Arial"/>
              <a:buNone/>
            </a:pPr>
            <a:r>
              <a:rPr lang="en-GB" sz="1100" b="0" i="1">
                <a:solidFill>
                  <a:srgbClr val="FFFFFF"/>
                </a:solidFill>
                <a:latin typeface="Calibri"/>
                <a:ea typeface="Calibri"/>
                <a:cs typeface="Calibri"/>
                <a:sym typeface="Calibri"/>
              </a:rPr>
              <a:t>Managing virtual teams made easy</a:t>
            </a:r>
            <a:endParaRPr sz="1100" b="0" i="1">
              <a:solidFill>
                <a:srgbClr val="FFFFFF"/>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800"/>
              <a:buFont typeface="Arial"/>
              <a:buNone/>
            </a:pPr>
            <a:endParaRPr sz="1100">
              <a:solidFill>
                <a:schemeClr val="accent4"/>
              </a:solidFill>
            </a:endParaRPr>
          </a:p>
          <a:p>
            <a:pPr marL="0" lvl="0" indent="0" algn="l" rtl="0">
              <a:lnSpc>
                <a:spcPct val="100000"/>
              </a:lnSpc>
              <a:spcBef>
                <a:spcPts val="0"/>
              </a:spcBef>
              <a:spcAft>
                <a:spcPts val="0"/>
              </a:spcAft>
              <a:buSzPts val="1400"/>
              <a:buNone/>
            </a:pPr>
            <a:endParaRPr sz="1100"/>
          </a:p>
        </p:txBody>
      </p:sp>
      <p:sp>
        <p:nvSpPr>
          <p:cNvPr id="583" name="Google Shape;583;p44"/>
          <p:cNvSpPr txBox="1">
            <a:spLocks noGrp="1"/>
          </p:cNvSpPr>
          <p:nvPr>
            <p:ph type="sldNum" idx="12"/>
          </p:nvPr>
        </p:nvSpPr>
        <p:spPr>
          <a:xfrm>
            <a:off x="8579646" y="4892926"/>
            <a:ext cx="427275" cy="240975"/>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000000"/>
              </a:buClr>
              <a:buSzPts val="900"/>
              <a:buFont typeface="Arial"/>
              <a:buNone/>
            </a:pPr>
            <a:fld id="{00000000-1234-1234-1234-123412341234}" type="slidenum">
              <a:rPr lang="en-GB" sz="1100"/>
              <a:t>26</a:t>
            </a:fld>
            <a:endParaRPr sz="1100"/>
          </a:p>
        </p:txBody>
      </p:sp>
      <p:sp>
        <p:nvSpPr>
          <p:cNvPr id="584" name="Google Shape;584;p44"/>
          <p:cNvSpPr txBox="1"/>
          <p:nvPr/>
        </p:nvSpPr>
        <p:spPr>
          <a:xfrm>
            <a:off x="11508413" y="1343550"/>
            <a:ext cx="7339275" cy="85635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pic>
        <p:nvPicPr>
          <p:cNvPr id="585" name="Google Shape;585;p44" descr="A picture containing drawing, plate&#10;&#10;Description automatically generated"/>
          <p:cNvPicPr preferRelativeResize="0"/>
          <p:nvPr/>
        </p:nvPicPr>
        <p:blipFill rotWithShape="1">
          <a:blip r:embed="rId3">
            <a:alphaModFix/>
          </a:blip>
          <a:srcRect/>
          <a:stretch/>
        </p:blipFill>
        <p:spPr>
          <a:xfrm>
            <a:off x="340894" y="175934"/>
            <a:ext cx="1870876" cy="406568"/>
          </a:xfrm>
          <a:prstGeom prst="rect">
            <a:avLst/>
          </a:prstGeom>
          <a:noFill/>
          <a:ln>
            <a:noFill/>
          </a:ln>
        </p:spPr>
      </p:pic>
      <p:pic>
        <p:nvPicPr>
          <p:cNvPr id="586" name="Google Shape;586;p44"/>
          <p:cNvPicPr preferRelativeResize="0"/>
          <p:nvPr/>
        </p:nvPicPr>
        <p:blipFill rotWithShape="1">
          <a:blip r:embed="rId4">
            <a:alphaModFix/>
          </a:blip>
          <a:srcRect t="17529" b="13868"/>
          <a:stretch/>
        </p:blipFill>
        <p:spPr>
          <a:xfrm>
            <a:off x="554276" y="995819"/>
            <a:ext cx="8035447" cy="389710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5"/>
          <p:cNvSpPr txBox="1">
            <a:spLocks noGrp="1"/>
          </p:cNvSpPr>
          <p:nvPr>
            <p:ph type="title"/>
          </p:nvPr>
        </p:nvSpPr>
        <p:spPr>
          <a:xfrm>
            <a:off x="340894" y="153280"/>
            <a:ext cx="7042950" cy="704025"/>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400"/>
              <a:buNone/>
            </a:pPr>
            <a:r>
              <a:rPr lang="en-GB" sz="1100"/>
              <a:t> </a:t>
            </a:r>
            <a:endParaRPr sz="1100"/>
          </a:p>
          <a:p>
            <a:pPr marL="0" lvl="0" indent="0" algn="l" rtl="0">
              <a:lnSpc>
                <a:spcPct val="100000"/>
              </a:lnSpc>
              <a:spcBef>
                <a:spcPts val="0"/>
              </a:spcBef>
              <a:spcAft>
                <a:spcPts val="0"/>
              </a:spcAft>
              <a:buSzPts val="1400"/>
              <a:buNone/>
            </a:pPr>
            <a:r>
              <a:rPr lang="en-GB" sz="1100" b="0" i="1">
                <a:solidFill>
                  <a:srgbClr val="FFFFFF"/>
                </a:solidFill>
              </a:rPr>
              <a:t>Deployments and Achievements </a:t>
            </a:r>
            <a:endParaRPr sz="1100" b="0" i="1">
              <a:solidFill>
                <a:srgbClr val="FFFFFF"/>
              </a:solidFill>
            </a:endParaRPr>
          </a:p>
        </p:txBody>
      </p:sp>
      <p:sp>
        <p:nvSpPr>
          <p:cNvPr id="593" name="Google Shape;593;p45"/>
          <p:cNvSpPr txBox="1">
            <a:spLocks noGrp="1"/>
          </p:cNvSpPr>
          <p:nvPr>
            <p:ph type="sldNum" idx="12"/>
          </p:nvPr>
        </p:nvSpPr>
        <p:spPr>
          <a:xfrm>
            <a:off x="8579646" y="4892926"/>
            <a:ext cx="427275" cy="240975"/>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000000"/>
              </a:buClr>
              <a:buSzPts val="900"/>
              <a:buFont typeface="Arial"/>
              <a:buNone/>
            </a:pPr>
            <a:fld id="{00000000-1234-1234-1234-123412341234}" type="slidenum">
              <a:rPr lang="en-GB" sz="1100"/>
              <a:t>27</a:t>
            </a:fld>
            <a:endParaRPr sz="1100"/>
          </a:p>
        </p:txBody>
      </p:sp>
      <p:graphicFrame>
        <p:nvGraphicFramePr>
          <p:cNvPr id="594" name="Google Shape;594;p45"/>
          <p:cNvGraphicFramePr/>
          <p:nvPr/>
        </p:nvGraphicFramePr>
        <p:xfrm>
          <a:off x="556658" y="1034841"/>
          <a:ext cx="3000000" cy="3000000"/>
        </p:xfrm>
        <a:graphic>
          <a:graphicData uri="http://schemas.openxmlformats.org/drawingml/2006/table">
            <a:tbl>
              <a:tblPr>
                <a:noFill/>
                <a:tableStyleId>{1F4862FB-AC44-41AF-93C3-0285BB3373E9}</a:tableStyleId>
              </a:tblPr>
              <a:tblGrid>
                <a:gridCol w="2230475">
                  <a:extLst>
                    <a:ext uri="{9D8B030D-6E8A-4147-A177-3AD203B41FA5}">
                      <a16:colId xmlns:a16="http://schemas.microsoft.com/office/drawing/2014/main" val="20000"/>
                    </a:ext>
                  </a:extLst>
                </a:gridCol>
                <a:gridCol w="1784875">
                  <a:extLst>
                    <a:ext uri="{9D8B030D-6E8A-4147-A177-3AD203B41FA5}">
                      <a16:colId xmlns:a16="http://schemas.microsoft.com/office/drawing/2014/main" val="20001"/>
                    </a:ext>
                  </a:extLst>
                </a:gridCol>
              </a:tblGrid>
              <a:tr h="310400">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eduTEAMS Service</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Production </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solidFill>
                  </a:tcPr>
                </a:tc>
                <a:extLst>
                  <a:ext uri="{0D108BD9-81ED-4DB2-BD59-A6C34878D82A}">
                    <a16:rowId xmlns:a16="http://schemas.microsoft.com/office/drawing/2014/main" val="10000"/>
                  </a:ext>
                </a:extLst>
              </a:tr>
              <a:tr h="310400">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FENIX (European HPC)</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Production</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solidFill>
                  </a:tcPr>
                </a:tc>
                <a:extLst>
                  <a:ext uri="{0D108BD9-81ED-4DB2-BD59-A6C34878D82A}">
                    <a16:rowId xmlns:a16="http://schemas.microsoft.com/office/drawing/2014/main" val="10001"/>
                  </a:ext>
                </a:extLst>
              </a:tr>
              <a:tr h="329550">
                <a:tc>
                  <a:txBody>
                    <a:bodyPr/>
                    <a:lstStyle/>
                    <a:p>
                      <a:pPr marL="0" marR="0" lvl="0" indent="0" algn="l" rtl="0">
                        <a:lnSpc>
                          <a:spcPct val="115000"/>
                        </a:lnSpc>
                        <a:spcBef>
                          <a:spcPts val="0"/>
                        </a:spcBef>
                        <a:spcAft>
                          <a:spcPts val="0"/>
                        </a:spcAft>
                        <a:buClr>
                          <a:srgbClr val="000000"/>
                        </a:buClr>
                        <a:buSzPts val="1100"/>
                        <a:buFont typeface="Arial"/>
                        <a:buNone/>
                      </a:pPr>
                      <a:r>
                        <a:rPr lang="en-GB" sz="1100" u="none" strike="noStrike" cap="none">
                          <a:solidFill>
                            <a:srgbClr val="FFFFFF"/>
                          </a:solidFill>
                        </a:rPr>
                        <a:t>PaNOSC (UmbrellaID)</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Production </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solidFill>
                  </a:tcPr>
                </a:tc>
                <a:extLst>
                  <a:ext uri="{0D108BD9-81ED-4DB2-BD59-A6C34878D82A}">
                    <a16:rowId xmlns:a16="http://schemas.microsoft.com/office/drawing/2014/main" val="10002"/>
                  </a:ext>
                </a:extLst>
              </a:tr>
              <a:tr h="329550">
                <a:tc>
                  <a:txBody>
                    <a:bodyPr/>
                    <a:lstStyle/>
                    <a:p>
                      <a:pPr marL="0" marR="0" lvl="0" indent="0" algn="l" rtl="0">
                        <a:lnSpc>
                          <a:spcPct val="115000"/>
                        </a:lnSpc>
                        <a:spcBef>
                          <a:spcPts val="0"/>
                        </a:spcBef>
                        <a:spcAft>
                          <a:spcPts val="0"/>
                        </a:spcAft>
                        <a:buClr>
                          <a:srgbClr val="000000"/>
                        </a:buClr>
                        <a:buSzPts val="1100"/>
                        <a:buFont typeface="Arial"/>
                        <a:buNone/>
                      </a:pPr>
                      <a:r>
                        <a:rPr lang="en-GB" sz="1100" u="none" strike="noStrike" cap="none">
                          <a:solidFill>
                            <a:srgbClr val="FFFFFF"/>
                          </a:solidFill>
                        </a:rPr>
                        <a:t>RedIRIS | NextGEOSS</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Production </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solidFill>
                  </a:tcPr>
                </a:tc>
                <a:extLst>
                  <a:ext uri="{0D108BD9-81ED-4DB2-BD59-A6C34878D82A}">
                    <a16:rowId xmlns:a16="http://schemas.microsoft.com/office/drawing/2014/main" val="10003"/>
                  </a:ext>
                </a:extLst>
              </a:tr>
              <a:tr h="329550">
                <a:tc>
                  <a:txBody>
                    <a:bodyPr/>
                    <a:lstStyle/>
                    <a:p>
                      <a:pPr marL="0" marR="0" lvl="0" indent="0" algn="l" rtl="0">
                        <a:lnSpc>
                          <a:spcPct val="115000"/>
                        </a:lnSpc>
                        <a:spcBef>
                          <a:spcPts val="0"/>
                        </a:spcBef>
                        <a:spcAft>
                          <a:spcPts val="0"/>
                        </a:spcAft>
                        <a:buClr>
                          <a:srgbClr val="000000"/>
                        </a:buClr>
                        <a:buSzPts val="1100"/>
                        <a:buFont typeface="Arial"/>
                        <a:buNone/>
                      </a:pPr>
                      <a:r>
                        <a:rPr lang="en-GB" sz="1100" u="none" strike="noStrike" cap="none">
                          <a:solidFill>
                            <a:srgbClr val="FFFFFF"/>
                          </a:solidFill>
                        </a:rPr>
                        <a:t>VESPA (EuroPlanet)</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solidFill>
                  </a:tcPr>
                </a:tc>
                <a:tc>
                  <a:txBody>
                    <a:bodyPr/>
                    <a:lstStyle/>
                    <a:p>
                      <a:pPr marL="0" marR="0" lvl="0" indent="0" algn="l" rtl="0">
                        <a:lnSpc>
                          <a:spcPct val="115000"/>
                        </a:lnSpc>
                        <a:spcBef>
                          <a:spcPts val="0"/>
                        </a:spcBef>
                        <a:spcAft>
                          <a:spcPts val="0"/>
                        </a:spcAft>
                        <a:buClr>
                          <a:srgbClr val="000000"/>
                        </a:buClr>
                        <a:buSzPts val="1100"/>
                        <a:buFont typeface="Arial"/>
                        <a:buNone/>
                      </a:pPr>
                      <a:r>
                        <a:rPr lang="en-GB" sz="1100" u="none" strike="noStrike" cap="none">
                          <a:solidFill>
                            <a:srgbClr val="FFFFFF"/>
                          </a:solidFill>
                        </a:rPr>
                        <a:t>Production</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solidFill>
                  </a:tcPr>
                </a:tc>
                <a:extLst>
                  <a:ext uri="{0D108BD9-81ED-4DB2-BD59-A6C34878D82A}">
                    <a16:rowId xmlns:a16="http://schemas.microsoft.com/office/drawing/2014/main" val="10004"/>
                  </a:ext>
                </a:extLst>
              </a:tr>
              <a:tr h="329550">
                <a:tc>
                  <a:txBody>
                    <a:bodyPr/>
                    <a:lstStyle/>
                    <a:p>
                      <a:pPr marL="0" marR="0" lvl="0" indent="0" algn="l" rtl="0">
                        <a:lnSpc>
                          <a:spcPct val="115000"/>
                        </a:lnSpc>
                        <a:spcBef>
                          <a:spcPts val="0"/>
                        </a:spcBef>
                        <a:spcAft>
                          <a:spcPts val="0"/>
                        </a:spcAft>
                        <a:buClr>
                          <a:srgbClr val="000000"/>
                        </a:buClr>
                        <a:buSzPts val="1100"/>
                        <a:buFont typeface="Arial"/>
                        <a:buNone/>
                      </a:pPr>
                      <a:r>
                        <a:rPr lang="en-GB" sz="1100" u="none" strike="noStrike" cap="none">
                          <a:solidFill>
                            <a:srgbClr val="FFFFFF"/>
                          </a:solidFill>
                        </a:rPr>
                        <a:t>LAGO</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solidFill>
                  </a:tcPr>
                </a:tc>
                <a:tc>
                  <a:txBody>
                    <a:bodyPr/>
                    <a:lstStyle/>
                    <a:p>
                      <a:pPr marL="0" marR="0" lvl="0" indent="0" algn="l" rtl="0">
                        <a:lnSpc>
                          <a:spcPct val="115000"/>
                        </a:lnSpc>
                        <a:spcBef>
                          <a:spcPts val="0"/>
                        </a:spcBef>
                        <a:spcAft>
                          <a:spcPts val="0"/>
                        </a:spcAft>
                        <a:buClr>
                          <a:srgbClr val="000000"/>
                        </a:buClr>
                        <a:buSzPts val="1100"/>
                        <a:buFont typeface="Arial"/>
                        <a:buNone/>
                      </a:pPr>
                      <a:r>
                        <a:rPr lang="en-GB" sz="1100" u="none" strike="noStrike" cap="none">
                          <a:solidFill>
                            <a:srgbClr val="FFFFFF"/>
                          </a:solidFill>
                        </a:rPr>
                        <a:t>Production</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solidFill>
                  </a:tcPr>
                </a:tc>
                <a:extLst>
                  <a:ext uri="{0D108BD9-81ED-4DB2-BD59-A6C34878D82A}">
                    <a16:rowId xmlns:a16="http://schemas.microsoft.com/office/drawing/2014/main" val="10005"/>
                  </a:ext>
                </a:extLst>
              </a:tr>
              <a:tr h="310400">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EOSC Life</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alpha val="76862"/>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Transition to Production </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alpha val="76862"/>
                      </a:srgbClr>
                    </a:solidFill>
                  </a:tcPr>
                </a:tc>
                <a:extLst>
                  <a:ext uri="{0D108BD9-81ED-4DB2-BD59-A6C34878D82A}">
                    <a16:rowId xmlns:a16="http://schemas.microsoft.com/office/drawing/2014/main" val="10006"/>
                  </a:ext>
                </a:extLst>
              </a:tr>
              <a:tr h="482850">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SURF Research Access Management</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alpha val="76862"/>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Transition to Production</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alpha val="76862"/>
                      </a:srgbClr>
                    </a:solidFill>
                  </a:tcPr>
                </a:tc>
                <a:extLst>
                  <a:ext uri="{0D108BD9-81ED-4DB2-BD59-A6C34878D82A}">
                    <a16:rowId xmlns:a16="http://schemas.microsoft.com/office/drawing/2014/main" val="10007"/>
                  </a:ext>
                </a:extLst>
              </a:tr>
            </a:tbl>
          </a:graphicData>
        </a:graphic>
      </p:graphicFrame>
      <p:sp>
        <p:nvSpPr>
          <p:cNvPr id="595" name="Google Shape;595;p45"/>
          <p:cNvSpPr/>
          <p:nvPr/>
        </p:nvSpPr>
        <p:spPr>
          <a:xfrm>
            <a:off x="4982678" y="3467870"/>
            <a:ext cx="3941744" cy="1315117"/>
          </a:xfrm>
          <a:custGeom>
            <a:avLst/>
            <a:gdLst/>
            <a:ahLst/>
            <a:cxnLst/>
            <a:rect l="l" t="t" r="r" b="b"/>
            <a:pathLst>
              <a:path w="3608004" h="2164802" extrusionOk="0">
                <a:moveTo>
                  <a:pt x="0" y="0"/>
                </a:moveTo>
                <a:lnTo>
                  <a:pt x="3608004" y="0"/>
                </a:lnTo>
                <a:lnTo>
                  <a:pt x="3608004" y="2164802"/>
                </a:lnTo>
                <a:lnTo>
                  <a:pt x="0" y="2164802"/>
                </a:lnTo>
                <a:lnTo>
                  <a:pt x="0" y="0"/>
                </a:lnTo>
                <a:close/>
              </a:path>
            </a:pathLst>
          </a:custGeom>
          <a:solidFill>
            <a:srgbClr val="F1893B">
              <a:alpha val="86666"/>
            </a:srgbClr>
          </a:solidFill>
          <a:ln w="12700" cap="flat" cmpd="sng">
            <a:solidFill>
              <a:srgbClr val="FFFFFF"/>
            </a:solidFill>
            <a:prstDash val="solid"/>
            <a:miter lim="800000"/>
            <a:headEnd type="none" w="sm" len="sm"/>
            <a:tailEnd type="none" w="sm" len="sm"/>
          </a:ln>
        </p:spPr>
        <p:txBody>
          <a:bodyPr spcFirstLastPara="1" wrap="square" lIns="122875" tIns="122875" rIns="122875" bIns="122875" anchor="ctr" anchorCtr="0">
            <a:noAutofit/>
          </a:bodyPr>
          <a:lstStyle/>
          <a:p>
            <a:pPr marL="0" marR="0" lvl="2" indent="0" algn="just" rtl="0">
              <a:lnSpc>
                <a:spcPct val="90000"/>
              </a:lnSpc>
              <a:spcBef>
                <a:spcPts val="0"/>
              </a:spcBef>
              <a:spcAft>
                <a:spcPts val="0"/>
              </a:spcAft>
              <a:buClr>
                <a:srgbClr val="000000"/>
              </a:buClr>
              <a:buSzPts val="500"/>
              <a:buFont typeface="Arial"/>
              <a:buNone/>
            </a:pPr>
            <a:endParaRPr sz="500" b="0" i="0" u="none" strike="noStrike" cap="none">
              <a:solidFill>
                <a:srgbClr val="FFFFFF"/>
              </a:solidFill>
              <a:latin typeface="Calibri"/>
              <a:ea typeface="Calibri"/>
              <a:cs typeface="Calibri"/>
              <a:sym typeface="Calibri"/>
            </a:endParaRPr>
          </a:p>
          <a:p>
            <a:pPr marL="685800" marR="0" lvl="2" indent="0" algn="ctr" rtl="0">
              <a:lnSpc>
                <a:spcPct val="90000"/>
              </a:lnSpc>
              <a:spcBef>
                <a:spcPts val="0"/>
              </a:spcBef>
              <a:spcAft>
                <a:spcPts val="0"/>
              </a:spcAft>
              <a:buClr>
                <a:srgbClr val="000000"/>
              </a:buClr>
              <a:buSzPts val="1600"/>
              <a:buFont typeface="Arial"/>
              <a:buNone/>
            </a:pPr>
            <a:r>
              <a:rPr lang="en-GB" sz="1600" b="0" i="0" u="none" strike="noStrike" cap="none">
                <a:solidFill>
                  <a:srgbClr val="FFFFFF"/>
                </a:solidFill>
                <a:latin typeface="Calibri"/>
                <a:ea typeface="Calibri"/>
                <a:cs typeface="Calibri"/>
                <a:sym typeface="Calibri"/>
              </a:rPr>
              <a:t>eduTEAMS one of the  components of  EOSC AAI</a:t>
            </a:r>
            <a:endParaRPr sz="1600" b="0" i="0" u="none" strike="noStrike" cap="none">
              <a:solidFill>
                <a:srgbClr val="FFFFFF"/>
              </a:solidFill>
              <a:latin typeface="Calibri"/>
              <a:ea typeface="Calibri"/>
              <a:cs typeface="Calibri"/>
              <a:sym typeface="Calibri"/>
            </a:endParaRPr>
          </a:p>
          <a:p>
            <a:pPr marL="342900" marR="0" lvl="2" indent="342900" algn="just" rtl="0">
              <a:lnSpc>
                <a:spcPct val="90000"/>
              </a:lnSpc>
              <a:spcBef>
                <a:spcPts val="0"/>
              </a:spcBef>
              <a:spcAft>
                <a:spcPts val="0"/>
              </a:spcAft>
              <a:buClr>
                <a:srgbClr val="000000"/>
              </a:buClr>
              <a:buSzPts val="1600"/>
              <a:buFont typeface="Arial"/>
              <a:buNone/>
            </a:pPr>
            <a:endParaRPr sz="1600" b="0" i="0" u="none" strike="noStrike" cap="none">
              <a:solidFill>
                <a:srgbClr val="FFFFFF"/>
              </a:solidFill>
              <a:latin typeface="Calibri"/>
              <a:ea typeface="Calibri"/>
              <a:cs typeface="Calibri"/>
              <a:sym typeface="Calibri"/>
            </a:endParaRPr>
          </a:p>
          <a:p>
            <a:pPr marL="342900" marR="0" lvl="2" indent="342900" algn="ctr" rtl="0">
              <a:lnSpc>
                <a:spcPct val="90000"/>
              </a:lnSpc>
              <a:spcBef>
                <a:spcPts val="0"/>
              </a:spcBef>
              <a:spcAft>
                <a:spcPts val="0"/>
              </a:spcAft>
              <a:buClr>
                <a:srgbClr val="000000"/>
              </a:buClr>
              <a:buSzPts val="1600"/>
              <a:buFont typeface="Arial"/>
              <a:buNone/>
            </a:pPr>
            <a:r>
              <a:rPr lang="en-GB" sz="1600" b="0" i="0" u="none" strike="noStrike" cap="none">
                <a:solidFill>
                  <a:srgbClr val="FFFFFF"/>
                </a:solidFill>
                <a:latin typeface="Calibri"/>
                <a:ea typeface="Calibri"/>
                <a:cs typeface="Calibri"/>
                <a:sym typeface="Calibri"/>
              </a:rPr>
              <a:t>eduTEAMS technology underpins AAI for the Erasmus Programme for Student mobility </a:t>
            </a:r>
            <a:endParaRPr sz="1600" b="0" i="0" u="none" strike="noStrike" cap="none">
              <a:solidFill>
                <a:srgbClr val="FFFFFF"/>
              </a:solidFill>
              <a:latin typeface="Calibri"/>
              <a:ea typeface="Calibri"/>
              <a:cs typeface="Calibri"/>
              <a:sym typeface="Calibri"/>
            </a:endParaRPr>
          </a:p>
        </p:txBody>
      </p:sp>
      <p:pic>
        <p:nvPicPr>
          <p:cNvPr id="596" name="Google Shape;596;p45"/>
          <p:cNvPicPr preferRelativeResize="0"/>
          <p:nvPr/>
        </p:nvPicPr>
        <p:blipFill rotWithShape="1">
          <a:blip r:embed="rId3">
            <a:alphaModFix/>
          </a:blip>
          <a:srcRect/>
          <a:stretch/>
        </p:blipFill>
        <p:spPr>
          <a:xfrm>
            <a:off x="5105499" y="3620334"/>
            <a:ext cx="534581" cy="525806"/>
          </a:xfrm>
          <a:prstGeom prst="rect">
            <a:avLst/>
          </a:prstGeom>
          <a:noFill/>
          <a:ln>
            <a:noFill/>
          </a:ln>
        </p:spPr>
      </p:pic>
      <p:pic>
        <p:nvPicPr>
          <p:cNvPr id="597" name="Google Shape;597;p45" descr="A picture containing drawing, plate&#10;&#10;Description automatically generated"/>
          <p:cNvPicPr preferRelativeResize="0"/>
          <p:nvPr/>
        </p:nvPicPr>
        <p:blipFill rotWithShape="1">
          <a:blip r:embed="rId4">
            <a:alphaModFix/>
          </a:blip>
          <a:srcRect/>
          <a:stretch/>
        </p:blipFill>
        <p:spPr>
          <a:xfrm>
            <a:off x="340894" y="175934"/>
            <a:ext cx="1870876" cy="406568"/>
          </a:xfrm>
          <a:prstGeom prst="rect">
            <a:avLst/>
          </a:prstGeom>
          <a:noFill/>
          <a:ln>
            <a:noFill/>
          </a:ln>
        </p:spPr>
      </p:pic>
      <p:graphicFrame>
        <p:nvGraphicFramePr>
          <p:cNvPr id="598" name="Google Shape;598;p45"/>
          <p:cNvGraphicFramePr/>
          <p:nvPr/>
        </p:nvGraphicFramePr>
        <p:xfrm>
          <a:off x="4909083" y="1034841"/>
          <a:ext cx="3000000" cy="3000000"/>
        </p:xfrm>
        <a:graphic>
          <a:graphicData uri="http://schemas.openxmlformats.org/drawingml/2006/table">
            <a:tbl>
              <a:tblPr>
                <a:noFill/>
                <a:tableStyleId>{1F4862FB-AC44-41AF-93C3-0285BB3373E9}</a:tableStyleId>
              </a:tblPr>
              <a:tblGrid>
                <a:gridCol w="2230475">
                  <a:extLst>
                    <a:ext uri="{9D8B030D-6E8A-4147-A177-3AD203B41FA5}">
                      <a16:colId xmlns:a16="http://schemas.microsoft.com/office/drawing/2014/main" val="20000"/>
                    </a:ext>
                  </a:extLst>
                </a:gridCol>
                <a:gridCol w="1784875">
                  <a:extLst>
                    <a:ext uri="{9D8B030D-6E8A-4147-A177-3AD203B41FA5}">
                      <a16:colId xmlns:a16="http://schemas.microsoft.com/office/drawing/2014/main" val="20001"/>
                    </a:ext>
                  </a:extLst>
                </a:gridCol>
              </a:tblGrid>
              <a:tr h="310400">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GN4-3</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alpha val="5529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Implementation</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alpha val="55290"/>
                      </a:srgbClr>
                    </a:solidFill>
                  </a:tcPr>
                </a:tc>
                <a:extLst>
                  <a:ext uri="{0D108BD9-81ED-4DB2-BD59-A6C34878D82A}">
                    <a16:rowId xmlns:a16="http://schemas.microsoft.com/office/drawing/2014/main" val="10000"/>
                  </a:ext>
                </a:extLst>
              </a:tr>
              <a:tr h="310400">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EURO</a:t>
                      </a:r>
                      <a:r>
                        <a:rPr lang="en-GB" sz="1100">
                          <a:solidFill>
                            <a:srgbClr val="FFFFFF"/>
                          </a:solidFill>
                        </a:rPr>
                        <a:t>f</a:t>
                      </a:r>
                      <a:r>
                        <a:rPr lang="en-GB" sz="1100" u="none" strike="noStrike" cap="none">
                          <a:solidFill>
                            <a:srgbClr val="FFFFFF"/>
                          </a:solidFill>
                        </a:rPr>
                        <a:t>usion</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alpha val="5529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Implementation</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alpha val="55290"/>
                      </a:srgbClr>
                    </a:solidFill>
                  </a:tcPr>
                </a:tc>
                <a:extLst>
                  <a:ext uri="{0D108BD9-81ED-4DB2-BD59-A6C34878D82A}">
                    <a16:rowId xmlns:a16="http://schemas.microsoft.com/office/drawing/2014/main" val="10001"/>
                  </a:ext>
                </a:extLst>
              </a:tr>
              <a:tr h="310400">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OCRE</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alpha val="5529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Implementation</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alpha val="55290"/>
                      </a:srgbClr>
                    </a:solidFill>
                  </a:tcPr>
                </a:tc>
                <a:extLst>
                  <a:ext uri="{0D108BD9-81ED-4DB2-BD59-A6C34878D82A}">
                    <a16:rowId xmlns:a16="http://schemas.microsoft.com/office/drawing/2014/main" val="10002"/>
                  </a:ext>
                </a:extLst>
              </a:tr>
              <a:tr h="310400">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ARCHIVER</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alpha val="55290"/>
                      </a:srgbClr>
                    </a:solidFill>
                  </a:tcPr>
                </a:tc>
                <a:tc>
                  <a:txBody>
                    <a:bodyPr/>
                    <a:lstStyle/>
                    <a:p>
                      <a:pPr marL="0" marR="0" lvl="0" indent="0" algn="l" rtl="0">
                        <a:lnSpc>
                          <a:spcPct val="100000"/>
                        </a:lnSpc>
                        <a:spcBef>
                          <a:spcPts val="0"/>
                        </a:spcBef>
                        <a:spcAft>
                          <a:spcPts val="0"/>
                        </a:spcAft>
                        <a:buClr>
                          <a:schemeClr val="dk1"/>
                        </a:buClr>
                        <a:buSzPts val="800"/>
                        <a:buFont typeface="Arial"/>
                        <a:buNone/>
                      </a:pPr>
                      <a:r>
                        <a:rPr lang="en-GB" sz="1100" u="none" strike="noStrike" cap="none">
                          <a:solidFill>
                            <a:srgbClr val="FFFFFF"/>
                          </a:solidFill>
                        </a:rPr>
                        <a:t>Implementation</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alpha val="55290"/>
                      </a:srgbClr>
                    </a:solidFill>
                  </a:tcPr>
                </a:tc>
                <a:extLst>
                  <a:ext uri="{0D108BD9-81ED-4DB2-BD59-A6C34878D82A}">
                    <a16:rowId xmlns:a16="http://schemas.microsoft.com/office/drawing/2014/main" val="10003"/>
                  </a:ext>
                </a:extLst>
              </a:tr>
              <a:tr h="310400">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LUMI (European HPC)</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alpha val="55290"/>
                      </a:srgbClr>
                    </a:solidFill>
                  </a:tcPr>
                </a:tc>
                <a:tc>
                  <a:txBody>
                    <a:bodyPr/>
                    <a:lstStyle/>
                    <a:p>
                      <a:pPr marL="0" marR="0" lvl="0" indent="0" algn="l" rtl="0">
                        <a:lnSpc>
                          <a:spcPct val="100000"/>
                        </a:lnSpc>
                        <a:spcBef>
                          <a:spcPts val="0"/>
                        </a:spcBef>
                        <a:spcAft>
                          <a:spcPts val="0"/>
                        </a:spcAft>
                        <a:buClr>
                          <a:schemeClr val="dk1"/>
                        </a:buClr>
                        <a:buSzPts val="800"/>
                        <a:buFont typeface="Arial"/>
                        <a:buNone/>
                      </a:pPr>
                      <a:r>
                        <a:rPr lang="en-GB" sz="1100" u="none" strike="noStrike" cap="none">
                          <a:solidFill>
                            <a:srgbClr val="FFFFFF"/>
                          </a:solidFill>
                        </a:rPr>
                        <a:t>Design</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alpha val="55290"/>
                      </a:srgbClr>
                    </a:solidFill>
                  </a:tcPr>
                </a:tc>
                <a:extLst>
                  <a:ext uri="{0D108BD9-81ED-4DB2-BD59-A6C34878D82A}">
                    <a16:rowId xmlns:a16="http://schemas.microsoft.com/office/drawing/2014/main" val="10004"/>
                  </a:ext>
                </a:extLst>
              </a:tr>
              <a:tr h="310400">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rgbClr val="FFFFFF"/>
                          </a:solidFill>
                        </a:rPr>
                        <a:t>PRACE (European HPC)</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alpha val="55290"/>
                      </a:srgbClr>
                    </a:solidFill>
                  </a:tcPr>
                </a:tc>
                <a:tc>
                  <a:txBody>
                    <a:bodyPr/>
                    <a:lstStyle/>
                    <a:p>
                      <a:pPr marL="0" marR="0" lvl="0" indent="0" algn="l" rtl="0">
                        <a:lnSpc>
                          <a:spcPct val="100000"/>
                        </a:lnSpc>
                        <a:spcBef>
                          <a:spcPts val="0"/>
                        </a:spcBef>
                        <a:spcAft>
                          <a:spcPts val="0"/>
                        </a:spcAft>
                        <a:buClr>
                          <a:schemeClr val="dk1"/>
                        </a:buClr>
                        <a:buSzPts val="800"/>
                        <a:buFont typeface="Arial"/>
                        <a:buNone/>
                      </a:pPr>
                      <a:r>
                        <a:rPr lang="en-GB" sz="1100" u="none" strike="noStrike" cap="none">
                          <a:solidFill>
                            <a:srgbClr val="FFFFFF"/>
                          </a:solidFill>
                        </a:rPr>
                        <a:t>Design</a:t>
                      </a:r>
                      <a:endParaRPr sz="1100" u="none" strike="noStrike" cap="none">
                        <a:solidFill>
                          <a:srgbClr val="FFFFFF"/>
                        </a:solidFill>
                      </a:endParaRPr>
                    </a:p>
                  </a:txBody>
                  <a:tcPr marL="68575" marR="68575" marT="68575" marB="6857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67296">
                        <a:alpha val="55290"/>
                      </a:srgb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grpSp>
        <p:nvGrpSpPr>
          <p:cNvPr id="603" name="Google Shape;603;p46"/>
          <p:cNvGrpSpPr/>
          <p:nvPr/>
        </p:nvGrpSpPr>
        <p:grpSpPr>
          <a:xfrm>
            <a:off x="-29739" y="0"/>
            <a:ext cx="9173739" cy="5143500"/>
            <a:chOff x="-29739" y="0"/>
            <a:chExt cx="9173739" cy="5143500"/>
          </a:xfrm>
        </p:grpSpPr>
        <p:pic>
          <p:nvPicPr>
            <p:cNvPr id="604" name="Google Shape;604;p46"/>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605" name="Google Shape;605;p46"/>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606" name="Google Shape;606;p46"/>
            <p:cNvGrpSpPr/>
            <p:nvPr/>
          </p:nvGrpSpPr>
          <p:grpSpPr>
            <a:xfrm>
              <a:off x="176696" y="542306"/>
              <a:ext cx="8447352" cy="66601"/>
              <a:chOff x="176696" y="542306"/>
              <a:chExt cx="8447352" cy="66601"/>
            </a:xfrm>
          </p:grpSpPr>
          <p:cxnSp>
            <p:nvCxnSpPr>
              <p:cNvPr id="607" name="Google Shape;607;p46"/>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608" name="Google Shape;608;p46"/>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609" name="Google Shape;609;p46"/>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610" name="Google Shape;610;p46"/>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a:solidFill>
                    <a:srgbClr val="005C8B"/>
                  </a:solidFill>
                  <a:latin typeface="Open Sans"/>
                  <a:ea typeface="Open Sans"/>
                  <a:cs typeface="Open Sans"/>
                  <a:sym typeface="Open Sans"/>
                </a:rPr>
                <a:t>© Poznan Supercomputing and Networking Center</a:t>
              </a:r>
              <a:endParaRPr sz="700" b="0">
                <a:solidFill>
                  <a:srgbClr val="005C8B"/>
                </a:solidFill>
                <a:latin typeface="Open Sans"/>
                <a:ea typeface="Open Sans"/>
                <a:cs typeface="Open Sans"/>
                <a:sym typeface="Open Sans"/>
              </a:endParaRPr>
            </a:p>
          </p:txBody>
        </p:sp>
      </p:grpSp>
      <p:sp>
        <p:nvSpPr>
          <p:cNvPr id="611" name="Google Shape;611;p46"/>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a:solidFill>
                  <a:srgbClr val="0067A4"/>
                </a:solidFill>
                <a:latin typeface="Open Sans SemiBold"/>
                <a:ea typeface="Open Sans SemiBold"/>
                <a:cs typeface="Open Sans SemiBold"/>
                <a:sym typeface="Open Sans SemiBold"/>
              </a:rPr>
              <a:t>Investigation of selected solutions for IdPs</a:t>
            </a:r>
            <a:endParaRPr sz="1800" b="0">
              <a:solidFill>
                <a:srgbClr val="0067A4"/>
              </a:solidFill>
              <a:latin typeface="Open Sans SemiBold"/>
              <a:ea typeface="Open Sans SemiBold"/>
              <a:cs typeface="Open Sans SemiBold"/>
              <a:sym typeface="Open Sans SemiBold"/>
            </a:endParaRPr>
          </a:p>
        </p:txBody>
      </p:sp>
      <p:sp>
        <p:nvSpPr>
          <p:cNvPr id="612" name="Google Shape;612;p46"/>
          <p:cNvSpPr txBox="1"/>
          <p:nvPr/>
        </p:nvSpPr>
        <p:spPr>
          <a:xfrm>
            <a:off x="65810" y="1768045"/>
            <a:ext cx="4302600" cy="3416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500">
                <a:solidFill>
                  <a:schemeClr val="dk1"/>
                </a:solidFill>
                <a:latin typeface="Open Sans"/>
                <a:ea typeface="Open Sans"/>
                <a:cs typeface="Open Sans"/>
                <a:sym typeface="Open Sans"/>
              </a:rPr>
              <a:t>Key Features</a:t>
            </a:r>
            <a:endParaRPr sz="1100"/>
          </a:p>
          <a:p>
            <a:pPr marL="285750" marR="0" lvl="0" indent="-266700" algn="l" rtl="0">
              <a:spcBef>
                <a:spcPts val="0"/>
              </a:spcBef>
              <a:spcAft>
                <a:spcPts val="0"/>
              </a:spcAft>
              <a:buClr>
                <a:schemeClr val="dk1"/>
              </a:buClr>
              <a:buSzPts val="1500"/>
              <a:buFont typeface="Arial"/>
              <a:buChar char="•"/>
            </a:pPr>
            <a:r>
              <a:rPr lang="en-GB" sz="1500">
                <a:solidFill>
                  <a:schemeClr val="dk1"/>
                </a:solidFill>
                <a:latin typeface="Open Sans"/>
                <a:ea typeface="Open Sans"/>
                <a:cs typeface="Open Sans"/>
                <a:sym typeface="Open Sans"/>
              </a:rPr>
              <a:t>Out-of-the-box support for LDAP, Kerberos, JAAS, X.509, SPNEGO, Duo Security</a:t>
            </a:r>
            <a:endParaRPr sz="1100"/>
          </a:p>
          <a:p>
            <a:pPr marL="285750" marR="0" lvl="0" indent="-266700" algn="l" rtl="0">
              <a:spcBef>
                <a:spcPts val="0"/>
              </a:spcBef>
              <a:spcAft>
                <a:spcPts val="0"/>
              </a:spcAft>
              <a:buClr>
                <a:schemeClr val="dk1"/>
              </a:buClr>
              <a:buSzPts val="1500"/>
              <a:buFont typeface="Arial"/>
              <a:buChar char="•"/>
            </a:pPr>
            <a:r>
              <a:rPr lang="en-GB" sz="1500">
                <a:solidFill>
                  <a:schemeClr val="dk1"/>
                </a:solidFill>
                <a:latin typeface="Open Sans"/>
                <a:ea typeface="Open Sans"/>
                <a:cs typeface="Open Sans"/>
                <a:sym typeface="Open Sans"/>
              </a:rPr>
              <a:t>Out-of-the-box support for reading user data from arbitrarily-structured LDAP directories</a:t>
            </a:r>
            <a:endParaRPr sz="1100"/>
          </a:p>
          <a:p>
            <a:pPr marL="285750" marR="0" lvl="0" indent="-266700" algn="l" rtl="0">
              <a:spcBef>
                <a:spcPts val="0"/>
              </a:spcBef>
              <a:spcAft>
                <a:spcPts val="0"/>
              </a:spcAft>
              <a:buClr>
                <a:schemeClr val="dk1"/>
              </a:buClr>
              <a:buSzPts val="1500"/>
              <a:buFont typeface="Arial"/>
              <a:buChar char="•"/>
            </a:pPr>
            <a:r>
              <a:rPr lang="en-GB" sz="1500">
                <a:solidFill>
                  <a:schemeClr val="dk1"/>
                </a:solidFill>
                <a:latin typeface="Open Sans"/>
                <a:ea typeface="Open Sans"/>
                <a:cs typeface="Open Sans"/>
                <a:sym typeface="Open Sans"/>
              </a:rPr>
              <a:t>Fine-grained control over the data to release to a relying party system.</a:t>
            </a:r>
            <a:endParaRPr sz="1100"/>
          </a:p>
          <a:p>
            <a:pPr marL="285750" marR="0" lvl="0" indent="-266700" algn="l" rtl="0">
              <a:spcBef>
                <a:spcPts val="0"/>
              </a:spcBef>
              <a:spcAft>
                <a:spcPts val="0"/>
              </a:spcAft>
              <a:buClr>
                <a:schemeClr val="dk1"/>
              </a:buClr>
              <a:buSzPts val="1500"/>
              <a:buFont typeface="Arial"/>
              <a:buChar char="•"/>
            </a:pPr>
            <a:r>
              <a:rPr lang="en-GB" sz="1500">
                <a:solidFill>
                  <a:schemeClr val="dk1"/>
                </a:solidFill>
                <a:latin typeface="Open Sans"/>
                <a:ea typeface="Open Sans"/>
                <a:cs typeface="Open Sans"/>
                <a:sym typeface="Open Sans"/>
              </a:rPr>
              <a:t>Works with any compliant SAML 1.1 and 2.0 Service Provider implementation.</a:t>
            </a:r>
            <a:endParaRPr sz="1100"/>
          </a:p>
          <a:p>
            <a:pPr marL="0" marR="0" lvl="0" indent="0" algn="l" rtl="0">
              <a:spcBef>
                <a:spcPts val="0"/>
              </a:spcBef>
              <a:spcAft>
                <a:spcPts val="0"/>
              </a:spcAft>
              <a:buNone/>
            </a:pPr>
            <a:endParaRPr sz="1700">
              <a:solidFill>
                <a:schemeClr val="dk1"/>
              </a:solidFill>
              <a:latin typeface="Open Sans"/>
              <a:ea typeface="Open Sans"/>
              <a:cs typeface="Open Sans"/>
              <a:sym typeface="Open Sans"/>
            </a:endParaRPr>
          </a:p>
        </p:txBody>
      </p:sp>
      <p:sp>
        <p:nvSpPr>
          <p:cNvPr id="613" name="Google Shape;613;p46"/>
          <p:cNvSpPr/>
          <p:nvPr/>
        </p:nvSpPr>
        <p:spPr>
          <a:xfrm>
            <a:off x="68577" y="722330"/>
            <a:ext cx="288008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chemeClr val="dk1"/>
                </a:solidFill>
                <a:latin typeface="Open Sans"/>
                <a:ea typeface="Open Sans"/>
                <a:cs typeface="Open Sans"/>
                <a:sym typeface="Open Sans"/>
              </a:rPr>
              <a:t>Shibboleth Identity Provider</a:t>
            </a:r>
            <a:endParaRPr/>
          </a:p>
        </p:txBody>
      </p:sp>
      <p:pic>
        <p:nvPicPr>
          <p:cNvPr id="614" name="Google Shape;614;p46"/>
          <p:cNvPicPr preferRelativeResize="0"/>
          <p:nvPr/>
        </p:nvPicPr>
        <p:blipFill rotWithShape="1">
          <a:blip r:embed="rId6">
            <a:alphaModFix/>
          </a:blip>
          <a:srcRect/>
          <a:stretch/>
        </p:blipFill>
        <p:spPr>
          <a:xfrm>
            <a:off x="176696" y="1030219"/>
            <a:ext cx="1294848" cy="776909"/>
          </a:xfrm>
          <a:prstGeom prst="rect">
            <a:avLst/>
          </a:prstGeom>
          <a:noFill/>
          <a:ln>
            <a:noFill/>
          </a:ln>
        </p:spPr>
      </p:pic>
      <p:pic>
        <p:nvPicPr>
          <p:cNvPr id="615" name="Google Shape;615;p46"/>
          <p:cNvPicPr preferRelativeResize="0"/>
          <p:nvPr/>
        </p:nvPicPr>
        <p:blipFill rotWithShape="1">
          <a:blip r:embed="rId7">
            <a:alphaModFix/>
          </a:blip>
          <a:srcRect/>
          <a:stretch/>
        </p:blipFill>
        <p:spPr>
          <a:xfrm>
            <a:off x="4340460" y="707473"/>
            <a:ext cx="1422400" cy="1422400"/>
          </a:xfrm>
          <a:prstGeom prst="rect">
            <a:avLst/>
          </a:prstGeom>
          <a:noFill/>
          <a:ln>
            <a:noFill/>
          </a:ln>
        </p:spPr>
      </p:pic>
      <p:sp>
        <p:nvSpPr>
          <p:cNvPr id="616" name="Google Shape;616;p46"/>
          <p:cNvSpPr/>
          <p:nvPr/>
        </p:nvSpPr>
        <p:spPr>
          <a:xfrm>
            <a:off x="4368429" y="729043"/>
            <a:ext cx="268855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chemeClr val="dk1"/>
                </a:solidFill>
                <a:latin typeface="Open Sans"/>
                <a:ea typeface="Open Sans"/>
                <a:cs typeface="Open Sans"/>
                <a:sym typeface="Open Sans"/>
              </a:rPr>
              <a:t>Keycloak Identity Provider</a:t>
            </a:r>
            <a:endParaRPr/>
          </a:p>
        </p:txBody>
      </p:sp>
      <p:sp>
        <p:nvSpPr>
          <p:cNvPr id="617" name="Google Shape;617;p46"/>
          <p:cNvSpPr/>
          <p:nvPr/>
        </p:nvSpPr>
        <p:spPr>
          <a:xfrm>
            <a:off x="4260401" y="1768050"/>
            <a:ext cx="4150500" cy="3693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500">
                <a:solidFill>
                  <a:schemeClr val="dk1"/>
                </a:solidFill>
                <a:latin typeface="Open Sans"/>
                <a:ea typeface="Open Sans"/>
                <a:cs typeface="Open Sans"/>
                <a:sym typeface="Open Sans"/>
              </a:rPr>
              <a:t>Key Features</a:t>
            </a:r>
            <a:endParaRPr sz="1100"/>
          </a:p>
          <a:p>
            <a:pPr marL="285750" marR="0" lvl="0" indent="-266700" algn="l" rtl="0">
              <a:spcBef>
                <a:spcPts val="0"/>
              </a:spcBef>
              <a:spcAft>
                <a:spcPts val="0"/>
              </a:spcAft>
              <a:buClr>
                <a:schemeClr val="dk1"/>
              </a:buClr>
              <a:buSzPts val="1500"/>
              <a:buFont typeface="Arial"/>
              <a:buChar char="•"/>
            </a:pPr>
            <a:r>
              <a:rPr lang="en-GB" sz="1500">
                <a:solidFill>
                  <a:schemeClr val="dk1"/>
                </a:solidFill>
                <a:latin typeface="Open Sans"/>
                <a:ea typeface="Open Sans"/>
                <a:cs typeface="Open Sans"/>
                <a:sym typeface="Open Sans"/>
              </a:rPr>
              <a:t>Single-Sign On Login once to multiple applications</a:t>
            </a:r>
            <a:endParaRPr sz="1100"/>
          </a:p>
          <a:p>
            <a:pPr marL="285750" marR="0" lvl="0" indent="-266700" algn="l" rtl="0">
              <a:spcBef>
                <a:spcPts val="0"/>
              </a:spcBef>
              <a:spcAft>
                <a:spcPts val="0"/>
              </a:spcAft>
              <a:buClr>
                <a:schemeClr val="dk1"/>
              </a:buClr>
              <a:buSzPts val="1500"/>
              <a:buFont typeface="Arial"/>
              <a:buChar char="•"/>
            </a:pPr>
            <a:r>
              <a:rPr lang="en-GB" sz="1500">
                <a:solidFill>
                  <a:schemeClr val="dk1"/>
                </a:solidFill>
                <a:latin typeface="Open Sans"/>
                <a:ea typeface="Open Sans"/>
                <a:cs typeface="Open Sans"/>
                <a:sym typeface="Open Sans"/>
              </a:rPr>
              <a:t>Standard Protocols: OpenID Connect, OAuth 2.0 and SAML 2.0</a:t>
            </a:r>
            <a:endParaRPr sz="1100"/>
          </a:p>
          <a:p>
            <a:pPr marL="285750" marR="0" lvl="0" indent="-266700" algn="l" rtl="0">
              <a:spcBef>
                <a:spcPts val="0"/>
              </a:spcBef>
              <a:spcAft>
                <a:spcPts val="0"/>
              </a:spcAft>
              <a:buClr>
                <a:schemeClr val="dk1"/>
              </a:buClr>
              <a:buSzPts val="1500"/>
              <a:buFont typeface="Arial"/>
              <a:buChar char="•"/>
            </a:pPr>
            <a:r>
              <a:rPr lang="en-GB" sz="1500">
                <a:solidFill>
                  <a:schemeClr val="dk1"/>
                </a:solidFill>
                <a:latin typeface="Open Sans"/>
                <a:ea typeface="Open Sans"/>
                <a:cs typeface="Open Sans"/>
                <a:sym typeface="Open Sans"/>
              </a:rPr>
              <a:t>LDAP and Active Directory: Connect to existing user directories</a:t>
            </a:r>
            <a:endParaRPr sz="1100"/>
          </a:p>
          <a:p>
            <a:pPr marL="285750" marR="0" lvl="0" indent="-266700" algn="l" rtl="0">
              <a:spcBef>
                <a:spcPts val="0"/>
              </a:spcBef>
              <a:spcAft>
                <a:spcPts val="0"/>
              </a:spcAft>
              <a:buClr>
                <a:schemeClr val="dk1"/>
              </a:buClr>
              <a:buSzPts val="1500"/>
              <a:buFont typeface="Arial"/>
              <a:buChar char="•"/>
            </a:pPr>
            <a:r>
              <a:rPr lang="en-GB" sz="1500">
                <a:solidFill>
                  <a:schemeClr val="dk1"/>
                </a:solidFill>
                <a:latin typeface="Open Sans"/>
                <a:ea typeface="Open Sans"/>
                <a:cs typeface="Open Sans"/>
                <a:sym typeface="Open Sans"/>
              </a:rPr>
              <a:t>Social Login Easily enable social login</a:t>
            </a:r>
            <a:endParaRPr sz="1100"/>
          </a:p>
          <a:p>
            <a:pPr marL="285750" marR="0" lvl="0" indent="-266700" algn="l" rtl="0">
              <a:spcBef>
                <a:spcPts val="0"/>
              </a:spcBef>
              <a:spcAft>
                <a:spcPts val="0"/>
              </a:spcAft>
              <a:buClr>
                <a:schemeClr val="dk1"/>
              </a:buClr>
              <a:buSzPts val="1500"/>
              <a:buFont typeface="Arial"/>
              <a:buChar char="•"/>
            </a:pPr>
            <a:r>
              <a:rPr lang="en-GB" sz="1500">
                <a:solidFill>
                  <a:schemeClr val="dk1"/>
                </a:solidFill>
                <a:latin typeface="Open Sans"/>
                <a:ea typeface="Open Sans"/>
                <a:cs typeface="Open Sans"/>
                <a:sym typeface="Open Sans"/>
              </a:rPr>
              <a:t>Identity Brokering: OpenID Connect or SAML 2.0 IdPs</a:t>
            </a:r>
            <a:br>
              <a:rPr lang="en-GB" sz="1500">
                <a:solidFill>
                  <a:schemeClr val="dk1"/>
                </a:solidFill>
                <a:latin typeface="Open Sans"/>
                <a:ea typeface="Open Sans"/>
                <a:cs typeface="Open Sans"/>
                <a:sym typeface="Open Sans"/>
              </a:rPr>
            </a:br>
            <a:r>
              <a:rPr lang="en-GB" sz="1500">
                <a:solidFill>
                  <a:schemeClr val="dk1"/>
                </a:solidFill>
                <a:latin typeface="Open Sans"/>
                <a:ea typeface="Open Sans"/>
                <a:cs typeface="Open Sans"/>
                <a:sym typeface="Open Sans"/>
              </a:rPr>
              <a:t>Password Policies: Customize password policies</a:t>
            </a:r>
            <a:br>
              <a:rPr lang="en-GB" sz="1500">
                <a:solidFill>
                  <a:schemeClr val="dk1"/>
                </a:solidFill>
                <a:latin typeface="Helvetica Neue"/>
                <a:ea typeface="Helvetica Neue"/>
                <a:cs typeface="Helvetica Neue"/>
                <a:sym typeface="Helvetica Neue"/>
              </a:rPr>
            </a:br>
            <a:endParaRPr sz="1500">
              <a:solidFill>
                <a:schemeClr val="dk1"/>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47"/>
          <p:cNvSpPr txBox="1"/>
          <p:nvPr/>
        </p:nvSpPr>
        <p:spPr>
          <a:xfrm>
            <a:off x="508041" y="1723438"/>
            <a:ext cx="3615070" cy="8119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3A3"/>
              </a:buClr>
              <a:buSzPts val="1800"/>
              <a:buFont typeface="Open Sans SemiBold"/>
              <a:buNone/>
            </a:pPr>
            <a:r>
              <a:rPr lang="en-GB" sz="1800" b="1">
                <a:solidFill>
                  <a:srgbClr val="0063A3"/>
                </a:solidFill>
                <a:latin typeface="Open Sans SemiBold"/>
                <a:ea typeface="Open Sans SemiBold"/>
                <a:cs typeface="Open Sans SemiBold"/>
                <a:sym typeface="Open Sans SemiBold"/>
              </a:rPr>
              <a:t>Poznan Supercomputing </a:t>
            </a:r>
            <a:br>
              <a:rPr lang="en-GB" sz="1800" b="1">
                <a:solidFill>
                  <a:srgbClr val="0063A3"/>
                </a:solidFill>
                <a:latin typeface="Open Sans SemiBold"/>
                <a:ea typeface="Open Sans SemiBold"/>
                <a:cs typeface="Open Sans SemiBold"/>
                <a:sym typeface="Open Sans SemiBold"/>
              </a:rPr>
            </a:br>
            <a:r>
              <a:rPr lang="en-GB" sz="1800" b="1">
                <a:solidFill>
                  <a:srgbClr val="0063A3"/>
                </a:solidFill>
                <a:latin typeface="Open Sans SemiBold"/>
                <a:ea typeface="Open Sans SemiBold"/>
                <a:cs typeface="Open Sans SemiBold"/>
                <a:sym typeface="Open Sans SemiBold"/>
              </a:rPr>
              <a:t>and Networking Center</a:t>
            </a:r>
            <a:endParaRPr sz="1800" b="0">
              <a:solidFill>
                <a:srgbClr val="0063A3"/>
              </a:solidFill>
              <a:latin typeface="Open Sans SemiBold"/>
              <a:ea typeface="Open Sans SemiBold"/>
              <a:cs typeface="Open Sans SemiBold"/>
              <a:sym typeface="Open Sans SemiBold"/>
            </a:endParaRPr>
          </a:p>
        </p:txBody>
      </p:sp>
      <p:sp>
        <p:nvSpPr>
          <p:cNvPr id="623" name="Google Shape;623;p47"/>
          <p:cNvSpPr txBox="1"/>
          <p:nvPr/>
        </p:nvSpPr>
        <p:spPr>
          <a:xfrm>
            <a:off x="176696" y="4933079"/>
            <a:ext cx="477728" cy="1750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rgbClr val="005C8B"/>
              </a:solidFill>
              <a:latin typeface="Open Sans"/>
              <a:ea typeface="Open Sans"/>
              <a:cs typeface="Open Sans"/>
              <a:sym typeface="Open Sans"/>
            </a:endParaRPr>
          </a:p>
        </p:txBody>
      </p:sp>
      <p:grpSp>
        <p:nvGrpSpPr>
          <p:cNvPr id="624" name="Google Shape;624;p47"/>
          <p:cNvGrpSpPr/>
          <p:nvPr/>
        </p:nvGrpSpPr>
        <p:grpSpPr>
          <a:xfrm>
            <a:off x="0" y="0"/>
            <a:ext cx="9144000" cy="5143500"/>
            <a:chOff x="0" y="0"/>
            <a:chExt cx="9144000" cy="5143500"/>
          </a:xfrm>
        </p:grpSpPr>
        <p:pic>
          <p:nvPicPr>
            <p:cNvPr id="625" name="Google Shape;625;p47"/>
            <p:cNvPicPr preferRelativeResize="0"/>
            <p:nvPr/>
          </p:nvPicPr>
          <p:blipFill rotWithShape="1">
            <a:blip r:embed="rId3">
              <a:alphaModFix/>
            </a:blip>
            <a:srcRect/>
            <a:stretch/>
          </p:blipFill>
          <p:spPr>
            <a:xfrm>
              <a:off x="0" y="0"/>
              <a:ext cx="9144000" cy="5143500"/>
            </a:xfrm>
            <a:prstGeom prst="rect">
              <a:avLst/>
            </a:prstGeom>
            <a:noFill/>
            <a:ln>
              <a:noFill/>
            </a:ln>
          </p:spPr>
        </p:pic>
        <p:grpSp>
          <p:nvGrpSpPr>
            <p:cNvPr id="626" name="Google Shape;626;p47"/>
            <p:cNvGrpSpPr/>
            <p:nvPr/>
          </p:nvGrpSpPr>
          <p:grpSpPr>
            <a:xfrm>
              <a:off x="0" y="0"/>
              <a:ext cx="9144000" cy="5143500"/>
              <a:chOff x="0" y="0"/>
              <a:chExt cx="9144000" cy="5143500"/>
            </a:xfrm>
          </p:grpSpPr>
          <p:sp>
            <p:nvSpPr>
              <p:cNvPr id="627" name="Google Shape;627;p47"/>
              <p:cNvSpPr/>
              <p:nvPr/>
            </p:nvSpPr>
            <p:spPr>
              <a:xfrm>
                <a:off x="2867186" y="0"/>
                <a:ext cx="6276814" cy="5143500"/>
              </a:xfrm>
              <a:prstGeom prst="rect">
                <a:avLst/>
              </a:prstGeom>
              <a:solidFill>
                <a:srgbClr val="0063A3">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628" name="Google Shape;628;p47"/>
              <p:cNvPicPr preferRelativeResize="0"/>
              <p:nvPr/>
            </p:nvPicPr>
            <p:blipFill rotWithShape="1">
              <a:blip r:embed="rId4">
                <a:alphaModFix/>
              </a:blip>
              <a:srcRect/>
              <a:stretch/>
            </p:blipFill>
            <p:spPr>
              <a:xfrm>
                <a:off x="0" y="0"/>
                <a:ext cx="5148262" cy="5143500"/>
              </a:xfrm>
              <a:prstGeom prst="rect">
                <a:avLst/>
              </a:prstGeom>
              <a:noFill/>
              <a:ln>
                <a:noFill/>
              </a:ln>
            </p:spPr>
          </p:pic>
        </p:grpSp>
      </p:grpSp>
      <p:sp>
        <p:nvSpPr>
          <p:cNvPr id="629" name="Google Shape;629;p47"/>
          <p:cNvSpPr txBox="1"/>
          <p:nvPr/>
        </p:nvSpPr>
        <p:spPr>
          <a:xfrm>
            <a:off x="5148262" y="2668387"/>
            <a:ext cx="3307499" cy="5429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endParaRPr sz="1200" b="0">
              <a:solidFill>
                <a:schemeClr val="lt1"/>
              </a:solidFill>
              <a:latin typeface="Open Sans"/>
              <a:ea typeface="Open Sans"/>
              <a:cs typeface="Open Sans"/>
              <a:sym typeface="Open Sans"/>
            </a:endParaRPr>
          </a:p>
        </p:txBody>
      </p:sp>
      <p:sp>
        <p:nvSpPr>
          <p:cNvPr id="630" name="Google Shape;630;p47"/>
          <p:cNvSpPr txBox="1"/>
          <p:nvPr/>
        </p:nvSpPr>
        <p:spPr>
          <a:xfrm>
            <a:off x="5148262" y="2959498"/>
            <a:ext cx="3615070" cy="8119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800"/>
              <a:buFont typeface="Open Sans SemiBold"/>
              <a:buNone/>
            </a:pPr>
            <a:r>
              <a:rPr lang="en-GB" sz="1800" b="1">
                <a:solidFill>
                  <a:schemeClr val="lt1"/>
                </a:solidFill>
                <a:latin typeface="Open Sans SemiBold"/>
                <a:ea typeface="Open Sans SemiBold"/>
                <a:cs typeface="Open Sans SemiBold"/>
                <a:sym typeface="Open Sans SemiBold"/>
              </a:rPr>
              <a:t>Implementation</a:t>
            </a:r>
            <a:endParaRPr sz="1800" b="0">
              <a:solidFill>
                <a:schemeClr val="lt1"/>
              </a:solidFill>
              <a:latin typeface="Open Sans SemiBold"/>
              <a:ea typeface="Open Sans SemiBold"/>
              <a:cs typeface="Open Sans SemiBold"/>
              <a:sym typeface="Open Sans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138" name="Google Shape;138;p21"/>
          <p:cNvGrpSpPr/>
          <p:nvPr/>
        </p:nvGrpSpPr>
        <p:grpSpPr>
          <a:xfrm>
            <a:off x="-29739" y="0"/>
            <a:ext cx="9173739" cy="5143500"/>
            <a:chOff x="-29739" y="0"/>
            <a:chExt cx="9173739" cy="5143500"/>
          </a:xfrm>
        </p:grpSpPr>
        <p:pic>
          <p:nvPicPr>
            <p:cNvPr id="139" name="Google Shape;139;p21"/>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40" name="Google Shape;140;p21"/>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141" name="Google Shape;141;p21"/>
            <p:cNvGrpSpPr/>
            <p:nvPr/>
          </p:nvGrpSpPr>
          <p:grpSpPr>
            <a:xfrm>
              <a:off x="176696" y="542306"/>
              <a:ext cx="8447352" cy="66601"/>
              <a:chOff x="176696" y="542306"/>
              <a:chExt cx="8447352" cy="66601"/>
            </a:xfrm>
          </p:grpSpPr>
          <p:cxnSp>
            <p:nvCxnSpPr>
              <p:cNvPr id="142" name="Google Shape;142;p21"/>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143" name="Google Shape;143;p21"/>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grpSp>
        <p:pic>
          <p:nvPicPr>
            <p:cNvPr id="144" name="Google Shape;144;p21"/>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145" name="Google Shape;145;p21"/>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i="0" u="none" strike="noStrike" cap="none">
                  <a:solidFill>
                    <a:srgbClr val="005C8B"/>
                  </a:solidFill>
                  <a:latin typeface="Open Sans"/>
                  <a:ea typeface="Open Sans"/>
                  <a:cs typeface="Open Sans"/>
                  <a:sym typeface="Open Sans"/>
                </a:rPr>
                <a:t>© Poznan Supercomputing and Networking Center</a:t>
              </a:r>
              <a:endParaRPr sz="700" b="0" i="0" u="none" strike="noStrike" cap="none">
                <a:solidFill>
                  <a:srgbClr val="005C8B"/>
                </a:solidFill>
                <a:latin typeface="Open Sans"/>
                <a:ea typeface="Open Sans"/>
                <a:cs typeface="Open Sans"/>
                <a:sym typeface="Open Sans"/>
              </a:endParaRPr>
            </a:p>
          </p:txBody>
        </p:sp>
      </p:grpSp>
      <p:sp>
        <p:nvSpPr>
          <p:cNvPr id="146" name="Google Shape;146;p21"/>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i="0" u="none" strike="noStrike" cap="none">
                <a:solidFill>
                  <a:srgbClr val="0067A4"/>
                </a:solidFill>
                <a:latin typeface="Open Sans SemiBold"/>
                <a:ea typeface="Open Sans SemiBold"/>
                <a:cs typeface="Open Sans SemiBold"/>
                <a:sym typeface="Open Sans SemiBold"/>
              </a:rPr>
              <a:t>EUROfusion AAI project ideas and overview</a:t>
            </a:r>
            <a:endParaRPr/>
          </a:p>
        </p:txBody>
      </p:sp>
      <p:sp>
        <p:nvSpPr>
          <p:cNvPr id="147" name="Google Shape;147;p21"/>
          <p:cNvSpPr txBox="1"/>
          <p:nvPr/>
        </p:nvSpPr>
        <p:spPr>
          <a:xfrm>
            <a:off x="189949" y="687912"/>
            <a:ext cx="4196522" cy="3931094"/>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EUROfusion AAI project: outcome of the </a:t>
            </a:r>
            <a:r>
              <a:rPr lang="en-GB" sz="1387" b="1" i="0" u="none" strike="noStrike" cap="none">
                <a:solidFill>
                  <a:schemeClr val="dk1"/>
                </a:solidFill>
                <a:latin typeface="Open Sans SemiBold"/>
                <a:ea typeface="Open Sans SemiBold"/>
                <a:cs typeface="Open Sans SemiBold"/>
                <a:sym typeface="Open Sans SemiBold"/>
              </a:rPr>
              <a:t>EUROfusion IT Group</a:t>
            </a:r>
            <a:r>
              <a:rPr lang="en-GB" sz="1387" b="0" i="0" u="none" strike="noStrike" cap="none">
                <a:solidFill>
                  <a:schemeClr val="dk1"/>
                </a:solidFill>
                <a:latin typeface="Open Sans SemiBold"/>
                <a:ea typeface="Open Sans SemiBold"/>
                <a:cs typeface="Open Sans SemiBold"/>
                <a:sym typeface="Open Sans SemiBold"/>
              </a:rPr>
              <a:t> investigation/activities</a:t>
            </a:r>
            <a:endParaRPr/>
          </a:p>
          <a:p>
            <a:pPr marL="342900" marR="0" lvl="0" indent="-342900" algn="l" rtl="0">
              <a:lnSpc>
                <a:spcPct val="90000"/>
              </a:lnSpc>
              <a:spcBef>
                <a:spcPts val="277"/>
              </a:spcBef>
              <a:spcAft>
                <a:spcPts val="0"/>
              </a:spcAft>
              <a:buClr>
                <a:schemeClr val="dk1"/>
              </a:buClr>
              <a:buSzPts val="1387"/>
              <a:buFont typeface="Arial"/>
              <a:buChar char="•"/>
            </a:pPr>
            <a:r>
              <a:rPr lang="en-GB" sz="1387" b="1" i="0" u="none" strike="noStrike" cap="none">
                <a:solidFill>
                  <a:schemeClr val="dk1"/>
                </a:solidFill>
                <a:latin typeface="Open Sans SemiBold"/>
                <a:ea typeface="Open Sans SemiBold"/>
                <a:cs typeface="Open Sans SemiBold"/>
                <a:sym typeface="Open Sans SemiBold"/>
              </a:rPr>
              <a:t>GOAL:</a:t>
            </a:r>
            <a:r>
              <a:rPr lang="en-GB" sz="1387" b="0" i="0" u="none" strike="noStrike" cap="none">
                <a:solidFill>
                  <a:schemeClr val="dk1"/>
                </a:solidFill>
                <a:latin typeface="Open Sans SemiBold"/>
                <a:ea typeface="Open Sans SemiBold"/>
                <a:cs typeface="Open Sans SemiBold"/>
                <a:sym typeface="Open Sans SemiBold"/>
              </a:rPr>
              <a:t> Implementing a federated authentication and authorization infrastructure for EUROfusion</a:t>
            </a:r>
            <a:endParaRPr sz="1387" b="0" i="0" u="none" strike="noStrike" cap="none">
              <a:solidFill>
                <a:schemeClr val="dk1"/>
              </a:solidFill>
              <a:latin typeface="Open Sans SemiBold"/>
              <a:ea typeface="Open Sans SemiBold"/>
              <a:cs typeface="Open Sans SemiBold"/>
              <a:sym typeface="Open Sans SemiBold"/>
            </a:endParaRPr>
          </a:p>
          <a:p>
            <a:pPr marL="342900" marR="0" lvl="0" indent="-342900" algn="l" rtl="0">
              <a:lnSpc>
                <a:spcPct val="9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Activities:</a:t>
            </a:r>
            <a:endParaRPr/>
          </a:p>
          <a:p>
            <a:pPr marL="742950" marR="0" lvl="1" indent="-285750" algn="l" rtl="0">
              <a:lnSpc>
                <a:spcPct val="9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Collect requirements</a:t>
            </a:r>
            <a:endParaRPr/>
          </a:p>
          <a:p>
            <a:pPr marL="742950" marR="0" lvl="1" indent="-285750" algn="l" rtl="0">
              <a:lnSpc>
                <a:spcPct val="9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Propose architecture</a:t>
            </a:r>
            <a:endParaRPr/>
          </a:p>
          <a:p>
            <a:pPr marL="742950" marR="0" lvl="1" indent="-285750" algn="l" rtl="0">
              <a:lnSpc>
                <a:spcPct val="9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Setup EUROfusion AAI Proxy</a:t>
            </a:r>
            <a:endParaRPr/>
          </a:p>
          <a:p>
            <a:pPr marL="742950" marR="0" lvl="1" indent="-285750" algn="l" rtl="0">
              <a:lnSpc>
                <a:spcPct val="9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Setup IdPs</a:t>
            </a:r>
            <a:endParaRPr sz="1387" b="0" i="0" u="none" strike="noStrike" cap="none">
              <a:solidFill>
                <a:schemeClr val="dk1"/>
              </a:solidFill>
              <a:latin typeface="Open Sans SemiBold"/>
              <a:ea typeface="Open Sans SemiBold"/>
              <a:cs typeface="Open Sans SemiBold"/>
              <a:sym typeface="Open Sans SemiBold"/>
            </a:endParaRPr>
          </a:p>
          <a:p>
            <a:pPr marL="742950" marR="0" lvl="1" indent="-285750" algn="l" rtl="0">
              <a:lnSpc>
                <a:spcPct val="9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Pilot with selected EUROfusion services</a:t>
            </a:r>
            <a:endParaRPr/>
          </a:p>
          <a:p>
            <a:pPr marL="342900" marR="0" lvl="0" indent="-342900" algn="l" rtl="0">
              <a:lnSpc>
                <a:spcPct val="9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Involved institutions:</a:t>
            </a:r>
            <a:endParaRPr/>
          </a:p>
          <a:p>
            <a:pPr marL="742950" marR="0" lvl="1" indent="-285750" algn="l" rtl="0">
              <a:lnSpc>
                <a:spcPct val="9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PSNC</a:t>
            </a:r>
            <a:endParaRPr/>
          </a:p>
          <a:p>
            <a:pPr marL="742950" marR="0" lvl="1" indent="-285750" algn="l" rtl="0">
              <a:lnSpc>
                <a:spcPct val="9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UKAEA</a:t>
            </a:r>
            <a:endParaRPr/>
          </a:p>
          <a:p>
            <a:pPr marL="742950" marR="0" lvl="1" indent="-285750" algn="l" rtl="0">
              <a:lnSpc>
                <a:spcPct val="9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CEA</a:t>
            </a:r>
            <a:endParaRPr/>
          </a:p>
          <a:p>
            <a:pPr marL="742950" marR="0" lvl="1" indent="-285750" algn="l" rtl="0">
              <a:lnSpc>
                <a:spcPct val="9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EUROfusion-Garching</a:t>
            </a:r>
            <a:endParaRPr sz="1387" b="0" i="0" u="none" strike="noStrike" cap="none">
              <a:solidFill>
                <a:schemeClr val="dk1"/>
              </a:solidFill>
              <a:latin typeface="Open Sans SemiBold"/>
              <a:ea typeface="Open Sans SemiBold"/>
              <a:cs typeface="Open Sans SemiBold"/>
              <a:sym typeface="Open Sans SemiBold"/>
            </a:endParaRPr>
          </a:p>
          <a:p>
            <a:pPr marL="742950" marR="0" lvl="1" indent="-285750" algn="l" rtl="0">
              <a:lnSpc>
                <a:spcPct val="9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GEANT</a:t>
            </a:r>
            <a:endParaRPr/>
          </a:p>
        </p:txBody>
      </p:sp>
      <p:grpSp>
        <p:nvGrpSpPr>
          <p:cNvPr id="148" name="Google Shape;148;p21"/>
          <p:cNvGrpSpPr/>
          <p:nvPr/>
        </p:nvGrpSpPr>
        <p:grpSpPr>
          <a:xfrm>
            <a:off x="4097650" y="687899"/>
            <a:ext cx="3733993" cy="4027138"/>
            <a:chOff x="0" y="0"/>
            <a:chExt cx="3445279" cy="3802774"/>
          </a:xfrm>
        </p:grpSpPr>
        <p:sp>
          <p:nvSpPr>
            <p:cNvPr id="149" name="Google Shape;149;p21"/>
            <p:cNvSpPr/>
            <p:nvPr/>
          </p:nvSpPr>
          <p:spPr>
            <a:xfrm>
              <a:off x="0" y="3361570"/>
              <a:ext cx="3445279" cy="441204"/>
            </a:xfrm>
            <a:prstGeom prst="rect">
              <a:avLst/>
            </a:prstGeom>
            <a:solidFill>
              <a:srgbClr val="00639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1"/>
            <p:cNvSpPr txBox="1"/>
            <p:nvPr/>
          </p:nvSpPr>
          <p:spPr>
            <a:xfrm>
              <a:off x="0" y="3361570"/>
              <a:ext cx="3445279" cy="441204"/>
            </a:xfrm>
            <a:prstGeom prst="rect">
              <a:avLst/>
            </a:prstGeom>
            <a:noFill/>
            <a:ln>
              <a:noFill/>
            </a:ln>
          </p:spPr>
          <p:txBody>
            <a:bodyPr spcFirstLastPara="1" wrap="square" lIns="56875" tIns="56875" rIns="56875" bIns="56875" anchor="ctr" anchorCtr="0">
              <a:noAutofit/>
            </a:bodyPr>
            <a:lstStyle/>
            <a:p>
              <a:pPr marL="0" marR="0" lvl="0" indent="0" algn="ctr" rtl="0">
                <a:lnSpc>
                  <a:spcPct val="90000"/>
                </a:lnSpc>
                <a:spcBef>
                  <a:spcPts val="0"/>
                </a:spcBef>
                <a:spcAft>
                  <a:spcPts val="0"/>
                </a:spcAft>
                <a:buClr>
                  <a:schemeClr val="lt1"/>
                </a:buClr>
                <a:buSzPts val="800"/>
                <a:buFont typeface="Open Sans"/>
                <a:buNone/>
              </a:pPr>
              <a:r>
                <a:rPr lang="en-GB" sz="800" b="0" i="0" u="none" strike="noStrike" cap="none">
                  <a:solidFill>
                    <a:schemeClr val="lt1"/>
                  </a:solidFill>
                  <a:latin typeface="Open Sans"/>
                  <a:ea typeface="Open Sans"/>
                  <a:cs typeface="Open Sans"/>
                  <a:sym typeface="Open Sans"/>
                </a:rPr>
                <a:t>Services Integration</a:t>
              </a:r>
              <a:endParaRPr/>
            </a:p>
          </p:txBody>
        </p:sp>
        <p:sp>
          <p:nvSpPr>
            <p:cNvPr id="151" name="Google Shape;151;p21"/>
            <p:cNvSpPr/>
            <p:nvPr/>
          </p:nvSpPr>
          <p:spPr>
            <a:xfrm rot="10800000">
              <a:off x="0" y="2689616"/>
              <a:ext cx="3445279" cy="678572"/>
            </a:xfrm>
            <a:prstGeom prst="upArrowCallout">
              <a:avLst>
                <a:gd name="adj1" fmla="val 25000"/>
                <a:gd name="adj2" fmla="val 25000"/>
                <a:gd name="adj3" fmla="val 25000"/>
                <a:gd name="adj4" fmla="val 64977"/>
              </a:avLst>
            </a:prstGeom>
            <a:solidFill>
              <a:srgbClr val="00639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1"/>
            <p:cNvSpPr txBox="1"/>
            <p:nvPr/>
          </p:nvSpPr>
          <p:spPr>
            <a:xfrm>
              <a:off x="0" y="2689616"/>
              <a:ext cx="3445279" cy="238178"/>
            </a:xfrm>
            <a:prstGeom prst="rect">
              <a:avLst/>
            </a:prstGeom>
            <a:noFill/>
            <a:ln>
              <a:noFill/>
            </a:ln>
          </p:spPr>
          <p:txBody>
            <a:bodyPr spcFirstLastPara="1" wrap="square" lIns="56875" tIns="56875" rIns="56875" bIns="56875" anchor="ctr" anchorCtr="0">
              <a:noAutofit/>
            </a:bodyPr>
            <a:lstStyle/>
            <a:p>
              <a:pPr marL="0" marR="0" lvl="0" indent="0" algn="ctr" rtl="0">
                <a:lnSpc>
                  <a:spcPct val="90000"/>
                </a:lnSpc>
                <a:spcBef>
                  <a:spcPts val="0"/>
                </a:spcBef>
                <a:spcAft>
                  <a:spcPts val="0"/>
                </a:spcAft>
                <a:buClr>
                  <a:schemeClr val="lt1"/>
                </a:buClr>
                <a:buSzPts val="800"/>
                <a:buFont typeface="Open Sans"/>
                <a:buNone/>
              </a:pPr>
              <a:r>
                <a:rPr lang="en-GB" sz="800" b="0" i="0" u="none" strike="noStrike" cap="none">
                  <a:solidFill>
                    <a:schemeClr val="lt1"/>
                  </a:solidFill>
                  <a:latin typeface="Open Sans"/>
                  <a:ea typeface="Open Sans"/>
                  <a:cs typeface="Open Sans"/>
                  <a:sym typeface="Open Sans"/>
                </a:rPr>
                <a:t>Implementation</a:t>
              </a:r>
              <a:endParaRPr/>
            </a:p>
          </p:txBody>
        </p:sp>
        <p:sp>
          <p:nvSpPr>
            <p:cNvPr id="153" name="Google Shape;153;p21"/>
            <p:cNvSpPr/>
            <p:nvPr/>
          </p:nvSpPr>
          <p:spPr>
            <a:xfrm>
              <a:off x="0" y="2927795"/>
              <a:ext cx="1722639" cy="202893"/>
            </a:xfrm>
            <a:prstGeom prst="rect">
              <a:avLst/>
            </a:prstGeom>
            <a:solidFill>
              <a:srgbClr val="CAD2DF">
                <a:alpha val="89803"/>
              </a:srgbClr>
            </a:solidFill>
            <a:ln w="25400" cap="flat" cmpd="sng">
              <a:solidFill>
                <a:srgbClr val="CAD2D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1"/>
            <p:cNvSpPr txBox="1"/>
            <p:nvPr/>
          </p:nvSpPr>
          <p:spPr>
            <a:xfrm>
              <a:off x="0" y="2927795"/>
              <a:ext cx="1722639" cy="202893"/>
            </a:xfrm>
            <a:prstGeom prst="rect">
              <a:avLst/>
            </a:prstGeom>
            <a:noFill/>
            <a:ln>
              <a:noFill/>
            </a:ln>
          </p:spPr>
          <p:txBody>
            <a:bodyPr spcFirstLastPara="1" wrap="square" lIns="85325" tIns="15225" rIns="853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en-GB" sz="1200" b="0" i="0" u="none" strike="noStrike" cap="none">
                  <a:solidFill>
                    <a:schemeClr val="dk1"/>
                  </a:solidFill>
                  <a:latin typeface="Open Sans"/>
                  <a:ea typeface="Open Sans"/>
                  <a:cs typeface="Open Sans"/>
                  <a:sym typeface="Open Sans"/>
                </a:rPr>
                <a:t>IdP's</a:t>
              </a:r>
              <a:endParaRPr sz="1200" b="0" i="0" u="none" strike="noStrike" cap="none">
                <a:solidFill>
                  <a:schemeClr val="dk1"/>
                </a:solidFill>
                <a:latin typeface="Open Sans"/>
                <a:ea typeface="Open Sans"/>
                <a:cs typeface="Open Sans"/>
                <a:sym typeface="Open Sans"/>
              </a:endParaRPr>
            </a:p>
          </p:txBody>
        </p:sp>
        <p:sp>
          <p:nvSpPr>
            <p:cNvPr id="155" name="Google Shape;155;p21"/>
            <p:cNvSpPr/>
            <p:nvPr/>
          </p:nvSpPr>
          <p:spPr>
            <a:xfrm>
              <a:off x="1722639" y="2927795"/>
              <a:ext cx="1722639" cy="202893"/>
            </a:xfrm>
            <a:prstGeom prst="rect">
              <a:avLst/>
            </a:prstGeom>
            <a:solidFill>
              <a:srgbClr val="CAD2DF">
                <a:alpha val="89803"/>
              </a:srgbClr>
            </a:solidFill>
            <a:ln w="25400" cap="flat" cmpd="sng">
              <a:solidFill>
                <a:srgbClr val="CAD2D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1"/>
            <p:cNvSpPr txBox="1"/>
            <p:nvPr/>
          </p:nvSpPr>
          <p:spPr>
            <a:xfrm>
              <a:off x="1722639" y="2927795"/>
              <a:ext cx="1722639" cy="202893"/>
            </a:xfrm>
            <a:prstGeom prst="rect">
              <a:avLst/>
            </a:prstGeom>
            <a:noFill/>
            <a:ln>
              <a:noFill/>
            </a:ln>
          </p:spPr>
          <p:txBody>
            <a:bodyPr spcFirstLastPara="1" wrap="square" lIns="85325" tIns="15225" rIns="853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en-GB" sz="1200" b="0" i="0" u="none" strike="noStrike" cap="none">
                  <a:solidFill>
                    <a:schemeClr val="dk1"/>
                  </a:solidFill>
                  <a:latin typeface="Open Sans"/>
                  <a:ea typeface="Open Sans"/>
                  <a:cs typeface="Open Sans"/>
                  <a:sym typeface="Open Sans"/>
                </a:rPr>
                <a:t>AAI Proxy</a:t>
              </a:r>
              <a:endParaRPr/>
            </a:p>
          </p:txBody>
        </p:sp>
        <p:sp>
          <p:nvSpPr>
            <p:cNvPr id="157" name="Google Shape;157;p21"/>
            <p:cNvSpPr/>
            <p:nvPr/>
          </p:nvSpPr>
          <p:spPr>
            <a:xfrm rot="10800000">
              <a:off x="0" y="2017662"/>
              <a:ext cx="3445279" cy="678572"/>
            </a:xfrm>
            <a:prstGeom prst="upArrowCallout">
              <a:avLst>
                <a:gd name="adj1" fmla="val 25000"/>
                <a:gd name="adj2" fmla="val 25000"/>
                <a:gd name="adj3" fmla="val 25000"/>
                <a:gd name="adj4" fmla="val 64977"/>
              </a:avLst>
            </a:prstGeom>
            <a:solidFill>
              <a:srgbClr val="00639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1"/>
            <p:cNvSpPr txBox="1"/>
            <p:nvPr/>
          </p:nvSpPr>
          <p:spPr>
            <a:xfrm>
              <a:off x="0" y="2017662"/>
              <a:ext cx="3445279" cy="440916"/>
            </a:xfrm>
            <a:prstGeom prst="rect">
              <a:avLst/>
            </a:prstGeom>
            <a:noFill/>
            <a:ln>
              <a:noFill/>
            </a:ln>
          </p:spPr>
          <p:txBody>
            <a:bodyPr spcFirstLastPara="1" wrap="square" lIns="56875" tIns="56875" rIns="56875" bIns="56875" anchor="ctr" anchorCtr="0">
              <a:noAutofit/>
            </a:bodyPr>
            <a:lstStyle/>
            <a:p>
              <a:pPr marL="0" marR="0" lvl="0" indent="0" algn="ctr" rtl="0">
                <a:lnSpc>
                  <a:spcPct val="90000"/>
                </a:lnSpc>
                <a:spcBef>
                  <a:spcPts val="0"/>
                </a:spcBef>
                <a:spcAft>
                  <a:spcPts val="0"/>
                </a:spcAft>
                <a:buClr>
                  <a:schemeClr val="lt1"/>
                </a:buClr>
                <a:buSzPts val="800"/>
                <a:buFont typeface="Open Sans"/>
                <a:buNone/>
              </a:pPr>
              <a:r>
                <a:rPr lang="en-GB" sz="800" b="0" i="0" u="none" strike="noStrike" cap="none">
                  <a:solidFill>
                    <a:schemeClr val="lt1"/>
                  </a:solidFill>
                  <a:latin typeface="Open Sans"/>
                  <a:ea typeface="Open Sans"/>
                  <a:cs typeface="Open Sans"/>
                  <a:sym typeface="Open Sans"/>
                </a:rPr>
                <a:t>Evaluation of technologies</a:t>
              </a:r>
              <a:endParaRPr/>
            </a:p>
          </p:txBody>
        </p:sp>
        <p:sp>
          <p:nvSpPr>
            <p:cNvPr id="159" name="Google Shape;159;p21"/>
            <p:cNvSpPr/>
            <p:nvPr/>
          </p:nvSpPr>
          <p:spPr>
            <a:xfrm rot="10800000">
              <a:off x="0" y="1345708"/>
              <a:ext cx="3445279" cy="678572"/>
            </a:xfrm>
            <a:prstGeom prst="upArrowCallout">
              <a:avLst>
                <a:gd name="adj1" fmla="val 25000"/>
                <a:gd name="adj2" fmla="val 25000"/>
                <a:gd name="adj3" fmla="val 25000"/>
                <a:gd name="adj4" fmla="val 64977"/>
              </a:avLst>
            </a:prstGeom>
            <a:solidFill>
              <a:srgbClr val="00639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1"/>
            <p:cNvSpPr txBox="1"/>
            <p:nvPr/>
          </p:nvSpPr>
          <p:spPr>
            <a:xfrm>
              <a:off x="0" y="1345708"/>
              <a:ext cx="3445279" cy="440916"/>
            </a:xfrm>
            <a:prstGeom prst="rect">
              <a:avLst/>
            </a:prstGeom>
            <a:noFill/>
            <a:ln>
              <a:noFill/>
            </a:ln>
          </p:spPr>
          <p:txBody>
            <a:bodyPr spcFirstLastPara="1" wrap="square" lIns="56875" tIns="56875" rIns="56875" bIns="56875" anchor="ctr" anchorCtr="0">
              <a:noAutofit/>
            </a:bodyPr>
            <a:lstStyle/>
            <a:p>
              <a:pPr marL="0" marR="0" lvl="0" indent="0" algn="ctr" rtl="0">
                <a:lnSpc>
                  <a:spcPct val="90000"/>
                </a:lnSpc>
                <a:spcBef>
                  <a:spcPts val="0"/>
                </a:spcBef>
                <a:spcAft>
                  <a:spcPts val="0"/>
                </a:spcAft>
                <a:buClr>
                  <a:schemeClr val="lt1"/>
                </a:buClr>
                <a:buSzPts val="800"/>
                <a:buFont typeface="Open Sans"/>
                <a:buNone/>
              </a:pPr>
              <a:r>
                <a:rPr lang="en-GB" sz="800" b="0" i="0" u="none" strike="noStrike" cap="none">
                  <a:solidFill>
                    <a:schemeClr val="lt1"/>
                  </a:solidFill>
                  <a:latin typeface="Open Sans"/>
                  <a:ea typeface="Open Sans"/>
                  <a:cs typeface="Open Sans"/>
                  <a:sym typeface="Open Sans"/>
                </a:rPr>
                <a:t>Investigation of technical solutions</a:t>
              </a:r>
              <a:endParaRPr/>
            </a:p>
          </p:txBody>
        </p:sp>
        <p:sp>
          <p:nvSpPr>
            <p:cNvPr id="161" name="Google Shape;161;p21"/>
            <p:cNvSpPr/>
            <p:nvPr/>
          </p:nvSpPr>
          <p:spPr>
            <a:xfrm rot="10800000">
              <a:off x="0" y="673753"/>
              <a:ext cx="3445279" cy="678572"/>
            </a:xfrm>
            <a:prstGeom prst="upArrowCallout">
              <a:avLst>
                <a:gd name="adj1" fmla="val 25000"/>
                <a:gd name="adj2" fmla="val 25000"/>
                <a:gd name="adj3" fmla="val 25000"/>
                <a:gd name="adj4" fmla="val 64977"/>
              </a:avLst>
            </a:prstGeom>
            <a:solidFill>
              <a:srgbClr val="00639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1"/>
            <p:cNvSpPr txBox="1"/>
            <p:nvPr/>
          </p:nvSpPr>
          <p:spPr>
            <a:xfrm>
              <a:off x="0" y="673753"/>
              <a:ext cx="3445279" cy="440916"/>
            </a:xfrm>
            <a:prstGeom prst="rect">
              <a:avLst/>
            </a:prstGeom>
            <a:noFill/>
            <a:ln>
              <a:noFill/>
            </a:ln>
          </p:spPr>
          <p:txBody>
            <a:bodyPr spcFirstLastPara="1" wrap="square" lIns="56875" tIns="56875" rIns="56875" bIns="56875" anchor="ctr" anchorCtr="0">
              <a:noAutofit/>
            </a:bodyPr>
            <a:lstStyle/>
            <a:p>
              <a:pPr marL="0" marR="0" lvl="0" indent="0" algn="ctr" rtl="0">
                <a:lnSpc>
                  <a:spcPct val="90000"/>
                </a:lnSpc>
                <a:spcBef>
                  <a:spcPts val="0"/>
                </a:spcBef>
                <a:spcAft>
                  <a:spcPts val="0"/>
                </a:spcAft>
                <a:buClr>
                  <a:schemeClr val="lt1"/>
                </a:buClr>
                <a:buSzPts val="800"/>
                <a:buFont typeface="Open Sans"/>
                <a:buNone/>
              </a:pPr>
              <a:r>
                <a:rPr lang="en-GB" sz="800" b="0" i="0" u="none" strike="noStrike" cap="none">
                  <a:solidFill>
                    <a:schemeClr val="lt1"/>
                  </a:solidFill>
                  <a:latin typeface="Open Sans"/>
                  <a:ea typeface="Open Sans"/>
                  <a:cs typeface="Open Sans"/>
                  <a:sym typeface="Open Sans"/>
                </a:rPr>
                <a:t>Architecture</a:t>
              </a:r>
              <a:endParaRPr/>
            </a:p>
          </p:txBody>
        </p:sp>
        <p:sp>
          <p:nvSpPr>
            <p:cNvPr id="163" name="Google Shape;163;p21"/>
            <p:cNvSpPr/>
            <p:nvPr/>
          </p:nvSpPr>
          <p:spPr>
            <a:xfrm rot="10800000">
              <a:off x="0" y="0"/>
              <a:ext cx="3445279" cy="678572"/>
            </a:xfrm>
            <a:prstGeom prst="upArrowCallout">
              <a:avLst>
                <a:gd name="adj1" fmla="val 25000"/>
                <a:gd name="adj2" fmla="val 25000"/>
                <a:gd name="adj3" fmla="val 25000"/>
                <a:gd name="adj4" fmla="val 64977"/>
              </a:avLst>
            </a:prstGeom>
            <a:solidFill>
              <a:srgbClr val="00639F"/>
            </a:solidFill>
            <a:ln w="25400" cap="flat" cmpd="sng">
              <a:solidFill>
                <a:srgbClr val="ECF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1"/>
            <p:cNvSpPr txBox="1"/>
            <p:nvPr/>
          </p:nvSpPr>
          <p:spPr>
            <a:xfrm>
              <a:off x="0" y="0"/>
              <a:ext cx="3445279" cy="440916"/>
            </a:xfrm>
            <a:prstGeom prst="rect">
              <a:avLst/>
            </a:prstGeom>
            <a:noFill/>
            <a:ln>
              <a:noFill/>
            </a:ln>
          </p:spPr>
          <p:txBody>
            <a:bodyPr spcFirstLastPara="1" wrap="square" lIns="56875" tIns="56875" rIns="56875" bIns="56875" anchor="ctr" anchorCtr="0">
              <a:noAutofit/>
            </a:bodyPr>
            <a:lstStyle/>
            <a:p>
              <a:pPr marL="0" marR="0" lvl="0" indent="0" algn="ctr" rtl="0">
                <a:lnSpc>
                  <a:spcPct val="90000"/>
                </a:lnSpc>
                <a:spcBef>
                  <a:spcPts val="0"/>
                </a:spcBef>
                <a:spcAft>
                  <a:spcPts val="0"/>
                </a:spcAft>
                <a:buClr>
                  <a:schemeClr val="lt1"/>
                </a:buClr>
                <a:buSzPts val="800"/>
                <a:buFont typeface="Open Sans"/>
                <a:buNone/>
              </a:pPr>
              <a:r>
                <a:rPr lang="en-GB" sz="800" b="0" i="0" u="none" strike="noStrike" cap="none">
                  <a:solidFill>
                    <a:schemeClr val="lt1"/>
                  </a:solidFill>
                  <a:latin typeface="Open Sans"/>
                  <a:ea typeface="Open Sans"/>
                  <a:cs typeface="Open Sans"/>
                  <a:sym typeface="Open Sans"/>
                </a:rPr>
                <a:t>Requirements</a:t>
              </a:r>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grpSp>
        <p:nvGrpSpPr>
          <p:cNvPr id="635" name="Google Shape;635;p48"/>
          <p:cNvGrpSpPr/>
          <p:nvPr/>
        </p:nvGrpSpPr>
        <p:grpSpPr>
          <a:xfrm>
            <a:off x="-29739" y="0"/>
            <a:ext cx="9173739" cy="5143500"/>
            <a:chOff x="-29739" y="0"/>
            <a:chExt cx="9173739" cy="5143500"/>
          </a:xfrm>
        </p:grpSpPr>
        <p:pic>
          <p:nvPicPr>
            <p:cNvPr id="636" name="Google Shape;636;p48"/>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637" name="Google Shape;637;p48"/>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638" name="Google Shape;638;p48"/>
            <p:cNvGrpSpPr/>
            <p:nvPr/>
          </p:nvGrpSpPr>
          <p:grpSpPr>
            <a:xfrm>
              <a:off x="176696" y="542306"/>
              <a:ext cx="8447352" cy="66601"/>
              <a:chOff x="176696" y="542306"/>
              <a:chExt cx="8447352" cy="66601"/>
            </a:xfrm>
          </p:grpSpPr>
          <p:cxnSp>
            <p:nvCxnSpPr>
              <p:cNvPr id="639" name="Google Shape;639;p48"/>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640" name="Google Shape;640;p48"/>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641" name="Google Shape;641;p48"/>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642" name="Google Shape;642;p48"/>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a:solidFill>
                    <a:srgbClr val="005C8B"/>
                  </a:solidFill>
                  <a:latin typeface="Open Sans"/>
                  <a:ea typeface="Open Sans"/>
                  <a:cs typeface="Open Sans"/>
                  <a:sym typeface="Open Sans"/>
                </a:rPr>
                <a:t>© Poznan Supercomputing and Networking Center</a:t>
              </a:r>
              <a:endParaRPr sz="700" b="0">
                <a:solidFill>
                  <a:srgbClr val="005C8B"/>
                </a:solidFill>
                <a:latin typeface="Open Sans"/>
                <a:ea typeface="Open Sans"/>
                <a:cs typeface="Open Sans"/>
                <a:sym typeface="Open Sans"/>
              </a:endParaRPr>
            </a:p>
          </p:txBody>
        </p:sp>
      </p:grpSp>
      <p:sp>
        <p:nvSpPr>
          <p:cNvPr id="643" name="Google Shape;643;p48"/>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a:solidFill>
                  <a:srgbClr val="0067A4"/>
                </a:solidFill>
                <a:latin typeface="Open Sans SemiBold"/>
                <a:ea typeface="Open Sans SemiBold"/>
                <a:cs typeface="Open Sans SemiBold"/>
                <a:sym typeface="Open Sans SemiBold"/>
              </a:rPr>
              <a:t>Setting up new IdPs</a:t>
            </a:r>
            <a:endParaRPr sz="1800" b="0">
              <a:solidFill>
                <a:srgbClr val="0067A4"/>
              </a:solidFill>
              <a:latin typeface="Open Sans SemiBold"/>
              <a:ea typeface="Open Sans SemiBold"/>
              <a:cs typeface="Open Sans SemiBold"/>
              <a:sym typeface="Open Sans SemiBold"/>
            </a:endParaRPr>
          </a:p>
        </p:txBody>
      </p:sp>
      <p:sp>
        <p:nvSpPr>
          <p:cNvPr id="644" name="Google Shape;644;p48"/>
          <p:cNvSpPr txBox="1"/>
          <p:nvPr/>
        </p:nvSpPr>
        <p:spPr>
          <a:xfrm>
            <a:off x="189948" y="687912"/>
            <a:ext cx="7286617" cy="3931094"/>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1387"/>
              <a:buFont typeface="Arial"/>
              <a:buChar char="•"/>
            </a:pPr>
            <a:r>
              <a:rPr lang="en-GB" sz="1387">
                <a:solidFill>
                  <a:schemeClr val="dk1"/>
                </a:solidFill>
                <a:latin typeface="Open Sans SemiBold"/>
                <a:ea typeface="Open Sans SemiBold"/>
                <a:cs typeface="Open Sans SemiBold"/>
                <a:sym typeface="Open Sans SemiBold"/>
              </a:rPr>
              <a:t>UKAEA</a:t>
            </a:r>
            <a:endParaRPr/>
          </a:p>
          <a:p>
            <a:pPr marL="742950" marR="0" lvl="1" indent="-285750" algn="l" rtl="0">
              <a:lnSpc>
                <a:spcPct val="8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First attempt with Shibboleth IdP</a:t>
            </a:r>
            <a:endParaRPr sz="1387" b="0" i="0" u="none" strike="noStrike" cap="none">
              <a:solidFill>
                <a:schemeClr val="dk1"/>
              </a:solidFill>
              <a:latin typeface="Open Sans SemiBold"/>
              <a:ea typeface="Open Sans SemiBold"/>
              <a:cs typeface="Open Sans SemiBold"/>
              <a:sym typeface="Open Sans SemiBold"/>
            </a:endParaRPr>
          </a:p>
          <a:p>
            <a:pPr marL="1143000" marR="0" lvl="2" indent="-228600" algn="l" rtl="0">
              <a:lnSpc>
                <a:spcPct val="8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IdP was setup, but there were issues in integration with LDAP schema</a:t>
            </a:r>
            <a:endParaRPr/>
          </a:p>
          <a:p>
            <a:pPr marL="1143000" marR="0" lvl="2" indent="-228600" algn="l" rtl="0">
              <a:lnSpc>
                <a:spcPct val="8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Quite some time spend in debugging of the issues (without access to site;) )</a:t>
            </a:r>
            <a:endParaRPr/>
          </a:p>
          <a:p>
            <a:pPr marL="742950" marR="0" lvl="1" indent="-285750" algn="l" rtl="0">
              <a:lnSpc>
                <a:spcPct val="8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Second attempt</a:t>
            </a:r>
            <a:endParaRPr/>
          </a:p>
          <a:p>
            <a:pPr marL="1143000" marR="0" lvl="2" indent="-228600" algn="l" rtl="0">
              <a:lnSpc>
                <a:spcPct val="8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KeyCloak was setup and configured (based on PSNC example)</a:t>
            </a:r>
            <a:endParaRPr/>
          </a:p>
          <a:p>
            <a:pPr marL="1143000" marR="0" lvl="2" indent="-228600" algn="l" rtl="0">
              <a:lnSpc>
                <a:spcPct val="8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Integration with EUROfusion AAI done and tested</a:t>
            </a:r>
            <a:endParaRPr/>
          </a:p>
          <a:p>
            <a:pPr marL="342900" marR="0" lvl="0" indent="-342900" algn="l" rtl="0">
              <a:lnSpc>
                <a:spcPct val="80000"/>
              </a:lnSpc>
              <a:spcBef>
                <a:spcPts val="277"/>
              </a:spcBef>
              <a:spcAft>
                <a:spcPts val="0"/>
              </a:spcAft>
              <a:buClr>
                <a:schemeClr val="dk1"/>
              </a:buClr>
              <a:buSzPts val="1387"/>
              <a:buFont typeface="Arial"/>
              <a:buChar char="•"/>
            </a:pPr>
            <a:r>
              <a:rPr lang="en-GB" sz="1387">
                <a:solidFill>
                  <a:schemeClr val="dk1"/>
                </a:solidFill>
                <a:latin typeface="Open Sans SemiBold"/>
                <a:ea typeface="Open Sans SemiBold"/>
                <a:cs typeface="Open Sans SemiBold"/>
                <a:sym typeface="Open Sans SemiBold"/>
              </a:rPr>
              <a:t>PSNC</a:t>
            </a:r>
            <a:endParaRPr/>
          </a:p>
          <a:p>
            <a:pPr marL="742950" marR="0" lvl="1" indent="-285750" algn="l" rtl="0">
              <a:lnSpc>
                <a:spcPct val="8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KeyCloak IdP was setup and containerised version prepared</a:t>
            </a:r>
            <a:endParaRPr/>
          </a:p>
          <a:p>
            <a:pPr marL="742950" marR="0" lvl="1" indent="-285750" algn="l" rtl="0">
              <a:lnSpc>
                <a:spcPct val="8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Integration with EUROfusion AAI done and tested</a:t>
            </a:r>
            <a:endParaRPr/>
          </a:p>
          <a:p>
            <a:pPr marL="342900" marR="0" lvl="0" indent="-342900" algn="l" rtl="0">
              <a:lnSpc>
                <a:spcPct val="80000"/>
              </a:lnSpc>
              <a:spcBef>
                <a:spcPts val="277"/>
              </a:spcBef>
              <a:spcAft>
                <a:spcPts val="0"/>
              </a:spcAft>
              <a:buClr>
                <a:schemeClr val="dk1"/>
              </a:buClr>
              <a:buSzPts val="1387"/>
              <a:buFont typeface="Arial"/>
              <a:buChar char="•"/>
            </a:pPr>
            <a:r>
              <a:rPr lang="en-GB" sz="1387">
                <a:solidFill>
                  <a:schemeClr val="dk1"/>
                </a:solidFill>
                <a:latin typeface="Open Sans SemiBold"/>
                <a:ea typeface="Open Sans SemiBold"/>
                <a:cs typeface="Open Sans SemiBold"/>
                <a:sym typeface="Open Sans SemiBold"/>
              </a:rPr>
              <a:t>CEA</a:t>
            </a:r>
            <a:endParaRPr/>
          </a:p>
          <a:p>
            <a:pPr marL="742950" marR="0" lvl="1" indent="-285750" algn="l" rtl="0">
              <a:lnSpc>
                <a:spcPct val="8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Central CEA IdP was setup and added to eduGain federation</a:t>
            </a:r>
            <a:endParaRPr/>
          </a:p>
          <a:p>
            <a:pPr marL="742950" marR="0" lvl="1" indent="-285750" algn="l" rtl="0">
              <a:lnSpc>
                <a:spcPct val="8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Integration with EUROfusion AAI done and tested</a:t>
            </a:r>
            <a:endParaRPr/>
          </a:p>
          <a:p>
            <a:pPr marL="342900" marR="0" lvl="0" indent="-342900" algn="l" rtl="0">
              <a:lnSpc>
                <a:spcPct val="80000"/>
              </a:lnSpc>
              <a:spcBef>
                <a:spcPts val="277"/>
              </a:spcBef>
              <a:spcAft>
                <a:spcPts val="0"/>
              </a:spcAft>
              <a:buClr>
                <a:schemeClr val="dk1"/>
              </a:buClr>
              <a:buSzPts val="1387"/>
              <a:buFont typeface="Arial"/>
              <a:buChar char="•"/>
            </a:pPr>
            <a:r>
              <a:rPr lang="en-GB" sz="1387">
                <a:solidFill>
                  <a:schemeClr val="dk1"/>
                </a:solidFill>
                <a:latin typeface="Open Sans SemiBold"/>
                <a:ea typeface="Open Sans SemiBold"/>
                <a:cs typeface="Open Sans SemiBold"/>
                <a:sym typeface="Open Sans SemiBold"/>
              </a:rPr>
              <a:t>EF Garching</a:t>
            </a:r>
            <a:endParaRPr sz="1387">
              <a:solidFill>
                <a:schemeClr val="dk1"/>
              </a:solidFill>
              <a:latin typeface="Open Sans SemiBold"/>
              <a:ea typeface="Open Sans SemiBold"/>
              <a:cs typeface="Open Sans SemiBold"/>
              <a:sym typeface="Open Sans SemiBold"/>
            </a:endParaRPr>
          </a:p>
          <a:p>
            <a:pPr marL="742950" marR="0" lvl="1" indent="-285750" algn="l" rtl="0">
              <a:lnSpc>
                <a:spcPct val="8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KeyCloak IdP was setup but only with test account</a:t>
            </a:r>
            <a:endParaRPr/>
          </a:p>
          <a:p>
            <a:pPr marL="742950" marR="0" lvl="1" indent="-285750" algn="l" rtl="0">
              <a:lnSpc>
                <a:spcPct val="8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Integration with EUROfusion AAI done and tested</a:t>
            </a:r>
            <a:endParaRPr/>
          </a:p>
          <a:p>
            <a:pPr marL="742950" marR="0" lvl="1" indent="-285750" algn="l" rtl="0">
              <a:lnSpc>
                <a:spcPct val="80000"/>
              </a:lnSpc>
              <a:spcBef>
                <a:spcPts val="277"/>
              </a:spcBef>
              <a:spcAft>
                <a:spcPts val="0"/>
              </a:spcAft>
              <a:buClr>
                <a:schemeClr val="dk1"/>
              </a:buClr>
              <a:buSzPts val="1387"/>
              <a:buFont typeface="Arial"/>
              <a:buChar char="–"/>
            </a:pPr>
            <a:r>
              <a:rPr lang="en-GB" sz="1387" b="0" i="0" u="none" strike="noStrike" cap="none">
                <a:solidFill>
                  <a:schemeClr val="dk1"/>
                </a:solidFill>
                <a:latin typeface="Open Sans SemiBold"/>
                <a:ea typeface="Open Sans SemiBold"/>
                <a:cs typeface="Open Sans SemiBold"/>
                <a:sym typeface="Open Sans SemiBold"/>
              </a:rPr>
              <a:t>Import/integration with AD/LDAP tested (but not exposed) -&gt; waiting decision</a:t>
            </a:r>
            <a:endParaRPr sz="1387" b="0" i="0" u="none" strike="noStrike" cap="none">
              <a:solidFill>
                <a:schemeClr val="dk1"/>
              </a:solidFill>
              <a:latin typeface="Open Sans SemiBold"/>
              <a:ea typeface="Open Sans SemiBold"/>
              <a:cs typeface="Open Sans SemiBold"/>
              <a:sym typeface="Open Sans SemiBo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grpSp>
        <p:nvGrpSpPr>
          <p:cNvPr id="649" name="Google Shape;649;p49"/>
          <p:cNvGrpSpPr/>
          <p:nvPr/>
        </p:nvGrpSpPr>
        <p:grpSpPr>
          <a:xfrm>
            <a:off x="-29739" y="0"/>
            <a:ext cx="9173739" cy="5143500"/>
            <a:chOff x="-29739" y="0"/>
            <a:chExt cx="9173739" cy="5143500"/>
          </a:xfrm>
        </p:grpSpPr>
        <p:pic>
          <p:nvPicPr>
            <p:cNvPr id="650" name="Google Shape;650;p49"/>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651" name="Google Shape;651;p49"/>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652" name="Google Shape;652;p49"/>
            <p:cNvGrpSpPr/>
            <p:nvPr/>
          </p:nvGrpSpPr>
          <p:grpSpPr>
            <a:xfrm>
              <a:off x="176696" y="542306"/>
              <a:ext cx="8447352" cy="66601"/>
              <a:chOff x="176696" y="542306"/>
              <a:chExt cx="8447352" cy="66601"/>
            </a:xfrm>
          </p:grpSpPr>
          <p:cxnSp>
            <p:nvCxnSpPr>
              <p:cNvPr id="653" name="Google Shape;653;p49"/>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654" name="Google Shape;654;p49"/>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655" name="Google Shape;655;p49"/>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656" name="Google Shape;656;p49"/>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a:solidFill>
                    <a:srgbClr val="005C8B"/>
                  </a:solidFill>
                  <a:latin typeface="Open Sans"/>
                  <a:ea typeface="Open Sans"/>
                  <a:cs typeface="Open Sans"/>
                  <a:sym typeface="Open Sans"/>
                </a:rPr>
                <a:t>© Poznan Supercomputing and Networking Center</a:t>
              </a:r>
              <a:endParaRPr sz="700" b="0">
                <a:solidFill>
                  <a:srgbClr val="005C8B"/>
                </a:solidFill>
                <a:latin typeface="Open Sans"/>
                <a:ea typeface="Open Sans"/>
                <a:cs typeface="Open Sans"/>
                <a:sym typeface="Open Sans"/>
              </a:endParaRPr>
            </a:p>
          </p:txBody>
        </p:sp>
      </p:grpSp>
      <p:sp>
        <p:nvSpPr>
          <p:cNvPr id="657" name="Google Shape;657;p49"/>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a:solidFill>
                  <a:srgbClr val="0067A4"/>
                </a:solidFill>
                <a:latin typeface="Open Sans SemiBold"/>
                <a:ea typeface="Open Sans SemiBold"/>
                <a:cs typeface="Open Sans SemiBold"/>
                <a:sym typeface="Open Sans SemiBold"/>
              </a:rPr>
              <a:t>Setting up of EUROfusion AAI Proxy</a:t>
            </a:r>
            <a:endParaRPr/>
          </a:p>
        </p:txBody>
      </p:sp>
      <p:sp>
        <p:nvSpPr>
          <p:cNvPr id="658" name="Google Shape;658;p49"/>
          <p:cNvSpPr txBox="1"/>
          <p:nvPr/>
        </p:nvSpPr>
        <p:spPr>
          <a:xfrm>
            <a:off x="189948" y="764112"/>
            <a:ext cx="7286700" cy="3931200"/>
          </a:xfrm>
          <a:prstGeom prst="rect">
            <a:avLst/>
          </a:prstGeom>
          <a:noFill/>
          <a:ln>
            <a:noFill/>
          </a:ln>
        </p:spPr>
        <p:txBody>
          <a:bodyPr spcFirstLastPara="1" wrap="square" lIns="91425" tIns="45700" rIns="91425" bIns="45700" anchor="t" anchorCtr="0">
            <a:noAutofit/>
          </a:bodyPr>
          <a:lstStyle/>
          <a:p>
            <a:pPr marL="342900" marR="0" lvl="0" indent="-330200" algn="l" rtl="0">
              <a:spcBef>
                <a:spcPts val="0"/>
              </a:spcBef>
              <a:spcAft>
                <a:spcPts val="0"/>
              </a:spcAft>
              <a:buClr>
                <a:schemeClr val="dk1"/>
              </a:buClr>
              <a:buSzPts val="1800"/>
              <a:buFont typeface="Arial"/>
              <a:buChar char="•"/>
            </a:pPr>
            <a:r>
              <a:rPr lang="en-GB" sz="1800">
                <a:solidFill>
                  <a:schemeClr val="dk1"/>
                </a:solidFill>
                <a:latin typeface="Open Sans SemiBold"/>
                <a:ea typeface="Open Sans SemiBold"/>
                <a:cs typeface="Open Sans SemiBold"/>
                <a:sym typeface="Open Sans SemiBold"/>
              </a:rPr>
              <a:t>eduTeams AAI Proxy, based on Perun, have been installed and configured as a service dedicated for EUROfusion</a:t>
            </a:r>
            <a:endParaRPr sz="1800">
              <a:solidFill>
                <a:schemeClr val="dk1"/>
              </a:solidFill>
              <a:latin typeface="Open Sans SemiBold"/>
              <a:ea typeface="Open Sans SemiBold"/>
              <a:cs typeface="Open Sans SemiBold"/>
              <a:sym typeface="Open Sans SemiBold"/>
            </a:endParaRPr>
          </a:p>
          <a:p>
            <a:pPr marL="342900" marR="0" lvl="0" indent="-330200" algn="l" rtl="0">
              <a:spcBef>
                <a:spcPts val="400"/>
              </a:spcBef>
              <a:spcAft>
                <a:spcPts val="0"/>
              </a:spcAft>
              <a:buClr>
                <a:schemeClr val="dk1"/>
              </a:buClr>
              <a:buSzPts val="1800"/>
              <a:buFont typeface="Arial"/>
              <a:buChar char="•"/>
            </a:pPr>
            <a:r>
              <a:rPr lang="en-GB" sz="1800">
                <a:solidFill>
                  <a:schemeClr val="dk1"/>
                </a:solidFill>
                <a:latin typeface="Open Sans SemiBold"/>
                <a:ea typeface="Open Sans SemiBold"/>
                <a:cs typeface="Open Sans SemiBold"/>
                <a:sym typeface="Open Sans SemiBold"/>
              </a:rPr>
              <a:t>During the pilot the service have been updated to the latest version of software</a:t>
            </a:r>
            <a:endParaRPr sz="1200"/>
          </a:p>
          <a:p>
            <a:pPr marL="342900" marR="0" lvl="0" indent="-330200" algn="l" rtl="0">
              <a:spcBef>
                <a:spcPts val="400"/>
              </a:spcBef>
              <a:spcAft>
                <a:spcPts val="0"/>
              </a:spcAft>
              <a:buClr>
                <a:schemeClr val="dk1"/>
              </a:buClr>
              <a:buSzPts val="1800"/>
              <a:buFont typeface="Arial"/>
              <a:buChar char="•"/>
            </a:pPr>
            <a:r>
              <a:rPr lang="en-GB" sz="1800">
                <a:solidFill>
                  <a:schemeClr val="dk1"/>
                </a:solidFill>
                <a:latin typeface="Open Sans SemiBold"/>
                <a:ea typeface="Open Sans SemiBold"/>
                <a:cs typeface="Open Sans SemiBold"/>
                <a:sym typeface="Open Sans SemiBold"/>
              </a:rPr>
              <a:t>Acceptance environment have been set-up</a:t>
            </a:r>
            <a:endParaRPr sz="1200"/>
          </a:p>
          <a:p>
            <a:pPr marL="342900" marR="0" lvl="0" indent="-330200" algn="l" rtl="0">
              <a:spcBef>
                <a:spcPts val="400"/>
              </a:spcBef>
              <a:spcAft>
                <a:spcPts val="0"/>
              </a:spcAft>
              <a:buClr>
                <a:schemeClr val="dk1"/>
              </a:buClr>
              <a:buSzPts val="1800"/>
              <a:buFont typeface="Arial"/>
              <a:buChar char="•"/>
            </a:pPr>
            <a:r>
              <a:rPr lang="en-GB" sz="1800">
                <a:solidFill>
                  <a:schemeClr val="dk1"/>
                </a:solidFill>
                <a:latin typeface="Open Sans SemiBold"/>
                <a:ea typeface="Open Sans SemiBold"/>
                <a:cs typeface="Open Sans SemiBold"/>
                <a:sym typeface="Open Sans SemiBold"/>
              </a:rPr>
              <a:t>Demonstration for administrators have been provide by Geant</a:t>
            </a:r>
            <a:endParaRPr sz="1800">
              <a:solidFill>
                <a:schemeClr val="dk1"/>
              </a:solidFill>
              <a:latin typeface="Open Sans SemiBold"/>
              <a:ea typeface="Open Sans SemiBold"/>
              <a:cs typeface="Open Sans SemiBold"/>
              <a:sym typeface="Open Sans SemiBold"/>
            </a:endParaRPr>
          </a:p>
          <a:p>
            <a:pPr marL="342900" marR="0" lvl="0" indent="-330200" algn="l" rtl="0">
              <a:spcBef>
                <a:spcPts val="400"/>
              </a:spcBef>
              <a:spcAft>
                <a:spcPts val="0"/>
              </a:spcAft>
              <a:buClr>
                <a:schemeClr val="dk1"/>
              </a:buClr>
              <a:buSzPts val="1800"/>
              <a:buFont typeface="Arial"/>
              <a:buChar char="•"/>
            </a:pPr>
            <a:r>
              <a:rPr lang="en-GB" sz="1800">
                <a:solidFill>
                  <a:schemeClr val="dk1"/>
                </a:solidFill>
                <a:latin typeface="Open Sans SemiBold"/>
                <a:ea typeface="Open Sans SemiBold"/>
                <a:cs typeface="Open Sans SemiBold"/>
                <a:sym typeface="Open Sans SemiBold"/>
              </a:rPr>
              <a:t>Several IdPs have been integrated in the Acceptance environment </a:t>
            </a:r>
            <a:endParaRPr sz="1800">
              <a:solidFill>
                <a:schemeClr val="dk1"/>
              </a:solidFill>
              <a:latin typeface="Open Sans SemiBold"/>
              <a:ea typeface="Open Sans SemiBold"/>
              <a:cs typeface="Open Sans SemiBold"/>
              <a:sym typeface="Open Sans SemiBold"/>
            </a:endParaRPr>
          </a:p>
          <a:p>
            <a:pPr marL="342900" marR="0" lvl="0" indent="-330200" algn="l" rtl="0">
              <a:spcBef>
                <a:spcPts val="400"/>
              </a:spcBef>
              <a:spcAft>
                <a:spcPts val="0"/>
              </a:spcAft>
              <a:buClr>
                <a:schemeClr val="dk1"/>
              </a:buClr>
              <a:buSzPts val="1800"/>
              <a:buFont typeface="Open Sans SemiBold"/>
              <a:buChar char="•"/>
            </a:pPr>
            <a:r>
              <a:rPr lang="en-GB" sz="1800">
                <a:solidFill>
                  <a:schemeClr val="dk1"/>
                </a:solidFill>
                <a:latin typeface="Open Sans SemiBold"/>
                <a:ea typeface="Open Sans SemiBold"/>
                <a:cs typeface="Open Sans SemiBold"/>
                <a:sym typeface="Open Sans SemiBold"/>
              </a:rPr>
              <a:t>Services have been integrated in the Acceptance environment</a:t>
            </a:r>
            <a:endParaRPr sz="1800">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grpSp>
        <p:nvGrpSpPr>
          <p:cNvPr id="663" name="Google Shape;663;p50"/>
          <p:cNvGrpSpPr/>
          <p:nvPr/>
        </p:nvGrpSpPr>
        <p:grpSpPr>
          <a:xfrm>
            <a:off x="-29739" y="0"/>
            <a:ext cx="9173739" cy="5143500"/>
            <a:chOff x="-29739" y="0"/>
            <a:chExt cx="9173739" cy="5143500"/>
          </a:xfrm>
        </p:grpSpPr>
        <p:pic>
          <p:nvPicPr>
            <p:cNvPr id="664" name="Google Shape;664;p50"/>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665" name="Google Shape;665;p50"/>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666" name="Google Shape;666;p50"/>
            <p:cNvGrpSpPr/>
            <p:nvPr/>
          </p:nvGrpSpPr>
          <p:grpSpPr>
            <a:xfrm>
              <a:off x="176696" y="542306"/>
              <a:ext cx="8447352" cy="66601"/>
              <a:chOff x="176696" y="542306"/>
              <a:chExt cx="8447352" cy="66601"/>
            </a:xfrm>
          </p:grpSpPr>
          <p:cxnSp>
            <p:nvCxnSpPr>
              <p:cNvPr id="667" name="Google Shape;667;p50"/>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668" name="Google Shape;668;p50"/>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669" name="Google Shape;669;p50"/>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670" name="Google Shape;670;p50"/>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a:solidFill>
                    <a:srgbClr val="005C8B"/>
                  </a:solidFill>
                  <a:latin typeface="Open Sans"/>
                  <a:ea typeface="Open Sans"/>
                  <a:cs typeface="Open Sans"/>
                  <a:sym typeface="Open Sans"/>
                </a:rPr>
                <a:t>© Poznan Supercomputing and Networking Center</a:t>
              </a:r>
              <a:endParaRPr sz="700" b="0">
                <a:solidFill>
                  <a:srgbClr val="005C8B"/>
                </a:solidFill>
                <a:latin typeface="Open Sans"/>
                <a:ea typeface="Open Sans"/>
                <a:cs typeface="Open Sans"/>
                <a:sym typeface="Open Sans"/>
              </a:endParaRPr>
            </a:p>
          </p:txBody>
        </p:sp>
      </p:grpSp>
      <p:sp>
        <p:nvSpPr>
          <p:cNvPr id="671" name="Google Shape;671;p50"/>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a:solidFill>
                  <a:srgbClr val="0067A4"/>
                </a:solidFill>
                <a:latin typeface="Open Sans SemiBold"/>
                <a:ea typeface="Open Sans SemiBold"/>
                <a:cs typeface="Open Sans SemiBold"/>
                <a:sym typeface="Open Sans SemiBold"/>
              </a:rPr>
              <a:t>Integration of the services</a:t>
            </a:r>
            <a:endParaRPr/>
          </a:p>
        </p:txBody>
      </p:sp>
      <p:sp>
        <p:nvSpPr>
          <p:cNvPr id="672" name="Google Shape;672;p50"/>
          <p:cNvSpPr txBox="1"/>
          <p:nvPr/>
        </p:nvSpPr>
        <p:spPr>
          <a:xfrm>
            <a:off x="189948" y="687912"/>
            <a:ext cx="7286617" cy="3931094"/>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500"/>
              <a:buFont typeface="Arial"/>
              <a:buChar char="•"/>
            </a:pPr>
            <a:r>
              <a:rPr lang="en-GB" sz="1500">
                <a:solidFill>
                  <a:schemeClr val="dk1"/>
                </a:solidFill>
                <a:latin typeface="Open Sans SemiBold"/>
                <a:ea typeface="Open Sans SemiBold"/>
                <a:cs typeface="Open Sans SemiBold"/>
                <a:sym typeface="Open Sans SemiBold"/>
              </a:rPr>
              <a:t>Initially selected services:</a:t>
            </a:r>
            <a:endParaRPr/>
          </a:p>
          <a:p>
            <a:pPr marL="742950" marR="0" lvl="1" indent="-28575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Any service at UKAEA currently using users.euro-fusion.org🡪 selected Room Booking service</a:t>
            </a:r>
            <a:endParaRPr/>
          </a:p>
          <a:p>
            <a:pPr marL="1143000" marR="0" lvl="2" indent="-22860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Service have been integrated and configured accordingly --&gt; Demo by Matt</a:t>
            </a:r>
            <a:endParaRPr/>
          </a:p>
          <a:p>
            <a:pPr marL="1143000" marR="0" lvl="2" indent="-22860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Using OIDC</a:t>
            </a:r>
            <a:endParaRPr sz="1500" b="0" i="0" u="none" strike="noStrike" cap="none">
              <a:solidFill>
                <a:schemeClr val="dk1"/>
              </a:solidFill>
              <a:latin typeface="Open Sans SemiBold"/>
              <a:ea typeface="Open Sans SemiBold"/>
              <a:cs typeface="Open Sans SemiBold"/>
              <a:sym typeface="Open Sans SemiBold"/>
            </a:endParaRPr>
          </a:p>
          <a:p>
            <a:pPr marL="742950" marR="0" lvl="1" indent="-28575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IDM/IMS at EF/Garching </a:t>
            </a:r>
            <a:r>
              <a:rPr lang="en-GB" sz="1500">
                <a:solidFill>
                  <a:schemeClr val="dk1"/>
                </a:solidFill>
                <a:latin typeface="Open Sans SemiBold"/>
                <a:ea typeface="Open Sans SemiBold"/>
                <a:cs typeface="Open Sans SemiBold"/>
                <a:sym typeface="Open Sans SemiBold"/>
              </a:rPr>
              <a:t>-&gt;</a:t>
            </a:r>
            <a:r>
              <a:rPr lang="en-GB" sz="1500" b="0" i="0" u="none" strike="noStrike" cap="none">
                <a:solidFill>
                  <a:schemeClr val="dk1"/>
                </a:solidFill>
                <a:latin typeface="Open Sans SemiBold"/>
                <a:ea typeface="Open Sans SemiBold"/>
                <a:cs typeface="Open Sans SemiBold"/>
                <a:sym typeface="Open Sans SemiBold"/>
              </a:rPr>
              <a:t> will require change, was not possible due to subcontracting</a:t>
            </a:r>
            <a:endParaRPr sz="1500" b="0" i="0" u="none" strike="noStrike" cap="none">
              <a:solidFill>
                <a:schemeClr val="dk1"/>
              </a:solidFill>
              <a:latin typeface="Open Sans SemiBold"/>
              <a:ea typeface="Open Sans SemiBold"/>
              <a:cs typeface="Open Sans SemiBold"/>
              <a:sym typeface="Open Sans SemiBold"/>
            </a:endParaRPr>
          </a:p>
          <a:p>
            <a:pPr marL="742950" marR="0" lvl="1" indent="-28575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Test service similar to WEST portal </a:t>
            </a:r>
            <a:r>
              <a:rPr lang="en-GB" sz="1500">
                <a:solidFill>
                  <a:schemeClr val="dk1"/>
                </a:solidFill>
                <a:latin typeface="Open Sans SemiBold"/>
                <a:ea typeface="Open Sans SemiBold"/>
                <a:cs typeface="Open Sans SemiBold"/>
                <a:sym typeface="Open Sans SemiBold"/>
              </a:rPr>
              <a:t>-&gt;</a:t>
            </a:r>
            <a:r>
              <a:rPr lang="en-GB" sz="1500" b="0" i="0" u="none" strike="noStrike" cap="none">
                <a:solidFill>
                  <a:schemeClr val="dk1"/>
                </a:solidFill>
                <a:latin typeface="Open Sans SemiBold"/>
                <a:ea typeface="Open Sans SemiBold"/>
                <a:cs typeface="Open Sans SemiBold"/>
                <a:sym typeface="Open Sans SemiBold"/>
              </a:rPr>
              <a:t> it is ongoing activity</a:t>
            </a:r>
            <a:r>
              <a:rPr lang="en-GB" sz="1500">
                <a:solidFill>
                  <a:schemeClr val="dk1"/>
                </a:solidFill>
                <a:latin typeface="Open Sans SemiBold"/>
                <a:ea typeface="Open Sans SemiBold"/>
                <a:cs typeface="Open Sans SemiBold"/>
                <a:sym typeface="Open Sans SemiBold"/>
              </a:rPr>
              <a:t> (dependent on central CEA policies/security team)</a:t>
            </a:r>
            <a:endParaRPr/>
          </a:p>
          <a:p>
            <a:pPr marL="1143000" marR="0" lvl="2" indent="-22860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Using SAML</a:t>
            </a:r>
            <a:endParaRPr/>
          </a:p>
          <a:p>
            <a:pPr marL="342900" marR="0" lvl="0" indent="-342900" algn="l" rtl="0">
              <a:spcBef>
                <a:spcPts val="300"/>
              </a:spcBef>
              <a:spcAft>
                <a:spcPts val="0"/>
              </a:spcAft>
              <a:buClr>
                <a:schemeClr val="dk1"/>
              </a:buClr>
              <a:buSzPts val="1500"/>
              <a:buFont typeface="Arial"/>
              <a:buChar char="•"/>
            </a:pPr>
            <a:r>
              <a:rPr lang="en-GB" sz="1500">
                <a:solidFill>
                  <a:schemeClr val="dk1"/>
                </a:solidFill>
                <a:latin typeface="Open Sans SemiBold"/>
                <a:ea typeface="Open Sans SemiBold"/>
                <a:cs typeface="Open Sans SemiBold"/>
                <a:sym typeface="Open Sans SemiBold"/>
              </a:rPr>
              <a:t>Other proposed services</a:t>
            </a:r>
            <a:endParaRPr/>
          </a:p>
          <a:p>
            <a:pPr marL="742950" marR="0" lvl="1" indent="-28575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Services at EF Gateway: developed in EF WPISA CPT (Catalogue QT) + Fair4Fusion Dashboard</a:t>
            </a:r>
            <a:endParaRPr/>
          </a:p>
          <a:p>
            <a:pPr marL="1143000" marR="0" lvl="2" indent="-22860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Service have been integrated and configured accordingly </a:t>
            </a:r>
            <a:r>
              <a:rPr lang="en-GB" sz="1500">
                <a:solidFill>
                  <a:schemeClr val="dk1"/>
                </a:solidFill>
                <a:latin typeface="Open Sans SemiBold"/>
                <a:ea typeface="Open Sans SemiBold"/>
                <a:cs typeface="Open Sans SemiBold"/>
                <a:sym typeface="Open Sans SemiBold"/>
              </a:rPr>
              <a:t>-&gt; </a:t>
            </a:r>
            <a:r>
              <a:rPr lang="en-GB" sz="1500" b="0" i="0" u="none" strike="noStrike" cap="none">
                <a:solidFill>
                  <a:schemeClr val="dk1"/>
                </a:solidFill>
                <a:latin typeface="Open Sans SemiBold"/>
                <a:ea typeface="Open Sans SemiBold"/>
                <a:cs typeface="Open Sans SemiBold"/>
                <a:sym typeface="Open Sans SemiBold"/>
              </a:rPr>
              <a:t>Demo by Michal</a:t>
            </a:r>
            <a:endParaRPr/>
          </a:p>
          <a:p>
            <a:pPr marL="1143000" marR="0" lvl="2" indent="-22860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Using OIDC</a:t>
            </a:r>
            <a:endParaRPr/>
          </a:p>
          <a:p>
            <a:pPr marL="0" marR="0" lvl="0" indent="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grpSp>
        <p:nvGrpSpPr>
          <p:cNvPr id="677" name="Google Shape;677;p51"/>
          <p:cNvGrpSpPr/>
          <p:nvPr/>
        </p:nvGrpSpPr>
        <p:grpSpPr>
          <a:xfrm>
            <a:off x="-29739" y="13252"/>
            <a:ext cx="9173739" cy="5143500"/>
            <a:chOff x="-29739" y="0"/>
            <a:chExt cx="9173739" cy="5143500"/>
          </a:xfrm>
        </p:grpSpPr>
        <p:pic>
          <p:nvPicPr>
            <p:cNvPr id="678" name="Google Shape;678;p51"/>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679" name="Google Shape;679;p51"/>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680" name="Google Shape;680;p51"/>
            <p:cNvGrpSpPr/>
            <p:nvPr/>
          </p:nvGrpSpPr>
          <p:grpSpPr>
            <a:xfrm>
              <a:off x="176696" y="542306"/>
              <a:ext cx="8447352" cy="66601"/>
              <a:chOff x="176696" y="542306"/>
              <a:chExt cx="8447352" cy="66601"/>
            </a:xfrm>
          </p:grpSpPr>
          <p:cxnSp>
            <p:nvCxnSpPr>
              <p:cNvPr id="681" name="Google Shape;681;p51"/>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682" name="Google Shape;682;p51"/>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683" name="Google Shape;683;p51"/>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684" name="Google Shape;684;p51"/>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a:solidFill>
                    <a:srgbClr val="005C8B"/>
                  </a:solidFill>
                  <a:latin typeface="Open Sans"/>
                  <a:ea typeface="Open Sans"/>
                  <a:cs typeface="Open Sans"/>
                  <a:sym typeface="Open Sans"/>
                </a:rPr>
                <a:t>© Poznan Supercomputing and Networking Center</a:t>
              </a:r>
              <a:endParaRPr sz="700" b="0">
                <a:solidFill>
                  <a:srgbClr val="005C8B"/>
                </a:solidFill>
                <a:latin typeface="Open Sans"/>
                <a:ea typeface="Open Sans"/>
                <a:cs typeface="Open Sans"/>
                <a:sym typeface="Open Sans"/>
              </a:endParaRPr>
            </a:p>
          </p:txBody>
        </p:sp>
      </p:grpSp>
      <p:sp>
        <p:nvSpPr>
          <p:cNvPr id="685" name="Google Shape;685;p51"/>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a:solidFill>
                  <a:srgbClr val="0067A4"/>
                </a:solidFill>
                <a:latin typeface="Open Sans SemiBold"/>
                <a:ea typeface="Open Sans SemiBold"/>
                <a:cs typeface="Open Sans SemiBold"/>
                <a:sym typeface="Open Sans SemiBold"/>
              </a:rPr>
              <a:t>Demonstrator – Fair4Fusion Dashboard and EF Catalogue QT</a:t>
            </a:r>
            <a:endParaRPr/>
          </a:p>
        </p:txBody>
      </p:sp>
      <p:sp>
        <p:nvSpPr>
          <p:cNvPr id="686" name="Google Shape;686;p51"/>
          <p:cNvSpPr txBox="1"/>
          <p:nvPr/>
        </p:nvSpPr>
        <p:spPr>
          <a:xfrm>
            <a:off x="189948" y="687912"/>
            <a:ext cx="4298925" cy="3931094"/>
          </a:xfrm>
          <a:prstGeom prst="rect">
            <a:avLst/>
          </a:prstGeom>
          <a:noFill/>
          <a:ln>
            <a:noFill/>
          </a:ln>
        </p:spPr>
        <p:txBody>
          <a:bodyPr spcFirstLastPara="1" wrap="square" lIns="91425" tIns="45700" rIns="91425" bIns="45700" anchor="t" anchorCtr="0">
            <a:noAutofit/>
          </a:bodyPr>
          <a:lstStyle/>
          <a:p>
            <a:pPr marL="344487" marR="0" lvl="0" indent="-342900" algn="l" rtl="0">
              <a:lnSpc>
                <a:spcPct val="90000"/>
              </a:lnSpc>
              <a:spcBef>
                <a:spcPts val="0"/>
              </a:spcBef>
              <a:spcAft>
                <a:spcPts val="0"/>
              </a:spcAft>
              <a:buClr>
                <a:srgbClr val="37A3BF"/>
              </a:buClr>
              <a:buSzPts val="900"/>
              <a:buFont typeface="Arial"/>
              <a:buChar char="•"/>
            </a:pPr>
            <a:r>
              <a:rPr lang="en-GB" sz="2000">
                <a:solidFill>
                  <a:schemeClr val="dk1"/>
                </a:solidFill>
                <a:latin typeface="Calibri"/>
                <a:ea typeface="Calibri"/>
                <a:cs typeface="Calibri"/>
                <a:sym typeface="Calibri"/>
              </a:rPr>
              <a:t>Catalogue QT(IMAS Summary IDS database) and Fair4Fusion Dashboard Demonstrator (based on JET Dashboard concept)</a:t>
            </a:r>
            <a:endParaRPr/>
          </a:p>
          <a:p>
            <a:pPr marL="344487" marR="0" lvl="0" indent="-342900" algn="l" rtl="0">
              <a:lnSpc>
                <a:spcPct val="90000"/>
              </a:lnSpc>
              <a:spcBef>
                <a:spcPts val="1000"/>
              </a:spcBef>
              <a:spcAft>
                <a:spcPts val="0"/>
              </a:spcAft>
              <a:buClr>
                <a:srgbClr val="37A3BF"/>
              </a:buClr>
              <a:buSzPts val="900"/>
              <a:buFont typeface="Arial"/>
              <a:buChar char="•"/>
            </a:pPr>
            <a:r>
              <a:rPr lang="en-GB" sz="2000">
                <a:solidFill>
                  <a:schemeClr val="dk1"/>
                </a:solidFill>
                <a:latin typeface="Calibri"/>
                <a:ea typeface="Calibri"/>
                <a:cs typeface="Calibri"/>
                <a:sym typeface="Calibri"/>
              </a:rPr>
              <a:t>IMAS based format, search based on metadata: Summary IDS</a:t>
            </a:r>
            <a:endParaRPr/>
          </a:p>
          <a:p>
            <a:pPr marL="344487" marR="0" lvl="0" indent="-342900" algn="l" rtl="0">
              <a:lnSpc>
                <a:spcPct val="90000"/>
              </a:lnSpc>
              <a:spcBef>
                <a:spcPts val="1000"/>
              </a:spcBef>
              <a:spcAft>
                <a:spcPts val="0"/>
              </a:spcAft>
              <a:buClr>
                <a:srgbClr val="37A3BF"/>
              </a:buClr>
              <a:buSzPts val="900"/>
              <a:buFont typeface="Arial"/>
              <a:buChar char="•"/>
            </a:pPr>
            <a:r>
              <a:rPr lang="en-GB" sz="2000">
                <a:solidFill>
                  <a:schemeClr val="dk1"/>
                </a:solidFill>
                <a:latin typeface="Calibri"/>
                <a:ea typeface="Calibri"/>
                <a:cs typeface="Calibri"/>
                <a:sym typeface="Calibri"/>
              </a:rPr>
              <a:t>UDA and MDSPlus reader to ingest data</a:t>
            </a:r>
            <a:endParaRPr/>
          </a:p>
          <a:p>
            <a:pPr marL="344487" marR="0" lvl="0" indent="-342900" algn="l" rtl="0">
              <a:lnSpc>
                <a:spcPct val="90000"/>
              </a:lnSpc>
              <a:spcBef>
                <a:spcPts val="1000"/>
              </a:spcBef>
              <a:spcAft>
                <a:spcPts val="0"/>
              </a:spcAft>
              <a:buClr>
                <a:srgbClr val="37A3BF"/>
              </a:buClr>
              <a:buSzPts val="900"/>
              <a:buFont typeface="Arial"/>
              <a:buChar char="•"/>
            </a:pPr>
            <a:r>
              <a:rPr lang="en-GB" sz="2000">
                <a:solidFill>
                  <a:schemeClr val="dk1"/>
                </a:solidFill>
                <a:latin typeface="Calibri"/>
                <a:ea typeface="Calibri"/>
                <a:cs typeface="Calibri"/>
                <a:sym typeface="Calibri"/>
              </a:rPr>
              <a:t>Comparing/filtering selected data from MAST/JET/AUG/WEST</a:t>
            </a:r>
            <a:endParaRPr/>
          </a:p>
          <a:p>
            <a:pPr marL="344487" marR="0" lvl="0" indent="-342900" algn="l" rtl="0">
              <a:lnSpc>
                <a:spcPct val="90000"/>
              </a:lnSpc>
              <a:spcBef>
                <a:spcPts val="1000"/>
              </a:spcBef>
              <a:spcAft>
                <a:spcPts val="0"/>
              </a:spcAft>
              <a:buClr>
                <a:srgbClr val="37A3BF"/>
              </a:buClr>
              <a:buSzPts val="900"/>
              <a:buFont typeface="Arial"/>
              <a:buChar char="•"/>
            </a:pPr>
            <a:r>
              <a:rPr lang="en-GB" sz="2000">
                <a:solidFill>
                  <a:schemeClr val="dk1"/>
                </a:solidFill>
                <a:latin typeface="Calibri"/>
                <a:ea typeface="Calibri"/>
                <a:cs typeface="Calibri"/>
                <a:sym typeface="Calibri"/>
              </a:rPr>
              <a:t>Installed on Gateway -  integrated with EUROfusion AAI Proxy</a:t>
            </a:r>
            <a:endParaRPr sz="2000">
              <a:solidFill>
                <a:schemeClr val="dk1"/>
              </a:solidFill>
              <a:latin typeface="Calibri"/>
              <a:ea typeface="Calibri"/>
              <a:cs typeface="Calibri"/>
              <a:sym typeface="Calibri"/>
            </a:endParaRPr>
          </a:p>
          <a:p>
            <a:pPr marL="457200" marR="0" lvl="0" indent="-455613" algn="l" rtl="0">
              <a:lnSpc>
                <a:spcPct val="90000"/>
              </a:lnSpc>
              <a:spcBef>
                <a:spcPts val="1000"/>
              </a:spcBef>
              <a:spcAft>
                <a:spcPts val="0"/>
              </a:spcAft>
              <a:buClr>
                <a:srgbClr val="37A3BF"/>
              </a:buClr>
              <a:buSzPts val="900"/>
              <a:buFont typeface="Arial"/>
              <a:buNone/>
            </a:pPr>
            <a:endParaRPr sz="2000">
              <a:solidFill>
                <a:srgbClr val="014C74"/>
              </a:solidFill>
              <a:latin typeface="Calibri"/>
              <a:ea typeface="Calibri"/>
              <a:cs typeface="Calibri"/>
              <a:sym typeface="Calibri"/>
            </a:endParaRPr>
          </a:p>
        </p:txBody>
      </p:sp>
      <p:pic>
        <p:nvPicPr>
          <p:cNvPr id="687" name="Google Shape;687;p51"/>
          <p:cNvPicPr preferRelativeResize="0"/>
          <p:nvPr/>
        </p:nvPicPr>
        <p:blipFill rotWithShape="1">
          <a:blip r:embed="rId6">
            <a:alphaModFix/>
          </a:blip>
          <a:srcRect/>
          <a:stretch/>
        </p:blipFill>
        <p:spPr>
          <a:xfrm>
            <a:off x="8125692" y="3269209"/>
            <a:ext cx="910130" cy="554646"/>
          </a:xfrm>
          <a:prstGeom prst="rect">
            <a:avLst/>
          </a:prstGeom>
          <a:noFill/>
          <a:ln>
            <a:noFill/>
          </a:ln>
        </p:spPr>
      </p:pic>
      <p:pic>
        <p:nvPicPr>
          <p:cNvPr id="688" name="Google Shape;688;p51"/>
          <p:cNvPicPr preferRelativeResize="0"/>
          <p:nvPr/>
        </p:nvPicPr>
        <p:blipFill rotWithShape="1">
          <a:blip r:embed="rId7">
            <a:alphaModFix/>
          </a:blip>
          <a:srcRect/>
          <a:stretch/>
        </p:blipFill>
        <p:spPr>
          <a:xfrm>
            <a:off x="4453340" y="579675"/>
            <a:ext cx="4845074" cy="29148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52"/>
          <p:cNvSpPr txBox="1"/>
          <p:nvPr/>
        </p:nvSpPr>
        <p:spPr>
          <a:xfrm>
            <a:off x="508041" y="1723438"/>
            <a:ext cx="3615070" cy="8119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3A3"/>
              </a:buClr>
              <a:buSzPts val="1800"/>
              <a:buFont typeface="Open Sans SemiBold"/>
              <a:buNone/>
            </a:pPr>
            <a:r>
              <a:rPr lang="en-GB" sz="1800" b="1">
                <a:solidFill>
                  <a:srgbClr val="0063A3"/>
                </a:solidFill>
                <a:latin typeface="Open Sans SemiBold"/>
                <a:ea typeface="Open Sans SemiBold"/>
                <a:cs typeface="Open Sans SemiBold"/>
                <a:sym typeface="Open Sans SemiBold"/>
              </a:rPr>
              <a:t>Poznan Supercomputing </a:t>
            </a:r>
            <a:br>
              <a:rPr lang="en-GB" sz="1800" b="1">
                <a:solidFill>
                  <a:srgbClr val="0063A3"/>
                </a:solidFill>
                <a:latin typeface="Open Sans SemiBold"/>
                <a:ea typeface="Open Sans SemiBold"/>
                <a:cs typeface="Open Sans SemiBold"/>
                <a:sym typeface="Open Sans SemiBold"/>
              </a:rPr>
            </a:br>
            <a:r>
              <a:rPr lang="en-GB" sz="1800" b="1">
                <a:solidFill>
                  <a:srgbClr val="0063A3"/>
                </a:solidFill>
                <a:latin typeface="Open Sans SemiBold"/>
                <a:ea typeface="Open Sans SemiBold"/>
                <a:cs typeface="Open Sans SemiBold"/>
                <a:sym typeface="Open Sans SemiBold"/>
              </a:rPr>
              <a:t>and Networking Center</a:t>
            </a:r>
            <a:endParaRPr sz="1800" b="0">
              <a:solidFill>
                <a:srgbClr val="0063A3"/>
              </a:solidFill>
              <a:latin typeface="Open Sans SemiBold"/>
              <a:ea typeface="Open Sans SemiBold"/>
              <a:cs typeface="Open Sans SemiBold"/>
              <a:sym typeface="Open Sans SemiBold"/>
            </a:endParaRPr>
          </a:p>
        </p:txBody>
      </p:sp>
      <p:sp>
        <p:nvSpPr>
          <p:cNvPr id="694" name="Google Shape;694;p52"/>
          <p:cNvSpPr txBox="1"/>
          <p:nvPr/>
        </p:nvSpPr>
        <p:spPr>
          <a:xfrm>
            <a:off x="176696" y="4933079"/>
            <a:ext cx="477728" cy="1750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rgbClr val="005C8B"/>
              </a:solidFill>
              <a:latin typeface="Open Sans"/>
              <a:ea typeface="Open Sans"/>
              <a:cs typeface="Open Sans"/>
              <a:sym typeface="Open Sans"/>
            </a:endParaRPr>
          </a:p>
        </p:txBody>
      </p:sp>
      <p:grpSp>
        <p:nvGrpSpPr>
          <p:cNvPr id="695" name="Google Shape;695;p52"/>
          <p:cNvGrpSpPr/>
          <p:nvPr/>
        </p:nvGrpSpPr>
        <p:grpSpPr>
          <a:xfrm>
            <a:off x="0" y="0"/>
            <a:ext cx="9144000" cy="5143500"/>
            <a:chOff x="0" y="0"/>
            <a:chExt cx="9144000" cy="5143500"/>
          </a:xfrm>
        </p:grpSpPr>
        <p:pic>
          <p:nvPicPr>
            <p:cNvPr id="696" name="Google Shape;696;p52"/>
            <p:cNvPicPr preferRelativeResize="0"/>
            <p:nvPr/>
          </p:nvPicPr>
          <p:blipFill rotWithShape="1">
            <a:blip r:embed="rId3">
              <a:alphaModFix/>
            </a:blip>
            <a:srcRect/>
            <a:stretch/>
          </p:blipFill>
          <p:spPr>
            <a:xfrm>
              <a:off x="0" y="0"/>
              <a:ext cx="9144000" cy="5143500"/>
            </a:xfrm>
            <a:prstGeom prst="rect">
              <a:avLst/>
            </a:prstGeom>
            <a:noFill/>
            <a:ln>
              <a:noFill/>
            </a:ln>
          </p:spPr>
        </p:pic>
        <p:grpSp>
          <p:nvGrpSpPr>
            <p:cNvPr id="697" name="Google Shape;697;p52"/>
            <p:cNvGrpSpPr/>
            <p:nvPr/>
          </p:nvGrpSpPr>
          <p:grpSpPr>
            <a:xfrm>
              <a:off x="0" y="0"/>
              <a:ext cx="9144000" cy="5143500"/>
              <a:chOff x="0" y="0"/>
              <a:chExt cx="9144000" cy="5143500"/>
            </a:xfrm>
          </p:grpSpPr>
          <p:sp>
            <p:nvSpPr>
              <p:cNvPr id="698" name="Google Shape;698;p52"/>
              <p:cNvSpPr/>
              <p:nvPr/>
            </p:nvSpPr>
            <p:spPr>
              <a:xfrm>
                <a:off x="2867186" y="0"/>
                <a:ext cx="6276814" cy="5143500"/>
              </a:xfrm>
              <a:prstGeom prst="rect">
                <a:avLst/>
              </a:prstGeom>
              <a:solidFill>
                <a:srgbClr val="0063A3">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699" name="Google Shape;699;p52"/>
              <p:cNvPicPr preferRelativeResize="0"/>
              <p:nvPr/>
            </p:nvPicPr>
            <p:blipFill rotWithShape="1">
              <a:blip r:embed="rId4">
                <a:alphaModFix/>
              </a:blip>
              <a:srcRect/>
              <a:stretch/>
            </p:blipFill>
            <p:spPr>
              <a:xfrm>
                <a:off x="0" y="0"/>
                <a:ext cx="5148262" cy="5143500"/>
              </a:xfrm>
              <a:prstGeom prst="rect">
                <a:avLst/>
              </a:prstGeom>
              <a:noFill/>
              <a:ln>
                <a:noFill/>
              </a:ln>
            </p:spPr>
          </p:pic>
        </p:grpSp>
      </p:grpSp>
      <p:sp>
        <p:nvSpPr>
          <p:cNvPr id="700" name="Google Shape;700;p52"/>
          <p:cNvSpPr txBox="1"/>
          <p:nvPr/>
        </p:nvSpPr>
        <p:spPr>
          <a:xfrm>
            <a:off x="5148262" y="2668387"/>
            <a:ext cx="3307499" cy="5429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endParaRPr sz="1200" b="0">
              <a:solidFill>
                <a:schemeClr val="lt1"/>
              </a:solidFill>
              <a:latin typeface="Open Sans"/>
              <a:ea typeface="Open Sans"/>
              <a:cs typeface="Open Sans"/>
              <a:sym typeface="Open Sans"/>
            </a:endParaRPr>
          </a:p>
        </p:txBody>
      </p:sp>
      <p:sp>
        <p:nvSpPr>
          <p:cNvPr id="701" name="Google Shape;701;p52"/>
          <p:cNvSpPr txBox="1"/>
          <p:nvPr/>
        </p:nvSpPr>
        <p:spPr>
          <a:xfrm>
            <a:off x="5148262" y="2959498"/>
            <a:ext cx="3615070" cy="8119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800"/>
              <a:buFont typeface="Open Sans SemiBold"/>
              <a:buNone/>
            </a:pPr>
            <a:r>
              <a:rPr lang="en-GB" sz="1800" b="1">
                <a:solidFill>
                  <a:schemeClr val="lt1"/>
                </a:solidFill>
                <a:latin typeface="Open Sans SemiBold"/>
                <a:ea typeface="Open Sans SemiBold"/>
                <a:cs typeface="Open Sans SemiBold"/>
                <a:sym typeface="Open Sans SemiBold"/>
              </a:rPr>
              <a:t>Benefits</a:t>
            </a:r>
            <a:endParaRPr sz="1800" b="0">
              <a:solidFill>
                <a:schemeClr val="lt1"/>
              </a:solidFill>
              <a:latin typeface="Open Sans SemiBold"/>
              <a:ea typeface="Open Sans SemiBold"/>
              <a:cs typeface="Open Sans SemiBold"/>
              <a:sym typeface="Open Sans Semi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grpSp>
        <p:nvGrpSpPr>
          <p:cNvPr id="706" name="Google Shape;706;p53"/>
          <p:cNvGrpSpPr/>
          <p:nvPr/>
        </p:nvGrpSpPr>
        <p:grpSpPr>
          <a:xfrm>
            <a:off x="-29739" y="0"/>
            <a:ext cx="9173739" cy="5143500"/>
            <a:chOff x="-29739" y="0"/>
            <a:chExt cx="9173739" cy="5143500"/>
          </a:xfrm>
        </p:grpSpPr>
        <p:pic>
          <p:nvPicPr>
            <p:cNvPr id="707" name="Google Shape;707;p53"/>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708" name="Google Shape;708;p53"/>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709" name="Google Shape;709;p53"/>
            <p:cNvGrpSpPr/>
            <p:nvPr/>
          </p:nvGrpSpPr>
          <p:grpSpPr>
            <a:xfrm>
              <a:off x="176696" y="542306"/>
              <a:ext cx="8447352" cy="66601"/>
              <a:chOff x="176696" y="542306"/>
              <a:chExt cx="8447352" cy="66601"/>
            </a:xfrm>
          </p:grpSpPr>
          <p:cxnSp>
            <p:nvCxnSpPr>
              <p:cNvPr id="710" name="Google Shape;710;p53"/>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711" name="Google Shape;711;p53"/>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712" name="Google Shape;712;p53"/>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713" name="Google Shape;713;p53"/>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a:solidFill>
                    <a:srgbClr val="005C8B"/>
                  </a:solidFill>
                  <a:latin typeface="Open Sans"/>
                  <a:ea typeface="Open Sans"/>
                  <a:cs typeface="Open Sans"/>
                  <a:sym typeface="Open Sans"/>
                </a:rPr>
                <a:t>© Poznan Supercomputing and Networking Center</a:t>
              </a:r>
              <a:endParaRPr sz="700" b="0">
                <a:solidFill>
                  <a:srgbClr val="005C8B"/>
                </a:solidFill>
                <a:latin typeface="Open Sans"/>
                <a:ea typeface="Open Sans"/>
                <a:cs typeface="Open Sans"/>
                <a:sym typeface="Open Sans"/>
              </a:endParaRPr>
            </a:p>
          </p:txBody>
        </p:sp>
      </p:grpSp>
      <p:sp>
        <p:nvSpPr>
          <p:cNvPr id="714" name="Google Shape;714;p53"/>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a:solidFill>
                  <a:srgbClr val="0067A4"/>
                </a:solidFill>
                <a:latin typeface="Open Sans SemiBold"/>
                <a:ea typeface="Open Sans SemiBold"/>
                <a:cs typeface="Open Sans SemiBold"/>
                <a:sym typeface="Open Sans SemiBold"/>
              </a:rPr>
              <a:t>Benefits – general overview</a:t>
            </a:r>
            <a:endParaRPr/>
          </a:p>
        </p:txBody>
      </p:sp>
      <p:sp>
        <p:nvSpPr>
          <p:cNvPr id="715" name="Google Shape;715;p53"/>
          <p:cNvSpPr txBox="1"/>
          <p:nvPr/>
        </p:nvSpPr>
        <p:spPr>
          <a:xfrm>
            <a:off x="189948" y="687912"/>
            <a:ext cx="7602330" cy="3931094"/>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500"/>
              <a:buFont typeface="Arial"/>
              <a:buChar char="•"/>
            </a:pPr>
            <a:r>
              <a:rPr lang="en-GB" sz="1500">
                <a:solidFill>
                  <a:schemeClr val="dk1"/>
                </a:solidFill>
                <a:latin typeface="Open Sans SemiBold"/>
                <a:ea typeface="Open Sans SemiBold"/>
                <a:cs typeface="Open Sans SemiBold"/>
                <a:sym typeface="Open Sans SemiBold"/>
              </a:rPr>
              <a:t>Improve security by fine grained authorisation shared between all interested parties:</a:t>
            </a:r>
            <a:endParaRPr/>
          </a:p>
          <a:p>
            <a:pPr marL="742950" marR="0" lvl="1" indent="-28575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Home institutions or EUROfusion(for EF IdPs) - responsible for adding and removing users</a:t>
            </a:r>
            <a:endParaRPr/>
          </a:p>
          <a:p>
            <a:pPr marL="742950" marR="0" lvl="1" indent="-28575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EUROfusion -responsible for group or virtual organisation management</a:t>
            </a:r>
            <a:endParaRPr/>
          </a:p>
          <a:p>
            <a:pPr marL="742950" marR="0" lvl="1" indent="-28575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Service providers - responsible for granting access to services</a:t>
            </a:r>
            <a:endParaRPr/>
          </a:p>
          <a:p>
            <a:pPr marL="342900" marR="0" lvl="0" indent="-342900" algn="l" rtl="0">
              <a:spcBef>
                <a:spcPts val="300"/>
              </a:spcBef>
              <a:spcAft>
                <a:spcPts val="0"/>
              </a:spcAft>
              <a:buClr>
                <a:schemeClr val="dk1"/>
              </a:buClr>
              <a:buSzPts val="1500"/>
              <a:buFont typeface="Arial"/>
              <a:buChar char="•"/>
            </a:pPr>
            <a:r>
              <a:rPr lang="en-GB" sz="1500">
                <a:solidFill>
                  <a:schemeClr val="dk1"/>
                </a:solidFill>
                <a:latin typeface="Open Sans SemiBold"/>
                <a:ea typeface="Open Sans SemiBold"/>
                <a:cs typeface="Open Sans SemiBold"/>
                <a:sym typeface="Open Sans SemiBold"/>
              </a:rPr>
              <a:t>Reduce, simplify and improve management issues</a:t>
            </a:r>
            <a:endParaRPr/>
          </a:p>
          <a:p>
            <a:pPr marL="742950" marR="0" lvl="1" indent="-28575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People’s identity and attributes (e.g. affiliation) easily verified through a federated AAI </a:t>
            </a:r>
            <a:endParaRPr/>
          </a:p>
          <a:p>
            <a:pPr marL="342900" marR="0" lvl="0" indent="-342900" algn="l" rtl="0">
              <a:spcBef>
                <a:spcPts val="300"/>
              </a:spcBef>
              <a:spcAft>
                <a:spcPts val="0"/>
              </a:spcAft>
              <a:buClr>
                <a:schemeClr val="dk1"/>
              </a:buClr>
              <a:buSzPts val="1500"/>
              <a:buFont typeface="Arial"/>
              <a:buChar char="•"/>
            </a:pPr>
            <a:r>
              <a:rPr lang="en-GB" sz="1500">
                <a:solidFill>
                  <a:schemeClr val="dk1"/>
                </a:solidFill>
                <a:latin typeface="Open Sans SemiBold"/>
                <a:ea typeface="Open Sans SemiBold"/>
                <a:cs typeface="Open Sans SemiBold"/>
                <a:sym typeface="Open Sans SemiBold"/>
              </a:rPr>
              <a:t>Provide access to pan-European e-Infrastructures and compatibility to the main middleware solutions in use (e.g. EOSC)</a:t>
            </a:r>
            <a:endParaRPr/>
          </a:p>
          <a:p>
            <a:pPr marL="342900" marR="0" lvl="0" indent="-342900" algn="l" rtl="0">
              <a:spcBef>
                <a:spcPts val="300"/>
              </a:spcBef>
              <a:spcAft>
                <a:spcPts val="0"/>
              </a:spcAft>
              <a:buClr>
                <a:schemeClr val="dk1"/>
              </a:buClr>
              <a:buSzPts val="1500"/>
              <a:buFont typeface="Arial"/>
              <a:buChar char="•"/>
            </a:pPr>
            <a:r>
              <a:rPr lang="en-GB" sz="1500">
                <a:solidFill>
                  <a:schemeClr val="dk1"/>
                </a:solidFill>
                <a:latin typeface="Open Sans SemiBold"/>
                <a:ea typeface="Open Sans SemiBold"/>
                <a:cs typeface="Open Sans SemiBold"/>
                <a:sym typeface="Open Sans SemiBold"/>
              </a:rPr>
              <a:t>Reduce the burden of multiple users’ accounts, issued by individual labs.</a:t>
            </a:r>
            <a:endParaRPr/>
          </a:p>
          <a:p>
            <a:pPr marL="742950" marR="0" lvl="1" indent="-28575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Less accounts people have to keep track of</a:t>
            </a:r>
            <a:endParaRPr/>
          </a:p>
          <a:p>
            <a:pPr marL="742950" marR="0" lvl="1" indent="-28575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Ideally single sign on</a:t>
            </a:r>
            <a:endParaRPr/>
          </a:p>
          <a:p>
            <a:pPr marL="742950" marR="0" lvl="1" indent="-28575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Improves the security</a:t>
            </a:r>
            <a:endParaRPr/>
          </a:p>
          <a:p>
            <a:pPr marL="342900" marR="0" lvl="0" indent="-24765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grpSp>
        <p:nvGrpSpPr>
          <p:cNvPr id="720" name="Google Shape;720;p54"/>
          <p:cNvGrpSpPr/>
          <p:nvPr/>
        </p:nvGrpSpPr>
        <p:grpSpPr>
          <a:xfrm>
            <a:off x="-29739" y="0"/>
            <a:ext cx="9173739" cy="5143500"/>
            <a:chOff x="-29739" y="0"/>
            <a:chExt cx="9173739" cy="5143500"/>
          </a:xfrm>
        </p:grpSpPr>
        <p:pic>
          <p:nvPicPr>
            <p:cNvPr id="721" name="Google Shape;721;p54"/>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722" name="Google Shape;722;p54"/>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723" name="Google Shape;723;p54"/>
            <p:cNvGrpSpPr/>
            <p:nvPr/>
          </p:nvGrpSpPr>
          <p:grpSpPr>
            <a:xfrm>
              <a:off x="176696" y="542306"/>
              <a:ext cx="8447352" cy="66601"/>
              <a:chOff x="176696" y="542306"/>
              <a:chExt cx="8447352" cy="66601"/>
            </a:xfrm>
          </p:grpSpPr>
          <p:cxnSp>
            <p:nvCxnSpPr>
              <p:cNvPr id="724" name="Google Shape;724;p54"/>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725" name="Google Shape;725;p54"/>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726" name="Google Shape;726;p54"/>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727" name="Google Shape;727;p54"/>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a:solidFill>
                    <a:srgbClr val="005C8B"/>
                  </a:solidFill>
                  <a:latin typeface="Open Sans"/>
                  <a:ea typeface="Open Sans"/>
                  <a:cs typeface="Open Sans"/>
                  <a:sym typeface="Open Sans"/>
                </a:rPr>
                <a:t>© Poznan Supercomputing and Networking Center</a:t>
              </a:r>
              <a:endParaRPr sz="700" b="0">
                <a:solidFill>
                  <a:srgbClr val="005C8B"/>
                </a:solidFill>
                <a:latin typeface="Open Sans"/>
                <a:ea typeface="Open Sans"/>
                <a:cs typeface="Open Sans"/>
                <a:sym typeface="Open Sans"/>
              </a:endParaRPr>
            </a:p>
          </p:txBody>
        </p:sp>
      </p:grpSp>
      <p:sp>
        <p:nvSpPr>
          <p:cNvPr id="728" name="Google Shape;728;p54"/>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a:solidFill>
                  <a:srgbClr val="0067A4"/>
                </a:solidFill>
                <a:latin typeface="Open Sans SemiBold"/>
                <a:ea typeface="Open Sans SemiBold"/>
                <a:cs typeface="Open Sans SemiBold"/>
                <a:sym typeface="Open Sans SemiBold"/>
              </a:rPr>
              <a:t>Benefits</a:t>
            </a:r>
            <a:endParaRPr/>
          </a:p>
        </p:txBody>
      </p:sp>
      <p:sp>
        <p:nvSpPr>
          <p:cNvPr id="729" name="Google Shape;729;p54"/>
          <p:cNvSpPr txBox="1"/>
          <p:nvPr/>
        </p:nvSpPr>
        <p:spPr>
          <a:xfrm>
            <a:off x="189948" y="687912"/>
            <a:ext cx="7286617" cy="3931094"/>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Open Sans SemiBold"/>
                <a:ea typeface="Open Sans SemiBold"/>
                <a:cs typeface="Open Sans SemiBold"/>
                <a:sym typeface="Open Sans SemiBold"/>
              </a:rPr>
              <a:t>A user can authenticate at one identity provider and access all the services that are available to the EUROfusion community.</a:t>
            </a:r>
            <a:endParaRPr/>
          </a:p>
          <a:p>
            <a:pPr marL="285750" marR="0" lvl="0" indent="-285750" algn="l" rtl="0">
              <a:spcBef>
                <a:spcPts val="320"/>
              </a:spcBef>
              <a:spcAft>
                <a:spcPts val="0"/>
              </a:spcAft>
              <a:buClr>
                <a:schemeClr val="dk1"/>
              </a:buClr>
              <a:buSzPts val="1600"/>
              <a:buFont typeface="Arial"/>
              <a:buChar char="•"/>
            </a:pPr>
            <a:r>
              <a:rPr lang="en-GB" sz="1600">
                <a:solidFill>
                  <a:schemeClr val="dk1"/>
                </a:solidFill>
                <a:latin typeface="Open Sans SemiBold"/>
                <a:ea typeface="Open Sans SemiBold"/>
                <a:cs typeface="Open Sans SemiBold"/>
                <a:sym typeface="Open Sans SemiBold"/>
              </a:rPr>
              <a:t>All services in EUROfusion receive the same consistent information about the user, including the community user identifier, which is the same for all services.</a:t>
            </a:r>
            <a:endParaRPr/>
          </a:p>
          <a:p>
            <a:pPr marL="285750" marR="0" lvl="0" indent="-285750" algn="l" rtl="0">
              <a:spcBef>
                <a:spcPts val="320"/>
              </a:spcBef>
              <a:spcAft>
                <a:spcPts val="0"/>
              </a:spcAft>
              <a:buClr>
                <a:schemeClr val="dk1"/>
              </a:buClr>
              <a:buSzPts val="1600"/>
              <a:buFont typeface="Arial"/>
              <a:buChar char="•"/>
            </a:pPr>
            <a:r>
              <a:rPr lang="en-GB" sz="1600">
                <a:solidFill>
                  <a:schemeClr val="dk1"/>
                </a:solidFill>
                <a:latin typeface="Open Sans SemiBold"/>
                <a:ea typeface="Open Sans SemiBold"/>
                <a:cs typeface="Open Sans SemiBold"/>
                <a:sym typeface="Open Sans SemiBold"/>
              </a:rPr>
              <a:t>Users can share data and resources across services as they are uniquely and consistently identified.</a:t>
            </a:r>
            <a:endParaRPr/>
          </a:p>
          <a:p>
            <a:pPr marL="285750" marR="0" lvl="0" indent="-285750" algn="l" rtl="0">
              <a:spcBef>
                <a:spcPts val="320"/>
              </a:spcBef>
              <a:spcAft>
                <a:spcPts val="0"/>
              </a:spcAft>
              <a:buClr>
                <a:schemeClr val="dk1"/>
              </a:buClr>
              <a:buSzPts val="1600"/>
              <a:buFont typeface="Arial"/>
              <a:buChar char="•"/>
            </a:pPr>
            <a:r>
              <a:rPr lang="en-GB" sz="1600">
                <a:solidFill>
                  <a:schemeClr val="dk1"/>
                </a:solidFill>
                <a:latin typeface="Open Sans SemiBold"/>
                <a:ea typeface="Open Sans SemiBold"/>
                <a:cs typeface="Open Sans SemiBold"/>
                <a:sym typeface="Open Sans SemiBold"/>
              </a:rPr>
              <a:t>Access policies, users and groups can be managed from a central location, the EUROfusion AAI with the ability to delegate to part of the management to authorized users.</a:t>
            </a:r>
            <a:endParaRPr/>
          </a:p>
          <a:p>
            <a:pPr marL="342900" marR="0" lvl="0" indent="-24765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grpSp>
        <p:nvGrpSpPr>
          <p:cNvPr id="734" name="Google Shape;734;p55"/>
          <p:cNvGrpSpPr/>
          <p:nvPr/>
        </p:nvGrpSpPr>
        <p:grpSpPr>
          <a:xfrm>
            <a:off x="-29739" y="0"/>
            <a:ext cx="9173739" cy="5143500"/>
            <a:chOff x="-29739" y="0"/>
            <a:chExt cx="9173739" cy="5143500"/>
          </a:xfrm>
        </p:grpSpPr>
        <p:pic>
          <p:nvPicPr>
            <p:cNvPr id="735" name="Google Shape;735;p55"/>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736" name="Google Shape;736;p55"/>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737" name="Google Shape;737;p55"/>
            <p:cNvGrpSpPr/>
            <p:nvPr/>
          </p:nvGrpSpPr>
          <p:grpSpPr>
            <a:xfrm>
              <a:off x="176696" y="542306"/>
              <a:ext cx="8447352" cy="66601"/>
              <a:chOff x="176696" y="542306"/>
              <a:chExt cx="8447352" cy="66601"/>
            </a:xfrm>
          </p:grpSpPr>
          <p:cxnSp>
            <p:nvCxnSpPr>
              <p:cNvPr id="738" name="Google Shape;738;p55"/>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739" name="Google Shape;739;p55"/>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740" name="Google Shape;740;p55"/>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741" name="Google Shape;741;p55"/>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a:solidFill>
                    <a:srgbClr val="005C8B"/>
                  </a:solidFill>
                  <a:latin typeface="Open Sans"/>
                  <a:ea typeface="Open Sans"/>
                  <a:cs typeface="Open Sans"/>
                  <a:sym typeface="Open Sans"/>
                </a:rPr>
                <a:t>© Poznan Supercomputing and Networking Center</a:t>
              </a:r>
              <a:endParaRPr sz="700" b="0">
                <a:solidFill>
                  <a:srgbClr val="005C8B"/>
                </a:solidFill>
                <a:latin typeface="Open Sans"/>
                <a:ea typeface="Open Sans"/>
                <a:cs typeface="Open Sans"/>
                <a:sym typeface="Open Sans"/>
              </a:endParaRPr>
            </a:p>
          </p:txBody>
        </p:sp>
      </p:grpSp>
      <p:sp>
        <p:nvSpPr>
          <p:cNvPr id="742" name="Google Shape;742;p55"/>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a:solidFill>
                  <a:srgbClr val="0067A4"/>
                </a:solidFill>
                <a:latin typeface="Open Sans SemiBold"/>
                <a:ea typeface="Open Sans SemiBold"/>
                <a:cs typeface="Open Sans SemiBold"/>
                <a:sym typeface="Open Sans SemiBold"/>
              </a:rPr>
              <a:t>Benefits – easy integration with EOSC infrastructure</a:t>
            </a:r>
            <a:endParaRPr/>
          </a:p>
        </p:txBody>
      </p:sp>
      <p:pic>
        <p:nvPicPr>
          <p:cNvPr id="743" name="Google Shape;743;p55"/>
          <p:cNvPicPr preferRelativeResize="0"/>
          <p:nvPr/>
        </p:nvPicPr>
        <p:blipFill rotWithShape="1">
          <a:blip r:embed="rId6">
            <a:alphaModFix/>
          </a:blip>
          <a:srcRect/>
          <a:stretch/>
        </p:blipFill>
        <p:spPr>
          <a:xfrm>
            <a:off x="24296" y="780533"/>
            <a:ext cx="5524333" cy="3825913"/>
          </a:xfrm>
          <a:prstGeom prst="rect">
            <a:avLst/>
          </a:prstGeom>
          <a:noFill/>
          <a:ln>
            <a:noFill/>
          </a:ln>
        </p:spPr>
      </p:pic>
      <p:sp>
        <p:nvSpPr>
          <p:cNvPr id="744" name="Google Shape;744;p55"/>
          <p:cNvSpPr txBox="1"/>
          <p:nvPr/>
        </p:nvSpPr>
        <p:spPr>
          <a:xfrm>
            <a:off x="5596016" y="738364"/>
            <a:ext cx="2418300" cy="4308900"/>
          </a:xfrm>
          <a:prstGeom prst="rect">
            <a:avLst/>
          </a:prstGeom>
          <a:noFill/>
          <a:ln>
            <a:noFill/>
          </a:ln>
        </p:spPr>
        <p:txBody>
          <a:bodyPr spcFirstLastPara="1" wrap="square" lIns="91425" tIns="45700" rIns="91425" bIns="45700" anchor="t" anchorCtr="0">
            <a:noAutofit/>
          </a:bodyPr>
          <a:lstStyle/>
          <a:p>
            <a:pPr marL="285750" marR="0" lvl="0" indent="-279400" algn="l" rtl="0">
              <a:spcBef>
                <a:spcPts val="0"/>
              </a:spcBef>
              <a:spcAft>
                <a:spcPts val="0"/>
              </a:spcAft>
              <a:buClr>
                <a:schemeClr val="dk1"/>
              </a:buClr>
              <a:buSzPts val="1500"/>
              <a:buFont typeface="Arial"/>
              <a:buChar char="•"/>
            </a:pPr>
            <a:r>
              <a:rPr lang="en-GB" sz="1500">
                <a:solidFill>
                  <a:schemeClr val="dk1"/>
                </a:solidFill>
                <a:latin typeface="Open Sans"/>
                <a:ea typeface="Open Sans"/>
                <a:cs typeface="Open Sans"/>
                <a:sym typeface="Open Sans"/>
              </a:rPr>
              <a:t>Each AAIs can act as service gateway</a:t>
            </a:r>
            <a:endParaRPr sz="1300"/>
          </a:p>
          <a:p>
            <a:pPr marL="285750" marR="0" lvl="0" indent="-279400" algn="l" rtl="0">
              <a:spcBef>
                <a:spcPts val="0"/>
              </a:spcBef>
              <a:spcAft>
                <a:spcPts val="0"/>
              </a:spcAft>
              <a:buClr>
                <a:schemeClr val="dk1"/>
              </a:buClr>
              <a:buSzPts val="1500"/>
              <a:buFont typeface="Arial"/>
              <a:buChar char="•"/>
            </a:pPr>
            <a:r>
              <a:rPr lang="en-GB" sz="1500">
                <a:solidFill>
                  <a:schemeClr val="dk1"/>
                </a:solidFill>
                <a:latin typeface="Open Sans"/>
                <a:ea typeface="Open Sans"/>
                <a:cs typeface="Open Sans"/>
                <a:sym typeface="Open Sans"/>
              </a:rPr>
              <a:t>Researchers sign with their community identity via their community AAI</a:t>
            </a:r>
            <a:endParaRPr sz="1300"/>
          </a:p>
          <a:p>
            <a:pPr marL="285750" marR="0" lvl="0" indent="-279400" algn="l" rtl="0">
              <a:spcBef>
                <a:spcPts val="0"/>
              </a:spcBef>
              <a:spcAft>
                <a:spcPts val="0"/>
              </a:spcAft>
              <a:buClr>
                <a:schemeClr val="dk1"/>
              </a:buClr>
              <a:buSzPts val="1500"/>
              <a:buFont typeface="Arial"/>
              <a:buChar char="•"/>
            </a:pPr>
            <a:r>
              <a:rPr lang="en-GB" sz="1500">
                <a:solidFill>
                  <a:schemeClr val="dk1"/>
                </a:solidFill>
                <a:latin typeface="Open Sans"/>
                <a:ea typeface="Open Sans"/>
                <a:cs typeface="Open Sans"/>
                <a:sym typeface="Open Sans"/>
              </a:rPr>
              <a:t>Community specific services are connected to a single Research Community AAI</a:t>
            </a:r>
            <a:endParaRPr sz="1300"/>
          </a:p>
          <a:p>
            <a:pPr marL="285750" marR="0" lvl="0" indent="-279400" algn="l" rtl="0">
              <a:spcBef>
                <a:spcPts val="0"/>
              </a:spcBef>
              <a:spcAft>
                <a:spcPts val="0"/>
              </a:spcAft>
              <a:buClr>
                <a:schemeClr val="dk1"/>
              </a:buClr>
              <a:buSzPts val="1500"/>
              <a:buFont typeface="Arial"/>
              <a:buChar char="•"/>
            </a:pPr>
            <a:r>
              <a:rPr lang="en-GB" sz="1500">
                <a:solidFill>
                  <a:schemeClr val="dk1"/>
                </a:solidFill>
                <a:latin typeface="Open Sans"/>
                <a:ea typeface="Open Sans"/>
                <a:cs typeface="Open Sans"/>
                <a:sym typeface="Open Sans"/>
              </a:rPr>
              <a:t>E-Infra services are connected to single e-Infra AAI service gateways e.g. B2Access, EGI Check-in, Indigo IAM</a:t>
            </a:r>
            <a:endParaRPr sz="1300"/>
          </a:p>
          <a:p>
            <a:pPr marL="0" marR="0" lvl="0" indent="0" algn="l" rtl="0">
              <a:spcBef>
                <a:spcPts val="0"/>
              </a:spcBef>
              <a:spcAft>
                <a:spcPts val="0"/>
              </a:spcAft>
              <a:buNone/>
            </a:pPr>
            <a:endParaRPr sz="1700">
              <a:solidFill>
                <a:schemeClr val="dk1"/>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56"/>
          <p:cNvSpPr txBox="1"/>
          <p:nvPr/>
        </p:nvSpPr>
        <p:spPr>
          <a:xfrm>
            <a:off x="508041" y="1723438"/>
            <a:ext cx="3615070" cy="8119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3A3"/>
              </a:buClr>
              <a:buSzPts val="1800"/>
              <a:buFont typeface="Open Sans SemiBold"/>
              <a:buNone/>
            </a:pPr>
            <a:r>
              <a:rPr lang="en-GB" sz="1800" b="1">
                <a:solidFill>
                  <a:srgbClr val="0063A3"/>
                </a:solidFill>
                <a:latin typeface="Open Sans SemiBold"/>
                <a:ea typeface="Open Sans SemiBold"/>
                <a:cs typeface="Open Sans SemiBold"/>
                <a:sym typeface="Open Sans SemiBold"/>
              </a:rPr>
              <a:t>Poznan Supercomputing </a:t>
            </a:r>
            <a:br>
              <a:rPr lang="en-GB" sz="1800" b="1">
                <a:solidFill>
                  <a:srgbClr val="0063A3"/>
                </a:solidFill>
                <a:latin typeface="Open Sans SemiBold"/>
                <a:ea typeface="Open Sans SemiBold"/>
                <a:cs typeface="Open Sans SemiBold"/>
                <a:sym typeface="Open Sans SemiBold"/>
              </a:rPr>
            </a:br>
            <a:r>
              <a:rPr lang="en-GB" sz="1800" b="1">
                <a:solidFill>
                  <a:srgbClr val="0063A3"/>
                </a:solidFill>
                <a:latin typeface="Open Sans SemiBold"/>
                <a:ea typeface="Open Sans SemiBold"/>
                <a:cs typeface="Open Sans SemiBold"/>
                <a:sym typeface="Open Sans SemiBold"/>
              </a:rPr>
              <a:t>and Networking Center</a:t>
            </a:r>
            <a:endParaRPr sz="1800" b="0">
              <a:solidFill>
                <a:srgbClr val="0063A3"/>
              </a:solidFill>
              <a:latin typeface="Open Sans SemiBold"/>
              <a:ea typeface="Open Sans SemiBold"/>
              <a:cs typeface="Open Sans SemiBold"/>
              <a:sym typeface="Open Sans SemiBold"/>
            </a:endParaRPr>
          </a:p>
        </p:txBody>
      </p:sp>
      <p:sp>
        <p:nvSpPr>
          <p:cNvPr id="750" name="Google Shape;750;p56"/>
          <p:cNvSpPr txBox="1"/>
          <p:nvPr/>
        </p:nvSpPr>
        <p:spPr>
          <a:xfrm>
            <a:off x="176696" y="4933079"/>
            <a:ext cx="477728" cy="1750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rgbClr val="005C8B"/>
              </a:solidFill>
              <a:latin typeface="Open Sans"/>
              <a:ea typeface="Open Sans"/>
              <a:cs typeface="Open Sans"/>
              <a:sym typeface="Open Sans"/>
            </a:endParaRPr>
          </a:p>
        </p:txBody>
      </p:sp>
      <p:grpSp>
        <p:nvGrpSpPr>
          <p:cNvPr id="751" name="Google Shape;751;p56"/>
          <p:cNvGrpSpPr/>
          <p:nvPr/>
        </p:nvGrpSpPr>
        <p:grpSpPr>
          <a:xfrm>
            <a:off x="0" y="0"/>
            <a:ext cx="9144000" cy="5143500"/>
            <a:chOff x="0" y="0"/>
            <a:chExt cx="9144000" cy="5143500"/>
          </a:xfrm>
        </p:grpSpPr>
        <p:pic>
          <p:nvPicPr>
            <p:cNvPr id="752" name="Google Shape;752;p56"/>
            <p:cNvPicPr preferRelativeResize="0"/>
            <p:nvPr/>
          </p:nvPicPr>
          <p:blipFill rotWithShape="1">
            <a:blip r:embed="rId3">
              <a:alphaModFix/>
            </a:blip>
            <a:srcRect/>
            <a:stretch/>
          </p:blipFill>
          <p:spPr>
            <a:xfrm>
              <a:off x="0" y="0"/>
              <a:ext cx="9144000" cy="5143500"/>
            </a:xfrm>
            <a:prstGeom prst="rect">
              <a:avLst/>
            </a:prstGeom>
            <a:noFill/>
            <a:ln>
              <a:noFill/>
            </a:ln>
          </p:spPr>
        </p:pic>
        <p:grpSp>
          <p:nvGrpSpPr>
            <p:cNvPr id="753" name="Google Shape;753;p56"/>
            <p:cNvGrpSpPr/>
            <p:nvPr/>
          </p:nvGrpSpPr>
          <p:grpSpPr>
            <a:xfrm>
              <a:off x="0" y="0"/>
              <a:ext cx="9144000" cy="5143500"/>
              <a:chOff x="0" y="0"/>
              <a:chExt cx="9144000" cy="5143500"/>
            </a:xfrm>
          </p:grpSpPr>
          <p:sp>
            <p:nvSpPr>
              <p:cNvPr id="754" name="Google Shape;754;p56"/>
              <p:cNvSpPr/>
              <p:nvPr/>
            </p:nvSpPr>
            <p:spPr>
              <a:xfrm>
                <a:off x="2867186" y="0"/>
                <a:ext cx="6276814" cy="5143500"/>
              </a:xfrm>
              <a:prstGeom prst="rect">
                <a:avLst/>
              </a:prstGeom>
              <a:solidFill>
                <a:srgbClr val="0063A3">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755" name="Google Shape;755;p56"/>
              <p:cNvPicPr preferRelativeResize="0"/>
              <p:nvPr/>
            </p:nvPicPr>
            <p:blipFill rotWithShape="1">
              <a:blip r:embed="rId4">
                <a:alphaModFix/>
              </a:blip>
              <a:srcRect/>
              <a:stretch/>
            </p:blipFill>
            <p:spPr>
              <a:xfrm>
                <a:off x="0" y="0"/>
                <a:ext cx="5148262" cy="5143500"/>
              </a:xfrm>
              <a:prstGeom prst="rect">
                <a:avLst/>
              </a:prstGeom>
              <a:noFill/>
              <a:ln>
                <a:noFill/>
              </a:ln>
            </p:spPr>
          </p:pic>
        </p:grpSp>
      </p:grpSp>
      <p:sp>
        <p:nvSpPr>
          <p:cNvPr id="756" name="Google Shape;756;p56"/>
          <p:cNvSpPr txBox="1"/>
          <p:nvPr/>
        </p:nvSpPr>
        <p:spPr>
          <a:xfrm>
            <a:off x="5148262" y="2668387"/>
            <a:ext cx="3307499" cy="5429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endParaRPr sz="1200" b="0">
              <a:solidFill>
                <a:schemeClr val="lt1"/>
              </a:solidFill>
              <a:latin typeface="Open Sans"/>
              <a:ea typeface="Open Sans"/>
              <a:cs typeface="Open Sans"/>
              <a:sym typeface="Open Sans"/>
            </a:endParaRPr>
          </a:p>
        </p:txBody>
      </p:sp>
      <p:sp>
        <p:nvSpPr>
          <p:cNvPr id="757" name="Google Shape;757;p56"/>
          <p:cNvSpPr txBox="1"/>
          <p:nvPr/>
        </p:nvSpPr>
        <p:spPr>
          <a:xfrm>
            <a:off x="5148262" y="2959498"/>
            <a:ext cx="3615070" cy="8119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800"/>
              <a:buFont typeface="Open Sans SemiBold"/>
              <a:buNone/>
            </a:pPr>
            <a:r>
              <a:rPr lang="en-GB" sz="1800" b="1">
                <a:solidFill>
                  <a:schemeClr val="lt1"/>
                </a:solidFill>
                <a:latin typeface="Open Sans SemiBold"/>
                <a:ea typeface="Open Sans SemiBold"/>
                <a:cs typeface="Open Sans SemiBold"/>
                <a:sym typeface="Open Sans SemiBold"/>
              </a:rPr>
              <a:t>Summary, </a:t>
            </a:r>
            <a:endParaRPr/>
          </a:p>
          <a:p>
            <a:pPr marL="0" marR="0" lvl="0" indent="0" algn="l" rtl="0">
              <a:spcBef>
                <a:spcPts val="0"/>
              </a:spcBef>
              <a:spcAft>
                <a:spcPts val="0"/>
              </a:spcAft>
              <a:buClr>
                <a:schemeClr val="lt1"/>
              </a:buClr>
              <a:buSzPts val="1800"/>
              <a:buFont typeface="Open Sans SemiBold"/>
              <a:buNone/>
            </a:pPr>
            <a:r>
              <a:rPr lang="en-GB" sz="1800" b="1">
                <a:solidFill>
                  <a:schemeClr val="lt1"/>
                </a:solidFill>
                <a:latin typeface="Open Sans SemiBold"/>
                <a:ea typeface="Open Sans SemiBold"/>
                <a:cs typeface="Open Sans SemiBold"/>
                <a:sym typeface="Open Sans SemiBold"/>
              </a:rPr>
              <a:t>Next steps </a:t>
            </a:r>
            <a:endParaRPr/>
          </a:p>
          <a:p>
            <a:pPr marL="0" marR="0" lvl="0" indent="0" algn="l" rtl="0">
              <a:spcBef>
                <a:spcPts val="0"/>
              </a:spcBef>
              <a:spcAft>
                <a:spcPts val="0"/>
              </a:spcAft>
              <a:buClr>
                <a:schemeClr val="lt1"/>
              </a:buClr>
              <a:buSzPts val="1800"/>
              <a:buFont typeface="Open Sans SemiBold"/>
              <a:buNone/>
            </a:pPr>
            <a:r>
              <a:rPr lang="en-GB" sz="1800" b="1">
                <a:solidFill>
                  <a:schemeClr val="lt1"/>
                </a:solidFill>
                <a:latin typeface="Open Sans SemiBold"/>
                <a:ea typeface="Open Sans SemiBold"/>
                <a:cs typeface="Open Sans SemiBold"/>
                <a:sym typeface="Open Sans SemiBold"/>
              </a:rPr>
              <a:t>Discussion points</a:t>
            </a:r>
            <a:endParaRPr sz="1800" b="0">
              <a:solidFill>
                <a:schemeClr val="lt1"/>
              </a:solidFill>
              <a:latin typeface="Open Sans SemiBold"/>
              <a:ea typeface="Open Sans SemiBold"/>
              <a:cs typeface="Open Sans SemiBold"/>
              <a:sym typeface="Open Sans SemiBo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grpSp>
        <p:nvGrpSpPr>
          <p:cNvPr id="762" name="Google Shape;762;p57"/>
          <p:cNvGrpSpPr/>
          <p:nvPr/>
        </p:nvGrpSpPr>
        <p:grpSpPr>
          <a:xfrm>
            <a:off x="-29739" y="0"/>
            <a:ext cx="9173739" cy="5143500"/>
            <a:chOff x="-29739" y="0"/>
            <a:chExt cx="9173739" cy="5143500"/>
          </a:xfrm>
        </p:grpSpPr>
        <p:pic>
          <p:nvPicPr>
            <p:cNvPr id="763" name="Google Shape;763;p57"/>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764" name="Google Shape;764;p57"/>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765" name="Google Shape;765;p57"/>
            <p:cNvGrpSpPr/>
            <p:nvPr/>
          </p:nvGrpSpPr>
          <p:grpSpPr>
            <a:xfrm>
              <a:off x="176696" y="542306"/>
              <a:ext cx="8447352" cy="66601"/>
              <a:chOff x="176696" y="542306"/>
              <a:chExt cx="8447352" cy="66601"/>
            </a:xfrm>
          </p:grpSpPr>
          <p:cxnSp>
            <p:nvCxnSpPr>
              <p:cNvPr id="766" name="Google Shape;766;p57"/>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767" name="Google Shape;767;p57"/>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768" name="Google Shape;768;p57"/>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769" name="Google Shape;769;p57"/>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a:solidFill>
                    <a:srgbClr val="005C8B"/>
                  </a:solidFill>
                  <a:latin typeface="Open Sans"/>
                  <a:ea typeface="Open Sans"/>
                  <a:cs typeface="Open Sans"/>
                  <a:sym typeface="Open Sans"/>
                </a:rPr>
                <a:t>© Poznan Supercomputing and Networking Center</a:t>
              </a:r>
              <a:endParaRPr sz="700" b="0">
                <a:solidFill>
                  <a:srgbClr val="005C8B"/>
                </a:solidFill>
                <a:latin typeface="Open Sans"/>
                <a:ea typeface="Open Sans"/>
                <a:cs typeface="Open Sans"/>
                <a:sym typeface="Open Sans"/>
              </a:endParaRPr>
            </a:p>
          </p:txBody>
        </p:sp>
      </p:grpSp>
      <p:sp>
        <p:nvSpPr>
          <p:cNvPr id="770" name="Google Shape;770;p57"/>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a:solidFill>
                  <a:srgbClr val="0067A4"/>
                </a:solidFill>
                <a:latin typeface="Open Sans SemiBold"/>
                <a:ea typeface="Open Sans SemiBold"/>
                <a:cs typeface="Open Sans SemiBold"/>
                <a:sym typeface="Open Sans SemiBold"/>
              </a:rPr>
              <a:t>Summary</a:t>
            </a:r>
            <a:endParaRPr/>
          </a:p>
        </p:txBody>
      </p:sp>
      <p:sp>
        <p:nvSpPr>
          <p:cNvPr id="771" name="Google Shape;771;p57"/>
          <p:cNvSpPr txBox="1"/>
          <p:nvPr/>
        </p:nvSpPr>
        <p:spPr>
          <a:xfrm>
            <a:off x="189948" y="687912"/>
            <a:ext cx="7286617" cy="3931094"/>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Open Sans SemiBold"/>
                <a:ea typeface="Open Sans SemiBold"/>
                <a:cs typeface="Open Sans SemiBold"/>
                <a:sym typeface="Open Sans SemiBold"/>
              </a:rPr>
              <a:t>All planned activities have been performed</a:t>
            </a:r>
            <a:endParaRPr/>
          </a:p>
          <a:p>
            <a:pPr marL="685800" marR="0" lvl="1" indent="-28575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Adjustments based on investigation during the project</a:t>
            </a:r>
            <a:endParaRPr/>
          </a:p>
          <a:p>
            <a:pPr marL="1085850" marR="0" lvl="2" indent="-22860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Instead of “software” - “service” due to possible cost of maintenance</a:t>
            </a:r>
            <a:endParaRPr/>
          </a:p>
          <a:p>
            <a:pPr marL="1085850" marR="0" lvl="2" indent="-22860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Choice of services to be integrated</a:t>
            </a:r>
            <a:endParaRPr/>
          </a:p>
          <a:p>
            <a:pPr marL="1085850" marR="0" lvl="2" indent="-22860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More IdP’s integrated</a:t>
            </a:r>
            <a:endParaRPr/>
          </a:p>
          <a:p>
            <a:pPr marL="285750" marR="0" lvl="0" indent="-285750" algn="l" rtl="0">
              <a:spcBef>
                <a:spcPts val="300"/>
              </a:spcBef>
              <a:spcAft>
                <a:spcPts val="0"/>
              </a:spcAft>
              <a:buClr>
                <a:schemeClr val="dk1"/>
              </a:buClr>
              <a:buSzPts val="1500"/>
              <a:buFont typeface="Arial"/>
              <a:buChar char="-"/>
            </a:pPr>
            <a:r>
              <a:rPr lang="en-GB" sz="1500">
                <a:solidFill>
                  <a:schemeClr val="dk1"/>
                </a:solidFill>
                <a:latin typeface="Open Sans SemiBold"/>
                <a:ea typeface="Open Sans SemiBold"/>
                <a:cs typeface="Open Sans SemiBold"/>
                <a:sym typeface="Open Sans SemiBold"/>
              </a:rPr>
              <a:t>Major achievements</a:t>
            </a:r>
            <a:endParaRPr/>
          </a:p>
          <a:p>
            <a:pPr marL="685800" marR="0" lvl="1" indent="-28575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Acceptance environment</a:t>
            </a:r>
            <a:endParaRPr/>
          </a:p>
          <a:p>
            <a:pPr marL="1085850" marR="0" lvl="2" indent="-22860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IdPs installed and tested</a:t>
            </a:r>
            <a:endParaRPr/>
          </a:p>
          <a:p>
            <a:pPr marL="1085850" marR="0" lvl="2" indent="-22860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EUROfusion AAI Proxy setup, configured and operational</a:t>
            </a:r>
            <a:endParaRPr/>
          </a:p>
          <a:p>
            <a:pPr marL="1085850" marR="0" lvl="2" indent="-22860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Selected services integrated</a:t>
            </a:r>
            <a:endParaRPr/>
          </a:p>
          <a:p>
            <a:pPr marL="1085850" marR="0" lvl="2" indent="-228600" algn="l" rtl="0">
              <a:spcBef>
                <a:spcPts val="300"/>
              </a:spcBef>
              <a:spcAft>
                <a:spcPts val="0"/>
              </a:spcAft>
              <a:buClr>
                <a:schemeClr val="dk1"/>
              </a:buClr>
              <a:buSzPts val="1500"/>
              <a:buFont typeface="Arial"/>
              <a:buChar char="-"/>
            </a:pPr>
            <a:r>
              <a:rPr lang="en-GB" sz="1500" b="0" i="0" u="none" strike="noStrike" cap="none">
                <a:solidFill>
                  <a:schemeClr val="dk1"/>
                </a:solidFill>
                <a:latin typeface="Open Sans SemiBold"/>
                <a:ea typeface="Open Sans SemiBold"/>
                <a:cs typeface="Open Sans SemiBold"/>
                <a:sym typeface="Open Sans SemiBold"/>
              </a:rPr>
              <a:t>Provided examples and guidelines for IdP installation, service integration</a:t>
            </a:r>
            <a:endParaRPr/>
          </a:p>
          <a:p>
            <a:pPr marL="285750" marR="0" lvl="0" indent="-19050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2"/>
          <p:cNvSpPr txBox="1"/>
          <p:nvPr/>
        </p:nvSpPr>
        <p:spPr>
          <a:xfrm>
            <a:off x="508041" y="1723438"/>
            <a:ext cx="3615070" cy="8119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3A3"/>
              </a:buClr>
              <a:buSzPts val="1800"/>
              <a:buFont typeface="Open Sans SemiBold"/>
              <a:buNone/>
            </a:pPr>
            <a:r>
              <a:rPr lang="en-GB" sz="1800" b="1" i="0" u="none" strike="noStrike" cap="none">
                <a:solidFill>
                  <a:srgbClr val="0063A3"/>
                </a:solidFill>
                <a:latin typeface="Open Sans SemiBold"/>
                <a:ea typeface="Open Sans SemiBold"/>
                <a:cs typeface="Open Sans SemiBold"/>
                <a:sym typeface="Open Sans SemiBold"/>
              </a:rPr>
              <a:t>Poznan Supercomputing </a:t>
            </a:r>
            <a:br>
              <a:rPr lang="en-GB" sz="1800" b="1" i="0" u="none" strike="noStrike" cap="none">
                <a:solidFill>
                  <a:srgbClr val="0063A3"/>
                </a:solidFill>
                <a:latin typeface="Open Sans SemiBold"/>
                <a:ea typeface="Open Sans SemiBold"/>
                <a:cs typeface="Open Sans SemiBold"/>
                <a:sym typeface="Open Sans SemiBold"/>
              </a:rPr>
            </a:br>
            <a:r>
              <a:rPr lang="en-GB" sz="1800" b="1" i="0" u="none" strike="noStrike" cap="none">
                <a:solidFill>
                  <a:srgbClr val="0063A3"/>
                </a:solidFill>
                <a:latin typeface="Open Sans SemiBold"/>
                <a:ea typeface="Open Sans SemiBold"/>
                <a:cs typeface="Open Sans SemiBold"/>
                <a:sym typeface="Open Sans SemiBold"/>
              </a:rPr>
              <a:t>and Networking Center</a:t>
            </a:r>
            <a:endParaRPr sz="1800" b="0" i="0" u="none" strike="noStrike" cap="none">
              <a:solidFill>
                <a:srgbClr val="0063A3"/>
              </a:solidFill>
              <a:latin typeface="Open Sans SemiBold"/>
              <a:ea typeface="Open Sans SemiBold"/>
              <a:cs typeface="Open Sans SemiBold"/>
              <a:sym typeface="Open Sans SemiBold"/>
            </a:endParaRPr>
          </a:p>
        </p:txBody>
      </p:sp>
      <p:sp>
        <p:nvSpPr>
          <p:cNvPr id="170" name="Google Shape;170;p22"/>
          <p:cNvSpPr txBox="1"/>
          <p:nvPr/>
        </p:nvSpPr>
        <p:spPr>
          <a:xfrm>
            <a:off x="176696" y="4933079"/>
            <a:ext cx="477728" cy="1750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i="0" u="none" strike="noStrike" cap="none">
              <a:solidFill>
                <a:srgbClr val="005C8B"/>
              </a:solidFill>
              <a:latin typeface="Open Sans"/>
              <a:ea typeface="Open Sans"/>
              <a:cs typeface="Open Sans"/>
              <a:sym typeface="Open Sans"/>
            </a:endParaRPr>
          </a:p>
        </p:txBody>
      </p:sp>
      <p:grpSp>
        <p:nvGrpSpPr>
          <p:cNvPr id="171" name="Google Shape;171;p22"/>
          <p:cNvGrpSpPr/>
          <p:nvPr/>
        </p:nvGrpSpPr>
        <p:grpSpPr>
          <a:xfrm>
            <a:off x="0" y="0"/>
            <a:ext cx="9144000" cy="5143500"/>
            <a:chOff x="0" y="0"/>
            <a:chExt cx="9144000" cy="5143500"/>
          </a:xfrm>
        </p:grpSpPr>
        <p:pic>
          <p:nvPicPr>
            <p:cNvPr id="172" name="Google Shape;172;p22"/>
            <p:cNvPicPr preferRelativeResize="0"/>
            <p:nvPr/>
          </p:nvPicPr>
          <p:blipFill rotWithShape="1">
            <a:blip r:embed="rId3">
              <a:alphaModFix/>
            </a:blip>
            <a:srcRect/>
            <a:stretch/>
          </p:blipFill>
          <p:spPr>
            <a:xfrm>
              <a:off x="0" y="0"/>
              <a:ext cx="9144000" cy="5143500"/>
            </a:xfrm>
            <a:prstGeom prst="rect">
              <a:avLst/>
            </a:prstGeom>
            <a:noFill/>
            <a:ln>
              <a:noFill/>
            </a:ln>
          </p:spPr>
        </p:pic>
        <p:grpSp>
          <p:nvGrpSpPr>
            <p:cNvPr id="173" name="Google Shape;173;p22"/>
            <p:cNvGrpSpPr/>
            <p:nvPr/>
          </p:nvGrpSpPr>
          <p:grpSpPr>
            <a:xfrm>
              <a:off x="0" y="0"/>
              <a:ext cx="9144000" cy="5143500"/>
              <a:chOff x="0" y="0"/>
              <a:chExt cx="9144000" cy="5143500"/>
            </a:xfrm>
          </p:grpSpPr>
          <p:sp>
            <p:nvSpPr>
              <p:cNvPr id="174" name="Google Shape;174;p22"/>
              <p:cNvSpPr/>
              <p:nvPr/>
            </p:nvSpPr>
            <p:spPr>
              <a:xfrm>
                <a:off x="2867186" y="0"/>
                <a:ext cx="6276814" cy="5143500"/>
              </a:xfrm>
              <a:prstGeom prst="rect">
                <a:avLst/>
              </a:prstGeom>
              <a:solidFill>
                <a:srgbClr val="0063A3">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175" name="Google Shape;175;p22"/>
              <p:cNvPicPr preferRelativeResize="0"/>
              <p:nvPr/>
            </p:nvPicPr>
            <p:blipFill rotWithShape="1">
              <a:blip r:embed="rId4">
                <a:alphaModFix/>
              </a:blip>
              <a:srcRect/>
              <a:stretch/>
            </p:blipFill>
            <p:spPr>
              <a:xfrm>
                <a:off x="0" y="0"/>
                <a:ext cx="5148262" cy="5143500"/>
              </a:xfrm>
              <a:prstGeom prst="rect">
                <a:avLst/>
              </a:prstGeom>
              <a:noFill/>
              <a:ln>
                <a:noFill/>
              </a:ln>
            </p:spPr>
          </p:pic>
        </p:grpSp>
      </p:grpSp>
      <p:sp>
        <p:nvSpPr>
          <p:cNvPr id="176" name="Google Shape;176;p22"/>
          <p:cNvSpPr txBox="1"/>
          <p:nvPr/>
        </p:nvSpPr>
        <p:spPr>
          <a:xfrm>
            <a:off x="5148262" y="2668387"/>
            <a:ext cx="3307499" cy="5429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endParaRPr sz="1200" b="0" i="0" u="none" strike="noStrike" cap="none">
              <a:solidFill>
                <a:schemeClr val="lt1"/>
              </a:solidFill>
              <a:latin typeface="Open Sans"/>
              <a:ea typeface="Open Sans"/>
              <a:cs typeface="Open Sans"/>
              <a:sym typeface="Open Sans"/>
            </a:endParaRPr>
          </a:p>
        </p:txBody>
      </p:sp>
      <p:sp>
        <p:nvSpPr>
          <p:cNvPr id="177" name="Google Shape;177;p22"/>
          <p:cNvSpPr txBox="1"/>
          <p:nvPr/>
        </p:nvSpPr>
        <p:spPr>
          <a:xfrm>
            <a:off x="5148262" y="2959498"/>
            <a:ext cx="3615070" cy="8119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800"/>
              <a:buFont typeface="Open Sans SemiBold"/>
              <a:buNone/>
            </a:pPr>
            <a:r>
              <a:rPr lang="en-GB" sz="1800" b="1" i="0" u="none" strike="noStrike" cap="none">
                <a:solidFill>
                  <a:schemeClr val="lt1"/>
                </a:solidFill>
                <a:latin typeface="Open Sans SemiBold"/>
                <a:ea typeface="Open Sans SemiBold"/>
                <a:cs typeface="Open Sans SemiBold"/>
                <a:sym typeface="Open Sans SemiBold"/>
              </a:rPr>
              <a:t>Basic concepts and glossary</a:t>
            </a:r>
            <a:endParaRPr sz="1800" b="0" i="0" u="none" strike="noStrike" cap="none">
              <a:solidFill>
                <a:schemeClr val="lt1"/>
              </a:solidFill>
              <a:latin typeface="Open Sans SemiBold"/>
              <a:ea typeface="Open Sans SemiBold"/>
              <a:cs typeface="Open Sans SemiBold"/>
              <a:sym typeface="Open Sans SemiBo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grpSp>
        <p:nvGrpSpPr>
          <p:cNvPr id="776" name="Google Shape;776;p58"/>
          <p:cNvGrpSpPr/>
          <p:nvPr/>
        </p:nvGrpSpPr>
        <p:grpSpPr>
          <a:xfrm>
            <a:off x="-29739" y="0"/>
            <a:ext cx="9173739" cy="5143500"/>
            <a:chOff x="-29739" y="0"/>
            <a:chExt cx="9173739" cy="5143500"/>
          </a:xfrm>
        </p:grpSpPr>
        <p:pic>
          <p:nvPicPr>
            <p:cNvPr id="777" name="Google Shape;777;p58"/>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778" name="Google Shape;778;p58"/>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779" name="Google Shape;779;p58"/>
            <p:cNvGrpSpPr/>
            <p:nvPr/>
          </p:nvGrpSpPr>
          <p:grpSpPr>
            <a:xfrm>
              <a:off x="176696" y="542306"/>
              <a:ext cx="8447352" cy="66601"/>
              <a:chOff x="176696" y="542306"/>
              <a:chExt cx="8447352" cy="66601"/>
            </a:xfrm>
          </p:grpSpPr>
          <p:cxnSp>
            <p:nvCxnSpPr>
              <p:cNvPr id="780" name="Google Shape;780;p58"/>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781" name="Google Shape;781;p58"/>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782" name="Google Shape;782;p58"/>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783" name="Google Shape;783;p58"/>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a:solidFill>
                    <a:srgbClr val="005C8B"/>
                  </a:solidFill>
                  <a:latin typeface="Open Sans"/>
                  <a:ea typeface="Open Sans"/>
                  <a:cs typeface="Open Sans"/>
                  <a:sym typeface="Open Sans"/>
                </a:rPr>
                <a:t>© Poznan Supercomputing and Networking Center</a:t>
              </a:r>
              <a:endParaRPr sz="700" b="0">
                <a:solidFill>
                  <a:srgbClr val="005C8B"/>
                </a:solidFill>
                <a:latin typeface="Open Sans"/>
                <a:ea typeface="Open Sans"/>
                <a:cs typeface="Open Sans"/>
                <a:sym typeface="Open Sans"/>
              </a:endParaRPr>
            </a:p>
          </p:txBody>
        </p:sp>
      </p:grpSp>
      <p:sp>
        <p:nvSpPr>
          <p:cNvPr id="784" name="Google Shape;784;p58"/>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a:solidFill>
                  <a:srgbClr val="0067A4"/>
                </a:solidFill>
                <a:latin typeface="Open Sans SemiBold"/>
                <a:ea typeface="Open Sans SemiBold"/>
                <a:cs typeface="Open Sans SemiBold"/>
                <a:sym typeface="Open Sans SemiBold"/>
              </a:rPr>
              <a:t>Next steps and discussion points</a:t>
            </a:r>
            <a:endParaRPr/>
          </a:p>
        </p:txBody>
      </p:sp>
      <p:sp>
        <p:nvSpPr>
          <p:cNvPr id="785" name="Google Shape;785;p58"/>
          <p:cNvSpPr txBox="1"/>
          <p:nvPr/>
        </p:nvSpPr>
        <p:spPr>
          <a:xfrm>
            <a:off x="189948" y="687912"/>
            <a:ext cx="7286617" cy="3931094"/>
          </a:xfrm>
          <a:prstGeom prst="rect">
            <a:avLst/>
          </a:prstGeom>
          <a:noFill/>
          <a:ln>
            <a:noFill/>
          </a:ln>
        </p:spPr>
        <p:txBody>
          <a:bodyPr spcFirstLastPara="1" wrap="square" lIns="91425" tIns="45700" rIns="91425" bIns="45700" anchor="t" anchorCtr="0">
            <a:noAutofit/>
          </a:bodyPr>
          <a:lstStyle/>
          <a:p>
            <a:pPr marL="285750" marR="0" lvl="0" indent="-190500" algn="l" rtl="0">
              <a:spcBef>
                <a:spcPts val="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p:txBody>
      </p:sp>
      <p:sp>
        <p:nvSpPr>
          <p:cNvPr id="786" name="Google Shape;786;p58"/>
          <p:cNvSpPr txBox="1"/>
          <p:nvPr/>
        </p:nvSpPr>
        <p:spPr>
          <a:xfrm>
            <a:off x="342348" y="840312"/>
            <a:ext cx="7953513" cy="3931094"/>
          </a:xfrm>
          <a:prstGeom prst="rect">
            <a:avLst/>
          </a:prstGeom>
          <a:noFill/>
          <a:ln>
            <a:noFill/>
          </a:ln>
        </p:spPr>
        <p:txBody>
          <a:bodyPr spcFirstLastPara="1" wrap="square" lIns="91425" tIns="45700" rIns="91425" bIns="45700" anchor="t" anchorCtr="0">
            <a:noAutofit/>
          </a:bodyPr>
          <a:lstStyle/>
          <a:p>
            <a:pPr marL="285750" marR="0" lvl="0" indent="-285750" algn="l" rtl="0">
              <a:lnSpc>
                <a:spcPct val="80000"/>
              </a:lnSpc>
              <a:spcBef>
                <a:spcPts val="0"/>
              </a:spcBef>
              <a:spcAft>
                <a:spcPts val="0"/>
              </a:spcAft>
              <a:buClr>
                <a:schemeClr val="dk1"/>
              </a:buClr>
              <a:buSzPts val="1360"/>
              <a:buFont typeface="Arial"/>
              <a:buChar char="-"/>
            </a:pPr>
            <a:r>
              <a:rPr lang="en-GB" sz="1360">
                <a:solidFill>
                  <a:schemeClr val="dk1"/>
                </a:solidFill>
                <a:latin typeface="Open Sans SemiBold"/>
                <a:ea typeface="Open Sans SemiBold"/>
                <a:cs typeface="Open Sans SemiBold"/>
                <a:sym typeface="Open Sans SemiBold"/>
              </a:rPr>
              <a:t>Transition from acceptance environment to production</a:t>
            </a:r>
            <a:endParaRPr/>
          </a:p>
          <a:p>
            <a:pPr marL="685800" marR="0" lvl="1" indent="-285750" algn="l" rtl="0">
              <a:lnSpc>
                <a:spcPct val="80000"/>
              </a:lnSpc>
              <a:spcBef>
                <a:spcPts val="272"/>
              </a:spcBef>
              <a:spcAft>
                <a:spcPts val="0"/>
              </a:spcAft>
              <a:buClr>
                <a:schemeClr val="dk1"/>
              </a:buClr>
              <a:buSzPts val="1360"/>
              <a:buFont typeface="Arial"/>
              <a:buChar char="-"/>
            </a:pPr>
            <a:r>
              <a:rPr lang="en-GB" sz="1360" b="0" i="0" u="none" strike="noStrike" cap="none">
                <a:solidFill>
                  <a:schemeClr val="dk1"/>
                </a:solidFill>
                <a:latin typeface="Open Sans SemiBold"/>
                <a:ea typeface="Open Sans SemiBold"/>
                <a:cs typeface="Open Sans SemiBold"/>
                <a:sym typeface="Open Sans SemiBold"/>
              </a:rPr>
              <a:t>IdPs: Policies needs to be in place </a:t>
            </a:r>
            <a:endParaRPr/>
          </a:p>
          <a:p>
            <a:pPr marL="685800" marR="0" lvl="1" indent="-285750" algn="l" rtl="0">
              <a:lnSpc>
                <a:spcPct val="80000"/>
              </a:lnSpc>
              <a:spcBef>
                <a:spcPts val="272"/>
              </a:spcBef>
              <a:spcAft>
                <a:spcPts val="0"/>
              </a:spcAft>
              <a:buClr>
                <a:schemeClr val="dk1"/>
              </a:buClr>
              <a:buSzPts val="1360"/>
              <a:buFont typeface="Arial"/>
              <a:buChar char="-"/>
            </a:pPr>
            <a:r>
              <a:rPr lang="en-GB" sz="1360" b="0" i="0" u="none" strike="noStrike" cap="none">
                <a:solidFill>
                  <a:schemeClr val="dk1"/>
                </a:solidFill>
                <a:latin typeface="Open Sans SemiBold"/>
                <a:ea typeface="Open Sans SemiBold"/>
                <a:cs typeface="Open Sans SemiBold"/>
                <a:sym typeface="Open Sans SemiBold"/>
              </a:rPr>
              <a:t>Green light for the IdP@ Garching</a:t>
            </a:r>
            <a:endParaRPr sz="1360" b="0" i="0" u="none" strike="noStrike" cap="none">
              <a:solidFill>
                <a:schemeClr val="dk1"/>
              </a:solidFill>
              <a:latin typeface="Open Sans SemiBold"/>
              <a:ea typeface="Open Sans SemiBold"/>
              <a:cs typeface="Open Sans SemiBold"/>
              <a:sym typeface="Open Sans SemiBold"/>
            </a:endParaRPr>
          </a:p>
          <a:p>
            <a:pPr marL="685800" marR="0" lvl="1" indent="-285750" algn="l" rtl="0">
              <a:lnSpc>
                <a:spcPct val="80000"/>
              </a:lnSpc>
              <a:spcBef>
                <a:spcPts val="272"/>
              </a:spcBef>
              <a:spcAft>
                <a:spcPts val="0"/>
              </a:spcAft>
              <a:buClr>
                <a:schemeClr val="dk1"/>
              </a:buClr>
              <a:buSzPts val="1360"/>
              <a:buFont typeface="Arial"/>
              <a:buChar char="-"/>
            </a:pPr>
            <a:r>
              <a:rPr lang="en-GB" sz="1360" b="0" i="0" u="none" strike="noStrike" cap="none">
                <a:solidFill>
                  <a:schemeClr val="dk1"/>
                </a:solidFill>
                <a:latin typeface="Open Sans SemiBold"/>
                <a:ea typeface="Open Sans SemiBold"/>
                <a:cs typeface="Open Sans SemiBold"/>
                <a:sym typeface="Open Sans SemiBold"/>
              </a:rPr>
              <a:t>EUROfusion AAI – right policies and technical controls in place so that the EUROfusion AAI service will be operated in compliance with the GDPR </a:t>
            </a:r>
            <a:endParaRPr/>
          </a:p>
          <a:p>
            <a:pPr marL="1085850" marR="0" lvl="2" indent="-228600" algn="l" rtl="0">
              <a:lnSpc>
                <a:spcPct val="80000"/>
              </a:lnSpc>
              <a:spcBef>
                <a:spcPts val="272"/>
              </a:spcBef>
              <a:spcAft>
                <a:spcPts val="0"/>
              </a:spcAft>
              <a:buClr>
                <a:schemeClr val="dk1"/>
              </a:buClr>
              <a:buSzPts val="1360"/>
              <a:buFont typeface="Arial"/>
              <a:buChar char="-"/>
            </a:pPr>
            <a:r>
              <a:rPr lang="en-GB" sz="1360" b="0" i="0" u="none" strike="noStrike" cap="none">
                <a:solidFill>
                  <a:schemeClr val="dk1"/>
                </a:solidFill>
                <a:latin typeface="Open Sans SemiBold"/>
                <a:ea typeface="Open Sans SemiBold"/>
                <a:cs typeface="Open Sans SemiBold"/>
                <a:sym typeface="Open Sans SemiBold"/>
              </a:rPr>
              <a:t>To be decided:</a:t>
            </a:r>
            <a:endParaRPr/>
          </a:p>
          <a:p>
            <a:pPr marL="1543050" marR="0" lvl="3" indent="-228600" algn="l" rtl="0">
              <a:lnSpc>
                <a:spcPct val="80000"/>
              </a:lnSpc>
              <a:spcBef>
                <a:spcPts val="272"/>
              </a:spcBef>
              <a:spcAft>
                <a:spcPts val="0"/>
              </a:spcAft>
              <a:buClr>
                <a:schemeClr val="dk1"/>
              </a:buClr>
              <a:buSzPts val="1360"/>
              <a:buFont typeface="Arial"/>
              <a:buChar char="-"/>
            </a:pPr>
            <a:r>
              <a:rPr lang="en-GB" sz="1360" b="0" i="0" u="none" strike="noStrike" cap="none">
                <a:solidFill>
                  <a:schemeClr val="dk1"/>
                </a:solidFill>
                <a:latin typeface="Open Sans SemiBold"/>
                <a:ea typeface="Open Sans SemiBold"/>
                <a:cs typeface="Open Sans SemiBold"/>
                <a:sym typeface="Open Sans SemiBold"/>
              </a:rPr>
              <a:t>The first point is to identify which legal entity will be the Data Controller for the service(The Data Controller is the entity “owning” the service)</a:t>
            </a:r>
            <a:endParaRPr/>
          </a:p>
          <a:p>
            <a:pPr marL="2000250" marR="0" lvl="4" indent="-228600" algn="l" rtl="0">
              <a:lnSpc>
                <a:spcPct val="80000"/>
              </a:lnSpc>
              <a:spcBef>
                <a:spcPts val="272"/>
              </a:spcBef>
              <a:spcAft>
                <a:spcPts val="0"/>
              </a:spcAft>
              <a:buClr>
                <a:schemeClr val="dk1"/>
              </a:buClr>
              <a:buSzPts val="1360"/>
              <a:buFont typeface="Arial"/>
              <a:buChar char="-"/>
            </a:pPr>
            <a:r>
              <a:rPr lang="en-GB" sz="1360" b="0" i="0" u="none" strike="noStrike" cap="none">
                <a:solidFill>
                  <a:schemeClr val="dk1"/>
                </a:solidFill>
                <a:latin typeface="Open Sans SemiBold"/>
                <a:ea typeface="Open Sans SemiBold"/>
                <a:cs typeface="Open Sans SemiBold"/>
                <a:sym typeface="Open Sans SemiBold"/>
              </a:rPr>
              <a:t>The DPO of that legal entity needs to be directly involved and drive this process</a:t>
            </a:r>
            <a:endParaRPr/>
          </a:p>
          <a:p>
            <a:pPr marL="2000250" marR="0" lvl="4" indent="-228600" algn="l" rtl="0">
              <a:lnSpc>
                <a:spcPct val="80000"/>
              </a:lnSpc>
              <a:spcBef>
                <a:spcPts val="272"/>
              </a:spcBef>
              <a:spcAft>
                <a:spcPts val="0"/>
              </a:spcAft>
              <a:buClr>
                <a:schemeClr val="dk1"/>
              </a:buClr>
              <a:buSzPts val="1360"/>
              <a:buFont typeface="Arial"/>
              <a:buChar char="-"/>
            </a:pPr>
            <a:r>
              <a:rPr lang="en-GB" sz="1360" b="0" i="0" u="none" strike="noStrike" cap="none">
                <a:solidFill>
                  <a:schemeClr val="dk1"/>
                </a:solidFill>
                <a:latin typeface="Open Sans SemiBold"/>
                <a:ea typeface="Open Sans SemiBold"/>
                <a:cs typeface="Open Sans SemiBold"/>
                <a:sym typeface="Open Sans SemiBold"/>
              </a:rPr>
              <a:t>What we absolutely need is the Privacy Policy and the Acceptable Use Policy</a:t>
            </a:r>
            <a:endParaRPr/>
          </a:p>
          <a:p>
            <a:pPr marL="1543050" marR="0" lvl="3" indent="-228600" algn="l" rtl="0">
              <a:lnSpc>
                <a:spcPct val="80000"/>
              </a:lnSpc>
              <a:spcBef>
                <a:spcPts val="272"/>
              </a:spcBef>
              <a:spcAft>
                <a:spcPts val="0"/>
              </a:spcAft>
              <a:buClr>
                <a:schemeClr val="dk1"/>
              </a:buClr>
              <a:buSzPts val="1360"/>
              <a:buFont typeface="Arial"/>
              <a:buChar char="-"/>
            </a:pPr>
            <a:r>
              <a:rPr lang="en-GB" sz="1360" b="0" i="0" u="none" strike="noStrike" cap="none">
                <a:solidFill>
                  <a:schemeClr val="dk1"/>
                </a:solidFill>
                <a:latin typeface="Open Sans SemiBold"/>
                <a:ea typeface="Open Sans SemiBold"/>
                <a:cs typeface="Open Sans SemiBold"/>
                <a:sym typeface="Open Sans SemiBold"/>
              </a:rPr>
              <a:t>Useful examples/templates/guidelines:</a:t>
            </a:r>
            <a:endParaRPr/>
          </a:p>
          <a:p>
            <a:pPr marL="2000250" marR="0" lvl="4" indent="-228600" algn="l" rtl="0">
              <a:lnSpc>
                <a:spcPct val="80000"/>
              </a:lnSpc>
              <a:spcBef>
                <a:spcPts val="272"/>
              </a:spcBef>
              <a:spcAft>
                <a:spcPts val="0"/>
              </a:spcAft>
              <a:buClr>
                <a:schemeClr val="dk1"/>
              </a:buClr>
              <a:buSzPts val="1360"/>
              <a:buFont typeface="Arial"/>
              <a:buChar char="-"/>
            </a:pPr>
            <a:r>
              <a:rPr lang="en-GB" sz="1360" b="0" i="0" u="none" strike="noStrike" cap="none">
                <a:solidFill>
                  <a:schemeClr val="dk1"/>
                </a:solidFill>
                <a:latin typeface="Open Sans SemiBold"/>
                <a:ea typeface="Open Sans SemiBold"/>
                <a:cs typeface="Open Sans SemiBold"/>
                <a:sym typeface="Open Sans SemiBold"/>
              </a:rPr>
              <a:t>AARC Policy Development Kit </a:t>
            </a:r>
            <a:r>
              <a:rPr lang="en-GB" sz="1360" b="0" i="0" u="sng" strike="noStrike" cap="none">
                <a:solidFill>
                  <a:schemeClr val="dk1"/>
                </a:solidFill>
                <a:latin typeface="Open Sans SemiBold"/>
                <a:ea typeface="Open Sans SemiBold"/>
                <a:cs typeface="Open Sans SemiBold"/>
                <a:sym typeface="Open Sans SemiBold"/>
                <a:hlinkClick r:id="rId6">
                  <a:extLst>
                    <a:ext uri="{A12FA001-AC4F-418D-AE19-62706E023703}">
                      <ahyp:hlinkClr xmlns:ahyp="http://schemas.microsoft.com/office/drawing/2018/hyperlinkcolor" val="tx"/>
                    </a:ext>
                  </a:extLst>
                </a:hlinkClick>
              </a:rPr>
              <a:t>https://aarc-community.org/policies/policy-development-kit/</a:t>
            </a:r>
            <a:endParaRPr sz="1360" b="0" i="0" u="none" strike="noStrike" cap="none">
              <a:solidFill>
                <a:schemeClr val="dk1"/>
              </a:solidFill>
              <a:latin typeface="Open Sans SemiBold"/>
              <a:ea typeface="Open Sans SemiBold"/>
              <a:cs typeface="Open Sans SemiBold"/>
              <a:sym typeface="Open Sans SemiBold"/>
            </a:endParaRPr>
          </a:p>
          <a:p>
            <a:pPr marL="2000250" marR="0" lvl="4" indent="-228600" algn="l" rtl="0">
              <a:lnSpc>
                <a:spcPct val="80000"/>
              </a:lnSpc>
              <a:spcBef>
                <a:spcPts val="272"/>
              </a:spcBef>
              <a:spcAft>
                <a:spcPts val="0"/>
              </a:spcAft>
              <a:buClr>
                <a:schemeClr val="dk1"/>
              </a:buClr>
              <a:buSzPts val="1360"/>
              <a:buFont typeface="Arial"/>
              <a:buChar char="-"/>
            </a:pPr>
            <a:r>
              <a:rPr lang="en-GB" sz="1360" b="0" i="0" u="none" strike="noStrike" cap="none">
                <a:solidFill>
                  <a:schemeClr val="dk1"/>
                </a:solidFill>
                <a:latin typeface="Open Sans SemiBold"/>
                <a:ea typeface="Open Sans SemiBold"/>
                <a:cs typeface="Open Sans SemiBold"/>
                <a:sym typeface="Open Sans SemiBold"/>
              </a:rPr>
              <a:t>GEANT templates:</a:t>
            </a:r>
            <a:endParaRPr/>
          </a:p>
          <a:p>
            <a:pPr marL="2457450" marR="0" lvl="5" indent="-228600" algn="l" rtl="0">
              <a:lnSpc>
                <a:spcPct val="80000"/>
              </a:lnSpc>
              <a:spcBef>
                <a:spcPts val="204"/>
              </a:spcBef>
              <a:spcAft>
                <a:spcPts val="0"/>
              </a:spcAft>
              <a:buClr>
                <a:schemeClr val="dk1"/>
              </a:buClr>
              <a:buSzPts val="1020"/>
              <a:buFont typeface="Arial"/>
              <a:buChar char="-"/>
            </a:pPr>
            <a:r>
              <a:rPr lang="en-GB" sz="1020" b="0" i="0" u="none" strike="noStrike" cap="none">
                <a:solidFill>
                  <a:schemeClr val="dk1"/>
                </a:solidFill>
                <a:latin typeface="Open Sans"/>
                <a:ea typeface="Open Sans"/>
                <a:cs typeface="Open Sans"/>
                <a:sym typeface="Open Sans"/>
              </a:rPr>
              <a:t>Data Inventory </a:t>
            </a:r>
            <a:r>
              <a:rPr lang="en-GB" sz="1020" b="0" i="0" u="sng" strike="noStrike" cap="none">
                <a:solidFill>
                  <a:schemeClr val="dk1"/>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https://wiki.geant.org/pages/viewpage.action?pageId=131634682</a:t>
            </a:r>
            <a:endParaRPr sz="1020" b="0" i="0" u="none" strike="noStrike" cap="none">
              <a:solidFill>
                <a:schemeClr val="dk1"/>
              </a:solidFill>
              <a:latin typeface="Open Sans"/>
              <a:ea typeface="Open Sans"/>
              <a:cs typeface="Open Sans"/>
              <a:sym typeface="Open Sans"/>
            </a:endParaRPr>
          </a:p>
          <a:p>
            <a:pPr marL="2457450" marR="0" lvl="5" indent="-228600" algn="l" rtl="0">
              <a:lnSpc>
                <a:spcPct val="80000"/>
              </a:lnSpc>
              <a:spcBef>
                <a:spcPts val="204"/>
              </a:spcBef>
              <a:spcAft>
                <a:spcPts val="0"/>
              </a:spcAft>
              <a:buClr>
                <a:schemeClr val="dk1"/>
              </a:buClr>
              <a:buSzPts val="1020"/>
              <a:buFont typeface="Arial"/>
              <a:buChar char="-"/>
            </a:pPr>
            <a:r>
              <a:rPr lang="en-GB" sz="1020" b="0" i="0" u="none" strike="noStrike" cap="none">
                <a:solidFill>
                  <a:schemeClr val="dk1"/>
                </a:solidFill>
                <a:latin typeface="Open Sans"/>
                <a:ea typeface="Open Sans"/>
                <a:cs typeface="Open Sans"/>
                <a:sym typeface="Open Sans"/>
              </a:rPr>
              <a:t>Data Mapping </a:t>
            </a:r>
            <a:r>
              <a:rPr lang="en-GB" sz="1020" b="0" i="0" u="sng" strike="noStrike" cap="none">
                <a:solidFill>
                  <a:schemeClr val="dk1"/>
                </a:solidFill>
                <a:latin typeface="Open Sans"/>
                <a:ea typeface="Open Sans"/>
                <a:cs typeface="Open Sans"/>
                <a:sym typeface="Open Sans"/>
                <a:hlinkClick r:id="rId8">
                  <a:extLst>
                    <a:ext uri="{A12FA001-AC4F-418D-AE19-62706E023703}">
                      <ahyp:hlinkClr xmlns:ahyp="http://schemas.microsoft.com/office/drawing/2018/hyperlinkcolor" val="tx"/>
                    </a:ext>
                  </a:extLst>
                </a:hlinkClick>
              </a:rPr>
              <a:t>https://wiki.geant.org/pages/viewpage.action?pageId=131634706</a:t>
            </a:r>
            <a:endParaRPr sz="1020" b="0" i="0" u="none" strike="noStrike" cap="none">
              <a:solidFill>
                <a:schemeClr val="dk1"/>
              </a:solidFill>
              <a:latin typeface="Open Sans"/>
              <a:ea typeface="Open Sans"/>
              <a:cs typeface="Open Sans"/>
              <a:sym typeface="Open Sans"/>
            </a:endParaRPr>
          </a:p>
          <a:p>
            <a:pPr marL="2457450" marR="0" lvl="5" indent="-228600" algn="l" rtl="0">
              <a:lnSpc>
                <a:spcPct val="80000"/>
              </a:lnSpc>
              <a:spcBef>
                <a:spcPts val="204"/>
              </a:spcBef>
              <a:spcAft>
                <a:spcPts val="0"/>
              </a:spcAft>
              <a:buClr>
                <a:schemeClr val="dk1"/>
              </a:buClr>
              <a:buSzPts val="1020"/>
              <a:buFont typeface="Arial"/>
              <a:buChar char="-"/>
            </a:pPr>
            <a:r>
              <a:rPr lang="en-GB" sz="1020" b="0" i="0" u="none" strike="noStrike" cap="none">
                <a:solidFill>
                  <a:schemeClr val="dk1"/>
                </a:solidFill>
                <a:latin typeface="Open Sans"/>
                <a:ea typeface="Open Sans"/>
                <a:cs typeface="Open Sans"/>
                <a:sym typeface="Open Sans"/>
              </a:rPr>
              <a:t>Data Protection Impact Assessment: </a:t>
            </a:r>
            <a:r>
              <a:rPr lang="en-GB" sz="1020" b="0" i="0" u="sng" strike="noStrike" cap="none">
                <a:solidFill>
                  <a:schemeClr val="dk1"/>
                </a:solidFill>
                <a:latin typeface="Open Sans"/>
                <a:ea typeface="Open Sans"/>
                <a:cs typeface="Open Sans"/>
                <a:sym typeface="Open Sans"/>
                <a:hlinkClick r:id="rId9">
                  <a:extLst>
                    <a:ext uri="{A12FA001-AC4F-418D-AE19-62706E023703}">
                      <ahyp:hlinkClr xmlns:ahyp="http://schemas.microsoft.com/office/drawing/2018/hyperlinkcolor" val="tx"/>
                    </a:ext>
                  </a:extLst>
                </a:hlinkClick>
              </a:rPr>
              <a:t>https://wiki.geant.org/pages/viewpage.action?pageId=131634708</a:t>
            </a:r>
            <a:endParaRPr sz="1020" b="0" i="0" u="none" strike="noStrike" cap="none">
              <a:solidFill>
                <a:schemeClr val="dk1"/>
              </a:solidFill>
              <a:latin typeface="Open Sans"/>
              <a:ea typeface="Open Sans"/>
              <a:cs typeface="Open Sans"/>
              <a:sym typeface="Open Sans"/>
            </a:endParaRPr>
          </a:p>
          <a:p>
            <a:pPr marL="1771650" marR="0" lvl="4" indent="0" algn="l" rtl="0">
              <a:lnSpc>
                <a:spcPct val="80000"/>
              </a:lnSpc>
              <a:spcBef>
                <a:spcPts val="272"/>
              </a:spcBef>
              <a:spcAft>
                <a:spcPts val="0"/>
              </a:spcAft>
              <a:buClr>
                <a:schemeClr val="dk1"/>
              </a:buClr>
              <a:buSzPts val="1360"/>
              <a:buFont typeface="Arial"/>
              <a:buNone/>
            </a:pPr>
            <a:endParaRPr sz="1360" b="0" i="0" u="none" strike="noStrike" cap="none">
              <a:solidFill>
                <a:schemeClr val="dk1"/>
              </a:solidFill>
              <a:latin typeface="Open Sans SemiBold"/>
              <a:ea typeface="Open Sans SemiBold"/>
              <a:cs typeface="Open Sans SemiBold"/>
              <a:sym typeface="Open Sans SemiBold"/>
            </a:endParaRPr>
          </a:p>
          <a:p>
            <a:pPr marL="685800" marR="0" lvl="1" indent="-285750" algn="l" rtl="0">
              <a:lnSpc>
                <a:spcPct val="80000"/>
              </a:lnSpc>
              <a:spcBef>
                <a:spcPts val="272"/>
              </a:spcBef>
              <a:spcAft>
                <a:spcPts val="0"/>
              </a:spcAft>
              <a:buClr>
                <a:schemeClr val="dk1"/>
              </a:buClr>
              <a:buSzPts val="1360"/>
              <a:buFont typeface="Arial"/>
              <a:buChar char="-"/>
            </a:pPr>
            <a:r>
              <a:rPr lang="en-GB" sz="1360" b="0" i="0" u="none" strike="noStrike" cap="none">
                <a:solidFill>
                  <a:schemeClr val="dk1"/>
                </a:solidFill>
                <a:latin typeface="Open Sans SemiBold"/>
                <a:ea typeface="Open Sans SemiBold"/>
                <a:cs typeface="Open Sans SemiBold"/>
                <a:sym typeface="Open Sans SemiBold"/>
              </a:rPr>
              <a:t>Integrated services needs to accept this policies</a:t>
            </a: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grpSp>
        <p:nvGrpSpPr>
          <p:cNvPr id="791" name="Google Shape;791;p59"/>
          <p:cNvGrpSpPr/>
          <p:nvPr/>
        </p:nvGrpSpPr>
        <p:grpSpPr>
          <a:xfrm>
            <a:off x="-29739" y="0"/>
            <a:ext cx="9173739" cy="5143500"/>
            <a:chOff x="-29739" y="0"/>
            <a:chExt cx="9173739" cy="5143500"/>
          </a:xfrm>
        </p:grpSpPr>
        <p:pic>
          <p:nvPicPr>
            <p:cNvPr id="792" name="Google Shape;792;p59"/>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793" name="Google Shape;793;p59"/>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794" name="Google Shape;794;p59"/>
            <p:cNvGrpSpPr/>
            <p:nvPr/>
          </p:nvGrpSpPr>
          <p:grpSpPr>
            <a:xfrm>
              <a:off x="176696" y="542306"/>
              <a:ext cx="8447352" cy="66601"/>
              <a:chOff x="176696" y="542306"/>
              <a:chExt cx="8447352" cy="66601"/>
            </a:xfrm>
          </p:grpSpPr>
          <p:cxnSp>
            <p:nvCxnSpPr>
              <p:cNvPr id="795" name="Google Shape;795;p59"/>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796" name="Google Shape;796;p59"/>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797" name="Google Shape;797;p59"/>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798" name="Google Shape;798;p59"/>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a:solidFill>
                    <a:srgbClr val="005C8B"/>
                  </a:solidFill>
                  <a:latin typeface="Open Sans"/>
                  <a:ea typeface="Open Sans"/>
                  <a:cs typeface="Open Sans"/>
                  <a:sym typeface="Open Sans"/>
                </a:rPr>
                <a:t>© Poznan Supercomputing and Networking Center</a:t>
              </a:r>
              <a:endParaRPr sz="700" b="0">
                <a:solidFill>
                  <a:srgbClr val="005C8B"/>
                </a:solidFill>
                <a:latin typeface="Open Sans"/>
                <a:ea typeface="Open Sans"/>
                <a:cs typeface="Open Sans"/>
                <a:sym typeface="Open Sans"/>
              </a:endParaRPr>
            </a:p>
          </p:txBody>
        </p:sp>
      </p:grpSp>
      <p:sp>
        <p:nvSpPr>
          <p:cNvPr id="799" name="Google Shape;799;p59"/>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a:solidFill>
                  <a:srgbClr val="0067A4"/>
                </a:solidFill>
                <a:latin typeface="Open Sans SemiBold"/>
                <a:ea typeface="Open Sans SemiBold"/>
                <a:cs typeface="Open Sans SemiBold"/>
                <a:sym typeface="Open Sans SemiBold"/>
              </a:rPr>
              <a:t>Next steps</a:t>
            </a:r>
            <a:endParaRPr/>
          </a:p>
        </p:txBody>
      </p:sp>
      <p:sp>
        <p:nvSpPr>
          <p:cNvPr id="800" name="Google Shape;800;p59"/>
          <p:cNvSpPr txBox="1"/>
          <p:nvPr/>
        </p:nvSpPr>
        <p:spPr>
          <a:xfrm>
            <a:off x="189948" y="687912"/>
            <a:ext cx="7286617" cy="3931094"/>
          </a:xfrm>
          <a:prstGeom prst="rect">
            <a:avLst/>
          </a:prstGeom>
          <a:noFill/>
          <a:ln>
            <a:noFill/>
          </a:ln>
        </p:spPr>
        <p:txBody>
          <a:bodyPr spcFirstLastPara="1" wrap="square" lIns="91425" tIns="45700" rIns="91425" bIns="45700" anchor="t" anchorCtr="0">
            <a:noAutofit/>
          </a:bodyPr>
          <a:lstStyle/>
          <a:p>
            <a:pPr marL="285750" marR="0" lvl="0" indent="-190500" algn="l" rtl="0">
              <a:spcBef>
                <a:spcPts val="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p:txBody>
      </p:sp>
      <p:sp>
        <p:nvSpPr>
          <p:cNvPr id="801" name="Google Shape;801;p59"/>
          <p:cNvSpPr txBox="1"/>
          <p:nvPr/>
        </p:nvSpPr>
        <p:spPr>
          <a:xfrm>
            <a:off x="342348" y="840312"/>
            <a:ext cx="7953513" cy="3931094"/>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Open Sans SemiBold"/>
                <a:ea typeface="Open Sans SemiBold"/>
                <a:cs typeface="Open Sans SemiBold"/>
                <a:sym typeface="Open Sans SemiBold"/>
              </a:rPr>
              <a:t>Integration of the services:</a:t>
            </a:r>
            <a:endParaRPr/>
          </a:p>
          <a:p>
            <a:pPr marL="685800" marR="0" lvl="1" indent="-285750" algn="l" rtl="0">
              <a:spcBef>
                <a:spcPts val="320"/>
              </a:spcBef>
              <a:spcAft>
                <a:spcPts val="0"/>
              </a:spcAft>
              <a:buClr>
                <a:schemeClr val="dk1"/>
              </a:buClr>
              <a:buSzPts val="1600"/>
              <a:buFont typeface="Arial"/>
              <a:buChar char="–"/>
            </a:pPr>
            <a:r>
              <a:rPr lang="en-GB" sz="1600" b="0" i="0" u="none" strike="noStrike" cap="none">
                <a:solidFill>
                  <a:schemeClr val="dk1"/>
                </a:solidFill>
                <a:latin typeface="Open Sans SemiBold"/>
                <a:ea typeface="Open Sans SemiBold"/>
                <a:cs typeface="Open Sans SemiBold"/>
                <a:sym typeface="Open Sans SemiBold"/>
              </a:rPr>
              <a:t>Access to central services (e.g. other services using users.euro-fusion.org currently like wiki pages, etc, IMS,  Indico, …)</a:t>
            </a:r>
            <a:endParaRPr/>
          </a:p>
          <a:p>
            <a:pPr marL="685800" marR="0" lvl="1" indent="-285750" algn="l" rtl="0">
              <a:spcBef>
                <a:spcPts val="320"/>
              </a:spcBef>
              <a:spcAft>
                <a:spcPts val="0"/>
              </a:spcAft>
              <a:buClr>
                <a:schemeClr val="dk1"/>
              </a:buClr>
              <a:buSzPts val="1600"/>
              <a:buFont typeface="Arial"/>
              <a:buChar char="–"/>
            </a:pPr>
            <a:r>
              <a:rPr lang="en-GB" sz="1600" b="0" i="0" u="none" strike="noStrike" cap="none">
                <a:solidFill>
                  <a:schemeClr val="dk1"/>
                </a:solidFill>
                <a:latin typeface="Open Sans SemiBold"/>
                <a:ea typeface="Open Sans SemiBold"/>
                <a:cs typeface="Open Sans SemiBold"/>
                <a:sym typeface="Open Sans SemiBold"/>
              </a:rPr>
              <a:t>Access to ACH’s services (Data services, HPC, IM Infrastructure)</a:t>
            </a:r>
            <a:endParaRPr sz="1600">
              <a:solidFill>
                <a:schemeClr val="dk1"/>
              </a:solidFill>
              <a:latin typeface="Open Sans SemiBold"/>
              <a:ea typeface="Open Sans SemiBold"/>
              <a:cs typeface="Open Sans SemiBold"/>
              <a:sym typeface="Open Sans SemiBold"/>
            </a:endParaRPr>
          </a:p>
          <a:p>
            <a:pPr marL="685800" marR="0" lvl="1" indent="-285750" algn="l" rtl="0">
              <a:spcBef>
                <a:spcPts val="320"/>
              </a:spcBef>
              <a:spcAft>
                <a:spcPts val="0"/>
              </a:spcAft>
              <a:buClr>
                <a:schemeClr val="dk1"/>
              </a:buClr>
              <a:buSzPts val="1600"/>
              <a:buFont typeface="Arial"/>
              <a:buChar char="–"/>
            </a:pPr>
            <a:r>
              <a:rPr lang="en-GB" sz="1600" b="0" i="0" u="none" strike="noStrike" cap="none">
                <a:solidFill>
                  <a:schemeClr val="dk1"/>
                </a:solidFill>
                <a:latin typeface="Open Sans SemiBold"/>
                <a:ea typeface="Open Sans SemiBold"/>
                <a:cs typeface="Open Sans SemiBold"/>
                <a:sym typeface="Open Sans SemiBold"/>
              </a:rPr>
              <a:t>Necessary component for making the data FAIR:  as step for accessing experimental and modelling data (also as important element for provenance/ open data etc)</a:t>
            </a:r>
            <a:endParaRPr sz="1600" b="0" i="0" u="none" strike="noStrike" cap="none">
              <a:solidFill>
                <a:schemeClr val="dk1"/>
              </a:solidFill>
              <a:latin typeface="Open Sans SemiBold"/>
              <a:ea typeface="Open Sans SemiBold"/>
              <a:cs typeface="Open Sans SemiBold"/>
              <a:sym typeface="Open Sans SemiBold"/>
            </a:endParaRPr>
          </a:p>
          <a:p>
            <a:pPr marL="685800" marR="0" lvl="1" indent="-285750" algn="l" rtl="0">
              <a:spcBef>
                <a:spcPts val="320"/>
              </a:spcBef>
              <a:spcAft>
                <a:spcPts val="0"/>
              </a:spcAft>
              <a:buClr>
                <a:schemeClr val="dk1"/>
              </a:buClr>
              <a:buSzPts val="1600"/>
              <a:buFont typeface="Open Sans SemiBold"/>
              <a:buChar char="–"/>
            </a:pPr>
            <a:r>
              <a:rPr lang="en-GB" sz="1600">
                <a:solidFill>
                  <a:schemeClr val="dk1"/>
                </a:solidFill>
                <a:latin typeface="Open Sans SemiBold"/>
                <a:ea typeface="Open Sans SemiBold"/>
                <a:cs typeface="Open Sans SemiBold"/>
                <a:sym typeface="Open Sans SemiBold"/>
              </a:rPr>
              <a:t>Strong interest from CEA to continue the integration for the WEST</a:t>
            </a:r>
            <a:endParaRPr sz="1600">
              <a:solidFill>
                <a:schemeClr val="dk1"/>
              </a:solidFill>
              <a:latin typeface="Open Sans SemiBold"/>
              <a:ea typeface="Open Sans SemiBold"/>
              <a:cs typeface="Open Sans SemiBold"/>
              <a:sym typeface="Open Sans SemiBold"/>
            </a:endParaRPr>
          </a:p>
          <a:p>
            <a:pPr marL="457200" marR="0" lvl="0" indent="-330200" algn="l" rtl="0">
              <a:spcBef>
                <a:spcPts val="320"/>
              </a:spcBef>
              <a:spcAft>
                <a:spcPts val="0"/>
              </a:spcAft>
              <a:buClr>
                <a:schemeClr val="dk1"/>
              </a:buClr>
              <a:buSzPts val="1600"/>
              <a:buFont typeface="Open Sans SemiBold"/>
              <a:buChar char="-"/>
            </a:pPr>
            <a:r>
              <a:rPr lang="en-GB" sz="1600">
                <a:solidFill>
                  <a:schemeClr val="dk1"/>
                </a:solidFill>
                <a:latin typeface="Open Sans SemiBold"/>
                <a:ea typeface="Open Sans SemiBold"/>
                <a:cs typeface="Open Sans SemiBold"/>
                <a:sym typeface="Open Sans SemiBold"/>
              </a:rPr>
              <a:t>Further scenarios related to more fine grained authorisation</a:t>
            </a:r>
            <a:endParaRPr sz="1600">
              <a:solidFill>
                <a:schemeClr val="dk1"/>
              </a:solidFill>
              <a:latin typeface="Open Sans SemiBold"/>
              <a:ea typeface="Open Sans SemiBold"/>
              <a:cs typeface="Open Sans SemiBold"/>
              <a:sym typeface="Open Sans SemiBold"/>
            </a:endParaRPr>
          </a:p>
          <a:p>
            <a:pPr marL="457200" marR="0" lvl="0" indent="-330200" algn="l" rtl="0">
              <a:spcBef>
                <a:spcPts val="320"/>
              </a:spcBef>
              <a:spcAft>
                <a:spcPts val="0"/>
              </a:spcAft>
              <a:buClr>
                <a:schemeClr val="dk1"/>
              </a:buClr>
              <a:buSzPts val="1600"/>
              <a:buFont typeface="Open Sans SemiBold"/>
              <a:buChar char="-"/>
            </a:pPr>
            <a:r>
              <a:rPr lang="en-GB" sz="1600">
                <a:solidFill>
                  <a:schemeClr val="dk1"/>
                </a:solidFill>
                <a:latin typeface="Open Sans SemiBold"/>
                <a:ea typeface="Open Sans SemiBold"/>
                <a:cs typeface="Open Sans SemiBold"/>
                <a:sym typeface="Open Sans SemiBold"/>
              </a:rPr>
              <a:t>Future support - for the discussion</a:t>
            </a:r>
            <a:endParaRPr sz="1600">
              <a:solidFill>
                <a:schemeClr val="dk1"/>
              </a:solidFill>
              <a:latin typeface="Open Sans SemiBold"/>
              <a:ea typeface="Open Sans SemiBold"/>
              <a:cs typeface="Open Sans SemiBold"/>
              <a:sym typeface="Open Sans SemiBold"/>
            </a:endParaRPr>
          </a:p>
          <a:p>
            <a:pPr marL="914400" marR="0" lvl="1" indent="-330200" algn="l" rtl="0">
              <a:spcBef>
                <a:spcPts val="320"/>
              </a:spcBef>
              <a:spcAft>
                <a:spcPts val="0"/>
              </a:spcAft>
              <a:buClr>
                <a:schemeClr val="dk1"/>
              </a:buClr>
              <a:buSzPts val="1600"/>
              <a:buFont typeface="Open Sans SemiBold"/>
              <a:buChar char="–"/>
            </a:pPr>
            <a:r>
              <a:rPr lang="en-GB" sz="1600">
                <a:solidFill>
                  <a:schemeClr val="dk1"/>
                </a:solidFill>
                <a:latin typeface="Open Sans SemiBold"/>
                <a:ea typeface="Open Sans SemiBold"/>
                <a:cs typeface="Open Sans SemiBold"/>
                <a:sym typeface="Open Sans SemiBold"/>
              </a:rPr>
              <a:t>Currently support for services/community AAI as small part of the PSNC CSI ACH proposal(?) </a:t>
            </a:r>
            <a:endParaRPr sz="1600">
              <a:solidFill>
                <a:schemeClr val="dk1"/>
              </a:solidFill>
              <a:latin typeface="Open Sans SemiBold"/>
              <a:ea typeface="Open Sans SemiBold"/>
              <a:cs typeface="Open Sans SemiBold"/>
              <a:sym typeface="Open Sans SemiBo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grpSp>
        <p:nvGrpSpPr>
          <p:cNvPr id="806" name="Google Shape;806;p60"/>
          <p:cNvGrpSpPr/>
          <p:nvPr/>
        </p:nvGrpSpPr>
        <p:grpSpPr>
          <a:xfrm>
            <a:off x="-29739" y="0"/>
            <a:ext cx="9173739" cy="5143500"/>
            <a:chOff x="-29739" y="0"/>
            <a:chExt cx="9173739" cy="5143500"/>
          </a:xfrm>
        </p:grpSpPr>
        <p:pic>
          <p:nvPicPr>
            <p:cNvPr id="807" name="Google Shape;807;p60"/>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808" name="Google Shape;808;p60"/>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809" name="Google Shape;809;p60"/>
            <p:cNvGrpSpPr/>
            <p:nvPr/>
          </p:nvGrpSpPr>
          <p:grpSpPr>
            <a:xfrm>
              <a:off x="176696" y="542306"/>
              <a:ext cx="8447352" cy="66601"/>
              <a:chOff x="176696" y="542306"/>
              <a:chExt cx="8447352" cy="66601"/>
            </a:xfrm>
          </p:grpSpPr>
          <p:cxnSp>
            <p:nvCxnSpPr>
              <p:cNvPr id="810" name="Google Shape;810;p60"/>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811" name="Google Shape;811;p60"/>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812" name="Google Shape;812;p60"/>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813" name="Google Shape;813;p60"/>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a:solidFill>
                    <a:srgbClr val="005C8B"/>
                  </a:solidFill>
                  <a:latin typeface="Open Sans"/>
                  <a:ea typeface="Open Sans"/>
                  <a:cs typeface="Open Sans"/>
                  <a:sym typeface="Open Sans"/>
                </a:rPr>
                <a:t>© Poznan Supercomputing and Networking Center</a:t>
              </a:r>
              <a:endParaRPr sz="700" b="0">
                <a:solidFill>
                  <a:srgbClr val="005C8B"/>
                </a:solidFill>
                <a:latin typeface="Open Sans"/>
                <a:ea typeface="Open Sans"/>
                <a:cs typeface="Open Sans"/>
                <a:sym typeface="Open Sans"/>
              </a:endParaRPr>
            </a:p>
          </p:txBody>
        </p:sp>
      </p:grpSp>
      <p:sp>
        <p:nvSpPr>
          <p:cNvPr id="814" name="Google Shape;814;p60"/>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a:solidFill>
                  <a:srgbClr val="0067A4"/>
                </a:solidFill>
                <a:latin typeface="Open Sans SemiBold"/>
                <a:ea typeface="Open Sans SemiBold"/>
                <a:cs typeface="Open Sans SemiBold"/>
                <a:sym typeface="Open Sans SemiBold"/>
              </a:rPr>
              <a:t>Involved people - acknowledgments </a:t>
            </a:r>
            <a:endParaRPr/>
          </a:p>
        </p:txBody>
      </p:sp>
      <p:sp>
        <p:nvSpPr>
          <p:cNvPr id="815" name="Google Shape;815;p60"/>
          <p:cNvSpPr txBox="1"/>
          <p:nvPr/>
        </p:nvSpPr>
        <p:spPr>
          <a:xfrm>
            <a:off x="189948" y="687912"/>
            <a:ext cx="7286617" cy="3931094"/>
          </a:xfrm>
          <a:prstGeom prst="rect">
            <a:avLst/>
          </a:prstGeom>
          <a:noFill/>
          <a:ln>
            <a:noFill/>
          </a:ln>
        </p:spPr>
        <p:txBody>
          <a:bodyPr spcFirstLastPara="1" wrap="square" lIns="91425" tIns="45700" rIns="91425" bIns="45700" anchor="t" anchorCtr="0">
            <a:noAutofit/>
          </a:bodyPr>
          <a:lstStyle/>
          <a:p>
            <a:pPr marL="742950" marR="0" lvl="1" indent="-285750" algn="l" rtl="0">
              <a:spcBef>
                <a:spcPts val="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PSNC: Marcin Płóciennik, Paweł Spychała, Tomasz Kuczyński, Michał Owsiak, Konrad Leszczyński </a:t>
            </a:r>
            <a:endParaRPr/>
          </a:p>
          <a:p>
            <a:pPr marL="742950" marR="0" lvl="1" indent="-285750" algn="l" rtl="0">
              <a:spcBef>
                <a:spcPts val="40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UKAEA: Matt Gallagher, Grist David, Liviu Joita, </a:t>
            </a:r>
            <a:endParaRPr/>
          </a:p>
          <a:p>
            <a:pPr marL="742950" marR="0" lvl="1" indent="-285750" algn="l" rtl="0">
              <a:spcBef>
                <a:spcPts val="40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CEA: Thierry Hutter</a:t>
            </a:r>
            <a:endParaRPr sz="2000" b="0" i="0" u="none" strike="noStrike" cap="none">
              <a:solidFill>
                <a:schemeClr val="dk1"/>
              </a:solidFill>
              <a:latin typeface="Open Sans SemiBold"/>
              <a:ea typeface="Open Sans SemiBold"/>
              <a:cs typeface="Open Sans SemiBold"/>
              <a:sym typeface="Open Sans SemiBold"/>
            </a:endParaRPr>
          </a:p>
          <a:p>
            <a:pPr marL="742950" marR="0" lvl="1" indent="-285750" algn="l" rtl="0">
              <a:spcBef>
                <a:spcPts val="40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EUROfusion Garching: Rudolf Bauer, Stefan Beck</a:t>
            </a:r>
            <a:endParaRPr/>
          </a:p>
          <a:p>
            <a:pPr marL="742950" marR="0" lvl="1" indent="-285750" algn="l" rtl="0">
              <a:spcBef>
                <a:spcPts val="40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GEANT: Christos Kanellopoulos, Simone Visconti, Mario Reale, Chris Atherton</a:t>
            </a:r>
            <a:endParaRPr/>
          </a:p>
          <a:p>
            <a:pPr marL="742950" marR="0" lvl="1" indent="-190500" algn="l" rtl="0">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a:solidFill>
                <a:schemeClr val="dk1"/>
              </a:solidFill>
              <a:latin typeface="Open Sans SemiBold"/>
              <a:ea typeface="Open Sans SemiBold"/>
              <a:cs typeface="Open Sans SemiBold"/>
              <a:sym typeface="Open Sans SemiBold"/>
            </a:endParaRPr>
          </a:p>
        </p:txBody>
      </p:sp>
      <p:pic>
        <p:nvPicPr>
          <p:cNvPr id="816" name="Google Shape;816;p60"/>
          <p:cNvPicPr preferRelativeResize="0"/>
          <p:nvPr/>
        </p:nvPicPr>
        <p:blipFill rotWithShape="1">
          <a:blip r:embed="rId6">
            <a:alphaModFix/>
          </a:blip>
          <a:srcRect/>
          <a:stretch/>
        </p:blipFill>
        <p:spPr>
          <a:xfrm>
            <a:off x="282633" y="3656895"/>
            <a:ext cx="1334132" cy="493253"/>
          </a:xfrm>
          <a:prstGeom prst="rect">
            <a:avLst/>
          </a:prstGeom>
          <a:noFill/>
          <a:ln>
            <a:noFill/>
          </a:ln>
        </p:spPr>
      </p:pic>
      <p:pic>
        <p:nvPicPr>
          <p:cNvPr id="817" name="Google Shape;817;p60"/>
          <p:cNvPicPr preferRelativeResize="0"/>
          <p:nvPr/>
        </p:nvPicPr>
        <p:blipFill rotWithShape="1">
          <a:blip r:embed="rId7">
            <a:alphaModFix/>
          </a:blip>
          <a:srcRect/>
          <a:stretch/>
        </p:blipFill>
        <p:spPr>
          <a:xfrm>
            <a:off x="1825712" y="3629377"/>
            <a:ext cx="1168400" cy="508000"/>
          </a:xfrm>
          <a:prstGeom prst="rect">
            <a:avLst/>
          </a:prstGeom>
          <a:noFill/>
          <a:ln>
            <a:noFill/>
          </a:ln>
        </p:spPr>
      </p:pic>
      <p:pic>
        <p:nvPicPr>
          <p:cNvPr id="818" name="Google Shape;818;p60"/>
          <p:cNvPicPr preferRelativeResize="0"/>
          <p:nvPr/>
        </p:nvPicPr>
        <p:blipFill rotWithShape="1">
          <a:blip r:embed="rId8">
            <a:alphaModFix/>
          </a:blip>
          <a:srcRect/>
          <a:stretch/>
        </p:blipFill>
        <p:spPr>
          <a:xfrm>
            <a:off x="3162878" y="3492214"/>
            <a:ext cx="952500" cy="952500"/>
          </a:xfrm>
          <a:prstGeom prst="rect">
            <a:avLst/>
          </a:prstGeom>
          <a:noFill/>
          <a:ln>
            <a:noFill/>
          </a:ln>
        </p:spPr>
      </p:pic>
      <p:pic>
        <p:nvPicPr>
          <p:cNvPr id="819" name="Google Shape;819;p60"/>
          <p:cNvPicPr preferRelativeResize="0"/>
          <p:nvPr/>
        </p:nvPicPr>
        <p:blipFill rotWithShape="1">
          <a:blip r:embed="rId9">
            <a:alphaModFix/>
          </a:blip>
          <a:srcRect/>
          <a:stretch/>
        </p:blipFill>
        <p:spPr>
          <a:xfrm>
            <a:off x="4440088" y="3728074"/>
            <a:ext cx="847530" cy="690327"/>
          </a:xfrm>
          <a:prstGeom prst="rect">
            <a:avLst/>
          </a:prstGeom>
          <a:noFill/>
          <a:ln>
            <a:noFill/>
          </a:ln>
        </p:spPr>
      </p:pic>
      <p:pic>
        <p:nvPicPr>
          <p:cNvPr id="820" name="Google Shape;820;p60"/>
          <p:cNvPicPr preferRelativeResize="0"/>
          <p:nvPr/>
        </p:nvPicPr>
        <p:blipFill rotWithShape="1">
          <a:blip r:embed="rId10">
            <a:alphaModFix/>
          </a:blip>
          <a:srcRect/>
          <a:stretch/>
        </p:blipFill>
        <p:spPr>
          <a:xfrm>
            <a:off x="5460058" y="3730161"/>
            <a:ext cx="2341217" cy="5630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61"/>
          <p:cNvSpPr txBox="1"/>
          <p:nvPr/>
        </p:nvSpPr>
        <p:spPr>
          <a:xfrm>
            <a:off x="176696" y="4933079"/>
            <a:ext cx="477728" cy="1750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rgbClr val="005C8B"/>
              </a:solidFill>
              <a:latin typeface="Open Sans"/>
              <a:ea typeface="Open Sans"/>
              <a:cs typeface="Open Sans"/>
              <a:sym typeface="Open Sans"/>
            </a:endParaRPr>
          </a:p>
        </p:txBody>
      </p:sp>
      <p:grpSp>
        <p:nvGrpSpPr>
          <p:cNvPr id="826" name="Google Shape;826;p61"/>
          <p:cNvGrpSpPr/>
          <p:nvPr/>
        </p:nvGrpSpPr>
        <p:grpSpPr>
          <a:xfrm>
            <a:off x="0" y="0"/>
            <a:ext cx="9144000" cy="5143500"/>
            <a:chOff x="0" y="0"/>
            <a:chExt cx="9144000" cy="5143500"/>
          </a:xfrm>
        </p:grpSpPr>
        <p:pic>
          <p:nvPicPr>
            <p:cNvPr id="827" name="Google Shape;827;p61"/>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828" name="Google Shape;828;p61"/>
            <p:cNvPicPr preferRelativeResize="0"/>
            <p:nvPr/>
          </p:nvPicPr>
          <p:blipFill rotWithShape="1">
            <a:blip r:embed="rId4">
              <a:alphaModFix/>
            </a:blip>
            <a:srcRect/>
            <a:stretch/>
          </p:blipFill>
          <p:spPr>
            <a:xfrm>
              <a:off x="0" y="0"/>
              <a:ext cx="5148262" cy="5143500"/>
            </a:xfrm>
            <a:prstGeom prst="rect">
              <a:avLst/>
            </a:prstGeom>
            <a:noFill/>
            <a:ln>
              <a:noFill/>
            </a:ln>
          </p:spPr>
        </p:pic>
      </p:grpSp>
      <p:sp>
        <p:nvSpPr>
          <p:cNvPr id="829" name="Google Shape;829;p61"/>
          <p:cNvSpPr txBox="1"/>
          <p:nvPr/>
        </p:nvSpPr>
        <p:spPr>
          <a:xfrm>
            <a:off x="4308900" y="3804800"/>
            <a:ext cx="4835100" cy="89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50" dirty="0">
                <a:solidFill>
                  <a:srgbClr val="FDFAFF"/>
                </a:solidFill>
                <a:latin typeface="Roboto"/>
                <a:ea typeface="Roboto"/>
                <a:cs typeface="Roboto"/>
                <a:sym typeface="Roboto"/>
              </a:rPr>
              <a:t>This work has been carried out within the framework of the </a:t>
            </a:r>
            <a:r>
              <a:rPr lang="en-GB" sz="1050" dirty="0" err="1">
                <a:solidFill>
                  <a:srgbClr val="FDFAFF"/>
                </a:solidFill>
                <a:latin typeface="Roboto"/>
                <a:ea typeface="Roboto"/>
                <a:cs typeface="Roboto"/>
                <a:sym typeface="Roboto"/>
              </a:rPr>
              <a:t>EUROfusion</a:t>
            </a:r>
            <a:r>
              <a:rPr lang="en-GB" sz="1050" dirty="0">
                <a:solidFill>
                  <a:srgbClr val="FDFAFF"/>
                </a:solidFill>
                <a:latin typeface="Roboto"/>
                <a:ea typeface="Roboto"/>
                <a:cs typeface="Roboto"/>
                <a:sym typeface="Roboto"/>
              </a:rPr>
              <a:t> Consortium and has received funding from the Euratom research and training programme 2014-2018 under grant agreement No 633053.The scientific work is published for the realization of the international project co-financed by Polish Ministry of Science and Higher Education in 2019  and 2020 and in 2021 from financial resources of the program entitled "PMW"; Agreement No. 5040/H2020/Euratom/2019/2 and 5142/H2020-Euratom/2020/2”.</a:t>
            </a:r>
            <a:endParaRPr dirty="0">
              <a:solidFill>
                <a:srgbClr val="FDFAFF"/>
              </a:solidFill>
            </a:endParaRPr>
          </a:p>
        </p:txBody>
      </p:sp>
      <p:sp>
        <p:nvSpPr>
          <p:cNvPr id="830" name="Google Shape;830;p61"/>
          <p:cNvSpPr txBox="1"/>
          <p:nvPr/>
        </p:nvSpPr>
        <p:spPr>
          <a:xfrm>
            <a:off x="425422" y="1271625"/>
            <a:ext cx="1795500" cy="383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a:solidFill>
                  <a:srgbClr val="0067A4"/>
                </a:solidFill>
                <a:latin typeface="Open Sans SemiBold"/>
                <a:ea typeface="Open Sans SemiBold"/>
                <a:cs typeface="Open Sans SemiBold"/>
                <a:sym typeface="Open Sans SemiBold"/>
              </a:rPr>
              <a:t>Questions?</a:t>
            </a:r>
            <a:r>
              <a:rPr lang="en-GB" sz="1800" b="0">
                <a:solidFill>
                  <a:srgbClr val="0067A4"/>
                </a:solidFill>
                <a:latin typeface="Open Sans SemiBold"/>
                <a:ea typeface="Open Sans SemiBold"/>
                <a:cs typeface="Open Sans SemiBold"/>
                <a:sym typeface="Open Sans SemiBold"/>
              </a:rPr>
              <a:t> </a:t>
            </a:r>
            <a:endParaRPr/>
          </a:p>
        </p:txBody>
      </p:sp>
      <p:sp>
        <p:nvSpPr>
          <p:cNvPr id="831" name="Google Shape;831;p61"/>
          <p:cNvSpPr txBox="1"/>
          <p:nvPr/>
        </p:nvSpPr>
        <p:spPr>
          <a:xfrm>
            <a:off x="526403" y="2571750"/>
            <a:ext cx="3348300" cy="383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a:solidFill>
                  <a:srgbClr val="0067A4"/>
                </a:solidFill>
                <a:latin typeface="Open Sans SemiBold"/>
                <a:ea typeface="Open Sans SemiBold"/>
                <a:cs typeface="Open Sans SemiBold"/>
                <a:sym typeface="Open Sans SemiBold"/>
              </a:rPr>
              <a:t>marcinp@man.poznan.pl</a:t>
            </a: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62"/>
          <p:cNvSpPr txBox="1">
            <a:spLocks noGrp="1"/>
          </p:cNvSpPr>
          <p:nvPr>
            <p:ph type="sldNum" idx="12"/>
          </p:nvPr>
        </p:nvSpPr>
        <p:spPr>
          <a:xfrm>
            <a:off x="8579646" y="4892926"/>
            <a:ext cx="427200" cy="2409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000000"/>
              </a:buClr>
              <a:buSzPts val="900"/>
              <a:buFont typeface="Arial"/>
              <a:buNone/>
            </a:pPr>
            <a:fld id="{00000000-1234-1234-1234-123412341234}" type="slidenum">
              <a:rPr lang="en-GB"/>
              <a:t>44</a:t>
            </a:fld>
            <a:endParaRPr/>
          </a:p>
        </p:txBody>
      </p:sp>
      <p:pic>
        <p:nvPicPr>
          <p:cNvPr id="838" name="Google Shape;838;p62" descr="A picture containing drawing, plate&#10;&#10;Description automatically generated"/>
          <p:cNvPicPr preferRelativeResize="0"/>
          <p:nvPr/>
        </p:nvPicPr>
        <p:blipFill rotWithShape="1">
          <a:blip r:embed="rId3">
            <a:alphaModFix/>
          </a:blip>
          <a:srcRect/>
          <a:stretch/>
        </p:blipFill>
        <p:spPr>
          <a:xfrm>
            <a:off x="340894" y="175934"/>
            <a:ext cx="1870876" cy="406568"/>
          </a:xfrm>
          <a:prstGeom prst="rect">
            <a:avLst/>
          </a:prstGeom>
          <a:noFill/>
          <a:ln>
            <a:noFill/>
          </a:ln>
        </p:spPr>
      </p:pic>
      <p:sp>
        <p:nvSpPr>
          <p:cNvPr id="839" name="Google Shape;839;p62"/>
          <p:cNvSpPr/>
          <p:nvPr/>
        </p:nvSpPr>
        <p:spPr>
          <a:xfrm>
            <a:off x="437920" y="1032832"/>
            <a:ext cx="4561800" cy="3801000"/>
          </a:xfrm>
          <a:prstGeom prst="roundRect">
            <a:avLst>
              <a:gd name="adj" fmla="val 16667"/>
            </a:avLst>
          </a:prstGeom>
          <a:solidFill>
            <a:srgbClr val="FDFAFF">
              <a:alpha val="77650"/>
            </a:srgbClr>
          </a:solidFill>
          <a:ln w="25400" cap="flat" cmpd="sng">
            <a:solidFill>
              <a:srgbClr val="42719B"/>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en-GB" sz="1500" b="1" i="0" u="none" strike="noStrike" cap="none">
                <a:solidFill>
                  <a:srgbClr val="F5833B"/>
                </a:solidFill>
                <a:latin typeface="Arial Rounded"/>
                <a:ea typeface="Arial Rounded"/>
                <a:cs typeface="Arial Rounded"/>
                <a:sym typeface="Arial Rounded"/>
              </a:rPr>
              <a:t>Researchers</a:t>
            </a:r>
            <a:r>
              <a:rPr lang="en-GB" sz="1500" b="1" i="0" u="none" strike="noStrike" cap="none">
                <a:solidFill>
                  <a:srgbClr val="2E5497"/>
                </a:solidFill>
                <a:latin typeface="Arial Rounded"/>
                <a:ea typeface="Arial Rounded"/>
                <a:cs typeface="Arial Rounded"/>
                <a:sym typeface="Arial Rounded"/>
              </a:rPr>
              <a:t> sign in using their institutional (eduGAIN), social or community-managed IdP via their Research Community AAI </a:t>
            </a:r>
            <a:endParaRPr sz="1100"/>
          </a:p>
          <a:p>
            <a:pPr marL="0" marR="0" lvl="0" indent="0" algn="l" rtl="0">
              <a:lnSpc>
                <a:spcPct val="100000"/>
              </a:lnSpc>
              <a:spcBef>
                <a:spcPts val="0"/>
              </a:spcBef>
              <a:spcAft>
                <a:spcPts val="0"/>
              </a:spcAft>
              <a:buNone/>
            </a:pPr>
            <a:endParaRPr sz="1500" b="1" i="0" u="none" strike="noStrike" cap="none">
              <a:solidFill>
                <a:srgbClr val="2E5497"/>
              </a:solidFill>
              <a:latin typeface="Arial Rounded"/>
              <a:ea typeface="Arial Rounded"/>
              <a:cs typeface="Arial Rounded"/>
              <a:sym typeface="Arial Rounded"/>
            </a:endParaRPr>
          </a:p>
          <a:p>
            <a:pPr marL="0" marR="0" lvl="0" indent="0" algn="l" rtl="0">
              <a:lnSpc>
                <a:spcPct val="100000"/>
              </a:lnSpc>
              <a:spcBef>
                <a:spcPts val="0"/>
              </a:spcBef>
              <a:spcAft>
                <a:spcPts val="0"/>
              </a:spcAft>
              <a:buNone/>
            </a:pPr>
            <a:r>
              <a:rPr lang="en-GB" sz="1500" b="1" i="0" u="none" strike="noStrike" cap="none">
                <a:solidFill>
                  <a:srgbClr val="F5833B"/>
                </a:solidFill>
                <a:latin typeface="Arial Rounded"/>
                <a:ea typeface="Arial Rounded"/>
                <a:cs typeface="Arial Rounded"/>
                <a:sym typeface="Arial Rounded"/>
              </a:rPr>
              <a:t>Community-specific services </a:t>
            </a:r>
            <a:r>
              <a:rPr lang="en-GB" sz="1500" b="1" i="0" u="none" strike="noStrike" cap="none">
                <a:solidFill>
                  <a:srgbClr val="2E5497"/>
                </a:solidFill>
                <a:latin typeface="Arial Rounded"/>
                <a:ea typeface="Arial Rounded"/>
                <a:cs typeface="Arial Rounded"/>
                <a:sym typeface="Arial Rounded"/>
              </a:rPr>
              <a:t>are connected to a single Community AAI</a:t>
            </a:r>
            <a:endParaRPr sz="1100"/>
          </a:p>
          <a:p>
            <a:pPr marL="0" marR="0" lvl="0" indent="0" algn="l" rtl="0">
              <a:lnSpc>
                <a:spcPct val="100000"/>
              </a:lnSpc>
              <a:spcBef>
                <a:spcPts val="0"/>
              </a:spcBef>
              <a:spcAft>
                <a:spcPts val="0"/>
              </a:spcAft>
              <a:buNone/>
            </a:pPr>
            <a:endParaRPr sz="1500" b="1" i="0" u="none" strike="noStrike" cap="none">
              <a:solidFill>
                <a:srgbClr val="2E5497"/>
              </a:solidFill>
              <a:latin typeface="Arial Rounded"/>
              <a:ea typeface="Arial Rounded"/>
              <a:cs typeface="Arial Rounded"/>
              <a:sym typeface="Arial Rounded"/>
            </a:endParaRPr>
          </a:p>
          <a:p>
            <a:pPr marL="0" marR="0" lvl="0" indent="0" algn="l" rtl="0">
              <a:lnSpc>
                <a:spcPct val="100000"/>
              </a:lnSpc>
              <a:spcBef>
                <a:spcPts val="0"/>
              </a:spcBef>
              <a:spcAft>
                <a:spcPts val="0"/>
              </a:spcAft>
              <a:buNone/>
            </a:pPr>
            <a:r>
              <a:rPr lang="en-GB" sz="1500" b="1" i="0" u="none" strike="noStrike" cap="none">
                <a:solidFill>
                  <a:srgbClr val="F5833B"/>
                </a:solidFill>
                <a:latin typeface="Arial Rounded"/>
                <a:ea typeface="Arial Rounded"/>
                <a:cs typeface="Arial Rounded"/>
                <a:sym typeface="Arial Rounded"/>
              </a:rPr>
              <a:t>Generic services </a:t>
            </a:r>
            <a:r>
              <a:rPr lang="en-GB" sz="1500" b="1" i="0" u="none" strike="noStrike" cap="none">
                <a:solidFill>
                  <a:srgbClr val="2E5497"/>
                </a:solidFill>
                <a:latin typeface="Arial Rounded"/>
                <a:ea typeface="Arial Rounded"/>
                <a:cs typeface="Arial Rounded"/>
                <a:sym typeface="Arial Rounded"/>
              </a:rPr>
              <a:t>can be connected to more than one Community AAI proxies through eduGAIN</a:t>
            </a:r>
            <a:endParaRPr sz="1100"/>
          </a:p>
          <a:p>
            <a:pPr marL="0" marR="0" lvl="0" indent="0" algn="l" rtl="0">
              <a:lnSpc>
                <a:spcPct val="100000"/>
              </a:lnSpc>
              <a:spcBef>
                <a:spcPts val="0"/>
              </a:spcBef>
              <a:spcAft>
                <a:spcPts val="0"/>
              </a:spcAft>
              <a:buNone/>
            </a:pPr>
            <a:endParaRPr sz="1500" b="1" i="0" u="none" strike="noStrike" cap="none">
              <a:solidFill>
                <a:srgbClr val="2E5497"/>
              </a:solidFill>
              <a:latin typeface="Arial Rounded"/>
              <a:ea typeface="Arial Rounded"/>
              <a:cs typeface="Arial Rounded"/>
              <a:sym typeface="Arial Rounded"/>
            </a:endParaRPr>
          </a:p>
          <a:p>
            <a:pPr marL="0" marR="0" lvl="0" indent="0" algn="l" rtl="0">
              <a:lnSpc>
                <a:spcPct val="100000"/>
              </a:lnSpc>
              <a:spcBef>
                <a:spcPts val="0"/>
              </a:spcBef>
              <a:spcAft>
                <a:spcPts val="0"/>
              </a:spcAft>
              <a:buNone/>
            </a:pPr>
            <a:r>
              <a:rPr lang="en-GB" sz="1500" b="1" i="0" u="none" strike="noStrike" cap="none">
                <a:solidFill>
                  <a:srgbClr val="F5833B"/>
                </a:solidFill>
                <a:latin typeface="Arial Rounded"/>
                <a:ea typeface="Arial Rounded"/>
                <a:cs typeface="Arial Rounded"/>
                <a:sym typeface="Arial Rounded"/>
              </a:rPr>
              <a:t>e-Infra services</a:t>
            </a:r>
            <a:r>
              <a:rPr lang="en-GB" sz="1500" b="1" i="0" u="none" strike="noStrike" cap="none">
                <a:solidFill>
                  <a:srgbClr val="2E5497"/>
                </a:solidFill>
                <a:latin typeface="Arial Rounded"/>
                <a:ea typeface="Arial Rounded"/>
                <a:cs typeface="Arial Rounded"/>
                <a:sym typeface="Arial Rounded"/>
              </a:rPr>
              <a:t> are connected to a single e-infra SP proxy service gateway</a:t>
            </a:r>
            <a:endParaRPr sz="1500" b="1" i="0" u="none" strike="noStrike" cap="none">
              <a:solidFill>
                <a:schemeClr val="lt1"/>
              </a:solidFill>
              <a:latin typeface="Arial Rounded"/>
              <a:ea typeface="Arial Rounded"/>
              <a:cs typeface="Arial Rounded"/>
              <a:sym typeface="Arial Rounded"/>
            </a:endParaRPr>
          </a:p>
        </p:txBody>
      </p:sp>
      <p:sp>
        <p:nvSpPr>
          <p:cNvPr id="840" name="Google Shape;840;p62"/>
          <p:cNvSpPr/>
          <p:nvPr/>
        </p:nvSpPr>
        <p:spPr>
          <a:xfrm>
            <a:off x="6033844" y="2196212"/>
            <a:ext cx="1350000" cy="1350000"/>
          </a:xfrm>
          <a:prstGeom prst="ellipse">
            <a:avLst/>
          </a:prstGeom>
          <a:solidFill>
            <a:schemeClr val="accent1"/>
          </a:solidFill>
          <a:ln w="25400" cap="flat" cmpd="sng">
            <a:solidFill>
              <a:srgbClr val="42719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1100" b="1" i="0" u="none" strike="noStrike" cap="none">
                <a:solidFill>
                  <a:schemeClr val="lt1"/>
                </a:solidFill>
                <a:latin typeface="Arial"/>
                <a:ea typeface="Arial"/>
                <a:cs typeface="Arial"/>
                <a:sym typeface="Arial"/>
              </a:rPr>
              <a:t>EUROfusion Identity</a:t>
            </a:r>
            <a:endParaRPr sz="1100"/>
          </a:p>
        </p:txBody>
      </p:sp>
      <p:pic>
        <p:nvPicPr>
          <p:cNvPr id="841" name="Google Shape;841;p62" descr="Google logo - Wikipedia"/>
          <p:cNvPicPr preferRelativeResize="0"/>
          <p:nvPr/>
        </p:nvPicPr>
        <p:blipFill rotWithShape="1">
          <a:blip r:embed="rId4">
            <a:alphaModFix/>
          </a:blip>
          <a:srcRect/>
          <a:stretch/>
        </p:blipFill>
        <p:spPr>
          <a:xfrm>
            <a:off x="7520962" y="1304658"/>
            <a:ext cx="828708" cy="280336"/>
          </a:xfrm>
          <a:prstGeom prst="rect">
            <a:avLst/>
          </a:prstGeom>
          <a:noFill/>
          <a:ln>
            <a:noFill/>
          </a:ln>
        </p:spPr>
      </p:pic>
      <p:pic>
        <p:nvPicPr>
          <p:cNvPr id="842" name="Google Shape;842;p62" descr="Getting credit &amp;amp; archiving - Research Posters - Research ..."/>
          <p:cNvPicPr preferRelativeResize="0"/>
          <p:nvPr/>
        </p:nvPicPr>
        <p:blipFill rotWithShape="1">
          <a:blip r:embed="rId5">
            <a:alphaModFix/>
          </a:blip>
          <a:srcRect/>
          <a:stretch/>
        </p:blipFill>
        <p:spPr>
          <a:xfrm>
            <a:off x="8248417" y="1725767"/>
            <a:ext cx="758500" cy="257871"/>
          </a:xfrm>
          <a:prstGeom prst="rect">
            <a:avLst/>
          </a:prstGeom>
          <a:noFill/>
          <a:ln>
            <a:noFill/>
          </a:ln>
        </p:spPr>
      </p:pic>
      <p:pic>
        <p:nvPicPr>
          <p:cNvPr id="843" name="Google Shape;843;p62" descr="eduGAIN - Wikipedia, the free encyclopedia"/>
          <p:cNvPicPr preferRelativeResize="0"/>
          <p:nvPr/>
        </p:nvPicPr>
        <p:blipFill rotWithShape="1">
          <a:blip r:embed="rId6">
            <a:alphaModFix/>
          </a:blip>
          <a:srcRect/>
          <a:stretch/>
        </p:blipFill>
        <p:spPr>
          <a:xfrm>
            <a:off x="6150745" y="1236242"/>
            <a:ext cx="1116196" cy="290517"/>
          </a:xfrm>
          <a:prstGeom prst="rect">
            <a:avLst/>
          </a:prstGeom>
          <a:noFill/>
          <a:ln>
            <a:noFill/>
          </a:ln>
        </p:spPr>
      </p:pic>
      <p:cxnSp>
        <p:nvCxnSpPr>
          <p:cNvPr id="844" name="Google Shape;844;p62"/>
          <p:cNvCxnSpPr/>
          <p:nvPr/>
        </p:nvCxnSpPr>
        <p:spPr>
          <a:xfrm>
            <a:off x="6727945" y="1584994"/>
            <a:ext cx="0" cy="539400"/>
          </a:xfrm>
          <a:prstGeom prst="straightConnector1">
            <a:avLst/>
          </a:prstGeom>
          <a:noFill/>
          <a:ln w="38100" cap="flat" cmpd="sng">
            <a:solidFill>
              <a:schemeClr val="accent1"/>
            </a:solidFill>
            <a:prstDash val="solid"/>
            <a:round/>
            <a:headEnd type="none" w="sm" len="sm"/>
            <a:tailEnd type="triangle" w="med" len="med"/>
          </a:ln>
        </p:spPr>
      </p:cxnSp>
      <p:cxnSp>
        <p:nvCxnSpPr>
          <p:cNvPr id="845" name="Google Shape;845;p62"/>
          <p:cNvCxnSpPr/>
          <p:nvPr/>
        </p:nvCxnSpPr>
        <p:spPr>
          <a:xfrm flipH="1">
            <a:off x="7135959" y="1584994"/>
            <a:ext cx="499500" cy="611400"/>
          </a:xfrm>
          <a:prstGeom prst="straightConnector1">
            <a:avLst/>
          </a:prstGeom>
          <a:noFill/>
          <a:ln w="38100" cap="flat" cmpd="sng">
            <a:solidFill>
              <a:schemeClr val="accent1"/>
            </a:solidFill>
            <a:prstDash val="solid"/>
            <a:round/>
            <a:headEnd type="none" w="sm" len="sm"/>
            <a:tailEnd type="triangle" w="med" len="med"/>
          </a:ln>
        </p:spPr>
      </p:cxnSp>
      <p:cxnSp>
        <p:nvCxnSpPr>
          <p:cNvPr id="846" name="Google Shape;846;p62"/>
          <p:cNvCxnSpPr/>
          <p:nvPr/>
        </p:nvCxnSpPr>
        <p:spPr>
          <a:xfrm flipH="1">
            <a:off x="7383929" y="1983638"/>
            <a:ext cx="818700" cy="588300"/>
          </a:xfrm>
          <a:prstGeom prst="straightConnector1">
            <a:avLst/>
          </a:prstGeom>
          <a:noFill/>
          <a:ln w="38100" cap="flat" cmpd="sng">
            <a:solidFill>
              <a:schemeClr val="accent1"/>
            </a:solidFill>
            <a:prstDash val="solid"/>
            <a:round/>
            <a:headEnd type="none" w="sm" len="sm"/>
            <a:tailEnd type="triangle" w="med" len="med"/>
          </a:ln>
        </p:spPr>
      </p:cxnSp>
      <p:pic>
        <p:nvPicPr>
          <p:cNvPr id="847" name="Google Shape;847;p62"/>
          <p:cNvPicPr preferRelativeResize="0"/>
          <p:nvPr/>
        </p:nvPicPr>
        <p:blipFill rotWithShape="1">
          <a:blip r:embed="rId7">
            <a:alphaModFix/>
          </a:blip>
          <a:srcRect/>
          <a:stretch/>
        </p:blipFill>
        <p:spPr>
          <a:xfrm>
            <a:off x="8349667" y="2235877"/>
            <a:ext cx="671743" cy="671743"/>
          </a:xfrm>
          <a:prstGeom prst="rect">
            <a:avLst/>
          </a:prstGeom>
          <a:noFill/>
          <a:ln>
            <a:noFill/>
          </a:ln>
        </p:spPr>
      </p:pic>
      <p:cxnSp>
        <p:nvCxnSpPr>
          <p:cNvPr id="848" name="Google Shape;848;p62"/>
          <p:cNvCxnSpPr/>
          <p:nvPr/>
        </p:nvCxnSpPr>
        <p:spPr>
          <a:xfrm flipH="1">
            <a:off x="7483638" y="2571749"/>
            <a:ext cx="788700" cy="174000"/>
          </a:xfrm>
          <a:prstGeom prst="straightConnector1">
            <a:avLst/>
          </a:prstGeom>
          <a:noFill/>
          <a:ln w="38100" cap="flat" cmpd="sng">
            <a:solidFill>
              <a:schemeClr val="accent1"/>
            </a:solidFill>
            <a:prstDash val="solid"/>
            <a:round/>
            <a:headEnd type="none" w="sm" len="sm"/>
            <a:tailEnd type="triangle" w="med" len="med"/>
          </a:ln>
        </p:spPr>
      </p:cxnSp>
      <p:sp>
        <p:nvSpPr>
          <p:cNvPr id="849" name="Google Shape;849;p62"/>
          <p:cNvSpPr/>
          <p:nvPr/>
        </p:nvSpPr>
        <p:spPr>
          <a:xfrm>
            <a:off x="5577289" y="4023911"/>
            <a:ext cx="2358000" cy="644400"/>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1100" b="0" i="0" u="none" strike="noStrike" cap="none">
                <a:solidFill>
                  <a:schemeClr val="dk1"/>
                </a:solidFill>
                <a:latin typeface="Arial"/>
                <a:ea typeface="Arial"/>
                <a:cs typeface="Arial"/>
                <a:sym typeface="Arial"/>
              </a:rPr>
              <a:t>EUROfusion Services</a:t>
            </a:r>
            <a:endParaRPr sz="1100"/>
          </a:p>
        </p:txBody>
      </p:sp>
      <p:cxnSp>
        <p:nvCxnSpPr>
          <p:cNvPr id="850" name="Google Shape;850;p62"/>
          <p:cNvCxnSpPr/>
          <p:nvPr/>
        </p:nvCxnSpPr>
        <p:spPr>
          <a:xfrm>
            <a:off x="6756302" y="3583177"/>
            <a:ext cx="0" cy="407700"/>
          </a:xfrm>
          <a:prstGeom prst="straightConnector1">
            <a:avLst/>
          </a:prstGeom>
          <a:noFill/>
          <a:ln w="38100" cap="flat" cmpd="sng">
            <a:solidFill>
              <a:schemeClr val="accent1"/>
            </a:solidFill>
            <a:prstDash val="solid"/>
            <a:round/>
            <a:headEnd type="none" w="sm" len="sm"/>
            <a:tailEnd type="triangle"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63"/>
          <p:cNvSpPr txBox="1">
            <a:spLocks noGrp="1"/>
          </p:cNvSpPr>
          <p:nvPr>
            <p:ph type="title"/>
          </p:nvPr>
        </p:nvSpPr>
        <p:spPr>
          <a:xfrm>
            <a:off x="340894" y="234994"/>
            <a:ext cx="7042800" cy="704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400"/>
              <a:buNone/>
            </a:pPr>
            <a:r>
              <a:rPr lang="en-GB"/>
              <a:t> </a:t>
            </a:r>
            <a:endParaRPr/>
          </a:p>
          <a:p>
            <a:pPr marL="0" lvl="0" indent="0" algn="l" rtl="0">
              <a:lnSpc>
                <a:spcPct val="100000"/>
              </a:lnSpc>
              <a:spcBef>
                <a:spcPts val="0"/>
              </a:spcBef>
              <a:spcAft>
                <a:spcPts val="0"/>
              </a:spcAft>
              <a:buSzPts val="1400"/>
              <a:buNone/>
            </a:pPr>
            <a:r>
              <a:rPr lang="en-GB" b="0" i="1">
                <a:solidFill>
                  <a:srgbClr val="FFFFFF"/>
                </a:solidFill>
              </a:rPr>
              <a:t>User Login with multiple Identity Providers</a:t>
            </a:r>
            <a:endParaRPr b="0" i="1">
              <a:solidFill>
                <a:srgbClr val="FFFFFF"/>
              </a:solidFill>
            </a:endParaRPr>
          </a:p>
        </p:txBody>
      </p:sp>
      <p:sp>
        <p:nvSpPr>
          <p:cNvPr id="857" name="Google Shape;857;p63"/>
          <p:cNvSpPr txBox="1">
            <a:spLocks noGrp="1"/>
          </p:cNvSpPr>
          <p:nvPr>
            <p:ph type="sldNum" idx="12"/>
          </p:nvPr>
        </p:nvSpPr>
        <p:spPr>
          <a:xfrm>
            <a:off x="8579646" y="4892926"/>
            <a:ext cx="427200" cy="2409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000000"/>
              </a:buClr>
              <a:buSzPts val="900"/>
              <a:buFont typeface="Arial"/>
              <a:buNone/>
            </a:pPr>
            <a:fld id="{00000000-1234-1234-1234-123412341234}" type="slidenum">
              <a:rPr lang="en-GB"/>
              <a:t>45</a:t>
            </a:fld>
            <a:endParaRPr/>
          </a:p>
        </p:txBody>
      </p:sp>
      <p:pic>
        <p:nvPicPr>
          <p:cNvPr id="858" name="Google Shape;858;p63" descr="A picture containing drawing, plate&#10;&#10;Description automatically generated"/>
          <p:cNvPicPr preferRelativeResize="0"/>
          <p:nvPr/>
        </p:nvPicPr>
        <p:blipFill rotWithShape="1">
          <a:blip r:embed="rId3">
            <a:alphaModFix/>
          </a:blip>
          <a:srcRect/>
          <a:stretch/>
        </p:blipFill>
        <p:spPr>
          <a:xfrm>
            <a:off x="340894" y="175934"/>
            <a:ext cx="1870876" cy="406568"/>
          </a:xfrm>
          <a:prstGeom prst="rect">
            <a:avLst/>
          </a:prstGeom>
          <a:noFill/>
          <a:ln>
            <a:noFill/>
          </a:ln>
        </p:spPr>
      </p:pic>
      <p:sp>
        <p:nvSpPr>
          <p:cNvPr id="859" name="Google Shape;859;p63"/>
          <p:cNvSpPr/>
          <p:nvPr/>
        </p:nvSpPr>
        <p:spPr>
          <a:xfrm>
            <a:off x="6033844" y="2196212"/>
            <a:ext cx="1350000" cy="1350000"/>
          </a:xfrm>
          <a:prstGeom prst="ellipse">
            <a:avLst/>
          </a:prstGeom>
          <a:solidFill>
            <a:schemeClr val="accent1"/>
          </a:solidFill>
          <a:ln w="25400" cap="flat" cmpd="sng">
            <a:solidFill>
              <a:srgbClr val="42719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1100" b="1" i="0" u="none" strike="noStrike" cap="none">
                <a:solidFill>
                  <a:schemeClr val="lt1"/>
                </a:solidFill>
                <a:latin typeface="Arial"/>
                <a:ea typeface="Arial"/>
                <a:cs typeface="Arial"/>
                <a:sym typeface="Arial"/>
              </a:rPr>
              <a:t>EUROfusion Identity</a:t>
            </a:r>
            <a:endParaRPr sz="1100"/>
          </a:p>
        </p:txBody>
      </p:sp>
      <p:pic>
        <p:nvPicPr>
          <p:cNvPr id="860" name="Google Shape;860;p63" descr="Google logo - Wikipedia"/>
          <p:cNvPicPr preferRelativeResize="0"/>
          <p:nvPr/>
        </p:nvPicPr>
        <p:blipFill rotWithShape="1">
          <a:blip r:embed="rId4">
            <a:alphaModFix/>
          </a:blip>
          <a:srcRect/>
          <a:stretch/>
        </p:blipFill>
        <p:spPr>
          <a:xfrm>
            <a:off x="7520962" y="1304658"/>
            <a:ext cx="828708" cy="280336"/>
          </a:xfrm>
          <a:prstGeom prst="rect">
            <a:avLst/>
          </a:prstGeom>
          <a:noFill/>
          <a:ln>
            <a:noFill/>
          </a:ln>
        </p:spPr>
      </p:pic>
      <p:pic>
        <p:nvPicPr>
          <p:cNvPr id="861" name="Google Shape;861;p63" descr="Getting credit &amp;amp; archiving - Research Posters - Research ..."/>
          <p:cNvPicPr preferRelativeResize="0"/>
          <p:nvPr/>
        </p:nvPicPr>
        <p:blipFill rotWithShape="1">
          <a:blip r:embed="rId5">
            <a:alphaModFix/>
          </a:blip>
          <a:srcRect/>
          <a:stretch/>
        </p:blipFill>
        <p:spPr>
          <a:xfrm>
            <a:off x="8248417" y="1725767"/>
            <a:ext cx="758500" cy="257871"/>
          </a:xfrm>
          <a:prstGeom prst="rect">
            <a:avLst/>
          </a:prstGeom>
          <a:noFill/>
          <a:ln>
            <a:noFill/>
          </a:ln>
        </p:spPr>
      </p:pic>
      <p:pic>
        <p:nvPicPr>
          <p:cNvPr id="862" name="Google Shape;862;p63" descr="eduGAIN - Wikipedia, the free encyclopedia"/>
          <p:cNvPicPr preferRelativeResize="0"/>
          <p:nvPr/>
        </p:nvPicPr>
        <p:blipFill rotWithShape="1">
          <a:blip r:embed="rId6">
            <a:alphaModFix/>
          </a:blip>
          <a:srcRect/>
          <a:stretch/>
        </p:blipFill>
        <p:spPr>
          <a:xfrm>
            <a:off x="6150745" y="1236242"/>
            <a:ext cx="1116196" cy="290517"/>
          </a:xfrm>
          <a:prstGeom prst="rect">
            <a:avLst/>
          </a:prstGeom>
          <a:noFill/>
          <a:ln>
            <a:noFill/>
          </a:ln>
        </p:spPr>
      </p:pic>
      <p:cxnSp>
        <p:nvCxnSpPr>
          <p:cNvPr id="863" name="Google Shape;863;p63"/>
          <p:cNvCxnSpPr/>
          <p:nvPr/>
        </p:nvCxnSpPr>
        <p:spPr>
          <a:xfrm>
            <a:off x="6727945" y="1584994"/>
            <a:ext cx="0" cy="539400"/>
          </a:xfrm>
          <a:prstGeom prst="straightConnector1">
            <a:avLst/>
          </a:prstGeom>
          <a:noFill/>
          <a:ln w="38100" cap="flat" cmpd="sng">
            <a:solidFill>
              <a:schemeClr val="accent1"/>
            </a:solidFill>
            <a:prstDash val="solid"/>
            <a:round/>
            <a:headEnd type="none" w="sm" len="sm"/>
            <a:tailEnd type="triangle" w="med" len="med"/>
          </a:ln>
        </p:spPr>
      </p:cxnSp>
      <p:cxnSp>
        <p:nvCxnSpPr>
          <p:cNvPr id="864" name="Google Shape;864;p63"/>
          <p:cNvCxnSpPr/>
          <p:nvPr/>
        </p:nvCxnSpPr>
        <p:spPr>
          <a:xfrm flipH="1">
            <a:off x="7135959" y="1584994"/>
            <a:ext cx="499500" cy="611400"/>
          </a:xfrm>
          <a:prstGeom prst="straightConnector1">
            <a:avLst/>
          </a:prstGeom>
          <a:noFill/>
          <a:ln w="38100" cap="flat" cmpd="sng">
            <a:solidFill>
              <a:schemeClr val="accent1"/>
            </a:solidFill>
            <a:prstDash val="solid"/>
            <a:round/>
            <a:headEnd type="none" w="sm" len="sm"/>
            <a:tailEnd type="triangle" w="med" len="med"/>
          </a:ln>
        </p:spPr>
      </p:cxnSp>
      <p:cxnSp>
        <p:nvCxnSpPr>
          <p:cNvPr id="865" name="Google Shape;865;p63"/>
          <p:cNvCxnSpPr/>
          <p:nvPr/>
        </p:nvCxnSpPr>
        <p:spPr>
          <a:xfrm flipH="1">
            <a:off x="7383929" y="1983638"/>
            <a:ext cx="818700" cy="588300"/>
          </a:xfrm>
          <a:prstGeom prst="straightConnector1">
            <a:avLst/>
          </a:prstGeom>
          <a:noFill/>
          <a:ln w="38100" cap="flat" cmpd="sng">
            <a:solidFill>
              <a:schemeClr val="accent1"/>
            </a:solidFill>
            <a:prstDash val="solid"/>
            <a:round/>
            <a:headEnd type="none" w="sm" len="sm"/>
            <a:tailEnd type="triangle" w="med" len="med"/>
          </a:ln>
        </p:spPr>
      </p:cxnSp>
      <p:pic>
        <p:nvPicPr>
          <p:cNvPr id="866" name="Google Shape;866;p63"/>
          <p:cNvPicPr preferRelativeResize="0"/>
          <p:nvPr/>
        </p:nvPicPr>
        <p:blipFill rotWithShape="1">
          <a:blip r:embed="rId7">
            <a:alphaModFix/>
          </a:blip>
          <a:srcRect/>
          <a:stretch/>
        </p:blipFill>
        <p:spPr>
          <a:xfrm>
            <a:off x="8349667" y="2235877"/>
            <a:ext cx="671743" cy="671743"/>
          </a:xfrm>
          <a:prstGeom prst="rect">
            <a:avLst/>
          </a:prstGeom>
          <a:noFill/>
          <a:ln>
            <a:noFill/>
          </a:ln>
        </p:spPr>
      </p:pic>
      <p:cxnSp>
        <p:nvCxnSpPr>
          <p:cNvPr id="867" name="Google Shape;867;p63"/>
          <p:cNvCxnSpPr/>
          <p:nvPr/>
        </p:nvCxnSpPr>
        <p:spPr>
          <a:xfrm flipH="1">
            <a:off x="7483638" y="2571749"/>
            <a:ext cx="788700" cy="174000"/>
          </a:xfrm>
          <a:prstGeom prst="straightConnector1">
            <a:avLst/>
          </a:prstGeom>
          <a:noFill/>
          <a:ln w="38100" cap="flat" cmpd="sng">
            <a:solidFill>
              <a:schemeClr val="accent1"/>
            </a:solidFill>
            <a:prstDash val="solid"/>
            <a:round/>
            <a:headEnd type="none" w="sm" len="sm"/>
            <a:tailEnd type="triangle" w="med" len="med"/>
          </a:ln>
        </p:spPr>
      </p:cxnSp>
      <p:sp>
        <p:nvSpPr>
          <p:cNvPr id="868" name="Google Shape;868;p63"/>
          <p:cNvSpPr/>
          <p:nvPr/>
        </p:nvSpPr>
        <p:spPr>
          <a:xfrm>
            <a:off x="5577289" y="4023911"/>
            <a:ext cx="2358000" cy="644400"/>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1100" b="0" i="0" u="none" strike="noStrike" cap="none">
                <a:solidFill>
                  <a:schemeClr val="dk1"/>
                </a:solidFill>
                <a:latin typeface="Arial"/>
                <a:ea typeface="Arial"/>
                <a:cs typeface="Arial"/>
                <a:sym typeface="Arial"/>
              </a:rPr>
              <a:t>EUROfusion Services</a:t>
            </a:r>
            <a:endParaRPr sz="1100"/>
          </a:p>
        </p:txBody>
      </p:sp>
      <p:cxnSp>
        <p:nvCxnSpPr>
          <p:cNvPr id="869" name="Google Shape;869;p63"/>
          <p:cNvCxnSpPr/>
          <p:nvPr/>
        </p:nvCxnSpPr>
        <p:spPr>
          <a:xfrm>
            <a:off x="6756302" y="3583177"/>
            <a:ext cx="0" cy="407700"/>
          </a:xfrm>
          <a:prstGeom prst="straightConnector1">
            <a:avLst/>
          </a:prstGeom>
          <a:noFill/>
          <a:ln w="38100" cap="flat" cmpd="sng">
            <a:solidFill>
              <a:schemeClr val="accent1"/>
            </a:solidFill>
            <a:prstDash val="solid"/>
            <a:round/>
            <a:headEnd type="none" w="sm" len="sm"/>
            <a:tailEnd type="triangle" w="med" len="med"/>
          </a:ln>
        </p:spPr>
      </p:cxnSp>
      <p:pic>
        <p:nvPicPr>
          <p:cNvPr id="870" name="Google Shape;870;p63"/>
          <p:cNvPicPr preferRelativeResize="0"/>
          <p:nvPr/>
        </p:nvPicPr>
        <p:blipFill rotWithShape="1">
          <a:blip r:embed="rId8">
            <a:alphaModFix/>
          </a:blip>
          <a:srcRect/>
          <a:stretch/>
        </p:blipFill>
        <p:spPr>
          <a:xfrm>
            <a:off x="691539" y="1381500"/>
            <a:ext cx="3106609" cy="3251102"/>
          </a:xfrm>
          <a:prstGeom prst="rect">
            <a:avLst/>
          </a:prstGeom>
          <a:noFill/>
          <a:ln>
            <a:noFill/>
          </a:ln>
        </p:spPr>
      </p:pic>
      <p:pic>
        <p:nvPicPr>
          <p:cNvPr id="871" name="Google Shape;871;p63"/>
          <p:cNvPicPr preferRelativeResize="0"/>
          <p:nvPr/>
        </p:nvPicPr>
        <p:blipFill rotWithShape="1">
          <a:blip r:embed="rId9">
            <a:alphaModFix/>
          </a:blip>
          <a:srcRect/>
          <a:stretch/>
        </p:blipFill>
        <p:spPr>
          <a:xfrm>
            <a:off x="1457498" y="1794062"/>
            <a:ext cx="1508541" cy="37915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64"/>
          <p:cNvSpPr txBox="1">
            <a:spLocks noGrp="1"/>
          </p:cNvSpPr>
          <p:nvPr>
            <p:ph type="title"/>
          </p:nvPr>
        </p:nvSpPr>
        <p:spPr>
          <a:xfrm>
            <a:off x="340894" y="234994"/>
            <a:ext cx="7042800" cy="704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400"/>
              <a:buNone/>
            </a:pPr>
            <a:r>
              <a:rPr lang="en-GB"/>
              <a:t> </a:t>
            </a:r>
            <a:endParaRPr/>
          </a:p>
          <a:p>
            <a:pPr marL="0" lvl="0" indent="0" algn="l" rtl="0">
              <a:lnSpc>
                <a:spcPct val="100000"/>
              </a:lnSpc>
              <a:spcBef>
                <a:spcPts val="0"/>
              </a:spcBef>
              <a:spcAft>
                <a:spcPts val="0"/>
              </a:spcAft>
              <a:buSzPts val="1400"/>
              <a:buNone/>
            </a:pPr>
            <a:r>
              <a:rPr lang="en-GB" b="0" i="1">
                <a:solidFill>
                  <a:srgbClr val="FFFFFF"/>
                </a:solidFill>
              </a:rPr>
              <a:t>User Registration</a:t>
            </a:r>
            <a:endParaRPr b="0" i="1">
              <a:solidFill>
                <a:srgbClr val="FFFFFF"/>
              </a:solidFill>
            </a:endParaRPr>
          </a:p>
        </p:txBody>
      </p:sp>
      <p:sp>
        <p:nvSpPr>
          <p:cNvPr id="878" name="Google Shape;878;p64"/>
          <p:cNvSpPr txBox="1">
            <a:spLocks noGrp="1"/>
          </p:cNvSpPr>
          <p:nvPr>
            <p:ph type="sldNum" idx="12"/>
          </p:nvPr>
        </p:nvSpPr>
        <p:spPr>
          <a:xfrm>
            <a:off x="8579646" y="4892926"/>
            <a:ext cx="427200" cy="2409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000000"/>
              </a:buClr>
              <a:buSzPts val="900"/>
              <a:buFont typeface="Arial"/>
              <a:buNone/>
            </a:pPr>
            <a:fld id="{00000000-1234-1234-1234-123412341234}" type="slidenum">
              <a:rPr lang="en-GB"/>
              <a:t>46</a:t>
            </a:fld>
            <a:endParaRPr/>
          </a:p>
        </p:txBody>
      </p:sp>
      <p:pic>
        <p:nvPicPr>
          <p:cNvPr id="879" name="Google Shape;879;p64" descr="A picture containing drawing, plate&#10;&#10;Description automatically generated"/>
          <p:cNvPicPr preferRelativeResize="0"/>
          <p:nvPr/>
        </p:nvPicPr>
        <p:blipFill rotWithShape="1">
          <a:blip r:embed="rId3">
            <a:alphaModFix/>
          </a:blip>
          <a:srcRect/>
          <a:stretch/>
        </p:blipFill>
        <p:spPr>
          <a:xfrm>
            <a:off x="340894" y="175934"/>
            <a:ext cx="1870876" cy="406568"/>
          </a:xfrm>
          <a:prstGeom prst="rect">
            <a:avLst/>
          </a:prstGeom>
          <a:noFill/>
          <a:ln>
            <a:noFill/>
          </a:ln>
        </p:spPr>
      </p:pic>
      <p:sp>
        <p:nvSpPr>
          <p:cNvPr id="880" name="Google Shape;880;p64"/>
          <p:cNvSpPr/>
          <p:nvPr/>
        </p:nvSpPr>
        <p:spPr>
          <a:xfrm>
            <a:off x="6033844" y="2196212"/>
            <a:ext cx="1350000" cy="1350000"/>
          </a:xfrm>
          <a:prstGeom prst="ellipse">
            <a:avLst/>
          </a:prstGeom>
          <a:solidFill>
            <a:schemeClr val="accent1"/>
          </a:solidFill>
          <a:ln w="25400" cap="flat" cmpd="sng">
            <a:solidFill>
              <a:srgbClr val="42719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1100" b="1" i="0" u="none" strike="noStrike" cap="none">
                <a:solidFill>
                  <a:schemeClr val="lt1"/>
                </a:solidFill>
                <a:latin typeface="Arial"/>
                <a:ea typeface="Arial"/>
                <a:cs typeface="Arial"/>
                <a:sym typeface="Arial"/>
              </a:rPr>
              <a:t>EUROfusion Identity</a:t>
            </a:r>
            <a:endParaRPr sz="1100"/>
          </a:p>
        </p:txBody>
      </p:sp>
      <p:pic>
        <p:nvPicPr>
          <p:cNvPr id="881" name="Google Shape;881;p64" descr="Google logo - Wikipedia"/>
          <p:cNvPicPr preferRelativeResize="0"/>
          <p:nvPr/>
        </p:nvPicPr>
        <p:blipFill rotWithShape="1">
          <a:blip r:embed="rId4">
            <a:alphaModFix/>
          </a:blip>
          <a:srcRect/>
          <a:stretch/>
        </p:blipFill>
        <p:spPr>
          <a:xfrm>
            <a:off x="7520962" y="1304658"/>
            <a:ext cx="828708" cy="280336"/>
          </a:xfrm>
          <a:prstGeom prst="rect">
            <a:avLst/>
          </a:prstGeom>
          <a:noFill/>
          <a:ln>
            <a:noFill/>
          </a:ln>
        </p:spPr>
      </p:pic>
      <p:pic>
        <p:nvPicPr>
          <p:cNvPr id="882" name="Google Shape;882;p64" descr="Getting credit &amp;amp; archiving - Research Posters - Research ..."/>
          <p:cNvPicPr preferRelativeResize="0"/>
          <p:nvPr/>
        </p:nvPicPr>
        <p:blipFill rotWithShape="1">
          <a:blip r:embed="rId5">
            <a:alphaModFix/>
          </a:blip>
          <a:srcRect/>
          <a:stretch/>
        </p:blipFill>
        <p:spPr>
          <a:xfrm>
            <a:off x="8248417" y="1725767"/>
            <a:ext cx="758500" cy="257871"/>
          </a:xfrm>
          <a:prstGeom prst="rect">
            <a:avLst/>
          </a:prstGeom>
          <a:noFill/>
          <a:ln>
            <a:noFill/>
          </a:ln>
        </p:spPr>
      </p:pic>
      <p:pic>
        <p:nvPicPr>
          <p:cNvPr id="883" name="Google Shape;883;p64" descr="eduGAIN - Wikipedia, the free encyclopedia"/>
          <p:cNvPicPr preferRelativeResize="0"/>
          <p:nvPr/>
        </p:nvPicPr>
        <p:blipFill rotWithShape="1">
          <a:blip r:embed="rId6">
            <a:alphaModFix/>
          </a:blip>
          <a:srcRect/>
          <a:stretch/>
        </p:blipFill>
        <p:spPr>
          <a:xfrm>
            <a:off x="6150745" y="1236242"/>
            <a:ext cx="1116196" cy="290517"/>
          </a:xfrm>
          <a:prstGeom prst="rect">
            <a:avLst/>
          </a:prstGeom>
          <a:noFill/>
          <a:ln>
            <a:noFill/>
          </a:ln>
        </p:spPr>
      </p:pic>
      <p:cxnSp>
        <p:nvCxnSpPr>
          <p:cNvPr id="884" name="Google Shape;884;p64"/>
          <p:cNvCxnSpPr/>
          <p:nvPr/>
        </p:nvCxnSpPr>
        <p:spPr>
          <a:xfrm>
            <a:off x="6727945" y="1584994"/>
            <a:ext cx="0" cy="539400"/>
          </a:xfrm>
          <a:prstGeom prst="straightConnector1">
            <a:avLst/>
          </a:prstGeom>
          <a:noFill/>
          <a:ln w="38100" cap="flat" cmpd="sng">
            <a:solidFill>
              <a:schemeClr val="accent1"/>
            </a:solidFill>
            <a:prstDash val="solid"/>
            <a:round/>
            <a:headEnd type="none" w="sm" len="sm"/>
            <a:tailEnd type="triangle" w="med" len="med"/>
          </a:ln>
        </p:spPr>
      </p:cxnSp>
      <p:cxnSp>
        <p:nvCxnSpPr>
          <p:cNvPr id="885" name="Google Shape;885;p64"/>
          <p:cNvCxnSpPr/>
          <p:nvPr/>
        </p:nvCxnSpPr>
        <p:spPr>
          <a:xfrm flipH="1">
            <a:off x="7135959" y="1584994"/>
            <a:ext cx="499500" cy="611400"/>
          </a:xfrm>
          <a:prstGeom prst="straightConnector1">
            <a:avLst/>
          </a:prstGeom>
          <a:noFill/>
          <a:ln w="38100" cap="flat" cmpd="sng">
            <a:solidFill>
              <a:schemeClr val="accent1"/>
            </a:solidFill>
            <a:prstDash val="solid"/>
            <a:round/>
            <a:headEnd type="none" w="sm" len="sm"/>
            <a:tailEnd type="triangle" w="med" len="med"/>
          </a:ln>
        </p:spPr>
      </p:cxnSp>
      <p:cxnSp>
        <p:nvCxnSpPr>
          <p:cNvPr id="886" name="Google Shape;886;p64"/>
          <p:cNvCxnSpPr/>
          <p:nvPr/>
        </p:nvCxnSpPr>
        <p:spPr>
          <a:xfrm flipH="1">
            <a:off x="7383929" y="1983638"/>
            <a:ext cx="818700" cy="588300"/>
          </a:xfrm>
          <a:prstGeom prst="straightConnector1">
            <a:avLst/>
          </a:prstGeom>
          <a:noFill/>
          <a:ln w="38100" cap="flat" cmpd="sng">
            <a:solidFill>
              <a:schemeClr val="accent1"/>
            </a:solidFill>
            <a:prstDash val="solid"/>
            <a:round/>
            <a:headEnd type="none" w="sm" len="sm"/>
            <a:tailEnd type="triangle" w="med" len="med"/>
          </a:ln>
        </p:spPr>
      </p:cxnSp>
      <p:pic>
        <p:nvPicPr>
          <p:cNvPr id="887" name="Google Shape;887;p64"/>
          <p:cNvPicPr preferRelativeResize="0"/>
          <p:nvPr/>
        </p:nvPicPr>
        <p:blipFill rotWithShape="1">
          <a:blip r:embed="rId7">
            <a:alphaModFix/>
          </a:blip>
          <a:srcRect/>
          <a:stretch/>
        </p:blipFill>
        <p:spPr>
          <a:xfrm>
            <a:off x="8349667" y="2235877"/>
            <a:ext cx="671743" cy="671743"/>
          </a:xfrm>
          <a:prstGeom prst="rect">
            <a:avLst/>
          </a:prstGeom>
          <a:noFill/>
          <a:ln>
            <a:noFill/>
          </a:ln>
        </p:spPr>
      </p:pic>
      <p:cxnSp>
        <p:nvCxnSpPr>
          <p:cNvPr id="888" name="Google Shape;888;p64"/>
          <p:cNvCxnSpPr/>
          <p:nvPr/>
        </p:nvCxnSpPr>
        <p:spPr>
          <a:xfrm flipH="1">
            <a:off x="7483638" y="2571749"/>
            <a:ext cx="788700" cy="174000"/>
          </a:xfrm>
          <a:prstGeom prst="straightConnector1">
            <a:avLst/>
          </a:prstGeom>
          <a:noFill/>
          <a:ln w="38100" cap="flat" cmpd="sng">
            <a:solidFill>
              <a:schemeClr val="accent1"/>
            </a:solidFill>
            <a:prstDash val="solid"/>
            <a:round/>
            <a:headEnd type="none" w="sm" len="sm"/>
            <a:tailEnd type="triangle" w="med" len="med"/>
          </a:ln>
        </p:spPr>
      </p:cxnSp>
      <p:sp>
        <p:nvSpPr>
          <p:cNvPr id="889" name="Google Shape;889;p64"/>
          <p:cNvSpPr/>
          <p:nvPr/>
        </p:nvSpPr>
        <p:spPr>
          <a:xfrm>
            <a:off x="5577289" y="4023911"/>
            <a:ext cx="2358000" cy="644400"/>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1100" b="0" i="0" u="none" strike="noStrike" cap="none">
                <a:solidFill>
                  <a:schemeClr val="dk1"/>
                </a:solidFill>
                <a:latin typeface="Arial"/>
                <a:ea typeface="Arial"/>
                <a:cs typeface="Arial"/>
                <a:sym typeface="Arial"/>
              </a:rPr>
              <a:t>EUROfusion Services</a:t>
            </a:r>
            <a:endParaRPr sz="1100"/>
          </a:p>
        </p:txBody>
      </p:sp>
      <p:cxnSp>
        <p:nvCxnSpPr>
          <p:cNvPr id="890" name="Google Shape;890;p64"/>
          <p:cNvCxnSpPr/>
          <p:nvPr/>
        </p:nvCxnSpPr>
        <p:spPr>
          <a:xfrm>
            <a:off x="6756302" y="3583177"/>
            <a:ext cx="0" cy="407700"/>
          </a:xfrm>
          <a:prstGeom prst="straightConnector1">
            <a:avLst/>
          </a:prstGeom>
          <a:noFill/>
          <a:ln w="38100" cap="flat" cmpd="sng">
            <a:solidFill>
              <a:schemeClr val="accent1"/>
            </a:solidFill>
            <a:prstDash val="solid"/>
            <a:round/>
            <a:headEnd type="none" w="sm" len="sm"/>
            <a:tailEnd type="triangle" w="med" len="med"/>
          </a:ln>
        </p:spPr>
      </p:cxnSp>
      <p:pic>
        <p:nvPicPr>
          <p:cNvPr id="891" name="Google Shape;891;p64"/>
          <p:cNvPicPr preferRelativeResize="0"/>
          <p:nvPr/>
        </p:nvPicPr>
        <p:blipFill rotWithShape="1">
          <a:blip r:embed="rId8">
            <a:alphaModFix/>
          </a:blip>
          <a:srcRect/>
          <a:stretch/>
        </p:blipFill>
        <p:spPr>
          <a:xfrm>
            <a:off x="227038" y="1304658"/>
            <a:ext cx="5239639" cy="280127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65"/>
          <p:cNvSpPr txBox="1">
            <a:spLocks noGrp="1"/>
          </p:cNvSpPr>
          <p:nvPr>
            <p:ph type="title"/>
          </p:nvPr>
        </p:nvSpPr>
        <p:spPr>
          <a:xfrm>
            <a:off x="340894" y="234994"/>
            <a:ext cx="7042800" cy="704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400"/>
              <a:buNone/>
            </a:pPr>
            <a:r>
              <a:rPr lang="en-GB"/>
              <a:t> </a:t>
            </a:r>
            <a:endParaRPr/>
          </a:p>
          <a:p>
            <a:pPr marL="0" lvl="0" indent="0" algn="l" rtl="0">
              <a:lnSpc>
                <a:spcPct val="100000"/>
              </a:lnSpc>
              <a:spcBef>
                <a:spcPts val="0"/>
              </a:spcBef>
              <a:spcAft>
                <a:spcPts val="0"/>
              </a:spcAft>
              <a:buSzPts val="1400"/>
              <a:buNone/>
            </a:pPr>
            <a:r>
              <a:rPr lang="en-GB" b="0" i="1">
                <a:solidFill>
                  <a:srgbClr val="FFFFFF"/>
                </a:solidFill>
              </a:rPr>
              <a:t>Identity Linking</a:t>
            </a:r>
            <a:endParaRPr b="0" i="1">
              <a:solidFill>
                <a:srgbClr val="FFFFFF"/>
              </a:solidFill>
            </a:endParaRPr>
          </a:p>
        </p:txBody>
      </p:sp>
      <p:sp>
        <p:nvSpPr>
          <p:cNvPr id="898" name="Google Shape;898;p65"/>
          <p:cNvSpPr txBox="1">
            <a:spLocks noGrp="1"/>
          </p:cNvSpPr>
          <p:nvPr>
            <p:ph type="sldNum" idx="12"/>
          </p:nvPr>
        </p:nvSpPr>
        <p:spPr>
          <a:xfrm>
            <a:off x="8579646" y="4892926"/>
            <a:ext cx="427200" cy="2409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000000"/>
              </a:buClr>
              <a:buSzPts val="900"/>
              <a:buFont typeface="Arial"/>
              <a:buNone/>
            </a:pPr>
            <a:fld id="{00000000-1234-1234-1234-123412341234}" type="slidenum">
              <a:rPr lang="en-GB"/>
              <a:t>47</a:t>
            </a:fld>
            <a:endParaRPr/>
          </a:p>
        </p:txBody>
      </p:sp>
      <p:pic>
        <p:nvPicPr>
          <p:cNvPr id="899" name="Google Shape;899;p65" descr="A picture containing drawing, plate&#10;&#10;Description automatically generated"/>
          <p:cNvPicPr preferRelativeResize="0"/>
          <p:nvPr/>
        </p:nvPicPr>
        <p:blipFill rotWithShape="1">
          <a:blip r:embed="rId3">
            <a:alphaModFix/>
          </a:blip>
          <a:srcRect/>
          <a:stretch/>
        </p:blipFill>
        <p:spPr>
          <a:xfrm>
            <a:off x="340894" y="175934"/>
            <a:ext cx="1870876" cy="406568"/>
          </a:xfrm>
          <a:prstGeom prst="rect">
            <a:avLst/>
          </a:prstGeom>
          <a:noFill/>
          <a:ln>
            <a:noFill/>
          </a:ln>
        </p:spPr>
      </p:pic>
      <p:sp>
        <p:nvSpPr>
          <p:cNvPr id="900" name="Google Shape;900;p65"/>
          <p:cNvSpPr/>
          <p:nvPr/>
        </p:nvSpPr>
        <p:spPr>
          <a:xfrm>
            <a:off x="6033844" y="2196212"/>
            <a:ext cx="1350000" cy="1350000"/>
          </a:xfrm>
          <a:prstGeom prst="ellipse">
            <a:avLst/>
          </a:prstGeom>
          <a:solidFill>
            <a:schemeClr val="accent1"/>
          </a:solidFill>
          <a:ln w="25400" cap="flat" cmpd="sng">
            <a:solidFill>
              <a:srgbClr val="42719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1100" b="1" i="0" u="none" strike="noStrike" cap="none">
                <a:solidFill>
                  <a:schemeClr val="lt1"/>
                </a:solidFill>
                <a:latin typeface="Arial"/>
                <a:ea typeface="Arial"/>
                <a:cs typeface="Arial"/>
                <a:sym typeface="Arial"/>
              </a:rPr>
              <a:t>EUROfusion Identity</a:t>
            </a:r>
            <a:endParaRPr sz="1100"/>
          </a:p>
        </p:txBody>
      </p:sp>
      <p:pic>
        <p:nvPicPr>
          <p:cNvPr id="901" name="Google Shape;901;p65" descr="Google logo - Wikipedia"/>
          <p:cNvPicPr preferRelativeResize="0"/>
          <p:nvPr/>
        </p:nvPicPr>
        <p:blipFill rotWithShape="1">
          <a:blip r:embed="rId4">
            <a:alphaModFix/>
          </a:blip>
          <a:srcRect/>
          <a:stretch/>
        </p:blipFill>
        <p:spPr>
          <a:xfrm>
            <a:off x="7520962" y="1304658"/>
            <a:ext cx="828708" cy="280336"/>
          </a:xfrm>
          <a:prstGeom prst="rect">
            <a:avLst/>
          </a:prstGeom>
          <a:noFill/>
          <a:ln>
            <a:noFill/>
          </a:ln>
        </p:spPr>
      </p:pic>
      <p:pic>
        <p:nvPicPr>
          <p:cNvPr id="902" name="Google Shape;902;p65" descr="Getting credit &amp;amp; archiving - Research Posters - Research ..."/>
          <p:cNvPicPr preferRelativeResize="0"/>
          <p:nvPr/>
        </p:nvPicPr>
        <p:blipFill rotWithShape="1">
          <a:blip r:embed="rId5">
            <a:alphaModFix/>
          </a:blip>
          <a:srcRect/>
          <a:stretch/>
        </p:blipFill>
        <p:spPr>
          <a:xfrm>
            <a:off x="8248417" y="1725767"/>
            <a:ext cx="758500" cy="257871"/>
          </a:xfrm>
          <a:prstGeom prst="rect">
            <a:avLst/>
          </a:prstGeom>
          <a:noFill/>
          <a:ln>
            <a:noFill/>
          </a:ln>
        </p:spPr>
      </p:pic>
      <p:pic>
        <p:nvPicPr>
          <p:cNvPr id="903" name="Google Shape;903;p65" descr="eduGAIN - Wikipedia, the free encyclopedia"/>
          <p:cNvPicPr preferRelativeResize="0"/>
          <p:nvPr/>
        </p:nvPicPr>
        <p:blipFill rotWithShape="1">
          <a:blip r:embed="rId6">
            <a:alphaModFix/>
          </a:blip>
          <a:srcRect/>
          <a:stretch/>
        </p:blipFill>
        <p:spPr>
          <a:xfrm>
            <a:off x="6150745" y="1236242"/>
            <a:ext cx="1116196" cy="290517"/>
          </a:xfrm>
          <a:prstGeom prst="rect">
            <a:avLst/>
          </a:prstGeom>
          <a:noFill/>
          <a:ln>
            <a:noFill/>
          </a:ln>
        </p:spPr>
      </p:pic>
      <p:cxnSp>
        <p:nvCxnSpPr>
          <p:cNvPr id="904" name="Google Shape;904;p65"/>
          <p:cNvCxnSpPr/>
          <p:nvPr/>
        </p:nvCxnSpPr>
        <p:spPr>
          <a:xfrm>
            <a:off x="6727945" y="1584994"/>
            <a:ext cx="0" cy="539400"/>
          </a:xfrm>
          <a:prstGeom prst="straightConnector1">
            <a:avLst/>
          </a:prstGeom>
          <a:noFill/>
          <a:ln w="38100" cap="flat" cmpd="sng">
            <a:solidFill>
              <a:schemeClr val="accent1"/>
            </a:solidFill>
            <a:prstDash val="solid"/>
            <a:round/>
            <a:headEnd type="none" w="sm" len="sm"/>
            <a:tailEnd type="triangle" w="med" len="med"/>
          </a:ln>
        </p:spPr>
      </p:cxnSp>
      <p:cxnSp>
        <p:nvCxnSpPr>
          <p:cNvPr id="905" name="Google Shape;905;p65"/>
          <p:cNvCxnSpPr/>
          <p:nvPr/>
        </p:nvCxnSpPr>
        <p:spPr>
          <a:xfrm flipH="1">
            <a:off x="7135959" y="1584994"/>
            <a:ext cx="499500" cy="611400"/>
          </a:xfrm>
          <a:prstGeom prst="straightConnector1">
            <a:avLst/>
          </a:prstGeom>
          <a:noFill/>
          <a:ln w="38100" cap="flat" cmpd="sng">
            <a:solidFill>
              <a:schemeClr val="accent1"/>
            </a:solidFill>
            <a:prstDash val="solid"/>
            <a:round/>
            <a:headEnd type="none" w="sm" len="sm"/>
            <a:tailEnd type="triangle" w="med" len="med"/>
          </a:ln>
        </p:spPr>
      </p:cxnSp>
      <p:cxnSp>
        <p:nvCxnSpPr>
          <p:cNvPr id="906" name="Google Shape;906;p65"/>
          <p:cNvCxnSpPr/>
          <p:nvPr/>
        </p:nvCxnSpPr>
        <p:spPr>
          <a:xfrm flipH="1">
            <a:off x="7383929" y="1983638"/>
            <a:ext cx="818700" cy="588300"/>
          </a:xfrm>
          <a:prstGeom prst="straightConnector1">
            <a:avLst/>
          </a:prstGeom>
          <a:noFill/>
          <a:ln w="38100" cap="flat" cmpd="sng">
            <a:solidFill>
              <a:schemeClr val="accent1"/>
            </a:solidFill>
            <a:prstDash val="solid"/>
            <a:round/>
            <a:headEnd type="none" w="sm" len="sm"/>
            <a:tailEnd type="triangle" w="med" len="med"/>
          </a:ln>
        </p:spPr>
      </p:cxnSp>
      <p:pic>
        <p:nvPicPr>
          <p:cNvPr id="907" name="Google Shape;907;p65"/>
          <p:cNvPicPr preferRelativeResize="0"/>
          <p:nvPr/>
        </p:nvPicPr>
        <p:blipFill rotWithShape="1">
          <a:blip r:embed="rId7">
            <a:alphaModFix/>
          </a:blip>
          <a:srcRect/>
          <a:stretch/>
        </p:blipFill>
        <p:spPr>
          <a:xfrm>
            <a:off x="8349667" y="2235877"/>
            <a:ext cx="671743" cy="671743"/>
          </a:xfrm>
          <a:prstGeom prst="rect">
            <a:avLst/>
          </a:prstGeom>
          <a:noFill/>
          <a:ln>
            <a:noFill/>
          </a:ln>
        </p:spPr>
      </p:pic>
      <p:cxnSp>
        <p:nvCxnSpPr>
          <p:cNvPr id="908" name="Google Shape;908;p65"/>
          <p:cNvCxnSpPr/>
          <p:nvPr/>
        </p:nvCxnSpPr>
        <p:spPr>
          <a:xfrm flipH="1">
            <a:off x="7483638" y="2571749"/>
            <a:ext cx="788700" cy="174000"/>
          </a:xfrm>
          <a:prstGeom prst="straightConnector1">
            <a:avLst/>
          </a:prstGeom>
          <a:noFill/>
          <a:ln w="38100" cap="flat" cmpd="sng">
            <a:solidFill>
              <a:schemeClr val="accent1"/>
            </a:solidFill>
            <a:prstDash val="solid"/>
            <a:round/>
            <a:headEnd type="none" w="sm" len="sm"/>
            <a:tailEnd type="triangle" w="med" len="med"/>
          </a:ln>
        </p:spPr>
      </p:cxnSp>
      <p:sp>
        <p:nvSpPr>
          <p:cNvPr id="909" name="Google Shape;909;p65"/>
          <p:cNvSpPr/>
          <p:nvPr/>
        </p:nvSpPr>
        <p:spPr>
          <a:xfrm>
            <a:off x="5577289" y="4023911"/>
            <a:ext cx="2358000" cy="644400"/>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1100" b="0" i="0" u="none" strike="noStrike" cap="none">
                <a:solidFill>
                  <a:schemeClr val="dk1"/>
                </a:solidFill>
                <a:latin typeface="Arial"/>
                <a:ea typeface="Arial"/>
                <a:cs typeface="Arial"/>
                <a:sym typeface="Arial"/>
              </a:rPr>
              <a:t>EUROfusion Services</a:t>
            </a:r>
            <a:endParaRPr sz="1100"/>
          </a:p>
        </p:txBody>
      </p:sp>
      <p:cxnSp>
        <p:nvCxnSpPr>
          <p:cNvPr id="910" name="Google Shape;910;p65"/>
          <p:cNvCxnSpPr/>
          <p:nvPr/>
        </p:nvCxnSpPr>
        <p:spPr>
          <a:xfrm>
            <a:off x="6756302" y="3583177"/>
            <a:ext cx="0" cy="407700"/>
          </a:xfrm>
          <a:prstGeom prst="straightConnector1">
            <a:avLst/>
          </a:prstGeom>
          <a:noFill/>
          <a:ln w="38100" cap="flat" cmpd="sng">
            <a:solidFill>
              <a:schemeClr val="accent1"/>
            </a:solidFill>
            <a:prstDash val="solid"/>
            <a:round/>
            <a:headEnd type="none" w="sm" len="sm"/>
            <a:tailEnd type="triangle" w="med" len="med"/>
          </a:ln>
        </p:spPr>
      </p:cxnSp>
      <p:pic>
        <p:nvPicPr>
          <p:cNvPr id="911" name="Google Shape;911;p65"/>
          <p:cNvPicPr preferRelativeResize="0"/>
          <p:nvPr/>
        </p:nvPicPr>
        <p:blipFill rotWithShape="1">
          <a:blip r:embed="rId8">
            <a:alphaModFix/>
          </a:blip>
          <a:srcRect/>
          <a:stretch/>
        </p:blipFill>
        <p:spPr>
          <a:xfrm>
            <a:off x="262241" y="1133609"/>
            <a:ext cx="3740072" cy="1442189"/>
          </a:xfrm>
          <a:prstGeom prst="rect">
            <a:avLst/>
          </a:prstGeom>
          <a:noFill/>
          <a:ln>
            <a:noFill/>
          </a:ln>
        </p:spPr>
      </p:pic>
      <p:pic>
        <p:nvPicPr>
          <p:cNvPr id="912" name="Google Shape;912;p65"/>
          <p:cNvPicPr preferRelativeResize="0"/>
          <p:nvPr/>
        </p:nvPicPr>
        <p:blipFill rotWithShape="1">
          <a:blip r:embed="rId9">
            <a:alphaModFix/>
          </a:blip>
          <a:srcRect/>
          <a:stretch/>
        </p:blipFill>
        <p:spPr>
          <a:xfrm>
            <a:off x="272843" y="2682823"/>
            <a:ext cx="3877853" cy="172677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66"/>
          <p:cNvSpPr txBox="1">
            <a:spLocks noGrp="1"/>
          </p:cNvSpPr>
          <p:nvPr>
            <p:ph type="title"/>
          </p:nvPr>
        </p:nvSpPr>
        <p:spPr>
          <a:xfrm>
            <a:off x="340894" y="234994"/>
            <a:ext cx="7042800" cy="704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400"/>
              <a:buNone/>
            </a:pPr>
            <a:r>
              <a:rPr lang="en-GB"/>
              <a:t> </a:t>
            </a:r>
            <a:endParaRPr/>
          </a:p>
          <a:p>
            <a:pPr marL="0" lvl="0" indent="0" algn="l" rtl="0">
              <a:lnSpc>
                <a:spcPct val="100000"/>
              </a:lnSpc>
              <a:spcBef>
                <a:spcPts val="0"/>
              </a:spcBef>
              <a:spcAft>
                <a:spcPts val="0"/>
              </a:spcAft>
              <a:buSzPts val="1400"/>
              <a:buNone/>
            </a:pPr>
            <a:r>
              <a:rPr lang="en-GB" b="0" i="1">
                <a:solidFill>
                  <a:srgbClr val="FFFFFF"/>
                </a:solidFill>
              </a:rPr>
              <a:t>EUROfusion Identity Management</a:t>
            </a:r>
            <a:endParaRPr b="0" i="1">
              <a:solidFill>
                <a:srgbClr val="FFFFFF"/>
              </a:solidFill>
            </a:endParaRPr>
          </a:p>
        </p:txBody>
      </p:sp>
      <p:sp>
        <p:nvSpPr>
          <p:cNvPr id="919" name="Google Shape;919;p66"/>
          <p:cNvSpPr txBox="1">
            <a:spLocks noGrp="1"/>
          </p:cNvSpPr>
          <p:nvPr>
            <p:ph type="sldNum" idx="12"/>
          </p:nvPr>
        </p:nvSpPr>
        <p:spPr>
          <a:xfrm>
            <a:off x="8579646" y="4892926"/>
            <a:ext cx="427200" cy="2409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000000"/>
              </a:buClr>
              <a:buSzPts val="900"/>
              <a:buFont typeface="Arial"/>
              <a:buNone/>
            </a:pPr>
            <a:fld id="{00000000-1234-1234-1234-123412341234}" type="slidenum">
              <a:rPr lang="en-GB"/>
              <a:t>48</a:t>
            </a:fld>
            <a:endParaRPr/>
          </a:p>
        </p:txBody>
      </p:sp>
      <p:pic>
        <p:nvPicPr>
          <p:cNvPr id="920" name="Google Shape;920;p66" descr="A picture containing drawing, plate&#10;&#10;Description automatically generated"/>
          <p:cNvPicPr preferRelativeResize="0"/>
          <p:nvPr/>
        </p:nvPicPr>
        <p:blipFill rotWithShape="1">
          <a:blip r:embed="rId3">
            <a:alphaModFix/>
          </a:blip>
          <a:srcRect/>
          <a:stretch/>
        </p:blipFill>
        <p:spPr>
          <a:xfrm>
            <a:off x="340894" y="175934"/>
            <a:ext cx="1870876" cy="406568"/>
          </a:xfrm>
          <a:prstGeom prst="rect">
            <a:avLst/>
          </a:prstGeom>
          <a:noFill/>
          <a:ln>
            <a:noFill/>
          </a:ln>
        </p:spPr>
      </p:pic>
      <p:sp>
        <p:nvSpPr>
          <p:cNvPr id="921" name="Google Shape;921;p66"/>
          <p:cNvSpPr/>
          <p:nvPr/>
        </p:nvSpPr>
        <p:spPr>
          <a:xfrm>
            <a:off x="6033844" y="2196212"/>
            <a:ext cx="1350000" cy="1350000"/>
          </a:xfrm>
          <a:prstGeom prst="ellipse">
            <a:avLst/>
          </a:prstGeom>
          <a:solidFill>
            <a:schemeClr val="accent1"/>
          </a:solidFill>
          <a:ln w="25400" cap="flat" cmpd="sng">
            <a:solidFill>
              <a:srgbClr val="42719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1100" b="1" i="0" u="none" strike="noStrike" cap="none">
                <a:solidFill>
                  <a:schemeClr val="lt1"/>
                </a:solidFill>
                <a:latin typeface="Arial"/>
                <a:ea typeface="Arial"/>
                <a:cs typeface="Arial"/>
                <a:sym typeface="Arial"/>
              </a:rPr>
              <a:t>EUROfusion Identity</a:t>
            </a:r>
            <a:endParaRPr sz="1100"/>
          </a:p>
        </p:txBody>
      </p:sp>
      <p:pic>
        <p:nvPicPr>
          <p:cNvPr id="922" name="Google Shape;922;p66" descr="Google logo - Wikipedia"/>
          <p:cNvPicPr preferRelativeResize="0"/>
          <p:nvPr/>
        </p:nvPicPr>
        <p:blipFill rotWithShape="1">
          <a:blip r:embed="rId4">
            <a:alphaModFix/>
          </a:blip>
          <a:srcRect/>
          <a:stretch/>
        </p:blipFill>
        <p:spPr>
          <a:xfrm>
            <a:off x="7520962" y="1304658"/>
            <a:ext cx="828708" cy="280336"/>
          </a:xfrm>
          <a:prstGeom prst="rect">
            <a:avLst/>
          </a:prstGeom>
          <a:noFill/>
          <a:ln>
            <a:noFill/>
          </a:ln>
        </p:spPr>
      </p:pic>
      <p:pic>
        <p:nvPicPr>
          <p:cNvPr id="923" name="Google Shape;923;p66" descr="Getting credit &amp;amp; archiving - Research Posters - Research ..."/>
          <p:cNvPicPr preferRelativeResize="0"/>
          <p:nvPr/>
        </p:nvPicPr>
        <p:blipFill rotWithShape="1">
          <a:blip r:embed="rId5">
            <a:alphaModFix/>
          </a:blip>
          <a:srcRect/>
          <a:stretch/>
        </p:blipFill>
        <p:spPr>
          <a:xfrm>
            <a:off x="8248417" y="1725767"/>
            <a:ext cx="758500" cy="257871"/>
          </a:xfrm>
          <a:prstGeom prst="rect">
            <a:avLst/>
          </a:prstGeom>
          <a:noFill/>
          <a:ln>
            <a:noFill/>
          </a:ln>
        </p:spPr>
      </p:pic>
      <p:pic>
        <p:nvPicPr>
          <p:cNvPr id="924" name="Google Shape;924;p66" descr="eduGAIN - Wikipedia, the free encyclopedia"/>
          <p:cNvPicPr preferRelativeResize="0"/>
          <p:nvPr/>
        </p:nvPicPr>
        <p:blipFill rotWithShape="1">
          <a:blip r:embed="rId6">
            <a:alphaModFix/>
          </a:blip>
          <a:srcRect/>
          <a:stretch/>
        </p:blipFill>
        <p:spPr>
          <a:xfrm>
            <a:off x="6150745" y="1236242"/>
            <a:ext cx="1116196" cy="290517"/>
          </a:xfrm>
          <a:prstGeom prst="rect">
            <a:avLst/>
          </a:prstGeom>
          <a:noFill/>
          <a:ln>
            <a:noFill/>
          </a:ln>
        </p:spPr>
      </p:pic>
      <p:cxnSp>
        <p:nvCxnSpPr>
          <p:cNvPr id="925" name="Google Shape;925;p66"/>
          <p:cNvCxnSpPr/>
          <p:nvPr/>
        </p:nvCxnSpPr>
        <p:spPr>
          <a:xfrm>
            <a:off x="6727945" y="1584994"/>
            <a:ext cx="0" cy="539400"/>
          </a:xfrm>
          <a:prstGeom prst="straightConnector1">
            <a:avLst/>
          </a:prstGeom>
          <a:noFill/>
          <a:ln w="38100" cap="flat" cmpd="sng">
            <a:solidFill>
              <a:schemeClr val="accent1"/>
            </a:solidFill>
            <a:prstDash val="solid"/>
            <a:round/>
            <a:headEnd type="none" w="sm" len="sm"/>
            <a:tailEnd type="triangle" w="med" len="med"/>
          </a:ln>
        </p:spPr>
      </p:cxnSp>
      <p:cxnSp>
        <p:nvCxnSpPr>
          <p:cNvPr id="926" name="Google Shape;926;p66"/>
          <p:cNvCxnSpPr/>
          <p:nvPr/>
        </p:nvCxnSpPr>
        <p:spPr>
          <a:xfrm flipH="1">
            <a:off x="7135959" y="1584994"/>
            <a:ext cx="499500" cy="611400"/>
          </a:xfrm>
          <a:prstGeom prst="straightConnector1">
            <a:avLst/>
          </a:prstGeom>
          <a:noFill/>
          <a:ln w="38100" cap="flat" cmpd="sng">
            <a:solidFill>
              <a:schemeClr val="accent1"/>
            </a:solidFill>
            <a:prstDash val="solid"/>
            <a:round/>
            <a:headEnd type="none" w="sm" len="sm"/>
            <a:tailEnd type="triangle" w="med" len="med"/>
          </a:ln>
        </p:spPr>
      </p:cxnSp>
      <p:cxnSp>
        <p:nvCxnSpPr>
          <p:cNvPr id="927" name="Google Shape;927;p66"/>
          <p:cNvCxnSpPr/>
          <p:nvPr/>
        </p:nvCxnSpPr>
        <p:spPr>
          <a:xfrm flipH="1">
            <a:off x="7383929" y="1983638"/>
            <a:ext cx="818700" cy="588300"/>
          </a:xfrm>
          <a:prstGeom prst="straightConnector1">
            <a:avLst/>
          </a:prstGeom>
          <a:noFill/>
          <a:ln w="38100" cap="flat" cmpd="sng">
            <a:solidFill>
              <a:schemeClr val="accent1"/>
            </a:solidFill>
            <a:prstDash val="solid"/>
            <a:round/>
            <a:headEnd type="none" w="sm" len="sm"/>
            <a:tailEnd type="triangle" w="med" len="med"/>
          </a:ln>
        </p:spPr>
      </p:cxnSp>
      <p:pic>
        <p:nvPicPr>
          <p:cNvPr id="928" name="Google Shape;928;p66"/>
          <p:cNvPicPr preferRelativeResize="0"/>
          <p:nvPr/>
        </p:nvPicPr>
        <p:blipFill rotWithShape="1">
          <a:blip r:embed="rId7">
            <a:alphaModFix/>
          </a:blip>
          <a:srcRect/>
          <a:stretch/>
        </p:blipFill>
        <p:spPr>
          <a:xfrm>
            <a:off x="8349667" y="2235877"/>
            <a:ext cx="671743" cy="671743"/>
          </a:xfrm>
          <a:prstGeom prst="rect">
            <a:avLst/>
          </a:prstGeom>
          <a:noFill/>
          <a:ln>
            <a:noFill/>
          </a:ln>
        </p:spPr>
      </p:pic>
      <p:cxnSp>
        <p:nvCxnSpPr>
          <p:cNvPr id="929" name="Google Shape;929;p66"/>
          <p:cNvCxnSpPr/>
          <p:nvPr/>
        </p:nvCxnSpPr>
        <p:spPr>
          <a:xfrm flipH="1">
            <a:off x="7483638" y="2571749"/>
            <a:ext cx="788700" cy="174000"/>
          </a:xfrm>
          <a:prstGeom prst="straightConnector1">
            <a:avLst/>
          </a:prstGeom>
          <a:noFill/>
          <a:ln w="38100" cap="flat" cmpd="sng">
            <a:solidFill>
              <a:schemeClr val="accent1"/>
            </a:solidFill>
            <a:prstDash val="solid"/>
            <a:round/>
            <a:headEnd type="none" w="sm" len="sm"/>
            <a:tailEnd type="triangle" w="med" len="med"/>
          </a:ln>
        </p:spPr>
      </p:cxnSp>
      <p:sp>
        <p:nvSpPr>
          <p:cNvPr id="930" name="Google Shape;930;p66"/>
          <p:cNvSpPr/>
          <p:nvPr/>
        </p:nvSpPr>
        <p:spPr>
          <a:xfrm>
            <a:off x="5577289" y="4023911"/>
            <a:ext cx="2358000" cy="644400"/>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1100" b="0" i="0" u="none" strike="noStrike" cap="none">
                <a:solidFill>
                  <a:schemeClr val="dk1"/>
                </a:solidFill>
                <a:latin typeface="Arial"/>
                <a:ea typeface="Arial"/>
                <a:cs typeface="Arial"/>
                <a:sym typeface="Arial"/>
              </a:rPr>
              <a:t>EUROfusion Services</a:t>
            </a:r>
            <a:endParaRPr sz="1100"/>
          </a:p>
        </p:txBody>
      </p:sp>
      <p:cxnSp>
        <p:nvCxnSpPr>
          <p:cNvPr id="931" name="Google Shape;931;p66"/>
          <p:cNvCxnSpPr/>
          <p:nvPr/>
        </p:nvCxnSpPr>
        <p:spPr>
          <a:xfrm>
            <a:off x="6756302" y="3583177"/>
            <a:ext cx="0" cy="407700"/>
          </a:xfrm>
          <a:prstGeom prst="straightConnector1">
            <a:avLst/>
          </a:prstGeom>
          <a:noFill/>
          <a:ln w="38100" cap="flat" cmpd="sng">
            <a:solidFill>
              <a:schemeClr val="accent1"/>
            </a:solidFill>
            <a:prstDash val="solid"/>
            <a:round/>
            <a:headEnd type="none" w="sm" len="sm"/>
            <a:tailEnd type="triangle" w="med" len="med"/>
          </a:ln>
        </p:spPr>
      </p:cxnSp>
      <p:pic>
        <p:nvPicPr>
          <p:cNvPr id="932" name="Google Shape;932;p66"/>
          <p:cNvPicPr preferRelativeResize="0"/>
          <p:nvPr/>
        </p:nvPicPr>
        <p:blipFill rotWithShape="1">
          <a:blip r:embed="rId8">
            <a:alphaModFix/>
          </a:blip>
          <a:srcRect/>
          <a:stretch/>
        </p:blipFill>
        <p:spPr>
          <a:xfrm>
            <a:off x="41188" y="1080195"/>
            <a:ext cx="5824658" cy="250298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67"/>
          <p:cNvSpPr txBox="1">
            <a:spLocks noGrp="1"/>
          </p:cNvSpPr>
          <p:nvPr>
            <p:ph type="title"/>
          </p:nvPr>
        </p:nvSpPr>
        <p:spPr>
          <a:xfrm>
            <a:off x="340894" y="234994"/>
            <a:ext cx="7042800" cy="704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400"/>
              <a:buNone/>
            </a:pPr>
            <a:r>
              <a:rPr lang="en-GB"/>
              <a:t> </a:t>
            </a:r>
            <a:endParaRPr/>
          </a:p>
          <a:p>
            <a:pPr marL="0" lvl="0" indent="0" algn="l" rtl="0">
              <a:lnSpc>
                <a:spcPct val="100000"/>
              </a:lnSpc>
              <a:spcBef>
                <a:spcPts val="0"/>
              </a:spcBef>
              <a:spcAft>
                <a:spcPts val="0"/>
              </a:spcAft>
              <a:buSzPts val="1400"/>
              <a:buNone/>
            </a:pPr>
            <a:r>
              <a:rPr lang="en-GB" b="0" i="1">
                <a:solidFill>
                  <a:srgbClr val="FFFFFF"/>
                </a:solidFill>
              </a:rPr>
              <a:t>Connecting Service</a:t>
            </a:r>
            <a:endParaRPr b="0" i="1">
              <a:solidFill>
                <a:srgbClr val="FFFFFF"/>
              </a:solidFill>
            </a:endParaRPr>
          </a:p>
        </p:txBody>
      </p:sp>
      <p:sp>
        <p:nvSpPr>
          <p:cNvPr id="939" name="Google Shape;939;p67"/>
          <p:cNvSpPr txBox="1">
            <a:spLocks noGrp="1"/>
          </p:cNvSpPr>
          <p:nvPr>
            <p:ph type="sldNum" idx="12"/>
          </p:nvPr>
        </p:nvSpPr>
        <p:spPr>
          <a:xfrm>
            <a:off x="8579646" y="4892926"/>
            <a:ext cx="427200" cy="2409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000000"/>
              </a:buClr>
              <a:buSzPts val="900"/>
              <a:buFont typeface="Arial"/>
              <a:buNone/>
            </a:pPr>
            <a:fld id="{00000000-1234-1234-1234-123412341234}" type="slidenum">
              <a:rPr lang="en-GB"/>
              <a:t>49</a:t>
            </a:fld>
            <a:endParaRPr/>
          </a:p>
        </p:txBody>
      </p:sp>
      <p:pic>
        <p:nvPicPr>
          <p:cNvPr id="940" name="Google Shape;940;p67" descr="A picture containing drawing, plate&#10;&#10;Description automatically generated"/>
          <p:cNvPicPr preferRelativeResize="0"/>
          <p:nvPr/>
        </p:nvPicPr>
        <p:blipFill rotWithShape="1">
          <a:blip r:embed="rId3">
            <a:alphaModFix/>
          </a:blip>
          <a:srcRect/>
          <a:stretch/>
        </p:blipFill>
        <p:spPr>
          <a:xfrm>
            <a:off x="340894" y="175934"/>
            <a:ext cx="1870876" cy="406568"/>
          </a:xfrm>
          <a:prstGeom prst="rect">
            <a:avLst/>
          </a:prstGeom>
          <a:noFill/>
          <a:ln>
            <a:noFill/>
          </a:ln>
        </p:spPr>
      </p:pic>
      <p:sp>
        <p:nvSpPr>
          <p:cNvPr id="941" name="Google Shape;941;p67"/>
          <p:cNvSpPr/>
          <p:nvPr/>
        </p:nvSpPr>
        <p:spPr>
          <a:xfrm>
            <a:off x="6033844" y="2196212"/>
            <a:ext cx="1350000" cy="1350000"/>
          </a:xfrm>
          <a:prstGeom prst="ellipse">
            <a:avLst/>
          </a:prstGeom>
          <a:solidFill>
            <a:schemeClr val="accent1"/>
          </a:solidFill>
          <a:ln w="25400" cap="flat" cmpd="sng">
            <a:solidFill>
              <a:srgbClr val="42719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1100" b="1" i="0" u="none" strike="noStrike" cap="none">
                <a:solidFill>
                  <a:schemeClr val="lt1"/>
                </a:solidFill>
                <a:latin typeface="Arial"/>
                <a:ea typeface="Arial"/>
                <a:cs typeface="Arial"/>
                <a:sym typeface="Arial"/>
              </a:rPr>
              <a:t>EUROfusion Identity</a:t>
            </a:r>
            <a:endParaRPr sz="1100"/>
          </a:p>
        </p:txBody>
      </p:sp>
      <p:pic>
        <p:nvPicPr>
          <p:cNvPr id="942" name="Google Shape;942;p67" descr="Google logo - Wikipedia"/>
          <p:cNvPicPr preferRelativeResize="0"/>
          <p:nvPr/>
        </p:nvPicPr>
        <p:blipFill rotWithShape="1">
          <a:blip r:embed="rId4">
            <a:alphaModFix/>
          </a:blip>
          <a:srcRect/>
          <a:stretch/>
        </p:blipFill>
        <p:spPr>
          <a:xfrm>
            <a:off x="7520962" y="1304658"/>
            <a:ext cx="828708" cy="280336"/>
          </a:xfrm>
          <a:prstGeom prst="rect">
            <a:avLst/>
          </a:prstGeom>
          <a:noFill/>
          <a:ln>
            <a:noFill/>
          </a:ln>
        </p:spPr>
      </p:pic>
      <p:pic>
        <p:nvPicPr>
          <p:cNvPr id="943" name="Google Shape;943;p67" descr="Getting credit &amp;amp; archiving - Research Posters - Research ..."/>
          <p:cNvPicPr preferRelativeResize="0"/>
          <p:nvPr/>
        </p:nvPicPr>
        <p:blipFill rotWithShape="1">
          <a:blip r:embed="rId5">
            <a:alphaModFix/>
          </a:blip>
          <a:srcRect/>
          <a:stretch/>
        </p:blipFill>
        <p:spPr>
          <a:xfrm>
            <a:off x="8248417" y="1725767"/>
            <a:ext cx="758500" cy="257871"/>
          </a:xfrm>
          <a:prstGeom prst="rect">
            <a:avLst/>
          </a:prstGeom>
          <a:noFill/>
          <a:ln>
            <a:noFill/>
          </a:ln>
        </p:spPr>
      </p:pic>
      <p:pic>
        <p:nvPicPr>
          <p:cNvPr id="944" name="Google Shape;944;p67" descr="eduGAIN - Wikipedia, the free encyclopedia"/>
          <p:cNvPicPr preferRelativeResize="0"/>
          <p:nvPr/>
        </p:nvPicPr>
        <p:blipFill rotWithShape="1">
          <a:blip r:embed="rId6">
            <a:alphaModFix/>
          </a:blip>
          <a:srcRect/>
          <a:stretch/>
        </p:blipFill>
        <p:spPr>
          <a:xfrm>
            <a:off x="6150745" y="1236242"/>
            <a:ext cx="1116196" cy="290517"/>
          </a:xfrm>
          <a:prstGeom prst="rect">
            <a:avLst/>
          </a:prstGeom>
          <a:noFill/>
          <a:ln>
            <a:noFill/>
          </a:ln>
        </p:spPr>
      </p:pic>
      <p:cxnSp>
        <p:nvCxnSpPr>
          <p:cNvPr id="945" name="Google Shape;945;p67"/>
          <p:cNvCxnSpPr/>
          <p:nvPr/>
        </p:nvCxnSpPr>
        <p:spPr>
          <a:xfrm>
            <a:off x="6727945" y="1584994"/>
            <a:ext cx="0" cy="539400"/>
          </a:xfrm>
          <a:prstGeom prst="straightConnector1">
            <a:avLst/>
          </a:prstGeom>
          <a:noFill/>
          <a:ln w="38100" cap="flat" cmpd="sng">
            <a:solidFill>
              <a:schemeClr val="accent1"/>
            </a:solidFill>
            <a:prstDash val="solid"/>
            <a:round/>
            <a:headEnd type="none" w="sm" len="sm"/>
            <a:tailEnd type="triangle" w="med" len="med"/>
          </a:ln>
        </p:spPr>
      </p:cxnSp>
      <p:cxnSp>
        <p:nvCxnSpPr>
          <p:cNvPr id="946" name="Google Shape;946;p67"/>
          <p:cNvCxnSpPr/>
          <p:nvPr/>
        </p:nvCxnSpPr>
        <p:spPr>
          <a:xfrm flipH="1">
            <a:off x="7135959" y="1584994"/>
            <a:ext cx="499500" cy="611400"/>
          </a:xfrm>
          <a:prstGeom prst="straightConnector1">
            <a:avLst/>
          </a:prstGeom>
          <a:noFill/>
          <a:ln w="38100" cap="flat" cmpd="sng">
            <a:solidFill>
              <a:schemeClr val="accent1"/>
            </a:solidFill>
            <a:prstDash val="solid"/>
            <a:round/>
            <a:headEnd type="none" w="sm" len="sm"/>
            <a:tailEnd type="triangle" w="med" len="med"/>
          </a:ln>
        </p:spPr>
      </p:cxnSp>
      <p:cxnSp>
        <p:nvCxnSpPr>
          <p:cNvPr id="947" name="Google Shape;947;p67"/>
          <p:cNvCxnSpPr/>
          <p:nvPr/>
        </p:nvCxnSpPr>
        <p:spPr>
          <a:xfrm flipH="1">
            <a:off x="7383929" y="1983638"/>
            <a:ext cx="818700" cy="588300"/>
          </a:xfrm>
          <a:prstGeom prst="straightConnector1">
            <a:avLst/>
          </a:prstGeom>
          <a:noFill/>
          <a:ln w="38100" cap="flat" cmpd="sng">
            <a:solidFill>
              <a:schemeClr val="accent1"/>
            </a:solidFill>
            <a:prstDash val="solid"/>
            <a:round/>
            <a:headEnd type="none" w="sm" len="sm"/>
            <a:tailEnd type="triangle" w="med" len="med"/>
          </a:ln>
        </p:spPr>
      </p:cxnSp>
      <p:pic>
        <p:nvPicPr>
          <p:cNvPr id="948" name="Google Shape;948;p67"/>
          <p:cNvPicPr preferRelativeResize="0"/>
          <p:nvPr/>
        </p:nvPicPr>
        <p:blipFill rotWithShape="1">
          <a:blip r:embed="rId7">
            <a:alphaModFix/>
          </a:blip>
          <a:srcRect/>
          <a:stretch/>
        </p:blipFill>
        <p:spPr>
          <a:xfrm>
            <a:off x="8349667" y="2235877"/>
            <a:ext cx="671743" cy="671743"/>
          </a:xfrm>
          <a:prstGeom prst="rect">
            <a:avLst/>
          </a:prstGeom>
          <a:noFill/>
          <a:ln>
            <a:noFill/>
          </a:ln>
        </p:spPr>
      </p:pic>
      <p:cxnSp>
        <p:nvCxnSpPr>
          <p:cNvPr id="949" name="Google Shape;949;p67"/>
          <p:cNvCxnSpPr/>
          <p:nvPr/>
        </p:nvCxnSpPr>
        <p:spPr>
          <a:xfrm flipH="1">
            <a:off x="7483638" y="2571749"/>
            <a:ext cx="788700" cy="174000"/>
          </a:xfrm>
          <a:prstGeom prst="straightConnector1">
            <a:avLst/>
          </a:prstGeom>
          <a:noFill/>
          <a:ln w="38100" cap="flat" cmpd="sng">
            <a:solidFill>
              <a:schemeClr val="accent1"/>
            </a:solidFill>
            <a:prstDash val="solid"/>
            <a:round/>
            <a:headEnd type="none" w="sm" len="sm"/>
            <a:tailEnd type="triangle" w="med" len="med"/>
          </a:ln>
        </p:spPr>
      </p:cxnSp>
      <p:sp>
        <p:nvSpPr>
          <p:cNvPr id="950" name="Google Shape;950;p67"/>
          <p:cNvSpPr/>
          <p:nvPr/>
        </p:nvSpPr>
        <p:spPr>
          <a:xfrm>
            <a:off x="5577289" y="4023911"/>
            <a:ext cx="2358000" cy="644400"/>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1100" b="0" i="0" u="none" strike="noStrike" cap="none">
                <a:solidFill>
                  <a:schemeClr val="dk1"/>
                </a:solidFill>
                <a:latin typeface="Arial"/>
                <a:ea typeface="Arial"/>
                <a:cs typeface="Arial"/>
                <a:sym typeface="Arial"/>
              </a:rPr>
              <a:t>EUROfusion Services</a:t>
            </a:r>
            <a:endParaRPr sz="1100"/>
          </a:p>
        </p:txBody>
      </p:sp>
      <p:cxnSp>
        <p:nvCxnSpPr>
          <p:cNvPr id="951" name="Google Shape;951;p67"/>
          <p:cNvCxnSpPr/>
          <p:nvPr/>
        </p:nvCxnSpPr>
        <p:spPr>
          <a:xfrm>
            <a:off x="6756302" y="3583177"/>
            <a:ext cx="0" cy="407700"/>
          </a:xfrm>
          <a:prstGeom prst="straightConnector1">
            <a:avLst/>
          </a:prstGeom>
          <a:noFill/>
          <a:ln w="38100" cap="flat" cmpd="sng">
            <a:solidFill>
              <a:schemeClr val="accent1"/>
            </a:solidFill>
            <a:prstDash val="solid"/>
            <a:round/>
            <a:headEnd type="none" w="sm" len="sm"/>
            <a:tailEnd type="triangle" w="med" len="med"/>
          </a:ln>
        </p:spPr>
      </p:cxnSp>
      <p:pic>
        <p:nvPicPr>
          <p:cNvPr id="952" name="Google Shape;952;p67"/>
          <p:cNvPicPr preferRelativeResize="0"/>
          <p:nvPr/>
        </p:nvPicPr>
        <p:blipFill rotWithShape="1">
          <a:blip r:embed="rId8">
            <a:alphaModFix/>
          </a:blip>
          <a:srcRect/>
          <a:stretch/>
        </p:blipFill>
        <p:spPr>
          <a:xfrm>
            <a:off x="107363" y="1048978"/>
            <a:ext cx="2591781" cy="3859528"/>
          </a:xfrm>
          <a:prstGeom prst="rect">
            <a:avLst/>
          </a:prstGeom>
          <a:noFill/>
          <a:ln>
            <a:noFill/>
          </a:ln>
        </p:spPr>
      </p:pic>
      <p:pic>
        <p:nvPicPr>
          <p:cNvPr id="953" name="Google Shape;953;p67"/>
          <p:cNvPicPr preferRelativeResize="0"/>
          <p:nvPr/>
        </p:nvPicPr>
        <p:blipFill rotWithShape="1">
          <a:blip r:embed="rId9">
            <a:alphaModFix/>
          </a:blip>
          <a:srcRect/>
          <a:stretch/>
        </p:blipFill>
        <p:spPr>
          <a:xfrm>
            <a:off x="2590648" y="1048978"/>
            <a:ext cx="2509521" cy="2640314"/>
          </a:xfrm>
          <a:prstGeom prst="rect">
            <a:avLst/>
          </a:prstGeom>
          <a:noFill/>
          <a:ln>
            <a:noFill/>
          </a:ln>
        </p:spPr>
      </p:pic>
      <p:pic>
        <p:nvPicPr>
          <p:cNvPr id="954" name="Google Shape;954;p67"/>
          <p:cNvPicPr preferRelativeResize="0"/>
          <p:nvPr/>
        </p:nvPicPr>
        <p:blipFill rotWithShape="1">
          <a:blip r:embed="rId10">
            <a:alphaModFix/>
          </a:blip>
          <a:srcRect/>
          <a:stretch/>
        </p:blipFill>
        <p:spPr>
          <a:xfrm>
            <a:off x="2590648" y="2921565"/>
            <a:ext cx="2525991" cy="198694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grpSp>
        <p:nvGrpSpPr>
          <p:cNvPr id="182" name="Google Shape;182;p23"/>
          <p:cNvGrpSpPr/>
          <p:nvPr/>
        </p:nvGrpSpPr>
        <p:grpSpPr>
          <a:xfrm>
            <a:off x="-29739" y="0"/>
            <a:ext cx="9173739" cy="5143500"/>
            <a:chOff x="-29739" y="0"/>
            <a:chExt cx="9173739" cy="5143500"/>
          </a:xfrm>
        </p:grpSpPr>
        <p:pic>
          <p:nvPicPr>
            <p:cNvPr id="183" name="Google Shape;183;p23"/>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84" name="Google Shape;184;p23"/>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185" name="Google Shape;185;p23"/>
            <p:cNvGrpSpPr/>
            <p:nvPr/>
          </p:nvGrpSpPr>
          <p:grpSpPr>
            <a:xfrm>
              <a:off x="176696" y="542306"/>
              <a:ext cx="8447352" cy="66601"/>
              <a:chOff x="176696" y="542306"/>
              <a:chExt cx="8447352" cy="66601"/>
            </a:xfrm>
          </p:grpSpPr>
          <p:cxnSp>
            <p:nvCxnSpPr>
              <p:cNvPr id="186" name="Google Shape;186;p23"/>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187" name="Google Shape;187;p23"/>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grpSp>
        <p:pic>
          <p:nvPicPr>
            <p:cNvPr id="188" name="Google Shape;188;p23"/>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189" name="Google Shape;189;p23"/>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i="0" u="none" strike="noStrike" cap="none">
                  <a:solidFill>
                    <a:srgbClr val="005C8B"/>
                  </a:solidFill>
                  <a:latin typeface="Open Sans"/>
                  <a:ea typeface="Open Sans"/>
                  <a:cs typeface="Open Sans"/>
                  <a:sym typeface="Open Sans"/>
                </a:rPr>
                <a:t>© Poznan Supercomputing and Networking Center</a:t>
              </a:r>
              <a:endParaRPr sz="700" b="0" i="0" u="none" strike="noStrike" cap="none">
                <a:solidFill>
                  <a:srgbClr val="005C8B"/>
                </a:solidFill>
                <a:latin typeface="Open Sans"/>
                <a:ea typeface="Open Sans"/>
                <a:cs typeface="Open Sans"/>
                <a:sym typeface="Open Sans"/>
              </a:endParaRPr>
            </a:p>
          </p:txBody>
        </p:sp>
      </p:grpSp>
      <p:sp>
        <p:nvSpPr>
          <p:cNvPr id="190" name="Google Shape;190;p23"/>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i="0" u="none" strike="noStrike" cap="none">
                <a:solidFill>
                  <a:srgbClr val="0067A4"/>
                </a:solidFill>
                <a:latin typeface="Open Sans SemiBold"/>
                <a:ea typeface="Open Sans SemiBold"/>
                <a:cs typeface="Open Sans SemiBold"/>
                <a:sym typeface="Open Sans SemiBold"/>
              </a:rPr>
              <a:t>Glossary</a:t>
            </a:r>
            <a:endParaRPr/>
          </a:p>
        </p:txBody>
      </p:sp>
      <p:sp>
        <p:nvSpPr>
          <p:cNvPr id="191" name="Google Shape;191;p23"/>
          <p:cNvSpPr txBox="1"/>
          <p:nvPr/>
        </p:nvSpPr>
        <p:spPr>
          <a:xfrm>
            <a:off x="189948" y="687912"/>
            <a:ext cx="7942375" cy="3931094"/>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1800"/>
              <a:buFont typeface="Arial"/>
              <a:buChar char="•"/>
            </a:pPr>
            <a:r>
              <a:rPr lang="en-GB" sz="1800" b="1" i="0" u="none" strike="noStrike" cap="none">
                <a:solidFill>
                  <a:schemeClr val="dk1"/>
                </a:solidFill>
                <a:latin typeface="Open Sans SemiBold"/>
                <a:ea typeface="Open Sans SemiBold"/>
                <a:cs typeface="Open Sans SemiBold"/>
                <a:sym typeface="Open Sans SemiBold"/>
              </a:rPr>
              <a:t>Authentication</a:t>
            </a:r>
            <a:r>
              <a:rPr lang="en-GB" sz="1800" b="0" i="0" u="none" strike="noStrike" cap="none">
                <a:solidFill>
                  <a:schemeClr val="dk1"/>
                </a:solidFill>
                <a:latin typeface="Open Sans SemiBold"/>
                <a:ea typeface="Open Sans SemiBold"/>
                <a:cs typeface="Open Sans SemiBold"/>
                <a:sym typeface="Open Sans SemiBold"/>
              </a:rPr>
              <a:t>: the act of confirming identity.</a:t>
            </a:r>
            <a:endParaRPr/>
          </a:p>
          <a:p>
            <a:pPr marL="342900" marR="0" lvl="0" indent="-342900" algn="l" rtl="0">
              <a:lnSpc>
                <a:spcPct val="90000"/>
              </a:lnSpc>
              <a:spcBef>
                <a:spcPts val="360"/>
              </a:spcBef>
              <a:spcAft>
                <a:spcPts val="0"/>
              </a:spcAft>
              <a:buClr>
                <a:schemeClr val="dk1"/>
              </a:buClr>
              <a:buSzPts val="1800"/>
              <a:buFont typeface="Arial"/>
              <a:buChar char="•"/>
            </a:pPr>
            <a:r>
              <a:rPr lang="en-GB" sz="1800" b="1" i="0" u="none" strike="noStrike" cap="none">
                <a:solidFill>
                  <a:schemeClr val="dk1"/>
                </a:solidFill>
                <a:latin typeface="Open Sans SemiBold"/>
                <a:ea typeface="Open Sans SemiBold"/>
                <a:cs typeface="Open Sans SemiBold"/>
                <a:sym typeface="Open Sans SemiBold"/>
              </a:rPr>
              <a:t>Authorization</a:t>
            </a:r>
            <a:r>
              <a:rPr lang="en-GB" sz="1800" b="0" i="0" u="none" strike="noStrike" cap="none">
                <a:solidFill>
                  <a:schemeClr val="dk1"/>
                </a:solidFill>
                <a:latin typeface="Open Sans SemiBold"/>
                <a:ea typeface="Open Sans SemiBold"/>
                <a:cs typeface="Open Sans SemiBold"/>
                <a:sym typeface="Open Sans SemiBold"/>
              </a:rPr>
              <a:t>: specifying access rights to resources.</a:t>
            </a:r>
            <a:endParaRPr/>
          </a:p>
          <a:p>
            <a:pPr marL="342900" marR="0" lvl="0" indent="-342900" algn="l" rtl="0">
              <a:lnSpc>
                <a:spcPct val="90000"/>
              </a:lnSpc>
              <a:spcBef>
                <a:spcPts val="360"/>
              </a:spcBef>
              <a:spcAft>
                <a:spcPts val="0"/>
              </a:spcAft>
              <a:buClr>
                <a:schemeClr val="dk1"/>
              </a:buClr>
              <a:buSzPts val="1800"/>
              <a:buFont typeface="Arial"/>
              <a:buChar char="•"/>
            </a:pPr>
            <a:r>
              <a:rPr lang="en-GB" sz="1800" b="1" i="0" u="none" strike="noStrike" cap="none">
                <a:solidFill>
                  <a:schemeClr val="dk1"/>
                </a:solidFill>
                <a:latin typeface="Open Sans SemiBold"/>
                <a:ea typeface="Open Sans SemiBold"/>
                <a:cs typeface="Open Sans SemiBold"/>
                <a:sym typeface="Open Sans SemiBold"/>
              </a:rPr>
              <a:t>Authentication and Authorization Infrastructure (AAI) </a:t>
            </a:r>
            <a:r>
              <a:rPr lang="en-GB" sz="1800" b="0" i="0" u="none" strike="noStrike" cap="none">
                <a:solidFill>
                  <a:schemeClr val="dk1"/>
                </a:solidFill>
                <a:latin typeface="Open Sans SemiBold"/>
                <a:ea typeface="Open Sans SemiBold"/>
                <a:cs typeface="Open Sans SemiBold"/>
                <a:sym typeface="Open Sans SemiBold"/>
              </a:rPr>
              <a:t>:  an infrastructure that supports Authentication and Authorisation. A minimal AAI consists of IdP and SP. </a:t>
            </a:r>
            <a:endParaRPr/>
          </a:p>
          <a:p>
            <a:pPr marL="342900" marR="0" lvl="0" indent="-342900" algn="l" rtl="0">
              <a:lnSpc>
                <a:spcPct val="90000"/>
              </a:lnSpc>
              <a:spcBef>
                <a:spcPts val="360"/>
              </a:spcBef>
              <a:spcAft>
                <a:spcPts val="0"/>
              </a:spcAft>
              <a:buClr>
                <a:schemeClr val="dk1"/>
              </a:buClr>
              <a:buSzPts val="1800"/>
              <a:buFont typeface="Arial"/>
              <a:buChar char="•"/>
            </a:pPr>
            <a:r>
              <a:rPr lang="en-GB" sz="1800" b="1" i="0" u="none" strike="noStrike" cap="none">
                <a:solidFill>
                  <a:schemeClr val="dk1"/>
                </a:solidFill>
                <a:latin typeface="Open Sans SemiBold"/>
                <a:ea typeface="Open Sans SemiBold"/>
                <a:cs typeface="Open Sans SemiBold"/>
                <a:sym typeface="Open Sans SemiBold"/>
              </a:rPr>
              <a:t>Identity Provider (IdP):  </a:t>
            </a:r>
            <a:r>
              <a:rPr lang="en-GB" sz="1800" b="0" i="0" u="none" strike="noStrike" cap="none">
                <a:solidFill>
                  <a:schemeClr val="dk1"/>
                </a:solidFill>
                <a:latin typeface="Open Sans SemiBold"/>
                <a:ea typeface="Open Sans SemiBold"/>
                <a:cs typeface="Open Sans SemiBold"/>
                <a:sym typeface="Open Sans SemiBold"/>
              </a:rPr>
              <a:t>the component that issues assertion about the end user, typically containing user’s identity and attributes.</a:t>
            </a:r>
            <a:endParaRPr/>
          </a:p>
          <a:p>
            <a:pPr marL="342900" marR="0" lvl="0" indent="-342900" algn="l" rtl="0">
              <a:lnSpc>
                <a:spcPct val="90000"/>
              </a:lnSpc>
              <a:spcBef>
                <a:spcPts val="360"/>
              </a:spcBef>
              <a:spcAft>
                <a:spcPts val="0"/>
              </a:spcAft>
              <a:buClr>
                <a:schemeClr val="dk1"/>
              </a:buClr>
              <a:buSzPts val="1800"/>
              <a:buFont typeface="Arial"/>
              <a:buChar char="•"/>
            </a:pPr>
            <a:r>
              <a:rPr lang="en-GB" sz="1800" b="1" i="0" u="none" strike="noStrike" cap="none">
                <a:solidFill>
                  <a:schemeClr val="dk1"/>
                </a:solidFill>
                <a:latin typeface="Open Sans SemiBold"/>
                <a:ea typeface="Open Sans SemiBold"/>
                <a:cs typeface="Open Sans SemiBold"/>
                <a:sym typeface="Open Sans SemiBold"/>
              </a:rPr>
              <a:t>Service Provider (SP)</a:t>
            </a:r>
            <a:r>
              <a:rPr lang="en-GB" sz="1800" b="0" i="0" u="none" strike="noStrike" cap="none">
                <a:solidFill>
                  <a:schemeClr val="dk1"/>
                </a:solidFill>
                <a:latin typeface="Open Sans SemiBold"/>
                <a:ea typeface="Open Sans SemiBold"/>
                <a:cs typeface="Open Sans SemiBold"/>
                <a:sym typeface="Open Sans SemiBold"/>
              </a:rPr>
              <a:t>: the component that evaluates the assertion issued by IdP in order to grant access to resources.</a:t>
            </a:r>
            <a:endParaRPr/>
          </a:p>
          <a:p>
            <a:pPr marL="342900" marR="0" lvl="0" indent="-342900" algn="l" rtl="0">
              <a:lnSpc>
                <a:spcPct val="90000"/>
              </a:lnSpc>
              <a:spcBef>
                <a:spcPts val="360"/>
              </a:spcBef>
              <a:spcAft>
                <a:spcPts val="0"/>
              </a:spcAft>
              <a:buClr>
                <a:schemeClr val="dk1"/>
              </a:buClr>
              <a:buSzPts val="1800"/>
              <a:buFont typeface="Arial"/>
              <a:buChar char="•"/>
            </a:pPr>
            <a:r>
              <a:rPr lang="en-GB" sz="1800" b="1" i="0" u="none" strike="noStrike" cap="none">
                <a:solidFill>
                  <a:schemeClr val="dk1"/>
                </a:solidFill>
                <a:latin typeface="Open Sans SemiBold"/>
                <a:ea typeface="Open Sans SemiBold"/>
                <a:cs typeface="Open Sans SemiBold"/>
                <a:sym typeface="Open Sans SemiBold"/>
              </a:rPr>
              <a:t>Federation: </a:t>
            </a:r>
            <a:r>
              <a:rPr lang="en-GB" sz="1800" b="0" i="0" u="none" strike="noStrike" cap="none">
                <a:solidFill>
                  <a:schemeClr val="dk1"/>
                </a:solidFill>
                <a:latin typeface="Open Sans SemiBold"/>
                <a:ea typeface="Open Sans SemiBold"/>
                <a:cs typeface="Open Sans SemiBold"/>
                <a:sym typeface="Open Sans SemiBold"/>
              </a:rPr>
              <a:t>A federation is a collection of organizations that agree to interoperate under a certain rule set. Federations will usually define trusted roots, authorities and attributes, along with distribution of metadata representing this information. In general each organization participating in a federation operates one IdP for their users and any number of SPs.</a:t>
            </a:r>
            <a:endParaRPr/>
          </a:p>
          <a:p>
            <a:pPr marL="342900" marR="0" lvl="0" indent="-247650" algn="l" rtl="0">
              <a:lnSpc>
                <a:spcPct val="90000"/>
              </a:lnSpc>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lnSpc>
                <a:spcPct val="90000"/>
              </a:lnSpc>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lnSpc>
                <a:spcPct val="90000"/>
              </a:lnSpc>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lnSpc>
                <a:spcPct val="90000"/>
              </a:lnSpc>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lnSpc>
                <a:spcPct val="90000"/>
              </a:lnSpc>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959" name="Google Shape;959;p68" descr="A picture containing man&#10;&#10;Description automatically generated"/>
          <p:cNvPicPr preferRelativeResize="0"/>
          <p:nvPr/>
        </p:nvPicPr>
        <p:blipFill rotWithShape="1">
          <a:blip r:embed="rId3">
            <a:alphaModFix/>
          </a:blip>
          <a:srcRect/>
          <a:stretch/>
        </p:blipFill>
        <p:spPr>
          <a:xfrm>
            <a:off x="1" y="0"/>
            <a:ext cx="9144000" cy="5158644"/>
          </a:xfrm>
          <a:prstGeom prst="rect">
            <a:avLst/>
          </a:prstGeom>
          <a:noFill/>
          <a:ln>
            <a:noFill/>
          </a:ln>
        </p:spPr>
      </p:pic>
      <p:sp>
        <p:nvSpPr>
          <p:cNvPr id="960" name="Google Shape;960;p68"/>
          <p:cNvSpPr txBox="1"/>
          <p:nvPr/>
        </p:nvSpPr>
        <p:spPr>
          <a:xfrm>
            <a:off x="636550" y="1669685"/>
            <a:ext cx="5385600" cy="532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GB" sz="2700">
                <a:solidFill>
                  <a:schemeClr val="lt1"/>
                </a:solidFill>
                <a:latin typeface="Calibri"/>
                <a:ea typeface="Calibri"/>
                <a:cs typeface="Calibri"/>
                <a:sym typeface="Calibri"/>
              </a:rPr>
              <a:t>christos.kanellopoulos@geant.org</a:t>
            </a:r>
            <a:endParaRPr sz="2700" b="0" i="0" u="none" strike="noStrike" cap="none">
              <a:solidFill>
                <a:schemeClr val="lt1"/>
              </a:solidFill>
              <a:latin typeface="Calibri"/>
              <a:ea typeface="Calibri"/>
              <a:cs typeface="Calibri"/>
              <a:sym typeface="Calibri"/>
            </a:endParaRPr>
          </a:p>
          <a:p>
            <a:pPr marL="0" marR="0" lvl="0" indent="0" algn="l" rtl="0">
              <a:lnSpc>
                <a:spcPct val="100000"/>
              </a:lnSpc>
              <a:spcBef>
                <a:spcPts val="300"/>
              </a:spcBef>
              <a:spcAft>
                <a:spcPts val="0"/>
              </a:spcAft>
              <a:buClr>
                <a:srgbClr val="000000"/>
              </a:buClr>
              <a:buSzPts val="1400"/>
              <a:buFont typeface="Arial"/>
              <a:buNone/>
            </a:pPr>
            <a:endParaRPr sz="2700" b="0" i="0" u="none" strike="noStrike" cap="none">
              <a:solidFill>
                <a:schemeClr val="lt1"/>
              </a:solidFill>
              <a:latin typeface="Arial"/>
              <a:ea typeface="Arial"/>
              <a:cs typeface="Arial"/>
              <a:sym typeface="Arial"/>
            </a:endParaRPr>
          </a:p>
        </p:txBody>
      </p:sp>
      <p:sp>
        <p:nvSpPr>
          <p:cNvPr id="961" name="Google Shape;961;p68"/>
          <p:cNvSpPr txBox="1"/>
          <p:nvPr/>
        </p:nvSpPr>
        <p:spPr>
          <a:xfrm>
            <a:off x="636551" y="1079535"/>
            <a:ext cx="4047900" cy="76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a:solidFill>
                  <a:schemeClr val="accent4"/>
                </a:solidFill>
                <a:latin typeface="Calibri"/>
                <a:ea typeface="Calibri"/>
                <a:cs typeface="Calibri"/>
                <a:sym typeface="Calibri"/>
              </a:rPr>
              <a:t>Thank you</a:t>
            </a:r>
            <a:endParaRPr sz="1100" b="0" i="0" u="none" strike="noStrike" cap="none">
              <a:solidFill>
                <a:srgbClr val="000000"/>
              </a:solidFill>
              <a:latin typeface="Arial"/>
              <a:ea typeface="Arial"/>
              <a:cs typeface="Arial"/>
              <a:sym typeface="Arial"/>
            </a:endParaRPr>
          </a:p>
        </p:txBody>
      </p:sp>
      <p:pic>
        <p:nvPicPr>
          <p:cNvPr id="962" name="Google Shape;962;p68"/>
          <p:cNvPicPr preferRelativeResize="0"/>
          <p:nvPr/>
        </p:nvPicPr>
        <p:blipFill rotWithShape="1">
          <a:blip r:embed="rId4">
            <a:alphaModFix/>
          </a:blip>
          <a:srcRect/>
          <a:stretch/>
        </p:blipFill>
        <p:spPr>
          <a:xfrm>
            <a:off x="7816607" y="221806"/>
            <a:ext cx="986499" cy="561229"/>
          </a:xfrm>
          <a:prstGeom prst="rect">
            <a:avLst/>
          </a:prstGeom>
          <a:noFill/>
          <a:ln>
            <a:noFill/>
          </a:ln>
        </p:spPr>
      </p:pic>
      <p:sp>
        <p:nvSpPr>
          <p:cNvPr id="963" name="Google Shape;963;p68"/>
          <p:cNvSpPr/>
          <p:nvPr/>
        </p:nvSpPr>
        <p:spPr>
          <a:xfrm>
            <a:off x="0" y="3550535"/>
            <a:ext cx="9144000" cy="1593000"/>
          </a:xfrm>
          <a:prstGeom prst="rect">
            <a:avLst/>
          </a:prstGeom>
          <a:gradFill>
            <a:gsLst>
              <a:gs pos="0">
                <a:srgbClr val="1F4270">
                  <a:alpha val="0"/>
                </a:srgbClr>
              </a:gs>
              <a:gs pos="99000">
                <a:srgbClr val="1F4270"/>
              </a:gs>
              <a:gs pos="100000">
                <a:srgbClr val="1F4270"/>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964" name="Google Shape;964;p68"/>
          <p:cNvPicPr preferRelativeResize="0"/>
          <p:nvPr/>
        </p:nvPicPr>
        <p:blipFill rotWithShape="1">
          <a:blip r:embed="rId5">
            <a:alphaModFix/>
          </a:blip>
          <a:srcRect/>
          <a:stretch/>
        </p:blipFill>
        <p:spPr>
          <a:xfrm>
            <a:off x="757853" y="4618166"/>
            <a:ext cx="426503" cy="272190"/>
          </a:xfrm>
          <a:prstGeom prst="rect">
            <a:avLst/>
          </a:prstGeom>
          <a:noFill/>
          <a:ln w="9525" cap="flat" cmpd="sng">
            <a:solidFill>
              <a:schemeClr val="lt1"/>
            </a:solidFill>
            <a:prstDash val="solid"/>
            <a:round/>
            <a:headEnd type="none" w="sm" len="sm"/>
            <a:tailEnd type="none" w="sm" len="sm"/>
          </a:ln>
        </p:spPr>
      </p:pic>
      <p:sp>
        <p:nvSpPr>
          <p:cNvPr id="965" name="Google Shape;965;p68"/>
          <p:cNvSpPr txBox="1"/>
          <p:nvPr/>
        </p:nvSpPr>
        <p:spPr>
          <a:xfrm>
            <a:off x="1184354" y="4581137"/>
            <a:ext cx="1963500" cy="346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500"/>
              <a:buFont typeface="Arial"/>
              <a:buNone/>
            </a:pPr>
            <a:r>
              <a:rPr lang="en-GB" sz="500" b="0" i="0" u="none" strike="noStrike" cap="none">
                <a:solidFill>
                  <a:schemeClr val="lt1"/>
                </a:solidFill>
                <a:latin typeface="Calibri"/>
                <a:ea typeface="Calibri"/>
                <a:cs typeface="Calibri"/>
                <a:sym typeface="Calibri"/>
              </a:rPr>
              <a:t>© GÉANT Association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00"/>
              <a:buFont typeface="Arial"/>
              <a:buNone/>
            </a:pPr>
            <a:r>
              <a:rPr lang="en-GB" sz="500" b="0" i="0" u="none" strike="noStrike" cap="none">
                <a:solidFill>
                  <a:schemeClr val="lt1"/>
                </a:solidFill>
                <a:latin typeface="Calibri"/>
                <a:ea typeface="Calibri"/>
                <a:cs typeface="Calibri"/>
                <a:sym typeface="Calibri"/>
              </a:rPr>
              <a:t>As part of the GÉANT 2020 Framework Partnership Agreement (FPA), the project receives funding from the European Union's Horizon 2020 research and innovation programme under Grant Agreement No. 856726 (GN4-3).</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196" name="Google Shape;196;p24"/>
          <p:cNvGrpSpPr/>
          <p:nvPr/>
        </p:nvGrpSpPr>
        <p:grpSpPr>
          <a:xfrm>
            <a:off x="-29739" y="0"/>
            <a:ext cx="9173739" cy="5143500"/>
            <a:chOff x="-29739" y="0"/>
            <a:chExt cx="9173739" cy="5143500"/>
          </a:xfrm>
        </p:grpSpPr>
        <p:pic>
          <p:nvPicPr>
            <p:cNvPr id="197" name="Google Shape;197;p24"/>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98" name="Google Shape;198;p24"/>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199" name="Google Shape;199;p24"/>
            <p:cNvGrpSpPr/>
            <p:nvPr/>
          </p:nvGrpSpPr>
          <p:grpSpPr>
            <a:xfrm>
              <a:off x="176696" y="542306"/>
              <a:ext cx="8447352" cy="66601"/>
              <a:chOff x="176696" y="542306"/>
              <a:chExt cx="8447352" cy="66601"/>
            </a:xfrm>
          </p:grpSpPr>
          <p:cxnSp>
            <p:nvCxnSpPr>
              <p:cNvPr id="200" name="Google Shape;200;p24"/>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201" name="Google Shape;201;p24"/>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grpSp>
        <p:pic>
          <p:nvPicPr>
            <p:cNvPr id="202" name="Google Shape;202;p24"/>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203" name="Google Shape;203;p24"/>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i="0" u="none" strike="noStrike" cap="none">
                  <a:solidFill>
                    <a:srgbClr val="005C8B"/>
                  </a:solidFill>
                  <a:latin typeface="Open Sans"/>
                  <a:ea typeface="Open Sans"/>
                  <a:cs typeface="Open Sans"/>
                  <a:sym typeface="Open Sans"/>
                </a:rPr>
                <a:t>© Poznan Supercomputing and Networking Center</a:t>
              </a:r>
              <a:endParaRPr sz="700" b="0" i="0" u="none" strike="noStrike" cap="none">
                <a:solidFill>
                  <a:srgbClr val="005C8B"/>
                </a:solidFill>
                <a:latin typeface="Open Sans"/>
                <a:ea typeface="Open Sans"/>
                <a:cs typeface="Open Sans"/>
                <a:sym typeface="Open Sans"/>
              </a:endParaRPr>
            </a:p>
          </p:txBody>
        </p:sp>
      </p:grpSp>
      <p:sp>
        <p:nvSpPr>
          <p:cNvPr id="204" name="Google Shape;204;p24"/>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i="0" u="none" strike="noStrike" cap="none">
                <a:solidFill>
                  <a:srgbClr val="0067A4"/>
                </a:solidFill>
                <a:latin typeface="Open Sans SemiBold"/>
                <a:ea typeface="Open Sans SemiBold"/>
                <a:cs typeface="Open Sans SemiBold"/>
                <a:sym typeface="Open Sans SemiBold"/>
              </a:rPr>
              <a:t>eduGAIN</a:t>
            </a:r>
            <a:endParaRPr sz="1800" b="0" i="0" u="none" strike="noStrike" cap="none">
              <a:solidFill>
                <a:srgbClr val="0067A4"/>
              </a:solidFill>
              <a:latin typeface="Open Sans SemiBold"/>
              <a:ea typeface="Open Sans SemiBold"/>
              <a:cs typeface="Open Sans SemiBold"/>
              <a:sym typeface="Open Sans SemiBold"/>
            </a:endParaRPr>
          </a:p>
        </p:txBody>
      </p:sp>
      <p:sp>
        <p:nvSpPr>
          <p:cNvPr id="205" name="Google Shape;205;p24"/>
          <p:cNvSpPr txBox="1"/>
          <p:nvPr/>
        </p:nvSpPr>
        <p:spPr>
          <a:xfrm>
            <a:off x="189948" y="687912"/>
            <a:ext cx="7942375" cy="3931094"/>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GB" sz="2000" b="1" i="0" u="none" strike="noStrike" cap="none">
                <a:solidFill>
                  <a:schemeClr val="dk1"/>
                </a:solidFill>
                <a:latin typeface="Open Sans SemiBold"/>
                <a:ea typeface="Open Sans SemiBold"/>
                <a:cs typeface="Open Sans SemiBold"/>
                <a:sym typeface="Open Sans SemiBold"/>
              </a:rPr>
              <a:t>eduGAIN</a:t>
            </a:r>
            <a:r>
              <a:rPr lang="en-GB" sz="2000" b="0" i="0" u="none" strike="noStrike" cap="none">
                <a:solidFill>
                  <a:schemeClr val="dk1"/>
                </a:solidFill>
                <a:latin typeface="Open Sans SemiBold"/>
                <a:ea typeface="Open Sans SemiBold"/>
                <a:cs typeface="Open Sans SemiBold"/>
                <a:sym typeface="Open Sans SemiBold"/>
              </a:rPr>
              <a:t> (http://edugain.org) is a “federation of federations” </a:t>
            </a:r>
            <a:endParaRPr/>
          </a:p>
          <a:p>
            <a:pPr marL="742950" marR="0" lvl="1" indent="-285750" algn="l" rtl="0">
              <a:spcBef>
                <a:spcPts val="40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it joints national AAI federations, simplifying access to content, services and resources for the global research and education community.</a:t>
            </a:r>
            <a:endParaRPr/>
          </a:p>
          <a:p>
            <a:pPr marL="742950" marR="0" lvl="1" indent="-285750" algn="l" rtl="0">
              <a:spcBef>
                <a:spcPts val="40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over 2,800 identity providers</a:t>
            </a:r>
            <a:endParaRPr/>
          </a:p>
          <a:p>
            <a:pPr marL="742950" marR="0" lvl="1" indent="-285750" algn="l" rtl="0">
              <a:spcBef>
                <a:spcPts val="400"/>
              </a:spcBef>
              <a:spcAft>
                <a:spcPts val="0"/>
              </a:spcAft>
              <a:buClr>
                <a:schemeClr val="dk1"/>
              </a:buClr>
              <a:buSzPts val="2000"/>
              <a:buFont typeface="Arial"/>
              <a:buChar char="–"/>
            </a:pPr>
            <a:r>
              <a:rPr lang="en-GB" sz="2000" b="0" i="0" u="none" strike="noStrike" cap="none">
                <a:solidFill>
                  <a:schemeClr val="dk1"/>
                </a:solidFill>
                <a:latin typeface="Open Sans SemiBold"/>
                <a:ea typeface="Open Sans SemiBold"/>
                <a:cs typeface="Open Sans SemiBold"/>
                <a:sym typeface="Open Sans SemiBold"/>
              </a:rPr>
              <a:t>eduGAIN helps nearly 27,000,000 students</a:t>
            </a:r>
            <a:endParaRPr/>
          </a:p>
          <a:p>
            <a:pPr marL="342900" marR="0" lvl="0" indent="-247650" algn="l" rtl="0">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p:txBody>
      </p:sp>
      <p:pic>
        <p:nvPicPr>
          <p:cNvPr id="206" name="Google Shape;206;p24"/>
          <p:cNvPicPr preferRelativeResize="0"/>
          <p:nvPr/>
        </p:nvPicPr>
        <p:blipFill rotWithShape="1">
          <a:blip r:embed="rId6">
            <a:alphaModFix/>
          </a:blip>
          <a:srcRect/>
          <a:stretch/>
        </p:blipFill>
        <p:spPr>
          <a:xfrm>
            <a:off x="5020901" y="3142199"/>
            <a:ext cx="1933550" cy="508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11" name="Google Shape;211;p25"/>
          <p:cNvGrpSpPr/>
          <p:nvPr/>
        </p:nvGrpSpPr>
        <p:grpSpPr>
          <a:xfrm>
            <a:off x="-29739" y="0"/>
            <a:ext cx="9173739" cy="5143500"/>
            <a:chOff x="-29739" y="0"/>
            <a:chExt cx="9173739" cy="5143500"/>
          </a:xfrm>
        </p:grpSpPr>
        <p:pic>
          <p:nvPicPr>
            <p:cNvPr id="212" name="Google Shape;212;p25"/>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213" name="Google Shape;213;p25"/>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214" name="Google Shape;214;p25"/>
            <p:cNvGrpSpPr/>
            <p:nvPr/>
          </p:nvGrpSpPr>
          <p:grpSpPr>
            <a:xfrm>
              <a:off x="176696" y="542306"/>
              <a:ext cx="8447352" cy="66601"/>
              <a:chOff x="176696" y="542306"/>
              <a:chExt cx="8447352" cy="66601"/>
            </a:xfrm>
          </p:grpSpPr>
          <p:cxnSp>
            <p:nvCxnSpPr>
              <p:cNvPr id="215" name="Google Shape;215;p25"/>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216" name="Google Shape;216;p25"/>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grpSp>
        <p:pic>
          <p:nvPicPr>
            <p:cNvPr id="217" name="Google Shape;217;p25"/>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218" name="Google Shape;218;p25"/>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i="0" u="none" strike="noStrike" cap="none">
                  <a:solidFill>
                    <a:srgbClr val="005C8B"/>
                  </a:solidFill>
                  <a:latin typeface="Open Sans"/>
                  <a:ea typeface="Open Sans"/>
                  <a:cs typeface="Open Sans"/>
                  <a:sym typeface="Open Sans"/>
                </a:rPr>
                <a:t>© Poznan Supercomputing and Networking Center</a:t>
              </a:r>
              <a:endParaRPr sz="700" b="0" i="0" u="none" strike="noStrike" cap="none">
                <a:solidFill>
                  <a:srgbClr val="005C8B"/>
                </a:solidFill>
                <a:latin typeface="Open Sans"/>
                <a:ea typeface="Open Sans"/>
                <a:cs typeface="Open Sans"/>
                <a:sym typeface="Open Sans"/>
              </a:endParaRPr>
            </a:p>
          </p:txBody>
        </p:sp>
      </p:grpSp>
      <p:sp>
        <p:nvSpPr>
          <p:cNvPr id="219" name="Google Shape;219;p25"/>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i="0" u="none" strike="noStrike" cap="none">
                <a:solidFill>
                  <a:srgbClr val="0067A4"/>
                </a:solidFill>
                <a:latin typeface="Open Sans SemiBold"/>
                <a:ea typeface="Open Sans SemiBold"/>
                <a:cs typeface="Open Sans SemiBold"/>
                <a:sym typeface="Open Sans SemiBold"/>
              </a:rPr>
              <a:t>AARC Blueprint Architecture</a:t>
            </a:r>
            <a:endParaRPr/>
          </a:p>
        </p:txBody>
      </p:sp>
      <p:sp>
        <p:nvSpPr>
          <p:cNvPr id="220" name="Google Shape;220;p25"/>
          <p:cNvSpPr txBox="1"/>
          <p:nvPr/>
        </p:nvSpPr>
        <p:spPr>
          <a:xfrm>
            <a:off x="189949" y="687912"/>
            <a:ext cx="3292554" cy="3931094"/>
          </a:xfrm>
          <a:prstGeom prst="rect">
            <a:avLst/>
          </a:prstGeom>
          <a:noFill/>
          <a:ln>
            <a:noFill/>
          </a:ln>
        </p:spPr>
        <p:txBody>
          <a:bodyPr spcFirstLastPara="1" wrap="square" lIns="91425" tIns="45700" rIns="91425" bIns="45700" anchor="t" anchorCtr="0">
            <a:noAutofit/>
          </a:bodyPr>
          <a:lstStyle/>
          <a:p>
            <a:pPr marL="342900" marR="0" lvl="0" indent="-336550" algn="l" rtl="0">
              <a:lnSpc>
                <a:spcPct val="90000"/>
              </a:lnSpc>
              <a:spcBef>
                <a:spcPts val="0"/>
              </a:spcBef>
              <a:spcAft>
                <a:spcPts val="0"/>
              </a:spcAft>
              <a:buClr>
                <a:schemeClr val="dk1"/>
              </a:buClr>
              <a:buSzPts val="1700"/>
              <a:buFont typeface="Arial"/>
              <a:buChar char="•"/>
            </a:pPr>
            <a:r>
              <a:rPr lang="en-GB" sz="1700" b="0" i="0" u="none" strike="noStrike" cap="none">
                <a:solidFill>
                  <a:schemeClr val="dk1"/>
                </a:solidFill>
                <a:latin typeface="Open Sans SemiBold"/>
                <a:ea typeface="Open Sans SemiBold"/>
                <a:cs typeface="Open Sans SemiBold"/>
                <a:sym typeface="Open Sans SemiBold"/>
              </a:rPr>
              <a:t>AARC - Authorization and Authentication for Research and Collaboration- an EC funded project</a:t>
            </a:r>
            <a:endParaRPr sz="1300"/>
          </a:p>
          <a:p>
            <a:pPr marL="342900" marR="0" lvl="0" indent="-336550" algn="l" rtl="0">
              <a:lnSpc>
                <a:spcPct val="90000"/>
              </a:lnSpc>
              <a:spcBef>
                <a:spcPts val="360"/>
              </a:spcBef>
              <a:spcAft>
                <a:spcPts val="0"/>
              </a:spcAft>
              <a:buClr>
                <a:schemeClr val="dk1"/>
              </a:buClr>
              <a:buSzPts val="1700"/>
              <a:buFont typeface="Arial"/>
              <a:buChar char="•"/>
            </a:pPr>
            <a:r>
              <a:rPr lang="en-GB" sz="1700" b="0" i="0" u="none" strike="noStrike" cap="none">
                <a:solidFill>
                  <a:schemeClr val="dk1"/>
                </a:solidFill>
                <a:latin typeface="Open Sans SemiBold"/>
                <a:ea typeface="Open Sans SemiBold"/>
                <a:cs typeface="Open Sans SemiBold"/>
                <a:sym typeface="Open Sans SemiBold"/>
              </a:rPr>
              <a:t>AARC has designed a </a:t>
            </a:r>
            <a:r>
              <a:rPr lang="en-GB" sz="1700" b="1" i="0" u="none" strike="noStrike" cap="none">
                <a:solidFill>
                  <a:schemeClr val="dk1"/>
                </a:solidFill>
                <a:latin typeface="Open Sans SemiBold"/>
                <a:ea typeface="Open Sans SemiBold"/>
                <a:cs typeface="Open Sans SemiBold"/>
                <a:sym typeface="Open Sans SemiBold"/>
              </a:rPr>
              <a:t>Blueprint Architecture </a:t>
            </a:r>
            <a:r>
              <a:rPr lang="en-GB" sz="1700" b="0" i="0" u="none" strike="noStrike" cap="none">
                <a:solidFill>
                  <a:schemeClr val="dk1"/>
                </a:solidFill>
                <a:latin typeface="Open Sans SemiBold"/>
                <a:ea typeface="Open Sans SemiBold"/>
                <a:cs typeface="Open Sans SemiBold"/>
                <a:sym typeface="Open Sans SemiBold"/>
              </a:rPr>
              <a:t>[BPA] to provide set of interoperable architectural building blocks for software architects and technical decision makers, who are designing and implementing access management solutions for international research collaborations. </a:t>
            </a:r>
            <a:endParaRPr sz="1300"/>
          </a:p>
          <a:p>
            <a:pPr marL="342900" marR="0" lvl="0" indent="-228600" algn="l" rtl="0">
              <a:lnSpc>
                <a:spcPct val="90000"/>
              </a:lnSpc>
              <a:spcBef>
                <a:spcPts val="360"/>
              </a:spcBef>
              <a:spcAft>
                <a:spcPts val="0"/>
              </a:spcAft>
              <a:buClr>
                <a:schemeClr val="dk1"/>
              </a:buClr>
              <a:buSzPts val="1800"/>
              <a:buFont typeface="Arial"/>
              <a:buNone/>
            </a:pPr>
            <a:endParaRPr sz="1800" b="1" i="0" u="none" strike="noStrike" cap="none">
              <a:solidFill>
                <a:schemeClr val="dk1"/>
              </a:solidFill>
              <a:latin typeface="Open Sans SemiBold"/>
              <a:ea typeface="Open Sans SemiBold"/>
              <a:cs typeface="Open Sans SemiBold"/>
              <a:sym typeface="Open Sans SemiBold"/>
            </a:endParaRPr>
          </a:p>
          <a:p>
            <a:pPr marL="342900" marR="0" lvl="0" indent="-247650" algn="l" rtl="0">
              <a:lnSpc>
                <a:spcPct val="90000"/>
              </a:lnSpc>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lnSpc>
                <a:spcPct val="90000"/>
              </a:lnSpc>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lnSpc>
                <a:spcPct val="90000"/>
              </a:lnSpc>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lnSpc>
                <a:spcPct val="90000"/>
              </a:lnSpc>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lnSpc>
                <a:spcPct val="90000"/>
              </a:lnSpc>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p:txBody>
      </p:sp>
      <p:pic>
        <p:nvPicPr>
          <p:cNvPr id="221" name="Google Shape;221;p25"/>
          <p:cNvPicPr preferRelativeResize="0"/>
          <p:nvPr/>
        </p:nvPicPr>
        <p:blipFill rotWithShape="1">
          <a:blip r:embed="rId6">
            <a:alphaModFix/>
          </a:blip>
          <a:srcRect/>
          <a:stretch/>
        </p:blipFill>
        <p:spPr>
          <a:xfrm>
            <a:off x="3346808" y="152334"/>
            <a:ext cx="5626159" cy="44666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6"/>
          <p:cNvSpPr txBox="1"/>
          <p:nvPr/>
        </p:nvSpPr>
        <p:spPr>
          <a:xfrm>
            <a:off x="508041" y="1723438"/>
            <a:ext cx="3615070" cy="8119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3A3"/>
              </a:buClr>
              <a:buSzPts val="1800"/>
              <a:buFont typeface="Open Sans SemiBold"/>
              <a:buNone/>
            </a:pPr>
            <a:r>
              <a:rPr lang="en-GB" sz="1800" b="1" i="0" u="none" strike="noStrike" cap="none">
                <a:solidFill>
                  <a:srgbClr val="0063A3"/>
                </a:solidFill>
                <a:latin typeface="Open Sans SemiBold"/>
                <a:ea typeface="Open Sans SemiBold"/>
                <a:cs typeface="Open Sans SemiBold"/>
                <a:sym typeface="Open Sans SemiBold"/>
              </a:rPr>
              <a:t>Poznan Supercomputing </a:t>
            </a:r>
            <a:br>
              <a:rPr lang="en-GB" sz="1800" b="1" i="0" u="none" strike="noStrike" cap="none">
                <a:solidFill>
                  <a:srgbClr val="0063A3"/>
                </a:solidFill>
                <a:latin typeface="Open Sans SemiBold"/>
                <a:ea typeface="Open Sans SemiBold"/>
                <a:cs typeface="Open Sans SemiBold"/>
                <a:sym typeface="Open Sans SemiBold"/>
              </a:rPr>
            </a:br>
            <a:r>
              <a:rPr lang="en-GB" sz="1800" b="1" i="0" u="none" strike="noStrike" cap="none">
                <a:solidFill>
                  <a:srgbClr val="0063A3"/>
                </a:solidFill>
                <a:latin typeface="Open Sans SemiBold"/>
                <a:ea typeface="Open Sans SemiBold"/>
                <a:cs typeface="Open Sans SemiBold"/>
                <a:sym typeface="Open Sans SemiBold"/>
              </a:rPr>
              <a:t>and Networking Center</a:t>
            </a:r>
            <a:endParaRPr sz="1800" b="0" i="0" u="none" strike="noStrike" cap="none">
              <a:solidFill>
                <a:srgbClr val="0063A3"/>
              </a:solidFill>
              <a:latin typeface="Open Sans SemiBold"/>
              <a:ea typeface="Open Sans SemiBold"/>
              <a:cs typeface="Open Sans SemiBold"/>
              <a:sym typeface="Open Sans SemiBold"/>
            </a:endParaRPr>
          </a:p>
        </p:txBody>
      </p:sp>
      <p:sp>
        <p:nvSpPr>
          <p:cNvPr id="227" name="Google Shape;227;p26"/>
          <p:cNvSpPr txBox="1"/>
          <p:nvPr/>
        </p:nvSpPr>
        <p:spPr>
          <a:xfrm>
            <a:off x="176696" y="4933079"/>
            <a:ext cx="477728" cy="1750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i="0" u="none" strike="noStrike" cap="none">
              <a:solidFill>
                <a:srgbClr val="005C8B"/>
              </a:solidFill>
              <a:latin typeface="Open Sans"/>
              <a:ea typeface="Open Sans"/>
              <a:cs typeface="Open Sans"/>
              <a:sym typeface="Open Sans"/>
            </a:endParaRPr>
          </a:p>
        </p:txBody>
      </p:sp>
      <p:grpSp>
        <p:nvGrpSpPr>
          <p:cNvPr id="228" name="Google Shape;228;p26"/>
          <p:cNvGrpSpPr/>
          <p:nvPr/>
        </p:nvGrpSpPr>
        <p:grpSpPr>
          <a:xfrm>
            <a:off x="0" y="0"/>
            <a:ext cx="9144000" cy="5143500"/>
            <a:chOff x="0" y="0"/>
            <a:chExt cx="9144000" cy="5143500"/>
          </a:xfrm>
        </p:grpSpPr>
        <p:pic>
          <p:nvPicPr>
            <p:cNvPr id="229" name="Google Shape;229;p26"/>
            <p:cNvPicPr preferRelativeResize="0"/>
            <p:nvPr/>
          </p:nvPicPr>
          <p:blipFill rotWithShape="1">
            <a:blip r:embed="rId3">
              <a:alphaModFix/>
            </a:blip>
            <a:srcRect/>
            <a:stretch/>
          </p:blipFill>
          <p:spPr>
            <a:xfrm>
              <a:off x="0" y="0"/>
              <a:ext cx="9144000" cy="5143500"/>
            </a:xfrm>
            <a:prstGeom prst="rect">
              <a:avLst/>
            </a:prstGeom>
            <a:noFill/>
            <a:ln>
              <a:noFill/>
            </a:ln>
          </p:spPr>
        </p:pic>
        <p:grpSp>
          <p:nvGrpSpPr>
            <p:cNvPr id="230" name="Google Shape;230;p26"/>
            <p:cNvGrpSpPr/>
            <p:nvPr/>
          </p:nvGrpSpPr>
          <p:grpSpPr>
            <a:xfrm>
              <a:off x="0" y="0"/>
              <a:ext cx="9144000" cy="5143500"/>
              <a:chOff x="0" y="0"/>
              <a:chExt cx="9144000" cy="5143500"/>
            </a:xfrm>
          </p:grpSpPr>
          <p:sp>
            <p:nvSpPr>
              <p:cNvPr id="231" name="Google Shape;231;p26"/>
              <p:cNvSpPr/>
              <p:nvPr/>
            </p:nvSpPr>
            <p:spPr>
              <a:xfrm>
                <a:off x="2867186" y="0"/>
                <a:ext cx="6276814" cy="5143500"/>
              </a:xfrm>
              <a:prstGeom prst="rect">
                <a:avLst/>
              </a:prstGeom>
              <a:solidFill>
                <a:srgbClr val="0063A3">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232" name="Google Shape;232;p26"/>
              <p:cNvPicPr preferRelativeResize="0"/>
              <p:nvPr/>
            </p:nvPicPr>
            <p:blipFill rotWithShape="1">
              <a:blip r:embed="rId4">
                <a:alphaModFix/>
              </a:blip>
              <a:srcRect/>
              <a:stretch/>
            </p:blipFill>
            <p:spPr>
              <a:xfrm>
                <a:off x="0" y="0"/>
                <a:ext cx="5148262" cy="5143500"/>
              </a:xfrm>
              <a:prstGeom prst="rect">
                <a:avLst/>
              </a:prstGeom>
              <a:noFill/>
              <a:ln>
                <a:noFill/>
              </a:ln>
            </p:spPr>
          </p:pic>
        </p:grpSp>
      </p:grpSp>
      <p:sp>
        <p:nvSpPr>
          <p:cNvPr id="233" name="Google Shape;233;p26"/>
          <p:cNvSpPr txBox="1"/>
          <p:nvPr/>
        </p:nvSpPr>
        <p:spPr>
          <a:xfrm>
            <a:off x="5148262" y="2668387"/>
            <a:ext cx="3307499" cy="5429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endParaRPr sz="1200" b="0" i="0" u="none" strike="noStrike" cap="none">
              <a:solidFill>
                <a:schemeClr val="lt1"/>
              </a:solidFill>
              <a:latin typeface="Open Sans"/>
              <a:ea typeface="Open Sans"/>
              <a:cs typeface="Open Sans"/>
              <a:sym typeface="Open Sans"/>
            </a:endParaRPr>
          </a:p>
        </p:txBody>
      </p:sp>
      <p:sp>
        <p:nvSpPr>
          <p:cNvPr id="234" name="Google Shape;234;p26"/>
          <p:cNvSpPr txBox="1"/>
          <p:nvPr/>
        </p:nvSpPr>
        <p:spPr>
          <a:xfrm>
            <a:off x="5148262" y="2959498"/>
            <a:ext cx="3615070" cy="8119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800"/>
              <a:buFont typeface="Open Sans SemiBold"/>
              <a:buNone/>
            </a:pPr>
            <a:r>
              <a:rPr lang="en-GB" sz="1800" b="1" i="0" u="none" strike="noStrike" cap="none">
                <a:solidFill>
                  <a:schemeClr val="lt1"/>
                </a:solidFill>
                <a:latin typeface="Open Sans SemiBold"/>
                <a:ea typeface="Open Sans SemiBold"/>
                <a:cs typeface="Open Sans SemiBold"/>
                <a:sym typeface="Open Sans SemiBold"/>
              </a:rPr>
              <a:t>Current situation</a:t>
            </a:r>
            <a:endParaRPr sz="1800" b="0" i="0" u="none" strike="noStrike" cap="none">
              <a:solidFill>
                <a:schemeClr val="lt1"/>
              </a:solidFill>
              <a:latin typeface="Open Sans SemiBold"/>
              <a:ea typeface="Open Sans SemiBold"/>
              <a:cs typeface="Open Sans SemiBold"/>
              <a:sym typeface="Open Sans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pSp>
        <p:nvGrpSpPr>
          <p:cNvPr id="239" name="Google Shape;239;p27"/>
          <p:cNvGrpSpPr/>
          <p:nvPr/>
        </p:nvGrpSpPr>
        <p:grpSpPr>
          <a:xfrm>
            <a:off x="-29739" y="0"/>
            <a:ext cx="9173739" cy="5143500"/>
            <a:chOff x="-29739" y="0"/>
            <a:chExt cx="9173739" cy="5143500"/>
          </a:xfrm>
        </p:grpSpPr>
        <p:pic>
          <p:nvPicPr>
            <p:cNvPr id="240" name="Google Shape;240;p27"/>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241" name="Google Shape;241;p27"/>
            <p:cNvPicPr preferRelativeResize="0"/>
            <p:nvPr/>
          </p:nvPicPr>
          <p:blipFill rotWithShape="1">
            <a:blip r:embed="rId4">
              <a:alphaModFix/>
            </a:blip>
            <a:srcRect/>
            <a:stretch/>
          </p:blipFill>
          <p:spPr>
            <a:xfrm>
              <a:off x="-29739" y="0"/>
              <a:ext cx="8796337" cy="5143500"/>
            </a:xfrm>
            <a:prstGeom prst="rect">
              <a:avLst/>
            </a:prstGeom>
            <a:noFill/>
            <a:ln>
              <a:noFill/>
            </a:ln>
          </p:spPr>
        </p:pic>
        <p:grpSp>
          <p:nvGrpSpPr>
            <p:cNvPr id="242" name="Google Shape;242;p27"/>
            <p:cNvGrpSpPr/>
            <p:nvPr/>
          </p:nvGrpSpPr>
          <p:grpSpPr>
            <a:xfrm>
              <a:off x="176696" y="542306"/>
              <a:ext cx="8447352" cy="66601"/>
              <a:chOff x="176696" y="542306"/>
              <a:chExt cx="8447352" cy="66601"/>
            </a:xfrm>
          </p:grpSpPr>
          <p:cxnSp>
            <p:nvCxnSpPr>
              <p:cNvPr id="243" name="Google Shape;243;p27"/>
              <p:cNvCxnSpPr/>
              <p:nvPr/>
            </p:nvCxnSpPr>
            <p:spPr>
              <a:xfrm rot="10800000">
                <a:off x="282633" y="572586"/>
                <a:ext cx="8341415" cy="7089"/>
              </a:xfrm>
              <a:prstGeom prst="straightConnector1">
                <a:avLst/>
              </a:prstGeom>
              <a:noFill/>
              <a:ln w="19050" cap="flat" cmpd="sng">
                <a:solidFill>
                  <a:srgbClr val="00B0F0"/>
                </a:solidFill>
                <a:prstDash val="solid"/>
                <a:round/>
                <a:headEnd type="none" w="sm" len="sm"/>
                <a:tailEnd type="none" w="sm" len="sm"/>
              </a:ln>
            </p:spPr>
          </p:cxnSp>
          <p:sp>
            <p:nvSpPr>
              <p:cNvPr id="244" name="Google Shape;244;p27"/>
              <p:cNvSpPr/>
              <p:nvPr/>
            </p:nvSpPr>
            <p:spPr>
              <a:xfrm>
                <a:off x="176696" y="542306"/>
                <a:ext cx="71438" cy="66601"/>
              </a:xfrm>
              <a:prstGeom prst="ellipse">
                <a:avLst/>
              </a:prstGeom>
              <a:solidFill>
                <a:srgbClr val="0067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grpSp>
        <p:pic>
          <p:nvPicPr>
            <p:cNvPr id="245" name="Google Shape;245;p27"/>
            <p:cNvPicPr preferRelativeResize="0"/>
            <p:nvPr/>
          </p:nvPicPr>
          <p:blipFill rotWithShape="1">
            <a:blip r:embed="rId5">
              <a:alphaModFix/>
            </a:blip>
            <a:srcRect/>
            <a:stretch/>
          </p:blipFill>
          <p:spPr>
            <a:xfrm>
              <a:off x="1" y="4181475"/>
              <a:ext cx="9143998" cy="962024"/>
            </a:xfrm>
            <a:prstGeom prst="rect">
              <a:avLst/>
            </a:prstGeom>
            <a:noFill/>
            <a:ln>
              <a:noFill/>
            </a:ln>
          </p:spPr>
        </p:pic>
        <p:sp>
          <p:nvSpPr>
            <p:cNvPr id="246" name="Google Shape;246;p27"/>
            <p:cNvSpPr txBox="1"/>
            <p:nvPr/>
          </p:nvSpPr>
          <p:spPr>
            <a:xfrm>
              <a:off x="68578" y="4936627"/>
              <a:ext cx="4682669" cy="171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00" b="0" i="0" u="none" strike="noStrike" cap="none">
                  <a:solidFill>
                    <a:srgbClr val="005C8B"/>
                  </a:solidFill>
                  <a:latin typeface="Open Sans"/>
                  <a:ea typeface="Open Sans"/>
                  <a:cs typeface="Open Sans"/>
                  <a:sym typeface="Open Sans"/>
                </a:rPr>
                <a:t>© Poznan Supercomputing and Networking Center</a:t>
              </a:r>
              <a:endParaRPr sz="700" b="0" i="0" u="none" strike="noStrike" cap="none">
                <a:solidFill>
                  <a:srgbClr val="005C8B"/>
                </a:solidFill>
                <a:latin typeface="Open Sans"/>
                <a:ea typeface="Open Sans"/>
                <a:cs typeface="Open Sans"/>
                <a:sym typeface="Open Sans"/>
              </a:endParaRPr>
            </a:p>
          </p:txBody>
        </p:sp>
      </p:grpSp>
      <p:sp>
        <p:nvSpPr>
          <p:cNvPr id="247" name="Google Shape;247;p27"/>
          <p:cNvSpPr txBox="1"/>
          <p:nvPr/>
        </p:nvSpPr>
        <p:spPr>
          <a:xfrm>
            <a:off x="176696" y="152335"/>
            <a:ext cx="8755269" cy="383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67A4"/>
              </a:buClr>
              <a:buSzPts val="1800"/>
              <a:buFont typeface="Open Sans SemiBold"/>
              <a:buNone/>
            </a:pPr>
            <a:r>
              <a:rPr lang="en-GB" sz="1800" b="0" i="0" u="none" strike="noStrike" cap="none">
                <a:solidFill>
                  <a:srgbClr val="0067A4"/>
                </a:solidFill>
                <a:latin typeface="Open Sans SemiBold"/>
                <a:ea typeface="Open Sans SemiBold"/>
                <a:cs typeface="Open Sans SemiBold"/>
                <a:sym typeface="Open Sans SemiBold"/>
              </a:rPr>
              <a:t>Current situation</a:t>
            </a:r>
            <a:endParaRPr/>
          </a:p>
        </p:txBody>
      </p:sp>
      <p:sp>
        <p:nvSpPr>
          <p:cNvPr id="248" name="Google Shape;248;p27"/>
          <p:cNvSpPr txBox="1"/>
          <p:nvPr/>
        </p:nvSpPr>
        <p:spPr>
          <a:xfrm>
            <a:off x="189948" y="687912"/>
            <a:ext cx="4901597" cy="3931094"/>
          </a:xfrm>
          <a:prstGeom prst="rect">
            <a:avLst/>
          </a:prstGeom>
          <a:noFill/>
          <a:ln>
            <a:noFill/>
          </a:ln>
        </p:spPr>
        <p:txBody>
          <a:bodyPr spcFirstLastPara="1" wrap="square" lIns="91425" tIns="45700" rIns="91425" bIns="45700" anchor="t" anchorCtr="0">
            <a:noAutofit/>
          </a:bodyPr>
          <a:lstStyle/>
          <a:p>
            <a:pPr marL="342900" marR="0" lvl="0" indent="-336550" algn="l" rtl="0">
              <a:spcBef>
                <a:spcPts val="0"/>
              </a:spcBef>
              <a:spcAft>
                <a:spcPts val="0"/>
              </a:spcAft>
              <a:buClr>
                <a:schemeClr val="dk1"/>
              </a:buClr>
              <a:buSzPts val="1900"/>
              <a:buFont typeface="Arial"/>
              <a:buChar char="•"/>
            </a:pPr>
            <a:r>
              <a:rPr lang="en-GB" sz="1900" b="0" i="0" u="none" strike="noStrike" cap="none">
                <a:solidFill>
                  <a:schemeClr val="dk1"/>
                </a:solidFill>
                <a:latin typeface="Open Sans SemiBold"/>
                <a:ea typeface="Open Sans SemiBold"/>
                <a:cs typeface="Open Sans SemiBold"/>
                <a:sym typeface="Open Sans SemiBold"/>
              </a:rPr>
              <a:t>Each site implements their identity management (IdM) for the services they provide to the community. </a:t>
            </a:r>
            <a:endParaRPr sz="1300"/>
          </a:p>
          <a:p>
            <a:pPr marL="342900" marR="0" lvl="0" indent="-336550" algn="l" rtl="0">
              <a:spcBef>
                <a:spcPts val="400"/>
              </a:spcBef>
              <a:spcAft>
                <a:spcPts val="0"/>
              </a:spcAft>
              <a:buClr>
                <a:schemeClr val="dk1"/>
              </a:buClr>
              <a:buSzPts val="1900"/>
              <a:buFont typeface="Arial"/>
              <a:buChar char="•"/>
            </a:pPr>
            <a:r>
              <a:rPr lang="en-GB" sz="1900" b="0" i="0" u="none" strike="noStrike" cap="none">
                <a:solidFill>
                  <a:schemeClr val="dk1"/>
                </a:solidFill>
                <a:latin typeface="Open Sans SemiBold"/>
                <a:ea typeface="Open Sans SemiBold"/>
                <a:cs typeface="Open Sans SemiBold"/>
                <a:sym typeface="Open Sans SemiBold"/>
              </a:rPr>
              <a:t>The result is that a user who wants to access a service (Service A) offered by Site A, will have to register at the IdM of Site A, get an account that can be used just for the service or services provided by Site A. </a:t>
            </a:r>
            <a:endParaRPr sz="1300"/>
          </a:p>
          <a:p>
            <a:pPr marL="342900" marR="0" lvl="0" indent="-336550" algn="l" rtl="0">
              <a:spcBef>
                <a:spcPts val="400"/>
              </a:spcBef>
              <a:spcAft>
                <a:spcPts val="0"/>
              </a:spcAft>
              <a:buClr>
                <a:schemeClr val="dk1"/>
              </a:buClr>
              <a:buSzPts val="1900"/>
              <a:buFont typeface="Arial"/>
              <a:buChar char="•"/>
            </a:pPr>
            <a:r>
              <a:rPr lang="en-GB" sz="1900" b="0" i="0" u="none" strike="noStrike" cap="none">
                <a:solidFill>
                  <a:schemeClr val="dk1"/>
                </a:solidFill>
                <a:latin typeface="Open Sans SemiBold"/>
                <a:ea typeface="Open Sans SemiBold"/>
                <a:cs typeface="Open Sans SemiBold"/>
                <a:sym typeface="Open Sans SemiBold"/>
              </a:rPr>
              <a:t>If the user wants to access a service from Site B, the user has to repeat the same process, resulting in having another account in Site B.</a:t>
            </a:r>
            <a:endParaRPr sz="1300"/>
          </a:p>
          <a:p>
            <a:pPr marL="342900" marR="0" lvl="0" indent="-247650" algn="l" rtl="0">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a:p>
            <a:pPr marL="342900" marR="0" lvl="0" indent="-247650" algn="l" rtl="0">
              <a:spcBef>
                <a:spcPts val="300"/>
              </a:spcBef>
              <a:spcAft>
                <a:spcPts val="0"/>
              </a:spcAft>
              <a:buClr>
                <a:schemeClr val="dk1"/>
              </a:buClr>
              <a:buSzPts val="1500"/>
              <a:buFont typeface="Arial"/>
              <a:buNone/>
            </a:pPr>
            <a:endParaRPr sz="1500" b="0" i="0" u="none" strike="noStrike" cap="none">
              <a:solidFill>
                <a:schemeClr val="dk1"/>
              </a:solidFill>
              <a:latin typeface="Open Sans SemiBold"/>
              <a:ea typeface="Open Sans SemiBold"/>
              <a:cs typeface="Open Sans SemiBold"/>
              <a:sym typeface="Open Sans SemiBold"/>
            </a:endParaRPr>
          </a:p>
        </p:txBody>
      </p:sp>
      <p:sp>
        <p:nvSpPr>
          <p:cNvPr id="249" name="Google Shape;249;p27"/>
          <p:cNvSpPr/>
          <p:nvPr/>
        </p:nvSpPr>
        <p:spPr>
          <a:xfrm>
            <a:off x="8172674" y="988914"/>
            <a:ext cx="609600" cy="980661"/>
          </a:xfrm>
          <a:prstGeom prst="flowChartMagneticDisk">
            <a:avLst/>
          </a:prstGeom>
          <a:solidFill>
            <a:schemeClr val="accent1"/>
          </a:solidFill>
          <a:ln w="25400" cap="flat" cmpd="sng">
            <a:solidFill>
              <a:srgbClr val="0048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lt1"/>
                </a:solidFill>
                <a:latin typeface="Open Sans"/>
                <a:ea typeface="Open Sans"/>
                <a:cs typeface="Open Sans"/>
                <a:sym typeface="Open Sans"/>
              </a:rPr>
              <a:t>ADFS</a:t>
            </a:r>
            <a:endParaRPr/>
          </a:p>
          <a:p>
            <a:pPr marL="0" marR="0" lvl="0" indent="0" algn="ctr" rtl="0">
              <a:spcBef>
                <a:spcPts val="0"/>
              </a:spcBef>
              <a:spcAft>
                <a:spcPts val="0"/>
              </a:spcAft>
              <a:buNone/>
            </a:pPr>
            <a:r>
              <a:rPr lang="en-GB" sz="1100" b="0" i="0" u="none" strike="noStrike" cap="none">
                <a:solidFill>
                  <a:schemeClr val="lt1"/>
                </a:solidFill>
                <a:latin typeface="Open Sans"/>
                <a:ea typeface="Open Sans"/>
                <a:cs typeface="Open Sans"/>
                <a:sym typeface="Open Sans"/>
              </a:rPr>
              <a:t>LDAP</a:t>
            </a:r>
            <a:endParaRPr/>
          </a:p>
          <a:p>
            <a:pPr marL="0" marR="0" lvl="0" indent="0" algn="ctr" rtl="0">
              <a:spcBef>
                <a:spcPts val="0"/>
              </a:spcBef>
              <a:spcAft>
                <a:spcPts val="0"/>
              </a:spcAft>
              <a:buNone/>
            </a:pPr>
            <a:r>
              <a:rPr lang="en-GB" sz="1100" b="0" i="0" u="none" strike="noStrike" cap="none">
                <a:solidFill>
                  <a:schemeClr val="lt1"/>
                </a:solidFill>
                <a:latin typeface="Open Sans"/>
                <a:ea typeface="Open Sans"/>
                <a:cs typeface="Open Sans"/>
                <a:sym typeface="Open Sans"/>
              </a:rPr>
              <a:t>DB</a:t>
            </a:r>
            <a:endParaRPr/>
          </a:p>
        </p:txBody>
      </p:sp>
      <p:sp>
        <p:nvSpPr>
          <p:cNvPr id="250" name="Google Shape;250;p27"/>
          <p:cNvSpPr txBox="1"/>
          <p:nvPr/>
        </p:nvSpPr>
        <p:spPr>
          <a:xfrm>
            <a:off x="7675076" y="1931400"/>
            <a:ext cx="14181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0" i="0" u="none" strike="noStrike" cap="none">
                <a:solidFill>
                  <a:schemeClr val="dk1"/>
                </a:solidFill>
                <a:latin typeface="Open Sans"/>
                <a:ea typeface="Open Sans"/>
                <a:cs typeface="Open Sans"/>
                <a:sym typeface="Open Sans"/>
              </a:rPr>
              <a:t>ACCOUNTS</a:t>
            </a:r>
            <a:endParaRPr/>
          </a:p>
        </p:txBody>
      </p:sp>
      <p:sp>
        <p:nvSpPr>
          <p:cNvPr id="251" name="Google Shape;251;p27"/>
          <p:cNvSpPr txBox="1"/>
          <p:nvPr/>
        </p:nvSpPr>
        <p:spPr>
          <a:xfrm>
            <a:off x="7111550" y="564000"/>
            <a:ext cx="10611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Open Sans"/>
                <a:ea typeface="Open Sans"/>
                <a:cs typeface="Open Sans"/>
                <a:sym typeface="Open Sans"/>
              </a:rPr>
              <a:t>SITE A</a:t>
            </a:r>
            <a:endParaRPr/>
          </a:p>
        </p:txBody>
      </p:sp>
      <p:sp>
        <p:nvSpPr>
          <p:cNvPr id="252" name="Google Shape;252;p27"/>
          <p:cNvSpPr/>
          <p:nvPr/>
        </p:nvSpPr>
        <p:spPr>
          <a:xfrm>
            <a:off x="6390890" y="1510480"/>
            <a:ext cx="1165242" cy="397565"/>
          </a:xfrm>
          <a:prstGeom prst="flowChartProcess">
            <a:avLst/>
          </a:prstGeom>
          <a:solidFill>
            <a:schemeClr val="accent1"/>
          </a:solidFill>
          <a:ln w="25400" cap="flat" cmpd="sng">
            <a:solidFill>
              <a:srgbClr val="0048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lt1"/>
                </a:solidFill>
                <a:latin typeface="Open Sans"/>
                <a:ea typeface="Open Sans"/>
                <a:cs typeface="Open Sans"/>
                <a:sym typeface="Open Sans"/>
              </a:rPr>
              <a:t>SERVICE A1</a:t>
            </a:r>
            <a:endParaRPr/>
          </a:p>
        </p:txBody>
      </p:sp>
      <p:cxnSp>
        <p:nvCxnSpPr>
          <p:cNvPr id="253" name="Google Shape;253;p27"/>
          <p:cNvCxnSpPr>
            <a:stCxn id="252" idx="3"/>
            <a:endCxn id="249" idx="2"/>
          </p:cNvCxnSpPr>
          <p:nvPr/>
        </p:nvCxnSpPr>
        <p:spPr>
          <a:xfrm rot="10800000" flipH="1">
            <a:off x="7556132" y="1479162"/>
            <a:ext cx="616500" cy="230100"/>
          </a:xfrm>
          <a:prstGeom prst="straightConnector1">
            <a:avLst/>
          </a:prstGeom>
          <a:noFill/>
          <a:ln w="9525" cap="flat" cmpd="sng">
            <a:solidFill>
              <a:srgbClr val="00609E"/>
            </a:solidFill>
            <a:prstDash val="solid"/>
            <a:round/>
            <a:headEnd type="none" w="sm" len="sm"/>
            <a:tailEnd type="triangle" w="med" len="med"/>
          </a:ln>
        </p:spPr>
      </p:cxnSp>
      <p:pic>
        <p:nvPicPr>
          <p:cNvPr id="254" name="Google Shape;254;p27"/>
          <p:cNvPicPr preferRelativeResize="0"/>
          <p:nvPr/>
        </p:nvPicPr>
        <p:blipFill rotWithShape="1">
          <a:blip r:embed="rId6">
            <a:alphaModFix/>
          </a:blip>
          <a:srcRect/>
          <a:stretch/>
        </p:blipFill>
        <p:spPr>
          <a:xfrm>
            <a:off x="4962979" y="2030369"/>
            <a:ext cx="596801" cy="636118"/>
          </a:xfrm>
          <a:prstGeom prst="rect">
            <a:avLst/>
          </a:prstGeom>
          <a:noFill/>
          <a:ln>
            <a:noFill/>
          </a:ln>
        </p:spPr>
      </p:pic>
      <p:sp>
        <p:nvSpPr>
          <p:cNvPr id="255" name="Google Shape;255;p27"/>
          <p:cNvSpPr/>
          <p:nvPr/>
        </p:nvSpPr>
        <p:spPr>
          <a:xfrm>
            <a:off x="5324354" y="535575"/>
            <a:ext cx="1700725" cy="383150"/>
          </a:xfrm>
          <a:prstGeom prst="flowChartProcess">
            <a:avLst/>
          </a:prstGeom>
          <a:solidFill>
            <a:schemeClr val="accent1"/>
          </a:solidFill>
          <a:ln w="25400" cap="flat" cmpd="sng">
            <a:solidFill>
              <a:srgbClr val="004874"/>
            </a:solidFill>
            <a:prstDash val="solid"/>
            <a:round/>
            <a:headEnd type="none" w="sm" len="sm"/>
            <a:tailEnd type="none" w="sm" len="sm"/>
          </a:ln>
        </p:spPr>
        <p:txBody>
          <a:bodyPr spcFirstLastPara="1" wrap="square" lIns="91425" tIns="45700" rIns="91425" bIns="45700" anchor="ctr" anchorCtr="0">
            <a:noAutofit/>
          </a:bodyPr>
          <a:lstStyle/>
          <a:p>
            <a:pPr marL="171450" marR="0" lvl="0" indent="-171450" algn="ctr" rtl="0">
              <a:spcBef>
                <a:spcPts val="0"/>
              </a:spcBef>
              <a:spcAft>
                <a:spcPts val="0"/>
              </a:spcAft>
              <a:buClr>
                <a:schemeClr val="lt1"/>
              </a:buClr>
              <a:buSzPts val="1100"/>
              <a:buFont typeface="Open Sans"/>
              <a:buChar char="-"/>
            </a:pPr>
            <a:r>
              <a:rPr lang="en-GB" sz="1100">
                <a:solidFill>
                  <a:schemeClr val="lt1"/>
                </a:solidFill>
                <a:latin typeface="Open Sans"/>
                <a:ea typeface="Open Sans"/>
                <a:cs typeface="Open Sans"/>
                <a:sym typeface="Open Sans"/>
              </a:rPr>
              <a:t>REGISTRATION</a:t>
            </a:r>
            <a:endParaRPr/>
          </a:p>
        </p:txBody>
      </p:sp>
      <p:sp>
        <p:nvSpPr>
          <p:cNvPr id="256" name="Google Shape;256;p27"/>
          <p:cNvSpPr/>
          <p:nvPr/>
        </p:nvSpPr>
        <p:spPr>
          <a:xfrm>
            <a:off x="4921102" y="988262"/>
            <a:ext cx="1268348" cy="383152"/>
          </a:xfrm>
          <a:prstGeom prst="flowChartProcess">
            <a:avLst/>
          </a:prstGeom>
          <a:solidFill>
            <a:schemeClr val="accent1"/>
          </a:solidFill>
          <a:ln w="25400" cap="flat" cmpd="sng">
            <a:solidFill>
              <a:srgbClr val="004874"/>
            </a:solidFill>
            <a:prstDash val="solid"/>
            <a:round/>
            <a:headEnd type="none" w="sm" len="sm"/>
            <a:tailEnd type="none" w="sm" len="sm"/>
          </a:ln>
        </p:spPr>
        <p:txBody>
          <a:bodyPr spcFirstLastPara="1" wrap="square" lIns="91425" tIns="45700" rIns="91425" bIns="45700" anchor="ctr" anchorCtr="0">
            <a:noAutofit/>
          </a:bodyPr>
          <a:lstStyle/>
          <a:p>
            <a:pPr marL="171450" marR="0" lvl="0" indent="-171450" algn="ctr" rtl="0">
              <a:spcBef>
                <a:spcPts val="0"/>
              </a:spcBef>
              <a:spcAft>
                <a:spcPts val="0"/>
              </a:spcAft>
              <a:buClr>
                <a:schemeClr val="lt1"/>
              </a:buClr>
              <a:buSzPts val="1100"/>
              <a:buFont typeface="Open Sans"/>
              <a:buChar char="-"/>
            </a:pPr>
            <a:r>
              <a:rPr lang="en-GB" sz="1100">
                <a:solidFill>
                  <a:schemeClr val="lt1"/>
                </a:solidFill>
                <a:latin typeface="Open Sans"/>
                <a:ea typeface="Open Sans"/>
                <a:cs typeface="Open Sans"/>
                <a:sym typeface="Open Sans"/>
              </a:rPr>
              <a:t>LOGIN</a:t>
            </a:r>
            <a:endParaRPr/>
          </a:p>
        </p:txBody>
      </p:sp>
      <p:cxnSp>
        <p:nvCxnSpPr>
          <p:cNvPr id="257" name="Google Shape;257;p27"/>
          <p:cNvCxnSpPr>
            <a:stCxn id="254" idx="3"/>
            <a:endCxn id="252" idx="1"/>
          </p:cNvCxnSpPr>
          <p:nvPr/>
        </p:nvCxnSpPr>
        <p:spPr>
          <a:xfrm rot="10800000" flipH="1">
            <a:off x="5559780" y="1709128"/>
            <a:ext cx="831000" cy="639300"/>
          </a:xfrm>
          <a:prstGeom prst="straightConnector1">
            <a:avLst/>
          </a:prstGeom>
          <a:noFill/>
          <a:ln w="9525" cap="flat" cmpd="sng">
            <a:solidFill>
              <a:srgbClr val="00609E"/>
            </a:solidFill>
            <a:prstDash val="solid"/>
            <a:round/>
            <a:headEnd type="none" w="sm" len="sm"/>
            <a:tailEnd type="triangle" w="med" len="med"/>
          </a:ln>
        </p:spPr>
      </p:cxnSp>
      <p:sp>
        <p:nvSpPr>
          <p:cNvPr id="258" name="Google Shape;258;p27"/>
          <p:cNvSpPr/>
          <p:nvPr/>
        </p:nvSpPr>
        <p:spPr>
          <a:xfrm>
            <a:off x="7983545" y="2798041"/>
            <a:ext cx="609600" cy="980661"/>
          </a:xfrm>
          <a:prstGeom prst="flowChartMagneticDisk">
            <a:avLst/>
          </a:prstGeom>
          <a:solidFill>
            <a:schemeClr val="accent6"/>
          </a:solidFill>
          <a:ln w="25400" cap="flat" cmpd="sng">
            <a:solidFill>
              <a:srgbClr val="0048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a:solidFill>
                  <a:schemeClr val="lt1"/>
                </a:solidFill>
                <a:latin typeface="Open Sans"/>
                <a:ea typeface="Open Sans"/>
                <a:cs typeface="Open Sans"/>
                <a:sym typeface="Open Sans"/>
              </a:rPr>
              <a:t>ADFS</a:t>
            </a:r>
            <a:endParaRPr/>
          </a:p>
          <a:p>
            <a:pPr marL="0" marR="0" lvl="0" indent="0" algn="ctr" rtl="0">
              <a:spcBef>
                <a:spcPts val="0"/>
              </a:spcBef>
              <a:spcAft>
                <a:spcPts val="0"/>
              </a:spcAft>
              <a:buNone/>
            </a:pPr>
            <a:r>
              <a:rPr lang="en-GB" sz="1100">
                <a:solidFill>
                  <a:schemeClr val="lt1"/>
                </a:solidFill>
                <a:latin typeface="Open Sans"/>
                <a:ea typeface="Open Sans"/>
                <a:cs typeface="Open Sans"/>
                <a:sym typeface="Open Sans"/>
              </a:rPr>
              <a:t>LDAP</a:t>
            </a:r>
            <a:endParaRPr/>
          </a:p>
          <a:p>
            <a:pPr marL="0" marR="0" lvl="0" indent="0" algn="ctr" rtl="0">
              <a:spcBef>
                <a:spcPts val="0"/>
              </a:spcBef>
              <a:spcAft>
                <a:spcPts val="0"/>
              </a:spcAft>
              <a:buNone/>
            </a:pPr>
            <a:r>
              <a:rPr lang="en-GB" sz="1100">
                <a:solidFill>
                  <a:schemeClr val="lt1"/>
                </a:solidFill>
                <a:latin typeface="Open Sans"/>
                <a:ea typeface="Open Sans"/>
                <a:cs typeface="Open Sans"/>
                <a:sym typeface="Open Sans"/>
              </a:rPr>
              <a:t>DB</a:t>
            </a:r>
            <a:endParaRPr/>
          </a:p>
        </p:txBody>
      </p:sp>
      <p:sp>
        <p:nvSpPr>
          <p:cNvPr id="259" name="Google Shape;259;p27"/>
          <p:cNvSpPr/>
          <p:nvPr/>
        </p:nvSpPr>
        <p:spPr>
          <a:xfrm>
            <a:off x="6136449" y="2922973"/>
            <a:ext cx="1165242" cy="397565"/>
          </a:xfrm>
          <a:prstGeom prst="flowChartProcess">
            <a:avLst/>
          </a:prstGeom>
          <a:solidFill>
            <a:schemeClr val="accent6"/>
          </a:solidFill>
          <a:ln w="25400" cap="flat" cmpd="sng">
            <a:solidFill>
              <a:srgbClr val="0048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lt1"/>
                </a:solidFill>
                <a:latin typeface="Open Sans"/>
                <a:ea typeface="Open Sans"/>
                <a:cs typeface="Open Sans"/>
                <a:sym typeface="Open Sans"/>
              </a:rPr>
              <a:t>SERVICE B</a:t>
            </a:r>
            <a:endParaRPr/>
          </a:p>
        </p:txBody>
      </p:sp>
      <p:cxnSp>
        <p:nvCxnSpPr>
          <p:cNvPr id="260" name="Google Shape;260;p27"/>
          <p:cNvCxnSpPr>
            <a:stCxn id="259" idx="3"/>
            <a:endCxn id="258" idx="2"/>
          </p:cNvCxnSpPr>
          <p:nvPr/>
        </p:nvCxnSpPr>
        <p:spPr>
          <a:xfrm>
            <a:off x="7301691" y="3121756"/>
            <a:ext cx="681900" cy="166500"/>
          </a:xfrm>
          <a:prstGeom prst="straightConnector1">
            <a:avLst/>
          </a:prstGeom>
          <a:noFill/>
          <a:ln w="9525" cap="flat" cmpd="sng">
            <a:solidFill>
              <a:srgbClr val="00609E"/>
            </a:solidFill>
            <a:prstDash val="solid"/>
            <a:round/>
            <a:headEnd type="none" w="sm" len="sm"/>
            <a:tailEnd type="triangle" w="med" len="med"/>
          </a:ln>
        </p:spPr>
      </p:cxnSp>
      <p:sp>
        <p:nvSpPr>
          <p:cNvPr id="261" name="Google Shape;261;p27"/>
          <p:cNvSpPr/>
          <p:nvPr/>
        </p:nvSpPr>
        <p:spPr>
          <a:xfrm>
            <a:off x="7416750" y="3962725"/>
            <a:ext cx="1418100" cy="383175"/>
          </a:xfrm>
          <a:prstGeom prst="flowChartProcess">
            <a:avLst/>
          </a:prstGeom>
          <a:solidFill>
            <a:schemeClr val="accent6"/>
          </a:solidFill>
          <a:ln w="25400" cap="flat" cmpd="sng">
            <a:solidFill>
              <a:srgbClr val="004874"/>
            </a:solidFill>
            <a:prstDash val="solid"/>
            <a:round/>
            <a:headEnd type="none" w="sm" len="sm"/>
            <a:tailEnd type="none" w="sm" len="sm"/>
          </a:ln>
        </p:spPr>
        <p:txBody>
          <a:bodyPr spcFirstLastPara="1" wrap="square" lIns="91425" tIns="45700" rIns="91425" bIns="45700" anchor="ctr" anchorCtr="0">
            <a:noAutofit/>
          </a:bodyPr>
          <a:lstStyle/>
          <a:p>
            <a:pPr marL="171450" marR="0" lvl="0" indent="-171450" algn="ctr" rtl="0">
              <a:spcBef>
                <a:spcPts val="0"/>
              </a:spcBef>
              <a:spcAft>
                <a:spcPts val="0"/>
              </a:spcAft>
              <a:buClr>
                <a:schemeClr val="lt1"/>
              </a:buClr>
              <a:buSzPts val="1100"/>
              <a:buFont typeface="Open Sans"/>
              <a:buChar char="-"/>
            </a:pPr>
            <a:r>
              <a:rPr lang="en-GB" sz="1100">
                <a:solidFill>
                  <a:schemeClr val="lt1"/>
                </a:solidFill>
                <a:latin typeface="Open Sans"/>
                <a:ea typeface="Open Sans"/>
                <a:cs typeface="Open Sans"/>
                <a:sym typeface="Open Sans"/>
              </a:rPr>
              <a:t>REGISTRATION</a:t>
            </a:r>
            <a:endParaRPr/>
          </a:p>
        </p:txBody>
      </p:sp>
      <p:sp>
        <p:nvSpPr>
          <p:cNvPr id="262" name="Google Shape;262;p27"/>
          <p:cNvSpPr/>
          <p:nvPr/>
        </p:nvSpPr>
        <p:spPr>
          <a:xfrm>
            <a:off x="6030492" y="4122746"/>
            <a:ext cx="1268348" cy="383152"/>
          </a:xfrm>
          <a:prstGeom prst="flowChartProcess">
            <a:avLst/>
          </a:prstGeom>
          <a:solidFill>
            <a:schemeClr val="accent6"/>
          </a:solidFill>
          <a:ln w="25400" cap="flat" cmpd="sng">
            <a:solidFill>
              <a:srgbClr val="004874"/>
            </a:solidFill>
            <a:prstDash val="solid"/>
            <a:round/>
            <a:headEnd type="none" w="sm" len="sm"/>
            <a:tailEnd type="none" w="sm" len="sm"/>
          </a:ln>
        </p:spPr>
        <p:txBody>
          <a:bodyPr spcFirstLastPara="1" wrap="square" lIns="91425" tIns="45700" rIns="91425" bIns="45700" anchor="ctr" anchorCtr="0">
            <a:noAutofit/>
          </a:bodyPr>
          <a:lstStyle/>
          <a:p>
            <a:pPr marL="171450" marR="0" lvl="0" indent="-171450" algn="ctr" rtl="0">
              <a:spcBef>
                <a:spcPts val="0"/>
              </a:spcBef>
              <a:spcAft>
                <a:spcPts val="0"/>
              </a:spcAft>
              <a:buClr>
                <a:schemeClr val="lt1"/>
              </a:buClr>
              <a:buSzPts val="1100"/>
              <a:buFont typeface="Open Sans"/>
              <a:buChar char="-"/>
            </a:pPr>
            <a:r>
              <a:rPr lang="en-GB" sz="1100">
                <a:solidFill>
                  <a:schemeClr val="lt1"/>
                </a:solidFill>
                <a:latin typeface="Open Sans"/>
                <a:ea typeface="Open Sans"/>
                <a:cs typeface="Open Sans"/>
                <a:sym typeface="Open Sans"/>
              </a:rPr>
              <a:t>LOGIN</a:t>
            </a:r>
            <a:endParaRPr/>
          </a:p>
        </p:txBody>
      </p:sp>
      <p:cxnSp>
        <p:nvCxnSpPr>
          <p:cNvPr id="263" name="Google Shape;263;p27"/>
          <p:cNvCxnSpPr>
            <a:stCxn id="254" idx="3"/>
            <a:endCxn id="259" idx="1"/>
          </p:cNvCxnSpPr>
          <p:nvPr/>
        </p:nvCxnSpPr>
        <p:spPr>
          <a:xfrm>
            <a:off x="5559780" y="2348428"/>
            <a:ext cx="576600" cy="773400"/>
          </a:xfrm>
          <a:prstGeom prst="straightConnector1">
            <a:avLst/>
          </a:prstGeom>
          <a:noFill/>
          <a:ln w="9525" cap="flat" cmpd="sng">
            <a:solidFill>
              <a:srgbClr val="00609E"/>
            </a:solidFill>
            <a:prstDash val="solid"/>
            <a:round/>
            <a:headEnd type="none" w="sm" len="sm"/>
            <a:tailEnd type="triangle" w="med" len="med"/>
          </a:ln>
        </p:spPr>
      </p:cxnSp>
      <p:cxnSp>
        <p:nvCxnSpPr>
          <p:cNvPr id="264" name="Google Shape;264;p27"/>
          <p:cNvCxnSpPr>
            <a:stCxn id="259" idx="2"/>
            <a:endCxn id="262" idx="0"/>
          </p:cNvCxnSpPr>
          <p:nvPr/>
        </p:nvCxnSpPr>
        <p:spPr>
          <a:xfrm flipH="1">
            <a:off x="6664770" y="3320538"/>
            <a:ext cx="54300" cy="802200"/>
          </a:xfrm>
          <a:prstGeom prst="straightConnector1">
            <a:avLst/>
          </a:prstGeom>
          <a:noFill/>
          <a:ln w="9525" cap="flat" cmpd="sng">
            <a:solidFill>
              <a:srgbClr val="00609E"/>
            </a:solidFill>
            <a:prstDash val="dot"/>
            <a:round/>
            <a:headEnd type="none" w="sm" len="sm"/>
            <a:tailEnd type="none" w="sm" len="sm"/>
          </a:ln>
        </p:spPr>
      </p:cxnSp>
      <p:cxnSp>
        <p:nvCxnSpPr>
          <p:cNvPr id="265" name="Google Shape;265;p27"/>
          <p:cNvCxnSpPr>
            <a:stCxn id="259" idx="2"/>
            <a:endCxn id="261" idx="0"/>
          </p:cNvCxnSpPr>
          <p:nvPr/>
        </p:nvCxnSpPr>
        <p:spPr>
          <a:xfrm>
            <a:off x="6719070" y="3320538"/>
            <a:ext cx="1406700" cy="642300"/>
          </a:xfrm>
          <a:prstGeom prst="straightConnector1">
            <a:avLst/>
          </a:prstGeom>
          <a:noFill/>
          <a:ln w="9525" cap="flat" cmpd="sng">
            <a:solidFill>
              <a:srgbClr val="00609E"/>
            </a:solidFill>
            <a:prstDash val="dot"/>
            <a:round/>
            <a:headEnd type="none" w="sm" len="sm"/>
            <a:tailEnd type="none" w="sm" len="sm"/>
          </a:ln>
        </p:spPr>
      </p:cxnSp>
      <p:cxnSp>
        <p:nvCxnSpPr>
          <p:cNvPr id="266" name="Google Shape;266;p27"/>
          <p:cNvCxnSpPr>
            <a:stCxn id="256" idx="2"/>
            <a:endCxn id="252" idx="0"/>
          </p:cNvCxnSpPr>
          <p:nvPr/>
        </p:nvCxnSpPr>
        <p:spPr>
          <a:xfrm>
            <a:off x="5555276" y="1371414"/>
            <a:ext cx="1418100" cy="139200"/>
          </a:xfrm>
          <a:prstGeom prst="straightConnector1">
            <a:avLst/>
          </a:prstGeom>
          <a:noFill/>
          <a:ln w="9525" cap="flat" cmpd="sng">
            <a:solidFill>
              <a:srgbClr val="00609E"/>
            </a:solidFill>
            <a:prstDash val="dot"/>
            <a:round/>
            <a:headEnd type="none" w="sm" len="sm"/>
            <a:tailEnd type="none" w="sm" len="sm"/>
          </a:ln>
        </p:spPr>
      </p:cxnSp>
      <p:cxnSp>
        <p:nvCxnSpPr>
          <p:cNvPr id="267" name="Google Shape;267;p27"/>
          <p:cNvCxnSpPr>
            <a:stCxn id="255" idx="2"/>
            <a:endCxn id="252" idx="0"/>
          </p:cNvCxnSpPr>
          <p:nvPr/>
        </p:nvCxnSpPr>
        <p:spPr>
          <a:xfrm>
            <a:off x="6174716" y="918725"/>
            <a:ext cx="798900" cy="591900"/>
          </a:xfrm>
          <a:prstGeom prst="straightConnector1">
            <a:avLst/>
          </a:prstGeom>
          <a:noFill/>
          <a:ln w="9525" cap="flat" cmpd="sng">
            <a:solidFill>
              <a:srgbClr val="00609E"/>
            </a:solidFill>
            <a:prstDash val="dot"/>
            <a:round/>
            <a:headEnd type="none" w="sm" len="sm"/>
            <a:tailEnd type="none" w="sm" len="sm"/>
          </a:ln>
        </p:spPr>
      </p:cxnSp>
      <p:sp>
        <p:nvSpPr>
          <p:cNvPr id="268" name="Google Shape;268;p27"/>
          <p:cNvSpPr txBox="1"/>
          <p:nvPr/>
        </p:nvSpPr>
        <p:spPr>
          <a:xfrm>
            <a:off x="6773475" y="3649050"/>
            <a:ext cx="10200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Open Sans"/>
                <a:ea typeface="Open Sans"/>
                <a:cs typeface="Open Sans"/>
                <a:sym typeface="Open Sans"/>
              </a:rPr>
              <a:t>SITE B</a:t>
            </a:r>
            <a:endParaRPr/>
          </a:p>
        </p:txBody>
      </p:sp>
      <p:sp>
        <p:nvSpPr>
          <p:cNvPr id="269" name="Google Shape;269;p27"/>
          <p:cNvSpPr txBox="1"/>
          <p:nvPr/>
        </p:nvSpPr>
        <p:spPr>
          <a:xfrm>
            <a:off x="7667277" y="2494500"/>
            <a:ext cx="14181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Open Sans"/>
                <a:ea typeface="Open Sans"/>
                <a:cs typeface="Open Sans"/>
                <a:sym typeface="Open Sans"/>
              </a:rPr>
              <a:t>ACCOUNTS</a:t>
            </a: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PCSS - PSNC">
  <a:themeElements>
    <a:clrScheme name="Niestandardowy 3">
      <a:dk1>
        <a:srgbClr val="000000"/>
      </a:dk1>
      <a:lt1>
        <a:srgbClr val="FFFFFF"/>
      </a:lt1>
      <a:dk2>
        <a:srgbClr val="1F497D"/>
      </a:dk2>
      <a:lt2>
        <a:srgbClr val="EEECE1"/>
      </a:lt2>
      <a:accent1>
        <a:srgbClr val="01639F"/>
      </a:accent1>
      <a:accent2>
        <a:srgbClr val="00B0F0"/>
      </a:accent2>
      <a:accent3>
        <a:srgbClr val="AE0000"/>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ANT EC Review">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3479</Words>
  <Application>Microsoft Macintosh PowerPoint</Application>
  <PresentationFormat>On-screen Show (16:9)</PresentationFormat>
  <Paragraphs>515</Paragraphs>
  <Slides>50</Slides>
  <Notes>50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50</vt:i4>
      </vt:variant>
    </vt:vector>
  </HeadingPairs>
  <TitlesOfParts>
    <vt:vector size="59" baseType="lpstr">
      <vt:lpstr>Calibri</vt:lpstr>
      <vt:lpstr>Arial</vt:lpstr>
      <vt:lpstr>Roboto</vt:lpstr>
      <vt:lpstr>Helvetica Neue</vt:lpstr>
      <vt:lpstr>Open Sans</vt:lpstr>
      <vt:lpstr>Open Sans SemiBold</vt:lpstr>
      <vt:lpstr>Arial Rounded</vt:lpstr>
      <vt:lpstr>PCSS - PSNC</vt:lpstr>
      <vt:lpstr>GEANT EC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Service uptake – National Roaming Operators (NROs)</vt:lpstr>
      <vt:lpstr> Service uptake – Identity Federations </vt:lpstr>
      <vt:lpstr>    Managing virtual teams made easy  </vt:lpstr>
      <vt:lpstr>    Managing virtual teams made easy  </vt:lpstr>
      <vt:lpstr>  Deployments and Achievements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User Login with multiple Identity Providers</vt:lpstr>
      <vt:lpstr>  User Registration</vt:lpstr>
      <vt:lpstr>  Identity Linking</vt:lpstr>
      <vt:lpstr>  EUROfusion Identity Management</vt:lpstr>
      <vt:lpstr>  Connecting Service</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Marcinp</cp:lastModifiedBy>
  <cp:revision>3</cp:revision>
  <dcterms:modified xsi:type="dcterms:W3CDTF">2021-03-31T13:49:29Z</dcterms:modified>
</cp:coreProperties>
</file>