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4" r:id="rId2"/>
  </p:sldMasterIdLst>
  <p:notesMasterIdLst>
    <p:notesMasterId r:id="rId27"/>
  </p:notesMasterIdLst>
  <p:sldIdLst>
    <p:sldId id="257" r:id="rId3"/>
    <p:sldId id="363" r:id="rId4"/>
    <p:sldId id="259" r:id="rId5"/>
    <p:sldId id="362" r:id="rId6"/>
    <p:sldId id="260" r:id="rId7"/>
    <p:sldId id="261" r:id="rId8"/>
    <p:sldId id="263" r:id="rId9"/>
    <p:sldId id="278" r:id="rId10"/>
    <p:sldId id="288" r:id="rId11"/>
    <p:sldId id="290" r:id="rId12"/>
    <p:sldId id="336" r:id="rId13"/>
    <p:sldId id="338" r:id="rId14"/>
    <p:sldId id="360" r:id="rId15"/>
    <p:sldId id="341" r:id="rId16"/>
    <p:sldId id="343" r:id="rId17"/>
    <p:sldId id="364" r:id="rId18"/>
    <p:sldId id="339" r:id="rId19"/>
    <p:sldId id="313" r:id="rId20"/>
    <p:sldId id="314" r:id="rId21"/>
    <p:sldId id="315" r:id="rId22"/>
    <p:sldId id="324" r:id="rId23"/>
    <p:sldId id="366" r:id="rId24"/>
    <p:sldId id="367" r:id="rId25"/>
    <p:sldId id="303" r:id="rId2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6" roundtripDataSignature="AMtx7mgNCOcQr9voGosVzEDNujZR/o2nq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ants Office" initials="" lastIdx="1" clrIdx="0"/>
  <p:cmAuthor id="1" name="Susanne Ingmansson" initials="SI" lastIdx="8" clrIdx="1">
    <p:extLst>
      <p:ext uri="{19B8F6BF-5375-455C-9EA6-DF929625EA0E}">
        <p15:presenceInfo xmlns:p15="http://schemas.microsoft.com/office/powerpoint/2012/main" userId="S::susing@net.chalmers.se::840f4dd2-08c6-433a-b42a-405914c113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14C74"/>
    <a:srgbClr val="FBB835"/>
    <a:srgbClr val="37A3BF"/>
    <a:srgbClr val="565656"/>
    <a:srgbClr val="C55A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E66D7F1-48D1-4CA0-AB7B-059B2A8F98D4}">
  <a:tblStyle styleId="{2E66D7F1-48D1-4CA0-AB7B-059B2A8F98D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C234971-70F0-45E6-975A-1F5656BE1A38}"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D6CA8448-00C4-4F26-B44A-78D16DEF02D6}"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5"/>
          </a:solidFill>
        </a:fill>
      </a:tcStyle>
    </a:lastCol>
    <a:firstCol>
      <a:tcTxStyle b="on" i="off">
        <a:font>
          <a:latin typeface="Calibri"/>
          <a:ea typeface="Calibri"/>
          <a:cs typeface="Calibri"/>
        </a:font>
        <a:schemeClr val="lt1"/>
      </a:tcTxStyle>
      <a:tcStyle>
        <a:tcBdr/>
        <a:fill>
          <a:solidFill>
            <a:schemeClr val="accent5"/>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108"/>
    <p:restoredTop sz="92635"/>
  </p:normalViewPr>
  <p:slideViewPr>
    <p:cSldViewPr snapToGrid="0">
      <p:cViewPr varScale="1">
        <p:scale>
          <a:sx n="75" d="100"/>
          <a:sy n="75" d="100"/>
        </p:scale>
        <p:origin x="1240" y="1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89"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87"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90"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86"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sv-SE"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9" name="Google Shape;9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5"/>
        <p:cNvGrpSpPr/>
        <p:nvPr/>
      </p:nvGrpSpPr>
      <p:grpSpPr>
        <a:xfrm>
          <a:off x="0" y="0"/>
          <a:ext cx="0" cy="0"/>
          <a:chOff x="0" y="0"/>
          <a:chExt cx="0" cy="0"/>
        </a:xfrm>
      </p:grpSpPr>
      <p:sp>
        <p:nvSpPr>
          <p:cNvPr id="576" name="Google Shape;576;p8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7" name="Google Shape;577;p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g9da9fb94bb_2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g9da9fb94bb_2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g9da9fb94bb_2_3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g9da9fb94bb_2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54971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7" name="Google Shape;627;p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9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663743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2" name="Google Shape;602;p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7"/>
        <p:cNvGrpSpPr/>
        <p:nvPr/>
      </p:nvGrpSpPr>
      <p:grpSpPr>
        <a:xfrm>
          <a:off x="0" y="0"/>
          <a:ext cx="0" cy="0"/>
          <a:chOff x="0" y="0"/>
          <a:chExt cx="0" cy="0"/>
        </a:xfrm>
      </p:grpSpPr>
      <p:sp>
        <p:nvSpPr>
          <p:cNvPr id="698" name="Google Shape;698;p9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99" name="Google Shape;699;p9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9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07" name="Google Shape;707;p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10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5" name="Google Shape;715;p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8031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9d977651c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9d977651cf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g9d977651cf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sv-SE"/>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9d977651c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9d977651cf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g9d977651cf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sv-SE"/>
              <a:t>22</a:t>
            </a:fld>
            <a:endParaRPr/>
          </a:p>
        </p:txBody>
      </p:sp>
    </p:spTree>
    <p:extLst>
      <p:ext uri="{BB962C8B-B14F-4D97-AF65-F5344CB8AC3E}">
        <p14:creationId xmlns:p14="http://schemas.microsoft.com/office/powerpoint/2010/main" val="3985897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8"/>
        <p:cNvGrpSpPr/>
        <p:nvPr/>
      </p:nvGrpSpPr>
      <p:grpSpPr>
        <a:xfrm>
          <a:off x="0" y="0"/>
          <a:ext cx="0" cy="0"/>
          <a:chOff x="0" y="0"/>
          <a:chExt cx="0" cy="0"/>
        </a:xfrm>
      </p:grpSpPr>
      <p:sp>
        <p:nvSpPr>
          <p:cNvPr id="789" name="Google Shape;789;g9d977651cf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0" name="Google Shape;790;g9d977651cf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1" name="Google Shape;791;g9d977651cf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sv-SE"/>
              <a:t>23</a:t>
            </a:fld>
            <a:endParaRPr/>
          </a:p>
        </p:txBody>
      </p:sp>
    </p:spTree>
    <p:extLst>
      <p:ext uri="{BB962C8B-B14F-4D97-AF65-F5344CB8AC3E}">
        <p14:creationId xmlns:p14="http://schemas.microsoft.com/office/powerpoint/2010/main" val="1107033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p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4937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7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p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3" name="Google Shape;203;p7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4" name="Google Shape;444;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7" name="Google Shape;457;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37A3BF"/>
        </a:solidFill>
        <a:effectLst/>
      </p:bgPr>
    </p:bg>
    <p:spTree>
      <p:nvGrpSpPr>
        <p:cNvPr id="1" name="Shape 15"/>
        <p:cNvGrpSpPr/>
        <p:nvPr/>
      </p:nvGrpSpPr>
      <p:grpSpPr>
        <a:xfrm>
          <a:off x="0" y="0"/>
          <a:ext cx="0" cy="0"/>
          <a:chOff x="0" y="0"/>
          <a:chExt cx="0" cy="0"/>
        </a:xfrm>
      </p:grpSpPr>
      <p:sp>
        <p:nvSpPr>
          <p:cNvPr id="16" name="Google Shape;16;p54"/>
          <p:cNvSpPr txBox="1">
            <a:spLocks noGrp="1"/>
          </p:cNvSpPr>
          <p:nvPr>
            <p:ph type="ctrTitle"/>
          </p:nvPr>
        </p:nvSpPr>
        <p:spPr>
          <a:xfrm>
            <a:off x="1524000" y="2006081"/>
            <a:ext cx="9144000" cy="150388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rgbClr val="014C74"/>
              </a:buClr>
              <a:buSzPts val="6000"/>
              <a:buFont typeface="Calibri"/>
              <a:buNone/>
              <a:defRPr sz="6000">
                <a:solidFill>
                  <a:srgbClr val="014C74"/>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400"/>
              <a:buNone/>
              <a:defRPr sz="2400"/>
            </a:lvl1pPr>
            <a:lvl2pPr lvl="1" algn="ctr">
              <a:lnSpc>
                <a:spcPct val="90000"/>
              </a:lnSpc>
              <a:spcBef>
                <a:spcPts val="500"/>
              </a:spcBef>
              <a:spcAft>
                <a:spcPts val="0"/>
              </a:spcAft>
              <a:buSzPts val="2000"/>
              <a:buNone/>
              <a:defRPr sz="2000"/>
            </a:lvl2pPr>
            <a:lvl3pPr lvl="2" algn="ctr">
              <a:lnSpc>
                <a:spcPct val="90000"/>
              </a:lnSpc>
              <a:spcBef>
                <a:spcPts val="500"/>
              </a:spcBef>
              <a:spcAft>
                <a:spcPts val="0"/>
              </a:spcAft>
              <a:buSzPts val="1800"/>
              <a:buNone/>
              <a:defRPr sz="1800"/>
            </a:lvl3pPr>
            <a:lvl4pPr lvl="3" algn="ctr">
              <a:lnSpc>
                <a:spcPct val="90000"/>
              </a:lnSpc>
              <a:spcBef>
                <a:spcPts val="500"/>
              </a:spcBef>
              <a:spcAft>
                <a:spcPts val="0"/>
              </a:spcAft>
              <a:buSzPts val="1600"/>
              <a:buNone/>
              <a:defRPr sz="1600"/>
            </a:lvl4pPr>
            <a:lvl5pPr lvl="4" algn="ctr">
              <a:lnSpc>
                <a:spcPct val="90000"/>
              </a:lnSpc>
              <a:spcBef>
                <a:spcPts val="5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8" name="Google Shape;18;p54"/>
          <p:cNvPicPr preferRelativeResize="0"/>
          <p:nvPr/>
        </p:nvPicPr>
        <p:blipFill rotWithShape="1">
          <a:blip r:embed="rId2">
            <a:alphaModFix/>
          </a:blip>
          <a:srcRect/>
          <a:stretch/>
        </p:blipFill>
        <p:spPr>
          <a:xfrm>
            <a:off x="4954468" y="162552"/>
            <a:ext cx="2283064" cy="1673706"/>
          </a:xfrm>
          <a:prstGeom prst="rect">
            <a:avLst/>
          </a:prstGeom>
          <a:noFill/>
          <a:ln>
            <a:noFill/>
          </a:ln>
        </p:spPr>
      </p:pic>
      <p:sp>
        <p:nvSpPr>
          <p:cNvPr id="19" name="Google Shape;19;p54"/>
          <p:cNvSpPr/>
          <p:nvPr/>
        </p:nvSpPr>
        <p:spPr>
          <a:xfrm>
            <a:off x="909938" y="6326116"/>
            <a:ext cx="538310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1" i="0" u="none" strike="noStrike" cap="none">
              <a:solidFill>
                <a:srgbClr val="37A3BF"/>
              </a:solidFill>
              <a:latin typeface="Calibri"/>
              <a:ea typeface="Calibri"/>
              <a:cs typeface="Calibri"/>
              <a:sym typeface="Calibri"/>
            </a:endParaRPr>
          </a:p>
        </p:txBody>
      </p:sp>
      <p:sp>
        <p:nvSpPr>
          <p:cNvPr id="6" name="Slide Number Placeholder 1">
            <a:extLst>
              <a:ext uri="{FF2B5EF4-FFF2-40B4-BE49-F238E27FC236}">
                <a16:creationId xmlns:a16="http://schemas.microsoft.com/office/drawing/2014/main" id="{C03FDF1D-527C-40D8-8EB5-7F414A013A4D}"/>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5"/>
        <p:cNvGrpSpPr/>
        <p:nvPr/>
      </p:nvGrpSpPr>
      <p:grpSpPr>
        <a:xfrm>
          <a:off x="0" y="0"/>
          <a:ext cx="0" cy="0"/>
          <a:chOff x="0" y="0"/>
          <a:chExt cx="0" cy="0"/>
        </a:xfrm>
      </p:grpSpPr>
      <p:sp>
        <p:nvSpPr>
          <p:cNvPr id="86" name="Google Shape;86;p6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7A3B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68"/>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rgbClr val="37A3BF"/>
              </a:buClr>
              <a:buSzPts val="3200"/>
              <a:buFont typeface="Arial"/>
              <a:buNone/>
              <a:defRPr sz="3200" b="0" i="0" u="none" strike="noStrike" cap="none">
                <a:solidFill>
                  <a:srgbClr val="014C74"/>
                </a:solidFill>
                <a:latin typeface="Calibri"/>
                <a:ea typeface="Calibri"/>
                <a:cs typeface="Calibri"/>
                <a:sym typeface="Calibri"/>
              </a:defRPr>
            </a:lvl1pPr>
            <a:lvl2pPr marR="0" lvl="1" algn="l" rtl="0">
              <a:lnSpc>
                <a:spcPct val="90000"/>
              </a:lnSpc>
              <a:spcBef>
                <a:spcPts val="500"/>
              </a:spcBef>
              <a:spcAft>
                <a:spcPts val="0"/>
              </a:spcAft>
              <a:buClr>
                <a:srgbClr val="37A3BF"/>
              </a:buClr>
              <a:buSzPts val="2800"/>
              <a:buFont typeface="Arial"/>
              <a:buNone/>
              <a:defRPr sz="2800" b="0" i="0" u="none" strike="noStrike" cap="none">
                <a:solidFill>
                  <a:srgbClr val="014C74"/>
                </a:solidFill>
                <a:latin typeface="Calibri"/>
                <a:ea typeface="Calibri"/>
                <a:cs typeface="Calibri"/>
                <a:sym typeface="Calibri"/>
              </a:defRPr>
            </a:lvl2pPr>
            <a:lvl3pPr marR="0" lvl="2" algn="l" rtl="0">
              <a:lnSpc>
                <a:spcPct val="90000"/>
              </a:lnSpc>
              <a:spcBef>
                <a:spcPts val="500"/>
              </a:spcBef>
              <a:spcAft>
                <a:spcPts val="0"/>
              </a:spcAft>
              <a:buClr>
                <a:srgbClr val="37A3BF"/>
              </a:buClr>
              <a:buSzPts val="2400"/>
              <a:buFont typeface="Arial"/>
              <a:buNone/>
              <a:defRPr sz="2400" b="0" i="0" u="none" strike="noStrike" cap="none">
                <a:solidFill>
                  <a:srgbClr val="014C74"/>
                </a:solidFill>
                <a:latin typeface="Calibri"/>
                <a:ea typeface="Calibri"/>
                <a:cs typeface="Calibri"/>
                <a:sym typeface="Calibri"/>
              </a:defRPr>
            </a:lvl3pPr>
            <a:lvl4pPr marR="0" lvl="3" algn="l" rtl="0">
              <a:lnSpc>
                <a:spcPct val="90000"/>
              </a:lnSpc>
              <a:spcBef>
                <a:spcPts val="500"/>
              </a:spcBef>
              <a:spcAft>
                <a:spcPts val="0"/>
              </a:spcAft>
              <a:buClr>
                <a:srgbClr val="37A3BF"/>
              </a:buClr>
              <a:buSzPts val="2000"/>
              <a:buFont typeface="Arial"/>
              <a:buNone/>
              <a:defRPr sz="2000" b="0" i="0" u="none" strike="noStrike" cap="none">
                <a:solidFill>
                  <a:srgbClr val="014C74"/>
                </a:solidFill>
                <a:latin typeface="Calibri"/>
                <a:ea typeface="Calibri"/>
                <a:cs typeface="Calibri"/>
                <a:sym typeface="Calibri"/>
              </a:defRPr>
            </a:lvl4pPr>
            <a:lvl5pPr marR="0" lvl="4" algn="l" rtl="0">
              <a:lnSpc>
                <a:spcPct val="90000"/>
              </a:lnSpc>
              <a:spcBef>
                <a:spcPts val="500"/>
              </a:spcBef>
              <a:spcAft>
                <a:spcPts val="0"/>
              </a:spcAft>
              <a:buClr>
                <a:srgbClr val="37A3BF"/>
              </a:buClr>
              <a:buSzPts val="2000"/>
              <a:buFont typeface="Arial"/>
              <a:buNone/>
              <a:defRPr sz="2000" b="0" i="0" u="none" strike="noStrike" cap="none">
                <a:solidFill>
                  <a:srgbClr val="004B75"/>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68"/>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89" name="Google Shape;89;p68" descr="A picture containing drawing&#10;&#10;Description automatically generated"/>
          <p:cNvPicPr preferRelativeResize="0"/>
          <p:nvPr/>
        </p:nvPicPr>
        <p:blipFill rotWithShape="1">
          <a:blip r:embed="rId2">
            <a:alphaModFix/>
          </a:blip>
          <a:srcRect/>
          <a:stretch/>
        </p:blipFill>
        <p:spPr>
          <a:xfrm>
            <a:off x="839788" y="6262210"/>
            <a:ext cx="742950" cy="511208"/>
          </a:xfrm>
          <a:prstGeom prst="rect">
            <a:avLst/>
          </a:prstGeom>
          <a:noFill/>
          <a:ln>
            <a:noFill/>
          </a:ln>
        </p:spPr>
      </p:pic>
      <p:sp>
        <p:nvSpPr>
          <p:cNvPr id="90" name="Google Shape;90;p68"/>
          <p:cNvSpPr/>
          <p:nvPr/>
        </p:nvSpPr>
        <p:spPr>
          <a:xfrm>
            <a:off x="1582738" y="6339379"/>
            <a:ext cx="538310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7" name="Slide Number Placeholder 1">
            <a:extLst>
              <a:ext uri="{FF2B5EF4-FFF2-40B4-BE49-F238E27FC236}">
                <a16:creationId xmlns:a16="http://schemas.microsoft.com/office/drawing/2014/main" id="{8C18441C-B5AD-4FBE-B394-13962D3B7EE9}"/>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7A3B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4" descr="A picture containing drawing&#10;&#10;Description automatically generated"/>
          <p:cNvPicPr preferRelativeResize="0"/>
          <p:nvPr/>
        </p:nvPicPr>
        <p:blipFill rotWithShape="1">
          <a:blip r:embed="rId2">
            <a:alphaModFix/>
          </a:blip>
          <a:srcRect/>
          <a:stretch/>
        </p:blipFill>
        <p:spPr>
          <a:xfrm>
            <a:off x="838200" y="6302132"/>
            <a:ext cx="742950" cy="511208"/>
          </a:xfrm>
          <a:prstGeom prst="rect">
            <a:avLst/>
          </a:prstGeom>
          <a:noFill/>
          <a:ln>
            <a:noFill/>
          </a:ln>
        </p:spPr>
      </p:pic>
      <p:sp>
        <p:nvSpPr>
          <p:cNvPr id="29" name="Google Shape;29;p4"/>
          <p:cNvSpPr/>
          <p:nvPr/>
        </p:nvSpPr>
        <p:spPr>
          <a:xfrm>
            <a:off x="1581150" y="6373070"/>
            <a:ext cx="538310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6" name="Slide Number Placeholder 1">
            <a:extLst>
              <a:ext uri="{FF2B5EF4-FFF2-40B4-BE49-F238E27FC236}">
                <a16:creationId xmlns:a16="http://schemas.microsoft.com/office/drawing/2014/main" id="{B99D3937-64C9-42AC-953F-DA246AC17BFB}"/>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extLst>
      <p:ext uri="{BB962C8B-B14F-4D97-AF65-F5344CB8AC3E}">
        <p14:creationId xmlns:p14="http://schemas.microsoft.com/office/powerpoint/2010/main" val="29418749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and content 1">
  <p:cSld name="1_Title and content 1">
    <p:spTree>
      <p:nvGrpSpPr>
        <p:cNvPr id="1" name="Shape 35"/>
        <p:cNvGrpSpPr/>
        <p:nvPr/>
      </p:nvGrpSpPr>
      <p:grpSpPr>
        <a:xfrm>
          <a:off x="0" y="0"/>
          <a:ext cx="0" cy="0"/>
          <a:chOff x="0" y="0"/>
          <a:chExt cx="0" cy="0"/>
        </a:xfrm>
      </p:grpSpPr>
      <p:sp>
        <p:nvSpPr>
          <p:cNvPr id="36" name="Google Shape;3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7A3B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 name="Google Shape;38;p6"/>
          <p:cNvCxnSpPr/>
          <p:nvPr/>
        </p:nvCxnSpPr>
        <p:spPr>
          <a:xfrm>
            <a:off x="838201" y="1690688"/>
            <a:ext cx="10515599" cy="0"/>
          </a:xfrm>
          <a:prstGeom prst="straightConnector1">
            <a:avLst/>
          </a:prstGeom>
          <a:noFill/>
          <a:ln w="31750" cap="flat" cmpd="sng">
            <a:solidFill>
              <a:srgbClr val="37A3BF"/>
            </a:solidFill>
            <a:prstDash val="solid"/>
            <a:miter lim="800000"/>
            <a:headEnd type="none" w="sm" len="sm"/>
            <a:tailEnd type="none" w="sm" len="sm"/>
          </a:ln>
        </p:spPr>
      </p:cxnSp>
      <p:pic>
        <p:nvPicPr>
          <p:cNvPr id="39" name="Google Shape;39;p6" descr="A picture containing drawing&#10;&#10;Description automatically generated"/>
          <p:cNvPicPr preferRelativeResize="0"/>
          <p:nvPr/>
        </p:nvPicPr>
        <p:blipFill rotWithShape="1">
          <a:blip r:embed="rId2">
            <a:alphaModFix/>
          </a:blip>
          <a:srcRect/>
          <a:stretch/>
        </p:blipFill>
        <p:spPr>
          <a:xfrm>
            <a:off x="839788" y="6262210"/>
            <a:ext cx="742950" cy="511208"/>
          </a:xfrm>
          <a:prstGeom prst="rect">
            <a:avLst/>
          </a:prstGeom>
          <a:noFill/>
          <a:ln>
            <a:noFill/>
          </a:ln>
        </p:spPr>
      </p:pic>
      <p:sp>
        <p:nvSpPr>
          <p:cNvPr id="40" name="Google Shape;40;p6"/>
          <p:cNvSpPr/>
          <p:nvPr/>
        </p:nvSpPr>
        <p:spPr>
          <a:xfrm>
            <a:off x="1582738" y="6339379"/>
            <a:ext cx="538310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7" name="Slide Number Placeholder 1">
            <a:extLst>
              <a:ext uri="{FF2B5EF4-FFF2-40B4-BE49-F238E27FC236}">
                <a16:creationId xmlns:a16="http://schemas.microsoft.com/office/drawing/2014/main" id="{87272435-95A9-44D7-BE23-A9574B66E8C8}"/>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extLst>
      <p:ext uri="{BB962C8B-B14F-4D97-AF65-F5344CB8AC3E}">
        <p14:creationId xmlns:p14="http://schemas.microsoft.com/office/powerpoint/2010/main" val="39249039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41"/>
        <p:cNvGrpSpPr/>
        <p:nvPr/>
      </p:nvGrpSpPr>
      <p:grpSpPr>
        <a:xfrm>
          <a:off x="0" y="0"/>
          <a:ext cx="0" cy="0"/>
          <a:chOff x="0" y="0"/>
          <a:chExt cx="0" cy="0"/>
        </a:xfrm>
      </p:grpSpPr>
      <p:sp>
        <p:nvSpPr>
          <p:cNvPr id="42" name="Google Shape;42;p7"/>
          <p:cNvSpPr txBox="1">
            <a:spLocks noGrp="1"/>
          </p:cNvSpPr>
          <p:nvPr>
            <p:ph type="title"/>
          </p:nvPr>
        </p:nvSpPr>
        <p:spPr>
          <a:xfrm>
            <a:off x="473825" y="365125"/>
            <a:ext cx="11313622" cy="1031413"/>
          </a:xfrm>
          <a:prstGeom prst="rect">
            <a:avLst/>
          </a:prstGeom>
          <a:solidFill>
            <a:srgbClr val="014C74"/>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7"/>
          <p:cNvSpPr txBox="1">
            <a:spLocks noGrp="1"/>
          </p:cNvSpPr>
          <p:nvPr>
            <p:ph type="body" idx="1"/>
          </p:nvPr>
        </p:nvSpPr>
        <p:spPr>
          <a:xfrm>
            <a:off x="473825" y="1579418"/>
            <a:ext cx="11313622" cy="459754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4" name="Google Shape;44;p7" descr="A picture containing drawing&#10;&#10;Description automatically generated"/>
          <p:cNvPicPr preferRelativeResize="0"/>
          <p:nvPr/>
        </p:nvPicPr>
        <p:blipFill rotWithShape="1">
          <a:blip r:embed="rId2">
            <a:alphaModFix/>
          </a:blip>
          <a:srcRect/>
          <a:stretch/>
        </p:blipFill>
        <p:spPr>
          <a:xfrm>
            <a:off x="473825" y="6282674"/>
            <a:ext cx="742950" cy="511208"/>
          </a:xfrm>
          <a:prstGeom prst="rect">
            <a:avLst/>
          </a:prstGeom>
          <a:noFill/>
          <a:ln>
            <a:noFill/>
          </a:ln>
        </p:spPr>
      </p:pic>
      <p:sp>
        <p:nvSpPr>
          <p:cNvPr id="45" name="Google Shape;45;p7"/>
          <p:cNvSpPr/>
          <p:nvPr/>
        </p:nvSpPr>
        <p:spPr>
          <a:xfrm>
            <a:off x="1216775" y="6359843"/>
            <a:ext cx="538310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6" name="Slide Number Placeholder 1">
            <a:extLst>
              <a:ext uri="{FF2B5EF4-FFF2-40B4-BE49-F238E27FC236}">
                <a16:creationId xmlns:a16="http://schemas.microsoft.com/office/drawing/2014/main" id="{7B918B8D-E193-48C2-89F9-9A4C7F98AC02}"/>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extLst>
      <p:ext uri="{BB962C8B-B14F-4D97-AF65-F5344CB8AC3E}">
        <p14:creationId xmlns:p14="http://schemas.microsoft.com/office/powerpoint/2010/main" val="2455941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51"/>
        <p:cNvGrpSpPr/>
        <p:nvPr/>
      </p:nvGrpSpPr>
      <p:grpSpPr>
        <a:xfrm>
          <a:off x="0" y="0"/>
          <a:ext cx="0" cy="0"/>
          <a:chOff x="0" y="0"/>
          <a:chExt cx="0" cy="0"/>
        </a:xfrm>
      </p:grpSpPr>
      <p:sp>
        <p:nvSpPr>
          <p:cNvPr id="52" name="Google Shape;52;p9"/>
          <p:cNvSpPr txBox="1">
            <a:spLocks noGrp="1"/>
          </p:cNvSpPr>
          <p:nvPr>
            <p:ph type="title"/>
          </p:nvPr>
        </p:nvSpPr>
        <p:spPr>
          <a:xfrm>
            <a:off x="473825" y="365125"/>
            <a:ext cx="11313622" cy="1031413"/>
          </a:xfrm>
          <a:prstGeom prst="rect">
            <a:avLst/>
          </a:prstGeom>
          <a:solidFill>
            <a:srgbClr val="C55A11"/>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9"/>
          <p:cNvSpPr txBox="1">
            <a:spLocks noGrp="1"/>
          </p:cNvSpPr>
          <p:nvPr>
            <p:ph type="body" idx="1"/>
          </p:nvPr>
        </p:nvSpPr>
        <p:spPr>
          <a:xfrm>
            <a:off x="473825" y="1579418"/>
            <a:ext cx="11313622" cy="459754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4" name="Google Shape;54;p9" descr="A picture containing drawing&#10;&#10;Description automatically generated"/>
          <p:cNvPicPr preferRelativeResize="0"/>
          <p:nvPr/>
        </p:nvPicPr>
        <p:blipFill rotWithShape="1">
          <a:blip r:embed="rId2">
            <a:alphaModFix/>
          </a:blip>
          <a:srcRect/>
          <a:stretch/>
        </p:blipFill>
        <p:spPr>
          <a:xfrm>
            <a:off x="473825" y="6282674"/>
            <a:ext cx="742950" cy="511208"/>
          </a:xfrm>
          <a:prstGeom prst="rect">
            <a:avLst/>
          </a:prstGeom>
          <a:noFill/>
          <a:ln>
            <a:noFill/>
          </a:ln>
        </p:spPr>
      </p:pic>
      <p:sp>
        <p:nvSpPr>
          <p:cNvPr id="55" name="Google Shape;55;p9"/>
          <p:cNvSpPr/>
          <p:nvPr/>
        </p:nvSpPr>
        <p:spPr>
          <a:xfrm>
            <a:off x="1216775" y="6359843"/>
            <a:ext cx="538310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6" name="Slide Number Placeholder 1">
            <a:extLst>
              <a:ext uri="{FF2B5EF4-FFF2-40B4-BE49-F238E27FC236}">
                <a16:creationId xmlns:a16="http://schemas.microsoft.com/office/drawing/2014/main" id="{91F0D98F-7E47-4525-B7DE-37E3A48CCAB1}"/>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extLst>
      <p:ext uri="{BB962C8B-B14F-4D97-AF65-F5344CB8AC3E}">
        <p14:creationId xmlns:p14="http://schemas.microsoft.com/office/powerpoint/2010/main" val="3576704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Custom Layout">
  <p:cSld name="5_Custom Layout">
    <p:spTree>
      <p:nvGrpSpPr>
        <p:cNvPr id="1" name="Shape 56"/>
        <p:cNvGrpSpPr/>
        <p:nvPr/>
      </p:nvGrpSpPr>
      <p:grpSpPr>
        <a:xfrm>
          <a:off x="0" y="0"/>
          <a:ext cx="0" cy="0"/>
          <a:chOff x="0" y="0"/>
          <a:chExt cx="0" cy="0"/>
        </a:xfrm>
      </p:grpSpPr>
      <p:sp>
        <p:nvSpPr>
          <p:cNvPr id="57" name="Google Shape;57;p10"/>
          <p:cNvSpPr txBox="1">
            <a:spLocks noGrp="1"/>
          </p:cNvSpPr>
          <p:nvPr>
            <p:ph type="title"/>
          </p:nvPr>
        </p:nvSpPr>
        <p:spPr>
          <a:xfrm>
            <a:off x="473825" y="365125"/>
            <a:ext cx="11313622" cy="1031413"/>
          </a:xfrm>
          <a:prstGeom prst="rect">
            <a:avLst/>
          </a:prstGeom>
          <a:solidFill>
            <a:srgbClr val="565656"/>
          </a:solid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0"/>
          <p:cNvSpPr txBox="1">
            <a:spLocks noGrp="1"/>
          </p:cNvSpPr>
          <p:nvPr>
            <p:ph type="body" idx="1"/>
          </p:nvPr>
        </p:nvSpPr>
        <p:spPr>
          <a:xfrm>
            <a:off x="473825" y="1579418"/>
            <a:ext cx="11313622" cy="459754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10" descr="A picture containing drawing&#10;&#10;Description automatically generated"/>
          <p:cNvPicPr preferRelativeResize="0"/>
          <p:nvPr/>
        </p:nvPicPr>
        <p:blipFill rotWithShape="1">
          <a:blip r:embed="rId2">
            <a:alphaModFix/>
          </a:blip>
          <a:srcRect/>
          <a:stretch/>
        </p:blipFill>
        <p:spPr>
          <a:xfrm>
            <a:off x="473825" y="6282674"/>
            <a:ext cx="742950" cy="511208"/>
          </a:xfrm>
          <a:prstGeom prst="rect">
            <a:avLst/>
          </a:prstGeom>
          <a:noFill/>
          <a:ln>
            <a:noFill/>
          </a:ln>
        </p:spPr>
      </p:pic>
      <p:sp>
        <p:nvSpPr>
          <p:cNvPr id="60" name="Google Shape;60;p10"/>
          <p:cNvSpPr/>
          <p:nvPr/>
        </p:nvSpPr>
        <p:spPr>
          <a:xfrm>
            <a:off x="1216775" y="6359843"/>
            <a:ext cx="538310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6" name="Slide Number Placeholder 1">
            <a:extLst>
              <a:ext uri="{FF2B5EF4-FFF2-40B4-BE49-F238E27FC236}">
                <a16:creationId xmlns:a16="http://schemas.microsoft.com/office/drawing/2014/main" id="{1F07A21F-57AA-4CCB-BAAA-D824C77D7B2F}"/>
              </a:ext>
            </a:extLst>
          </p:cNvPr>
          <p:cNvSpPr>
            <a:spLocks noGrp="1"/>
          </p:cNvSpPr>
          <p:nvPr>
            <p:ph type="sldNum" sz="quarter" idx="4"/>
          </p:nvPr>
        </p:nvSpPr>
        <p:spPr>
          <a:xfrm>
            <a:off x="9383683" y="648263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extLst>
      <p:ext uri="{BB962C8B-B14F-4D97-AF65-F5344CB8AC3E}">
        <p14:creationId xmlns:p14="http://schemas.microsoft.com/office/powerpoint/2010/main" val="804255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1"/>
        <p:cNvGrpSpPr/>
        <p:nvPr/>
      </p:nvGrpSpPr>
      <p:grpSpPr>
        <a:xfrm>
          <a:off x="0" y="0"/>
          <a:ext cx="0" cy="0"/>
          <a:chOff x="0" y="0"/>
          <a:chExt cx="0" cy="0"/>
        </a:xfrm>
      </p:grpSpPr>
      <p:sp>
        <p:nvSpPr>
          <p:cNvPr id="62" name="Google Shape;62;p11"/>
          <p:cNvSpPr/>
          <p:nvPr/>
        </p:nvSpPr>
        <p:spPr>
          <a:xfrm>
            <a:off x="231710" y="0"/>
            <a:ext cx="813319" cy="6858000"/>
          </a:xfrm>
          <a:prstGeom prst="rect">
            <a:avLst/>
          </a:prstGeom>
          <a:solidFill>
            <a:srgbClr val="37A3BF"/>
          </a:solidFill>
          <a:ln w="12700" cap="flat" cmpd="sng">
            <a:solidFill>
              <a:srgbClr val="37A3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11"/>
          <p:cNvSpPr txBox="1">
            <a:spLocks noGrp="1"/>
          </p:cNvSpPr>
          <p:nvPr>
            <p:ph type="title"/>
          </p:nvPr>
        </p:nvSpPr>
        <p:spPr>
          <a:xfrm>
            <a:off x="1268962" y="365125"/>
            <a:ext cx="10084837"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7A3B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1"/>
          <p:cNvSpPr txBox="1">
            <a:spLocks noGrp="1"/>
          </p:cNvSpPr>
          <p:nvPr>
            <p:ph type="body" idx="1"/>
          </p:nvPr>
        </p:nvSpPr>
        <p:spPr>
          <a:xfrm>
            <a:off x="1268962" y="1825625"/>
            <a:ext cx="10084838"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 name="Google Shape;65;p11" descr="A picture containing drawing&#10;&#10;Description automatically generated"/>
          <p:cNvPicPr preferRelativeResize="0"/>
          <p:nvPr/>
        </p:nvPicPr>
        <p:blipFill rotWithShape="1">
          <a:blip r:embed="rId2">
            <a:alphaModFix/>
          </a:blip>
          <a:srcRect/>
          <a:stretch/>
        </p:blipFill>
        <p:spPr>
          <a:xfrm>
            <a:off x="277398" y="772302"/>
            <a:ext cx="742950" cy="511208"/>
          </a:xfrm>
          <a:prstGeom prst="rect">
            <a:avLst/>
          </a:prstGeom>
          <a:noFill/>
          <a:ln>
            <a:noFill/>
          </a:ln>
        </p:spPr>
      </p:pic>
      <p:sp>
        <p:nvSpPr>
          <p:cNvPr id="6" name="Slide Number Placeholder 1">
            <a:extLst>
              <a:ext uri="{FF2B5EF4-FFF2-40B4-BE49-F238E27FC236}">
                <a16:creationId xmlns:a16="http://schemas.microsoft.com/office/drawing/2014/main" id="{AFFAC09A-2038-4D38-A0CE-293EA46428A4}"/>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extLst>
      <p:ext uri="{BB962C8B-B14F-4D97-AF65-F5344CB8AC3E}">
        <p14:creationId xmlns:p14="http://schemas.microsoft.com/office/powerpoint/2010/main" val="3488688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66"/>
        <p:cNvGrpSpPr/>
        <p:nvPr/>
      </p:nvGrpSpPr>
      <p:grpSpPr>
        <a:xfrm>
          <a:off x="0" y="0"/>
          <a:ext cx="0" cy="0"/>
          <a:chOff x="0" y="0"/>
          <a:chExt cx="0" cy="0"/>
        </a:xfrm>
      </p:grpSpPr>
      <p:sp>
        <p:nvSpPr>
          <p:cNvPr id="67" name="Google Shape;67;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7A3B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 name="Google Shape;70;p12" descr="A picture containing drawing&#10;&#10;Description automatically generated"/>
          <p:cNvPicPr preferRelativeResize="0"/>
          <p:nvPr/>
        </p:nvPicPr>
        <p:blipFill rotWithShape="1">
          <a:blip r:embed="rId2">
            <a:alphaModFix/>
          </a:blip>
          <a:srcRect/>
          <a:stretch/>
        </p:blipFill>
        <p:spPr>
          <a:xfrm>
            <a:off x="838200" y="6311900"/>
            <a:ext cx="742950" cy="511208"/>
          </a:xfrm>
          <a:prstGeom prst="rect">
            <a:avLst/>
          </a:prstGeom>
          <a:noFill/>
          <a:ln>
            <a:noFill/>
          </a:ln>
        </p:spPr>
      </p:pic>
      <p:sp>
        <p:nvSpPr>
          <p:cNvPr id="71" name="Google Shape;71;p12"/>
          <p:cNvSpPr/>
          <p:nvPr/>
        </p:nvSpPr>
        <p:spPr>
          <a:xfrm>
            <a:off x="1581150" y="6389069"/>
            <a:ext cx="538310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7" name="Slide Number Placeholder 1">
            <a:extLst>
              <a:ext uri="{FF2B5EF4-FFF2-40B4-BE49-F238E27FC236}">
                <a16:creationId xmlns:a16="http://schemas.microsoft.com/office/drawing/2014/main" id="{18B6E994-6CDD-4BAC-A0A6-B2EBD031ED26}"/>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extLst>
      <p:ext uri="{BB962C8B-B14F-4D97-AF65-F5344CB8AC3E}">
        <p14:creationId xmlns:p14="http://schemas.microsoft.com/office/powerpoint/2010/main" val="41425808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72"/>
        <p:cNvGrpSpPr/>
        <p:nvPr/>
      </p:nvGrpSpPr>
      <p:grpSpPr>
        <a:xfrm>
          <a:off x="0" y="0"/>
          <a:ext cx="0" cy="0"/>
          <a:chOff x="0" y="0"/>
          <a:chExt cx="0" cy="0"/>
        </a:xfrm>
      </p:grpSpPr>
      <p:sp>
        <p:nvSpPr>
          <p:cNvPr id="73" name="Google Shape;73;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7A3B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13" descr="A picture containing drawing&#10;&#10;Description automatically generated"/>
          <p:cNvPicPr preferRelativeResize="0"/>
          <p:nvPr/>
        </p:nvPicPr>
        <p:blipFill rotWithShape="1">
          <a:blip r:embed="rId2">
            <a:alphaModFix/>
          </a:blip>
          <a:srcRect/>
          <a:stretch/>
        </p:blipFill>
        <p:spPr>
          <a:xfrm>
            <a:off x="838200" y="6295460"/>
            <a:ext cx="742950" cy="511208"/>
          </a:xfrm>
          <a:prstGeom prst="rect">
            <a:avLst/>
          </a:prstGeom>
          <a:noFill/>
          <a:ln>
            <a:noFill/>
          </a:ln>
        </p:spPr>
      </p:pic>
      <p:sp>
        <p:nvSpPr>
          <p:cNvPr id="75" name="Google Shape;75;p13"/>
          <p:cNvSpPr/>
          <p:nvPr/>
        </p:nvSpPr>
        <p:spPr>
          <a:xfrm>
            <a:off x="1581150" y="6372629"/>
            <a:ext cx="538310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5" name="Slide Number Placeholder 1">
            <a:extLst>
              <a:ext uri="{FF2B5EF4-FFF2-40B4-BE49-F238E27FC236}">
                <a16:creationId xmlns:a16="http://schemas.microsoft.com/office/drawing/2014/main" id="{C8CC7B54-E234-4543-ACC1-DA0650FBDDA9}"/>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extLst>
      <p:ext uri="{BB962C8B-B14F-4D97-AF65-F5344CB8AC3E}">
        <p14:creationId xmlns:p14="http://schemas.microsoft.com/office/powerpoint/2010/main" val="23504292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pic>
        <p:nvPicPr>
          <p:cNvPr id="77" name="Google Shape;77;p14" descr="A picture containing drawing&#10;&#10;Description automatically generated"/>
          <p:cNvPicPr preferRelativeResize="0"/>
          <p:nvPr/>
        </p:nvPicPr>
        <p:blipFill rotWithShape="1">
          <a:blip r:embed="rId2">
            <a:alphaModFix/>
          </a:blip>
          <a:srcRect/>
          <a:stretch/>
        </p:blipFill>
        <p:spPr>
          <a:xfrm>
            <a:off x="847553" y="6278835"/>
            <a:ext cx="742950" cy="511208"/>
          </a:xfrm>
          <a:prstGeom prst="rect">
            <a:avLst/>
          </a:prstGeom>
          <a:noFill/>
          <a:ln>
            <a:noFill/>
          </a:ln>
        </p:spPr>
      </p:pic>
      <p:sp>
        <p:nvSpPr>
          <p:cNvPr id="78" name="Google Shape;78;p14"/>
          <p:cNvSpPr/>
          <p:nvPr/>
        </p:nvSpPr>
        <p:spPr>
          <a:xfrm>
            <a:off x="1590503" y="6356004"/>
            <a:ext cx="538310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4" name="Slide Number Placeholder 1">
            <a:extLst>
              <a:ext uri="{FF2B5EF4-FFF2-40B4-BE49-F238E27FC236}">
                <a16:creationId xmlns:a16="http://schemas.microsoft.com/office/drawing/2014/main" id="{D580DED2-8780-46EF-A352-5DF1DB01F7A3}"/>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extLst>
      <p:ext uri="{BB962C8B-B14F-4D97-AF65-F5344CB8AC3E}">
        <p14:creationId xmlns:p14="http://schemas.microsoft.com/office/powerpoint/2010/main" val="333872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20"/>
        <p:cNvGrpSpPr/>
        <p:nvPr/>
      </p:nvGrpSpPr>
      <p:grpSpPr>
        <a:xfrm>
          <a:off x="0" y="0"/>
          <a:ext cx="0" cy="0"/>
          <a:chOff x="0" y="0"/>
          <a:chExt cx="0" cy="0"/>
        </a:xfrm>
      </p:grpSpPr>
      <p:sp>
        <p:nvSpPr>
          <p:cNvPr id="21" name="Google Shape;21;p57"/>
          <p:cNvSpPr txBox="1">
            <a:spLocks noGrp="1"/>
          </p:cNvSpPr>
          <p:nvPr>
            <p:ph type="title"/>
          </p:nvPr>
        </p:nvSpPr>
        <p:spPr>
          <a:xfrm>
            <a:off x="473825" y="365125"/>
            <a:ext cx="11313622" cy="1031413"/>
          </a:xfrm>
          <a:prstGeom prst="rect">
            <a:avLst/>
          </a:prstGeom>
          <a:solidFill>
            <a:srgbClr val="37A3BF"/>
          </a:solid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4400"/>
              <a:buFont typeface="Calibri"/>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7"/>
          <p:cNvSpPr txBox="1">
            <a:spLocks noGrp="1"/>
          </p:cNvSpPr>
          <p:nvPr>
            <p:ph type="body" idx="1"/>
          </p:nvPr>
        </p:nvSpPr>
        <p:spPr>
          <a:xfrm>
            <a:off x="473825" y="1579418"/>
            <a:ext cx="11313622" cy="459754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3" name="Google Shape;23;p57" descr="A picture containing drawing&#10;&#10;Description automatically generated"/>
          <p:cNvPicPr preferRelativeResize="0"/>
          <p:nvPr/>
        </p:nvPicPr>
        <p:blipFill rotWithShape="1">
          <a:blip r:embed="rId2">
            <a:alphaModFix/>
          </a:blip>
          <a:srcRect/>
          <a:stretch/>
        </p:blipFill>
        <p:spPr>
          <a:xfrm>
            <a:off x="473825" y="6288905"/>
            <a:ext cx="742950" cy="511208"/>
          </a:xfrm>
          <a:prstGeom prst="rect">
            <a:avLst/>
          </a:prstGeom>
          <a:noFill/>
          <a:ln>
            <a:noFill/>
          </a:ln>
        </p:spPr>
      </p:pic>
      <p:sp>
        <p:nvSpPr>
          <p:cNvPr id="24" name="Google Shape;24;p57"/>
          <p:cNvSpPr/>
          <p:nvPr/>
        </p:nvSpPr>
        <p:spPr>
          <a:xfrm>
            <a:off x="1216775" y="6359843"/>
            <a:ext cx="538310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6" name="Slide Number Placeholder 1">
            <a:extLst>
              <a:ext uri="{FF2B5EF4-FFF2-40B4-BE49-F238E27FC236}">
                <a16:creationId xmlns:a16="http://schemas.microsoft.com/office/drawing/2014/main" id="{B19DC7B4-DA69-49B5-8C27-AA95203345D1}"/>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7A3B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2" name="Google Shape;82;p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83" name="Google Shape;83;p15" descr="A picture containing drawing&#10;&#10;Description automatically generated"/>
          <p:cNvPicPr preferRelativeResize="0"/>
          <p:nvPr/>
        </p:nvPicPr>
        <p:blipFill rotWithShape="1">
          <a:blip r:embed="rId2">
            <a:alphaModFix/>
          </a:blip>
          <a:srcRect/>
          <a:stretch/>
        </p:blipFill>
        <p:spPr>
          <a:xfrm>
            <a:off x="839788" y="6262209"/>
            <a:ext cx="742950" cy="511208"/>
          </a:xfrm>
          <a:prstGeom prst="rect">
            <a:avLst/>
          </a:prstGeom>
          <a:noFill/>
          <a:ln>
            <a:noFill/>
          </a:ln>
        </p:spPr>
      </p:pic>
      <p:sp>
        <p:nvSpPr>
          <p:cNvPr id="84" name="Google Shape;84;p15"/>
          <p:cNvSpPr/>
          <p:nvPr/>
        </p:nvSpPr>
        <p:spPr>
          <a:xfrm>
            <a:off x="1582738" y="6339378"/>
            <a:ext cx="538310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7" name="Slide Number Placeholder 1">
            <a:extLst>
              <a:ext uri="{FF2B5EF4-FFF2-40B4-BE49-F238E27FC236}">
                <a16:creationId xmlns:a16="http://schemas.microsoft.com/office/drawing/2014/main" id="{26A8A288-AEFD-4D0E-B236-C2F80CF96CE0}"/>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extLst>
      <p:ext uri="{BB962C8B-B14F-4D97-AF65-F5344CB8AC3E}">
        <p14:creationId xmlns:p14="http://schemas.microsoft.com/office/powerpoint/2010/main" val="3022193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5"/>
        <p:cNvGrpSpPr/>
        <p:nvPr/>
      </p:nvGrpSpPr>
      <p:grpSpPr>
        <a:xfrm>
          <a:off x="0" y="0"/>
          <a:ext cx="0" cy="0"/>
          <a:chOff x="0" y="0"/>
          <a:chExt cx="0" cy="0"/>
        </a:xfrm>
      </p:grpSpPr>
      <p:sp>
        <p:nvSpPr>
          <p:cNvPr id="86" name="Google Shape;86;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7A3B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6"/>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37A3BF"/>
              </a:buClr>
              <a:buSzPts val="3200"/>
              <a:buFont typeface="Arial"/>
              <a:buNone/>
              <a:defRPr sz="3200" b="0" i="0" u="none" strike="noStrike" cap="none">
                <a:solidFill>
                  <a:srgbClr val="014C74"/>
                </a:solidFill>
                <a:latin typeface="Calibri"/>
                <a:ea typeface="Calibri"/>
                <a:cs typeface="Calibri"/>
                <a:sym typeface="Calibri"/>
              </a:defRPr>
            </a:lvl1pPr>
            <a:lvl2pPr marR="0" lvl="1" algn="l" rtl="0">
              <a:lnSpc>
                <a:spcPct val="90000"/>
              </a:lnSpc>
              <a:spcBef>
                <a:spcPts val="500"/>
              </a:spcBef>
              <a:spcAft>
                <a:spcPts val="0"/>
              </a:spcAft>
              <a:buClr>
                <a:srgbClr val="37A3BF"/>
              </a:buClr>
              <a:buSzPts val="2800"/>
              <a:buFont typeface="Arial"/>
              <a:buNone/>
              <a:defRPr sz="2800" b="0" i="0" u="none" strike="noStrike" cap="none">
                <a:solidFill>
                  <a:srgbClr val="014C74"/>
                </a:solidFill>
                <a:latin typeface="Calibri"/>
                <a:ea typeface="Calibri"/>
                <a:cs typeface="Calibri"/>
                <a:sym typeface="Calibri"/>
              </a:defRPr>
            </a:lvl2pPr>
            <a:lvl3pPr marR="0" lvl="2" algn="l" rtl="0">
              <a:lnSpc>
                <a:spcPct val="90000"/>
              </a:lnSpc>
              <a:spcBef>
                <a:spcPts val="500"/>
              </a:spcBef>
              <a:spcAft>
                <a:spcPts val="0"/>
              </a:spcAft>
              <a:buClr>
                <a:srgbClr val="37A3BF"/>
              </a:buClr>
              <a:buSzPts val="2400"/>
              <a:buFont typeface="Arial"/>
              <a:buNone/>
              <a:defRPr sz="2400" b="0" i="0" u="none" strike="noStrike" cap="none">
                <a:solidFill>
                  <a:srgbClr val="014C74"/>
                </a:solidFill>
                <a:latin typeface="Calibri"/>
                <a:ea typeface="Calibri"/>
                <a:cs typeface="Calibri"/>
                <a:sym typeface="Calibri"/>
              </a:defRPr>
            </a:lvl3pPr>
            <a:lvl4pPr marR="0" lvl="3" algn="l" rtl="0">
              <a:lnSpc>
                <a:spcPct val="90000"/>
              </a:lnSpc>
              <a:spcBef>
                <a:spcPts val="500"/>
              </a:spcBef>
              <a:spcAft>
                <a:spcPts val="0"/>
              </a:spcAft>
              <a:buClr>
                <a:srgbClr val="37A3BF"/>
              </a:buClr>
              <a:buSzPts val="2000"/>
              <a:buFont typeface="Arial"/>
              <a:buNone/>
              <a:defRPr sz="2000" b="0" i="0" u="none" strike="noStrike" cap="none">
                <a:solidFill>
                  <a:srgbClr val="014C74"/>
                </a:solidFill>
                <a:latin typeface="Calibri"/>
                <a:ea typeface="Calibri"/>
                <a:cs typeface="Calibri"/>
                <a:sym typeface="Calibri"/>
              </a:defRPr>
            </a:lvl4pPr>
            <a:lvl5pPr marR="0" lvl="4" algn="l" rtl="0">
              <a:lnSpc>
                <a:spcPct val="90000"/>
              </a:lnSpc>
              <a:spcBef>
                <a:spcPts val="500"/>
              </a:spcBef>
              <a:spcAft>
                <a:spcPts val="0"/>
              </a:spcAft>
              <a:buClr>
                <a:srgbClr val="37A3BF"/>
              </a:buClr>
              <a:buSzPts val="2000"/>
              <a:buFont typeface="Arial"/>
              <a:buNone/>
              <a:defRPr sz="2000" b="0" i="0" u="none" strike="noStrike" cap="none">
                <a:solidFill>
                  <a:srgbClr val="004B75"/>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89" name="Google Shape;89;p16" descr="A picture containing drawing&#10;&#10;Description automatically generated"/>
          <p:cNvPicPr preferRelativeResize="0"/>
          <p:nvPr/>
        </p:nvPicPr>
        <p:blipFill rotWithShape="1">
          <a:blip r:embed="rId2">
            <a:alphaModFix/>
          </a:blip>
          <a:srcRect/>
          <a:stretch/>
        </p:blipFill>
        <p:spPr>
          <a:xfrm>
            <a:off x="839788" y="6262210"/>
            <a:ext cx="742950" cy="511208"/>
          </a:xfrm>
          <a:prstGeom prst="rect">
            <a:avLst/>
          </a:prstGeom>
          <a:noFill/>
          <a:ln>
            <a:noFill/>
          </a:ln>
        </p:spPr>
      </p:pic>
      <p:sp>
        <p:nvSpPr>
          <p:cNvPr id="90" name="Google Shape;90;p16"/>
          <p:cNvSpPr/>
          <p:nvPr/>
        </p:nvSpPr>
        <p:spPr>
          <a:xfrm>
            <a:off x="1582738" y="6339379"/>
            <a:ext cx="5383107" cy="369332"/>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7" name="Slide Number Placeholder 1">
            <a:extLst>
              <a:ext uri="{FF2B5EF4-FFF2-40B4-BE49-F238E27FC236}">
                <a16:creationId xmlns:a16="http://schemas.microsoft.com/office/drawing/2014/main" id="{D74C68E6-5D5D-4BAB-B85E-24381A04210C}"/>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extLst>
      <p:ext uri="{BB962C8B-B14F-4D97-AF65-F5344CB8AC3E}">
        <p14:creationId xmlns:p14="http://schemas.microsoft.com/office/powerpoint/2010/main" val="2960859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25"/>
        <p:cNvGrpSpPr/>
        <p:nvPr/>
      </p:nvGrpSpPr>
      <p:grpSpPr>
        <a:xfrm>
          <a:off x="0" y="0"/>
          <a:ext cx="0" cy="0"/>
          <a:chOff x="0" y="0"/>
          <a:chExt cx="0" cy="0"/>
        </a:xfrm>
      </p:grpSpPr>
      <p:sp>
        <p:nvSpPr>
          <p:cNvPr id="26" name="Google Shape;26;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A3B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8" name="Google Shape;28;p55" descr="A picture containing drawing&#10;&#10;Description automatically generated"/>
          <p:cNvPicPr preferRelativeResize="0"/>
          <p:nvPr/>
        </p:nvPicPr>
        <p:blipFill rotWithShape="1">
          <a:blip r:embed="rId2">
            <a:alphaModFix/>
          </a:blip>
          <a:srcRect/>
          <a:stretch/>
        </p:blipFill>
        <p:spPr>
          <a:xfrm>
            <a:off x="838200" y="6302132"/>
            <a:ext cx="742950" cy="511208"/>
          </a:xfrm>
          <a:prstGeom prst="rect">
            <a:avLst/>
          </a:prstGeom>
          <a:noFill/>
          <a:ln>
            <a:noFill/>
          </a:ln>
        </p:spPr>
      </p:pic>
      <p:sp>
        <p:nvSpPr>
          <p:cNvPr id="29" name="Google Shape;29;p55"/>
          <p:cNvSpPr/>
          <p:nvPr/>
        </p:nvSpPr>
        <p:spPr>
          <a:xfrm>
            <a:off x="1581150" y="6373070"/>
            <a:ext cx="538310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6" name="Slide Number Placeholder 1">
            <a:extLst>
              <a:ext uri="{FF2B5EF4-FFF2-40B4-BE49-F238E27FC236}">
                <a16:creationId xmlns:a16="http://schemas.microsoft.com/office/drawing/2014/main" id="{DB6191CD-BBCD-43F7-83D3-EA50D54C50F9}"/>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and content 1">
  <p:cSld name="1_Title and content 1">
    <p:spTree>
      <p:nvGrpSpPr>
        <p:cNvPr id="1" name="Shape 35"/>
        <p:cNvGrpSpPr/>
        <p:nvPr/>
      </p:nvGrpSpPr>
      <p:grpSpPr>
        <a:xfrm>
          <a:off x="0" y="0"/>
          <a:ext cx="0" cy="0"/>
          <a:chOff x="0" y="0"/>
          <a:chExt cx="0" cy="0"/>
        </a:xfrm>
      </p:grpSpPr>
      <p:sp>
        <p:nvSpPr>
          <p:cNvPr id="36" name="Google Shape;36;p5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A3B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38" name="Google Shape;38;p58"/>
          <p:cNvCxnSpPr/>
          <p:nvPr/>
        </p:nvCxnSpPr>
        <p:spPr>
          <a:xfrm>
            <a:off x="838201" y="1690688"/>
            <a:ext cx="10515599" cy="0"/>
          </a:xfrm>
          <a:prstGeom prst="straightConnector1">
            <a:avLst/>
          </a:prstGeom>
          <a:noFill/>
          <a:ln w="31750" cap="flat" cmpd="sng">
            <a:solidFill>
              <a:srgbClr val="37A3BF"/>
            </a:solidFill>
            <a:prstDash val="solid"/>
            <a:miter lim="800000"/>
            <a:headEnd type="none" w="sm" len="sm"/>
            <a:tailEnd type="none" w="sm" len="sm"/>
          </a:ln>
        </p:spPr>
      </p:cxnSp>
      <p:pic>
        <p:nvPicPr>
          <p:cNvPr id="39" name="Google Shape;39;p58" descr="A picture containing drawing&#10;&#10;Description automatically generated"/>
          <p:cNvPicPr preferRelativeResize="0"/>
          <p:nvPr/>
        </p:nvPicPr>
        <p:blipFill rotWithShape="1">
          <a:blip r:embed="rId2">
            <a:alphaModFix/>
          </a:blip>
          <a:srcRect/>
          <a:stretch/>
        </p:blipFill>
        <p:spPr>
          <a:xfrm>
            <a:off x="839788" y="6262210"/>
            <a:ext cx="742950" cy="511208"/>
          </a:xfrm>
          <a:prstGeom prst="rect">
            <a:avLst/>
          </a:prstGeom>
          <a:noFill/>
          <a:ln>
            <a:noFill/>
          </a:ln>
        </p:spPr>
      </p:pic>
      <p:sp>
        <p:nvSpPr>
          <p:cNvPr id="40" name="Google Shape;40;p58"/>
          <p:cNvSpPr/>
          <p:nvPr/>
        </p:nvSpPr>
        <p:spPr>
          <a:xfrm>
            <a:off x="1582738" y="6339379"/>
            <a:ext cx="538310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7" name="Slide Number Placeholder 1">
            <a:extLst>
              <a:ext uri="{FF2B5EF4-FFF2-40B4-BE49-F238E27FC236}">
                <a16:creationId xmlns:a16="http://schemas.microsoft.com/office/drawing/2014/main" id="{9946BCE8-01E5-49C5-93C5-3A1B155A0244}"/>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1"/>
        <p:cNvGrpSpPr/>
        <p:nvPr/>
      </p:nvGrpSpPr>
      <p:grpSpPr>
        <a:xfrm>
          <a:off x="0" y="0"/>
          <a:ext cx="0" cy="0"/>
          <a:chOff x="0" y="0"/>
          <a:chExt cx="0" cy="0"/>
        </a:xfrm>
      </p:grpSpPr>
      <p:sp>
        <p:nvSpPr>
          <p:cNvPr id="62" name="Google Shape;62;p63"/>
          <p:cNvSpPr/>
          <p:nvPr/>
        </p:nvSpPr>
        <p:spPr>
          <a:xfrm>
            <a:off x="231710" y="0"/>
            <a:ext cx="813319" cy="6858000"/>
          </a:xfrm>
          <a:prstGeom prst="rect">
            <a:avLst/>
          </a:prstGeom>
          <a:solidFill>
            <a:srgbClr val="37A3BF"/>
          </a:solidFill>
          <a:ln w="12700" cap="flat" cmpd="sng">
            <a:solidFill>
              <a:srgbClr val="37A3B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3" name="Google Shape;63;p63"/>
          <p:cNvSpPr txBox="1">
            <a:spLocks noGrp="1"/>
          </p:cNvSpPr>
          <p:nvPr>
            <p:ph type="title"/>
          </p:nvPr>
        </p:nvSpPr>
        <p:spPr>
          <a:xfrm>
            <a:off x="1268962" y="365125"/>
            <a:ext cx="1008483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A3B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3"/>
          <p:cNvSpPr txBox="1">
            <a:spLocks noGrp="1"/>
          </p:cNvSpPr>
          <p:nvPr>
            <p:ph type="body" idx="1"/>
          </p:nvPr>
        </p:nvSpPr>
        <p:spPr>
          <a:xfrm>
            <a:off x="1268962" y="1825625"/>
            <a:ext cx="10084838"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65" name="Google Shape;65;p63" descr="A picture containing drawing&#10;&#10;Description automatically generated"/>
          <p:cNvPicPr preferRelativeResize="0"/>
          <p:nvPr/>
        </p:nvPicPr>
        <p:blipFill rotWithShape="1">
          <a:blip r:embed="rId2">
            <a:alphaModFix/>
          </a:blip>
          <a:srcRect/>
          <a:stretch/>
        </p:blipFill>
        <p:spPr>
          <a:xfrm>
            <a:off x="277398" y="772302"/>
            <a:ext cx="742950" cy="511208"/>
          </a:xfrm>
          <a:prstGeom prst="rect">
            <a:avLst/>
          </a:prstGeom>
          <a:noFill/>
          <a:ln>
            <a:noFill/>
          </a:ln>
        </p:spPr>
      </p:pic>
      <p:sp>
        <p:nvSpPr>
          <p:cNvPr id="6" name="Slide Number Placeholder 1">
            <a:extLst>
              <a:ext uri="{FF2B5EF4-FFF2-40B4-BE49-F238E27FC236}">
                <a16:creationId xmlns:a16="http://schemas.microsoft.com/office/drawing/2014/main" id="{9EB95E56-267E-4BDF-A8E5-4BD7CB9E9FFB}"/>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6"/>
        <p:cNvGrpSpPr/>
        <p:nvPr/>
      </p:nvGrpSpPr>
      <p:grpSpPr>
        <a:xfrm>
          <a:off x="0" y="0"/>
          <a:ext cx="0" cy="0"/>
          <a:chOff x="0" y="0"/>
          <a:chExt cx="0" cy="0"/>
        </a:xfrm>
      </p:grpSpPr>
      <p:sp>
        <p:nvSpPr>
          <p:cNvPr id="67" name="Google Shape;67;p6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A3B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64"/>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64"/>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SzPts val="1800"/>
              <a:buChar char="•"/>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70" name="Google Shape;70;p64" descr="A picture containing drawing&#10;&#10;Description automatically generated"/>
          <p:cNvPicPr preferRelativeResize="0"/>
          <p:nvPr/>
        </p:nvPicPr>
        <p:blipFill rotWithShape="1">
          <a:blip r:embed="rId2">
            <a:alphaModFix/>
          </a:blip>
          <a:srcRect/>
          <a:stretch/>
        </p:blipFill>
        <p:spPr>
          <a:xfrm>
            <a:off x="838200" y="6311900"/>
            <a:ext cx="742950" cy="511208"/>
          </a:xfrm>
          <a:prstGeom prst="rect">
            <a:avLst/>
          </a:prstGeom>
          <a:noFill/>
          <a:ln>
            <a:noFill/>
          </a:ln>
        </p:spPr>
      </p:pic>
      <p:sp>
        <p:nvSpPr>
          <p:cNvPr id="71" name="Google Shape;71;p64"/>
          <p:cNvSpPr/>
          <p:nvPr/>
        </p:nvSpPr>
        <p:spPr>
          <a:xfrm>
            <a:off x="1581150" y="6389069"/>
            <a:ext cx="538310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7" name="Slide Number Placeholder 1">
            <a:extLst>
              <a:ext uri="{FF2B5EF4-FFF2-40B4-BE49-F238E27FC236}">
                <a16:creationId xmlns:a16="http://schemas.microsoft.com/office/drawing/2014/main" id="{78CA7099-5482-4C04-8BFD-AB1E50CBF649}"/>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2"/>
        <p:cNvGrpSpPr/>
        <p:nvPr/>
      </p:nvGrpSpPr>
      <p:grpSpPr>
        <a:xfrm>
          <a:off x="0" y="0"/>
          <a:ext cx="0" cy="0"/>
          <a:chOff x="0" y="0"/>
          <a:chExt cx="0" cy="0"/>
        </a:xfrm>
      </p:grpSpPr>
      <p:sp>
        <p:nvSpPr>
          <p:cNvPr id="73" name="Google Shape;73;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7A3BF"/>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4" name="Google Shape;74;p65" descr="A picture containing drawing&#10;&#10;Description automatically generated"/>
          <p:cNvPicPr preferRelativeResize="0"/>
          <p:nvPr/>
        </p:nvPicPr>
        <p:blipFill rotWithShape="1">
          <a:blip r:embed="rId2">
            <a:alphaModFix/>
          </a:blip>
          <a:srcRect/>
          <a:stretch/>
        </p:blipFill>
        <p:spPr>
          <a:xfrm>
            <a:off x="838200" y="6295460"/>
            <a:ext cx="742950" cy="511208"/>
          </a:xfrm>
          <a:prstGeom prst="rect">
            <a:avLst/>
          </a:prstGeom>
          <a:noFill/>
          <a:ln>
            <a:noFill/>
          </a:ln>
        </p:spPr>
      </p:pic>
      <p:sp>
        <p:nvSpPr>
          <p:cNvPr id="75" name="Google Shape;75;p65"/>
          <p:cNvSpPr/>
          <p:nvPr/>
        </p:nvSpPr>
        <p:spPr>
          <a:xfrm>
            <a:off x="1581150" y="6372629"/>
            <a:ext cx="538310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5" name="Slide Number Placeholder 1">
            <a:extLst>
              <a:ext uri="{FF2B5EF4-FFF2-40B4-BE49-F238E27FC236}">
                <a16:creationId xmlns:a16="http://schemas.microsoft.com/office/drawing/2014/main" id="{CC77F0F4-8D49-4464-8F84-2630A5D6AD8C}"/>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pic>
        <p:nvPicPr>
          <p:cNvPr id="77" name="Google Shape;77;p66" descr="A picture containing drawing&#10;&#10;Description automatically generated"/>
          <p:cNvPicPr preferRelativeResize="0"/>
          <p:nvPr/>
        </p:nvPicPr>
        <p:blipFill rotWithShape="1">
          <a:blip r:embed="rId2">
            <a:alphaModFix/>
          </a:blip>
          <a:srcRect/>
          <a:stretch/>
        </p:blipFill>
        <p:spPr>
          <a:xfrm>
            <a:off x="847553" y="6278835"/>
            <a:ext cx="742950" cy="511208"/>
          </a:xfrm>
          <a:prstGeom prst="rect">
            <a:avLst/>
          </a:prstGeom>
          <a:noFill/>
          <a:ln>
            <a:noFill/>
          </a:ln>
        </p:spPr>
      </p:pic>
      <p:sp>
        <p:nvSpPr>
          <p:cNvPr id="78" name="Google Shape;78;p66"/>
          <p:cNvSpPr/>
          <p:nvPr/>
        </p:nvSpPr>
        <p:spPr>
          <a:xfrm>
            <a:off x="1590503" y="6356004"/>
            <a:ext cx="538310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4" name="Slide Number Placeholder 1">
            <a:extLst>
              <a:ext uri="{FF2B5EF4-FFF2-40B4-BE49-F238E27FC236}">
                <a16:creationId xmlns:a16="http://schemas.microsoft.com/office/drawing/2014/main" id="{DC994E1C-D0E1-4F1F-A8BD-F16B5BF9CD98}"/>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9"/>
        <p:cNvGrpSpPr/>
        <p:nvPr/>
      </p:nvGrpSpPr>
      <p:grpSpPr>
        <a:xfrm>
          <a:off x="0" y="0"/>
          <a:ext cx="0" cy="0"/>
          <a:chOff x="0" y="0"/>
          <a:chExt cx="0" cy="0"/>
        </a:xfrm>
      </p:grpSpPr>
      <p:sp>
        <p:nvSpPr>
          <p:cNvPr id="80" name="Google Shape;80;p6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7A3BF"/>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67"/>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SzPts val="3200"/>
              <a:buChar char="•"/>
              <a:defRPr sz="3200"/>
            </a:lvl1pPr>
            <a:lvl2pPr marL="914400" lvl="1" indent="-406400" algn="l">
              <a:lnSpc>
                <a:spcPct val="90000"/>
              </a:lnSpc>
              <a:spcBef>
                <a:spcPts val="500"/>
              </a:spcBef>
              <a:spcAft>
                <a:spcPts val="0"/>
              </a:spcAft>
              <a:buSzPts val="2800"/>
              <a:buChar char="•"/>
              <a:defRPr sz="2800"/>
            </a:lvl2pPr>
            <a:lvl3pPr marL="1371600" lvl="2" indent="-381000" algn="l">
              <a:lnSpc>
                <a:spcPct val="90000"/>
              </a:lnSpc>
              <a:spcBef>
                <a:spcPts val="500"/>
              </a:spcBef>
              <a:spcAft>
                <a:spcPts val="0"/>
              </a:spcAft>
              <a:buSzPts val="2400"/>
              <a:buChar char="•"/>
              <a:defRPr sz="2400"/>
            </a:lvl3pPr>
            <a:lvl4pPr marL="1828800" lvl="3" indent="-355600" algn="l">
              <a:lnSpc>
                <a:spcPct val="90000"/>
              </a:lnSpc>
              <a:spcBef>
                <a:spcPts val="500"/>
              </a:spcBef>
              <a:spcAft>
                <a:spcPts val="0"/>
              </a:spcAft>
              <a:buSzPts val="2000"/>
              <a:buChar char="•"/>
              <a:defRPr sz="2000"/>
            </a:lvl4pPr>
            <a:lvl5pPr marL="2286000" lvl="4" indent="-355600" algn="l">
              <a:lnSpc>
                <a:spcPct val="90000"/>
              </a:lnSpc>
              <a:spcBef>
                <a:spcPts val="500"/>
              </a:spcBef>
              <a:spcAft>
                <a:spcPts val="0"/>
              </a:spcAft>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82" name="Google Shape;82;p67"/>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1600"/>
              <a:buNone/>
              <a:defRPr sz="1600"/>
            </a:lvl1pPr>
            <a:lvl2pPr marL="914400" lvl="1" indent="-228600" algn="l">
              <a:lnSpc>
                <a:spcPct val="90000"/>
              </a:lnSpc>
              <a:spcBef>
                <a:spcPts val="500"/>
              </a:spcBef>
              <a:spcAft>
                <a:spcPts val="0"/>
              </a:spcAft>
              <a:buSzPts val="1400"/>
              <a:buNone/>
              <a:defRPr sz="1400"/>
            </a:lvl2pPr>
            <a:lvl3pPr marL="1371600" lvl="2" indent="-228600" algn="l">
              <a:lnSpc>
                <a:spcPct val="90000"/>
              </a:lnSpc>
              <a:spcBef>
                <a:spcPts val="500"/>
              </a:spcBef>
              <a:spcAft>
                <a:spcPts val="0"/>
              </a:spcAft>
              <a:buSzPts val="1200"/>
              <a:buNone/>
              <a:defRPr sz="1200"/>
            </a:lvl3pPr>
            <a:lvl4pPr marL="1828800" lvl="3" indent="-228600" algn="l">
              <a:lnSpc>
                <a:spcPct val="90000"/>
              </a:lnSpc>
              <a:spcBef>
                <a:spcPts val="500"/>
              </a:spcBef>
              <a:spcAft>
                <a:spcPts val="0"/>
              </a:spcAft>
              <a:buSzPts val="1000"/>
              <a:buNone/>
              <a:defRPr sz="1000"/>
            </a:lvl4pPr>
            <a:lvl5pPr marL="2286000" lvl="4" indent="-228600" algn="l">
              <a:lnSpc>
                <a:spcPct val="90000"/>
              </a:lnSpc>
              <a:spcBef>
                <a:spcPts val="500"/>
              </a:spcBef>
              <a:spcAft>
                <a:spcPts val="0"/>
              </a:spcAft>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pic>
        <p:nvPicPr>
          <p:cNvPr id="83" name="Google Shape;83;p67" descr="A picture containing drawing&#10;&#10;Description automatically generated"/>
          <p:cNvPicPr preferRelativeResize="0"/>
          <p:nvPr/>
        </p:nvPicPr>
        <p:blipFill rotWithShape="1">
          <a:blip r:embed="rId2">
            <a:alphaModFix/>
          </a:blip>
          <a:srcRect/>
          <a:stretch/>
        </p:blipFill>
        <p:spPr>
          <a:xfrm>
            <a:off x="839788" y="6262209"/>
            <a:ext cx="742950" cy="511208"/>
          </a:xfrm>
          <a:prstGeom prst="rect">
            <a:avLst/>
          </a:prstGeom>
          <a:noFill/>
          <a:ln>
            <a:noFill/>
          </a:ln>
        </p:spPr>
      </p:pic>
      <p:sp>
        <p:nvSpPr>
          <p:cNvPr id="84" name="Google Shape;84;p67"/>
          <p:cNvSpPr/>
          <p:nvPr/>
        </p:nvSpPr>
        <p:spPr>
          <a:xfrm>
            <a:off x="1582738" y="6339378"/>
            <a:ext cx="5383107"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sv-SE" sz="1800" b="1" i="0" u="none" strike="noStrike" cap="none">
                <a:solidFill>
                  <a:srgbClr val="37A3BF"/>
                </a:solidFill>
                <a:latin typeface="Calibri"/>
                <a:ea typeface="Calibri"/>
                <a:cs typeface="Calibri"/>
                <a:sym typeface="Calibri"/>
              </a:rPr>
              <a:t>Fair4Fusion - open access for fusion data in Europe</a:t>
            </a:r>
            <a:endParaRPr sz="1800" b="0" i="0" u="none" strike="noStrike" cap="none">
              <a:solidFill>
                <a:srgbClr val="37A3BF"/>
              </a:solidFill>
              <a:latin typeface="Calibri"/>
              <a:ea typeface="Calibri"/>
              <a:cs typeface="Calibri"/>
              <a:sym typeface="Calibri"/>
            </a:endParaRPr>
          </a:p>
        </p:txBody>
      </p:sp>
      <p:sp>
        <p:nvSpPr>
          <p:cNvPr id="7" name="Slide Number Placeholder 1">
            <a:extLst>
              <a:ext uri="{FF2B5EF4-FFF2-40B4-BE49-F238E27FC236}">
                <a16:creationId xmlns:a16="http://schemas.microsoft.com/office/drawing/2014/main" id="{80F9B99B-E776-41AE-952A-721494BDF5FB}"/>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jp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alpha val="71372"/>
          </a:schemeClr>
        </a:solidFill>
        <a:effectLst/>
      </p:bgPr>
    </p:bg>
    <p:spTree>
      <p:nvGrpSpPr>
        <p:cNvPr id="1" name="Shape 9"/>
        <p:cNvGrpSpPr/>
        <p:nvPr/>
      </p:nvGrpSpPr>
      <p:grpSpPr>
        <a:xfrm>
          <a:off x="0" y="0"/>
          <a:ext cx="0" cy="0"/>
          <a:chOff x="0" y="0"/>
          <a:chExt cx="0" cy="0"/>
        </a:xfrm>
      </p:grpSpPr>
      <p:sp>
        <p:nvSpPr>
          <p:cNvPr id="10" name="Google Shape;10;p5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37A3BF"/>
              </a:buClr>
              <a:buSzPts val="4400"/>
              <a:buFont typeface="Calibri"/>
              <a:buNone/>
              <a:defRPr sz="4400" b="1" i="0" u="none" strike="noStrike" cap="none">
                <a:solidFill>
                  <a:srgbClr val="37A3B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5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37A3BF"/>
              </a:buClr>
              <a:buSzPts val="2800"/>
              <a:buFont typeface="Arial"/>
              <a:buChar char="•"/>
              <a:defRPr sz="2800" b="0" i="0" u="none" strike="noStrike" cap="none">
                <a:solidFill>
                  <a:srgbClr val="014C74"/>
                </a:solidFill>
                <a:latin typeface="Calibri"/>
                <a:ea typeface="Calibri"/>
                <a:cs typeface="Calibri"/>
                <a:sym typeface="Calibri"/>
              </a:defRPr>
            </a:lvl1pPr>
            <a:lvl2pPr marL="914400" marR="0" lvl="1" indent="-381000" algn="l" rtl="0">
              <a:lnSpc>
                <a:spcPct val="90000"/>
              </a:lnSpc>
              <a:spcBef>
                <a:spcPts val="500"/>
              </a:spcBef>
              <a:spcAft>
                <a:spcPts val="0"/>
              </a:spcAft>
              <a:buClr>
                <a:srgbClr val="37A3BF"/>
              </a:buClr>
              <a:buSzPts val="2400"/>
              <a:buFont typeface="Arial"/>
              <a:buChar char="•"/>
              <a:defRPr sz="2400" b="0" i="0" u="none" strike="noStrike" cap="none">
                <a:solidFill>
                  <a:srgbClr val="014C74"/>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7A3BF"/>
              </a:buClr>
              <a:buSzPts val="2000"/>
              <a:buFont typeface="Arial"/>
              <a:buChar char="•"/>
              <a:defRPr sz="2000" b="0" i="0" u="none" strike="noStrike" cap="none">
                <a:solidFill>
                  <a:srgbClr val="014C74"/>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7A3BF"/>
              </a:buClr>
              <a:buSzPts val="1800"/>
              <a:buFont typeface="Arial"/>
              <a:buChar char="•"/>
              <a:defRPr sz="1800" b="0" i="0" u="none" strike="noStrike" cap="none">
                <a:solidFill>
                  <a:srgbClr val="014C74"/>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7A3BF"/>
              </a:buClr>
              <a:buSzPts val="1800"/>
              <a:buFont typeface="Arial"/>
              <a:buChar char="•"/>
              <a:defRPr sz="1800" b="0" i="0" u="none" strike="noStrike" cap="none">
                <a:solidFill>
                  <a:srgbClr val="004B7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53"/>
          <p:cNvSpPr/>
          <p:nvPr/>
        </p:nvSpPr>
        <p:spPr>
          <a:xfrm>
            <a:off x="0" y="6176963"/>
            <a:ext cx="12192000" cy="68103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 name="Google Shape;13;p53"/>
          <p:cNvPicPr preferRelativeResize="0"/>
          <p:nvPr/>
        </p:nvPicPr>
        <p:blipFill rotWithShape="1">
          <a:blip r:embed="rId12">
            <a:alphaModFix/>
          </a:blip>
          <a:srcRect/>
          <a:stretch/>
        </p:blipFill>
        <p:spPr>
          <a:xfrm>
            <a:off x="7261168" y="6328518"/>
            <a:ext cx="566651" cy="377927"/>
          </a:xfrm>
          <a:prstGeom prst="rect">
            <a:avLst/>
          </a:prstGeom>
          <a:noFill/>
          <a:ln>
            <a:noFill/>
          </a:ln>
        </p:spPr>
      </p:pic>
      <p:sp>
        <p:nvSpPr>
          <p:cNvPr id="14" name="Google Shape;14;p53"/>
          <p:cNvSpPr txBox="1"/>
          <p:nvPr/>
        </p:nvSpPr>
        <p:spPr>
          <a:xfrm>
            <a:off x="7827819" y="6328518"/>
            <a:ext cx="373241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900"/>
              <a:buFont typeface="Calibri"/>
              <a:buNone/>
            </a:pPr>
            <a:r>
              <a:rPr lang="sv-SE" sz="900" b="0" i="0" u="none" strike="noStrike" cap="none">
                <a:solidFill>
                  <a:schemeClr val="dk1"/>
                </a:solidFill>
                <a:latin typeface="Calibri"/>
                <a:ea typeface="Calibri"/>
                <a:cs typeface="Calibri"/>
                <a:sym typeface="Calibri"/>
              </a:rPr>
              <a:t>This project has received funding from the Euratom research and training programme 2014-2018 under grant agreement No 847612</a:t>
            </a: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A6C809B9-8FBA-4AD2-8077-B8B5D7FA16E1}"/>
              </a:ext>
            </a:extLst>
          </p:cNvPr>
          <p:cNvSpPr>
            <a:spLocks noGrp="1"/>
          </p:cNvSpPr>
          <p:nvPr>
            <p:ph type="sldNum" sz="quarter" idx="4"/>
          </p:nvPr>
        </p:nvSpPr>
        <p:spPr>
          <a:xfrm>
            <a:off x="9383683" y="639038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C318E-7511-4D22-99C8-E3B3C931EB37}" type="slidenum">
              <a:rPr lang="sv-SE" smtClean="0"/>
              <a:t>‹#›</a:t>
            </a:fld>
            <a:endParaRPr lang="sv-S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8" r:id="rId5"/>
    <p:sldLayoutId id="2147483659" r:id="rId6"/>
    <p:sldLayoutId id="2147483660" r:id="rId7"/>
    <p:sldLayoutId id="2147483661" r:id="rId8"/>
    <p:sldLayoutId id="2147483662" r:id="rId9"/>
    <p:sldLayoutId id="2147483663"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alpha val="71372"/>
          </a:schemeClr>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37A3BF"/>
              </a:buClr>
              <a:buSzPts val="4400"/>
              <a:buFont typeface="Calibri"/>
              <a:buNone/>
              <a:defRPr sz="4400" b="1" i="0" u="none" strike="noStrike" cap="none">
                <a:solidFill>
                  <a:srgbClr val="37A3B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37A3BF"/>
              </a:buClr>
              <a:buSzPts val="2800"/>
              <a:buFont typeface="Arial"/>
              <a:buChar char="•"/>
              <a:defRPr sz="2800" b="0" i="0" u="none" strike="noStrike" cap="none">
                <a:solidFill>
                  <a:srgbClr val="014C74"/>
                </a:solidFill>
                <a:latin typeface="Calibri"/>
                <a:ea typeface="Calibri"/>
                <a:cs typeface="Calibri"/>
                <a:sym typeface="Calibri"/>
              </a:defRPr>
            </a:lvl1pPr>
            <a:lvl2pPr marL="914400" marR="0" lvl="1" indent="-381000" algn="l" rtl="0">
              <a:lnSpc>
                <a:spcPct val="90000"/>
              </a:lnSpc>
              <a:spcBef>
                <a:spcPts val="500"/>
              </a:spcBef>
              <a:spcAft>
                <a:spcPts val="0"/>
              </a:spcAft>
              <a:buClr>
                <a:srgbClr val="37A3BF"/>
              </a:buClr>
              <a:buSzPts val="2400"/>
              <a:buFont typeface="Arial"/>
              <a:buChar char="•"/>
              <a:defRPr sz="2400" b="0" i="0" u="none" strike="noStrike" cap="none">
                <a:solidFill>
                  <a:srgbClr val="014C74"/>
                </a:solidFill>
                <a:latin typeface="Calibri"/>
                <a:ea typeface="Calibri"/>
                <a:cs typeface="Calibri"/>
                <a:sym typeface="Calibri"/>
              </a:defRPr>
            </a:lvl2pPr>
            <a:lvl3pPr marL="1371600" marR="0" lvl="2" indent="-355600" algn="l" rtl="0">
              <a:lnSpc>
                <a:spcPct val="90000"/>
              </a:lnSpc>
              <a:spcBef>
                <a:spcPts val="500"/>
              </a:spcBef>
              <a:spcAft>
                <a:spcPts val="0"/>
              </a:spcAft>
              <a:buClr>
                <a:srgbClr val="37A3BF"/>
              </a:buClr>
              <a:buSzPts val="2000"/>
              <a:buFont typeface="Arial"/>
              <a:buChar char="•"/>
              <a:defRPr sz="2000" b="0" i="0" u="none" strike="noStrike" cap="none">
                <a:solidFill>
                  <a:srgbClr val="014C74"/>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7A3BF"/>
              </a:buClr>
              <a:buSzPts val="1800"/>
              <a:buFont typeface="Arial"/>
              <a:buChar char="•"/>
              <a:defRPr sz="1800" b="0" i="0" u="none" strike="noStrike" cap="none">
                <a:solidFill>
                  <a:srgbClr val="014C74"/>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7A3BF"/>
              </a:buClr>
              <a:buSzPts val="1800"/>
              <a:buFont typeface="Arial"/>
              <a:buChar char="•"/>
              <a:defRPr sz="1800" b="0" i="0" u="none" strike="noStrike" cap="none">
                <a:solidFill>
                  <a:srgbClr val="004B7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p:nvPr/>
        </p:nvSpPr>
        <p:spPr>
          <a:xfrm>
            <a:off x="0" y="6221808"/>
            <a:ext cx="12192000" cy="681037"/>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3" name="Google Shape;13;p1"/>
          <p:cNvPicPr preferRelativeResize="0"/>
          <p:nvPr/>
        </p:nvPicPr>
        <p:blipFill rotWithShape="1">
          <a:blip r:embed="rId13">
            <a:alphaModFix/>
          </a:blip>
          <a:srcRect/>
          <a:stretch/>
        </p:blipFill>
        <p:spPr>
          <a:xfrm>
            <a:off x="7261168" y="6328518"/>
            <a:ext cx="566651" cy="377927"/>
          </a:xfrm>
          <a:prstGeom prst="rect">
            <a:avLst/>
          </a:prstGeom>
          <a:noFill/>
          <a:ln>
            <a:noFill/>
          </a:ln>
        </p:spPr>
      </p:pic>
      <p:sp>
        <p:nvSpPr>
          <p:cNvPr id="14" name="Google Shape;14;p1"/>
          <p:cNvSpPr txBox="1"/>
          <p:nvPr/>
        </p:nvSpPr>
        <p:spPr>
          <a:xfrm>
            <a:off x="7827819" y="6328518"/>
            <a:ext cx="3732413"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900"/>
              <a:buFont typeface="Calibri"/>
              <a:buNone/>
            </a:pPr>
            <a:r>
              <a:rPr lang="sv-SE" sz="900" b="0" i="0" u="none" strike="noStrike" cap="none">
                <a:solidFill>
                  <a:schemeClr val="dk1"/>
                </a:solidFill>
                <a:latin typeface="Calibri"/>
                <a:ea typeface="Calibri"/>
                <a:cs typeface="Calibri"/>
                <a:sym typeface="Calibri"/>
              </a:rPr>
              <a:t>This project has received funding from the Euratom research and training programme 2014-2018 under grant agreement No 847612</a:t>
            </a:r>
            <a:endParaRPr sz="1400" b="0" i="0" u="none" strike="noStrike" cap="none">
              <a:solidFill>
                <a:srgbClr val="000000"/>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3304B845-7CCB-4569-9435-022CA3B6D9C1}"/>
              </a:ext>
            </a:extLst>
          </p:cNvPr>
          <p:cNvSpPr>
            <a:spLocks noGrp="1"/>
          </p:cNvSpPr>
          <p:nvPr>
            <p:ph type="sldNum" sz="quarter" idx="4"/>
          </p:nvPr>
        </p:nvSpPr>
        <p:spPr>
          <a:xfrm>
            <a:off x="9383683" y="6490949"/>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44FD56-836A-42AA-BA96-FC0E3E4A21F2}" type="slidenum">
              <a:rPr lang="sv-SE" smtClean="0"/>
              <a:t>‹#›</a:t>
            </a:fld>
            <a:endParaRPr lang="sv-SE"/>
          </a:p>
        </p:txBody>
      </p:sp>
    </p:spTree>
    <p:extLst>
      <p:ext uri="{BB962C8B-B14F-4D97-AF65-F5344CB8AC3E}">
        <p14:creationId xmlns:p14="http://schemas.microsoft.com/office/powerpoint/2010/main" val="2819691898"/>
      </p:ext>
    </p:extLst>
  </p:cSld>
  <p:clrMap bg1="lt1" tx1="dk1" bg2="dk2" tx2="lt2" accent1="accent1" accent2="accent2" accent3="accent3" accent4="accent4" accent5="accent5" accent6="accent6" hlink="hlink" folHlink="folHlink"/>
  <p:sldLayoutIdLst>
    <p:sldLayoutId id="2147483667" r:id="rId1"/>
    <p:sldLayoutId id="2147483669" r:id="rId2"/>
    <p:sldLayoutId id="2147483670"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sa/4.0/"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47.png"/></Relationships>
</file>

<file path=ppt/slides/_rels/slide1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s://www.fair4fusion.eu/" TargetMode="Externa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fair4fusion.eu/" TargetMode="External"/><Relationship Id="rId7"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jpg"/><Relationship Id="rId10" Type="http://schemas.openxmlformats.org/officeDocument/2006/relationships/image" Target="../media/image22.png"/><Relationship Id="rId4" Type="http://schemas.openxmlformats.org/officeDocument/2006/relationships/image" Target="../media/image16.jpg"/><Relationship Id="rId9" Type="http://schemas.openxmlformats.org/officeDocument/2006/relationships/image" Target="../media/image21.jpg"/></Relationships>
</file>

<file path=ppt/slides/_rels/slide5.xml.rels><?xml version="1.0" encoding="UTF-8" standalone="yes"?>
<Relationships xmlns="http://schemas.openxmlformats.org/package/2006/relationships"><Relationship Id="rId8" Type="http://schemas.openxmlformats.org/officeDocument/2006/relationships/hyperlink" Target="http://creativecommons.org/licenses/by/3.0/" TargetMode="External"/><Relationship Id="rId3" Type="http://schemas.openxmlformats.org/officeDocument/2006/relationships/image" Target="../media/image13.jpg"/><Relationship Id="rId7" Type="http://schemas.openxmlformats.org/officeDocument/2006/relationships/hyperlink" Target="https://www.flaticon.com/"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www.freepik.com/" TargetMode="External"/><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hyperlink" Target="http://creativecommons.org/licenses/by/4.0/"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3.png"/><Relationship Id="rId7" Type="http://schemas.openxmlformats.org/officeDocument/2006/relationships/image" Target="../media/image24.gif"/><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creativecommons.org/licenses/by-sa/3.0/deed.en" TargetMode="External"/><Relationship Id="rId5" Type="http://schemas.openxmlformats.org/officeDocument/2006/relationships/hyperlink" Target="https://en.wikipedia.org/wiki/en:Creative_Commons" TargetMode="External"/><Relationship Id="rId4" Type="http://schemas.openxmlformats.org/officeDocument/2006/relationships/hyperlink" Target="https://commons.wikimedia.org/wiki/User:Leonid_2"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tiff"/><Relationship Id="rId2" Type="http://schemas.openxmlformats.org/officeDocument/2006/relationships/image" Target="../media/image26.png"/><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8"/>
          <p:cNvSpPr txBox="1">
            <a:spLocks noGrp="1"/>
          </p:cNvSpPr>
          <p:nvPr>
            <p:ph type="ctrTitle"/>
          </p:nvPr>
        </p:nvSpPr>
        <p:spPr>
          <a:xfrm>
            <a:off x="1611283" y="2777268"/>
            <a:ext cx="9144000" cy="1503881"/>
          </a:xfrm>
          <a:prstGeom prst="rect">
            <a:avLst/>
          </a:prstGeom>
          <a:noFill/>
          <a:ln>
            <a:noFill/>
          </a:ln>
        </p:spPr>
        <p:txBody>
          <a:bodyPr spcFirstLastPara="1" wrap="square" lIns="91425" tIns="45700" rIns="91425" bIns="45700" anchor="b" anchorCtr="0">
            <a:normAutofit/>
          </a:bodyPr>
          <a:lstStyle/>
          <a:p>
            <a:pPr lvl="0"/>
            <a:r>
              <a:rPr lang="en-US" dirty="0"/>
              <a:t>Fair4Fusion – Blueprint</a:t>
            </a:r>
            <a:br>
              <a:rPr lang="en-US" dirty="0"/>
            </a:br>
            <a:r>
              <a:rPr lang="en-US" sz="1200" dirty="0" err="1"/>
              <a:t>EUROfusion</a:t>
            </a:r>
            <a:r>
              <a:rPr lang="en-US" sz="1200" dirty="0"/>
              <a:t> IT Group meeting 18.03.21</a:t>
            </a:r>
            <a:endParaRPr dirty="0"/>
          </a:p>
        </p:txBody>
      </p:sp>
      <p:sp>
        <p:nvSpPr>
          <p:cNvPr id="102" name="Google Shape;102;p18"/>
          <p:cNvSpPr txBox="1">
            <a:spLocks noGrp="1"/>
          </p:cNvSpPr>
          <p:nvPr>
            <p:ph type="subTitle" idx="1"/>
          </p:nvPr>
        </p:nvSpPr>
        <p:spPr>
          <a:xfrm>
            <a:off x="1359877" y="5017749"/>
            <a:ext cx="9144000" cy="1655762"/>
          </a:xfrm>
          <a:prstGeom prst="rect">
            <a:avLst/>
          </a:prstGeom>
          <a:noFill/>
          <a:ln>
            <a:noFill/>
          </a:ln>
        </p:spPr>
        <p:txBody>
          <a:bodyPr spcFirstLastPara="1" wrap="square" lIns="91425" tIns="45700" rIns="91425" bIns="45700" anchor="t" anchorCtr="0">
            <a:normAutofit/>
          </a:bodyPr>
          <a:lstStyle/>
          <a:p>
            <a:pPr marL="0" lvl="0" indent="0">
              <a:spcBef>
                <a:spcPts val="0"/>
              </a:spcBef>
            </a:pPr>
            <a:r>
              <a:rPr lang="pl-PL" dirty="0" err="1"/>
              <a:t>Authors</a:t>
            </a:r>
            <a:r>
              <a:rPr lang="pl-PL" dirty="0"/>
              <a:t> :</a:t>
            </a:r>
            <a:r>
              <a:rPr lang="en-US" dirty="0"/>
              <a:t> Marcin </a:t>
            </a:r>
            <a:r>
              <a:rPr lang="en-US" dirty="0" err="1"/>
              <a:t>Plociennik</a:t>
            </a:r>
            <a:r>
              <a:rPr lang="en-US" dirty="0"/>
              <a:t> (PSNC) Shaun de Witt (UKAEA) Frederic </a:t>
            </a:r>
            <a:r>
              <a:rPr lang="en-US" dirty="0" err="1"/>
              <a:t>Imbeaux</a:t>
            </a:r>
            <a:r>
              <a:rPr lang="en-US" dirty="0"/>
              <a:t> (CEA) David </a:t>
            </a:r>
            <a:r>
              <a:rPr lang="en-US" dirty="0" err="1"/>
              <a:t>Coster</a:t>
            </a:r>
            <a:r>
              <a:rPr lang="en-US" dirty="0"/>
              <a:t> (IPP) Par Strand (Chalmers)</a:t>
            </a:r>
            <a:endParaRPr dirty="0"/>
          </a:p>
          <a:p>
            <a:pPr marL="0" lvl="0" indent="0" algn="ctr" rtl="0">
              <a:lnSpc>
                <a:spcPct val="90000"/>
              </a:lnSpc>
              <a:spcBef>
                <a:spcPts val="1000"/>
              </a:spcBef>
              <a:spcAft>
                <a:spcPts val="0"/>
              </a:spcAft>
              <a:buSzPts val="2400"/>
              <a:buNone/>
            </a:pPr>
            <a:endParaRPr dirty="0"/>
          </a:p>
        </p:txBody>
      </p:sp>
      <p:sp>
        <p:nvSpPr>
          <p:cNvPr id="2" name="Slide Number Placeholder 1">
            <a:extLst>
              <a:ext uri="{FF2B5EF4-FFF2-40B4-BE49-F238E27FC236}">
                <a16:creationId xmlns:a16="http://schemas.microsoft.com/office/drawing/2014/main" id="{8D9A6910-1DB8-4ECB-BF44-2878E43D7601}"/>
              </a:ext>
            </a:extLst>
          </p:cNvPr>
          <p:cNvSpPr>
            <a:spLocks noGrp="1"/>
          </p:cNvSpPr>
          <p:nvPr>
            <p:ph type="sldNum" sz="quarter" idx="4"/>
          </p:nvPr>
        </p:nvSpPr>
        <p:spPr/>
        <p:txBody>
          <a:bodyPr/>
          <a:lstStyle/>
          <a:p>
            <a:fld id="{D144FD56-836A-42AA-BA96-FC0E3E4A21F2}" type="slidenum">
              <a:rPr lang="sv-SE" smtClean="0"/>
              <a:t>1</a:t>
            </a:fld>
            <a:endParaRPr lang="sv-SE"/>
          </a:p>
        </p:txBody>
      </p:sp>
      <p:sp>
        <p:nvSpPr>
          <p:cNvPr id="5" name="TextBox 4">
            <a:extLst>
              <a:ext uri="{FF2B5EF4-FFF2-40B4-BE49-F238E27FC236}">
                <a16:creationId xmlns:a16="http://schemas.microsoft.com/office/drawing/2014/main" id="{40490225-39CD-C14D-8F30-E592E827219E}"/>
              </a:ext>
            </a:extLst>
          </p:cNvPr>
          <p:cNvSpPr txBox="1"/>
          <p:nvPr/>
        </p:nvSpPr>
        <p:spPr>
          <a:xfrm>
            <a:off x="7422921" y="5886672"/>
            <a:ext cx="3977818" cy="312733"/>
          </a:xfrm>
          <a:prstGeom prst="rect">
            <a:avLst/>
          </a:prstGeom>
          <a:noFill/>
        </p:spPr>
        <p:txBody>
          <a:bodyPr wrap="square" rtlCol="0">
            <a:spAutoFit/>
          </a:bodyPr>
          <a:lstStyle/>
          <a:p>
            <a:r>
              <a:rPr lang="en-GB"/>
              <a:t>This slide set is released under </a:t>
            </a:r>
            <a:r>
              <a:rPr lang="en-GB">
                <a:hlinkClick r:id="rId3"/>
              </a:rPr>
              <a:t>CC-BY-SA-4.0</a:t>
            </a:r>
            <a:endParaRPr lang="en-GB"/>
          </a:p>
        </p:txBody>
      </p:sp>
      <p:pic>
        <p:nvPicPr>
          <p:cNvPr id="6" name="Picture 2">
            <a:extLst>
              <a:ext uri="{FF2B5EF4-FFF2-40B4-BE49-F238E27FC236}">
                <a16:creationId xmlns:a16="http://schemas.microsoft.com/office/drawing/2014/main" id="{D8BEDA55-96F5-F24F-BC46-850CE1E24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39304" y="5859778"/>
            <a:ext cx="887579" cy="3127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4C74"/>
              </a:buClr>
              <a:buSzPts val="4400"/>
              <a:buFont typeface="Calibri"/>
              <a:buNone/>
            </a:pPr>
            <a:r>
              <a:rPr lang="sv-SE" err="1">
                <a:solidFill>
                  <a:srgbClr val="014C74"/>
                </a:solidFill>
              </a:rPr>
              <a:t>Use</a:t>
            </a:r>
            <a:r>
              <a:rPr lang="sv-SE">
                <a:solidFill>
                  <a:srgbClr val="014C74"/>
                </a:solidFill>
              </a:rPr>
              <a:t> Case Definitions</a:t>
            </a:r>
            <a:endParaRPr>
              <a:solidFill>
                <a:srgbClr val="014C74"/>
              </a:solidFill>
            </a:endParaRPr>
          </a:p>
        </p:txBody>
      </p:sp>
      <p:sp>
        <p:nvSpPr>
          <p:cNvPr id="460" name="Google Shape;460;p20"/>
          <p:cNvSpPr txBox="1">
            <a:spLocks noGrp="1"/>
          </p:cNvSpPr>
          <p:nvPr>
            <p:ph type="body" idx="1"/>
          </p:nvPr>
        </p:nvSpPr>
        <p:spPr>
          <a:xfrm>
            <a:off x="5430981" y="3008890"/>
            <a:ext cx="6172200" cy="3847184"/>
          </a:xfrm>
          <a:prstGeom prst="rect">
            <a:avLst/>
          </a:prstGeom>
          <a:noFill/>
          <a:ln>
            <a:noFill/>
          </a:ln>
        </p:spPr>
        <p:txBody>
          <a:bodyPr spcFirstLastPara="1" wrap="square" lIns="91425" tIns="45700" rIns="91425" bIns="45700" anchor="t" anchorCtr="0">
            <a:normAutofit/>
          </a:bodyPr>
          <a:lstStyle/>
          <a:p>
            <a:pPr marL="685800" lvl="1" indent="-228600" algn="l" rtl="0">
              <a:lnSpc>
                <a:spcPct val="90000"/>
              </a:lnSpc>
              <a:spcBef>
                <a:spcPts val="1000"/>
              </a:spcBef>
              <a:spcAft>
                <a:spcPts val="0"/>
              </a:spcAft>
              <a:buSzPts val="1800"/>
              <a:buChar char="•"/>
            </a:pPr>
            <a:r>
              <a:rPr lang="sv-SE" sz="1800" err="1"/>
              <a:t>Who</a:t>
            </a:r>
            <a:endParaRPr sz="1800"/>
          </a:p>
          <a:p>
            <a:pPr marL="1143000" lvl="2" indent="-228600" algn="l" rtl="0">
              <a:lnSpc>
                <a:spcPct val="90000"/>
              </a:lnSpc>
              <a:spcBef>
                <a:spcPts val="1000"/>
              </a:spcBef>
              <a:spcAft>
                <a:spcPts val="0"/>
              </a:spcAft>
              <a:buSzPts val="1800"/>
              <a:buChar char="•"/>
            </a:pPr>
            <a:r>
              <a:rPr lang="sv-SE" sz="1600"/>
              <a:t>Fusion scientists / data scientists / </a:t>
            </a:r>
            <a:r>
              <a:rPr lang="sv-SE" sz="1600" err="1"/>
              <a:t>members</a:t>
            </a:r>
            <a:r>
              <a:rPr lang="sv-SE" sz="1600"/>
              <a:t> </a:t>
            </a:r>
            <a:r>
              <a:rPr lang="sv-SE" sz="1600" err="1"/>
              <a:t>of</a:t>
            </a:r>
            <a:r>
              <a:rPr lang="sv-SE" sz="1600"/>
              <a:t> the public</a:t>
            </a:r>
            <a:endParaRPr sz="1600"/>
          </a:p>
          <a:p>
            <a:pPr marL="685800" lvl="1" indent="-228600" algn="l" rtl="0">
              <a:lnSpc>
                <a:spcPct val="90000"/>
              </a:lnSpc>
              <a:spcBef>
                <a:spcPts val="1000"/>
              </a:spcBef>
              <a:spcAft>
                <a:spcPts val="0"/>
              </a:spcAft>
              <a:buSzPts val="1800"/>
              <a:buChar char="•"/>
            </a:pPr>
            <a:r>
              <a:rPr lang="sv-SE" sz="1800" err="1"/>
              <a:t>What</a:t>
            </a:r>
            <a:endParaRPr sz="1800"/>
          </a:p>
          <a:p>
            <a:pPr marL="1143000" lvl="2" indent="-228600" algn="l" rtl="0">
              <a:lnSpc>
                <a:spcPct val="90000"/>
              </a:lnSpc>
              <a:spcBef>
                <a:spcPts val="1000"/>
              </a:spcBef>
              <a:spcAft>
                <a:spcPts val="0"/>
              </a:spcAft>
              <a:buSzPts val="1800"/>
              <a:buChar char="•"/>
            </a:pPr>
            <a:r>
              <a:rPr lang="sv-SE" sz="1600" err="1"/>
              <a:t>scalar</a:t>
            </a:r>
            <a:r>
              <a:rPr lang="sv-SE" sz="1600"/>
              <a:t> data / 1-d data / 2-d data / </a:t>
            </a:r>
            <a:r>
              <a:rPr lang="sv-SE" sz="1600" err="1"/>
              <a:t>structured</a:t>
            </a:r>
            <a:r>
              <a:rPr lang="sv-SE" sz="1600"/>
              <a:t> data</a:t>
            </a:r>
            <a:endParaRPr sz="1600"/>
          </a:p>
          <a:p>
            <a:pPr marL="685800" lvl="1" indent="-228600" algn="l" rtl="0">
              <a:lnSpc>
                <a:spcPct val="90000"/>
              </a:lnSpc>
              <a:spcBef>
                <a:spcPts val="1000"/>
              </a:spcBef>
              <a:spcAft>
                <a:spcPts val="0"/>
              </a:spcAft>
              <a:buSzPts val="1800"/>
              <a:buChar char="•"/>
            </a:pPr>
            <a:r>
              <a:rPr lang="sv-SE" sz="1800"/>
              <a:t>Limitations</a:t>
            </a:r>
            <a:endParaRPr sz="1800"/>
          </a:p>
          <a:p>
            <a:pPr marL="1143000" lvl="2" indent="-228600" algn="l" rtl="0">
              <a:lnSpc>
                <a:spcPct val="90000"/>
              </a:lnSpc>
              <a:spcBef>
                <a:spcPts val="1000"/>
              </a:spcBef>
              <a:spcAft>
                <a:spcPts val="0"/>
              </a:spcAft>
              <a:buSzPts val="1800"/>
              <a:buChar char="•"/>
            </a:pPr>
            <a:r>
              <a:rPr lang="sv-SE" sz="1600" err="1"/>
              <a:t>usually</a:t>
            </a:r>
            <a:r>
              <a:rPr lang="sv-SE" sz="1600"/>
              <a:t> from the data </a:t>
            </a:r>
            <a:r>
              <a:rPr lang="sv-SE" sz="1600" err="1"/>
              <a:t>providers</a:t>
            </a:r>
            <a:r>
              <a:rPr lang="sv-SE" sz="1600"/>
              <a:t> (GDPR, no </a:t>
            </a:r>
            <a:r>
              <a:rPr lang="sv-SE" sz="1600" err="1"/>
              <a:t>impact</a:t>
            </a:r>
            <a:r>
              <a:rPr lang="sv-SE" sz="1600"/>
              <a:t> on operations, </a:t>
            </a:r>
            <a:r>
              <a:rPr lang="sv-SE" sz="1600" err="1"/>
              <a:t>cost</a:t>
            </a:r>
            <a:r>
              <a:rPr lang="sv-SE" sz="1600"/>
              <a:t>)</a:t>
            </a:r>
            <a:endParaRPr sz="1600"/>
          </a:p>
        </p:txBody>
      </p:sp>
      <p:sp>
        <p:nvSpPr>
          <p:cNvPr id="2" name="Slide Number Placeholder 1">
            <a:extLst>
              <a:ext uri="{FF2B5EF4-FFF2-40B4-BE49-F238E27FC236}">
                <a16:creationId xmlns:a16="http://schemas.microsoft.com/office/drawing/2014/main" id="{0F067A34-BE6C-4290-8F36-943CFE55ECAB}"/>
              </a:ext>
            </a:extLst>
          </p:cNvPr>
          <p:cNvSpPr>
            <a:spLocks noGrp="1"/>
          </p:cNvSpPr>
          <p:nvPr>
            <p:ph type="sldNum" sz="quarter" idx="4"/>
          </p:nvPr>
        </p:nvSpPr>
        <p:spPr/>
        <p:txBody>
          <a:bodyPr/>
          <a:lstStyle/>
          <a:p>
            <a:fld id="{D144FD56-836A-42AA-BA96-FC0E3E4A21F2}" type="slidenum">
              <a:rPr lang="sv-SE" smtClean="0"/>
              <a:t>10</a:t>
            </a:fld>
            <a:endParaRPr lang="sv-SE"/>
          </a:p>
        </p:txBody>
      </p:sp>
      <p:sp>
        <p:nvSpPr>
          <p:cNvPr id="5" name="Content Placeholder 4">
            <a:extLst>
              <a:ext uri="{FF2B5EF4-FFF2-40B4-BE49-F238E27FC236}">
                <a16:creationId xmlns:a16="http://schemas.microsoft.com/office/drawing/2014/main" id="{F114F6EA-8964-1C40-A0EF-531D7D81EF08}"/>
              </a:ext>
            </a:extLst>
          </p:cNvPr>
          <p:cNvSpPr txBox="1">
            <a:spLocks/>
          </p:cNvSpPr>
          <p:nvPr/>
        </p:nvSpPr>
        <p:spPr>
          <a:xfrm>
            <a:off x="533400" y="1749758"/>
            <a:ext cx="10515600" cy="43513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rgbClr val="37A3BF"/>
              </a:buClr>
              <a:buSzPts val="1800"/>
              <a:buFont typeface="Arial"/>
              <a:buChar char="•"/>
              <a:defRPr sz="2800" b="0" i="0" u="none" strike="noStrike" cap="none">
                <a:solidFill>
                  <a:srgbClr val="014C74"/>
                </a:solidFill>
                <a:latin typeface="Calibri"/>
                <a:ea typeface="Calibri"/>
                <a:cs typeface="Calibri"/>
                <a:sym typeface="Calibri"/>
              </a:defRPr>
            </a:lvl1pPr>
            <a:lvl2pPr marL="914400" marR="0" lvl="1" indent="-342900" algn="l" rtl="0">
              <a:lnSpc>
                <a:spcPct val="90000"/>
              </a:lnSpc>
              <a:spcBef>
                <a:spcPts val="500"/>
              </a:spcBef>
              <a:spcAft>
                <a:spcPts val="0"/>
              </a:spcAft>
              <a:buClr>
                <a:srgbClr val="37A3BF"/>
              </a:buClr>
              <a:buSzPts val="1800"/>
              <a:buFont typeface="Arial"/>
              <a:buChar char="•"/>
              <a:defRPr sz="2400" b="0" i="0" u="none" strike="noStrike" cap="none">
                <a:solidFill>
                  <a:srgbClr val="014C74"/>
                </a:solidFill>
                <a:latin typeface="Calibri"/>
                <a:ea typeface="Calibri"/>
                <a:cs typeface="Calibri"/>
                <a:sym typeface="Calibri"/>
              </a:defRPr>
            </a:lvl2pPr>
            <a:lvl3pPr marL="1371600" marR="0" lvl="2" indent="-342900" algn="l" rtl="0">
              <a:lnSpc>
                <a:spcPct val="90000"/>
              </a:lnSpc>
              <a:spcBef>
                <a:spcPts val="500"/>
              </a:spcBef>
              <a:spcAft>
                <a:spcPts val="0"/>
              </a:spcAft>
              <a:buClr>
                <a:srgbClr val="37A3BF"/>
              </a:buClr>
              <a:buSzPts val="1800"/>
              <a:buFont typeface="Arial"/>
              <a:buChar char="•"/>
              <a:defRPr sz="2000" b="0" i="0" u="none" strike="noStrike" cap="none">
                <a:solidFill>
                  <a:srgbClr val="014C74"/>
                </a:solidFill>
                <a:latin typeface="Calibri"/>
                <a:ea typeface="Calibri"/>
                <a:cs typeface="Calibri"/>
                <a:sym typeface="Calibri"/>
              </a:defRPr>
            </a:lvl3pPr>
            <a:lvl4pPr marL="1828800" marR="0" lvl="3" indent="-342900" algn="l" rtl="0">
              <a:lnSpc>
                <a:spcPct val="90000"/>
              </a:lnSpc>
              <a:spcBef>
                <a:spcPts val="500"/>
              </a:spcBef>
              <a:spcAft>
                <a:spcPts val="0"/>
              </a:spcAft>
              <a:buClr>
                <a:srgbClr val="37A3BF"/>
              </a:buClr>
              <a:buSzPts val="1800"/>
              <a:buFont typeface="Arial"/>
              <a:buChar char="•"/>
              <a:defRPr sz="1800" b="0" i="0" u="none" strike="noStrike" cap="none">
                <a:solidFill>
                  <a:srgbClr val="014C74"/>
                </a:solidFill>
                <a:latin typeface="Calibri"/>
                <a:ea typeface="Calibri"/>
                <a:cs typeface="Calibri"/>
                <a:sym typeface="Calibri"/>
              </a:defRPr>
            </a:lvl4pPr>
            <a:lvl5pPr marL="2286000" marR="0" lvl="4" indent="-342900" algn="l" rtl="0">
              <a:lnSpc>
                <a:spcPct val="90000"/>
              </a:lnSpc>
              <a:spcBef>
                <a:spcPts val="500"/>
              </a:spcBef>
              <a:spcAft>
                <a:spcPts val="0"/>
              </a:spcAft>
              <a:buClr>
                <a:srgbClr val="37A3BF"/>
              </a:buClr>
              <a:buSzPts val="1800"/>
              <a:buFont typeface="Arial"/>
              <a:buChar char="•"/>
              <a:defRPr sz="1800" b="0" i="0" u="none" strike="noStrike" cap="none">
                <a:solidFill>
                  <a:srgbClr val="004B75"/>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r>
              <a:rPr lang="en-GB"/>
              <a:t>Developed with fusion researchers and members of FAIR groups</a:t>
            </a:r>
          </a:p>
          <a:p>
            <a:r>
              <a:rPr lang="en-GB"/>
              <a:t>76 user stories identified so far</a:t>
            </a:r>
          </a:p>
          <a:p>
            <a:r>
              <a:rPr lang="en-GB"/>
              <a:t>Covers</a:t>
            </a:r>
          </a:p>
          <a:p>
            <a:pPr lvl="1"/>
            <a:r>
              <a:rPr lang="en-GB"/>
              <a:t>Security</a:t>
            </a:r>
          </a:p>
          <a:p>
            <a:pPr lvl="1"/>
            <a:r>
              <a:rPr lang="en-GB"/>
              <a:t>Data Access</a:t>
            </a:r>
          </a:p>
          <a:p>
            <a:pPr lvl="1"/>
            <a:r>
              <a:rPr lang="en-GB"/>
              <a:t>GDPR</a:t>
            </a:r>
          </a:p>
          <a:p>
            <a:pPr lvl="1"/>
            <a:r>
              <a:rPr lang="en-GB"/>
              <a:t>Searching &amp; Querying</a:t>
            </a:r>
          </a:p>
          <a:p>
            <a:pPr lvl="1"/>
            <a:r>
              <a:rPr lang="en-GB"/>
              <a:t>Experimental Impact</a:t>
            </a:r>
          </a:p>
          <a:p>
            <a:pPr lvl="1"/>
            <a:r>
              <a:rPr lang="en-GB"/>
              <a:t>Visualisation</a:t>
            </a:r>
          </a:p>
          <a:p>
            <a:pPr lvl="1"/>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6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BB835"/>
              </a:buClr>
              <a:buSzPts val="4400"/>
              <a:buFont typeface="Calibri"/>
              <a:buNone/>
            </a:pPr>
            <a:r>
              <a:rPr lang="sv-SE" err="1">
                <a:solidFill>
                  <a:srgbClr val="014C74"/>
                </a:solidFill>
              </a:rPr>
              <a:t>Requirements</a:t>
            </a:r>
            <a:r>
              <a:rPr lang="sv-SE">
                <a:solidFill>
                  <a:srgbClr val="014C74"/>
                </a:solidFill>
              </a:rPr>
              <a:t> </a:t>
            </a:r>
            <a:r>
              <a:rPr lang="sv-SE" err="1">
                <a:solidFill>
                  <a:srgbClr val="014C74"/>
                </a:solidFill>
              </a:rPr>
              <a:t>Specification</a:t>
            </a:r>
            <a:r>
              <a:rPr lang="sv-SE">
                <a:solidFill>
                  <a:srgbClr val="014C74"/>
                </a:solidFill>
              </a:rPr>
              <a:t> </a:t>
            </a:r>
            <a:endParaRPr>
              <a:solidFill>
                <a:srgbClr val="014C74"/>
              </a:solidFill>
            </a:endParaRPr>
          </a:p>
        </p:txBody>
      </p:sp>
      <p:sp>
        <p:nvSpPr>
          <p:cNvPr id="580" name="Google Shape;580;p62"/>
          <p:cNvSpPr txBox="1">
            <a:spLocks noGrp="1"/>
          </p:cNvSpPr>
          <p:nvPr>
            <p:ph type="body" idx="1"/>
          </p:nvPr>
        </p:nvSpPr>
        <p:spPr>
          <a:xfrm>
            <a:off x="838200" y="1825625"/>
            <a:ext cx="7461738" cy="4351338"/>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0"/>
              </a:spcBef>
              <a:spcAft>
                <a:spcPts val="0"/>
              </a:spcAft>
              <a:buSzPts val="2600"/>
              <a:buChar char="•"/>
            </a:pPr>
            <a:r>
              <a:rPr lang="en-GB" sz="2600"/>
              <a:t>Converting the use cases and user stories into a </a:t>
            </a:r>
            <a:r>
              <a:rPr lang="en-GB" sz="2600" b="1"/>
              <a:t>list of the technical requirements specification</a:t>
            </a:r>
          </a:p>
          <a:p>
            <a:pPr marL="685800" lvl="1" indent="-215900" algn="l" rtl="0">
              <a:lnSpc>
                <a:spcPct val="90000"/>
              </a:lnSpc>
              <a:spcBef>
                <a:spcPts val="0"/>
              </a:spcBef>
              <a:spcAft>
                <a:spcPts val="0"/>
              </a:spcAft>
              <a:buSzPts val="2600"/>
              <a:buChar char="•"/>
            </a:pPr>
            <a:r>
              <a:rPr lang="en-GB" sz="2200" b="1"/>
              <a:t>99 requirements</a:t>
            </a:r>
          </a:p>
          <a:p>
            <a:pPr marL="228600" lvl="0" indent="-215900" algn="l" rtl="0">
              <a:lnSpc>
                <a:spcPct val="90000"/>
              </a:lnSpc>
              <a:spcBef>
                <a:spcPts val="0"/>
              </a:spcBef>
              <a:spcAft>
                <a:spcPts val="0"/>
              </a:spcAft>
              <a:buSzPts val="2600"/>
              <a:buChar char="•"/>
            </a:pPr>
            <a:endParaRPr lang="en-GB" sz="2600"/>
          </a:p>
          <a:p>
            <a:pPr marL="228600" lvl="0" indent="-215900" algn="l" rtl="0">
              <a:lnSpc>
                <a:spcPct val="90000"/>
              </a:lnSpc>
              <a:spcBef>
                <a:spcPts val="0"/>
              </a:spcBef>
              <a:spcAft>
                <a:spcPts val="0"/>
              </a:spcAft>
              <a:buSzPts val="2600"/>
              <a:buChar char="•"/>
            </a:pPr>
            <a:r>
              <a:rPr lang="en-GB" sz="2600"/>
              <a:t>Requirements used for prototype planning and  blueprint architecture</a:t>
            </a:r>
          </a:p>
          <a:p>
            <a:pPr marL="228600" lvl="0" indent="-228600" algn="l" rtl="0">
              <a:lnSpc>
                <a:spcPct val="90000"/>
              </a:lnSpc>
              <a:spcBef>
                <a:spcPts val="0"/>
              </a:spcBef>
              <a:spcAft>
                <a:spcPts val="0"/>
              </a:spcAft>
              <a:buSzPts val="2800"/>
              <a:buChar char="•"/>
            </a:pPr>
            <a:endParaRPr lang="en-GB" sz="2600"/>
          </a:p>
          <a:p>
            <a:pPr marL="228600" lvl="0" indent="-228600" algn="l" rtl="0">
              <a:lnSpc>
                <a:spcPct val="90000"/>
              </a:lnSpc>
              <a:spcBef>
                <a:spcPts val="0"/>
              </a:spcBef>
              <a:spcAft>
                <a:spcPts val="0"/>
              </a:spcAft>
              <a:buSzPts val="2800"/>
              <a:buChar char="•"/>
            </a:pPr>
            <a:r>
              <a:rPr lang="en-GB" sz="2600"/>
              <a:t>Definition of the </a:t>
            </a:r>
            <a:r>
              <a:rPr lang="en-GB" sz="2600" b="1"/>
              <a:t>functionalities</a:t>
            </a:r>
            <a:r>
              <a:rPr lang="en-GB" sz="2600"/>
              <a:t> in the blueprint </a:t>
            </a:r>
          </a:p>
          <a:p>
            <a:pPr marL="719999" lvl="0" indent="-225425" algn="l" rtl="0">
              <a:lnSpc>
                <a:spcPct val="90000"/>
              </a:lnSpc>
              <a:spcBef>
                <a:spcPts val="0"/>
              </a:spcBef>
              <a:spcAft>
                <a:spcPts val="0"/>
              </a:spcAft>
              <a:buSzPts val="2800"/>
              <a:buChar char="•"/>
            </a:pPr>
            <a:r>
              <a:rPr lang="en-GB" sz="2500" b="1"/>
              <a:t>44 functionalities grouped into 11 categories</a:t>
            </a:r>
          </a:p>
        </p:txBody>
      </p:sp>
      <p:pic>
        <p:nvPicPr>
          <p:cNvPr id="581" name="Google Shape;581;p62"/>
          <p:cNvPicPr preferRelativeResize="0"/>
          <p:nvPr/>
        </p:nvPicPr>
        <p:blipFill rotWithShape="1">
          <a:blip r:embed="rId3">
            <a:alphaModFix/>
          </a:blip>
          <a:srcRect/>
          <a:stretch/>
        </p:blipFill>
        <p:spPr>
          <a:xfrm>
            <a:off x="8299938" y="2248694"/>
            <a:ext cx="3700634" cy="3505200"/>
          </a:xfrm>
          <a:prstGeom prst="rect">
            <a:avLst/>
          </a:prstGeom>
          <a:noFill/>
          <a:ln>
            <a:noFill/>
          </a:ln>
        </p:spPr>
      </p:pic>
      <p:sp>
        <p:nvSpPr>
          <p:cNvPr id="2" name="Slide Number Placeholder 1">
            <a:extLst>
              <a:ext uri="{FF2B5EF4-FFF2-40B4-BE49-F238E27FC236}">
                <a16:creationId xmlns:a16="http://schemas.microsoft.com/office/drawing/2014/main" id="{938EB9D4-DF49-4591-BBE6-CAA5CCE0CF06}"/>
              </a:ext>
            </a:extLst>
          </p:cNvPr>
          <p:cNvSpPr>
            <a:spLocks noGrp="1"/>
          </p:cNvSpPr>
          <p:nvPr>
            <p:ph type="sldNum" sz="quarter" idx="4"/>
          </p:nvPr>
        </p:nvSpPr>
        <p:spPr/>
        <p:txBody>
          <a:bodyPr/>
          <a:lstStyle/>
          <a:p>
            <a:fld id="{D144FD56-836A-42AA-BA96-FC0E3E4A21F2}" type="slidenum">
              <a:rPr lang="sv-SE" smtClean="0"/>
              <a:t>11</a:t>
            </a:fld>
            <a:endParaRPr lang="sv-S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6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BB835"/>
              </a:buClr>
              <a:buSzPts val="4400"/>
              <a:buFont typeface="Calibri"/>
              <a:buNone/>
            </a:pPr>
            <a:r>
              <a:rPr lang="sv-SE" err="1">
                <a:solidFill>
                  <a:srgbClr val="014C74"/>
                </a:solidFill>
              </a:rPr>
              <a:t>Functionalities</a:t>
            </a:r>
            <a:r>
              <a:rPr lang="sv-SE">
                <a:solidFill>
                  <a:srgbClr val="014C74"/>
                </a:solidFill>
              </a:rPr>
              <a:t> list - </a:t>
            </a:r>
            <a:r>
              <a:rPr lang="sv-SE" err="1">
                <a:solidFill>
                  <a:srgbClr val="014C74"/>
                </a:solidFill>
              </a:rPr>
              <a:t>categories</a:t>
            </a:r>
            <a:endParaRPr>
              <a:solidFill>
                <a:srgbClr val="014C74"/>
              </a:solidFill>
            </a:endParaRPr>
          </a:p>
        </p:txBody>
      </p:sp>
      <p:sp>
        <p:nvSpPr>
          <p:cNvPr id="594" name="Google Shape;594;p64"/>
          <p:cNvSpPr txBox="1">
            <a:spLocks noGrp="1"/>
          </p:cNvSpPr>
          <p:nvPr>
            <p:ph type="body" idx="1"/>
          </p:nvPr>
        </p:nvSpPr>
        <p:spPr>
          <a:xfrm>
            <a:off x="838199" y="1825625"/>
            <a:ext cx="9516000" cy="4351200"/>
          </a:xfrm>
          <a:prstGeom prst="rect">
            <a:avLst/>
          </a:prstGeom>
          <a:noFill/>
          <a:ln>
            <a:noFill/>
          </a:ln>
        </p:spPr>
        <p:txBody>
          <a:bodyPr spcFirstLastPara="1" wrap="square" lIns="91425" tIns="45700" rIns="91425" bIns="45700" anchor="t" anchorCtr="0">
            <a:noAutofit/>
          </a:bodyPr>
          <a:lstStyle/>
          <a:p>
            <a:pPr marL="457200" lvl="0" indent="-342900" algn="l" rtl="0">
              <a:lnSpc>
                <a:spcPct val="70000"/>
              </a:lnSpc>
              <a:spcBef>
                <a:spcPts val="1000"/>
              </a:spcBef>
              <a:spcAft>
                <a:spcPts val="0"/>
              </a:spcAft>
              <a:buSzPts val="1800"/>
              <a:buChar char="•"/>
            </a:pPr>
            <a:r>
              <a:rPr lang="sv-SE" sz="2380" b="1"/>
              <a:t>F1 Search</a:t>
            </a:r>
            <a:endParaRPr sz="2380"/>
          </a:p>
          <a:p>
            <a:pPr marL="457200" lvl="0" indent="-342900" algn="l" rtl="0">
              <a:lnSpc>
                <a:spcPct val="70000"/>
              </a:lnSpc>
              <a:spcBef>
                <a:spcPts val="1000"/>
              </a:spcBef>
              <a:spcAft>
                <a:spcPts val="0"/>
              </a:spcAft>
              <a:buSzPts val="1800"/>
              <a:buChar char="•"/>
            </a:pPr>
            <a:r>
              <a:rPr lang="sv-SE" sz="2380" b="1"/>
              <a:t>F2 Visualisation and accessing outputs </a:t>
            </a:r>
            <a:endParaRPr sz="2380"/>
          </a:p>
          <a:p>
            <a:pPr marL="457200" lvl="0" indent="-342900" algn="l" rtl="0">
              <a:lnSpc>
                <a:spcPct val="70000"/>
              </a:lnSpc>
              <a:spcBef>
                <a:spcPts val="1000"/>
              </a:spcBef>
              <a:spcAft>
                <a:spcPts val="0"/>
              </a:spcAft>
              <a:buSzPts val="1800"/>
              <a:buChar char="•"/>
            </a:pPr>
            <a:r>
              <a:rPr lang="sv-SE" sz="2380" b="1"/>
              <a:t>F3 Report generation (output metadata resulting from the Search) </a:t>
            </a:r>
            <a:endParaRPr sz="2380"/>
          </a:p>
          <a:p>
            <a:pPr marL="457200" lvl="0" indent="-342900" algn="l" rtl="0">
              <a:lnSpc>
                <a:spcPct val="70000"/>
              </a:lnSpc>
              <a:spcBef>
                <a:spcPts val="1000"/>
              </a:spcBef>
              <a:spcAft>
                <a:spcPts val="0"/>
              </a:spcAft>
              <a:buSzPts val="1800"/>
              <a:buChar char="•"/>
            </a:pPr>
            <a:r>
              <a:rPr lang="sv-SE" sz="2380" b="1"/>
              <a:t>F4 User Annotation Curation Management </a:t>
            </a:r>
            <a:endParaRPr sz="2380"/>
          </a:p>
          <a:p>
            <a:pPr marL="457200" lvl="0" indent="-342900" algn="l" rtl="0">
              <a:lnSpc>
                <a:spcPct val="70000"/>
              </a:lnSpc>
              <a:spcBef>
                <a:spcPts val="1000"/>
              </a:spcBef>
              <a:spcAft>
                <a:spcPts val="0"/>
              </a:spcAft>
              <a:buSzPts val="1800"/>
              <a:buChar char="•"/>
            </a:pPr>
            <a:r>
              <a:rPr lang="sv-SE" sz="2380" b="1"/>
              <a:t>F5 F4F Metadata Management </a:t>
            </a:r>
            <a:endParaRPr sz="2380"/>
          </a:p>
          <a:p>
            <a:pPr marL="457200" lvl="0" indent="-342900" algn="l" rtl="0">
              <a:lnSpc>
                <a:spcPct val="70000"/>
              </a:lnSpc>
              <a:spcBef>
                <a:spcPts val="1000"/>
              </a:spcBef>
              <a:spcAft>
                <a:spcPts val="0"/>
              </a:spcAft>
              <a:buSzPts val="1800"/>
              <a:buChar char="•"/>
            </a:pPr>
            <a:r>
              <a:rPr lang="sv-SE" sz="2380" b="1"/>
              <a:t>F6 Subscriptions and notifications </a:t>
            </a:r>
            <a:endParaRPr sz="2380"/>
          </a:p>
          <a:p>
            <a:pPr marL="457200" lvl="0" indent="-342900" algn="l" rtl="0">
              <a:lnSpc>
                <a:spcPct val="70000"/>
              </a:lnSpc>
              <a:spcBef>
                <a:spcPts val="1000"/>
              </a:spcBef>
              <a:spcAft>
                <a:spcPts val="0"/>
              </a:spcAft>
              <a:buSzPts val="1800"/>
              <a:buChar char="•"/>
            </a:pPr>
            <a:r>
              <a:rPr lang="sv-SE" sz="2380" b="1"/>
              <a:t>F7 Versioning and provenance </a:t>
            </a:r>
            <a:endParaRPr sz="2380"/>
          </a:p>
          <a:p>
            <a:pPr marL="457200" lvl="0" indent="-342900" algn="l" rtl="0">
              <a:lnSpc>
                <a:spcPct val="70000"/>
              </a:lnSpc>
              <a:spcBef>
                <a:spcPts val="1000"/>
              </a:spcBef>
              <a:spcAft>
                <a:spcPts val="0"/>
              </a:spcAft>
              <a:buSzPts val="1800"/>
              <a:buChar char="•"/>
            </a:pPr>
            <a:r>
              <a:rPr lang="sv-SE" sz="2380" b="1"/>
              <a:t>F8 Authentication </a:t>
            </a:r>
            <a:endParaRPr sz="2380"/>
          </a:p>
          <a:p>
            <a:pPr marL="457200" lvl="0" indent="-342900" algn="l" rtl="0">
              <a:lnSpc>
                <a:spcPct val="70000"/>
              </a:lnSpc>
              <a:spcBef>
                <a:spcPts val="1000"/>
              </a:spcBef>
              <a:spcAft>
                <a:spcPts val="0"/>
              </a:spcAft>
              <a:buSzPts val="1800"/>
              <a:buChar char="•"/>
            </a:pPr>
            <a:r>
              <a:rPr lang="sv-SE" sz="2380" b="1"/>
              <a:t>F9 Authorization/Access restrictions </a:t>
            </a:r>
            <a:endParaRPr sz="2380"/>
          </a:p>
          <a:p>
            <a:pPr marL="457200" lvl="0" indent="-342900" algn="l" rtl="0">
              <a:lnSpc>
                <a:spcPct val="70000"/>
              </a:lnSpc>
              <a:spcBef>
                <a:spcPts val="1000"/>
              </a:spcBef>
              <a:spcAft>
                <a:spcPts val="0"/>
              </a:spcAft>
              <a:buSzPts val="1800"/>
              <a:buChar char="•"/>
            </a:pPr>
            <a:r>
              <a:rPr lang="sv-SE" sz="2380" b="1"/>
              <a:t>F10 Accounting</a:t>
            </a:r>
            <a:endParaRPr sz="2380"/>
          </a:p>
          <a:p>
            <a:pPr marL="457200" lvl="0" indent="-342900" algn="l" rtl="0">
              <a:lnSpc>
                <a:spcPct val="70000"/>
              </a:lnSpc>
              <a:spcBef>
                <a:spcPts val="1000"/>
              </a:spcBef>
              <a:spcAft>
                <a:spcPts val="0"/>
              </a:spcAft>
              <a:buSzPts val="1800"/>
              <a:buChar char="•"/>
            </a:pPr>
            <a:r>
              <a:rPr lang="sv-SE" sz="2380" b="1"/>
              <a:t>F11 Licensing </a:t>
            </a:r>
            <a:endParaRPr sz="2380"/>
          </a:p>
        </p:txBody>
      </p:sp>
      <p:pic>
        <p:nvPicPr>
          <p:cNvPr id="595" name="Google Shape;595;p64"/>
          <p:cNvPicPr preferRelativeResize="0"/>
          <p:nvPr/>
        </p:nvPicPr>
        <p:blipFill>
          <a:blip r:embed="rId3">
            <a:alphaModFix/>
          </a:blip>
          <a:stretch>
            <a:fillRect/>
          </a:stretch>
        </p:blipFill>
        <p:spPr>
          <a:xfrm>
            <a:off x="10025050" y="1825625"/>
            <a:ext cx="1708075" cy="1708075"/>
          </a:xfrm>
          <a:prstGeom prst="rect">
            <a:avLst/>
          </a:prstGeom>
          <a:noFill/>
          <a:ln>
            <a:noFill/>
          </a:ln>
        </p:spPr>
      </p:pic>
      <p:pic>
        <p:nvPicPr>
          <p:cNvPr id="596" name="Google Shape;596;p64"/>
          <p:cNvPicPr preferRelativeResize="0"/>
          <p:nvPr/>
        </p:nvPicPr>
        <p:blipFill>
          <a:blip r:embed="rId4">
            <a:alphaModFix amt="90000"/>
          </a:blip>
          <a:stretch>
            <a:fillRect/>
          </a:stretch>
        </p:blipFill>
        <p:spPr>
          <a:xfrm>
            <a:off x="10025050" y="4511588"/>
            <a:ext cx="1708075" cy="1301075"/>
          </a:xfrm>
          <a:prstGeom prst="rect">
            <a:avLst/>
          </a:prstGeom>
          <a:noFill/>
          <a:ln>
            <a:noFill/>
          </a:ln>
        </p:spPr>
      </p:pic>
      <p:pic>
        <p:nvPicPr>
          <p:cNvPr id="597" name="Google Shape;597;p64"/>
          <p:cNvPicPr preferRelativeResize="0"/>
          <p:nvPr/>
        </p:nvPicPr>
        <p:blipFill>
          <a:blip r:embed="rId5">
            <a:alphaModFix amt="70000"/>
          </a:blip>
          <a:stretch>
            <a:fillRect/>
          </a:stretch>
        </p:blipFill>
        <p:spPr>
          <a:xfrm>
            <a:off x="8878625" y="2968425"/>
            <a:ext cx="1793275" cy="1793275"/>
          </a:xfrm>
          <a:prstGeom prst="rect">
            <a:avLst/>
          </a:prstGeom>
          <a:noFill/>
          <a:ln>
            <a:noFill/>
          </a:ln>
        </p:spPr>
      </p:pic>
      <p:pic>
        <p:nvPicPr>
          <p:cNvPr id="598" name="Google Shape;598;p64"/>
          <p:cNvPicPr preferRelativeResize="0"/>
          <p:nvPr/>
        </p:nvPicPr>
        <p:blipFill>
          <a:blip r:embed="rId6">
            <a:alphaModFix amt="80000"/>
          </a:blip>
          <a:stretch>
            <a:fillRect/>
          </a:stretch>
        </p:blipFill>
        <p:spPr>
          <a:xfrm>
            <a:off x="8089275" y="5014113"/>
            <a:ext cx="866125" cy="866125"/>
          </a:xfrm>
          <a:prstGeom prst="rect">
            <a:avLst/>
          </a:prstGeom>
          <a:noFill/>
          <a:ln>
            <a:noFill/>
          </a:ln>
        </p:spPr>
      </p:pic>
      <p:pic>
        <p:nvPicPr>
          <p:cNvPr id="599" name="Google Shape;599;p64"/>
          <p:cNvPicPr preferRelativeResize="0"/>
          <p:nvPr/>
        </p:nvPicPr>
        <p:blipFill>
          <a:blip r:embed="rId7">
            <a:alphaModFix/>
          </a:blip>
          <a:stretch>
            <a:fillRect/>
          </a:stretch>
        </p:blipFill>
        <p:spPr>
          <a:xfrm>
            <a:off x="6769750" y="3302400"/>
            <a:ext cx="1547000" cy="1547000"/>
          </a:xfrm>
          <a:prstGeom prst="rect">
            <a:avLst/>
          </a:prstGeom>
          <a:noFill/>
          <a:ln>
            <a:noFill/>
          </a:ln>
        </p:spPr>
      </p:pic>
      <p:sp>
        <p:nvSpPr>
          <p:cNvPr id="2" name="Slide Number Placeholder 1">
            <a:extLst>
              <a:ext uri="{FF2B5EF4-FFF2-40B4-BE49-F238E27FC236}">
                <a16:creationId xmlns:a16="http://schemas.microsoft.com/office/drawing/2014/main" id="{9D97DBDC-127E-480D-B49B-96E739BF2B3C}"/>
              </a:ext>
            </a:extLst>
          </p:cNvPr>
          <p:cNvSpPr>
            <a:spLocks noGrp="1"/>
          </p:cNvSpPr>
          <p:nvPr>
            <p:ph type="sldNum" sz="quarter" idx="4"/>
          </p:nvPr>
        </p:nvSpPr>
        <p:spPr/>
        <p:txBody>
          <a:bodyPr/>
          <a:lstStyle/>
          <a:p>
            <a:fld id="{D144FD56-836A-42AA-BA96-FC0E3E4A21F2}" type="slidenum">
              <a:rPr lang="sv-SE" smtClean="0"/>
              <a:t>12</a:t>
            </a:fld>
            <a:endParaRPr lang="sv-SE"/>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66"/>
          <p:cNvSpPr txBox="1">
            <a:spLocks noGrp="1"/>
          </p:cNvSpPr>
          <p:nvPr>
            <p:ph type="body" idx="1"/>
          </p:nvPr>
        </p:nvSpPr>
        <p:spPr>
          <a:xfrm>
            <a:off x="838200" y="1825625"/>
            <a:ext cx="10269300" cy="43512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None/>
            </a:pPr>
            <a:r>
              <a:rPr lang="sv-SE" sz="2380"/>
              <a:t>An </a:t>
            </a:r>
            <a:r>
              <a:rPr lang="sv-SE" sz="2380" err="1"/>
              <a:t>investigation</a:t>
            </a:r>
            <a:r>
              <a:rPr lang="sv-SE" sz="2380"/>
              <a:t> </a:t>
            </a:r>
            <a:r>
              <a:rPr lang="sv-SE" sz="2380" err="1"/>
              <a:t>of</a:t>
            </a:r>
            <a:r>
              <a:rPr lang="sv-SE" sz="2380"/>
              <a:t> </a:t>
            </a:r>
            <a:r>
              <a:rPr lang="sv-SE" sz="2380" err="1"/>
              <a:t>other</a:t>
            </a:r>
            <a:r>
              <a:rPr lang="sv-SE" sz="2380"/>
              <a:t> FAIR </a:t>
            </a:r>
            <a:r>
              <a:rPr lang="sv-SE" sz="2380" err="1"/>
              <a:t>platforms</a:t>
            </a:r>
            <a:r>
              <a:rPr lang="sv-SE" sz="2380"/>
              <a:t> and </a:t>
            </a:r>
            <a:r>
              <a:rPr lang="sv-SE" sz="2380" err="1"/>
              <a:t>their</a:t>
            </a:r>
            <a:r>
              <a:rPr lang="sv-SE" sz="2380"/>
              <a:t> </a:t>
            </a:r>
            <a:r>
              <a:rPr lang="sv-SE" sz="2380" err="1"/>
              <a:t>architectures</a:t>
            </a:r>
            <a:r>
              <a:rPr lang="sv-SE" sz="2380"/>
              <a:t> to look for </a:t>
            </a:r>
            <a:r>
              <a:rPr lang="sv-SE" sz="2380" err="1"/>
              <a:t>reuse</a:t>
            </a:r>
            <a:r>
              <a:rPr lang="sv-SE" sz="2380"/>
              <a:t> </a:t>
            </a:r>
            <a:r>
              <a:rPr lang="sv-SE" sz="2380" err="1"/>
              <a:t>opportunities</a:t>
            </a:r>
            <a:r>
              <a:rPr lang="sv-SE" sz="2380"/>
              <a:t>.</a:t>
            </a:r>
            <a:endParaRPr sz="2380"/>
          </a:p>
          <a:p>
            <a:pPr marL="0" lvl="0" indent="0" algn="l" rtl="0">
              <a:lnSpc>
                <a:spcPct val="70000"/>
              </a:lnSpc>
              <a:spcBef>
                <a:spcPts val="1000"/>
              </a:spcBef>
              <a:spcAft>
                <a:spcPts val="0"/>
              </a:spcAft>
              <a:buNone/>
            </a:pPr>
            <a:endParaRPr sz="2380"/>
          </a:p>
        </p:txBody>
      </p:sp>
      <p:sp>
        <p:nvSpPr>
          <p:cNvPr id="613" name="Google Shape;613;p66"/>
          <p:cNvSpPr/>
          <p:nvPr/>
        </p:nvSpPr>
        <p:spPr>
          <a:xfrm>
            <a:off x="2055791" y="5168475"/>
            <a:ext cx="1377000" cy="7236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a:ln>
                  <a:noFill/>
                </a:ln>
                <a:solidFill>
                  <a:srgbClr val="FFFFFF"/>
                </a:solidFill>
                <a:effectLst/>
                <a:uLnTx/>
                <a:uFillTx/>
                <a:latin typeface="Arial"/>
                <a:cs typeface="Arial"/>
                <a:sym typeface="Arial"/>
              </a:rPr>
              <a:t>EVER-EST</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614" name="Google Shape;614;p66"/>
          <p:cNvSpPr/>
          <p:nvPr/>
        </p:nvSpPr>
        <p:spPr>
          <a:xfrm>
            <a:off x="1130391" y="4675075"/>
            <a:ext cx="1377000" cy="7236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a:ln>
                  <a:noFill/>
                </a:ln>
                <a:solidFill>
                  <a:srgbClr val="FFFFFF"/>
                </a:solidFill>
                <a:effectLst/>
                <a:uLnTx/>
                <a:uFillTx/>
                <a:latin typeface="Arial"/>
                <a:cs typeface="Arial"/>
                <a:sym typeface="Arial"/>
              </a:rPr>
              <a:t>ROHUB</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615" name="Google Shape;615;p66"/>
          <p:cNvSpPr/>
          <p:nvPr/>
        </p:nvSpPr>
        <p:spPr>
          <a:xfrm>
            <a:off x="2055791" y="4181700"/>
            <a:ext cx="1377000" cy="7236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a:ln>
                  <a:noFill/>
                </a:ln>
                <a:solidFill>
                  <a:srgbClr val="FFFFFF"/>
                </a:solidFill>
                <a:effectLst/>
                <a:uLnTx/>
                <a:uFillTx/>
                <a:latin typeface="Arial"/>
                <a:cs typeface="Arial"/>
                <a:sym typeface="Arial"/>
              </a:rPr>
              <a:t>FOODIE</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616" name="Google Shape;616;p66"/>
          <p:cNvSpPr/>
          <p:nvPr/>
        </p:nvSpPr>
        <p:spPr>
          <a:xfrm>
            <a:off x="1130391" y="3699275"/>
            <a:ext cx="1377000" cy="7236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a:ln>
                  <a:noFill/>
                </a:ln>
                <a:solidFill>
                  <a:srgbClr val="FFFFFF"/>
                </a:solidFill>
                <a:effectLst/>
                <a:uLnTx/>
                <a:uFillTx/>
                <a:latin typeface="Arial"/>
                <a:cs typeface="Arial"/>
                <a:sym typeface="Arial"/>
              </a:rPr>
              <a:t>ICOS</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617" name="Google Shape;617;p66"/>
          <p:cNvSpPr/>
          <p:nvPr/>
        </p:nvSpPr>
        <p:spPr>
          <a:xfrm>
            <a:off x="2055791" y="3194925"/>
            <a:ext cx="1377000" cy="7236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a:ln>
                  <a:noFill/>
                </a:ln>
                <a:solidFill>
                  <a:srgbClr val="FFFFFF"/>
                </a:solidFill>
                <a:effectLst/>
                <a:uLnTx/>
                <a:uFillTx/>
                <a:latin typeface="Arial"/>
                <a:cs typeface="Arial"/>
                <a:sym typeface="Arial"/>
              </a:rPr>
              <a:t>EUROPEANA</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
        <p:nvSpPr>
          <p:cNvPr id="618" name="Google Shape;618;p6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BB835"/>
              </a:buClr>
              <a:buSzPts val="4400"/>
              <a:buFont typeface="Calibri"/>
              <a:buNone/>
            </a:pPr>
            <a:r>
              <a:rPr lang="sv-SE" err="1">
                <a:solidFill>
                  <a:srgbClr val="014C74"/>
                </a:solidFill>
              </a:rPr>
              <a:t>Investigation</a:t>
            </a:r>
            <a:r>
              <a:rPr lang="sv-SE">
                <a:solidFill>
                  <a:srgbClr val="014C74"/>
                </a:solidFill>
              </a:rPr>
              <a:t> </a:t>
            </a:r>
            <a:r>
              <a:rPr lang="sv-SE" err="1">
                <a:solidFill>
                  <a:srgbClr val="014C74"/>
                </a:solidFill>
              </a:rPr>
              <a:t>of</a:t>
            </a:r>
            <a:r>
              <a:rPr lang="sv-SE">
                <a:solidFill>
                  <a:srgbClr val="014C74"/>
                </a:solidFill>
              </a:rPr>
              <a:t> </a:t>
            </a:r>
            <a:r>
              <a:rPr lang="sv-SE" err="1">
                <a:solidFill>
                  <a:srgbClr val="014C74"/>
                </a:solidFill>
              </a:rPr>
              <a:t>other</a:t>
            </a:r>
            <a:r>
              <a:rPr lang="sv-SE">
                <a:solidFill>
                  <a:srgbClr val="014C74"/>
                </a:solidFill>
              </a:rPr>
              <a:t> </a:t>
            </a:r>
            <a:r>
              <a:rPr lang="sv-SE" err="1">
                <a:solidFill>
                  <a:srgbClr val="014C74"/>
                </a:solidFill>
              </a:rPr>
              <a:t>platforms</a:t>
            </a:r>
            <a:endParaRPr>
              <a:solidFill>
                <a:srgbClr val="014C74"/>
              </a:solidFill>
            </a:endParaRPr>
          </a:p>
        </p:txBody>
      </p:sp>
      <p:sp>
        <p:nvSpPr>
          <p:cNvPr id="619" name="Google Shape;619;p66"/>
          <p:cNvSpPr/>
          <p:nvPr/>
        </p:nvSpPr>
        <p:spPr>
          <a:xfrm>
            <a:off x="1130400" y="2723475"/>
            <a:ext cx="1377000" cy="7236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a:ln>
                  <a:noFill/>
                </a:ln>
                <a:solidFill>
                  <a:srgbClr val="FFFFFF"/>
                </a:solidFill>
                <a:effectLst/>
                <a:uLnTx/>
                <a:uFillTx/>
                <a:latin typeface="Arial"/>
                <a:cs typeface="Arial"/>
                <a:sym typeface="Arial"/>
              </a:rPr>
              <a:t>CLARIN</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pic>
        <p:nvPicPr>
          <p:cNvPr id="620" name="Google Shape;620;p66"/>
          <p:cNvPicPr preferRelativeResize="0"/>
          <p:nvPr/>
        </p:nvPicPr>
        <p:blipFill>
          <a:blip r:embed="rId3">
            <a:alphaModFix/>
          </a:blip>
          <a:stretch>
            <a:fillRect/>
          </a:stretch>
        </p:blipFill>
        <p:spPr>
          <a:xfrm>
            <a:off x="5562104" y="2436750"/>
            <a:ext cx="4693796" cy="2676301"/>
          </a:xfrm>
          <a:prstGeom prst="rect">
            <a:avLst/>
          </a:prstGeom>
          <a:noFill/>
          <a:ln>
            <a:noFill/>
          </a:ln>
          <a:effectLst>
            <a:outerShdw blurRad="57150" dist="19050" dir="5400000" algn="bl" rotWithShape="0">
              <a:srgbClr val="000000">
                <a:alpha val="50000"/>
              </a:srgbClr>
            </a:outerShdw>
          </a:effectLst>
        </p:spPr>
      </p:pic>
      <p:pic>
        <p:nvPicPr>
          <p:cNvPr id="621" name="Google Shape;621;p66"/>
          <p:cNvPicPr preferRelativeResize="0"/>
          <p:nvPr/>
        </p:nvPicPr>
        <p:blipFill>
          <a:blip r:embed="rId4">
            <a:alphaModFix/>
          </a:blip>
          <a:stretch>
            <a:fillRect/>
          </a:stretch>
        </p:blipFill>
        <p:spPr>
          <a:xfrm>
            <a:off x="8383348" y="2994521"/>
            <a:ext cx="3650225" cy="2063175"/>
          </a:xfrm>
          <a:prstGeom prst="rect">
            <a:avLst/>
          </a:prstGeom>
          <a:noFill/>
          <a:ln>
            <a:noFill/>
          </a:ln>
          <a:effectLst>
            <a:outerShdw blurRad="57150" dist="19050" dir="5400000" algn="bl" rotWithShape="0">
              <a:srgbClr val="000000">
                <a:alpha val="50000"/>
              </a:srgbClr>
            </a:outerShdw>
          </a:effectLst>
        </p:spPr>
      </p:pic>
      <p:pic>
        <p:nvPicPr>
          <p:cNvPr id="622" name="Google Shape;622;p66"/>
          <p:cNvPicPr preferRelativeResize="0"/>
          <p:nvPr/>
        </p:nvPicPr>
        <p:blipFill>
          <a:blip r:embed="rId5">
            <a:alphaModFix/>
          </a:blip>
          <a:stretch>
            <a:fillRect/>
          </a:stretch>
        </p:blipFill>
        <p:spPr>
          <a:xfrm>
            <a:off x="4082524" y="3260705"/>
            <a:ext cx="2592839" cy="2371833"/>
          </a:xfrm>
          <a:prstGeom prst="rect">
            <a:avLst/>
          </a:prstGeom>
          <a:noFill/>
          <a:ln>
            <a:noFill/>
          </a:ln>
          <a:effectLst>
            <a:outerShdw blurRad="57150" dist="19050" dir="5400000" algn="bl" rotWithShape="0">
              <a:srgbClr val="000000">
                <a:alpha val="50000"/>
              </a:srgbClr>
            </a:outerShdw>
          </a:effectLst>
        </p:spPr>
      </p:pic>
      <p:pic>
        <p:nvPicPr>
          <p:cNvPr id="623" name="Google Shape;623;p66"/>
          <p:cNvPicPr preferRelativeResize="0"/>
          <p:nvPr/>
        </p:nvPicPr>
        <p:blipFill>
          <a:blip r:embed="rId6">
            <a:alphaModFix/>
          </a:blip>
          <a:stretch>
            <a:fillRect/>
          </a:stretch>
        </p:blipFill>
        <p:spPr>
          <a:xfrm>
            <a:off x="6546600" y="4481096"/>
            <a:ext cx="3326473" cy="1416349"/>
          </a:xfrm>
          <a:prstGeom prst="rect">
            <a:avLst/>
          </a:prstGeom>
          <a:noFill/>
          <a:ln>
            <a:noFill/>
          </a:ln>
          <a:effectLst>
            <a:outerShdw blurRad="57150" dist="19050" dir="5400000" algn="bl" rotWithShape="0">
              <a:srgbClr val="000000">
                <a:alpha val="50000"/>
              </a:srgbClr>
            </a:outerShdw>
          </a:effectLst>
        </p:spPr>
      </p:pic>
      <p:pic>
        <p:nvPicPr>
          <p:cNvPr id="624" name="Google Shape;624;p66"/>
          <p:cNvPicPr preferRelativeResize="0"/>
          <p:nvPr/>
        </p:nvPicPr>
        <p:blipFill>
          <a:blip r:embed="rId7">
            <a:alphaModFix/>
          </a:blip>
          <a:stretch>
            <a:fillRect/>
          </a:stretch>
        </p:blipFill>
        <p:spPr>
          <a:xfrm>
            <a:off x="9351350" y="4884802"/>
            <a:ext cx="2592852" cy="1115975"/>
          </a:xfrm>
          <a:prstGeom prst="rect">
            <a:avLst/>
          </a:prstGeom>
          <a:noFill/>
          <a:ln>
            <a:noFill/>
          </a:ln>
          <a:effectLst>
            <a:outerShdw blurRad="57150" dist="19050" dir="5400000" algn="bl" rotWithShape="0">
              <a:srgbClr val="000000">
                <a:alpha val="50000"/>
              </a:srgbClr>
            </a:outerShdw>
          </a:effectLst>
        </p:spPr>
      </p:pic>
      <p:sp>
        <p:nvSpPr>
          <p:cNvPr id="2" name="Slide Number Placeholder 1">
            <a:extLst>
              <a:ext uri="{FF2B5EF4-FFF2-40B4-BE49-F238E27FC236}">
                <a16:creationId xmlns:a16="http://schemas.microsoft.com/office/drawing/2014/main" id="{7BC9ED26-2B82-4FE4-A279-A88E92BE2F63}"/>
              </a:ext>
            </a:extLst>
          </p:cNvPr>
          <p:cNvSpPr>
            <a:spLocks noGrp="1"/>
          </p:cNvSpPr>
          <p:nvPr>
            <p:ph type="sldNum" sz="quarter" idx="4"/>
          </p:nvPr>
        </p:nvSpPr>
        <p:spPr/>
        <p:txBody>
          <a:bodyPr/>
          <a:lstStyle/>
          <a:p>
            <a:fld id="{D144FD56-836A-42AA-BA96-FC0E3E4A21F2}" type="slidenum">
              <a:rPr lang="sv-SE" smtClean="0"/>
              <a:t>13</a:t>
            </a:fld>
            <a:endParaRPr lang="sv-SE"/>
          </a:p>
        </p:txBody>
      </p:sp>
      <p:sp>
        <p:nvSpPr>
          <p:cNvPr id="16" name="Google Shape;613;p66">
            <a:extLst>
              <a:ext uri="{FF2B5EF4-FFF2-40B4-BE49-F238E27FC236}">
                <a16:creationId xmlns:a16="http://schemas.microsoft.com/office/drawing/2014/main" id="{4B85A994-F440-C24F-9F96-2878592E3D32}"/>
              </a:ext>
            </a:extLst>
          </p:cNvPr>
          <p:cNvSpPr/>
          <p:nvPr/>
        </p:nvSpPr>
        <p:spPr>
          <a:xfrm>
            <a:off x="3304652" y="5610287"/>
            <a:ext cx="2804125" cy="723600"/>
          </a:xfrm>
          <a:prstGeom prst="rect">
            <a:avLst/>
          </a:prstGeom>
          <a:solidFill>
            <a:srgbClr val="E69138"/>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1400" b="0" i="0" u="none" strike="noStrike" kern="0" cap="none" spc="0" normalizeH="0" baseline="0" noProof="0">
                <a:ln>
                  <a:noFill/>
                </a:ln>
                <a:solidFill>
                  <a:srgbClr val="FFFFFF"/>
                </a:solidFill>
                <a:effectLst/>
                <a:uLnTx/>
                <a:uFillTx/>
                <a:latin typeface="Arial"/>
                <a:cs typeface="Arial"/>
                <a:sym typeface="Arial"/>
              </a:rPr>
              <a:t>EOSC </a:t>
            </a:r>
            <a:r>
              <a:rPr kumimoji="0" lang="sv-SE" sz="1400" b="0" i="0" u="none" strike="noStrike" kern="0" cap="none" spc="0" normalizeH="0" baseline="0" noProof="0" err="1">
                <a:ln>
                  <a:noFill/>
                </a:ln>
                <a:solidFill>
                  <a:srgbClr val="FFFFFF"/>
                </a:solidFill>
                <a:effectLst/>
                <a:uLnTx/>
                <a:uFillTx/>
                <a:latin typeface="Arial"/>
                <a:cs typeface="Arial"/>
                <a:sym typeface="Arial"/>
              </a:rPr>
              <a:t>Eocystem</a:t>
            </a:r>
            <a:r>
              <a:rPr kumimoji="0" lang="sv-SE" sz="1400" b="0" i="0" u="none" strike="noStrike" kern="0" cap="none" spc="0" normalizeH="0" baseline="0" noProof="0">
                <a:ln>
                  <a:noFill/>
                </a:ln>
                <a:solidFill>
                  <a:srgbClr val="FFFFFF"/>
                </a:solidFill>
                <a:effectLst/>
                <a:uLnTx/>
                <a:uFillTx/>
                <a:latin typeface="Arial"/>
                <a:cs typeface="Arial"/>
                <a:sym typeface="Arial"/>
              </a:rPr>
              <a:t> Projects</a:t>
            </a:r>
            <a:endParaRPr kumimoji="0" sz="140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3538053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8"/>
        <p:cNvGrpSpPr/>
        <p:nvPr/>
      </p:nvGrpSpPr>
      <p:grpSpPr>
        <a:xfrm>
          <a:off x="0" y="0"/>
          <a:ext cx="0" cy="0"/>
          <a:chOff x="0" y="0"/>
          <a:chExt cx="0" cy="0"/>
        </a:xfrm>
      </p:grpSpPr>
      <p:sp>
        <p:nvSpPr>
          <p:cNvPr id="629" name="Google Shape;629;p6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BB835"/>
              </a:buClr>
              <a:buSzPts val="4400"/>
              <a:buFont typeface="Calibri"/>
              <a:buNone/>
            </a:pPr>
            <a:r>
              <a:rPr lang="sv-SE" err="1">
                <a:solidFill>
                  <a:srgbClr val="014C74"/>
                </a:solidFill>
              </a:rPr>
              <a:t>Architectural</a:t>
            </a:r>
            <a:r>
              <a:rPr lang="sv-SE">
                <a:solidFill>
                  <a:srgbClr val="014C74"/>
                </a:solidFill>
              </a:rPr>
              <a:t> Blueprint for Fusion </a:t>
            </a:r>
            <a:r>
              <a:rPr lang="sv-SE" err="1">
                <a:solidFill>
                  <a:srgbClr val="014C74"/>
                </a:solidFill>
              </a:rPr>
              <a:t>Open</a:t>
            </a:r>
            <a:r>
              <a:rPr lang="sv-SE">
                <a:solidFill>
                  <a:srgbClr val="014C74"/>
                </a:solidFill>
              </a:rPr>
              <a:t> Data </a:t>
            </a:r>
            <a:r>
              <a:rPr lang="sv-SE" err="1">
                <a:solidFill>
                  <a:srgbClr val="014C74"/>
                </a:solidFill>
              </a:rPr>
              <a:t>Framework</a:t>
            </a:r>
            <a:endParaRPr>
              <a:solidFill>
                <a:srgbClr val="014C74"/>
              </a:solidFill>
            </a:endParaRPr>
          </a:p>
        </p:txBody>
      </p:sp>
      <p:sp>
        <p:nvSpPr>
          <p:cNvPr id="630" name="Google Shape;630;p67"/>
          <p:cNvSpPr txBox="1">
            <a:spLocks noGrp="1"/>
          </p:cNvSpPr>
          <p:nvPr>
            <p:ph type="body" idx="1"/>
          </p:nvPr>
        </p:nvSpPr>
        <p:spPr>
          <a:xfrm>
            <a:off x="838200" y="1825625"/>
            <a:ext cx="11081238" cy="4351338"/>
          </a:xfrm>
          <a:prstGeom prst="rect">
            <a:avLst/>
          </a:prstGeom>
          <a:noFill/>
          <a:ln>
            <a:noFill/>
          </a:ln>
        </p:spPr>
        <p:txBody>
          <a:bodyPr spcFirstLastPara="1" wrap="square" lIns="91425" tIns="45700" rIns="91425" bIns="45700" anchor="t" anchorCtr="0">
            <a:noAutofit/>
          </a:bodyPr>
          <a:lstStyle/>
          <a:p>
            <a:pPr marL="228600" lvl="0" indent="-215900" algn="l" rtl="0">
              <a:lnSpc>
                <a:spcPct val="90000"/>
              </a:lnSpc>
              <a:spcBef>
                <a:spcPts val="0"/>
              </a:spcBef>
              <a:spcAft>
                <a:spcPts val="0"/>
              </a:spcAft>
              <a:buSzPts val="2600"/>
              <a:buChar char="•"/>
            </a:pPr>
            <a:r>
              <a:rPr lang="en-GB" sz="2390" dirty="0"/>
              <a:t>The </a:t>
            </a:r>
            <a:r>
              <a:rPr lang="en-GB" sz="2390" b="1" dirty="0"/>
              <a:t>architecture of the pilot implementation</a:t>
            </a:r>
            <a:endParaRPr lang="en-GB" sz="2390" dirty="0"/>
          </a:p>
          <a:p>
            <a:pPr marL="228600" lvl="0" indent="-215900" algn="l" rtl="0">
              <a:lnSpc>
                <a:spcPct val="90000"/>
              </a:lnSpc>
              <a:spcBef>
                <a:spcPts val="0"/>
              </a:spcBef>
              <a:spcAft>
                <a:spcPts val="0"/>
              </a:spcAft>
              <a:buSzPts val="2600"/>
              <a:buChar char="•"/>
            </a:pPr>
            <a:r>
              <a:rPr lang="en-GB" sz="2390" dirty="0"/>
              <a:t>Long term Blueprint architecture for Fusion Open Data Framework</a:t>
            </a:r>
          </a:p>
          <a:p>
            <a:pPr marL="228600" lvl="0" indent="-215900" algn="l" rtl="0">
              <a:lnSpc>
                <a:spcPct val="90000"/>
              </a:lnSpc>
              <a:spcBef>
                <a:spcPts val="0"/>
              </a:spcBef>
              <a:spcAft>
                <a:spcPts val="0"/>
              </a:spcAft>
              <a:buSzPts val="2600"/>
              <a:buChar char="•"/>
            </a:pPr>
            <a:r>
              <a:rPr lang="en-GB" sz="2390" dirty="0"/>
              <a:t>Blueprint content (current status):</a:t>
            </a:r>
          </a:p>
          <a:p>
            <a:pPr marL="685800" lvl="1" indent="-215900" algn="l" rtl="0">
              <a:lnSpc>
                <a:spcPct val="90000"/>
              </a:lnSpc>
              <a:spcBef>
                <a:spcPts val="0"/>
              </a:spcBef>
              <a:spcAft>
                <a:spcPts val="0"/>
              </a:spcAft>
              <a:buSzPts val="2600"/>
              <a:buChar char="•"/>
            </a:pPr>
            <a:r>
              <a:rPr lang="en-GB" sz="2020" b="1" dirty="0"/>
              <a:t>Fusion background, experiments</a:t>
            </a:r>
            <a:endParaRPr lang="en-GB" sz="2020" dirty="0"/>
          </a:p>
          <a:p>
            <a:pPr marL="685800" lvl="1" indent="-215900" algn="l" rtl="0">
              <a:lnSpc>
                <a:spcPct val="90000"/>
              </a:lnSpc>
              <a:spcBef>
                <a:spcPts val="0"/>
              </a:spcBef>
              <a:spcAft>
                <a:spcPts val="0"/>
              </a:spcAft>
              <a:buSzPts val="2600"/>
              <a:buChar char="•"/>
            </a:pPr>
            <a:r>
              <a:rPr lang="en-GB" sz="2020" b="1" dirty="0"/>
              <a:t>Current state of the art – policies and data access, fairness</a:t>
            </a:r>
          </a:p>
          <a:p>
            <a:pPr marL="685800" lvl="1" indent="-215900" algn="l" rtl="0">
              <a:lnSpc>
                <a:spcPct val="90000"/>
              </a:lnSpc>
              <a:spcBef>
                <a:spcPts val="0"/>
              </a:spcBef>
              <a:spcAft>
                <a:spcPts val="0"/>
              </a:spcAft>
              <a:buSzPts val="2600"/>
              <a:buChar char="•"/>
            </a:pPr>
            <a:r>
              <a:rPr lang="en-GB" sz="2020" b="1" dirty="0"/>
              <a:t>User stories , requirements, list of functionalities</a:t>
            </a:r>
          </a:p>
          <a:p>
            <a:pPr marL="685800" lvl="1" indent="-215900" algn="l" rtl="0">
              <a:lnSpc>
                <a:spcPct val="90000"/>
              </a:lnSpc>
              <a:spcBef>
                <a:spcPts val="0"/>
              </a:spcBef>
              <a:spcAft>
                <a:spcPts val="0"/>
              </a:spcAft>
              <a:buSzPts val="2600"/>
              <a:buChar char="•"/>
            </a:pPr>
            <a:r>
              <a:rPr lang="en-GB" sz="2020" b="1" dirty="0"/>
              <a:t>Architecture</a:t>
            </a:r>
          </a:p>
          <a:p>
            <a:pPr marL="1143000" lvl="2" indent="-215900" algn="l" rtl="0">
              <a:lnSpc>
                <a:spcPct val="90000"/>
              </a:lnSpc>
              <a:spcBef>
                <a:spcPts val="0"/>
              </a:spcBef>
              <a:spcAft>
                <a:spcPts val="0"/>
              </a:spcAft>
              <a:buSzPts val="2600"/>
              <a:buChar char="•"/>
            </a:pPr>
            <a:r>
              <a:rPr lang="en-GB" sz="1650" dirty="0"/>
              <a:t>Baseline architecture</a:t>
            </a:r>
          </a:p>
          <a:p>
            <a:pPr marL="1143000" lvl="2" indent="-215900" algn="l" rtl="0">
              <a:lnSpc>
                <a:spcPct val="90000"/>
              </a:lnSpc>
              <a:spcBef>
                <a:spcPts val="0"/>
              </a:spcBef>
              <a:spcAft>
                <a:spcPts val="0"/>
              </a:spcAft>
              <a:buSzPts val="2600"/>
              <a:buChar char="•"/>
            </a:pPr>
            <a:r>
              <a:rPr lang="en-GB" sz="1650" dirty="0"/>
              <a:t>Components</a:t>
            </a:r>
          </a:p>
          <a:p>
            <a:pPr marL="1143000" lvl="2" indent="-215900" algn="l" rtl="0">
              <a:lnSpc>
                <a:spcPct val="90000"/>
              </a:lnSpc>
              <a:spcBef>
                <a:spcPts val="0"/>
              </a:spcBef>
              <a:spcAft>
                <a:spcPts val="0"/>
              </a:spcAft>
              <a:buSzPts val="2600"/>
              <a:buChar char="•"/>
            </a:pPr>
            <a:r>
              <a:rPr lang="en-GB" sz="1650" dirty="0"/>
              <a:t>Relationship, standards, protocols</a:t>
            </a:r>
          </a:p>
          <a:p>
            <a:pPr marL="1143000" lvl="2" indent="-215900" algn="l" rtl="0">
              <a:lnSpc>
                <a:spcPct val="90000"/>
              </a:lnSpc>
              <a:spcBef>
                <a:spcPts val="0"/>
              </a:spcBef>
              <a:spcAft>
                <a:spcPts val="0"/>
              </a:spcAft>
              <a:buSzPts val="2600"/>
              <a:buChar char="•"/>
            </a:pPr>
            <a:r>
              <a:rPr lang="en-GB" sz="1650" dirty="0"/>
              <a:t>Initial technological options</a:t>
            </a:r>
          </a:p>
          <a:p>
            <a:pPr marL="685800" lvl="1" indent="-215900">
              <a:spcBef>
                <a:spcPts val="0"/>
              </a:spcBef>
              <a:buSzPts val="2600"/>
            </a:pPr>
            <a:r>
              <a:rPr lang="en-GB" sz="2050" dirty="0"/>
              <a:t>Initial recommendations</a:t>
            </a:r>
          </a:p>
          <a:p>
            <a:pPr marL="228600" indent="-215900">
              <a:spcBef>
                <a:spcPts val="0"/>
              </a:spcBef>
              <a:buSzPts val="2600"/>
            </a:pPr>
            <a:r>
              <a:rPr lang="en-GB" sz="2450" dirty="0"/>
              <a:t>Draft available for comments</a:t>
            </a:r>
          </a:p>
          <a:p>
            <a:pPr marL="12700" indent="0">
              <a:spcBef>
                <a:spcPts val="0"/>
              </a:spcBef>
              <a:buSzPts val="2600"/>
              <a:buNone/>
            </a:pPr>
            <a:r>
              <a:rPr lang="en-GB" sz="2450" dirty="0"/>
              <a:t>(version 1.3)</a:t>
            </a:r>
          </a:p>
          <a:p>
            <a:pPr marL="12700" indent="0">
              <a:spcBef>
                <a:spcPts val="0"/>
              </a:spcBef>
              <a:buSzPts val="2600"/>
              <a:buNone/>
            </a:pPr>
            <a:endParaRPr sz="2450" dirty="0"/>
          </a:p>
          <a:p>
            <a:pPr marL="685800" lvl="1" indent="-50800" algn="l" rtl="0">
              <a:lnSpc>
                <a:spcPct val="60000"/>
              </a:lnSpc>
              <a:spcBef>
                <a:spcPts val="0"/>
              </a:spcBef>
              <a:spcAft>
                <a:spcPts val="0"/>
              </a:spcAft>
              <a:buSzPts val="2800"/>
              <a:buNone/>
            </a:pPr>
            <a:endParaRPr sz="2220" dirty="0"/>
          </a:p>
          <a:p>
            <a:pPr marL="228600" lvl="0" indent="-50800" algn="l" rtl="0">
              <a:lnSpc>
                <a:spcPct val="60000"/>
              </a:lnSpc>
              <a:spcBef>
                <a:spcPts val="0"/>
              </a:spcBef>
              <a:spcAft>
                <a:spcPts val="0"/>
              </a:spcAft>
              <a:buSzPts val="2800"/>
              <a:buNone/>
            </a:pPr>
            <a:endParaRPr sz="2590" dirty="0"/>
          </a:p>
        </p:txBody>
      </p:sp>
      <p:pic>
        <p:nvPicPr>
          <p:cNvPr id="631" name="Google Shape;631;p67" descr="page21image17622992"/>
          <p:cNvPicPr preferRelativeResize="0"/>
          <p:nvPr/>
        </p:nvPicPr>
        <p:blipFill rotWithShape="1">
          <a:blip r:embed="rId3">
            <a:alphaModFix/>
          </a:blip>
          <a:srcRect/>
          <a:stretch/>
        </p:blipFill>
        <p:spPr>
          <a:xfrm>
            <a:off x="6096000" y="3837988"/>
            <a:ext cx="5060673" cy="2338975"/>
          </a:xfrm>
          <a:prstGeom prst="rect">
            <a:avLst/>
          </a:prstGeom>
          <a:noFill/>
          <a:ln>
            <a:noFill/>
          </a:ln>
        </p:spPr>
      </p:pic>
      <p:sp>
        <p:nvSpPr>
          <p:cNvPr id="2" name="Slide Number Placeholder 1">
            <a:extLst>
              <a:ext uri="{FF2B5EF4-FFF2-40B4-BE49-F238E27FC236}">
                <a16:creationId xmlns:a16="http://schemas.microsoft.com/office/drawing/2014/main" id="{79FEAB8D-1956-4D5C-814D-9B3E17625643}"/>
              </a:ext>
            </a:extLst>
          </p:cNvPr>
          <p:cNvSpPr>
            <a:spLocks noGrp="1"/>
          </p:cNvSpPr>
          <p:nvPr>
            <p:ph type="sldNum" sz="quarter" idx="4"/>
          </p:nvPr>
        </p:nvSpPr>
        <p:spPr/>
        <p:txBody>
          <a:bodyPr/>
          <a:lstStyle/>
          <a:p>
            <a:fld id="{D144FD56-836A-42AA-BA96-FC0E3E4A21F2}" type="slidenum">
              <a:rPr lang="sv-SE" smtClean="0"/>
              <a:t>14</a:t>
            </a:fld>
            <a:endParaRPr lang="sv-SE"/>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BB835"/>
              </a:buClr>
              <a:buSzPts val="4400"/>
              <a:buFont typeface="Calibri"/>
              <a:buNone/>
            </a:pPr>
            <a:r>
              <a:rPr lang="sv-SE">
                <a:solidFill>
                  <a:srgbClr val="014C74"/>
                </a:solidFill>
              </a:rPr>
              <a:t>Draft Blueprint </a:t>
            </a:r>
            <a:r>
              <a:rPr lang="en-GB">
                <a:solidFill>
                  <a:srgbClr val="014C74"/>
                </a:solidFill>
              </a:rPr>
              <a:t>Architecture</a:t>
            </a:r>
          </a:p>
        </p:txBody>
      </p:sp>
      <p:pic>
        <p:nvPicPr>
          <p:cNvPr id="643" name="Google Shape;643;p69" descr="page22image17619248"/>
          <p:cNvPicPr preferRelativeResize="0"/>
          <p:nvPr/>
        </p:nvPicPr>
        <p:blipFill rotWithShape="1">
          <a:blip r:embed="rId3">
            <a:alphaModFix/>
          </a:blip>
          <a:srcRect/>
          <a:stretch/>
        </p:blipFill>
        <p:spPr>
          <a:xfrm>
            <a:off x="838200" y="1690688"/>
            <a:ext cx="10515600" cy="4561254"/>
          </a:xfrm>
          <a:prstGeom prst="rect">
            <a:avLst/>
          </a:prstGeom>
          <a:noFill/>
          <a:ln>
            <a:noFill/>
          </a:ln>
        </p:spPr>
      </p:pic>
      <p:sp>
        <p:nvSpPr>
          <p:cNvPr id="2" name="Slide Number Placeholder 1">
            <a:extLst>
              <a:ext uri="{FF2B5EF4-FFF2-40B4-BE49-F238E27FC236}">
                <a16:creationId xmlns:a16="http://schemas.microsoft.com/office/drawing/2014/main" id="{4092F153-E35D-462D-8B0D-003A517DA521}"/>
              </a:ext>
            </a:extLst>
          </p:cNvPr>
          <p:cNvSpPr>
            <a:spLocks noGrp="1"/>
          </p:cNvSpPr>
          <p:nvPr>
            <p:ph type="sldNum" sz="quarter" idx="4"/>
          </p:nvPr>
        </p:nvSpPr>
        <p:spPr/>
        <p:txBody>
          <a:bodyPr/>
          <a:lstStyle/>
          <a:p>
            <a:fld id="{D144FD56-836A-42AA-BA96-FC0E3E4A21F2}" type="slidenum">
              <a:rPr lang="sv-SE" smtClean="0"/>
              <a:t>15</a:t>
            </a:fld>
            <a:endParaRPr lang="sv-SE"/>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6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BB835"/>
              </a:buClr>
              <a:buSzPts val="4400"/>
              <a:buFont typeface="Calibri"/>
              <a:buNone/>
            </a:pPr>
            <a:r>
              <a:rPr lang="pl-PL" dirty="0" err="1">
                <a:solidFill>
                  <a:srgbClr val="014C74"/>
                </a:solidFill>
              </a:rPr>
              <a:t>More</a:t>
            </a:r>
            <a:r>
              <a:rPr lang="pl-PL" dirty="0">
                <a:solidFill>
                  <a:srgbClr val="014C74"/>
                </a:solidFill>
              </a:rPr>
              <a:t> </a:t>
            </a:r>
            <a:r>
              <a:rPr lang="pl-PL" dirty="0" err="1">
                <a:solidFill>
                  <a:srgbClr val="014C74"/>
                </a:solidFill>
              </a:rPr>
              <a:t>detailed</a:t>
            </a:r>
            <a:r>
              <a:rPr lang="pl-PL" dirty="0">
                <a:solidFill>
                  <a:srgbClr val="014C74"/>
                </a:solidFill>
              </a:rPr>
              <a:t> diagram</a:t>
            </a:r>
            <a:endParaRPr lang="en-GB" dirty="0">
              <a:solidFill>
                <a:srgbClr val="014C74"/>
              </a:solidFill>
            </a:endParaRPr>
          </a:p>
        </p:txBody>
      </p:sp>
      <p:sp>
        <p:nvSpPr>
          <p:cNvPr id="2" name="Slide Number Placeholder 1">
            <a:extLst>
              <a:ext uri="{FF2B5EF4-FFF2-40B4-BE49-F238E27FC236}">
                <a16:creationId xmlns:a16="http://schemas.microsoft.com/office/drawing/2014/main" id="{4092F153-E35D-462D-8B0D-003A517DA521}"/>
              </a:ext>
            </a:extLst>
          </p:cNvPr>
          <p:cNvSpPr>
            <a:spLocks noGrp="1"/>
          </p:cNvSpPr>
          <p:nvPr>
            <p:ph type="sldNum" sz="quarter" idx="4"/>
          </p:nvPr>
        </p:nvSpPr>
        <p:spPr/>
        <p:txBody>
          <a:bodyPr/>
          <a:lstStyle/>
          <a:p>
            <a:fld id="{D144FD56-836A-42AA-BA96-FC0E3E4A21F2}" type="slidenum">
              <a:rPr lang="sv-SE" smtClean="0"/>
              <a:t>16</a:t>
            </a:fld>
            <a:endParaRPr lang="sv-SE"/>
          </a:p>
        </p:txBody>
      </p:sp>
      <p:pic>
        <p:nvPicPr>
          <p:cNvPr id="1026" name="Picture 2" descr="https://lh4.googleusercontent.com/nPZDM50lioMj4BmoVArmCLp4M20CMdXt9knq2blJEzjcjJincfW66rkuDg7XMsNR1le4W8WWbzXYi6HuC1qr6fCNbFs1hIq0IgvubX72_3nUkSrNKW5GsT-uekyp4MDJyTEoNLt2">
            <a:extLst>
              <a:ext uri="{FF2B5EF4-FFF2-40B4-BE49-F238E27FC236}">
                <a16:creationId xmlns:a16="http://schemas.microsoft.com/office/drawing/2014/main" id="{93265323-4DF7-E743-AB9B-C05467649D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739" y="723105"/>
            <a:ext cx="9518527" cy="529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5587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3"/>
        <p:cNvGrpSpPr/>
        <p:nvPr/>
      </p:nvGrpSpPr>
      <p:grpSpPr>
        <a:xfrm>
          <a:off x="0" y="0"/>
          <a:ext cx="0" cy="0"/>
          <a:chOff x="0" y="0"/>
          <a:chExt cx="0" cy="0"/>
        </a:xfrm>
      </p:grpSpPr>
      <p:sp>
        <p:nvSpPr>
          <p:cNvPr id="604" name="Google Shape;604;p6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BB835"/>
              </a:buClr>
              <a:buSzPts val="4400"/>
              <a:buFont typeface="Calibri"/>
              <a:buNone/>
            </a:pPr>
            <a:r>
              <a:rPr lang="en-GB" dirty="0">
                <a:solidFill>
                  <a:srgbClr val="014C74"/>
                </a:solidFill>
              </a:rPr>
              <a:t>Technology Survey and Evaluation</a:t>
            </a:r>
          </a:p>
        </p:txBody>
      </p:sp>
      <p:sp>
        <p:nvSpPr>
          <p:cNvPr id="605" name="Google Shape;605;p65"/>
          <p:cNvSpPr txBox="1">
            <a:spLocks noGrp="1"/>
          </p:cNvSpPr>
          <p:nvPr>
            <p:ph type="body" idx="1"/>
          </p:nvPr>
        </p:nvSpPr>
        <p:spPr>
          <a:xfrm>
            <a:off x="838201" y="1825624"/>
            <a:ext cx="6868885" cy="4166803"/>
          </a:xfrm>
          <a:prstGeom prst="rect">
            <a:avLst/>
          </a:prstGeom>
          <a:noFill/>
          <a:ln>
            <a:noFill/>
          </a:ln>
        </p:spPr>
        <p:txBody>
          <a:bodyPr spcFirstLastPara="1" wrap="square" lIns="91425" tIns="45700" rIns="91425" bIns="45700" anchor="t" anchorCtr="0">
            <a:noAutofit/>
          </a:bodyPr>
          <a:lstStyle/>
          <a:p>
            <a:pPr marL="228600" lvl="0" indent="-222250" algn="l" rtl="0">
              <a:lnSpc>
                <a:spcPct val="100000"/>
              </a:lnSpc>
              <a:spcBef>
                <a:spcPts val="0"/>
              </a:spcBef>
              <a:spcAft>
                <a:spcPts val="0"/>
              </a:spcAft>
              <a:buSzPts val="2700"/>
              <a:buChar char="•"/>
            </a:pPr>
            <a:r>
              <a:rPr lang="en-GB" sz="2101" dirty="0"/>
              <a:t>Conducting a technology survey of existing technologies and open data platforms and their designs to assess their suitability for use in the fusion community</a:t>
            </a:r>
          </a:p>
          <a:p>
            <a:pPr marL="685800" lvl="1" indent="-222250" algn="l" rtl="0">
              <a:lnSpc>
                <a:spcPct val="100000"/>
              </a:lnSpc>
              <a:spcBef>
                <a:spcPts val="0"/>
              </a:spcBef>
              <a:spcAft>
                <a:spcPts val="0"/>
              </a:spcAft>
              <a:buSzPts val="2700"/>
              <a:buChar char="•"/>
            </a:pPr>
            <a:r>
              <a:rPr lang="en-GB" sz="1787" dirty="0"/>
              <a:t>Iterative process</a:t>
            </a:r>
            <a:endParaRPr lang="en-GB" sz="1940" dirty="0"/>
          </a:p>
          <a:p>
            <a:pPr marL="685800" lvl="1" indent="-222250" algn="l" rtl="0">
              <a:lnSpc>
                <a:spcPct val="100000"/>
              </a:lnSpc>
              <a:spcBef>
                <a:spcPts val="0"/>
              </a:spcBef>
              <a:spcAft>
                <a:spcPts val="0"/>
              </a:spcAft>
              <a:buSzPts val="2700"/>
              <a:buChar char="•"/>
            </a:pPr>
            <a:r>
              <a:rPr lang="en-GB" sz="1787" dirty="0"/>
              <a:t>Initial feedback for the demonstrators</a:t>
            </a:r>
          </a:p>
          <a:p>
            <a:pPr marL="228600" lvl="0" indent="-222250" algn="l" rtl="0">
              <a:lnSpc>
                <a:spcPct val="100000"/>
              </a:lnSpc>
              <a:spcBef>
                <a:spcPts val="0"/>
              </a:spcBef>
              <a:spcAft>
                <a:spcPts val="0"/>
              </a:spcAft>
              <a:buSzPts val="2700"/>
              <a:buChar char="•"/>
            </a:pPr>
            <a:r>
              <a:rPr lang="en-GB" sz="2101" dirty="0"/>
              <a:t>Evaluation of the selected solution against the user requirements and the FAIR principles</a:t>
            </a:r>
          </a:p>
          <a:p>
            <a:pPr marL="228600" lvl="0" indent="-222250" algn="l" rtl="0">
              <a:lnSpc>
                <a:spcPct val="100000"/>
              </a:lnSpc>
              <a:spcBef>
                <a:spcPts val="0"/>
              </a:spcBef>
              <a:spcAft>
                <a:spcPts val="0"/>
              </a:spcAft>
              <a:buSzPts val="2700"/>
              <a:buChar char="•"/>
            </a:pPr>
            <a:r>
              <a:rPr lang="en-GB" sz="2101" b="1" dirty="0"/>
              <a:t>Result</a:t>
            </a:r>
            <a:r>
              <a:rPr lang="en-GB" sz="2101" dirty="0"/>
              <a:t>:</a:t>
            </a:r>
            <a:endParaRPr lang="en-GB" sz="2280" dirty="0"/>
          </a:p>
          <a:p>
            <a:pPr marL="685800" lvl="1" indent="-222250" algn="l" rtl="0">
              <a:lnSpc>
                <a:spcPct val="100000"/>
              </a:lnSpc>
              <a:spcBef>
                <a:spcPts val="0"/>
              </a:spcBef>
              <a:spcAft>
                <a:spcPts val="0"/>
              </a:spcAft>
              <a:buSzPts val="2700"/>
              <a:buChar char="•"/>
            </a:pPr>
            <a:r>
              <a:rPr lang="en-GB" sz="1787" dirty="0"/>
              <a:t>Report describes the details of the technology survey,</a:t>
            </a:r>
            <a:endParaRPr lang="en-GB" sz="1940" dirty="0"/>
          </a:p>
          <a:p>
            <a:pPr marL="685800" lvl="1" indent="-222250" algn="l" rtl="0">
              <a:lnSpc>
                <a:spcPct val="100000"/>
              </a:lnSpc>
              <a:spcBef>
                <a:spcPts val="0"/>
              </a:spcBef>
              <a:spcAft>
                <a:spcPts val="0"/>
              </a:spcAft>
              <a:buSzPts val="2700"/>
              <a:buChar char="•"/>
            </a:pPr>
            <a:r>
              <a:rPr lang="en-GB" sz="1787" dirty="0"/>
              <a:t>Initial technology table have been included into the Architecture Blueprint</a:t>
            </a:r>
          </a:p>
        </p:txBody>
      </p:sp>
      <p:pic>
        <p:nvPicPr>
          <p:cNvPr id="606" name="Google Shape;606;p65"/>
          <p:cNvPicPr preferRelativeResize="0"/>
          <p:nvPr/>
        </p:nvPicPr>
        <p:blipFill rotWithShape="1">
          <a:blip r:embed="rId3">
            <a:alphaModFix/>
          </a:blip>
          <a:srcRect/>
          <a:stretch/>
        </p:blipFill>
        <p:spPr>
          <a:xfrm>
            <a:off x="7900582" y="3708738"/>
            <a:ext cx="4179148" cy="1550053"/>
          </a:xfrm>
          <a:prstGeom prst="rect">
            <a:avLst/>
          </a:prstGeom>
          <a:noFill/>
          <a:ln>
            <a:noFill/>
          </a:ln>
        </p:spPr>
      </p:pic>
      <p:pic>
        <p:nvPicPr>
          <p:cNvPr id="607" name="Google Shape;607;p65"/>
          <p:cNvPicPr preferRelativeResize="0"/>
          <p:nvPr/>
        </p:nvPicPr>
        <p:blipFill rotWithShape="1">
          <a:blip r:embed="rId4">
            <a:alphaModFix/>
          </a:blip>
          <a:srcRect/>
          <a:stretch/>
        </p:blipFill>
        <p:spPr>
          <a:xfrm>
            <a:off x="7707086" y="1825624"/>
            <a:ext cx="3962944" cy="1628940"/>
          </a:xfrm>
          <a:prstGeom prst="rect">
            <a:avLst/>
          </a:prstGeom>
          <a:noFill/>
          <a:ln>
            <a:noFill/>
          </a:ln>
        </p:spPr>
      </p:pic>
      <p:sp>
        <p:nvSpPr>
          <p:cNvPr id="2" name="Slide Number Placeholder 1">
            <a:extLst>
              <a:ext uri="{FF2B5EF4-FFF2-40B4-BE49-F238E27FC236}">
                <a16:creationId xmlns:a16="http://schemas.microsoft.com/office/drawing/2014/main" id="{AEDA0D9E-7F3E-4DAE-9EBF-C9ED83487D39}"/>
              </a:ext>
            </a:extLst>
          </p:cNvPr>
          <p:cNvSpPr>
            <a:spLocks noGrp="1"/>
          </p:cNvSpPr>
          <p:nvPr>
            <p:ph type="sldNum" sz="quarter" idx="4"/>
          </p:nvPr>
        </p:nvSpPr>
        <p:spPr/>
        <p:txBody>
          <a:bodyPr/>
          <a:lstStyle/>
          <a:p>
            <a:fld id="{D144FD56-836A-42AA-BA96-FC0E3E4A21F2}" type="slidenum">
              <a:rPr lang="sv-SE" smtClean="0"/>
              <a:t>17</a:t>
            </a:fld>
            <a:endParaRPr lang="sv-SE"/>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55A11"/>
              </a:buClr>
              <a:buSzPts val="4400"/>
              <a:buFont typeface="Calibri"/>
              <a:buNone/>
            </a:pPr>
            <a:r>
              <a:rPr lang="sv-SE">
                <a:solidFill>
                  <a:srgbClr val="014C74"/>
                </a:solidFill>
              </a:rPr>
              <a:t>Metadata Standards and </a:t>
            </a:r>
            <a:r>
              <a:rPr lang="sv-SE" err="1">
                <a:solidFill>
                  <a:srgbClr val="014C74"/>
                </a:solidFill>
              </a:rPr>
              <a:t>Ontology</a:t>
            </a:r>
            <a:r>
              <a:rPr lang="sv-SE">
                <a:solidFill>
                  <a:srgbClr val="014C74"/>
                </a:solidFill>
              </a:rPr>
              <a:t> </a:t>
            </a:r>
            <a:r>
              <a:rPr lang="sv-SE" err="1">
                <a:solidFill>
                  <a:srgbClr val="014C74"/>
                </a:solidFill>
              </a:rPr>
              <a:t>Mapping</a:t>
            </a:r>
            <a:r>
              <a:rPr lang="sv-SE">
                <a:solidFill>
                  <a:srgbClr val="014C74"/>
                </a:solidFill>
              </a:rPr>
              <a:t> </a:t>
            </a:r>
            <a:endParaRPr>
              <a:solidFill>
                <a:srgbClr val="014C74"/>
              </a:solidFill>
            </a:endParaRPr>
          </a:p>
        </p:txBody>
      </p:sp>
      <p:sp>
        <p:nvSpPr>
          <p:cNvPr id="702" name="Google Shape;702;p9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ts val="0"/>
              </a:spcBef>
              <a:spcAft>
                <a:spcPts val="0"/>
              </a:spcAft>
              <a:buSzPts val="2800"/>
              <a:buChar char="•"/>
            </a:pPr>
            <a:r>
              <a:rPr lang="sv-SE" err="1"/>
              <a:t>Agreed</a:t>
            </a:r>
            <a:r>
              <a:rPr lang="sv-SE"/>
              <a:t> to </a:t>
            </a:r>
            <a:r>
              <a:rPr lang="sv-SE" err="1"/>
              <a:t>use</a:t>
            </a:r>
            <a:r>
              <a:rPr lang="sv-SE"/>
              <a:t> </a:t>
            </a:r>
            <a:r>
              <a:rPr lang="sv-SE" err="1"/>
              <a:t>Summary</a:t>
            </a:r>
            <a:r>
              <a:rPr lang="sv-SE"/>
              <a:t> IDS as basis for </a:t>
            </a:r>
            <a:r>
              <a:rPr lang="sv-SE" err="1"/>
              <a:t>physics</a:t>
            </a:r>
            <a:r>
              <a:rPr lang="sv-SE"/>
              <a:t> metadata schema</a:t>
            </a:r>
            <a:endParaRPr/>
          </a:p>
          <a:p>
            <a:pPr marL="685800" lvl="1" indent="-228600" algn="l" rtl="0">
              <a:lnSpc>
                <a:spcPct val="80000"/>
              </a:lnSpc>
              <a:spcBef>
                <a:spcPts val="0"/>
              </a:spcBef>
              <a:spcAft>
                <a:spcPts val="0"/>
              </a:spcAft>
              <a:buSzPts val="2800"/>
              <a:buChar char="•"/>
            </a:pPr>
            <a:r>
              <a:rPr lang="sv-SE"/>
              <a:t>IDS </a:t>
            </a:r>
            <a:r>
              <a:rPr lang="sv-SE" err="1"/>
              <a:t>structures</a:t>
            </a:r>
            <a:r>
              <a:rPr lang="sv-SE"/>
              <a:t> </a:t>
            </a:r>
            <a:r>
              <a:rPr lang="sv-SE" err="1"/>
              <a:t>already</a:t>
            </a:r>
            <a:r>
              <a:rPr lang="sv-SE"/>
              <a:t> </a:t>
            </a:r>
            <a:r>
              <a:rPr lang="sv-SE" err="1"/>
              <a:t>based</a:t>
            </a:r>
            <a:r>
              <a:rPr lang="sv-SE"/>
              <a:t> on extensive </a:t>
            </a:r>
            <a:r>
              <a:rPr lang="sv-SE" err="1"/>
              <a:t>discussions</a:t>
            </a:r>
            <a:r>
              <a:rPr lang="sv-SE"/>
              <a:t> </a:t>
            </a:r>
            <a:r>
              <a:rPr lang="sv-SE" err="1"/>
              <a:t>with</a:t>
            </a:r>
            <a:r>
              <a:rPr lang="sv-SE"/>
              <a:t> the </a:t>
            </a:r>
            <a:r>
              <a:rPr lang="sv-SE" err="1"/>
              <a:t>community</a:t>
            </a:r>
            <a:endParaRPr/>
          </a:p>
          <a:p>
            <a:pPr marL="685800" lvl="1" indent="-228600" algn="l" rtl="0">
              <a:lnSpc>
                <a:spcPct val="80000"/>
              </a:lnSpc>
              <a:spcBef>
                <a:spcPts val="0"/>
              </a:spcBef>
              <a:spcAft>
                <a:spcPts val="0"/>
              </a:spcAft>
              <a:buSzPts val="2800"/>
              <a:buChar char="•"/>
            </a:pPr>
            <a:r>
              <a:rPr lang="sv-SE" err="1"/>
              <a:t>Augmented</a:t>
            </a:r>
            <a:r>
              <a:rPr lang="sv-SE"/>
              <a:t> </a:t>
            </a:r>
            <a:r>
              <a:rPr lang="sv-SE" err="1"/>
              <a:t>with</a:t>
            </a:r>
            <a:r>
              <a:rPr lang="sv-SE"/>
              <a:t> elements from Dublin </a:t>
            </a:r>
            <a:r>
              <a:rPr lang="sv-SE" err="1"/>
              <a:t>Core</a:t>
            </a:r>
            <a:r>
              <a:rPr lang="sv-SE"/>
              <a:t> to support FAIR</a:t>
            </a:r>
            <a:endParaRPr/>
          </a:p>
          <a:p>
            <a:pPr marL="228600" lvl="0" indent="-228600" algn="l" rtl="0">
              <a:lnSpc>
                <a:spcPct val="80000"/>
              </a:lnSpc>
              <a:spcBef>
                <a:spcPts val="1000"/>
              </a:spcBef>
              <a:spcAft>
                <a:spcPts val="0"/>
              </a:spcAft>
              <a:buSzPts val="2800"/>
              <a:buChar char="•"/>
            </a:pPr>
            <a:r>
              <a:rPr lang="sv-SE"/>
              <a:t>Gathered list </a:t>
            </a:r>
            <a:r>
              <a:rPr lang="sv-SE" err="1"/>
              <a:t>of</a:t>
            </a:r>
            <a:r>
              <a:rPr lang="sv-SE"/>
              <a:t> </a:t>
            </a:r>
            <a:r>
              <a:rPr lang="sv-SE" err="1"/>
              <a:t>existing</a:t>
            </a:r>
            <a:r>
              <a:rPr lang="sv-SE"/>
              <a:t> fusion </a:t>
            </a:r>
            <a:r>
              <a:rPr lang="sv-SE" err="1"/>
              <a:t>glossaries</a:t>
            </a:r>
            <a:endParaRPr/>
          </a:p>
          <a:p>
            <a:pPr marL="685800" lvl="1" indent="-228600" algn="l" rtl="0">
              <a:lnSpc>
                <a:spcPct val="80000"/>
              </a:lnSpc>
              <a:spcBef>
                <a:spcPts val="1000"/>
              </a:spcBef>
              <a:spcAft>
                <a:spcPts val="0"/>
              </a:spcAft>
              <a:buSzPts val="2800"/>
              <a:buChar char="•"/>
            </a:pPr>
            <a:r>
              <a:rPr lang="sv-SE" err="1"/>
              <a:t>Which</a:t>
            </a:r>
            <a:r>
              <a:rPr lang="sv-SE"/>
              <a:t> sort </a:t>
            </a:r>
            <a:r>
              <a:rPr lang="sv-SE" err="1"/>
              <a:t>of</a:t>
            </a:r>
            <a:r>
              <a:rPr lang="sv-SE"/>
              <a:t> </a:t>
            </a:r>
            <a:r>
              <a:rPr lang="sv-SE" err="1"/>
              <a:t>highlights</a:t>
            </a:r>
            <a:r>
              <a:rPr lang="sv-SE"/>
              <a:t> the </a:t>
            </a:r>
            <a:r>
              <a:rPr lang="sv-SE" err="1"/>
              <a:t>issue</a:t>
            </a:r>
            <a:r>
              <a:rPr lang="sv-SE"/>
              <a:t> </a:t>
            </a:r>
            <a:r>
              <a:rPr lang="sv-SE" err="1"/>
              <a:t>with</a:t>
            </a:r>
            <a:r>
              <a:rPr lang="sv-SE"/>
              <a:t> </a:t>
            </a:r>
            <a:r>
              <a:rPr lang="sv-SE" err="1"/>
              <a:t>developing</a:t>
            </a:r>
            <a:r>
              <a:rPr lang="sv-SE"/>
              <a:t> a </a:t>
            </a:r>
            <a:r>
              <a:rPr lang="sv-SE" err="1"/>
              <a:t>Ontology</a:t>
            </a:r>
            <a:endParaRPr/>
          </a:p>
          <a:p>
            <a:pPr marL="228600" lvl="0" indent="-228600" algn="l" rtl="0">
              <a:lnSpc>
                <a:spcPct val="80000"/>
              </a:lnSpc>
              <a:spcBef>
                <a:spcPts val="1000"/>
              </a:spcBef>
              <a:spcAft>
                <a:spcPts val="0"/>
              </a:spcAft>
              <a:buSzPts val="2800"/>
              <a:buChar char="•"/>
            </a:pPr>
            <a:r>
              <a:rPr lang="sv-SE" err="1"/>
              <a:t>Investigating</a:t>
            </a:r>
            <a:r>
              <a:rPr lang="sv-SE"/>
              <a:t> </a:t>
            </a:r>
            <a:r>
              <a:rPr lang="sv-SE" err="1"/>
              <a:t>use</a:t>
            </a:r>
            <a:r>
              <a:rPr lang="sv-SE"/>
              <a:t> </a:t>
            </a:r>
            <a:r>
              <a:rPr lang="sv-SE" err="1"/>
              <a:t>of</a:t>
            </a:r>
            <a:r>
              <a:rPr lang="sv-SE"/>
              <a:t> OAI-PMH for harvesting</a:t>
            </a:r>
            <a:endParaRPr/>
          </a:p>
          <a:p>
            <a:pPr marL="685800" lvl="1" indent="-228600" algn="l" rtl="0">
              <a:lnSpc>
                <a:spcPct val="80000"/>
              </a:lnSpc>
              <a:spcBef>
                <a:spcPts val="1000"/>
              </a:spcBef>
              <a:spcAft>
                <a:spcPts val="0"/>
              </a:spcAft>
              <a:buSzPts val="2800"/>
              <a:buChar char="•"/>
            </a:pPr>
            <a:r>
              <a:rPr lang="sv-SE"/>
              <a:t>…</a:t>
            </a:r>
            <a:r>
              <a:rPr lang="sv-SE" err="1"/>
              <a:t>but</a:t>
            </a:r>
            <a:r>
              <a:rPr lang="sv-SE"/>
              <a:t> looks like a ‘push’ </a:t>
            </a:r>
            <a:r>
              <a:rPr lang="sv-SE" err="1"/>
              <a:t>model</a:t>
            </a:r>
            <a:r>
              <a:rPr lang="sv-SE"/>
              <a:t> from experimental sites is </a:t>
            </a:r>
            <a:r>
              <a:rPr lang="sv-SE" err="1"/>
              <a:t>more</a:t>
            </a:r>
            <a:r>
              <a:rPr lang="sv-SE"/>
              <a:t> </a:t>
            </a:r>
            <a:r>
              <a:rPr lang="sv-SE" err="1"/>
              <a:t>suitable</a:t>
            </a:r>
            <a:endParaRPr/>
          </a:p>
          <a:p>
            <a:pPr marL="228600" lvl="0" indent="-50800" algn="l" rtl="0">
              <a:lnSpc>
                <a:spcPct val="80000"/>
              </a:lnSpc>
              <a:spcBef>
                <a:spcPts val="1000"/>
              </a:spcBef>
              <a:spcAft>
                <a:spcPts val="0"/>
              </a:spcAft>
              <a:buSzPts val="2800"/>
              <a:buNone/>
            </a:pPr>
            <a:endParaRPr/>
          </a:p>
        </p:txBody>
      </p:sp>
      <p:pic>
        <p:nvPicPr>
          <p:cNvPr id="703" name="Google Shape;703;p98" descr="FAIR data - Wikipedia"/>
          <p:cNvPicPr preferRelativeResize="0"/>
          <p:nvPr/>
        </p:nvPicPr>
        <p:blipFill rotWithShape="1">
          <a:blip r:embed="rId3">
            <a:alphaModFix/>
          </a:blip>
          <a:srcRect/>
          <a:stretch/>
        </p:blipFill>
        <p:spPr>
          <a:xfrm>
            <a:off x="9884900" y="5329825"/>
            <a:ext cx="2307100" cy="782551"/>
          </a:xfrm>
          <a:prstGeom prst="rect">
            <a:avLst/>
          </a:prstGeom>
          <a:noFill/>
          <a:ln>
            <a:noFill/>
          </a:ln>
        </p:spPr>
      </p:pic>
      <p:sp>
        <p:nvSpPr>
          <p:cNvPr id="704" name="Google Shape;704;p98"/>
          <p:cNvSpPr/>
          <p:nvPr/>
        </p:nvSpPr>
        <p:spPr>
          <a:xfrm>
            <a:off x="9884899" y="5329825"/>
            <a:ext cx="511703" cy="782551"/>
          </a:xfrm>
          <a:prstGeom prst="roundRect">
            <a:avLst>
              <a:gd name="adj" fmla="val 16667"/>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144EB388-86F2-4F98-B9F6-07101B105503}"/>
              </a:ext>
            </a:extLst>
          </p:cNvPr>
          <p:cNvSpPr>
            <a:spLocks noGrp="1"/>
          </p:cNvSpPr>
          <p:nvPr>
            <p:ph type="sldNum" sz="quarter" idx="4"/>
          </p:nvPr>
        </p:nvSpPr>
        <p:spPr/>
        <p:txBody>
          <a:bodyPr/>
          <a:lstStyle/>
          <a:p>
            <a:fld id="{D144FD56-836A-42AA-BA96-FC0E3E4A21F2}" type="slidenum">
              <a:rPr lang="sv-SE" smtClean="0"/>
              <a:t>18</a:t>
            </a:fld>
            <a:endParaRPr lang="sv-SE"/>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55A11"/>
              </a:buClr>
              <a:buSzPts val="4400"/>
              <a:buFont typeface="Calibri"/>
              <a:buNone/>
            </a:pPr>
            <a:r>
              <a:rPr lang="sv-SE">
                <a:solidFill>
                  <a:srgbClr val="014C74"/>
                </a:solidFill>
              </a:rPr>
              <a:t>Data </a:t>
            </a:r>
            <a:r>
              <a:rPr lang="sv-SE" err="1">
                <a:solidFill>
                  <a:srgbClr val="014C74"/>
                </a:solidFill>
              </a:rPr>
              <a:t>Interoperability</a:t>
            </a:r>
            <a:r>
              <a:rPr lang="sv-SE">
                <a:solidFill>
                  <a:srgbClr val="014C74"/>
                </a:solidFill>
              </a:rPr>
              <a:t> 4 FAIR and </a:t>
            </a:r>
            <a:r>
              <a:rPr lang="sv-SE" err="1">
                <a:solidFill>
                  <a:srgbClr val="014C74"/>
                </a:solidFill>
              </a:rPr>
              <a:t>Open</a:t>
            </a:r>
            <a:r>
              <a:rPr lang="sv-SE">
                <a:solidFill>
                  <a:srgbClr val="014C74"/>
                </a:solidFill>
              </a:rPr>
              <a:t> Data </a:t>
            </a:r>
            <a:endParaRPr>
              <a:solidFill>
                <a:srgbClr val="014C74"/>
              </a:solidFill>
            </a:endParaRPr>
          </a:p>
        </p:txBody>
      </p:sp>
      <p:sp>
        <p:nvSpPr>
          <p:cNvPr id="710" name="Google Shape;710;p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sv-SE"/>
              <a:t>Investigated different PID solutions and obtained relevant costings</a:t>
            </a:r>
            <a:endParaRPr/>
          </a:p>
          <a:p>
            <a:pPr marL="685800" lvl="1" indent="-228600" algn="l" rtl="0">
              <a:lnSpc>
                <a:spcPct val="90000"/>
              </a:lnSpc>
              <a:spcBef>
                <a:spcPts val="0"/>
              </a:spcBef>
              <a:spcAft>
                <a:spcPts val="0"/>
              </a:spcAft>
              <a:buSzPts val="2800"/>
              <a:buChar char="•"/>
            </a:pPr>
            <a:r>
              <a:rPr lang="sv-SE"/>
              <a:t>Demonstrated interoperability of DataCite and Handle systems</a:t>
            </a:r>
            <a:endParaRPr/>
          </a:p>
          <a:p>
            <a:pPr marL="685800" lvl="1" indent="-50800" algn="l" rtl="0">
              <a:lnSpc>
                <a:spcPct val="90000"/>
              </a:lnSpc>
              <a:spcBef>
                <a:spcPts val="0"/>
              </a:spcBef>
              <a:spcAft>
                <a:spcPts val="0"/>
              </a:spcAft>
              <a:buSzPts val="2800"/>
              <a:buNone/>
            </a:pPr>
            <a:endParaRPr/>
          </a:p>
          <a:p>
            <a:pPr marL="228600" lvl="0" indent="-228600" algn="l" rtl="0">
              <a:lnSpc>
                <a:spcPct val="90000"/>
              </a:lnSpc>
              <a:spcBef>
                <a:spcPts val="0"/>
              </a:spcBef>
              <a:spcAft>
                <a:spcPts val="0"/>
              </a:spcAft>
              <a:buSzPts val="2800"/>
              <a:buChar char="•"/>
            </a:pPr>
            <a:r>
              <a:rPr lang="sv-SE"/>
              <a:t>Proposed recommendations on granularity at which they could and should be applied</a:t>
            </a:r>
            <a:endParaRPr/>
          </a:p>
          <a:p>
            <a:pPr marL="685800" lvl="1" indent="-228600" algn="l" rtl="0">
              <a:lnSpc>
                <a:spcPct val="90000"/>
              </a:lnSpc>
              <a:spcBef>
                <a:spcPts val="0"/>
              </a:spcBef>
              <a:spcAft>
                <a:spcPts val="0"/>
              </a:spcAft>
              <a:buSzPts val="2800"/>
              <a:buChar char="•"/>
            </a:pPr>
            <a:r>
              <a:rPr lang="sv-SE"/>
              <a:t>Shot/Pass level strongly recommended for interoperability</a:t>
            </a:r>
            <a:endParaRPr/>
          </a:p>
          <a:p>
            <a:pPr marL="685800" lvl="1" indent="-228600" algn="l" rtl="0">
              <a:lnSpc>
                <a:spcPct val="90000"/>
              </a:lnSpc>
              <a:spcBef>
                <a:spcPts val="0"/>
              </a:spcBef>
              <a:spcAft>
                <a:spcPts val="0"/>
              </a:spcAft>
              <a:buSzPts val="2800"/>
              <a:buChar char="•"/>
            </a:pPr>
            <a:r>
              <a:rPr lang="sv-SE"/>
              <a:t>Other levels at site discretion</a:t>
            </a:r>
            <a:endParaRPr/>
          </a:p>
          <a:p>
            <a:pPr marL="685800" lvl="1" indent="-228600" algn="l" rtl="0">
              <a:lnSpc>
                <a:spcPct val="90000"/>
              </a:lnSpc>
              <a:spcBef>
                <a:spcPts val="0"/>
              </a:spcBef>
              <a:spcAft>
                <a:spcPts val="0"/>
              </a:spcAft>
              <a:buSzPts val="2800"/>
              <a:buChar char="•"/>
            </a:pPr>
            <a:r>
              <a:rPr lang="sv-SE"/>
              <a:t>Investigating long term funding sources</a:t>
            </a:r>
            <a:endParaRPr/>
          </a:p>
          <a:p>
            <a:pPr marL="228600" lvl="0" indent="-50800" algn="l" rtl="0">
              <a:lnSpc>
                <a:spcPct val="90000"/>
              </a:lnSpc>
              <a:spcBef>
                <a:spcPts val="1000"/>
              </a:spcBef>
              <a:spcAft>
                <a:spcPts val="0"/>
              </a:spcAft>
              <a:buSzPts val="2800"/>
              <a:buNone/>
            </a:pPr>
            <a:endParaRPr/>
          </a:p>
        </p:txBody>
      </p:sp>
      <p:pic>
        <p:nvPicPr>
          <p:cNvPr id="711" name="Google Shape;711;p99" descr="FAIR data - Wikipedia"/>
          <p:cNvPicPr preferRelativeResize="0"/>
          <p:nvPr/>
        </p:nvPicPr>
        <p:blipFill rotWithShape="1">
          <a:blip r:embed="rId3">
            <a:alphaModFix/>
          </a:blip>
          <a:srcRect/>
          <a:stretch/>
        </p:blipFill>
        <p:spPr>
          <a:xfrm>
            <a:off x="9747114" y="5267194"/>
            <a:ext cx="2307100" cy="782551"/>
          </a:xfrm>
          <a:prstGeom prst="rect">
            <a:avLst/>
          </a:prstGeom>
          <a:noFill/>
          <a:ln>
            <a:noFill/>
          </a:ln>
        </p:spPr>
      </p:pic>
      <p:sp>
        <p:nvSpPr>
          <p:cNvPr id="712" name="Google Shape;712;p99"/>
          <p:cNvSpPr/>
          <p:nvPr/>
        </p:nvSpPr>
        <p:spPr>
          <a:xfrm>
            <a:off x="10254418" y="5267194"/>
            <a:ext cx="1219423" cy="782551"/>
          </a:xfrm>
          <a:prstGeom prst="roundRect">
            <a:avLst>
              <a:gd name="adj" fmla="val 16667"/>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1CF15AEA-2C17-4EFF-AD38-F38AAFAB9495}"/>
              </a:ext>
            </a:extLst>
          </p:cNvPr>
          <p:cNvSpPr>
            <a:spLocks noGrp="1"/>
          </p:cNvSpPr>
          <p:nvPr>
            <p:ph type="sldNum" sz="quarter" idx="4"/>
          </p:nvPr>
        </p:nvSpPr>
        <p:spPr/>
        <p:txBody>
          <a:bodyPr/>
          <a:lstStyle/>
          <a:p>
            <a:fld id="{D144FD56-836A-42AA-BA96-FC0E3E4A21F2}" type="slidenum">
              <a:rPr lang="sv-SE" smtClean="0"/>
              <a:t>19</a:t>
            </a:fld>
            <a:endParaRPr lang="sv-S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0"/>
          <p:cNvSpPr txBox="1">
            <a:spLocks noGrp="1"/>
          </p:cNvSpPr>
          <p:nvPr>
            <p:ph type="title"/>
          </p:nvPr>
        </p:nvSpPr>
        <p:spPr>
          <a:xfrm>
            <a:off x="473825" y="365125"/>
            <a:ext cx="11313622" cy="1031413"/>
          </a:xfrm>
          <a:prstGeom prst="rect">
            <a:avLst/>
          </a:prstGeom>
          <a:solidFill>
            <a:srgbClr val="37A3BF"/>
          </a:solidFill>
          <a:ln>
            <a:noFill/>
          </a:ln>
        </p:spPr>
        <p:txBody>
          <a:bodyPr spcFirstLastPara="1" wrap="square" lIns="91425" tIns="45700" rIns="91425" bIns="45700" anchor="ctr" anchorCtr="0">
            <a:normAutofit/>
          </a:bodyPr>
          <a:lstStyle/>
          <a:p>
            <a:r>
              <a:rPr lang="en-GB" sz="4000"/>
              <a:t>Fusion vs other Big Science</a:t>
            </a:r>
            <a:endParaRPr/>
          </a:p>
        </p:txBody>
      </p:sp>
      <p:sp>
        <p:nvSpPr>
          <p:cNvPr id="2" name="Slide Number Placeholder 1">
            <a:extLst>
              <a:ext uri="{FF2B5EF4-FFF2-40B4-BE49-F238E27FC236}">
                <a16:creationId xmlns:a16="http://schemas.microsoft.com/office/drawing/2014/main" id="{EF615A04-D012-481A-860F-F6E7F8307C1A}"/>
              </a:ext>
            </a:extLst>
          </p:cNvPr>
          <p:cNvSpPr>
            <a:spLocks noGrp="1"/>
          </p:cNvSpPr>
          <p:nvPr>
            <p:ph type="sldNum" sz="quarter" idx="4"/>
          </p:nvPr>
        </p:nvSpPr>
        <p:spPr/>
        <p:txBody>
          <a:bodyPr/>
          <a:lstStyle/>
          <a:p>
            <a:fld id="{D144FD56-836A-42AA-BA96-FC0E3E4A21F2}" type="slidenum">
              <a:rPr lang="sv-SE" smtClean="0"/>
              <a:t>2</a:t>
            </a:fld>
            <a:endParaRPr lang="sv-SE"/>
          </a:p>
        </p:txBody>
      </p:sp>
      <p:pic>
        <p:nvPicPr>
          <p:cNvPr id="35" name="Graphic 34" descr="Confused person">
            <a:extLst>
              <a:ext uri="{FF2B5EF4-FFF2-40B4-BE49-F238E27FC236}">
                <a16:creationId xmlns:a16="http://schemas.microsoft.com/office/drawing/2014/main" id="{D8A7FAE7-A2C5-414F-B72E-9EFA4BEE14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33816" y="5146589"/>
            <a:ext cx="914400" cy="914400"/>
          </a:xfrm>
          <a:prstGeom prst="rect">
            <a:avLst/>
          </a:prstGeom>
        </p:spPr>
      </p:pic>
      <p:pic>
        <p:nvPicPr>
          <p:cNvPr id="36" name="Graphic 35" descr="Laptop">
            <a:extLst>
              <a:ext uri="{FF2B5EF4-FFF2-40B4-BE49-F238E27FC236}">
                <a16:creationId xmlns:a16="http://schemas.microsoft.com/office/drawing/2014/main" id="{F69237A2-A76C-4C42-B4FB-0CE09C5ADD9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33816" y="4001294"/>
            <a:ext cx="914400" cy="914400"/>
          </a:xfrm>
          <a:prstGeom prst="rect">
            <a:avLst/>
          </a:prstGeom>
        </p:spPr>
      </p:pic>
      <p:grpSp>
        <p:nvGrpSpPr>
          <p:cNvPr id="37" name="Group 36">
            <a:extLst>
              <a:ext uri="{FF2B5EF4-FFF2-40B4-BE49-F238E27FC236}">
                <a16:creationId xmlns:a16="http://schemas.microsoft.com/office/drawing/2014/main" id="{132CA48E-35D7-DA40-A749-E781024683D8}"/>
              </a:ext>
            </a:extLst>
          </p:cNvPr>
          <p:cNvGrpSpPr/>
          <p:nvPr/>
        </p:nvGrpSpPr>
        <p:grpSpPr>
          <a:xfrm>
            <a:off x="671384" y="1977189"/>
            <a:ext cx="5239264" cy="914400"/>
            <a:chOff x="671384" y="2514600"/>
            <a:chExt cx="5239264" cy="914400"/>
          </a:xfrm>
        </p:grpSpPr>
        <p:pic>
          <p:nvPicPr>
            <p:cNvPr id="38" name="Graphic 37" descr="Server">
              <a:extLst>
                <a:ext uri="{FF2B5EF4-FFF2-40B4-BE49-F238E27FC236}">
                  <a16:creationId xmlns:a16="http://schemas.microsoft.com/office/drawing/2014/main" id="{F6587377-EC54-6646-9CFD-F41ECDAEA9E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384" y="2514600"/>
              <a:ext cx="914400" cy="914400"/>
            </a:xfrm>
            <a:prstGeom prst="rect">
              <a:avLst/>
            </a:prstGeom>
          </p:spPr>
        </p:pic>
        <p:pic>
          <p:nvPicPr>
            <p:cNvPr id="39" name="Graphic 38" descr="Server">
              <a:extLst>
                <a:ext uri="{FF2B5EF4-FFF2-40B4-BE49-F238E27FC236}">
                  <a16:creationId xmlns:a16="http://schemas.microsoft.com/office/drawing/2014/main" id="{DB48530E-A638-A147-A139-90555CB155C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52600" y="2514600"/>
              <a:ext cx="914400" cy="914400"/>
            </a:xfrm>
            <a:prstGeom prst="rect">
              <a:avLst/>
            </a:prstGeom>
          </p:spPr>
        </p:pic>
        <p:pic>
          <p:nvPicPr>
            <p:cNvPr id="40" name="Graphic 39" descr="Server">
              <a:extLst>
                <a:ext uri="{FF2B5EF4-FFF2-40B4-BE49-F238E27FC236}">
                  <a16:creationId xmlns:a16="http://schemas.microsoft.com/office/drawing/2014/main" id="{7E52C37B-E934-994E-BD47-197E94910E1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33816" y="2514600"/>
              <a:ext cx="914400" cy="914400"/>
            </a:xfrm>
            <a:prstGeom prst="rect">
              <a:avLst/>
            </a:prstGeom>
          </p:spPr>
        </p:pic>
        <p:pic>
          <p:nvPicPr>
            <p:cNvPr id="41" name="Graphic 40" descr="Server">
              <a:extLst>
                <a:ext uri="{FF2B5EF4-FFF2-40B4-BE49-F238E27FC236}">
                  <a16:creationId xmlns:a16="http://schemas.microsoft.com/office/drawing/2014/main" id="{1E0FA5D3-FBFF-EC47-949A-3AD8CF30FC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15032" y="2514600"/>
              <a:ext cx="914400" cy="914400"/>
            </a:xfrm>
            <a:prstGeom prst="rect">
              <a:avLst/>
            </a:prstGeom>
          </p:spPr>
        </p:pic>
        <p:pic>
          <p:nvPicPr>
            <p:cNvPr id="42" name="Graphic 41" descr="Server">
              <a:extLst>
                <a:ext uri="{FF2B5EF4-FFF2-40B4-BE49-F238E27FC236}">
                  <a16:creationId xmlns:a16="http://schemas.microsoft.com/office/drawing/2014/main" id="{C1734CEA-7762-F040-B102-5A3C7C16BDC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96248" y="2514600"/>
              <a:ext cx="914400" cy="914400"/>
            </a:xfrm>
            <a:prstGeom prst="rect">
              <a:avLst/>
            </a:prstGeom>
          </p:spPr>
        </p:pic>
      </p:grpSp>
      <p:cxnSp>
        <p:nvCxnSpPr>
          <p:cNvPr id="43" name="Straight Connector 42">
            <a:extLst>
              <a:ext uri="{FF2B5EF4-FFF2-40B4-BE49-F238E27FC236}">
                <a16:creationId xmlns:a16="http://schemas.microsoft.com/office/drawing/2014/main" id="{5063D633-1D0F-E44D-B926-96EF77D8AD0D}"/>
              </a:ext>
            </a:extLst>
          </p:cNvPr>
          <p:cNvCxnSpPr>
            <a:stCxn id="35" idx="0"/>
          </p:cNvCxnSpPr>
          <p:nvPr/>
        </p:nvCxnSpPr>
        <p:spPr>
          <a:xfrm flipV="1">
            <a:off x="3291016" y="4744995"/>
            <a:ext cx="0" cy="401594"/>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72F19E8-331F-2049-A4A2-C9F28F953C91}"/>
              </a:ext>
            </a:extLst>
          </p:cNvPr>
          <p:cNvCxnSpPr>
            <a:stCxn id="38" idx="2"/>
            <a:endCxn id="36" idx="1"/>
          </p:cNvCxnSpPr>
          <p:nvPr/>
        </p:nvCxnSpPr>
        <p:spPr>
          <a:xfrm>
            <a:off x="1128584" y="2891589"/>
            <a:ext cx="1705232" cy="1566905"/>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1BFC363-8C58-0C47-8555-46EDD51ADEA2}"/>
              </a:ext>
            </a:extLst>
          </p:cNvPr>
          <p:cNvCxnSpPr>
            <a:cxnSpLocks/>
            <a:stCxn id="39" idx="2"/>
            <a:endCxn id="36" idx="0"/>
          </p:cNvCxnSpPr>
          <p:nvPr/>
        </p:nvCxnSpPr>
        <p:spPr>
          <a:xfrm>
            <a:off x="2209800" y="2891589"/>
            <a:ext cx="1081216" cy="1109705"/>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DEFEFA4-FF34-6640-9DF2-07E3E4A844EC}"/>
              </a:ext>
            </a:extLst>
          </p:cNvPr>
          <p:cNvCxnSpPr>
            <a:cxnSpLocks/>
            <a:stCxn id="40" idx="2"/>
            <a:endCxn id="36" idx="0"/>
          </p:cNvCxnSpPr>
          <p:nvPr/>
        </p:nvCxnSpPr>
        <p:spPr>
          <a:xfrm>
            <a:off x="3291016" y="2891589"/>
            <a:ext cx="0" cy="1109705"/>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EB4D751-6BEE-3A4D-AA5A-D962E8812EBA}"/>
              </a:ext>
            </a:extLst>
          </p:cNvPr>
          <p:cNvCxnSpPr>
            <a:cxnSpLocks/>
            <a:stCxn id="41" idx="2"/>
          </p:cNvCxnSpPr>
          <p:nvPr/>
        </p:nvCxnSpPr>
        <p:spPr>
          <a:xfrm flipH="1">
            <a:off x="3223310" y="2891589"/>
            <a:ext cx="1148922" cy="1109705"/>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40E4B7C8-0B43-C44F-90E4-03F4C49BCCBE}"/>
              </a:ext>
            </a:extLst>
          </p:cNvPr>
          <p:cNvCxnSpPr>
            <a:cxnSpLocks/>
            <a:stCxn id="42" idx="2"/>
            <a:endCxn id="36" idx="3"/>
          </p:cNvCxnSpPr>
          <p:nvPr/>
        </p:nvCxnSpPr>
        <p:spPr>
          <a:xfrm flipH="1">
            <a:off x="3748216" y="2891589"/>
            <a:ext cx="1705232" cy="1566905"/>
          </a:xfrm>
          <a:prstGeom prst="line">
            <a:avLst/>
          </a:prstGeom>
          <a:ln w="38100">
            <a:solidFill>
              <a:srgbClr val="00B050"/>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7630FCA-B552-0545-80C8-4F7EE118957F}"/>
              </a:ext>
            </a:extLst>
          </p:cNvPr>
          <p:cNvSpPr txBox="1"/>
          <p:nvPr/>
        </p:nvSpPr>
        <p:spPr>
          <a:xfrm>
            <a:off x="3583459" y="5146589"/>
            <a:ext cx="1805302" cy="307777"/>
          </a:xfrm>
          <a:prstGeom prst="rect">
            <a:avLst/>
          </a:prstGeom>
          <a:noFill/>
        </p:spPr>
        <p:txBody>
          <a:bodyPr wrap="none" rtlCol="0">
            <a:spAutoFit/>
          </a:bodyPr>
          <a:lstStyle/>
          <a:p>
            <a:r>
              <a:rPr lang="en-GB"/>
              <a:t>Where are my data?</a:t>
            </a:r>
          </a:p>
        </p:txBody>
      </p:sp>
      <p:grpSp>
        <p:nvGrpSpPr>
          <p:cNvPr id="50" name="Group 49">
            <a:extLst>
              <a:ext uri="{FF2B5EF4-FFF2-40B4-BE49-F238E27FC236}">
                <a16:creationId xmlns:a16="http://schemas.microsoft.com/office/drawing/2014/main" id="{C14E4BE4-E099-2049-B193-527AF2A4389C}"/>
              </a:ext>
            </a:extLst>
          </p:cNvPr>
          <p:cNvGrpSpPr/>
          <p:nvPr/>
        </p:nvGrpSpPr>
        <p:grpSpPr>
          <a:xfrm>
            <a:off x="6426544" y="1976835"/>
            <a:ext cx="5239264" cy="1657747"/>
            <a:chOff x="6367848" y="1977189"/>
            <a:chExt cx="5239264" cy="1657747"/>
          </a:xfrm>
        </p:grpSpPr>
        <p:grpSp>
          <p:nvGrpSpPr>
            <p:cNvPr id="51" name="Group 50">
              <a:extLst>
                <a:ext uri="{FF2B5EF4-FFF2-40B4-BE49-F238E27FC236}">
                  <a16:creationId xmlns:a16="http://schemas.microsoft.com/office/drawing/2014/main" id="{6A0D5EFB-7255-4C4C-AEE3-CE2BC5161B30}"/>
                </a:ext>
              </a:extLst>
            </p:cNvPr>
            <p:cNvGrpSpPr/>
            <p:nvPr/>
          </p:nvGrpSpPr>
          <p:grpSpPr>
            <a:xfrm>
              <a:off x="6367848" y="1977189"/>
              <a:ext cx="5239264" cy="914400"/>
              <a:chOff x="671384" y="2514600"/>
              <a:chExt cx="5239264" cy="914400"/>
            </a:xfrm>
          </p:grpSpPr>
          <p:pic>
            <p:nvPicPr>
              <p:cNvPr id="57" name="Graphic 56" descr="Server">
                <a:extLst>
                  <a:ext uri="{FF2B5EF4-FFF2-40B4-BE49-F238E27FC236}">
                    <a16:creationId xmlns:a16="http://schemas.microsoft.com/office/drawing/2014/main" id="{74049DB8-704B-4946-807C-3AEE179958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384" y="2514600"/>
                <a:ext cx="914400" cy="914400"/>
              </a:xfrm>
              <a:prstGeom prst="rect">
                <a:avLst/>
              </a:prstGeom>
            </p:spPr>
          </p:pic>
          <p:pic>
            <p:nvPicPr>
              <p:cNvPr id="58" name="Graphic 57" descr="Server">
                <a:extLst>
                  <a:ext uri="{FF2B5EF4-FFF2-40B4-BE49-F238E27FC236}">
                    <a16:creationId xmlns:a16="http://schemas.microsoft.com/office/drawing/2014/main" id="{706D3C07-6C4F-3C4A-9BA1-313414D79D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52600" y="2514600"/>
                <a:ext cx="914400" cy="914400"/>
              </a:xfrm>
              <a:prstGeom prst="rect">
                <a:avLst/>
              </a:prstGeom>
            </p:spPr>
          </p:pic>
          <p:pic>
            <p:nvPicPr>
              <p:cNvPr id="59" name="Graphic 58" descr="Server">
                <a:extLst>
                  <a:ext uri="{FF2B5EF4-FFF2-40B4-BE49-F238E27FC236}">
                    <a16:creationId xmlns:a16="http://schemas.microsoft.com/office/drawing/2014/main" id="{C83C0915-FF0C-F94E-8F86-2E62CB8B7C5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833816" y="2514600"/>
                <a:ext cx="914400" cy="914400"/>
              </a:xfrm>
              <a:prstGeom prst="rect">
                <a:avLst/>
              </a:prstGeom>
            </p:spPr>
          </p:pic>
          <p:pic>
            <p:nvPicPr>
              <p:cNvPr id="60" name="Graphic 59" descr="Server">
                <a:extLst>
                  <a:ext uri="{FF2B5EF4-FFF2-40B4-BE49-F238E27FC236}">
                    <a16:creationId xmlns:a16="http://schemas.microsoft.com/office/drawing/2014/main" id="{5D4081C0-BA97-8642-9D41-8DD65BA75A3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15032" y="2514600"/>
                <a:ext cx="914400" cy="914400"/>
              </a:xfrm>
              <a:prstGeom prst="rect">
                <a:avLst/>
              </a:prstGeom>
            </p:spPr>
          </p:pic>
          <p:pic>
            <p:nvPicPr>
              <p:cNvPr id="61" name="Graphic 60" descr="Server">
                <a:extLst>
                  <a:ext uri="{FF2B5EF4-FFF2-40B4-BE49-F238E27FC236}">
                    <a16:creationId xmlns:a16="http://schemas.microsoft.com/office/drawing/2014/main" id="{B95B2A95-855E-E646-B684-7B7968DC9E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96248" y="2514600"/>
                <a:ext cx="914400" cy="914400"/>
              </a:xfrm>
              <a:prstGeom prst="rect">
                <a:avLst/>
              </a:prstGeom>
            </p:spPr>
          </p:pic>
        </p:grpSp>
        <p:pic>
          <p:nvPicPr>
            <p:cNvPr id="52" name="Graphic 51" descr="Laptop">
              <a:extLst>
                <a:ext uri="{FF2B5EF4-FFF2-40B4-BE49-F238E27FC236}">
                  <a16:creationId xmlns:a16="http://schemas.microsoft.com/office/drawing/2014/main" id="{CE8D03A3-5474-E94C-A05B-B672C1FFF5D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67848" y="2720536"/>
              <a:ext cx="914400" cy="914400"/>
            </a:xfrm>
            <a:prstGeom prst="rect">
              <a:avLst/>
            </a:prstGeom>
          </p:spPr>
        </p:pic>
        <p:pic>
          <p:nvPicPr>
            <p:cNvPr id="53" name="Graphic 52" descr="Laptop">
              <a:extLst>
                <a:ext uri="{FF2B5EF4-FFF2-40B4-BE49-F238E27FC236}">
                  <a16:creationId xmlns:a16="http://schemas.microsoft.com/office/drawing/2014/main" id="{AEBA5282-1F34-4C49-B660-7D6E84DAC0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449064" y="2720536"/>
              <a:ext cx="914400" cy="914400"/>
            </a:xfrm>
            <a:prstGeom prst="rect">
              <a:avLst/>
            </a:prstGeom>
          </p:spPr>
        </p:pic>
        <p:pic>
          <p:nvPicPr>
            <p:cNvPr id="54" name="Graphic 53" descr="Laptop">
              <a:extLst>
                <a:ext uri="{FF2B5EF4-FFF2-40B4-BE49-F238E27FC236}">
                  <a16:creationId xmlns:a16="http://schemas.microsoft.com/office/drawing/2014/main" id="{0E799E12-9EA2-AA49-A9C4-DBF4E7C412D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0280" y="2720536"/>
              <a:ext cx="914400" cy="914400"/>
            </a:xfrm>
            <a:prstGeom prst="rect">
              <a:avLst/>
            </a:prstGeom>
          </p:spPr>
        </p:pic>
        <p:pic>
          <p:nvPicPr>
            <p:cNvPr id="55" name="Graphic 54" descr="Laptop">
              <a:extLst>
                <a:ext uri="{FF2B5EF4-FFF2-40B4-BE49-F238E27FC236}">
                  <a16:creationId xmlns:a16="http://schemas.microsoft.com/office/drawing/2014/main" id="{D3E218C8-E318-B34B-B979-04ED1290C5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11496" y="2720536"/>
              <a:ext cx="914400" cy="914400"/>
            </a:xfrm>
            <a:prstGeom prst="rect">
              <a:avLst/>
            </a:prstGeom>
          </p:spPr>
        </p:pic>
        <p:pic>
          <p:nvPicPr>
            <p:cNvPr id="56" name="Graphic 55" descr="Laptop">
              <a:extLst>
                <a:ext uri="{FF2B5EF4-FFF2-40B4-BE49-F238E27FC236}">
                  <a16:creationId xmlns:a16="http://schemas.microsoft.com/office/drawing/2014/main" id="{3EEFB521-ED04-E342-832C-911DAA83D5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92712" y="2720536"/>
              <a:ext cx="914400" cy="914400"/>
            </a:xfrm>
            <a:prstGeom prst="rect">
              <a:avLst/>
            </a:prstGeom>
          </p:spPr>
        </p:pic>
      </p:grpSp>
      <p:pic>
        <p:nvPicPr>
          <p:cNvPr id="62" name="Graphic 61" descr="Confused person">
            <a:extLst>
              <a:ext uri="{FF2B5EF4-FFF2-40B4-BE49-F238E27FC236}">
                <a16:creationId xmlns:a16="http://schemas.microsoft.com/office/drawing/2014/main" id="{5CA9FEDE-2079-7748-BC16-799BF64195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02191" y="5146589"/>
            <a:ext cx="914400" cy="914400"/>
          </a:xfrm>
          <a:prstGeom prst="rect">
            <a:avLst/>
          </a:prstGeom>
        </p:spPr>
      </p:pic>
      <p:pic>
        <p:nvPicPr>
          <p:cNvPr id="63" name="Graphic 62" descr="Aeroplane">
            <a:extLst>
              <a:ext uri="{FF2B5EF4-FFF2-40B4-BE49-F238E27FC236}">
                <a16:creationId xmlns:a16="http://schemas.microsoft.com/office/drawing/2014/main" id="{D9920006-22F2-3B44-9927-99B0E3E0A5D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02191" y="3946042"/>
            <a:ext cx="914400" cy="914400"/>
          </a:xfrm>
          <a:prstGeom prst="rect">
            <a:avLst/>
          </a:prstGeom>
        </p:spPr>
      </p:pic>
      <p:cxnSp>
        <p:nvCxnSpPr>
          <p:cNvPr id="64" name="Straight Connector 63">
            <a:extLst>
              <a:ext uri="{FF2B5EF4-FFF2-40B4-BE49-F238E27FC236}">
                <a16:creationId xmlns:a16="http://schemas.microsoft.com/office/drawing/2014/main" id="{24D6329A-4DE6-FD48-BCF9-2C5A542717C5}"/>
              </a:ext>
            </a:extLst>
          </p:cNvPr>
          <p:cNvCxnSpPr>
            <a:cxnSpLocks/>
            <a:stCxn id="62" idx="0"/>
            <a:endCxn id="63" idx="2"/>
          </p:cNvCxnSpPr>
          <p:nvPr/>
        </p:nvCxnSpPr>
        <p:spPr>
          <a:xfrm flipV="1">
            <a:off x="9059391" y="4860442"/>
            <a:ext cx="0" cy="286147"/>
          </a:xfrm>
          <a:prstGeom prst="line">
            <a:avLst/>
          </a:prstGeom>
          <a:ln w="381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AE187FA-F965-284F-B768-A81AEAD359E3}"/>
              </a:ext>
            </a:extLst>
          </p:cNvPr>
          <p:cNvCxnSpPr>
            <a:cxnSpLocks/>
            <a:stCxn id="63" idx="1"/>
            <a:endCxn id="52" idx="2"/>
          </p:cNvCxnSpPr>
          <p:nvPr/>
        </p:nvCxnSpPr>
        <p:spPr>
          <a:xfrm flipH="1" flipV="1">
            <a:off x="6883744" y="3634582"/>
            <a:ext cx="1718447" cy="7686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9FECAB7B-9094-064B-83C4-1A393BBF121F}"/>
              </a:ext>
            </a:extLst>
          </p:cNvPr>
          <p:cNvCxnSpPr>
            <a:cxnSpLocks/>
            <a:stCxn id="63" idx="0"/>
            <a:endCxn id="53" idx="2"/>
          </p:cNvCxnSpPr>
          <p:nvPr/>
        </p:nvCxnSpPr>
        <p:spPr>
          <a:xfrm flipH="1" flipV="1">
            <a:off x="7964960" y="3634582"/>
            <a:ext cx="1094431" cy="3114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EC82146-08BC-D343-B531-D30C3FD641FF}"/>
              </a:ext>
            </a:extLst>
          </p:cNvPr>
          <p:cNvCxnSpPr>
            <a:cxnSpLocks/>
            <a:stCxn id="63" idx="0"/>
            <a:endCxn id="54" idx="2"/>
          </p:cNvCxnSpPr>
          <p:nvPr/>
        </p:nvCxnSpPr>
        <p:spPr>
          <a:xfrm flipH="1" flipV="1">
            <a:off x="9046176" y="3634582"/>
            <a:ext cx="13215" cy="3114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707E4687-6DBF-7447-98AB-C169E1F7F0C2}"/>
              </a:ext>
            </a:extLst>
          </p:cNvPr>
          <p:cNvCxnSpPr>
            <a:cxnSpLocks/>
            <a:stCxn id="63" idx="0"/>
            <a:endCxn id="55" idx="2"/>
          </p:cNvCxnSpPr>
          <p:nvPr/>
        </p:nvCxnSpPr>
        <p:spPr>
          <a:xfrm flipV="1">
            <a:off x="9059391" y="3634582"/>
            <a:ext cx="1068001" cy="3114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620D40B5-AF9C-CD4C-952D-0370BD6CEA3E}"/>
              </a:ext>
            </a:extLst>
          </p:cNvPr>
          <p:cNvCxnSpPr>
            <a:cxnSpLocks/>
            <a:stCxn id="63" idx="3"/>
            <a:endCxn id="56" idx="2"/>
          </p:cNvCxnSpPr>
          <p:nvPr/>
        </p:nvCxnSpPr>
        <p:spPr>
          <a:xfrm flipV="1">
            <a:off x="9516591" y="3634582"/>
            <a:ext cx="1692017" cy="76866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423165C-2C30-0343-B727-F111B89FD206}"/>
              </a:ext>
            </a:extLst>
          </p:cNvPr>
          <p:cNvSpPr txBox="1"/>
          <p:nvPr/>
        </p:nvSpPr>
        <p:spPr>
          <a:xfrm>
            <a:off x="9319570" y="5146588"/>
            <a:ext cx="2253630" cy="923330"/>
          </a:xfrm>
          <a:prstGeom prst="rect">
            <a:avLst/>
          </a:prstGeom>
          <a:noFill/>
        </p:spPr>
        <p:txBody>
          <a:bodyPr wrap="none" rtlCol="0">
            <a:spAutoFit/>
          </a:bodyPr>
          <a:lstStyle/>
          <a:p>
            <a:r>
              <a:rPr lang="en-GB"/>
              <a:t>Which flight do I need</a:t>
            </a:r>
          </a:p>
          <a:p>
            <a:r>
              <a:rPr lang="en-GB"/>
              <a:t>to get access </a:t>
            </a:r>
          </a:p>
          <a:p>
            <a:r>
              <a:rPr lang="en-GB"/>
              <a:t>experimental data?</a:t>
            </a:r>
          </a:p>
        </p:txBody>
      </p:sp>
    </p:spTree>
    <p:extLst>
      <p:ext uri="{BB962C8B-B14F-4D97-AF65-F5344CB8AC3E}">
        <p14:creationId xmlns:p14="http://schemas.microsoft.com/office/powerpoint/2010/main" val="2588393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dissolve">
                                      <p:cBhvr>
                                        <p:cTn id="7" dur="500"/>
                                        <p:tgtEl>
                                          <p:spTgt spid="50"/>
                                        </p:tgtEl>
                                      </p:cBhvr>
                                    </p:animEffect>
                                  </p:childTnLst>
                                </p:cTn>
                              </p:par>
                              <p:par>
                                <p:cTn id="8" presetID="9" presetClass="entr" presetSubtype="0" fill="hold"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dissolve">
                                      <p:cBhvr>
                                        <p:cTn id="10" dur="500"/>
                                        <p:tgtEl>
                                          <p:spTgt spid="62"/>
                                        </p:tgtEl>
                                      </p:cBhvr>
                                    </p:animEffect>
                                  </p:childTnLst>
                                </p:cTn>
                              </p:par>
                              <p:par>
                                <p:cTn id="11" presetID="9" presetClass="entr" presetSubtype="0"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dissolve">
                                      <p:cBhvr>
                                        <p:cTn id="13" dur="500"/>
                                        <p:tgtEl>
                                          <p:spTgt spid="63"/>
                                        </p:tgtEl>
                                      </p:cBhvr>
                                    </p:animEffect>
                                  </p:childTnLst>
                                </p:cTn>
                              </p:par>
                              <p:par>
                                <p:cTn id="14" presetID="9" presetClass="entr" presetSubtype="0" fill="hold" nodeType="withEffect">
                                  <p:stCondLst>
                                    <p:cond delay="0"/>
                                  </p:stCondLst>
                                  <p:childTnLst>
                                    <p:set>
                                      <p:cBhvr>
                                        <p:cTn id="15" dur="1" fill="hold">
                                          <p:stCondLst>
                                            <p:cond delay="0"/>
                                          </p:stCondLst>
                                        </p:cTn>
                                        <p:tgtEl>
                                          <p:spTgt spid="64"/>
                                        </p:tgtEl>
                                        <p:attrNameLst>
                                          <p:attrName>style.visibility</p:attrName>
                                        </p:attrNameLst>
                                      </p:cBhvr>
                                      <p:to>
                                        <p:strVal val="visible"/>
                                      </p:to>
                                    </p:set>
                                    <p:animEffect transition="in" filter="dissolve">
                                      <p:cBhvr>
                                        <p:cTn id="16" dur="500"/>
                                        <p:tgtEl>
                                          <p:spTgt spid="64"/>
                                        </p:tgtEl>
                                      </p:cBhvr>
                                    </p:animEffect>
                                  </p:childTnLst>
                                </p:cTn>
                              </p:par>
                              <p:par>
                                <p:cTn id="17" presetID="9" presetClass="entr" presetSubtype="0" fill="hold" nodeType="withEffect">
                                  <p:stCondLst>
                                    <p:cond delay="0"/>
                                  </p:stCondLst>
                                  <p:childTnLst>
                                    <p:set>
                                      <p:cBhvr>
                                        <p:cTn id="18" dur="1" fill="hold">
                                          <p:stCondLst>
                                            <p:cond delay="0"/>
                                          </p:stCondLst>
                                        </p:cTn>
                                        <p:tgtEl>
                                          <p:spTgt spid="65"/>
                                        </p:tgtEl>
                                        <p:attrNameLst>
                                          <p:attrName>style.visibility</p:attrName>
                                        </p:attrNameLst>
                                      </p:cBhvr>
                                      <p:to>
                                        <p:strVal val="visible"/>
                                      </p:to>
                                    </p:set>
                                    <p:animEffect transition="in" filter="dissolve">
                                      <p:cBhvr>
                                        <p:cTn id="19" dur="500"/>
                                        <p:tgtEl>
                                          <p:spTgt spid="65"/>
                                        </p:tgtEl>
                                      </p:cBhvr>
                                    </p:animEffect>
                                  </p:childTnLst>
                                </p:cTn>
                              </p:par>
                              <p:par>
                                <p:cTn id="20" presetID="9" presetClass="entr" presetSubtype="0" fill="hold" nodeType="with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dissolve">
                                      <p:cBhvr>
                                        <p:cTn id="22" dur="500"/>
                                        <p:tgtEl>
                                          <p:spTgt spid="66"/>
                                        </p:tgtEl>
                                      </p:cBhvr>
                                    </p:animEffect>
                                  </p:childTnLst>
                                </p:cTn>
                              </p:par>
                              <p:par>
                                <p:cTn id="23" presetID="9" presetClass="entr" presetSubtype="0" fill="hold" nodeType="with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dissolve">
                                      <p:cBhvr>
                                        <p:cTn id="25" dur="500"/>
                                        <p:tgtEl>
                                          <p:spTgt spid="67"/>
                                        </p:tgtEl>
                                      </p:cBhvr>
                                    </p:animEffect>
                                  </p:childTnLst>
                                </p:cTn>
                              </p:par>
                              <p:par>
                                <p:cTn id="26" presetID="9" presetClass="entr" presetSubtype="0" fill="hold" nodeType="with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dissolve">
                                      <p:cBhvr>
                                        <p:cTn id="28" dur="500"/>
                                        <p:tgtEl>
                                          <p:spTgt spid="68"/>
                                        </p:tgtEl>
                                      </p:cBhvr>
                                    </p:animEffect>
                                  </p:childTnLst>
                                </p:cTn>
                              </p:par>
                              <p:par>
                                <p:cTn id="29" presetID="9" presetClass="entr" presetSubtype="0" fill="hold" nodeType="with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dissolve">
                                      <p:cBhvr>
                                        <p:cTn id="31" dur="500"/>
                                        <p:tgtEl>
                                          <p:spTgt spid="69"/>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dissolve">
                                      <p:cBhvr>
                                        <p:cTn id="34"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Google Shape;717;p1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C55A11"/>
              </a:buClr>
              <a:buSzPts val="4400"/>
              <a:buFont typeface="Calibri"/>
              <a:buNone/>
            </a:pPr>
            <a:r>
              <a:rPr lang="sv-SE" err="1">
                <a:solidFill>
                  <a:srgbClr val="014C74"/>
                </a:solidFill>
              </a:rPr>
              <a:t>Standardised</a:t>
            </a:r>
            <a:r>
              <a:rPr lang="sv-SE">
                <a:solidFill>
                  <a:srgbClr val="014C74"/>
                </a:solidFill>
              </a:rPr>
              <a:t> </a:t>
            </a:r>
            <a:r>
              <a:rPr lang="sv-SE" err="1">
                <a:solidFill>
                  <a:srgbClr val="014C74"/>
                </a:solidFill>
              </a:rPr>
              <a:t>Models</a:t>
            </a:r>
            <a:r>
              <a:rPr lang="sv-SE">
                <a:solidFill>
                  <a:srgbClr val="014C74"/>
                </a:solidFill>
              </a:rPr>
              <a:t> </a:t>
            </a:r>
            <a:r>
              <a:rPr lang="sv-SE" err="1">
                <a:solidFill>
                  <a:srgbClr val="014C74"/>
                </a:solidFill>
              </a:rPr>
              <a:t>of</a:t>
            </a:r>
            <a:r>
              <a:rPr lang="sv-SE">
                <a:solidFill>
                  <a:srgbClr val="014C74"/>
                </a:solidFill>
              </a:rPr>
              <a:t> </a:t>
            </a:r>
            <a:r>
              <a:rPr lang="sv-SE" err="1">
                <a:solidFill>
                  <a:srgbClr val="014C74"/>
                </a:solidFill>
              </a:rPr>
              <a:t>Provenance</a:t>
            </a:r>
            <a:endParaRPr>
              <a:solidFill>
                <a:srgbClr val="014C74"/>
              </a:solidFill>
            </a:endParaRPr>
          </a:p>
        </p:txBody>
      </p:sp>
      <p:sp>
        <p:nvSpPr>
          <p:cNvPr id="718" name="Google Shape;718;p10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SzPts val="2800"/>
              <a:buChar char="•"/>
            </a:pPr>
            <a:r>
              <a:rPr lang="sv-SE"/>
              <a:t>Proposed modelling provenance in W3C PROV</a:t>
            </a:r>
            <a:endParaRPr/>
          </a:p>
          <a:p>
            <a:pPr marL="685800" lvl="1" indent="-228600" algn="l" rtl="0">
              <a:lnSpc>
                <a:spcPct val="90000"/>
              </a:lnSpc>
              <a:spcBef>
                <a:spcPts val="0"/>
              </a:spcBef>
              <a:spcAft>
                <a:spcPts val="0"/>
              </a:spcAft>
              <a:buSzPts val="2800"/>
              <a:buChar char="•"/>
            </a:pPr>
            <a:r>
              <a:rPr lang="sv-SE"/>
              <a:t>Started mapping existing MAST provenance data to PROV</a:t>
            </a:r>
            <a:endParaRPr/>
          </a:p>
          <a:p>
            <a:pPr marL="1143000" lvl="2" indent="-228600" algn="l" rtl="0">
              <a:lnSpc>
                <a:spcPct val="90000"/>
              </a:lnSpc>
              <a:spcBef>
                <a:spcPts val="0"/>
              </a:spcBef>
              <a:spcAft>
                <a:spcPts val="0"/>
              </a:spcAft>
              <a:buSzPts val="2800"/>
              <a:buChar char="•"/>
            </a:pPr>
            <a:r>
              <a:rPr lang="sv-SE"/>
              <a:t>Highlight gaps</a:t>
            </a:r>
            <a:endParaRPr/>
          </a:p>
          <a:p>
            <a:pPr marL="1143000" lvl="2" indent="-228600" algn="l" rtl="0">
              <a:lnSpc>
                <a:spcPct val="90000"/>
              </a:lnSpc>
              <a:spcBef>
                <a:spcPts val="0"/>
              </a:spcBef>
              <a:spcAft>
                <a:spcPts val="0"/>
              </a:spcAft>
              <a:buSzPts val="2800"/>
              <a:buChar char="•"/>
            </a:pPr>
            <a:r>
              <a:rPr lang="sv-SE"/>
              <a:t>Identify areas for improvement</a:t>
            </a:r>
            <a:endParaRPr/>
          </a:p>
          <a:p>
            <a:pPr marL="685800" lvl="1" indent="-50800" algn="l" rtl="0">
              <a:lnSpc>
                <a:spcPct val="90000"/>
              </a:lnSpc>
              <a:spcBef>
                <a:spcPts val="0"/>
              </a:spcBef>
              <a:spcAft>
                <a:spcPts val="0"/>
              </a:spcAft>
              <a:buSzPts val="2800"/>
              <a:buNone/>
            </a:pPr>
            <a:endParaRPr/>
          </a:p>
          <a:p>
            <a:pPr marL="228600" lvl="0" indent="-228600" algn="l" rtl="0">
              <a:lnSpc>
                <a:spcPct val="90000"/>
              </a:lnSpc>
              <a:spcBef>
                <a:spcPts val="0"/>
              </a:spcBef>
              <a:spcAft>
                <a:spcPts val="0"/>
              </a:spcAft>
              <a:buSzPts val="2800"/>
              <a:buChar char="•"/>
            </a:pPr>
            <a:r>
              <a:rPr lang="sv-SE"/>
              <a:t>Gathering information of provenance information at other sites</a:t>
            </a:r>
            <a:endParaRPr/>
          </a:p>
          <a:p>
            <a:pPr marL="685800" lvl="1" indent="-228600" algn="l" rtl="0">
              <a:lnSpc>
                <a:spcPct val="90000"/>
              </a:lnSpc>
              <a:spcBef>
                <a:spcPts val="0"/>
              </a:spcBef>
              <a:spcAft>
                <a:spcPts val="0"/>
              </a:spcAft>
              <a:buSzPts val="2800"/>
              <a:buChar char="•"/>
            </a:pPr>
            <a:r>
              <a:rPr lang="sv-SE"/>
              <a:t>Develop tools to allow easy mapping between existing practices and PROV</a:t>
            </a:r>
            <a:endParaRPr/>
          </a:p>
          <a:p>
            <a:pPr marL="1143000" lvl="2" indent="-228600" algn="l" rtl="0">
              <a:lnSpc>
                <a:spcPct val="90000"/>
              </a:lnSpc>
              <a:spcBef>
                <a:spcPts val="0"/>
              </a:spcBef>
              <a:spcAft>
                <a:spcPts val="0"/>
              </a:spcAft>
              <a:buSzPts val="2800"/>
              <a:buChar char="•"/>
            </a:pPr>
            <a:r>
              <a:rPr lang="sv-SE"/>
              <a:t>Create a template in machine readable format which sites can fill in existing PROV information and integrate into processing chains</a:t>
            </a:r>
            <a:endParaRPr/>
          </a:p>
          <a:p>
            <a:pPr marL="228600" lvl="0" indent="-50800" algn="l" rtl="0">
              <a:lnSpc>
                <a:spcPct val="90000"/>
              </a:lnSpc>
              <a:spcBef>
                <a:spcPts val="1000"/>
              </a:spcBef>
              <a:spcAft>
                <a:spcPts val="0"/>
              </a:spcAft>
              <a:buSzPts val="2800"/>
              <a:buNone/>
            </a:pPr>
            <a:endParaRPr/>
          </a:p>
        </p:txBody>
      </p:sp>
      <p:pic>
        <p:nvPicPr>
          <p:cNvPr id="719" name="Google Shape;719;p100" descr="FAIR data - Wikipedia"/>
          <p:cNvPicPr preferRelativeResize="0"/>
          <p:nvPr/>
        </p:nvPicPr>
        <p:blipFill rotWithShape="1">
          <a:blip r:embed="rId3">
            <a:alphaModFix/>
          </a:blip>
          <a:srcRect/>
          <a:stretch/>
        </p:blipFill>
        <p:spPr>
          <a:xfrm>
            <a:off x="9747114" y="5267194"/>
            <a:ext cx="2307100" cy="782551"/>
          </a:xfrm>
          <a:prstGeom prst="rect">
            <a:avLst/>
          </a:prstGeom>
          <a:noFill/>
          <a:ln>
            <a:noFill/>
          </a:ln>
        </p:spPr>
      </p:pic>
      <p:sp>
        <p:nvSpPr>
          <p:cNvPr id="720" name="Google Shape;720;p100"/>
          <p:cNvSpPr/>
          <p:nvPr/>
        </p:nvSpPr>
        <p:spPr>
          <a:xfrm>
            <a:off x="11442526" y="5267194"/>
            <a:ext cx="611688" cy="782551"/>
          </a:xfrm>
          <a:prstGeom prst="roundRect">
            <a:avLst>
              <a:gd name="adj" fmla="val 16667"/>
            </a:avLst>
          </a:prstGeom>
          <a:noFill/>
          <a:ln w="25400" cap="flat"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 name="Slide Number Placeholder 1">
            <a:extLst>
              <a:ext uri="{FF2B5EF4-FFF2-40B4-BE49-F238E27FC236}">
                <a16:creationId xmlns:a16="http://schemas.microsoft.com/office/drawing/2014/main" id="{59181BC5-99D4-4132-BC12-4207C6CB7F6F}"/>
              </a:ext>
            </a:extLst>
          </p:cNvPr>
          <p:cNvSpPr>
            <a:spLocks noGrp="1"/>
          </p:cNvSpPr>
          <p:nvPr>
            <p:ph type="sldNum" sz="quarter" idx="4"/>
          </p:nvPr>
        </p:nvSpPr>
        <p:spPr/>
        <p:txBody>
          <a:bodyPr/>
          <a:lstStyle/>
          <a:p>
            <a:fld id="{D144FD56-836A-42AA-BA96-FC0E3E4A21F2}" type="slidenum">
              <a:rPr lang="sv-SE" smtClean="0"/>
              <a:t>20</a:t>
            </a:fld>
            <a:endParaRPr lang="sv-SE"/>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g9d977651cf_0_7"/>
          <p:cNvSpPr txBox="1">
            <a:spLocks noGrp="1"/>
          </p:cNvSpPr>
          <p:nvPr>
            <p:ph type="title"/>
          </p:nvPr>
        </p:nvSpPr>
        <p:spPr>
          <a:xfrm>
            <a:off x="838200" y="339367"/>
            <a:ext cx="10515600" cy="1325700"/>
          </a:xfrm>
          <a:prstGeom prst="rect">
            <a:avLst/>
          </a:prstGeom>
        </p:spPr>
        <p:txBody>
          <a:bodyPr spcFirstLastPara="1" wrap="square" lIns="91425" tIns="45700" rIns="91425" bIns="45700" anchor="ctr" anchorCtr="0">
            <a:noAutofit/>
          </a:bodyPr>
          <a:lstStyle/>
          <a:p>
            <a:pPr lvl="0"/>
            <a:r>
              <a:rPr lang="en-GB">
                <a:solidFill>
                  <a:srgbClr val="014C74"/>
                </a:solidFill>
              </a:rPr>
              <a:t>Fair4Fusion Demonstrators</a:t>
            </a:r>
            <a:endParaRPr>
              <a:solidFill>
                <a:srgbClr val="014C74"/>
              </a:solidFill>
            </a:endParaRPr>
          </a:p>
        </p:txBody>
      </p:sp>
      <p:sp>
        <p:nvSpPr>
          <p:cNvPr id="794" name="Google Shape;794;g9d977651cf_0_7"/>
          <p:cNvSpPr txBox="1">
            <a:spLocks noGrp="1"/>
          </p:cNvSpPr>
          <p:nvPr>
            <p:ph type="body" idx="1"/>
          </p:nvPr>
        </p:nvSpPr>
        <p:spPr>
          <a:xfrm>
            <a:off x="838200" y="1825625"/>
            <a:ext cx="10515600" cy="4351200"/>
          </a:xfrm>
          <a:prstGeom prst="rect">
            <a:avLst/>
          </a:prstGeom>
        </p:spPr>
        <p:txBody>
          <a:bodyPr spcFirstLastPara="1" wrap="square" lIns="91425" tIns="45700" rIns="91425" bIns="45700" anchor="t" anchorCtr="0">
            <a:normAutofit lnSpcReduction="10000"/>
          </a:bodyPr>
          <a:lstStyle/>
          <a:p>
            <a:pPr marL="0" lvl="0" indent="0" algn="l" rtl="0">
              <a:spcBef>
                <a:spcPts val="1000"/>
              </a:spcBef>
              <a:spcAft>
                <a:spcPts val="0"/>
              </a:spcAft>
              <a:buNone/>
            </a:pPr>
            <a:r>
              <a:rPr lang="en-GB" dirty="0"/>
              <a:t>Two different demonstrators to prioritise different technologies and approaches</a:t>
            </a:r>
          </a:p>
          <a:p>
            <a:pPr indent="-457200"/>
            <a:r>
              <a:rPr lang="en-GB" dirty="0"/>
              <a:t>Demonstrator #1</a:t>
            </a:r>
          </a:p>
          <a:p>
            <a:pPr lvl="1" indent="-457200"/>
            <a:r>
              <a:rPr lang="en-GB" dirty="0"/>
              <a:t>Data and metadata ingestion from various sites</a:t>
            </a:r>
          </a:p>
          <a:p>
            <a:pPr lvl="1" indent="-457200"/>
            <a:r>
              <a:rPr lang="en-US" dirty="0"/>
              <a:t>Based on re-use of existing components</a:t>
            </a:r>
          </a:p>
          <a:p>
            <a:pPr lvl="1" indent="-457200"/>
            <a:r>
              <a:rPr lang="en-GB" dirty="0"/>
              <a:t>Use of IMAS and </a:t>
            </a:r>
            <a:r>
              <a:rPr lang="en-GB" dirty="0" err="1"/>
              <a:t>EUROfusion</a:t>
            </a:r>
            <a:r>
              <a:rPr lang="en-GB" dirty="0"/>
              <a:t> Gateway</a:t>
            </a:r>
          </a:p>
          <a:p>
            <a:pPr lvl="1" indent="-457200"/>
            <a:r>
              <a:rPr lang="en-GB" dirty="0"/>
              <a:t>Using Federated AAI</a:t>
            </a:r>
          </a:p>
          <a:p>
            <a:pPr indent="-457200"/>
            <a:r>
              <a:rPr lang="en-GB" dirty="0"/>
              <a:t>Demonstrator #2</a:t>
            </a:r>
          </a:p>
          <a:p>
            <a:pPr lvl="1" indent="-457200"/>
            <a:r>
              <a:rPr lang="en-GB" dirty="0"/>
              <a:t>Alternative metadata representations</a:t>
            </a:r>
          </a:p>
          <a:p>
            <a:pPr lvl="1" indent="-457200"/>
            <a:r>
              <a:rPr lang="en-GB" dirty="0"/>
              <a:t>Alternative visualisation frameworks</a:t>
            </a:r>
          </a:p>
          <a:p>
            <a:pPr lvl="1" indent="-457200"/>
            <a:r>
              <a:rPr lang="en-GB" dirty="0"/>
              <a:t>Search technologies </a:t>
            </a:r>
          </a:p>
        </p:txBody>
      </p:sp>
      <p:sp>
        <p:nvSpPr>
          <p:cNvPr id="2" name="Slide Number Placeholder 1">
            <a:extLst>
              <a:ext uri="{FF2B5EF4-FFF2-40B4-BE49-F238E27FC236}">
                <a16:creationId xmlns:a16="http://schemas.microsoft.com/office/drawing/2014/main" id="{4246EB0B-20BA-4AB9-A8F5-C1C6B44403CD}"/>
              </a:ext>
            </a:extLst>
          </p:cNvPr>
          <p:cNvSpPr>
            <a:spLocks noGrp="1"/>
          </p:cNvSpPr>
          <p:nvPr>
            <p:ph type="sldNum" sz="quarter" idx="4"/>
          </p:nvPr>
        </p:nvSpPr>
        <p:spPr/>
        <p:txBody>
          <a:bodyPr/>
          <a:lstStyle/>
          <a:p>
            <a:fld id="{D144FD56-836A-42AA-BA96-FC0E3E4A21F2}" type="slidenum">
              <a:rPr lang="sv-SE" smtClean="0"/>
              <a:t>21</a:t>
            </a:fld>
            <a:endParaRPr lang="sv-SE"/>
          </a:p>
        </p:txBody>
      </p:sp>
      <p:pic>
        <p:nvPicPr>
          <p:cNvPr id="5" name="Picture 2">
            <a:extLst>
              <a:ext uri="{FF2B5EF4-FFF2-40B4-BE49-F238E27FC236}">
                <a16:creationId xmlns:a16="http://schemas.microsoft.com/office/drawing/2014/main" id="{417CEC6D-A050-D34A-BA92-81FDEA848F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0619" y="3450674"/>
            <a:ext cx="4766264" cy="3040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g9d977651cf_0_7"/>
          <p:cNvSpPr txBox="1">
            <a:spLocks noGrp="1"/>
          </p:cNvSpPr>
          <p:nvPr>
            <p:ph type="title"/>
          </p:nvPr>
        </p:nvSpPr>
        <p:spPr>
          <a:xfrm>
            <a:off x="838200" y="339367"/>
            <a:ext cx="10515600" cy="1325700"/>
          </a:xfrm>
          <a:prstGeom prst="rect">
            <a:avLst/>
          </a:prstGeom>
        </p:spPr>
        <p:txBody>
          <a:bodyPr spcFirstLastPara="1" wrap="square" lIns="91425" tIns="45700" rIns="91425" bIns="45700" anchor="ctr" anchorCtr="0">
            <a:noAutofit/>
          </a:bodyPr>
          <a:lstStyle/>
          <a:p>
            <a:pPr lvl="0"/>
            <a:r>
              <a:rPr lang="en-GB" dirty="0">
                <a:solidFill>
                  <a:srgbClr val="014C74"/>
                </a:solidFill>
              </a:rPr>
              <a:t>Fair4Fusion Initial recommendations</a:t>
            </a:r>
            <a:endParaRPr dirty="0">
              <a:solidFill>
                <a:srgbClr val="014C74"/>
              </a:solidFill>
            </a:endParaRPr>
          </a:p>
        </p:txBody>
      </p:sp>
      <p:sp>
        <p:nvSpPr>
          <p:cNvPr id="2" name="Slide Number Placeholder 1">
            <a:extLst>
              <a:ext uri="{FF2B5EF4-FFF2-40B4-BE49-F238E27FC236}">
                <a16:creationId xmlns:a16="http://schemas.microsoft.com/office/drawing/2014/main" id="{4246EB0B-20BA-4AB9-A8F5-C1C6B44403CD}"/>
              </a:ext>
            </a:extLst>
          </p:cNvPr>
          <p:cNvSpPr>
            <a:spLocks noGrp="1"/>
          </p:cNvSpPr>
          <p:nvPr>
            <p:ph type="sldNum" sz="quarter" idx="4"/>
          </p:nvPr>
        </p:nvSpPr>
        <p:spPr/>
        <p:txBody>
          <a:bodyPr/>
          <a:lstStyle/>
          <a:p>
            <a:fld id="{D144FD56-836A-42AA-BA96-FC0E3E4A21F2}" type="slidenum">
              <a:rPr lang="sv-SE" smtClean="0"/>
              <a:t>22</a:t>
            </a:fld>
            <a:endParaRPr lang="sv-SE"/>
          </a:p>
        </p:txBody>
      </p:sp>
      <p:graphicFrame>
        <p:nvGraphicFramePr>
          <p:cNvPr id="8" name="Table 7">
            <a:extLst>
              <a:ext uri="{FF2B5EF4-FFF2-40B4-BE49-F238E27FC236}">
                <a16:creationId xmlns:a16="http://schemas.microsoft.com/office/drawing/2014/main" id="{CCF09A1B-0795-CC40-B78C-10F0592BE500}"/>
              </a:ext>
            </a:extLst>
          </p:cNvPr>
          <p:cNvGraphicFramePr>
            <a:graphicFrameLocks noGrp="1"/>
          </p:cNvGraphicFramePr>
          <p:nvPr>
            <p:extLst>
              <p:ext uri="{D42A27DB-BD31-4B8C-83A1-F6EECF244321}">
                <p14:modId xmlns:p14="http://schemas.microsoft.com/office/powerpoint/2010/main" val="1794226907"/>
              </p:ext>
            </p:extLst>
          </p:nvPr>
        </p:nvGraphicFramePr>
        <p:xfrm>
          <a:off x="901700" y="1779588"/>
          <a:ext cx="10388600" cy="4358509"/>
        </p:xfrm>
        <a:graphic>
          <a:graphicData uri="http://schemas.openxmlformats.org/drawingml/2006/table">
            <a:tbl>
              <a:tblPr/>
              <a:tblGrid>
                <a:gridCol w="2286484">
                  <a:extLst>
                    <a:ext uri="{9D8B030D-6E8A-4147-A177-3AD203B41FA5}">
                      <a16:colId xmlns:a16="http://schemas.microsoft.com/office/drawing/2014/main" val="2437947926"/>
                    </a:ext>
                  </a:extLst>
                </a:gridCol>
                <a:gridCol w="8102116">
                  <a:extLst>
                    <a:ext uri="{9D8B030D-6E8A-4147-A177-3AD203B41FA5}">
                      <a16:colId xmlns:a16="http://schemas.microsoft.com/office/drawing/2014/main" val="2600012508"/>
                    </a:ext>
                  </a:extLst>
                </a:gridCol>
              </a:tblGrid>
              <a:tr h="991231">
                <a:tc>
                  <a:txBody>
                    <a:bodyPr/>
                    <a:lstStyle/>
                    <a:p>
                      <a:pPr rtl="0" fontAlgn="t">
                        <a:spcBef>
                          <a:spcPts val="0"/>
                        </a:spcBef>
                        <a:spcAft>
                          <a:spcPts val="0"/>
                        </a:spcAft>
                      </a:pPr>
                      <a:r>
                        <a:rPr lang="en-US" sz="1200" b="0" i="0" u="none" strike="noStrike">
                          <a:solidFill>
                            <a:srgbClr val="000000"/>
                          </a:solidFill>
                          <a:effectLst/>
                          <a:latin typeface="Arial" panose="020B0604020202020204" pitchFamily="34" charset="0"/>
                        </a:rPr>
                        <a:t>Policy</a:t>
                      </a:r>
                      <a:endParaRPr lang="en-US" sz="1600">
                        <a:effectLst/>
                      </a:endParaRPr>
                    </a:p>
                  </a:txBody>
                  <a:tcPr marL="42001" marR="42001" marT="42001" marB="420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panose="020B0604020202020204" pitchFamily="34" charset="0"/>
                        </a:rPr>
                        <a:t>Establish a central metadata catalogue, accessible and searchable (through a Web Portal), gathering data from multiple experiments.</a:t>
                      </a:r>
                      <a:endParaRPr lang="en-US" sz="1600">
                        <a:effectLst/>
                      </a:endParaRPr>
                    </a:p>
                    <a:p>
                      <a:pPr rtl="0" fontAlgn="t">
                        <a:spcBef>
                          <a:spcPts val="0"/>
                        </a:spcBef>
                        <a:spcAft>
                          <a:spcPts val="0"/>
                        </a:spcAft>
                      </a:pPr>
                      <a:r>
                        <a:rPr lang="en-US" sz="1200" b="0" i="0" u="none" strike="noStrike">
                          <a:solidFill>
                            <a:srgbClr val="000000"/>
                          </a:solidFill>
                          <a:effectLst/>
                          <a:latin typeface="Arial" panose="020B0604020202020204" pitchFamily="34" charset="0"/>
                        </a:rPr>
                        <a:t>Make the actual data also publicly accessible, after an embargo period.</a:t>
                      </a:r>
                      <a:endParaRPr lang="en-US" sz="1600">
                        <a:effectLst/>
                      </a:endParaRPr>
                    </a:p>
                    <a:p>
                      <a:pPr rtl="0" fontAlgn="t">
                        <a:spcBef>
                          <a:spcPts val="0"/>
                        </a:spcBef>
                        <a:spcAft>
                          <a:spcPts val="0"/>
                        </a:spcAft>
                      </a:pPr>
                      <a:r>
                        <a:rPr lang="en-US" sz="1200" b="0" i="0" u="none" strike="noStrike">
                          <a:solidFill>
                            <a:srgbClr val="000000"/>
                          </a:solidFill>
                          <a:effectLst/>
                          <a:latin typeface="Arial" panose="020B0604020202020204" pitchFamily="34" charset="0"/>
                        </a:rPr>
                        <a:t>Use IMAS Data Dictionary to publish metadata and data in an interoperable way, thus progressively develop mappings of data of EU experiments to IMAS.</a:t>
                      </a:r>
                      <a:endParaRPr lang="en-US" sz="1600">
                        <a:effectLst/>
                      </a:endParaRPr>
                    </a:p>
                  </a:txBody>
                  <a:tcPr marL="42001" marR="42001" marT="42001" marB="420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6543720"/>
                  </a:ext>
                </a:extLst>
              </a:tr>
              <a:tr h="890428">
                <a:tc>
                  <a:txBody>
                    <a:bodyPr/>
                    <a:lstStyle/>
                    <a:p>
                      <a:pPr rtl="0" fontAlgn="t">
                        <a:spcBef>
                          <a:spcPts val="0"/>
                        </a:spcBef>
                        <a:spcAft>
                          <a:spcPts val="0"/>
                        </a:spcAft>
                      </a:pPr>
                      <a:r>
                        <a:rPr lang="en-US" sz="1200" b="0" i="0" u="none" strike="noStrike">
                          <a:solidFill>
                            <a:srgbClr val="000000"/>
                          </a:solidFill>
                          <a:effectLst/>
                          <a:latin typeface="Arial" panose="020B0604020202020204" pitchFamily="34" charset="0"/>
                        </a:rPr>
                        <a:t>Architectural fundamentals</a:t>
                      </a:r>
                      <a:endParaRPr lang="en-US" sz="1600">
                        <a:effectLst/>
                      </a:endParaRPr>
                    </a:p>
                  </a:txBody>
                  <a:tcPr marL="42001" marR="42001" marT="42001" marB="420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panose="020B0604020202020204" pitchFamily="34" charset="0"/>
                        </a:rPr>
                        <a:t>The system should integrate metadata coming from many sources, which may be natively using different formats, and present it in an unified format to the users. In order to enable easy usage of the system, the integration of metadata and its provisioning should be managed centrally, with help of specialised services accessible with well-defined remote interfaces. </a:t>
                      </a:r>
                      <a:endParaRPr lang="en-US" sz="1600">
                        <a:effectLst/>
                      </a:endParaRPr>
                    </a:p>
                  </a:txBody>
                  <a:tcPr marL="42001" marR="42001" marT="42001" marB="420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14123703"/>
                  </a:ext>
                </a:extLst>
              </a:tr>
              <a:tr h="688822">
                <a:tc>
                  <a:txBody>
                    <a:bodyPr/>
                    <a:lstStyle/>
                    <a:p>
                      <a:pPr rtl="0" fontAlgn="t">
                        <a:spcBef>
                          <a:spcPts val="0"/>
                        </a:spcBef>
                        <a:spcAft>
                          <a:spcPts val="0"/>
                        </a:spcAft>
                      </a:pPr>
                      <a:r>
                        <a:rPr lang="en-US" sz="1200" b="0" i="0" u="none" strike="noStrike">
                          <a:solidFill>
                            <a:srgbClr val="000000"/>
                          </a:solidFill>
                          <a:effectLst/>
                          <a:latin typeface="Arial" panose="020B0604020202020204" pitchFamily="34" charset="0"/>
                        </a:rPr>
                        <a:t>Metadata handling</a:t>
                      </a:r>
                      <a:endParaRPr lang="en-US" sz="1600">
                        <a:effectLst/>
                      </a:endParaRPr>
                    </a:p>
                  </a:txBody>
                  <a:tcPr marL="42001" marR="42001" marT="42001" marB="420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panose="020B0604020202020204" pitchFamily="34" charset="0"/>
                        </a:rPr>
                        <a:t>The metadata structures should be based on existing standards, in particular on IMAS Data Dictionary and its internal data structures like Summary IDS and "dataset_fair" IDS. If some metadata is not supported by IDSes, as a first step it should be analysed if the IDSes could be extended to support this metadata. </a:t>
                      </a:r>
                      <a:endParaRPr lang="en-US" sz="1600">
                        <a:effectLst/>
                      </a:endParaRPr>
                    </a:p>
                  </a:txBody>
                  <a:tcPr marL="42001" marR="42001" marT="42001" marB="420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662433"/>
                  </a:ext>
                </a:extLst>
              </a:tr>
              <a:tr h="1092035">
                <a:tc>
                  <a:txBody>
                    <a:bodyPr/>
                    <a:lstStyle/>
                    <a:p>
                      <a:pPr rtl="0" fontAlgn="t">
                        <a:spcBef>
                          <a:spcPts val="0"/>
                        </a:spcBef>
                        <a:spcAft>
                          <a:spcPts val="0"/>
                        </a:spcAft>
                      </a:pPr>
                      <a:r>
                        <a:rPr lang="en-US" sz="1200" b="0" i="0" u="none" strike="noStrike">
                          <a:solidFill>
                            <a:srgbClr val="000000"/>
                          </a:solidFill>
                          <a:effectLst/>
                          <a:latin typeface="Arial" panose="020B0604020202020204" pitchFamily="34" charset="0"/>
                        </a:rPr>
                        <a:t>Integration of metadata from experimental sites </a:t>
                      </a:r>
                      <a:endParaRPr lang="en-US" sz="1600">
                        <a:effectLst/>
                      </a:endParaRPr>
                    </a:p>
                  </a:txBody>
                  <a:tcPr marL="42001" marR="42001" marT="42001" marB="420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a:solidFill>
                            <a:srgbClr val="000000"/>
                          </a:solidFill>
                          <a:effectLst/>
                          <a:latin typeface="Arial" panose="020B0604020202020204" pitchFamily="34" charset="0"/>
                        </a:rPr>
                        <a:t>Experiments internally use different formats for their metadata. Assuming IMAS as the underlying format for metadata within the F4F environment, there is a need to provide a set of translation services to enable translation of custom formats to IMAS. </a:t>
                      </a:r>
                      <a:endParaRPr lang="en-US" sz="1600">
                        <a:effectLst/>
                      </a:endParaRPr>
                    </a:p>
                    <a:p>
                      <a:pPr rtl="0" fontAlgn="t">
                        <a:spcBef>
                          <a:spcPts val="0"/>
                        </a:spcBef>
                        <a:spcAft>
                          <a:spcPts val="0"/>
                        </a:spcAft>
                      </a:pPr>
                      <a:r>
                        <a:rPr lang="en-US" sz="1200" b="0" i="0" u="none" strike="noStrike">
                          <a:solidFill>
                            <a:srgbClr val="000000"/>
                          </a:solidFill>
                          <a:effectLst/>
                          <a:latin typeface="Arial" panose="020B0604020202020204" pitchFamily="34" charset="0"/>
                        </a:rPr>
                        <a:t>The </a:t>
                      </a:r>
                      <a:r>
                        <a:rPr lang="en-US" sz="1200" b="0" i="1" u="none" strike="noStrike">
                          <a:solidFill>
                            <a:srgbClr val="000000"/>
                          </a:solidFill>
                          <a:effectLst/>
                          <a:latin typeface="Arial" panose="020B0604020202020204" pitchFamily="34" charset="0"/>
                        </a:rPr>
                        <a:t>push</a:t>
                      </a:r>
                      <a:r>
                        <a:rPr lang="en-US" sz="1200" b="0" i="0" u="none" strike="noStrike">
                          <a:solidFill>
                            <a:srgbClr val="000000"/>
                          </a:solidFill>
                          <a:effectLst/>
                          <a:latin typeface="Arial" panose="020B0604020202020204" pitchFamily="34" charset="0"/>
                        </a:rPr>
                        <a:t> and </a:t>
                      </a:r>
                      <a:r>
                        <a:rPr lang="en-US" sz="1200" b="0" i="1" u="none" strike="noStrike">
                          <a:solidFill>
                            <a:srgbClr val="000000"/>
                          </a:solidFill>
                          <a:effectLst/>
                          <a:latin typeface="Arial" panose="020B0604020202020204" pitchFamily="34" charset="0"/>
                        </a:rPr>
                        <a:t>pull </a:t>
                      </a:r>
                      <a:r>
                        <a:rPr lang="en-US" sz="1200" b="0" i="0" u="none" strike="noStrike">
                          <a:solidFill>
                            <a:srgbClr val="000000"/>
                          </a:solidFill>
                          <a:effectLst/>
                          <a:latin typeface="Arial" panose="020B0604020202020204" pitchFamily="34" charset="0"/>
                        </a:rPr>
                        <a:t>styles of data retrievement can be considered. In any case, if it is not denied by certain policies or/and technical restrictions on sites, it is recommended to base the integration on the REST protocol.</a:t>
                      </a:r>
                      <a:endParaRPr lang="en-US" sz="1600">
                        <a:effectLst/>
                      </a:endParaRPr>
                    </a:p>
                  </a:txBody>
                  <a:tcPr marL="42001" marR="42001" marT="42001" marB="420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9307312"/>
                  </a:ext>
                </a:extLst>
              </a:tr>
              <a:tr h="688822">
                <a:tc>
                  <a:txBody>
                    <a:bodyPr/>
                    <a:lstStyle/>
                    <a:p>
                      <a:pPr rtl="0" fontAlgn="t">
                        <a:spcBef>
                          <a:spcPts val="0"/>
                        </a:spcBef>
                        <a:spcAft>
                          <a:spcPts val="0"/>
                        </a:spcAft>
                      </a:pPr>
                      <a:r>
                        <a:rPr lang="en-US" sz="1200" b="0" i="0" u="none" strike="noStrike">
                          <a:solidFill>
                            <a:srgbClr val="000000"/>
                          </a:solidFill>
                          <a:effectLst/>
                          <a:latin typeface="Arial" panose="020B0604020202020204" pitchFamily="34" charset="0"/>
                        </a:rPr>
                        <a:t>Physical data access</a:t>
                      </a:r>
                      <a:endParaRPr lang="en-US" sz="1600">
                        <a:effectLst/>
                      </a:endParaRPr>
                    </a:p>
                  </a:txBody>
                  <a:tcPr marL="42001" marR="42001" marT="42001" marB="420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200" b="0" i="0" u="none" strike="noStrike" dirty="0">
                          <a:solidFill>
                            <a:srgbClr val="000000"/>
                          </a:solidFill>
                          <a:effectLst/>
                          <a:latin typeface="Arial" panose="020B0604020202020204" pitchFamily="34" charset="0"/>
                        </a:rPr>
                        <a:t>Access to physical data not stored within the F4F system itself should be possible for F4F clients: based on search results it should be possible to retrieve experimental data. </a:t>
                      </a:r>
                      <a:r>
                        <a:rPr lang="en-US" sz="1200" b="0" i="0" u="none" strike="noStrike" dirty="0" err="1">
                          <a:solidFill>
                            <a:srgbClr val="000000"/>
                          </a:solidFill>
                          <a:effectLst/>
                          <a:latin typeface="Arial" panose="020B0604020202020204" pitchFamily="34" charset="0"/>
                        </a:rPr>
                        <a:t>EuroFusion</a:t>
                      </a:r>
                      <a:r>
                        <a:rPr lang="en-US" sz="1200" b="0" i="0" u="none" strike="noStrike" dirty="0">
                          <a:solidFill>
                            <a:srgbClr val="000000"/>
                          </a:solidFill>
                          <a:effectLst/>
                          <a:latin typeface="Arial" panose="020B0604020202020204" pitchFamily="34" charset="0"/>
                        </a:rPr>
                        <a:t> encourages the sharing data generated by </a:t>
                      </a:r>
                      <a:r>
                        <a:rPr lang="en-US" sz="1200" b="0" i="0" u="none" strike="noStrike" dirty="0" err="1">
                          <a:solidFill>
                            <a:srgbClr val="000000"/>
                          </a:solidFill>
                          <a:effectLst/>
                          <a:latin typeface="Arial" panose="020B0604020202020204" pitchFamily="34" charset="0"/>
                        </a:rPr>
                        <a:t>EuroFusion</a:t>
                      </a:r>
                      <a:r>
                        <a:rPr lang="en-US" sz="1200" b="0" i="0" u="none" strike="noStrike" dirty="0">
                          <a:solidFill>
                            <a:srgbClr val="000000"/>
                          </a:solidFill>
                          <a:effectLst/>
                          <a:latin typeface="Arial" panose="020B0604020202020204" pitchFamily="34" charset="0"/>
                        </a:rPr>
                        <a:t> funded projects through the IMAS/IDS infrastructure. </a:t>
                      </a:r>
                      <a:endParaRPr lang="en-US" sz="1600" dirty="0">
                        <a:effectLst/>
                      </a:endParaRPr>
                    </a:p>
                  </a:txBody>
                  <a:tcPr marL="42001" marR="42001" marT="42001" marB="4200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655709"/>
                  </a:ext>
                </a:extLst>
              </a:tr>
            </a:tbl>
          </a:graphicData>
        </a:graphic>
      </p:graphicFrame>
      <p:sp>
        <p:nvSpPr>
          <p:cNvPr id="9" name="Rectangle 2">
            <a:extLst>
              <a:ext uri="{FF2B5EF4-FFF2-40B4-BE49-F238E27FC236}">
                <a16:creationId xmlns:a16="http://schemas.microsoft.com/office/drawing/2014/main" id="{CA160889-0773-ED4E-97EC-3B0031B4288D}"/>
              </a:ext>
            </a:extLst>
          </p:cNvPr>
          <p:cNvSpPr>
            <a:spLocks noChangeArrowheads="1"/>
          </p:cNvSpPr>
          <p:nvPr/>
        </p:nvSpPr>
        <p:spPr bwMode="auto">
          <a:xfrm>
            <a:off x="-13465600" y="1317923"/>
            <a:ext cx="4809517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8095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92"/>
        <p:cNvGrpSpPr/>
        <p:nvPr/>
      </p:nvGrpSpPr>
      <p:grpSpPr>
        <a:xfrm>
          <a:off x="0" y="0"/>
          <a:ext cx="0" cy="0"/>
          <a:chOff x="0" y="0"/>
          <a:chExt cx="0" cy="0"/>
        </a:xfrm>
      </p:grpSpPr>
      <p:sp>
        <p:nvSpPr>
          <p:cNvPr id="793" name="Google Shape;793;g9d977651cf_0_7"/>
          <p:cNvSpPr txBox="1">
            <a:spLocks noGrp="1"/>
          </p:cNvSpPr>
          <p:nvPr>
            <p:ph type="title"/>
          </p:nvPr>
        </p:nvSpPr>
        <p:spPr>
          <a:xfrm>
            <a:off x="838200" y="339367"/>
            <a:ext cx="10515600" cy="1325700"/>
          </a:xfrm>
          <a:prstGeom prst="rect">
            <a:avLst/>
          </a:prstGeom>
        </p:spPr>
        <p:txBody>
          <a:bodyPr spcFirstLastPara="1" wrap="square" lIns="91425" tIns="45700" rIns="91425" bIns="45700" anchor="ctr" anchorCtr="0">
            <a:noAutofit/>
          </a:bodyPr>
          <a:lstStyle/>
          <a:p>
            <a:pPr lvl="0"/>
            <a:r>
              <a:rPr lang="en-GB" dirty="0">
                <a:solidFill>
                  <a:srgbClr val="014C74"/>
                </a:solidFill>
              </a:rPr>
              <a:t>Fair4Fusion Initial recommendations</a:t>
            </a:r>
            <a:endParaRPr dirty="0">
              <a:solidFill>
                <a:srgbClr val="014C74"/>
              </a:solidFill>
            </a:endParaRPr>
          </a:p>
        </p:txBody>
      </p:sp>
      <p:sp>
        <p:nvSpPr>
          <p:cNvPr id="2" name="Slide Number Placeholder 1">
            <a:extLst>
              <a:ext uri="{FF2B5EF4-FFF2-40B4-BE49-F238E27FC236}">
                <a16:creationId xmlns:a16="http://schemas.microsoft.com/office/drawing/2014/main" id="{4246EB0B-20BA-4AB9-A8F5-C1C6B44403CD}"/>
              </a:ext>
            </a:extLst>
          </p:cNvPr>
          <p:cNvSpPr>
            <a:spLocks noGrp="1"/>
          </p:cNvSpPr>
          <p:nvPr>
            <p:ph type="sldNum" sz="quarter" idx="4"/>
          </p:nvPr>
        </p:nvSpPr>
        <p:spPr/>
        <p:txBody>
          <a:bodyPr/>
          <a:lstStyle/>
          <a:p>
            <a:fld id="{D144FD56-836A-42AA-BA96-FC0E3E4A21F2}" type="slidenum">
              <a:rPr lang="sv-SE" smtClean="0"/>
              <a:t>23</a:t>
            </a:fld>
            <a:endParaRPr lang="sv-SE"/>
          </a:p>
        </p:txBody>
      </p:sp>
      <p:sp>
        <p:nvSpPr>
          <p:cNvPr id="9" name="Rectangle 2">
            <a:extLst>
              <a:ext uri="{FF2B5EF4-FFF2-40B4-BE49-F238E27FC236}">
                <a16:creationId xmlns:a16="http://schemas.microsoft.com/office/drawing/2014/main" id="{CA160889-0773-ED4E-97EC-3B0031B4288D}"/>
              </a:ext>
            </a:extLst>
          </p:cNvPr>
          <p:cNvSpPr>
            <a:spLocks noChangeArrowheads="1"/>
          </p:cNvSpPr>
          <p:nvPr/>
        </p:nvSpPr>
        <p:spPr bwMode="auto">
          <a:xfrm>
            <a:off x="-13465600" y="1317923"/>
            <a:ext cx="4809517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3" name="Table 2">
            <a:extLst>
              <a:ext uri="{FF2B5EF4-FFF2-40B4-BE49-F238E27FC236}">
                <a16:creationId xmlns:a16="http://schemas.microsoft.com/office/drawing/2014/main" id="{5FB84A94-2E4F-B94D-8D7F-53F61670FB94}"/>
              </a:ext>
            </a:extLst>
          </p:cNvPr>
          <p:cNvGraphicFramePr>
            <a:graphicFrameLocks noGrp="1"/>
          </p:cNvGraphicFramePr>
          <p:nvPr>
            <p:extLst>
              <p:ext uri="{D42A27DB-BD31-4B8C-83A1-F6EECF244321}">
                <p14:modId xmlns:p14="http://schemas.microsoft.com/office/powerpoint/2010/main" val="43893319"/>
              </p:ext>
            </p:extLst>
          </p:nvPr>
        </p:nvGraphicFramePr>
        <p:xfrm>
          <a:off x="838200" y="1665067"/>
          <a:ext cx="11065933" cy="4089349"/>
        </p:xfrm>
        <a:graphic>
          <a:graphicData uri="http://schemas.openxmlformats.org/drawingml/2006/table">
            <a:tbl>
              <a:tblPr/>
              <a:tblGrid>
                <a:gridCol w="1388633">
                  <a:extLst>
                    <a:ext uri="{9D8B030D-6E8A-4147-A177-3AD203B41FA5}">
                      <a16:colId xmlns:a16="http://schemas.microsoft.com/office/drawing/2014/main" val="3842707460"/>
                    </a:ext>
                  </a:extLst>
                </a:gridCol>
                <a:gridCol w="9677300">
                  <a:extLst>
                    <a:ext uri="{9D8B030D-6E8A-4147-A177-3AD203B41FA5}">
                      <a16:colId xmlns:a16="http://schemas.microsoft.com/office/drawing/2014/main" val="546926901"/>
                    </a:ext>
                  </a:extLst>
                </a:gridCol>
              </a:tblGrid>
              <a:tr h="514055">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Client components</a:t>
                      </a:r>
                      <a:endParaRPr lang="en-US" sz="105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integration</a:t>
                      </a:r>
                      <a:endParaRPr lang="en-US" sz="1050" dirty="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The central services of the system should be accessible for both the client tools being the integral part of the F4F system as well as for possible external clients. In order to provide an easy and standardised way of client access, it is recommended to provide a well-defined REST API as the main entry-point to the system.</a:t>
                      </a:r>
                      <a:endParaRPr lang="en-US" sz="105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4720317"/>
                  </a:ext>
                </a:extLst>
              </a:tr>
              <a:tr h="1104672">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Core services</a:t>
                      </a:r>
                      <a:endParaRPr lang="en-US" sz="1050" dirty="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The role of core services is to store aggregated metadata coming from different experiments as well as other kinds of data and metadata essential for the system that is provided by users or inferred from existing data. </a:t>
                      </a:r>
                      <a:endParaRPr lang="en-US" sz="105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The data structures employed by the core services should be based on IMAS and possibly other widely-accepted standards (e.g. W3C PROV for provenance).</a:t>
                      </a:r>
                      <a:endParaRPr lang="en-US" sz="105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Whenever possible and justified the usage of existing services, such as </a:t>
                      </a:r>
                      <a:r>
                        <a:rPr lang="en-US" sz="1000" b="0" i="0" u="none" strike="noStrike" dirty="0" err="1">
                          <a:solidFill>
                            <a:srgbClr val="000000"/>
                          </a:solidFill>
                          <a:effectLst/>
                          <a:latin typeface="Arial" panose="020B0604020202020204" pitchFamily="34" charset="0"/>
                        </a:rPr>
                        <a:t>CatalogueQT</a:t>
                      </a:r>
                      <a:r>
                        <a:rPr lang="en-US" sz="1000" b="0" i="0" u="none" strike="noStrike" dirty="0">
                          <a:solidFill>
                            <a:srgbClr val="000000"/>
                          </a:solidFill>
                          <a:effectLst/>
                          <a:latin typeface="Arial" panose="020B0604020202020204" pitchFamily="34" charset="0"/>
                        </a:rPr>
                        <a:t>, is recommended. Note that this service has been already extended as part of the Demonstrator work carried out during the F4F activity (WP5).</a:t>
                      </a:r>
                      <a:endParaRPr lang="en-US" sz="105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The central services should be provided with High Availability principles (e.g. using Kubernetes cluster)</a:t>
                      </a:r>
                      <a:endParaRPr lang="en-US" sz="1050" dirty="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7968357"/>
                  </a:ext>
                </a:extLst>
              </a:tr>
              <a:tr h="645304">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Supplementary services</a:t>
                      </a:r>
                      <a:endParaRPr lang="en-US" sz="105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In order to support generic functionality an integration of few additional services should be considered. An example could be a PubSub service to enable asynchronous communication within the system or proxy service enabling access to experimental data. Additional services may be also needed to enable remote configuration and accounting. It is recommended to use existing software to provide these services.</a:t>
                      </a:r>
                      <a:endParaRPr lang="en-US" sz="105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2709173"/>
                  </a:ext>
                </a:extLst>
              </a:tr>
              <a:tr h="804267">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User-level components</a:t>
                      </a:r>
                      <a:endParaRPr lang="en-US" sz="105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The main entry point to the system needs to be a Web Portal offering an extensive set of features for searching, filtering, displaying, comparison and management of metadata. It should also enable access to experimental data. It is recommended to implement the portal in a modern way, i.e. divide it into frontend (responsible for the presentation and user interactions) and backend (aimed to provide a flexible way of integration with services). </a:t>
                      </a:r>
                      <a:endParaRPr lang="en-US" sz="1050" dirty="0">
                        <a:effectLst/>
                      </a:endParaRPr>
                    </a:p>
                    <a:p>
                      <a:pPr rtl="0" fontAlgn="t">
                        <a:spcBef>
                          <a:spcPts val="0"/>
                        </a:spcBef>
                        <a:spcAft>
                          <a:spcPts val="0"/>
                        </a:spcAft>
                      </a:pPr>
                      <a:r>
                        <a:rPr lang="en-US" sz="1000" b="0" i="0" u="none" strike="noStrike" dirty="0">
                          <a:solidFill>
                            <a:srgbClr val="000000"/>
                          </a:solidFill>
                          <a:effectLst/>
                          <a:latin typeface="Arial" panose="020B0604020202020204" pitchFamily="34" charset="0"/>
                        </a:rPr>
                        <a:t>In addition to Web Portal, there should be a command-line client interface provided for all use cases that need some sort of automation (possibly based on REST API). </a:t>
                      </a:r>
                      <a:endParaRPr lang="en-US" sz="1050" dirty="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319406"/>
                  </a:ext>
                </a:extLst>
              </a:tr>
              <a:tr h="448431">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AAI</a:t>
                      </a:r>
                      <a:endParaRPr lang="en-US" sz="105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In order to ensure good-level of security and enable easy integration of components, the system should use federated AAI. AAI should be implemented in accordance with the AARC blueprint architecture. Once </a:t>
                      </a:r>
                      <a:r>
                        <a:rPr lang="en-US" sz="1000" b="0" i="0" u="none" strike="noStrike" dirty="0" err="1">
                          <a:solidFill>
                            <a:srgbClr val="000000"/>
                          </a:solidFill>
                          <a:effectLst/>
                          <a:latin typeface="Arial" panose="020B0604020202020204" pitchFamily="34" charset="0"/>
                        </a:rPr>
                        <a:t>EUROfusion</a:t>
                      </a:r>
                      <a:r>
                        <a:rPr lang="en-US" sz="1000" b="0" i="0" u="none" strike="noStrike" dirty="0">
                          <a:solidFill>
                            <a:srgbClr val="000000"/>
                          </a:solidFill>
                          <a:effectLst/>
                          <a:latin typeface="Arial" panose="020B0604020202020204" pitchFamily="34" charset="0"/>
                        </a:rPr>
                        <a:t> AAI Proxy is made operational its usage is recommended. </a:t>
                      </a:r>
                      <a:endParaRPr lang="en-US" sz="1050" dirty="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5951365"/>
                  </a:ext>
                </a:extLst>
              </a:tr>
              <a:tr h="317183">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Persistent Identifiers (PIDs)</a:t>
                      </a:r>
                      <a:endParaRPr lang="en-US" sz="105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All data exposed by the system, including metadata and experimental data that can be referenced, should be marked with Persistent Identifiers (</a:t>
                      </a:r>
                      <a:r>
                        <a:rPr lang="en-US" sz="1000" b="0" i="0" u="none" strike="noStrike" dirty="0" err="1">
                          <a:solidFill>
                            <a:srgbClr val="000000"/>
                          </a:solidFill>
                          <a:effectLst/>
                          <a:latin typeface="Arial" panose="020B0604020202020204" pitchFamily="34" charset="0"/>
                        </a:rPr>
                        <a:t>eg.</a:t>
                      </a:r>
                      <a:r>
                        <a:rPr lang="en-US" sz="1000" b="0" i="0" u="none" strike="noStrike" dirty="0">
                          <a:solidFill>
                            <a:srgbClr val="000000"/>
                          </a:solidFill>
                          <a:effectLst/>
                          <a:latin typeface="Arial" panose="020B0604020202020204" pitchFamily="34" charset="0"/>
                        </a:rPr>
                        <a:t> DOI or </a:t>
                      </a:r>
                      <a:r>
                        <a:rPr lang="en-US" sz="1000" b="0" i="0" u="none" strike="noStrike" dirty="0" err="1">
                          <a:solidFill>
                            <a:srgbClr val="000000"/>
                          </a:solidFill>
                          <a:effectLst/>
                          <a:latin typeface="Arial" panose="020B0604020202020204" pitchFamily="34" charset="0"/>
                        </a:rPr>
                        <a:t>ePIC</a:t>
                      </a:r>
                      <a:r>
                        <a:rPr lang="en-US" sz="1000" b="0" i="0" u="none" strike="noStrike" dirty="0">
                          <a:solidFill>
                            <a:srgbClr val="000000"/>
                          </a:solidFill>
                          <a:effectLst/>
                          <a:latin typeface="Arial" panose="020B0604020202020204" pitchFamily="34" charset="0"/>
                        </a:rPr>
                        <a:t>) so that they can be uniquely recognized. </a:t>
                      </a:r>
                      <a:endParaRPr lang="en-US" sz="1050" dirty="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0822669"/>
                  </a:ext>
                </a:extLst>
              </a:tr>
              <a:tr h="185935">
                <a:tc>
                  <a:txBody>
                    <a:bodyPr/>
                    <a:lstStyle/>
                    <a:p>
                      <a:pPr rtl="0" fontAlgn="t">
                        <a:spcBef>
                          <a:spcPts val="0"/>
                        </a:spcBef>
                        <a:spcAft>
                          <a:spcPts val="0"/>
                        </a:spcAft>
                      </a:pPr>
                      <a:r>
                        <a:rPr lang="en-US" sz="1000" b="0" i="0" u="none" strike="noStrike">
                          <a:solidFill>
                            <a:srgbClr val="000000"/>
                          </a:solidFill>
                          <a:effectLst/>
                          <a:latin typeface="Arial" panose="020B0604020202020204" pitchFamily="34" charset="0"/>
                        </a:rPr>
                        <a:t>Licenses</a:t>
                      </a:r>
                      <a:endParaRPr lang="en-US" sz="105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000" b="0" i="0" u="none" strike="noStrike" dirty="0">
                          <a:solidFill>
                            <a:srgbClr val="000000"/>
                          </a:solidFill>
                          <a:effectLst/>
                          <a:latin typeface="Arial" panose="020B0604020202020204" pitchFamily="34" charset="0"/>
                        </a:rPr>
                        <a:t>Issue to be addressed : compatibility of clearance procedures with public data licenses </a:t>
                      </a:r>
                      <a:endParaRPr lang="en-US" sz="1050" dirty="0">
                        <a:effectLst/>
                      </a:endParaRPr>
                    </a:p>
                  </a:txBody>
                  <a:tcPr marL="28855" marR="28855" marT="28855" marB="2885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6809712"/>
                  </a:ext>
                </a:extLst>
              </a:tr>
            </a:tbl>
          </a:graphicData>
        </a:graphic>
      </p:graphicFrame>
      <p:sp>
        <p:nvSpPr>
          <p:cNvPr id="4" name="Rectangle 1">
            <a:extLst>
              <a:ext uri="{FF2B5EF4-FFF2-40B4-BE49-F238E27FC236}">
                <a16:creationId xmlns:a16="http://schemas.microsoft.com/office/drawing/2014/main" id="{ACCBE032-9479-AB4A-92DD-5AC0D60AED99}"/>
              </a:ext>
            </a:extLst>
          </p:cNvPr>
          <p:cNvSpPr>
            <a:spLocks noChangeArrowheads="1"/>
          </p:cNvSpPr>
          <p:nvPr/>
        </p:nvSpPr>
        <p:spPr bwMode="auto">
          <a:xfrm>
            <a:off x="-24144416" y="1203623"/>
            <a:ext cx="74571695"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41406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A3435-E86F-204D-AD82-26BE84C0A36D}"/>
              </a:ext>
            </a:extLst>
          </p:cNvPr>
          <p:cNvSpPr>
            <a:spLocks noGrp="1"/>
          </p:cNvSpPr>
          <p:nvPr>
            <p:ph type="title"/>
          </p:nvPr>
        </p:nvSpPr>
        <p:spPr/>
        <p:txBody>
          <a:bodyPr/>
          <a:lstStyle/>
          <a:p>
            <a:r>
              <a:rPr lang="en-GB"/>
              <a:t>Questions?</a:t>
            </a:r>
          </a:p>
        </p:txBody>
      </p:sp>
      <p:sp>
        <p:nvSpPr>
          <p:cNvPr id="3" name="Content Placeholder 2">
            <a:extLst>
              <a:ext uri="{FF2B5EF4-FFF2-40B4-BE49-F238E27FC236}">
                <a16:creationId xmlns:a16="http://schemas.microsoft.com/office/drawing/2014/main" id="{EFDF306D-04F7-284B-8B84-DE2CFDCA8961}"/>
              </a:ext>
            </a:extLst>
          </p:cNvPr>
          <p:cNvSpPr>
            <a:spLocks noGrp="1"/>
          </p:cNvSpPr>
          <p:nvPr>
            <p:ph idx="1"/>
          </p:nvPr>
        </p:nvSpPr>
        <p:spPr/>
        <p:txBody>
          <a:bodyPr/>
          <a:lstStyle/>
          <a:p>
            <a:pPr marL="114300" indent="0">
              <a:buNone/>
            </a:pPr>
            <a:r>
              <a:rPr lang="en-GB"/>
              <a:t>For more please follow us on social media and check the web site for project updates</a:t>
            </a:r>
          </a:p>
          <a:p>
            <a:pPr marL="0" indent="0" algn="ctr">
              <a:buNone/>
            </a:pPr>
            <a:r>
              <a:rPr lang="sv-SE" u="sng">
                <a:hlinkClick r:id="rId2">
                  <a:extLst>
                    <a:ext uri="{A12FA001-AC4F-418D-AE19-62706E023703}">
                      <ahyp:hlinkClr xmlns:ahyp="http://schemas.microsoft.com/office/drawing/2018/hyperlinkcolor" val="tx"/>
                    </a:ext>
                  </a:extLst>
                </a:hlinkClick>
              </a:rPr>
              <a:t>https://www.fair4fusion.eu</a:t>
            </a:r>
            <a:endParaRPr lang="en-GB"/>
          </a:p>
        </p:txBody>
      </p:sp>
      <p:pic>
        <p:nvPicPr>
          <p:cNvPr id="9218" name="Picture 2">
            <a:extLst>
              <a:ext uri="{FF2B5EF4-FFF2-40B4-BE49-F238E27FC236}">
                <a16:creationId xmlns:a16="http://schemas.microsoft.com/office/drawing/2014/main" id="{C7CC762A-3AC5-4247-A1B0-4A0FEAF6946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23531" y="3612543"/>
            <a:ext cx="551871" cy="55187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D7E362-98D6-1146-BFE7-FD6645D45D3E}"/>
              </a:ext>
            </a:extLst>
          </p:cNvPr>
          <p:cNvSpPr txBox="1"/>
          <p:nvPr/>
        </p:nvSpPr>
        <p:spPr>
          <a:xfrm>
            <a:off x="3895031" y="3599265"/>
            <a:ext cx="2067617" cy="523220"/>
          </a:xfrm>
          <a:prstGeom prst="rect">
            <a:avLst/>
          </a:prstGeom>
          <a:noFill/>
        </p:spPr>
        <p:txBody>
          <a:bodyPr wrap="none" rtlCol="0">
            <a:spAutoFit/>
          </a:bodyPr>
          <a:lstStyle/>
          <a:p>
            <a:r>
              <a:rPr lang="en-GB" sz="2800" u="sng">
                <a:solidFill>
                  <a:srgbClr val="014C74"/>
                </a:solidFill>
              </a:rPr>
              <a:t>@fair4fusion</a:t>
            </a:r>
          </a:p>
        </p:txBody>
      </p:sp>
      <p:pic>
        <p:nvPicPr>
          <p:cNvPr id="9220" name="Picture 4">
            <a:extLst>
              <a:ext uri="{FF2B5EF4-FFF2-40B4-BE49-F238E27FC236}">
                <a16:creationId xmlns:a16="http://schemas.microsoft.com/office/drawing/2014/main" id="{865C2110-D873-BC4E-B3AA-1DC6E8E7A9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7636" y="4531300"/>
            <a:ext cx="861157" cy="4874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EE9F214-501B-6E4B-9829-A3D60B92FBDA}"/>
              </a:ext>
            </a:extLst>
          </p:cNvPr>
          <p:cNvSpPr txBox="1"/>
          <p:nvPr/>
        </p:nvSpPr>
        <p:spPr>
          <a:xfrm>
            <a:off x="3964302" y="4516582"/>
            <a:ext cx="6463839" cy="523220"/>
          </a:xfrm>
          <a:prstGeom prst="rect">
            <a:avLst/>
          </a:prstGeom>
          <a:noFill/>
        </p:spPr>
        <p:txBody>
          <a:bodyPr wrap="square" rtlCol="0">
            <a:spAutoFit/>
          </a:bodyPr>
          <a:lstStyle/>
          <a:p>
            <a:r>
              <a:rPr lang="en-GB" sz="2800" u="sng">
                <a:solidFill>
                  <a:srgbClr val="014C74"/>
                </a:solidFill>
              </a:rPr>
              <a:t>https</a:t>
            </a:r>
            <a:r>
              <a:rPr lang="en-GB"/>
              <a:t>://</a:t>
            </a:r>
            <a:r>
              <a:rPr lang="en-GB" sz="2800" u="sng" err="1">
                <a:solidFill>
                  <a:srgbClr val="014C74"/>
                </a:solidFill>
              </a:rPr>
              <a:t>www</a:t>
            </a:r>
            <a:r>
              <a:rPr lang="en-GB" err="1"/>
              <a:t>.</a:t>
            </a:r>
            <a:r>
              <a:rPr lang="en-GB" sz="2800" u="sng" err="1">
                <a:solidFill>
                  <a:srgbClr val="014C74"/>
                </a:solidFill>
              </a:rPr>
              <a:t>facebook</a:t>
            </a:r>
            <a:r>
              <a:rPr lang="en-GB" err="1"/>
              <a:t>.</a:t>
            </a:r>
            <a:r>
              <a:rPr lang="en-GB" sz="2800" u="sng" err="1">
                <a:solidFill>
                  <a:srgbClr val="014C74"/>
                </a:solidFill>
              </a:rPr>
              <a:t>com</a:t>
            </a:r>
            <a:r>
              <a:rPr lang="en-GB"/>
              <a:t>/</a:t>
            </a:r>
            <a:r>
              <a:rPr lang="en-GB" sz="2800" u="sng">
                <a:solidFill>
                  <a:srgbClr val="014C74"/>
                </a:solidFill>
              </a:rPr>
              <a:t>Fair4fusion</a:t>
            </a:r>
            <a:endParaRPr lang="en-GB"/>
          </a:p>
        </p:txBody>
      </p:sp>
      <p:pic>
        <p:nvPicPr>
          <p:cNvPr id="9222" name="Picture 6">
            <a:extLst>
              <a:ext uri="{FF2B5EF4-FFF2-40B4-BE49-F238E27FC236}">
                <a16:creationId xmlns:a16="http://schemas.microsoft.com/office/drawing/2014/main" id="{084F90F8-79BA-7544-BF1E-A236098A41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3531" y="5326072"/>
            <a:ext cx="551871" cy="55187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436A5E8-C696-154F-8BC0-A78D926760D2}"/>
              </a:ext>
            </a:extLst>
          </p:cNvPr>
          <p:cNvSpPr/>
          <p:nvPr/>
        </p:nvSpPr>
        <p:spPr>
          <a:xfrm>
            <a:off x="3875402" y="5288702"/>
            <a:ext cx="8492376" cy="523220"/>
          </a:xfrm>
          <a:prstGeom prst="rect">
            <a:avLst/>
          </a:prstGeom>
        </p:spPr>
        <p:txBody>
          <a:bodyPr wrap="square">
            <a:spAutoFit/>
          </a:bodyPr>
          <a:lstStyle/>
          <a:p>
            <a:r>
              <a:rPr lang="en-GB" sz="2800" u="sng">
                <a:solidFill>
                  <a:srgbClr val="014C74"/>
                </a:solidFill>
              </a:rPr>
              <a:t>https://</a:t>
            </a:r>
            <a:r>
              <a:rPr lang="en-GB" sz="2800" u="sng" err="1">
                <a:solidFill>
                  <a:srgbClr val="014C74"/>
                </a:solidFill>
              </a:rPr>
              <a:t>www.linkedin.com</a:t>
            </a:r>
            <a:r>
              <a:rPr lang="en-GB" sz="2800" u="sng">
                <a:solidFill>
                  <a:srgbClr val="014C74"/>
                </a:solidFill>
              </a:rPr>
              <a:t>/company/fair4fusion</a:t>
            </a:r>
          </a:p>
        </p:txBody>
      </p:sp>
      <p:pic>
        <p:nvPicPr>
          <p:cNvPr id="10" name="Google Shape;18;p54">
            <a:extLst>
              <a:ext uri="{FF2B5EF4-FFF2-40B4-BE49-F238E27FC236}">
                <a16:creationId xmlns:a16="http://schemas.microsoft.com/office/drawing/2014/main" id="{49298E79-B5F9-0144-9D77-A32D7AC54654}"/>
              </a:ext>
            </a:extLst>
          </p:cNvPr>
          <p:cNvPicPr preferRelativeResize="0"/>
          <p:nvPr/>
        </p:nvPicPr>
        <p:blipFill rotWithShape="1">
          <a:blip r:embed="rId6">
            <a:alphaModFix/>
          </a:blip>
          <a:srcRect/>
          <a:stretch/>
        </p:blipFill>
        <p:spPr>
          <a:xfrm>
            <a:off x="342627" y="3157023"/>
            <a:ext cx="2700312" cy="1994726"/>
          </a:xfrm>
          <a:prstGeom prst="rect">
            <a:avLst/>
          </a:prstGeom>
          <a:noFill/>
          <a:ln>
            <a:noFill/>
          </a:ln>
        </p:spPr>
      </p:pic>
    </p:spTree>
    <p:extLst>
      <p:ext uri="{BB962C8B-B14F-4D97-AF65-F5344CB8AC3E}">
        <p14:creationId xmlns:p14="http://schemas.microsoft.com/office/powerpoint/2010/main" val="575771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0"/>
          <p:cNvSpPr txBox="1">
            <a:spLocks noGrp="1"/>
          </p:cNvSpPr>
          <p:nvPr>
            <p:ph type="title"/>
          </p:nvPr>
        </p:nvSpPr>
        <p:spPr>
          <a:xfrm>
            <a:off x="473825" y="365125"/>
            <a:ext cx="11313622" cy="1031413"/>
          </a:xfrm>
          <a:prstGeom prst="rect">
            <a:avLst/>
          </a:prstGeom>
          <a:solidFill>
            <a:srgbClr val="37A3BF"/>
          </a:solidFill>
          <a:ln>
            <a:noFill/>
          </a:ln>
        </p:spPr>
        <p:txBody>
          <a:bodyPr spcFirstLastPara="1" wrap="square" lIns="91425" tIns="45700" rIns="91425" bIns="45700" anchor="ctr" anchorCtr="0">
            <a:normAutofit/>
          </a:bodyPr>
          <a:lstStyle/>
          <a:p>
            <a:r>
              <a:rPr lang="en-GB" sz="4000"/>
              <a:t>Where does Fusion sit in FAIR?</a:t>
            </a:r>
            <a:endParaRPr/>
          </a:p>
        </p:txBody>
      </p:sp>
      <p:sp>
        <p:nvSpPr>
          <p:cNvPr id="2" name="Slide Number Placeholder 1">
            <a:extLst>
              <a:ext uri="{FF2B5EF4-FFF2-40B4-BE49-F238E27FC236}">
                <a16:creationId xmlns:a16="http://schemas.microsoft.com/office/drawing/2014/main" id="{EF615A04-D012-481A-860F-F6E7F8307C1A}"/>
              </a:ext>
            </a:extLst>
          </p:cNvPr>
          <p:cNvSpPr>
            <a:spLocks noGrp="1"/>
          </p:cNvSpPr>
          <p:nvPr>
            <p:ph type="sldNum" sz="quarter" idx="4"/>
          </p:nvPr>
        </p:nvSpPr>
        <p:spPr/>
        <p:txBody>
          <a:bodyPr/>
          <a:lstStyle/>
          <a:p>
            <a:fld id="{D144FD56-836A-42AA-BA96-FC0E3E4A21F2}" type="slidenum">
              <a:rPr lang="sv-SE" smtClean="0"/>
              <a:t>3</a:t>
            </a:fld>
            <a:endParaRPr lang="sv-SE"/>
          </a:p>
        </p:txBody>
      </p:sp>
      <p:pic>
        <p:nvPicPr>
          <p:cNvPr id="19" name="Google Shape;133;p71">
            <a:extLst>
              <a:ext uri="{FF2B5EF4-FFF2-40B4-BE49-F238E27FC236}">
                <a16:creationId xmlns:a16="http://schemas.microsoft.com/office/drawing/2014/main" id="{37D97D32-85FB-1A40-9ED3-A1CF0660CF97}"/>
              </a:ext>
            </a:extLst>
          </p:cNvPr>
          <p:cNvPicPr preferRelativeResize="0"/>
          <p:nvPr/>
        </p:nvPicPr>
        <p:blipFill rotWithShape="1">
          <a:blip r:embed="rId3">
            <a:alphaModFix/>
          </a:blip>
          <a:srcRect/>
          <a:stretch/>
        </p:blipFill>
        <p:spPr>
          <a:xfrm>
            <a:off x="2558239" y="1567385"/>
            <a:ext cx="7309981" cy="4609578"/>
          </a:xfrm>
          <a:prstGeom prst="rect">
            <a:avLst/>
          </a:prstGeom>
          <a:noFill/>
          <a:ln>
            <a:noFill/>
          </a:ln>
        </p:spPr>
      </p:pic>
      <p:pic>
        <p:nvPicPr>
          <p:cNvPr id="20" name="Google Shape;135;p71" descr="Close">
            <a:extLst>
              <a:ext uri="{FF2B5EF4-FFF2-40B4-BE49-F238E27FC236}">
                <a16:creationId xmlns:a16="http://schemas.microsoft.com/office/drawing/2014/main" id="{7DB2DEF1-4537-4143-A6F0-50CEFD5168F5}"/>
              </a:ext>
            </a:extLst>
          </p:cNvPr>
          <p:cNvPicPr preferRelativeResize="0"/>
          <p:nvPr/>
        </p:nvPicPr>
        <p:blipFill rotWithShape="1">
          <a:blip r:embed="rId4">
            <a:alphaModFix/>
          </a:blip>
          <a:srcRect/>
          <a:stretch/>
        </p:blipFill>
        <p:spPr>
          <a:xfrm>
            <a:off x="4137497" y="1792154"/>
            <a:ext cx="1165383" cy="979664"/>
          </a:xfrm>
          <a:prstGeom prst="rect">
            <a:avLst/>
          </a:prstGeom>
          <a:noFill/>
          <a:ln>
            <a:noFill/>
          </a:ln>
        </p:spPr>
      </p:pic>
      <p:pic>
        <p:nvPicPr>
          <p:cNvPr id="21" name="Google Shape;136;p71" descr="Close">
            <a:extLst>
              <a:ext uri="{FF2B5EF4-FFF2-40B4-BE49-F238E27FC236}">
                <a16:creationId xmlns:a16="http://schemas.microsoft.com/office/drawing/2014/main" id="{624E14CE-6CC3-D04A-8907-5867635FBD66}"/>
              </a:ext>
            </a:extLst>
          </p:cNvPr>
          <p:cNvPicPr preferRelativeResize="0"/>
          <p:nvPr/>
        </p:nvPicPr>
        <p:blipFill rotWithShape="1">
          <a:blip r:embed="rId4">
            <a:alphaModFix/>
          </a:blip>
          <a:srcRect/>
          <a:stretch/>
        </p:blipFill>
        <p:spPr>
          <a:xfrm>
            <a:off x="5611398" y="1742277"/>
            <a:ext cx="1165383" cy="979664"/>
          </a:xfrm>
          <a:prstGeom prst="rect">
            <a:avLst/>
          </a:prstGeom>
          <a:noFill/>
          <a:ln>
            <a:noFill/>
          </a:ln>
        </p:spPr>
      </p:pic>
      <p:pic>
        <p:nvPicPr>
          <p:cNvPr id="22" name="Google Shape;137;p71" descr="Close">
            <a:extLst>
              <a:ext uri="{FF2B5EF4-FFF2-40B4-BE49-F238E27FC236}">
                <a16:creationId xmlns:a16="http://schemas.microsoft.com/office/drawing/2014/main" id="{FAACB7B0-B8BE-F642-9376-F65D7B792CF1}"/>
              </a:ext>
            </a:extLst>
          </p:cNvPr>
          <p:cNvPicPr preferRelativeResize="0"/>
          <p:nvPr/>
        </p:nvPicPr>
        <p:blipFill rotWithShape="1">
          <a:blip r:embed="rId4">
            <a:alphaModFix/>
          </a:blip>
          <a:srcRect/>
          <a:stretch/>
        </p:blipFill>
        <p:spPr>
          <a:xfrm>
            <a:off x="8500498" y="1690241"/>
            <a:ext cx="1165383" cy="979664"/>
          </a:xfrm>
          <a:prstGeom prst="rect">
            <a:avLst/>
          </a:prstGeom>
          <a:noFill/>
          <a:ln>
            <a:noFill/>
          </a:ln>
        </p:spPr>
      </p:pic>
      <p:pic>
        <p:nvPicPr>
          <p:cNvPr id="23" name="Google Shape;138;p71" descr="Close">
            <a:extLst>
              <a:ext uri="{FF2B5EF4-FFF2-40B4-BE49-F238E27FC236}">
                <a16:creationId xmlns:a16="http://schemas.microsoft.com/office/drawing/2014/main" id="{28FF7515-C023-C54E-89DE-544734486F99}"/>
              </a:ext>
            </a:extLst>
          </p:cNvPr>
          <p:cNvPicPr preferRelativeResize="0"/>
          <p:nvPr/>
        </p:nvPicPr>
        <p:blipFill rotWithShape="1">
          <a:blip r:embed="rId4">
            <a:alphaModFix/>
          </a:blip>
          <a:srcRect/>
          <a:stretch/>
        </p:blipFill>
        <p:spPr>
          <a:xfrm>
            <a:off x="8559338" y="2851065"/>
            <a:ext cx="1165383" cy="979664"/>
          </a:xfrm>
          <a:prstGeom prst="rect">
            <a:avLst/>
          </a:prstGeom>
          <a:noFill/>
          <a:ln>
            <a:noFill/>
          </a:ln>
        </p:spPr>
      </p:pic>
      <p:pic>
        <p:nvPicPr>
          <p:cNvPr id="24" name="Google Shape;139;p71" descr="Close">
            <a:extLst>
              <a:ext uri="{FF2B5EF4-FFF2-40B4-BE49-F238E27FC236}">
                <a16:creationId xmlns:a16="http://schemas.microsoft.com/office/drawing/2014/main" id="{E7B2DA48-BFC0-F34C-B0EF-8F75DA544320}"/>
              </a:ext>
            </a:extLst>
          </p:cNvPr>
          <p:cNvPicPr preferRelativeResize="0"/>
          <p:nvPr/>
        </p:nvPicPr>
        <p:blipFill rotWithShape="1">
          <a:blip r:embed="rId4">
            <a:alphaModFix/>
          </a:blip>
          <a:srcRect/>
          <a:stretch/>
        </p:blipFill>
        <p:spPr>
          <a:xfrm>
            <a:off x="4161333" y="2867313"/>
            <a:ext cx="1165383" cy="979664"/>
          </a:xfrm>
          <a:prstGeom prst="rect">
            <a:avLst/>
          </a:prstGeom>
          <a:noFill/>
          <a:ln>
            <a:noFill/>
          </a:ln>
        </p:spPr>
      </p:pic>
      <p:pic>
        <p:nvPicPr>
          <p:cNvPr id="25" name="Google Shape;141;p71" descr="Close">
            <a:extLst>
              <a:ext uri="{FF2B5EF4-FFF2-40B4-BE49-F238E27FC236}">
                <a16:creationId xmlns:a16="http://schemas.microsoft.com/office/drawing/2014/main" id="{90A72D84-53C0-3745-8706-E2FD3F39C3D8}"/>
              </a:ext>
            </a:extLst>
          </p:cNvPr>
          <p:cNvPicPr preferRelativeResize="0"/>
          <p:nvPr/>
        </p:nvPicPr>
        <p:blipFill rotWithShape="1">
          <a:blip r:embed="rId4">
            <a:alphaModFix/>
          </a:blip>
          <a:srcRect/>
          <a:stretch/>
        </p:blipFill>
        <p:spPr>
          <a:xfrm>
            <a:off x="4186056" y="3974150"/>
            <a:ext cx="1165383" cy="979664"/>
          </a:xfrm>
          <a:prstGeom prst="rect">
            <a:avLst/>
          </a:prstGeom>
          <a:noFill/>
          <a:ln>
            <a:noFill/>
          </a:ln>
        </p:spPr>
      </p:pic>
      <p:pic>
        <p:nvPicPr>
          <p:cNvPr id="26" name="Google Shape;142;p71" descr="Close">
            <a:extLst>
              <a:ext uri="{FF2B5EF4-FFF2-40B4-BE49-F238E27FC236}">
                <a16:creationId xmlns:a16="http://schemas.microsoft.com/office/drawing/2014/main" id="{F2232EE8-EF24-EC41-9892-A5C7BCE09CD9}"/>
              </a:ext>
            </a:extLst>
          </p:cNvPr>
          <p:cNvPicPr preferRelativeResize="0"/>
          <p:nvPr/>
        </p:nvPicPr>
        <p:blipFill rotWithShape="1">
          <a:blip r:embed="rId4">
            <a:alphaModFix/>
          </a:blip>
          <a:srcRect/>
          <a:stretch/>
        </p:blipFill>
        <p:spPr>
          <a:xfrm>
            <a:off x="5678452" y="4037925"/>
            <a:ext cx="1165383" cy="979664"/>
          </a:xfrm>
          <a:prstGeom prst="rect">
            <a:avLst/>
          </a:prstGeom>
          <a:noFill/>
          <a:ln>
            <a:noFill/>
          </a:ln>
        </p:spPr>
      </p:pic>
      <p:pic>
        <p:nvPicPr>
          <p:cNvPr id="27" name="Google Shape;143;p71" descr="Close">
            <a:extLst>
              <a:ext uri="{FF2B5EF4-FFF2-40B4-BE49-F238E27FC236}">
                <a16:creationId xmlns:a16="http://schemas.microsoft.com/office/drawing/2014/main" id="{11D7E706-26EE-2544-AD5D-A7A5F5C1E486}"/>
              </a:ext>
            </a:extLst>
          </p:cNvPr>
          <p:cNvPicPr preferRelativeResize="0"/>
          <p:nvPr/>
        </p:nvPicPr>
        <p:blipFill rotWithShape="1">
          <a:blip r:embed="rId4">
            <a:alphaModFix/>
          </a:blip>
          <a:srcRect/>
          <a:stretch/>
        </p:blipFill>
        <p:spPr>
          <a:xfrm>
            <a:off x="7064066" y="3974150"/>
            <a:ext cx="1165383" cy="979664"/>
          </a:xfrm>
          <a:prstGeom prst="rect">
            <a:avLst/>
          </a:prstGeom>
          <a:noFill/>
          <a:ln>
            <a:noFill/>
          </a:ln>
        </p:spPr>
      </p:pic>
      <p:pic>
        <p:nvPicPr>
          <p:cNvPr id="28" name="Google Shape;144;p71" descr="Close">
            <a:extLst>
              <a:ext uri="{FF2B5EF4-FFF2-40B4-BE49-F238E27FC236}">
                <a16:creationId xmlns:a16="http://schemas.microsoft.com/office/drawing/2014/main" id="{64DECD0C-C304-8E48-9130-39EA173BC801}"/>
              </a:ext>
            </a:extLst>
          </p:cNvPr>
          <p:cNvPicPr preferRelativeResize="0"/>
          <p:nvPr/>
        </p:nvPicPr>
        <p:blipFill rotWithShape="1">
          <a:blip r:embed="rId4">
            <a:alphaModFix/>
          </a:blip>
          <a:srcRect/>
          <a:stretch/>
        </p:blipFill>
        <p:spPr>
          <a:xfrm>
            <a:off x="5678451" y="5123453"/>
            <a:ext cx="1165383" cy="979664"/>
          </a:xfrm>
          <a:prstGeom prst="rect">
            <a:avLst/>
          </a:prstGeom>
          <a:noFill/>
          <a:ln>
            <a:noFill/>
          </a:ln>
        </p:spPr>
      </p:pic>
      <p:pic>
        <p:nvPicPr>
          <p:cNvPr id="29" name="Google Shape;145;p71" descr="Close">
            <a:extLst>
              <a:ext uri="{FF2B5EF4-FFF2-40B4-BE49-F238E27FC236}">
                <a16:creationId xmlns:a16="http://schemas.microsoft.com/office/drawing/2014/main" id="{6C27A1FC-3127-974E-A9EB-AF098B009B84}"/>
              </a:ext>
            </a:extLst>
          </p:cNvPr>
          <p:cNvPicPr preferRelativeResize="0"/>
          <p:nvPr/>
        </p:nvPicPr>
        <p:blipFill rotWithShape="1">
          <a:blip r:embed="rId4">
            <a:alphaModFix/>
          </a:blip>
          <a:srcRect/>
          <a:stretch/>
        </p:blipFill>
        <p:spPr>
          <a:xfrm>
            <a:off x="7107842" y="5197299"/>
            <a:ext cx="1165383" cy="979664"/>
          </a:xfrm>
          <a:prstGeom prst="rect">
            <a:avLst/>
          </a:prstGeom>
          <a:noFill/>
          <a:ln>
            <a:noFill/>
          </a:ln>
        </p:spPr>
      </p:pic>
      <p:pic>
        <p:nvPicPr>
          <p:cNvPr id="30" name="Google Shape;146;p71" descr="Close">
            <a:extLst>
              <a:ext uri="{FF2B5EF4-FFF2-40B4-BE49-F238E27FC236}">
                <a16:creationId xmlns:a16="http://schemas.microsoft.com/office/drawing/2014/main" id="{95F43C12-2250-CB40-A2FF-E2187B12E50D}"/>
              </a:ext>
            </a:extLst>
          </p:cNvPr>
          <p:cNvPicPr preferRelativeResize="0"/>
          <p:nvPr/>
        </p:nvPicPr>
        <p:blipFill rotWithShape="1">
          <a:blip r:embed="rId4">
            <a:alphaModFix/>
          </a:blip>
          <a:srcRect/>
          <a:stretch/>
        </p:blipFill>
        <p:spPr>
          <a:xfrm>
            <a:off x="4137497" y="5167298"/>
            <a:ext cx="1165383" cy="979664"/>
          </a:xfrm>
          <a:prstGeom prst="rect">
            <a:avLst/>
          </a:prstGeom>
          <a:noFill/>
          <a:ln>
            <a:noFill/>
          </a:ln>
        </p:spPr>
      </p:pic>
      <p:pic>
        <p:nvPicPr>
          <p:cNvPr id="31" name="Google Shape;147;p71" descr="Tick">
            <a:extLst>
              <a:ext uri="{FF2B5EF4-FFF2-40B4-BE49-F238E27FC236}">
                <a16:creationId xmlns:a16="http://schemas.microsoft.com/office/drawing/2014/main" id="{91364B37-B9A5-B348-A85A-4AA59DF16862}"/>
              </a:ext>
            </a:extLst>
          </p:cNvPr>
          <p:cNvPicPr preferRelativeResize="0"/>
          <p:nvPr/>
        </p:nvPicPr>
        <p:blipFill rotWithShape="1">
          <a:blip r:embed="rId5">
            <a:alphaModFix/>
          </a:blip>
          <a:srcRect/>
          <a:stretch/>
        </p:blipFill>
        <p:spPr>
          <a:xfrm>
            <a:off x="7250168" y="1769144"/>
            <a:ext cx="979281" cy="823219"/>
          </a:xfrm>
          <a:prstGeom prst="rect">
            <a:avLst/>
          </a:prstGeom>
          <a:noFill/>
          <a:ln>
            <a:noFill/>
          </a:ln>
        </p:spPr>
      </p:pic>
      <p:pic>
        <p:nvPicPr>
          <p:cNvPr id="32" name="Google Shape;149;p71" descr="Close">
            <a:extLst>
              <a:ext uri="{FF2B5EF4-FFF2-40B4-BE49-F238E27FC236}">
                <a16:creationId xmlns:a16="http://schemas.microsoft.com/office/drawing/2014/main" id="{287EFB98-42DB-1E43-8BF9-9B0D9BFBF3AF}"/>
              </a:ext>
            </a:extLst>
          </p:cNvPr>
          <p:cNvPicPr preferRelativeResize="0"/>
          <p:nvPr/>
        </p:nvPicPr>
        <p:blipFill rotWithShape="1">
          <a:blip r:embed="rId4">
            <a:alphaModFix/>
          </a:blip>
          <a:srcRect/>
          <a:stretch/>
        </p:blipFill>
        <p:spPr>
          <a:xfrm>
            <a:off x="7139985" y="2888659"/>
            <a:ext cx="1165383" cy="979664"/>
          </a:xfrm>
          <a:prstGeom prst="rect">
            <a:avLst/>
          </a:prstGeom>
          <a:noFill/>
          <a:ln>
            <a:noFill/>
          </a:ln>
        </p:spPr>
      </p:pic>
      <p:pic>
        <p:nvPicPr>
          <p:cNvPr id="33" name="Google Shape;154;p71" descr="Tick">
            <a:extLst>
              <a:ext uri="{FF2B5EF4-FFF2-40B4-BE49-F238E27FC236}">
                <a16:creationId xmlns:a16="http://schemas.microsoft.com/office/drawing/2014/main" id="{14A2854D-3A88-C840-A007-6D0FEA519B18}"/>
              </a:ext>
            </a:extLst>
          </p:cNvPr>
          <p:cNvPicPr preferRelativeResize="0"/>
          <p:nvPr/>
        </p:nvPicPr>
        <p:blipFill rotWithShape="1">
          <a:blip r:embed="rId5">
            <a:alphaModFix/>
          </a:blip>
          <a:srcRect/>
          <a:stretch/>
        </p:blipFill>
        <p:spPr>
          <a:xfrm>
            <a:off x="5797500" y="2909805"/>
            <a:ext cx="979281" cy="823219"/>
          </a:xfrm>
          <a:prstGeom prst="rect">
            <a:avLst/>
          </a:prstGeom>
          <a:noFill/>
          <a:ln>
            <a:noFill/>
          </a:ln>
        </p:spPr>
      </p:pic>
      <p:pic>
        <p:nvPicPr>
          <p:cNvPr id="34" name="Google Shape;145;p71" descr="Close">
            <a:extLst>
              <a:ext uri="{FF2B5EF4-FFF2-40B4-BE49-F238E27FC236}">
                <a16:creationId xmlns:a16="http://schemas.microsoft.com/office/drawing/2014/main" id="{35A5EFB5-F0C2-DA4F-A530-9B14AF8C01CF}"/>
              </a:ext>
            </a:extLst>
          </p:cNvPr>
          <p:cNvPicPr preferRelativeResize="0"/>
          <p:nvPr/>
        </p:nvPicPr>
        <p:blipFill rotWithShape="1">
          <a:blip r:embed="rId4">
            <a:alphaModFix/>
          </a:blip>
          <a:srcRect/>
          <a:stretch/>
        </p:blipFill>
        <p:spPr>
          <a:xfrm>
            <a:off x="8559338" y="5167298"/>
            <a:ext cx="1165383" cy="9796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0"/>
          <p:cNvSpPr txBox="1">
            <a:spLocks noGrp="1"/>
          </p:cNvSpPr>
          <p:nvPr>
            <p:ph type="title"/>
          </p:nvPr>
        </p:nvSpPr>
        <p:spPr>
          <a:xfrm>
            <a:off x="473825" y="365125"/>
            <a:ext cx="11313622" cy="1031413"/>
          </a:xfrm>
          <a:prstGeom prst="rect">
            <a:avLst/>
          </a:prstGeom>
          <a:solidFill>
            <a:srgbClr val="37A3BF"/>
          </a:solidFill>
          <a:ln>
            <a:noFill/>
          </a:ln>
        </p:spPr>
        <p:txBody>
          <a:bodyPr spcFirstLastPara="1" wrap="square" lIns="91425" tIns="45700" rIns="91425" bIns="45700" anchor="ctr" anchorCtr="0">
            <a:normAutofit fontScale="90000"/>
          </a:bodyPr>
          <a:lstStyle/>
          <a:p>
            <a:r>
              <a:rPr lang="sv-SE" sz="4000"/>
              <a:t>Fair for Fusion – </a:t>
            </a:r>
            <a:r>
              <a:rPr lang="sv-SE" sz="4000" err="1"/>
              <a:t>Open</a:t>
            </a:r>
            <a:r>
              <a:rPr lang="sv-SE" sz="4000"/>
              <a:t> Access for fusion data in </a:t>
            </a:r>
            <a:r>
              <a:rPr lang="sv-SE" sz="4000" err="1"/>
              <a:t>Europe</a:t>
            </a:r>
            <a:endParaRPr/>
          </a:p>
        </p:txBody>
      </p:sp>
      <p:sp>
        <p:nvSpPr>
          <p:cNvPr id="116" name="Google Shape;116;p70"/>
          <p:cNvSpPr txBox="1">
            <a:spLocks noGrp="1"/>
          </p:cNvSpPr>
          <p:nvPr>
            <p:ph type="body" idx="1"/>
          </p:nvPr>
        </p:nvSpPr>
        <p:spPr>
          <a:xfrm>
            <a:off x="150607" y="1396538"/>
            <a:ext cx="11636840" cy="4780425"/>
          </a:xfrm>
          <a:prstGeom prst="rect">
            <a:avLst/>
          </a:prstGeom>
          <a:noFill/>
          <a:ln>
            <a:noFill/>
          </a:ln>
        </p:spPr>
        <p:txBody>
          <a:bodyPr spcFirstLastPara="1" wrap="square" lIns="91425" tIns="45700" rIns="91425" bIns="45700" anchor="t" anchorCtr="0">
            <a:normAutofit/>
          </a:bodyPr>
          <a:lstStyle/>
          <a:p>
            <a:pPr marL="514350" lvl="0" indent="-285750" algn="l" rtl="0">
              <a:lnSpc>
                <a:spcPct val="90000"/>
              </a:lnSpc>
              <a:spcBef>
                <a:spcPts val="1000"/>
              </a:spcBef>
              <a:spcAft>
                <a:spcPts val="0"/>
              </a:spcAft>
              <a:buSzPts val="1800"/>
              <a:buChar char="•"/>
            </a:pPr>
            <a:r>
              <a:rPr lang="sv-SE" sz="1400"/>
              <a:t>Project duration: 24 </a:t>
            </a:r>
            <a:r>
              <a:rPr lang="sv-SE" sz="1400" err="1"/>
              <a:t>months</a:t>
            </a:r>
            <a:r>
              <a:rPr lang="sv-SE" sz="1400"/>
              <a:t> </a:t>
            </a:r>
          </a:p>
          <a:p>
            <a:pPr marL="228600" lvl="0" indent="0" algn="l" rtl="0">
              <a:lnSpc>
                <a:spcPct val="90000"/>
              </a:lnSpc>
              <a:spcBef>
                <a:spcPts val="1000"/>
              </a:spcBef>
              <a:spcAft>
                <a:spcPts val="0"/>
              </a:spcAft>
              <a:buSzPts val="1800"/>
              <a:buNone/>
            </a:pPr>
            <a:r>
              <a:rPr lang="sv-SE" sz="1400"/>
              <a:t>(2019-2021)</a:t>
            </a:r>
            <a:endParaRPr/>
          </a:p>
          <a:p>
            <a:pPr marL="514350" lvl="0" indent="-285750" algn="l" rtl="0">
              <a:lnSpc>
                <a:spcPct val="90000"/>
              </a:lnSpc>
              <a:spcBef>
                <a:spcPts val="1000"/>
              </a:spcBef>
              <a:spcAft>
                <a:spcPts val="0"/>
              </a:spcAft>
              <a:buSzPts val="1800"/>
              <a:buChar char="•"/>
            </a:pPr>
            <a:r>
              <a:rPr lang="sv-SE" sz="1400"/>
              <a:t>Total budget: € 1 987 960</a:t>
            </a:r>
            <a:endParaRPr sz="1800"/>
          </a:p>
          <a:p>
            <a:pPr marL="228600" lvl="0" indent="0" algn="l" rtl="0">
              <a:lnSpc>
                <a:spcPct val="90000"/>
              </a:lnSpc>
              <a:spcBef>
                <a:spcPts val="1000"/>
              </a:spcBef>
              <a:spcAft>
                <a:spcPts val="0"/>
              </a:spcAft>
              <a:buSzPts val="1800"/>
              <a:buNone/>
            </a:pPr>
            <a:endParaRPr sz="1800"/>
          </a:p>
        </p:txBody>
      </p:sp>
      <p:sp>
        <p:nvSpPr>
          <p:cNvPr id="117" name="Google Shape;117;p70"/>
          <p:cNvSpPr/>
          <p:nvPr/>
        </p:nvSpPr>
        <p:spPr>
          <a:xfrm>
            <a:off x="5978820" y="3275112"/>
            <a:ext cx="23436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1400" b="0" i="0" u="none" strike="noStrike" cap="none">
                <a:solidFill>
                  <a:srgbClr val="000000"/>
                </a:solidFill>
                <a:latin typeface="Arial"/>
                <a:ea typeface="Arial"/>
                <a:cs typeface="Arial"/>
                <a:sym typeface="Arial"/>
              </a:rPr>
              <a:t> </a:t>
            </a:r>
            <a:endParaRPr/>
          </a:p>
        </p:txBody>
      </p:sp>
      <p:graphicFrame>
        <p:nvGraphicFramePr>
          <p:cNvPr id="118" name="Google Shape;118;p70"/>
          <p:cNvGraphicFramePr/>
          <p:nvPr>
            <p:extLst>
              <p:ext uri="{D42A27DB-BD31-4B8C-83A1-F6EECF244321}">
                <p14:modId xmlns:p14="http://schemas.microsoft.com/office/powerpoint/2010/main" val="3277367303"/>
              </p:ext>
            </p:extLst>
          </p:nvPr>
        </p:nvGraphicFramePr>
        <p:xfrm>
          <a:off x="3376002" y="1579418"/>
          <a:ext cx="8336614" cy="4480570"/>
        </p:xfrm>
        <a:graphic>
          <a:graphicData uri="http://schemas.openxmlformats.org/drawingml/2006/table">
            <a:tbl>
              <a:tblPr>
                <a:noFill/>
                <a:tableStyleId>{2E66D7F1-48D1-4CA0-AB7B-059B2A8F98D4}</a:tableStyleId>
              </a:tblPr>
              <a:tblGrid>
                <a:gridCol w="8336614">
                  <a:extLst>
                    <a:ext uri="{9D8B030D-6E8A-4147-A177-3AD203B41FA5}">
                      <a16:colId xmlns:a16="http://schemas.microsoft.com/office/drawing/2014/main" val="20000"/>
                    </a:ext>
                  </a:extLst>
                </a:gridCol>
              </a:tblGrid>
              <a:tr h="4377868">
                <a:tc>
                  <a:txBody>
                    <a:bodyPr/>
                    <a:lstStyle/>
                    <a:p>
                      <a:pPr marL="0" marR="0" lvl="0" indent="0" algn="l" rtl="0">
                        <a:lnSpc>
                          <a:spcPct val="100000"/>
                        </a:lnSpc>
                        <a:spcBef>
                          <a:spcPts val="0"/>
                        </a:spcBef>
                        <a:spcAft>
                          <a:spcPts val="0"/>
                        </a:spcAft>
                        <a:buNone/>
                      </a:pPr>
                      <a:r>
                        <a:rPr lang="sv-SE" sz="1800" b="0" i="0" u="none" strike="noStrike" cap="none">
                          <a:solidFill>
                            <a:srgbClr val="00B0F0"/>
                          </a:solidFill>
                          <a:latin typeface="Calibri"/>
                          <a:ea typeface="Calibri"/>
                          <a:cs typeface="Calibri"/>
                          <a:sym typeface="Calibri"/>
                        </a:rPr>
                        <a:t>In Fair4Fusion </a:t>
                      </a:r>
                      <a:r>
                        <a:rPr lang="sv-SE" sz="1800" b="0" i="0" u="none" strike="noStrike" cap="none" err="1">
                          <a:solidFill>
                            <a:srgbClr val="00B0F0"/>
                          </a:solidFill>
                          <a:latin typeface="Calibri"/>
                          <a:ea typeface="Calibri"/>
                          <a:cs typeface="Calibri"/>
                          <a:sym typeface="Calibri"/>
                        </a:rPr>
                        <a:t>we</a:t>
                      </a:r>
                      <a:r>
                        <a:rPr lang="sv-SE" sz="1800" b="0" i="0" u="none" strike="noStrike" cap="none">
                          <a:solidFill>
                            <a:srgbClr val="00B0F0"/>
                          </a:solidFill>
                          <a:latin typeface="Calibri"/>
                          <a:ea typeface="Calibri"/>
                          <a:cs typeface="Calibri"/>
                          <a:sym typeface="Calibri"/>
                        </a:rPr>
                        <a:t> </a:t>
                      </a:r>
                      <a:r>
                        <a:rPr lang="sv-SE" sz="1800" b="0" i="0" u="none" strike="noStrike" cap="none" err="1">
                          <a:solidFill>
                            <a:srgbClr val="00B0F0"/>
                          </a:solidFill>
                          <a:latin typeface="Calibri"/>
                          <a:ea typeface="Calibri"/>
                          <a:cs typeface="Calibri"/>
                          <a:sym typeface="Calibri"/>
                        </a:rPr>
                        <a:t>work</a:t>
                      </a:r>
                      <a:r>
                        <a:rPr lang="sv-SE" sz="1800" b="0" i="0" u="none" strike="noStrike" cap="none">
                          <a:solidFill>
                            <a:srgbClr val="00B0F0"/>
                          </a:solidFill>
                          <a:latin typeface="Calibri"/>
                          <a:ea typeface="Calibri"/>
                          <a:cs typeface="Calibri"/>
                          <a:sym typeface="Calibri"/>
                        </a:rPr>
                        <a:t> on:</a:t>
                      </a:r>
                      <a:endParaRPr sz="1800"/>
                    </a:p>
                    <a:p>
                      <a:pPr marL="285750" marR="0" lvl="0" indent="-285750" algn="l" rtl="0">
                        <a:lnSpc>
                          <a:spcPct val="100000"/>
                        </a:lnSpc>
                        <a:spcBef>
                          <a:spcPts val="0"/>
                        </a:spcBef>
                        <a:spcAft>
                          <a:spcPts val="0"/>
                        </a:spcAft>
                        <a:buClr>
                          <a:srgbClr val="FFC000"/>
                        </a:buClr>
                        <a:buSzPts val="1400"/>
                        <a:buFont typeface="Arial"/>
                        <a:buChar char="•"/>
                      </a:pPr>
                      <a:r>
                        <a:rPr lang="sv-SE" sz="1800" b="0" i="0" u="none" strike="noStrike" cap="none" err="1">
                          <a:solidFill>
                            <a:srgbClr val="014C74"/>
                          </a:solidFill>
                          <a:latin typeface="Calibri"/>
                          <a:ea typeface="Calibri"/>
                          <a:cs typeface="Calibri"/>
                          <a:sym typeface="Calibri"/>
                        </a:rPr>
                        <a:t>Comprehensive</a:t>
                      </a:r>
                      <a:r>
                        <a:rPr lang="sv-SE" sz="1800" b="0" i="0" u="none" strike="noStrike" cap="none">
                          <a:solidFill>
                            <a:srgbClr val="014C74"/>
                          </a:solidFill>
                          <a:latin typeface="Calibri"/>
                          <a:ea typeface="Calibri"/>
                          <a:cs typeface="Calibri"/>
                          <a:sym typeface="Calibri"/>
                        </a:rPr>
                        <a:t> </a:t>
                      </a:r>
                      <a:r>
                        <a:rPr lang="sv-SE" sz="1800" b="0" i="0" u="none" strike="noStrike" cap="none" err="1">
                          <a:solidFill>
                            <a:srgbClr val="014C74"/>
                          </a:solidFill>
                          <a:latin typeface="Calibri"/>
                          <a:ea typeface="Calibri"/>
                          <a:cs typeface="Calibri"/>
                          <a:sym typeface="Calibri"/>
                        </a:rPr>
                        <a:t>assessments</a:t>
                      </a:r>
                      <a:r>
                        <a:rPr lang="sv-SE" sz="1800" b="0" i="0" u="none" strike="noStrike" cap="none">
                          <a:solidFill>
                            <a:srgbClr val="014C74"/>
                          </a:solidFill>
                          <a:latin typeface="Calibri"/>
                          <a:ea typeface="Calibri"/>
                          <a:cs typeface="Calibri"/>
                          <a:sym typeface="Calibri"/>
                        </a:rPr>
                        <a:t> </a:t>
                      </a:r>
                      <a:r>
                        <a:rPr lang="sv-SE" sz="1800" b="0" i="0" u="none" strike="noStrike" cap="none" err="1">
                          <a:solidFill>
                            <a:srgbClr val="014C74"/>
                          </a:solidFill>
                          <a:latin typeface="Calibri"/>
                          <a:ea typeface="Calibri"/>
                          <a:cs typeface="Calibri"/>
                          <a:sym typeface="Calibri"/>
                        </a:rPr>
                        <a:t>of</a:t>
                      </a:r>
                      <a:r>
                        <a:rPr lang="sv-SE" sz="1800" b="0" i="0" u="none" strike="noStrike" cap="none">
                          <a:solidFill>
                            <a:srgbClr val="014C74"/>
                          </a:solidFill>
                          <a:latin typeface="Calibri"/>
                          <a:ea typeface="Calibri"/>
                          <a:cs typeface="Calibri"/>
                          <a:sym typeface="Calibri"/>
                        </a:rPr>
                        <a:t> </a:t>
                      </a:r>
                      <a:r>
                        <a:rPr lang="sv-SE" sz="1800" b="1" i="0" u="none" strike="noStrike" cap="none">
                          <a:solidFill>
                            <a:srgbClr val="014C74"/>
                          </a:solidFill>
                          <a:latin typeface="Calibri"/>
                          <a:ea typeface="Calibri"/>
                          <a:cs typeface="Calibri"/>
                          <a:sym typeface="Calibri"/>
                        </a:rPr>
                        <a:t>FAIR data </a:t>
                      </a:r>
                      <a:r>
                        <a:rPr lang="sv-SE" sz="1800" b="1" i="0" u="none" strike="noStrike" cap="none" err="1">
                          <a:solidFill>
                            <a:srgbClr val="014C74"/>
                          </a:solidFill>
                          <a:latin typeface="Calibri"/>
                          <a:ea typeface="Calibri"/>
                          <a:cs typeface="Calibri"/>
                          <a:sym typeface="Calibri"/>
                        </a:rPr>
                        <a:t>requirements</a:t>
                      </a:r>
                      <a:r>
                        <a:rPr lang="sv-SE" sz="1800" b="1" i="0" u="none" strike="noStrike" cap="none">
                          <a:solidFill>
                            <a:srgbClr val="014C74"/>
                          </a:solidFill>
                          <a:latin typeface="Calibri"/>
                          <a:ea typeface="Calibri"/>
                          <a:cs typeface="Calibri"/>
                          <a:sym typeface="Calibri"/>
                        </a:rPr>
                        <a:t> and </a:t>
                      </a:r>
                      <a:r>
                        <a:rPr lang="sv-SE" sz="1800" b="1" i="0" u="none" strike="noStrike" cap="none" err="1">
                          <a:solidFill>
                            <a:srgbClr val="014C74"/>
                          </a:solidFill>
                          <a:latin typeface="Calibri"/>
                          <a:ea typeface="Calibri"/>
                          <a:cs typeface="Calibri"/>
                          <a:sym typeface="Calibri"/>
                        </a:rPr>
                        <a:t>open</a:t>
                      </a:r>
                      <a:r>
                        <a:rPr lang="sv-SE" sz="1800" b="1" i="0" u="none" strike="noStrike" cap="none">
                          <a:solidFill>
                            <a:srgbClr val="014C74"/>
                          </a:solidFill>
                          <a:latin typeface="Calibri"/>
                          <a:ea typeface="Calibri"/>
                          <a:cs typeface="Calibri"/>
                          <a:sym typeface="Calibri"/>
                        </a:rPr>
                        <a:t> data </a:t>
                      </a:r>
                      <a:r>
                        <a:rPr lang="sv-SE" sz="1800" b="1" i="0" u="none" strike="noStrike" cap="none" err="1">
                          <a:solidFill>
                            <a:srgbClr val="014C74"/>
                          </a:solidFill>
                          <a:latin typeface="Calibri"/>
                          <a:ea typeface="Calibri"/>
                          <a:cs typeface="Calibri"/>
                          <a:sym typeface="Calibri"/>
                        </a:rPr>
                        <a:t>issues</a:t>
                      </a:r>
                      <a:r>
                        <a:rPr lang="sv-SE" sz="1800" b="1" i="0" u="none" strike="noStrike" cap="none">
                          <a:solidFill>
                            <a:srgbClr val="014C74"/>
                          </a:solidFill>
                          <a:latin typeface="Calibri"/>
                          <a:ea typeface="Calibri"/>
                          <a:cs typeface="Calibri"/>
                          <a:sym typeface="Calibri"/>
                        </a:rPr>
                        <a:t> </a:t>
                      </a:r>
                      <a:r>
                        <a:rPr lang="sv-SE" sz="1800" b="0" i="0" u="none" strike="noStrike" cap="none">
                          <a:solidFill>
                            <a:srgbClr val="014C74"/>
                          </a:solidFill>
                          <a:latin typeface="Calibri"/>
                          <a:ea typeface="Calibri"/>
                          <a:cs typeface="Calibri"/>
                          <a:sym typeface="Calibri"/>
                        </a:rPr>
                        <a:t>in fusion </a:t>
                      </a:r>
                      <a:r>
                        <a:rPr lang="sv-SE" sz="1800" b="0" i="0" u="none" strike="noStrike" cap="none" err="1">
                          <a:solidFill>
                            <a:srgbClr val="014C74"/>
                          </a:solidFill>
                          <a:latin typeface="Calibri"/>
                          <a:ea typeface="Calibri"/>
                          <a:cs typeface="Calibri"/>
                          <a:sym typeface="Calibri"/>
                        </a:rPr>
                        <a:t>programme</a:t>
                      </a:r>
                      <a:endParaRPr sz="1800" b="0" i="0" u="none" strike="noStrike" cap="none">
                        <a:solidFill>
                          <a:srgbClr val="014C74"/>
                        </a:solidFill>
                        <a:latin typeface="Calibri"/>
                        <a:ea typeface="Calibri"/>
                        <a:cs typeface="Calibri"/>
                        <a:sym typeface="Calibri"/>
                      </a:endParaRPr>
                    </a:p>
                    <a:p>
                      <a:pPr marL="285750" marR="0" lvl="0" indent="-285750" algn="l" rtl="0">
                        <a:lnSpc>
                          <a:spcPct val="100000"/>
                        </a:lnSpc>
                        <a:spcBef>
                          <a:spcPts val="0"/>
                        </a:spcBef>
                        <a:spcAft>
                          <a:spcPts val="0"/>
                        </a:spcAft>
                        <a:buClr>
                          <a:srgbClr val="FFC000"/>
                        </a:buClr>
                        <a:buSzPts val="1400"/>
                        <a:buFont typeface="Arial"/>
                        <a:buChar char="•"/>
                      </a:pPr>
                      <a:r>
                        <a:rPr lang="sv-SE" sz="1800" b="1" i="0" u="none" strike="noStrike" cap="none" err="1">
                          <a:solidFill>
                            <a:srgbClr val="014C74"/>
                          </a:solidFill>
                          <a:latin typeface="Calibri"/>
                          <a:ea typeface="Calibri"/>
                          <a:cs typeface="Calibri"/>
                          <a:sym typeface="Calibri"/>
                        </a:rPr>
                        <a:t>Recommendations</a:t>
                      </a:r>
                      <a:r>
                        <a:rPr lang="sv-SE" sz="1800" b="1" i="0" u="none" strike="noStrike" cap="none">
                          <a:solidFill>
                            <a:srgbClr val="014C74"/>
                          </a:solidFill>
                          <a:latin typeface="Calibri"/>
                          <a:ea typeface="Calibri"/>
                          <a:cs typeface="Calibri"/>
                          <a:sym typeface="Calibri"/>
                        </a:rPr>
                        <a:t> on the best </a:t>
                      </a:r>
                      <a:r>
                        <a:rPr lang="sv-SE" sz="1800" b="1" i="0" u="none" strike="noStrike" cap="none" err="1">
                          <a:solidFill>
                            <a:srgbClr val="014C74"/>
                          </a:solidFill>
                          <a:latin typeface="Calibri"/>
                          <a:ea typeface="Calibri"/>
                          <a:cs typeface="Calibri"/>
                          <a:sym typeface="Calibri"/>
                        </a:rPr>
                        <a:t>technical</a:t>
                      </a:r>
                      <a:r>
                        <a:rPr lang="sv-SE" sz="1800" b="1" i="0" u="none" strike="noStrike" cap="none">
                          <a:solidFill>
                            <a:srgbClr val="014C74"/>
                          </a:solidFill>
                          <a:latin typeface="Calibri"/>
                          <a:ea typeface="Calibri"/>
                          <a:cs typeface="Calibri"/>
                          <a:sym typeface="Calibri"/>
                        </a:rPr>
                        <a:t> </a:t>
                      </a:r>
                      <a:r>
                        <a:rPr lang="sv-SE" sz="1800" b="1" i="0" u="none" strike="noStrike" cap="none" err="1">
                          <a:solidFill>
                            <a:srgbClr val="014C74"/>
                          </a:solidFill>
                          <a:latin typeface="Calibri"/>
                          <a:ea typeface="Calibri"/>
                          <a:cs typeface="Calibri"/>
                          <a:sym typeface="Calibri"/>
                        </a:rPr>
                        <a:t>approaches</a:t>
                      </a:r>
                      <a:r>
                        <a:rPr lang="sv-SE" sz="1800" b="1" i="0" u="none" strike="noStrike" cap="none">
                          <a:solidFill>
                            <a:srgbClr val="014C74"/>
                          </a:solidFill>
                          <a:latin typeface="Calibri"/>
                          <a:ea typeface="Calibri"/>
                          <a:cs typeface="Calibri"/>
                          <a:sym typeface="Calibri"/>
                        </a:rPr>
                        <a:t> </a:t>
                      </a:r>
                      <a:r>
                        <a:rPr lang="sv-SE" sz="1800" b="0" i="0" u="none" strike="noStrike" cap="none">
                          <a:solidFill>
                            <a:srgbClr val="014C74"/>
                          </a:solidFill>
                          <a:latin typeface="Calibri"/>
                          <a:ea typeface="Calibri"/>
                          <a:cs typeface="Calibri"/>
                          <a:sym typeface="Calibri"/>
                        </a:rPr>
                        <a:t>for </a:t>
                      </a:r>
                      <a:r>
                        <a:rPr lang="sv-SE" sz="1800" b="0" i="0" u="none" strike="noStrike" cap="none" err="1">
                          <a:solidFill>
                            <a:srgbClr val="014C74"/>
                          </a:solidFill>
                          <a:latin typeface="Calibri"/>
                          <a:ea typeface="Calibri"/>
                          <a:cs typeface="Calibri"/>
                          <a:sym typeface="Calibri"/>
                        </a:rPr>
                        <a:t>providing</a:t>
                      </a:r>
                      <a:r>
                        <a:rPr lang="sv-SE" sz="1800" b="0" i="0" u="none" strike="noStrike" cap="none">
                          <a:solidFill>
                            <a:srgbClr val="014C74"/>
                          </a:solidFill>
                          <a:latin typeface="Calibri"/>
                          <a:ea typeface="Calibri"/>
                          <a:cs typeface="Calibri"/>
                          <a:sym typeface="Calibri"/>
                        </a:rPr>
                        <a:t> access to data </a:t>
                      </a:r>
                      <a:endParaRPr sz="1800"/>
                    </a:p>
                    <a:p>
                      <a:pPr marL="285750" marR="0" lvl="0" indent="-285750" algn="l" rtl="0">
                        <a:lnSpc>
                          <a:spcPct val="100000"/>
                        </a:lnSpc>
                        <a:spcBef>
                          <a:spcPts val="0"/>
                        </a:spcBef>
                        <a:spcAft>
                          <a:spcPts val="0"/>
                        </a:spcAft>
                        <a:buClr>
                          <a:srgbClr val="FFC000"/>
                        </a:buClr>
                        <a:buSzPts val="1400"/>
                        <a:buFont typeface="Arial"/>
                        <a:buChar char="•"/>
                      </a:pPr>
                      <a:r>
                        <a:rPr lang="sv-SE" sz="1800" b="0" i="0" u="none" strike="noStrike" cap="none" err="1">
                          <a:solidFill>
                            <a:srgbClr val="014C74"/>
                          </a:solidFill>
                          <a:latin typeface="Calibri"/>
                          <a:ea typeface="Calibri"/>
                          <a:cs typeface="Calibri"/>
                          <a:sym typeface="Calibri"/>
                        </a:rPr>
                        <a:t>Development</a:t>
                      </a:r>
                      <a:r>
                        <a:rPr lang="sv-SE" sz="1800" b="0" i="0" u="none" strike="noStrike" cap="none">
                          <a:solidFill>
                            <a:srgbClr val="014C74"/>
                          </a:solidFill>
                          <a:latin typeface="Calibri"/>
                          <a:ea typeface="Calibri"/>
                          <a:cs typeface="Calibri"/>
                          <a:sym typeface="Calibri"/>
                        </a:rPr>
                        <a:t> </a:t>
                      </a:r>
                      <a:r>
                        <a:rPr lang="sv-SE" sz="1800" b="0" i="0" u="none" strike="noStrike" cap="none" err="1">
                          <a:solidFill>
                            <a:srgbClr val="014C74"/>
                          </a:solidFill>
                          <a:latin typeface="Calibri"/>
                          <a:ea typeface="Calibri"/>
                          <a:cs typeface="Calibri"/>
                          <a:sym typeface="Calibri"/>
                        </a:rPr>
                        <a:t>of</a:t>
                      </a:r>
                      <a:r>
                        <a:rPr lang="sv-SE" sz="1800" b="0" i="0" u="none" strike="noStrike" cap="none">
                          <a:solidFill>
                            <a:srgbClr val="014C74"/>
                          </a:solidFill>
                          <a:latin typeface="Calibri"/>
                          <a:ea typeface="Calibri"/>
                          <a:cs typeface="Calibri"/>
                          <a:sym typeface="Calibri"/>
                        </a:rPr>
                        <a:t> </a:t>
                      </a:r>
                      <a:r>
                        <a:rPr lang="sv-SE" sz="1800" b="1" i="0" u="none" strike="noStrike" cap="none">
                          <a:solidFill>
                            <a:srgbClr val="014C74"/>
                          </a:solidFill>
                          <a:latin typeface="Calibri"/>
                          <a:ea typeface="Calibri"/>
                          <a:cs typeface="Calibri"/>
                          <a:sym typeface="Calibri"/>
                        </a:rPr>
                        <a:t>support </a:t>
                      </a:r>
                      <a:r>
                        <a:rPr lang="sv-SE" sz="1800" b="1" i="0" u="none" strike="noStrike" cap="none" err="1">
                          <a:solidFill>
                            <a:srgbClr val="014C74"/>
                          </a:solidFill>
                          <a:latin typeface="Calibri"/>
                          <a:ea typeface="Calibri"/>
                          <a:cs typeface="Calibri"/>
                          <a:sym typeface="Calibri"/>
                        </a:rPr>
                        <a:t>platforms</a:t>
                      </a:r>
                      <a:r>
                        <a:rPr lang="sv-SE" sz="1800" b="1" i="0" u="none" strike="noStrike" cap="none">
                          <a:solidFill>
                            <a:srgbClr val="014C74"/>
                          </a:solidFill>
                          <a:latin typeface="Calibri"/>
                          <a:ea typeface="Calibri"/>
                          <a:cs typeface="Calibri"/>
                          <a:sym typeface="Calibri"/>
                        </a:rPr>
                        <a:t> and </a:t>
                      </a:r>
                      <a:r>
                        <a:rPr lang="sv-SE" sz="1800" b="1" i="0" u="none" strike="noStrike" cap="none" err="1">
                          <a:solidFill>
                            <a:srgbClr val="014C74"/>
                          </a:solidFill>
                          <a:latin typeface="Calibri"/>
                          <a:ea typeface="Calibri"/>
                          <a:cs typeface="Calibri"/>
                          <a:sym typeface="Calibri"/>
                        </a:rPr>
                        <a:t>tools</a:t>
                      </a:r>
                      <a:r>
                        <a:rPr lang="sv-SE" sz="1800" b="1" i="0" u="none" strike="noStrike" cap="none">
                          <a:solidFill>
                            <a:srgbClr val="014C74"/>
                          </a:solidFill>
                          <a:latin typeface="Calibri"/>
                          <a:ea typeface="Calibri"/>
                          <a:cs typeface="Calibri"/>
                          <a:sym typeface="Calibri"/>
                        </a:rPr>
                        <a:t> </a:t>
                      </a:r>
                      <a:r>
                        <a:rPr lang="sv-SE" sz="1800" b="1" i="0" u="none" strike="noStrike" cap="none" err="1">
                          <a:solidFill>
                            <a:srgbClr val="014C74"/>
                          </a:solidFill>
                          <a:latin typeface="Calibri"/>
                          <a:ea typeface="Calibri"/>
                          <a:cs typeface="Calibri"/>
                          <a:sym typeface="Calibri"/>
                        </a:rPr>
                        <a:t>required</a:t>
                      </a:r>
                      <a:r>
                        <a:rPr lang="sv-SE" sz="1800" b="1" i="0" u="none" strike="noStrike" cap="none">
                          <a:solidFill>
                            <a:srgbClr val="014C74"/>
                          </a:solidFill>
                          <a:latin typeface="Calibri"/>
                          <a:ea typeface="Calibri"/>
                          <a:cs typeface="Calibri"/>
                          <a:sym typeface="Calibri"/>
                        </a:rPr>
                        <a:t> to </a:t>
                      </a:r>
                      <a:r>
                        <a:rPr lang="sv-SE" sz="1800" b="1" i="0" u="none" strike="noStrike" cap="none" err="1">
                          <a:solidFill>
                            <a:srgbClr val="014C74"/>
                          </a:solidFill>
                          <a:latin typeface="Calibri"/>
                          <a:ea typeface="Calibri"/>
                          <a:cs typeface="Calibri"/>
                          <a:sym typeface="Calibri"/>
                        </a:rPr>
                        <a:t>implement</a:t>
                      </a:r>
                      <a:r>
                        <a:rPr lang="sv-SE" sz="1800" b="1" i="0" u="none" strike="noStrike" cap="none">
                          <a:solidFill>
                            <a:srgbClr val="014C74"/>
                          </a:solidFill>
                          <a:latin typeface="Calibri"/>
                          <a:ea typeface="Calibri"/>
                          <a:cs typeface="Calibri"/>
                          <a:sym typeface="Calibri"/>
                        </a:rPr>
                        <a:t> an </a:t>
                      </a:r>
                      <a:r>
                        <a:rPr lang="sv-SE" sz="1800" b="1" i="0" u="none" strike="noStrike" cap="none" err="1">
                          <a:solidFill>
                            <a:srgbClr val="014C74"/>
                          </a:solidFill>
                          <a:latin typeface="Calibri"/>
                          <a:ea typeface="Calibri"/>
                          <a:cs typeface="Calibri"/>
                          <a:sym typeface="Calibri"/>
                        </a:rPr>
                        <a:t>open</a:t>
                      </a:r>
                      <a:r>
                        <a:rPr lang="sv-SE" sz="1800" b="1" i="0" u="none" strike="noStrike" cap="none">
                          <a:solidFill>
                            <a:srgbClr val="014C74"/>
                          </a:solidFill>
                          <a:latin typeface="Calibri"/>
                          <a:ea typeface="Calibri"/>
                          <a:cs typeface="Calibri"/>
                          <a:sym typeface="Calibri"/>
                        </a:rPr>
                        <a:t> data policy</a:t>
                      </a:r>
                      <a:r>
                        <a:rPr lang="sv-SE" sz="1800" b="0" i="0" u="none" strike="noStrike" cap="none">
                          <a:solidFill>
                            <a:srgbClr val="014C74"/>
                          </a:solidFill>
                          <a:latin typeface="Calibri"/>
                          <a:ea typeface="Calibri"/>
                          <a:cs typeface="Calibri"/>
                          <a:sym typeface="Calibri"/>
                        </a:rPr>
                        <a:t> </a:t>
                      </a:r>
                      <a:r>
                        <a:rPr lang="sv-SE" sz="1800" b="0" i="0" u="none" strike="noStrike" cap="none" err="1">
                          <a:solidFill>
                            <a:srgbClr val="014C74"/>
                          </a:solidFill>
                          <a:latin typeface="Calibri"/>
                          <a:ea typeface="Calibri"/>
                          <a:cs typeface="Calibri"/>
                          <a:sym typeface="Calibri"/>
                        </a:rPr>
                        <a:t>adapted</a:t>
                      </a:r>
                      <a:r>
                        <a:rPr lang="sv-SE" sz="1800" b="0" i="0" u="none" strike="noStrike" cap="none">
                          <a:solidFill>
                            <a:srgbClr val="014C74"/>
                          </a:solidFill>
                          <a:latin typeface="Calibri"/>
                          <a:ea typeface="Calibri"/>
                          <a:cs typeface="Calibri"/>
                          <a:sym typeface="Calibri"/>
                        </a:rPr>
                        <a:t> to the </a:t>
                      </a:r>
                      <a:r>
                        <a:rPr lang="sv-SE" sz="1800" b="0" i="0" u="none" strike="noStrike" cap="none" err="1">
                          <a:solidFill>
                            <a:srgbClr val="014C74"/>
                          </a:solidFill>
                          <a:latin typeface="Calibri"/>
                          <a:ea typeface="Calibri"/>
                          <a:cs typeface="Calibri"/>
                          <a:sym typeface="Calibri"/>
                        </a:rPr>
                        <a:t>needs</a:t>
                      </a:r>
                      <a:r>
                        <a:rPr lang="sv-SE" sz="1800" b="0" i="0" u="none" strike="noStrike" cap="none">
                          <a:solidFill>
                            <a:srgbClr val="014C74"/>
                          </a:solidFill>
                          <a:latin typeface="Calibri"/>
                          <a:ea typeface="Calibri"/>
                          <a:cs typeface="Calibri"/>
                          <a:sym typeface="Calibri"/>
                        </a:rPr>
                        <a:t> </a:t>
                      </a:r>
                      <a:r>
                        <a:rPr lang="sv-SE" sz="1800" b="0" i="0" u="none" strike="noStrike" cap="none" err="1">
                          <a:solidFill>
                            <a:srgbClr val="014C74"/>
                          </a:solidFill>
                          <a:latin typeface="Calibri"/>
                          <a:ea typeface="Calibri"/>
                          <a:cs typeface="Calibri"/>
                          <a:sym typeface="Calibri"/>
                        </a:rPr>
                        <a:t>of</a:t>
                      </a:r>
                      <a:r>
                        <a:rPr lang="sv-SE" sz="1800" b="0" i="0" u="none" strike="noStrike" cap="none">
                          <a:solidFill>
                            <a:srgbClr val="014C74"/>
                          </a:solidFill>
                          <a:latin typeface="Calibri"/>
                          <a:ea typeface="Calibri"/>
                          <a:cs typeface="Calibri"/>
                          <a:sym typeface="Calibri"/>
                        </a:rPr>
                        <a:t> the fusion research </a:t>
                      </a:r>
                      <a:r>
                        <a:rPr lang="sv-SE" sz="1800" b="0" i="0" u="none" strike="noStrike" cap="none" err="1">
                          <a:solidFill>
                            <a:srgbClr val="014C74"/>
                          </a:solidFill>
                          <a:latin typeface="Calibri"/>
                          <a:ea typeface="Calibri"/>
                          <a:cs typeface="Calibri"/>
                          <a:sym typeface="Calibri"/>
                        </a:rPr>
                        <a:t>programme</a:t>
                      </a:r>
                      <a:r>
                        <a:rPr lang="sv-SE" sz="1800" b="0" i="0" u="none" strike="noStrike" cap="none">
                          <a:solidFill>
                            <a:srgbClr val="014C74"/>
                          </a:solidFill>
                          <a:latin typeface="Calibri"/>
                          <a:ea typeface="Calibri"/>
                          <a:cs typeface="Calibri"/>
                          <a:sym typeface="Calibri"/>
                        </a:rPr>
                        <a:t>. </a:t>
                      </a:r>
                      <a:endParaRPr sz="1800"/>
                    </a:p>
                    <a:p>
                      <a:pPr marL="285750" marR="0" lvl="0" indent="-285750" algn="l" rtl="0">
                        <a:lnSpc>
                          <a:spcPct val="100000"/>
                        </a:lnSpc>
                        <a:spcBef>
                          <a:spcPts val="0"/>
                        </a:spcBef>
                        <a:spcAft>
                          <a:spcPts val="0"/>
                        </a:spcAft>
                        <a:buClr>
                          <a:srgbClr val="FFC000"/>
                        </a:buClr>
                        <a:buSzPts val="1400"/>
                        <a:buFont typeface="Arial"/>
                        <a:buChar char="•"/>
                      </a:pPr>
                      <a:r>
                        <a:rPr lang="sv-SE" sz="1800" b="1" i="0" u="none" strike="noStrike" cap="none" err="1">
                          <a:solidFill>
                            <a:srgbClr val="014C74"/>
                          </a:solidFill>
                          <a:latin typeface="Calibri"/>
                          <a:ea typeface="Calibri"/>
                          <a:cs typeface="Calibri"/>
                          <a:sym typeface="Calibri"/>
                        </a:rPr>
                        <a:t>Pooling</a:t>
                      </a:r>
                      <a:r>
                        <a:rPr lang="sv-SE" sz="1800" b="1" i="0" u="none" strike="noStrike" cap="none">
                          <a:solidFill>
                            <a:srgbClr val="014C74"/>
                          </a:solidFill>
                          <a:latin typeface="Calibri"/>
                          <a:ea typeface="Calibri"/>
                          <a:cs typeface="Calibri"/>
                          <a:sym typeface="Calibri"/>
                        </a:rPr>
                        <a:t> the talent and </a:t>
                      </a:r>
                      <a:r>
                        <a:rPr lang="sv-SE" sz="1800" b="1" i="0" u="none" strike="noStrike" cap="none" err="1">
                          <a:solidFill>
                            <a:srgbClr val="014C74"/>
                          </a:solidFill>
                          <a:latin typeface="Calibri"/>
                          <a:ea typeface="Calibri"/>
                          <a:cs typeface="Calibri"/>
                          <a:sym typeface="Calibri"/>
                        </a:rPr>
                        <a:t>knowledge</a:t>
                      </a:r>
                      <a:r>
                        <a:rPr lang="sv-SE" sz="1800" b="1" i="0" u="none" strike="noStrike" cap="none">
                          <a:solidFill>
                            <a:srgbClr val="014C74"/>
                          </a:solidFill>
                          <a:latin typeface="Calibri"/>
                          <a:ea typeface="Calibri"/>
                          <a:cs typeface="Calibri"/>
                          <a:sym typeface="Calibri"/>
                        </a:rPr>
                        <a:t> </a:t>
                      </a:r>
                      <a:r>
                        <a:rPr lang="sv-SE" sz="1800" b="0" i="0" u="none" strike="noStrike" cap="none">
                          <a:solidFill>
                            <a:srgbClr val="014C74"/>
                          </a:solidFill>
                          <a:latin typeface="Calibri"/>
                          <a:ea typeface="Calibri"/>
                          <a:cs typeface="Calibri"/>
                          <a:sym typeface="Calibri"/>
                        </a:rPr>
                        <a:t>from </a:t>
                      </a:r>
                      <a:r>
                        <a:rPr lang="sv-SE" sz="1800" b="0" i="0" u="none" strike="noStrike" cap="none" err="1">
                          <a:solidFill>
                            <a:srgbClr val="014C74"/>
                          </a:solidFill>
                          <a:latin typeface="Calibri"/>
                          <a:ea typeface="Calibri"/>
                          <a:cs typeface="Calibri"/>
                          <a:sym typeface="Calibri"/>
                        </a:rPr>
                        <a:t>big</a:t>
                      </a:r>
                      <a:r>
                        <a:rPr lang="sv-SE" sz="1800" b="0" i="0" u="none" strike="noStrike" cap="none">
                          <a:solidFill>
                            <a:srgbClr val="014C74"/>
                          </a:solidFill>
                          <a:latin typeface="Calibri"/>
                          <a:ea typeface="Calibri"/>
                          <a:cs typeface="Calibri"/>
                          <a:sym typeface="Calibri"/>
                        </a:rPr>
                        <a:t> science </a:t>
                      </a:r>
                      <a:r>
                        <a:rPr lang="sv-SE" sz="1800" b="0" i="0" u="none" strike="noStrike" cap="none" err="1">
                          <a:solidFill>
                            <a:srgbClr val="014C74"/>
                          </a:solidFill>
                          <a:latin typeface="Calibri"/>
                          <a:ea typeface="Calibri"/>
                          <a:cs typeface="Calibri"/>
                          <a:sym typeface="Calibri"/>
                        </a:rPr>
                        <a:t>programmes</a:t>
                      </a:r>
                      <a:r>
                        <a:rPr lang="sv-SE" sz="1800" b="0" i="0" u="none" strike="noStrike" cap="none">
                          <a:solidFill>
                            <a:srgbClr val="014C74"/>
                          </a:solidFill>
                          <a:latin typeface="Calibri"/>
                          <a:ea typeface="Calibri"/>
                          <a:cs typeface="Calibri"/>
                          <a:sym typeface="Calibri"/>
                        </a:rPr>
                        <a:t> and organisations </a:t>
                      </a:r>
                      <a:endParaRPr sz="1800"/>
                    </a:p>
                    <a:p>
                      <a:pPr marL="0" marR="0" lvl="0" indent="0" algn="l" rtl="0">
                        <a:lnSpc>
                          <a:spcPct val="100000"/>
                        </a:lnSpc>
                        <a:spcBef>
                          <a:spcPts val="0"/>
                        </a:spcBef>
                        <a:spcAft>
                          <a:spcPts val="0"/>
                        </a:spcAft>
                        <a:buClr>
                          <a:srgbClr val="FFC000"/>
                        </a:buClr>
                        <a:buSzPts val="1400"/>
                        <a:buFont typeface="Arial"/>
                        <a:buNone/>
                      </a:pPr>
                      <a:endParaRPr sz="1800" b="0" i="0" u="none" strike="noStrike" cap="none">
                        <a:solidFill>
                          <a:srgbClr val="014C74"/>
                        </a:solidFill>
                        <a:latin typeface="Calibri"/>
                        <a:ea typeface="Calibri"/>
                        <a:cs typeface="Calibri"/>
                        <a:sym typeface="Calibri"/>
                      </a:endParaRPr>
                    </a:p>
                    <a:p>
                      <a:pPr marL="0" marR="0" lvl="0" indent="0" algn="l" rtl="0">
                        <a:lnSpc>
                          <a:spcPct val="100000"/>
                        </a:lnSpc>
                        <a:spcBef>
                          <a:spcPts val="0"/>
                        </a:spcBef>
                        <a:spcAft>
                          <a:spcPts val="0"/>
                        </a:spcAft>
                        <a:buNone/>
                      </a:pPr>
                      <a:r>
                        <a:rPr lang="sv-SE" sz="1800" b="0" i="0" u="none" strike="noStrike" cap="none" err="1">
                          <a:solidFill>
                            <a:srgbClr val="00B0F0"/>
                          </a:solidFill>
                          <a:latin typeface="Calibri"/>
                          <a:ea typeface="Calibri"/>
                          <a:cs typeface="Calibri"/>
                          <a:sym typeface="Calibri"/>
                        </a:rPr>
                        <a:t>With</a:t>
                      </a:r>
                      <a:r>
                        <a:rPr lang="sv-SE" sz="1800" b="0" i="0" u="none" strike="noStrike" cap="none">
                          <a:solidFill>
                            <a:srgbClr val="00B0F0"/>
                          </a:solidFill>
                          <a:latin typeface="Calibri"/>
                          <a:ea typeface="Calibri"/>
                          <a:cs typeface="Calibri"/>
                          <a:sym typeface="Calibri"/>
                        </a:rPr>
                        <a:t> the </a:t>
                      </a:r>
                      <a:r>
                        <a:rPr lang="sv-SE" sz="1800" b="0" i="0" u="none" strike="noStrike" cap="none" err="1">
                          <a:solidFill>
                            <a:srgbClr val="00B0F0"/>
                          </a:solidFill>
                          <a:latin typeface="Calibri"/>
                          <a:ea typeface="Calibri"/>
                          <a:cs typeface="Calibri"/>
                          <a:sym typeface="Calibri"/>
                        </a:rPr>
                        <a:t>objectives</a:t>
                      </a:r>
                      <a:r>
                        <a:rPr lang="sv-SE" sz="1800" b="0" i="0" u="none" strike="noStrike" cap="none">
                          <a:solidFill>
                            <a:srgbClr val="00B0F0"/>
                          </a:solidFill>
                          <a:latin typeface="Calibri"/>
                          <a:ea typeface="Calibri"/>
                          <a:cs typeface="Calibri"/>
                          <a:sym typeface="Calibri"/>
                        </a:rPr>
                        <a:t> </a:t>
                      </a:r>
                      <a:r>
                        <a:rPr lang="sv-SE" sz="1800" b="0" i="0" u="none" strike="noStrike" cap="none" err="1">
                          <a:solidFill>
                            <a:srgbClr val="00B0F0"/>
                          </a:solidFill>
                          <a:latin typeface="Calibri"/>
                          <a:ea typeface="Calibri"/>
                          <a:cs typeface="Calibri"/>
                          <a:sym typeface="Calibri"/>
                        </a:rPr>
                        <a:t>of</a:t>
                      </a:r>
                      <a:r>
                        <a:rPr lang="sv-SE" sz="1800" b="0" i="0" u="none" strike="noStrike" cap="none">
                          <a:solidFill>
                            <a:srgbClr val="00B0F0"/>
                          </a:solidFill>
                          <a:latin typeface="Calibri"/>
                          <a:ea typeface="Calibri"/>
                          <a:cs typeface="Calibri"/>
                          <a:sym typeface="Calibri"/>
                        </a:rPr>
                        <a:t>:</a:t>
                      </a:r>
                      <a:endParaRPr sz="1800"/>
                    </a:p>
                    <a:p>
                      <a:pPr marL="285750" marR="0" lvl="0" indent="-285750" algn="l" rtl="0">
                        <a:lnSpc>
                          <a:spcPct val="100000"/>
                        </a:lnSpc>
                        <a:spcBef>
                          <a:spcPts val="0"/>
                        </a:spcBef>
                        <a:spcAft>
                          <a:spcPts val="0"/>
                        </a:spcAft>
                        <a:buClr>
                          <a:srgbClr val="FFC000"/>
                        </a:buClr>
                        <a:buSzPts val="1400"/>
                        <a:buFont typeface="Arial"/>
                        <a:buChar char="•"/>
                      </a:pPr>
                      <a:r>
                        <a:rPr lang="sv-SE" sz="1800" b="0" i="0" u="none" strike="noStrike" cap="none" err="1">
                          <a:solidFill>
                            <a:srgbClr val="014C74"/>
                          </a:solidFill>
                          <a:latin typeface="Calibri"/>
                          <a:ea typeface="Calibri"/>
                          <a:cs typeface="Calibri"/>
                          <a:sym typeface="Calibri"/>
                        </a:rPr>
                        <a:t>Further</a:t>
                      </a:r>
                      <a:r>
                        <a:rPr lang="sv-SE" sz="1800" b="0" i="0" u="none" strike="noStrike" cap="none">
                          <a:solidFill>
                            <a:srgbClr val="014C74"/>
                          </a:solidFill>
                          <a:latin typeface="Calibri"/>
                          <a:ea typeface="Calibri"/>
                          <a:cs typeface="Calibri"/>
                          <a:sym typeface="Calibri"/>
                        </a:rPr>
                        <a:t> </a:t>
                      </a:r>
                      <a:r>
                        <a:rPr lang="sv-SE" sz="1800" b="0" i="0" u="none" strike="noStrike" cap="none" err="1">
                          <a:solidFill>
                            <a:srgbClr val="014C74"/>
                          </a:solidFill>
                          <a:latin typeface="Calibri"/>
                          <a:ea typeface="Calibri"/>
                          <a:cs typeface="Calibri"/>
                          <a:sym typeface="Calibri"/>
                        </a:rPr>
                        <a:t>developing</a:t>
                      </a:r>
                      <a:r>
                        <a:rPr lang="sv-SE" sz="1800" b="0" i="0" u="none" strike="noStrike" cap="none">
                          <a:solidFill>
                            <a:srgbClr val="014C74"/>
                          </a:solidFill>
                          <a:latin typeface="Calibri"/>
                          <a:ea typeface="Calibri"/>
                          <a:cs typeface="Calibri"/>
                          <a:sym typeface="Calibri"/>
                        </a:rPr>
                        <a:t> </a:t>
                      </a:r>
                      <a:r>
                        <a:rPr lang="sv-SE" sz="1800" b="0" i="0" u="none" strike="noStrike" cap="none" err="1">
                          <a:solidFill>
                            <a:srgbClr val="014C74"/>
                          </a:solidFill>
                          <a:latin typeface="Calibri"/>
                          <a:ea typeface="Calibri"/>
                          <a:cs typeface="Calibri"/>
                          <a:sym typeface="Calibri"/>
                        </a:rPr>
                        <a:t>tools</a:t>
                      </a:r>
                      <a:r>
                        <a:rPr lang="sv-SE" sz="1800" b="0" i="0" u="none" strike="noStrike" cap="none">
                          <a:solidFill>
                            <a:srgbClr val="014C74"/>
                          </a:solidFill>
                          <a:latin typeface="Calibri"/>
                          <a:ea typeface="Calibri"/>
                          <a:cs typeface="Calibri"/>
                          <a:sym typeface="Calibri"/>
                        </a:rPr>
                        <a:t> and </a:t>
                      </a:r>
                      <a:r>
                        <a:rPr lang="sv-SE" sz="1800" b="0" i="0" u="none" strike="noStrike" cap="none" err="1">
                          <a:solidFill>
                            <a:srgbClr val="014C74"/>
                          </a:solidFill>
                          <a:latin typeface="Calibri"/>
                          <a:ea typeface="Calibri"/>
                          <a:cs typeface="Calibri"/>
                          <a:sym typeface="Calibri"/>
                        </a:rPr>
                        <a:t>platforms</a:t>
                      </a:r>
                      <a:r>
                        <a:rPr lang="sv-SE" sz="1800" b="0" i="0" u="none" strike="noStrike" cap="none">
                          <a:solidFill>
                            <a:srgbClr val="014C74"/>
                          </a:solidFill>
                          <a:latin typeface="Calibri"/>
                          <a:ea typeface="Calibri"/>
                          <a:cs typeface="Calibri"/>
                          <a:sym typeface="Calibri"/>
                        </a:rPr>
                        <a:t> </a:t>
                      </a:r>
                      <a:r>
                        <a:rPr lang="sv-SE" sz="1800" b="0" i="0" u="none" strike="noStrike" cap="none" err="1">
                          <a:solidFill>
                            <a:srgbClr val="014C74"/>
                          </a:solidFill>
                          <a:latin typeface="Calibri"/>
                          <a:ea typeface="Calibri"/>
                          <a:cs typeface="Calibri"/>
                          <a:sym typeface="Calibri"/>
                        </a:rPr>
                        <a:t>needed</a:t>
                      </a:r>
                      <a:r>
                        <a:rPr lang="sv-SE" sz="1800" b="0" i="0" u="none" strike="noStrike" cap="none">
                          <a:solidFill>
                            <a:srgbClr val="014C74"/>
                          </a:solidFill>
                          <a:latin typeface="Calibri"/>
                          <a:ea typeface="Calibri"/>
                          <a:cs typeface="Calibri"/>
                          <a:sym typeface="Calibri"/>
                        </a:rPr>
                        <a:t> for an </a:t>
                      </a:r>
                      <a:r>
                        <a:rPr lang="sv-SE" sz="1800" b="0" i="0" u="none" strike="noStrike" cap="none" err="1">
                          <a:solidFill>
                            <a:srgbClr val="014C74"/>
                          </a:solidFill>
                          <a:latin typeface="Calibri"/>
                          <a:ea typeface="Calibri"/>
                          <a:cs typeface="Calibri"/>
                          <a:sym typeface="Calibri"/>
                        </a:rPr>
                        <a:t>open</a:t>
                      </a:r>
                      <a:r>
                        <a:rPr lang="sv-SE" sz="1800" b="0" i="0" u="none" strike="noStrike" cap="none">
                          <a:solidFill>
                            <a:srgbClr val="014C74"/>
                          </a:solidFill>
                          <a:latin typeface="Calibri"/>
                          <a:ea typeface="Calibri"/>
                          <a:cs typeface="Calibri"/>
                          <a:sym typeface="Calibri"/>
                        </a:rPr>
                        <a:t> data approach.</a:t>
                      </a:r>
                      <a:endParaRPr sz="1800"/>
                    </a:p>
                    <a:p>
                      <a:pPr marL="285750" marR="0" lvl="0" indent="-285750" algn="l" rtl="0">
                        <a:lnSpc>
                          <a:spcPct val="100000"/>
                        </a:lnSpc>
                        <a:spcBef>
                          <a:spcPts val="0"/>
                        </a:spcBef>
                        <a:spcAft>
                          <a:spcPts val="0"/>
                        </a:spcAft>
                        <a:buClr>
                          <a:srgbClr val="FFC000"/>
                        </a:buClr>
                        <a:buSzPts val="1400"/>
                        <a:buFont typeface="Arial"/>
                        <a:buChar char="•"/>
                      </a:pPr>
                      <a:r>
                        <a:rPr lang="sv-SE" sz="1800" b="0" i="0" u="none" strike="noStrike" cap="none" err="1">
                          <a:solidFill>
                            <a:srgbClr val="014C74"/>
                          </a:solidFill>
                          <a:latin typeface="Calibri"/>
                          <a:ea typeface="Calibri"/>
                          <a:cs typeface="Calibri"/>
                          <a:sym typeface="Calibri"/>
                        </a:rPr>
                        <a:t>Raising</a:t>
                      </a:r>
                      <a:r>
                        <a:rPr lang="sv-SE" sz="1800" b="0" i="0" u="none" strike="noStrike" cap="none">
                          <a:solidFill>
                            <a:srgbClr val="014C74"/>
                          </a:solidFill>
                          <a:latin typeface="Calibri"/>
                          <a:ea typeface="Calibri"/>
                          <a:cs typeface="Calibri"/>
                          <a:sym typeface="Calibri"/>
                        </a:rPr>
                        <a:t> the </a:t>
                      </a:r>
                      <a:r>
                        <a:rPr lang="sv-SE" sz="1800" b="0" i="0" u="none" strike="noStrike" cap="none" err="1">
                          <a:solidFill>
                            <a:srgbClr val="014C74"/>
                          </a:solidFill>
                          <a:latin typeface="Calibri"/>
                          <a:ea typeface="Calibri"/>
                          <a:cs typeface="Calibri"/>
                          <a:sym typeface="Calibri"/>
                        </a:rPr>
                        <a:t>profile</a:t>
                      </a:r>
                      <a:r>
                        <a:rPr lang="sv-SE" sz="1800" b="0" i="0" u="none" strike="noStrike" cap="none">
                          <a:solidFill>
                            <a:srgbClr val="014C74"/>
                          </a:solidFill>
                          <a:latin typeface="Calibri"/>
                          <a:ea typeface="Calibri"/>
                          <a:cs typeface="Calibri"/>
                          <a:sym typeface="Calibri"/>
                        </a:rPr>
                        <a:t> and </a:t>
                      </a:r>
                      <a:r>
                        <a:rPr lang="sv-SE" sz="1800" b="0" i="0" u="none" strike="noStrike" cap="none" err="1">
                          <a:solidFill>
                            <a:srgbClr val="014C74"/>
                          </a:solidFill>
                          <a:latin typeface="Calibri"/>
                          <a:ea typeface="Calibri"/>
                          <a:cs typeface="Calibri"/>
                          <a:sym typeface="Calibri"/>
                        </a:rPr>
                        <a:t>awareness</a:t>
                      </a:r>
                      <a:r>
                        <a:rPr lang="sv-SE" sz="1800" b="0" i="0" u="none" strike="noStrike" cap="none">
                          <a:solidFill>
                            <a:srgbClr val="014C74"/>
                          </a:solidFill>
                          <a:latin typeface="Calibri"/>
                          <a:ea typeface="Calibri"/>
                          <a:cs typeface="Calibri"/>
                          <a:sym typeface="Calibri"/>
                        </a:rPr>
                        <a:t> </a:t>
                      </a:r>
                      <a:r>
                        <a:rPr lang="sv-SE" sz="1800" b="0" i="0" u="none" strike="noStrike" cap="none" err="1">
                          <a:solidFill>
                            <a:srgbClr val="014C74"/>
                          </a:solidFill>
                          <a:latin typeface="Calibri"/>
                          <a:ea typeface="Calibri"/>
                          <a:cs typeface="Calibri"/>
                          <a:sym typeface="Calibri"/>
                        </a:rPr>
                        <a:t>of</a:t>
                      </a:r>
                      <a:r>
                        <a:rPr lang="sv-SE" sz="1800" b="0" i="0" u="none" strike="noStrike" cap="none">
                          <a:solidFill>
                            <a:srgbClr val="014C74"/>
                          </a:solidFill>
                          <a:latin typeface="Calibri"/>
                          <a:ea typeface="Calibri"/>
                          <a:cs typeface="Calibri"/>
                          <a:sym typeface="Calibri"/>
                        </a:rPr>
                        <a:t> FAIR and </a:t>
                      </a:r>
                      <a:r>
                        <a:rPr lang="sv-SE" sz="1800" b="0" i="0" u="none" strike="noStrike" cap="none" err="1">
                          <a:solidFill>
                            <a:srgbClr val="014C74"/>
                          </a:solidFill>
                          <a:latin typeface="Calibri"/>
                          <a:ea typeface="Calibri"/>
                          <a:cs typeface="Calibri"/>
                          <a:sym typeface="Calibri"/>
                        </a:rPr>
                        <a:t>open</a:t>
                      </a:r>
                      <a:r>
                        <a:rPr lang="sv-SE" sz="1800" b="0" i="0" u="none" strike="noStrike" cap="none">
                          <a:solidFill>
                            <a:srgbClr val="014C74"/>
                          </a:solidFill>
                          <a:latin typeface="Calibri"/>
                          <a:ea typeface="Calibri"/>
                          <a:cs typeface="Calibri"/>
                          <a:sym typeface="Calibri"/>
                        </a:rPr>
                        <a:t> data </a:t>
                      </a:r>
                      <a:r>
                        <a:rPr lang="sv-SE" sz="1800" b="0" i="0" u="none" strike="noStrike" cap="none" err="1">
                          <a:solidFill>
                            <a:srgbClr val="014C74"/>
                          </a:solidFill>
                          <a:latin typeface="Calibri"/>
                          <a:ea typeface="Calibri"/>
                          <a:cs typeface="Calibri"/>
                          <a:sym typeface="Calibri"/>
                        </a:rPr>
                        <a:t>within</a:t>
                      </a:r>
                      <a:r>
                        <a:rPr lang="sv-SE" sz="1800" b="0" i="0" u="none" strike="noStrike" cap="none">
                          <a:solidFill>
                            <a:srgbClr val="014C74"/>
                          </a:solidFill>
                          <a:latin typeface="Calibri"/>
                          <a:ea typeface="Calibri"/>
                          <a:cs typeface="Calibri"/>
                          <a:sym typeface="Calibri"/>
                        </a:rPr>
                        <a:t> the fusion </a:t>
                      </a:r>
                      <a:r>
                        <a:rPr lang="sv-SE" sz="1800" b="0" i="0" u="none" strike="noStrike" cap="none" err="1">
                          <a:solidFill>
                            <a:srgbClr val="014C74"/>
                          </a:solidFill>
                          <a:latin typeface="Calibri"/>
                          <a:ea typeface="Calibri"/>
                          <a:cs typeface="Calibri"/>
                          <a:sym typeface="Calibri"/>
                        </a:rPr>
                        <a:t>programme</a:t>
                      </a:r>
                      <a:r>
                        <a:rPr lang="sv-SE" sz="1800" b="0" i="0" u="none" strike="noStrike" cap="none">
                          <a:solidFill>
                            <a:srgbClr val="014C74"/>
                          </a:solidFill>
                          <a:latin typeface="Calibri"/>
                          <a:ea typeface="Calibri"/>
                          <a:cs typeface="Calibri"/>
                          <a:sym typeface="Calibri"/>
                        </a:rPr>
                        <a:t>.</a:t>
                      </a:r>
                      <a:endParaRPr sz="1800"/>
                    </a:p>
                    <a:p>
                      <a:pPr marL="285750" marR="0" lvl="0" indent="-285750" algn="l" rtl="0">
                        <a:lnSpc>
                          <a:spcPct val="100000"/>
                        </a:lnSpc>
                        <a:spcBef>
                          <a:spcPts val="0"/>
                        </a:spcBef>
                        <a:spcAft>
                          <a:spcPts val="0"/>
                        </a:spcAft>
                        <a:buClr>
                          <a:srgbClr val="FFC000"/>
                        </a:buClr>
                        <a:buSzPts val="1400"/>
                        <a:buFont typeface="Arial"/>
                        <a:buChar char="•"/>
                      </a:pPr>
                      <a:r>
                        <a:rPr lang="sv-SE" sz="1800" b="0" i="0" u="none" strike="noStrike" cap="none" err="1">
                          <a:solidFill>
                            <a:srgbClr val="014C74"/>
                          </a:solidFill>
                          <a:latin typeface="Calibri"/>
                          <a:ea typeface="Calibri"/>
                          <a:cs typeface="Calibri"/>
                          <a:sym typeface="Calibri"/>
                        </a:rPr>
                        <a:t>Laying</a:t>
                      </a:r>
                      <a:r>
                        <a:rPr lang="sv-SE" sz="1800" b="0" i="0" u="none" strike="noStrike" cap="none">
                          <a:solidFill>
                            <a:srgbClr val="014C74"/>
                          </a:solidFill>
                          <a:latin typeface="Calibri"/>
                          <a:ea typeface="Calibri"/>
                          <a:cs typeface="Calibri"/>
                          <a:sym typeface="Calibri"/>
                        </a:rPr>
                        <a:t> the </a:t>
                      </a:r>
                      <a:r>
                        <a:rPr lang="sv-SE" sz="1800" b="0" i="0" u="none" strike="noStrike" cap="none" err="1">
                          <a:solidFill>
                            <a:srgbClr val="014C74"/>
                          </a:solidFill>
                          <a:latin typeface="Calibri"/>
                          <a:ea typeface="Calibri"/>
                          <a:cs typeface="Calibri"/>
                          <a:sym typeface="Calibri"/>
                        </a:rPr>
                        <a:t>foundations</a:t>
                      </a:r>
                      <a:r>
                        <a:rPr lang="sv-SE" sz="1800" b="0" i="0" u="none" strike="noStrike" cap="none">
                          <a:solidFill>
                            <a:srgbClr val="014C74"/>
                          </a:solidFill>
                          <a:latin typeface="Calibri"/>
                          <a:ea typeface="Calibri"/>
                          <a:cs typeface="Calibri"/>
                          <a:sym typeface="Calibri"/>
                        </a:rPr>
                        <a:t> for </a:t>
                      </a:r>
                      <a:r>
                        <a:rPr lang="sv-SE" sz="1800" b="0" i="0" u="none" strike="noStrike" cap="none" err="1">
                          <a:solidFill>
                            <a:srgbClr val="014C74"/>
                          </a:solidFill>
                          <a:latin typeface="Calibri"/>
                          <a:ea typeface="Calibri"/>
                          <a:cs typeface="Calibri"/>
                          <a:sym typeface="Calibri"/>
                        </a:rPr>
                        <a:t>implementing</a:t>
                      </a:r>
                      <a:r>
                        <a:rPr lang="sv-SE" sz="1800" b="0" i="0" u="none" strike="noStrike" cap="none">
                          <a:solidFill>
                            <a:srgbClr val="014C74"/>
                          </a:solidFill>
                          <a:latin typeface="Calibri"/>
                          <a:ea typeface="Calibri"/>
                          <a:cs typeface="Calibri"/>
                          <a:sym typeface="Calibri"/>
                        </a:rPr>
                        <a:t> an </a:t>
                      </a:r>
                      <a:r>
                        <a:rPr lang="sv-SE" sz="1800" b="1" i="0" u="none" strike="noStrike" cap="none" err="1">
                          <a:solidFill>
                            <a:srgbClr val="014C74"/>
                          </a:solidFill>
                          <a:latin typeface="Calibri"/>
                          <a:ea typeface="Calibri"/>
                          <a:cs typeface="Calibri"/>
                          <a:sym typeface="Calibri"/>
                        </a:rPr>
                        <a:t>open</a:t>
                      </a:r>
                      <a:r>
                        <a:rPr lang="sv-SE" sz="1800" b="1" i="0" u="none" strike="noStrike" cap="none">
                          <a:solidFill>
                            <a:srgbClr val="014C74"/>
                          </a:solidFill>
                          <a:latin typeface="Calibri"/>
                          <a:ea typeface="Calibri"/>
                          <a:cs typeface="Calibri"/>
                          <a:sym typeface="Calibri"/>
                        </a:rPr>
                        <a:t> data policy </a:t>
                      </a:r>
                      <a:r>
                        <a:rPr lang="sv-SE" sz="1800" b="1" i="0" u="none" strike="noStrike" cap="none" err="1">
                          <a:solidFill>
                            <a:srgbClr val="014C74"/>
                          </a:solidFill>
                          <a:latin typeface="Calibri"/>
                          <a:ea typeface="Calibri"/>
                          <a:cs typeface="Calibri"/>
                          <a:sym typeface="Calibri"/>
                        </a:rPr>
                        <a:t>adapted</a:t>
                      </a:r>
                      <a:r>
                        <a:rPr lang="sv-SE" sz="1800" b="1" i="0" u="none" strike="noStrike" cap="none">
                          <a:solidFill>
                            <a:srgbClr val="014C74"/>
                          </a:solidFill>
                          <a:latin typeface="Calibri"/>
                          <a:ea typeface="Calibri"/>
                          <a:cs typeface="Calibri"/>
                          <a:sym typeface="Calibri"/>
                        </a:rPr>
                        <a:t> to the </a:t>
                      </a:r>
                      <a:r>
                        <a:rPr lang="sv-SE" sz="1800" b="1" i="0" u="none" strike="noStrike" cap="none" err="1">
                          <a:solidFill>
                            <a:srgbClr val="014C74"/>
                          </a:solidFill>
                          <a:latin typeface="Calibri"/>
                          <a:ea typeface="Calibri"/>
                          <a:cs typeface="Calibri"/>
                          <a:sym typeface="Calibri"/>
                        </a:rPr>
                        <a:t>needs</a:t>
                      </a:r>
                      <a:r>
                        <a:rPr lang="sv-SE" sz="1800" b="1" i="0" u="none" strike="noStrike" cap="none">
                          <a:solidFill>
                            <a:srgbClr val="014C74"/>
                          </a:solidFill>
                          <a:latin typeface="Calibri"/>
                          <a:ea typeface="Calibri"/>
                          <a:cs typeface="Calibri"/>
                          <a:sym typeface="Calibri"/>
                        </a:rPr>
                        <a:t> </a:t>
                      </a:r>
                      <a:r>
                        <a:rPr lang="sv-SE" sz="1800" b="1" i="0" u="none" strike="noStrike" cap="none" err="1">
                          <a:solidFill>
                            <a:srgbClr val="014C74"/>
                          </a:solidFill>
                          <a:latin typeface="Calibri"/>
                          <a:ea typeface="Calibri"/>
                          <a:cs typeface="Calibri"/>
                          <a:sym typeface="Calibri"/>
                        </a:rPr>
                        <a:t>of</a:t>
                      </a:r>
                      <a:r>
                        <a:rPr lang="sv-SE" sz="1800" b="1" i="0" u="none" strike="noStrike" cap="none">
                          <a:solidFill>
                            <a:srgbClr val="014C74"/>
                          </a:solidFill>
                          <a:latin typeface="Calibri"/>
                          <a:ea typeface="Calibri"/>
                          <a:cs typeface="Calibri"/>
                          <a:sym typeface="Calibri"/>
                        </a:rPr>
                        <a:t> the present and </a:t>
                      </a:r>
                      <a:r>
                        <a:rPr lang="sv-SE" sz="1800" b="1" i="0" u="none" strike="noStrike" cap="none" err="1">
                          <a:solidFill>
                            <a:srgbClr val="014C74"/>
                          </a:solidFill>
                          <a:latin typeface="Calibri"/>
                          <a:ea typeface="Calibri"/>
                          <a:cs typeface="Calibri"/>
                          <a:sym typeface="Calibri"/>
                        </a:rPr>
                        <a:t>especially</a:t>
                      </a:r>
                      <a:r>
                        <a:rPr lang="sv-SE" sz="1800" b="1" i="0" u="none" strike="noStrike" cap="none">
                          <a:solidFill>
                            <a:srgbClr val="014C74"/>
                          </a:solidFill>
                          <a:latin typeface="Calibri"/>
                          <a:ea typeface="Calibri"/>
                          <a:cs typeface="Calibri"/>
                          <a:sym typeface="Calibri"/>
                        </a:rPr>
                        <a:t> the </a:t>
                      </a:r>
                      <a:r>
                        <a:rPr lang="sv-SE" sz="1800" b="1" i="0" u="none" strike="noStrike" cap="none" err="1">
                          <a:solidFill>
                            <a:srgbClr val="014C74"/>
                          </a:solidFill>
                          <a:latin typeface="Calibri"/>
                          <a:ea typeface="Calibri"/>
                          <a:cs typeface="Calibri"/>
                          <a:sym typeface="Calibri"/>
                        </a:rPr>
                        <a:t>future</a:t>
                      </a:r>
                      <a:r>
                        <a:rPr lang="sv-SE" sz="1800" b="1" i="0" u="none" strike="noStrike" cap="none">
                          <a:solidFill>
                            <a:srgbClr val="014C74"/>
                          </a:solidFill>
                          <a:latin typeface="Calibri"/>
                          <a:ea typeface="Calibri"/>
                          <a:cs typeface="Calibri"/>
                          <a:sym typeface="Calibri"/>
                        </a:rPr>
                        <a:t> fusion </a:t>
                      </a:r>
                      <a:r>
                        <a:rPr lang="sv-SE" sz="1800" b="1" i="0" u="none" strike="noStrike" cap="none" err="1">
                          <a:solidFill>
                            <a:srgbClr val="014C74"/>
                          </a:solidFill>
                          <a:latin typeface="Calibri"/>
                          <a:ea typeface="Calibri"/>
                          <a:cs typeface="Calibri"/>
                          <a:sym typeface="Calibri"/>
                        </a:rPr>
                        <a:t>energy</a:t>
                      </a:r>
                      <a:r>
                        <a:rPr lang="sv-SE" sz="1800" b="1" i="0" u="none" strike="noStrike" cap="none">
                          <a:solidFill>
                            <a:srgbClr val="014C74"/>
                          </a:solidFill>
                          <a:latin typeface="Calibri"/>
                          <a:ea typeface="Calibri"/>
                          <a:cs typeface="Calibri"/>
                          <a:sym typeface="Calibri"/>
                        </a:rPr>
                        <a:t> research </a:t>
                      </a:r>
                      <a:r>
                        <a:rPr lang="sv-SE" sz="1800" b="1" i="0" u="none" strike="noStrike" cap="none" err="1">
                          <a:solidFill>
                            <a:srgbClr val="014C74"/>
                          </a:solidFill>
                          <a:latin typeface="Calibri"/>
                          <a:ea typeface="Calibri"/>
                          <a:cs typeface="Calibri"/>
                          <a:sym typeface="Calibri"/>
                        </a:rPr>
                        <a:t>programme</a:t>
                      </a:r>
                      <a:r>
                        <a:rPr lang="sv-SE" sz="1800" b="0" i="0" u="none" strike="noStrike" cap="none">
                          <a:solidFill>
                            <a:srgbClr val="014C74"/>
                          </a:solidFill>
                          <a:latin typeface="Calibri"/>
                          <a:ea typeface="Calibri"/>
                          <a:cs typeface="Calibri"/>
                          <a:sym typeface="Calibri"/>
                        </a:rPr>
                        <a:t>, </a:t>
                      </a:r>
                      <a:r>
                        <a:rPr lang="sv-SE" sz="1800" b="0" i="0" u="none" strike="noStrike" cap="none" err="1">
                          <a:solidFill>
                            <a:srgbClr val="014C74"/>
                          </a:solidFill>
                          <a:latin typeface="Calibri"/>
                          <a:ea typeface="Calibri"/>
                          <a:cs typeface="Calibri"/>
                          <a:sym typeface="Calibri"/>
                        </a:rPr>
                        <a:t>particularly</a:t>
                      </a:r>
                      <a:r>
                        <a:rPr lang="sv-SE" sz="1800" b="0" i="0" u="none" strike="noStrike" cap="none">
                          <a:solidFill>
                            <a:srgbClr val="014C74"/>
                          </a:solidFill>
                          <a:latin typeface="Calibri"/>
                          <a:ea typeface="Calibri"/>
                          <a:cs typeface="Calibri"/>
                          <a:sym typeface="Calibri"/>
                        </a:rPr>
                        <a:t> in the </a:t>
                      </a:r>
                      <a:r>
                        <a:rPr lang="sv-SE" sz="1800" b="0" i="0" u="none" strike="noStrike" cap="none" err="1">
                          <a:solidFill>
                            <a:srgbClr val="014C74"/>
                          </a:solidFill>
                          <a:latin typeface="Calibri"/>
                          <a:ea typeface="Calibri"/>
                          <a:cs typeface="Calibri"/>
                          <a:sym typeface="Calibri"/>
                        </a:rPr>
                        <a:t>run</a:t>
                      </a:r>
                      <a:r>
                        <a:rPr lang="sv-SE" sz="1800" b="0" i="0" u="none" strike="noStrike" cap="none">
                          <a:solidFill>
                            <a:srgbClr val="014C74"/>
                          </a:solidFill>
                          <a:latin typeface="Calibri"/>
                          <a:ea typeface="Calibri"/>
                          <a:cs typeface="Calibri"/>
                          <a:sym typeface="Calibri"/>
                        </a:rPr>
                        <a:t> </a:t>
                      </a:r>
                      <a:r>
                        <a:rPr lang="sv-SE" sz="1800" b="0" i="0" u="none" strike="noStrike" cap="none" err="1">
                          <a:solidFill>
                            <a:srgbClr val="014C74"/>
                          </a:solidFill>
                          <a:latin typeface="Calibri"/>
                          <a:ea typeface="Calibri"/>
                          <a:cs typeface="Calibri"/>
                          <a:sym typeface="Calibri"/>
                        </a:rPr>
                        <a:t>up</a:t>
                      </a:r>
                      <a:r>
                        <a:rPr lang="sv-SE" sz="1800" b="0" i="0" u="none" strike="noStrike" cap="none">
                          <a:solidFill>
                            <a:srgbClr val="014C74"/>
                          </a:solidFill>
                          <a:latin typeface="Calibri"/>
                          <a:ea typeface="Calibri"/>
                          <a:cs typeface="Calibri"/>
                          <a:sym typeface="Calibri"/>
                        </a:rPr>
                        <a:t> to the operation </a:t>
                      </a:r>
                      <a:r>
                        <a:rPr lang="sv-SE" sz="1800" b="0" i="0" u="none" strike="noStrike" cap="none" err="1">
                          <a:solidFill>
                            <a:srgbClr val="014C74"/>
                          </a:solidFill>
                          <a:latin typeface="Calibri"/>
                          <a:ea typeface="Calibri"/>
                          <a:cs typeface="Calibri"/>
                          <a:sym typeface="Calibri"/>
                        </a:rPr>
                        <a:t>of</a:t>
                      </a:r>
                      <a:r>
                        <a:rPr lang="sv-SE" sz="1800" b="0" i="0" u="none" strike="noStrike" cap="none">
                          <a:solidFill>
                            <a:srgbClr val="014C74"/>
                          </a:solidFill>
                          <a:latin typeface="Calibri"/>
                          <a:ea typeface="Calibri"/>
                          <a:cs typeface="Calibri"/>
                          <a:sym typeface="Calibri"/>
                        </a:rPr>
                        <a:t> ITER from the </a:t>
                      </a:r>
                      <a:r>
                        <a:rPr lang="sv-SE" sz="1800" b="0" i="0" u="none" strike="noStrike" cap="none" err="1">
                          <a:solidFill>
                            <a:srgbClr val="014C74"/>
                          </a:solidFill>
                          <a:latin typeface="Calibri"/>
                          <a:ea typeface="Calibri"/>
                          <a:cs typeface="Calibri"/>
                          <a:sym typeface="Calibri"/>
                        </a:rPr>
                        <a:t>middle</a:t>
                      </a:r>
                      <a:r>
                        <a:rPr lang="sv-SE" sz="1800" b="0" i="0" u="none" strike="noStrike" cap="none">
                          <a:solidFill>
                            <a:srgbClr val="014C74"/>
                          </a:solidFill>
                          <a:latin typeface="Calibri"/>
                          <a:ea typeface="Calibri"/>
                          <a:cs typeface="Calibri"/>
                          <a:sym typeface="Calibri"/>
                        </a:rPr>
                        <a:t> </a:t>
                      </a:r>
                      <a:r>
                        <a:rPr lang="sv-SE" sz="1800" b="0" i="0" u="none" strike="noStrike" cap="none" err="1">
                          <a:solidFill>
                            <a:srgbClr val="014C74"/>
                          </a:solidFill>
                          <a:latin typeface="Calibri"/>
                          <a:ea typeface="Calibri"/>
                          <a:cs typeface="Calibri"/>
                          <a:sym typeface="Calibri"/>
                        </a:rPr>
                        <a:t>of</a:t>
                      </a:r>
                      <a:r>
                        <a:rPr lang="sv-SE" sz="1800" b="0" i="0" u="none" strike="noStrike" cap="none">
                          <a:solidFill>
                            <a:srgbClr val="014C74"/>
                          </a:solidFill>
                          <a:latin typeface="Calibri"/>
                          <a:ea typeface="Calibri"/>
                          <a:cs typeface="Calibri"/>
                          <a:sym typeface="Calibri"/>
                        </a:rPr>
                        <a:t> the </a:t>
                      </a:r>
                      <a:r>
                        <a:rPr lang="sv-SE" sz="1800" b="0" i="0" u="none" strike="noStrike" cap="none" err="1">
                          <a:solidFill>
                            <a:srgbClr val="014C74"/>
                          </a:solidFill>
                          <a:latin typeface="Calibri"/>
                          <a:ea typeface="Calibri"/>
                          <a:cs typeface="Calibri"/>
                          <a:sym typeface="Calibri"/>
                        </a:rPr>
                        <a:t>next</a:t>
                      </a:r>
                      <a:r>
                        <a:rPr lang="sv-SE" sz="1800" b="0" i="0" u="none" strike="noStrike" cap="none">
                          <a:solidFill>
                            <a:srgbClr val="014C74"/>
                          </a:solidFill>
                          <a:latin typeface="Calibri"/>
                          <a:ea typeface="Calibri"/>
                          <a:cs typeface="Calibri"/>
                          <a:sym typeface="Calibri"/>
                        </a:rPr>
                        <a:t> </a:t>
                      </a:r>
                      <a:r>
                        <a:rPr lang="sv-SE" sz="1800" b="0" i="0" u="none" strike="noStrike" cap="none" err="1">
                          <a:solidFill>
                            <a:srgbClr val="014C74"/>
                          </a:solidFill>
                          <a:latin typeface="Calibri"/>
                          <a:ea typeface="Calibri"/>
                          <a:cs typeface="Calibri"/>
                          <a:sym typeface="Calibri"/>
                        </a:rPr>
                        <a:t>decade</a:t>
                      </a:r>
                      <a:r>
                        <a:rPr lang="sv-SE" sz="1800" b="0" i="0" u="none" strike="noStrike" cap="none">
                          <a:solidFill>
                            <a:srgbClr val="014C74"/>
                          </a:solidFill>
                          <a:latin typeface="Calibri"/>
                          <a:ea typeface="Calibri"/>
                          <a:cs typeface="Calibri"/>
                          <a:sym typeface="Calibri"/>
                        </a:rPr>
                        <a:t>.</a:t>
                      </a:r>
                      <a:endParaRPr sz="1800" b="0" i="0" u="none" strike="noStrike" cap="none">
                        <a:solidFill>
                          <a:srgbClr val="014C74"/>
                        </a:solidFill>
                        <a:latin typeface="Calibri"/>
                        <a:ea typeface="Calibri"/>
                        <a:cs typeface="Calibri"/>
                        <a:sym typeface="Calibri"/>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19" name="Google Shape;119;p70"/>
          <p:cNvGraphicFramePr/>
          <p:nvPr>
            <p:extLst>
              <p:ext uri="{D42A27DB-BD31-4B8C-83A1-F6EECF244321}">
                <p14:modId xmlns:p14="http://schemas.microsoft.com/office/powerpoint/2010/main" val="2268142599"/>
              </p:ext>
            </p:extLst>
          </p:nvPr>
        </p:nvGraphicFramePr>
        <p:xfrm>
          <a:off x="381511" y="2422557"/>
          <a:ext cx="4686000" cy="2771825"/>
        </p:xfrm>
        <a:graphic>
          <a:graphicData uri="http://schemas.openxmlformats.org/drawingml/2006/table">
            <a:tbl>
              <a:tblPr>
                <a:noFill/>
                <a:tableStyleId>{2E66D7F1-48D1-4CA0-AB7B-059B2A8F98D4}</a:tableStyleId>
              </a:tblPr>
              <a:tblGrid>
                <a:gridCol w="4686000">
                  <a:extLst>
                    <a:ext uri="{9D8B030D-6E8A-4147-A177-3AD203B41FA5}">
                      <a16:colId xmlns:a16="http://schemas.microsoft.com/office/drawing/2014/main" val="20000"/>
                    </a:ext>
                  </a:extLst>
                </a:gridCol>
              </a:tblGrid>
              <a:tr h="2771825">
                <a:tc>
                  <a:txBody>
                    <a:bodyPr/>
                    <a:lstStyle/>
                    <a:p>
                      <a:pPr marL="0" marR="0" lvl="0" indent="0" algn="l" rtl="0">
                        <a:lnSpc>
                          <a:spcPct val="100000"/>
                        </a:lnSpc>
                        <a:spcBef>
                          <a:spcPts val="0"/>
                        </a:spcBef>
                        <a:spcAft>
                          <a:spcPts val="0"/>
                        </a:spcAft>
                        <a:buNone/>
                      </a:pPr>
                      <a:r>
                        <a:rPr lang="sv-SE" sz="1800" b="0" i="0" u="none" strike="noStrike" cap="none" err="1">
                          <a:solidFill>
                            <a:srgbClr val="014C74"/>
                          </a:solidFill>
                          <a:latin typeface="Calibri"/>
                          <a:ea typeface="Calibri"/>
                          <a:cs typeface="Calibri"/>
                          <a:sym typeface="Calibri"/>
                        </a:rPr>
                        <a:t>Consortium</a:t>
                      </a:r>
                      <a:r>
                        <a:rPr lang="sv-SE" sz="1800" b="0" i="0" u="none" strike="noStrike" cap="none">
                          <a:solidFill>
                            <a:srgbClr val="014C74"/>
                          </a:solidFill>
                          <a:latin typeface="Calibri"/>
                          <a:ea typeface="Calibri"/>
                          <a:cs typeface="Calibri"/>
                          <a:sym typeface="Calibri"/>
                        </a:rPr>
                        <a:t>: 7 partners </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120" name="Google Shape;120;p70"/>
          <p:cNvGraphicFramePr/>
          <p:nvPr/>
        </p:nvGraphicFramePr>
        <p:xfrm>
          <a:off x="473825" y="5835356"/>
          <a:ext cx="8128000" cy="370850"/>
        </p:xfrm>
        <a:graphic>
          <a:graphicData uri="http://schemas.openxmlformats.org/drawingml/2006/table">
            <a:tbl>
              <a:tblPr>
                <a:noFill/>
                <a:tableStyleId>{2E66D7F1-48D1-4CA0-AB7B-059B2A8F98D4}</a:tableStyleId>
              </a:tblPr>
              <a:tblGrid>
                <a:gridCol w="8128000">
                  <a:extLst>
                    <a:ext uri="{9D8B030D-6E8A-4147-A177-3AD203B41FA5}">
                      <a16:colId xmlns:a16="http://schemas.microsoft.com/office/drawing/2014/main" val="20000"/>
                    </a:ext>
                  </a:extLst>
                </a:gridCol>
              </a:tblGrid>
              <a:tr h="370850">
                <a:tc>
                  <a:txBody>
                    <a:bodyPr/>
                    <a:lstStyle/>
                    <a:p>
                      <a:pPr marL="0" marR="0" lvl="0" indent="0" algn="l" rtl="0">
                        <a:lnSpc>
                          <a:spcPct val="100000"/>
                        </a:lnSpc>
                        <a:spcBef>
                          <a:spcPts val="0"/>
                        </a:spcBef>
                        <a:spcAft>
                          <a:spcPts val="0"/>
                        </a:spcAft>
                        <a:buNone/>
                      </a:pPr>
                      <a:r>
                        <a:rPr lang="sv-SE" sz="1400" b="0" i="0" u="none" strike="noStrike" cap="none">
                          <a:solidFill>
                            <a:srgbClr val="014C74"/>
                          </a:solidFill>
                          <a:latin typeface="Calibri"/>
                          <a:ea typeface="Calibri"/>
                          <a:cs typeface="Calibri"/>
                          <a:sym typeface="Calibri"/>
                        </a:rPr>
                        <a:t>Project website: </a:t>
                      </a:r>
                      <a:r>
                        <a:rPr lang="sv-SE" sz="1400" b="0" i="0" u="sng" strike="noStrike" cap="none">
                          <a:solidFill>
                            <a:srgbClr val="014C7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https://fair4fusion.eu/</a:t>
                      </a:r>
                      <a:r>
                        <a:rPr lang="sv-SE" sz="1400" b="0" i="0" u="none" strike="noStrike" cap="none">
                          <a:solidFill>
                            <a:srgbClr val="014C74"/>
                          </a:solidFill>
                          <a:latin typeface="Calibri"/>
                          <a:ea typeface="Calibri"/>
                          <a:cs typeface="Calibri"/>
                          <a:sym typeface="Calibri"/>
                        </a:rPr>
                        <a:t> </a:t>
                      </a:r>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121" name="Google Shape;121;p70"/>
          <p:cNvPicPr preferRelativeResize="0"/>
          <p:nvPr/>
        </p:nvPicPr>
        <p:blipFill rotWithShape="1">
          <a:blip r:embed="rId4">
            <a:alphaModFix/>
          </a:blip>
          <a:srcRect/>
          <a:stretch/>
        </p:blipFill>
        <p:spPr>
          <a:xfrm>
            <a:off x="522289" y="4467543"/>
            <a:ext cx="883490" cy="573172"/>
          </a:xfrm>
          <a:prstGeom prst="rect">
            <a:avLst/>
          </a:prstGeom>
          <a:noFill/>
          <a:ln>
            <a:noFill/>
          </a:ln>
        </p:spPr>
      </p:pic>
      <p:pic>
        <p:nvPicPr>
          <p:cNvPr id="122" name="Google Shape;122;p70" descr="En bild som visar text&#10;&#10;Beskrivning genererad med mycket hög exakthet"/>
          <p:cNvPicPr preferRelativeResize="0"/>
          <p:nvPr/>
        </p:nvPicPr>
        <p:blipFill rotWithShape="1">
          <a:blip r:embed="rId5">
            <a:alphaModFix/>
          </a:blip>
          <a:srcRect/>
          <a:stretch/>
        </p:blipFill>
        <p:spPr>
          <a:xfrm>
            <a:off x="508475" y="5133970"/>
            <a:ext cx="656623" cy="761798"/>
          </a:xfrm>
          <a:prstGeom prst="rect">
            <a:avLst/>
          </a:prstGeom>
          <a:noFill/>
          <a:ln>
            <a:noFill/>
          </a:ln>
        </p:spPr>
      </p:pic>
      <p:pic>
        <p:nvPicPr>
          <p:cNvPr id="123" name="Google Shape;123;p70"/>
          <p:cNvPicPr preferRelativeResize="0"/>
          <p:nvPr/>
        </p:nvPicPr>
        <p:blipFill rotWithShape="1">
          <a:blip r:embed="rId6">
            <a:alphaModFix/>
          </a:blip>
          <a:srcRect/>
          <a:stretch/>
        </p:blipFill>
        <p:spPr>
          <a:xfrm>
            <a:off x="1461550" y="3975759"/>
            <a:ext cx="1587292" cy="755696"/>
          </a:xfrm>
          <a:prstGeom prst="rect">
            <a:avLst/>
          </a:prstGeom>
          <a:noFill/>
          <a:ln>
            <a:noFill/>
          </a:ln>
        </p:spPr>
      </p:pic>
      <p:pic>
        <p:nvPicPr>
          <p:cNvPr id="124" name="Google Shape;124;p70"/>
          <p:cNvPicPr preferRelativeResize="0"/>
          <p:nvPr/>
        </p:nvPicPr>
        <p:blipFill rotWithShape="1">
          <a:blip r:embed="rId7">
            <a:alphaModFix/>
          </a:blip>
          <a:srcRect/>
          <a:stretch/>
        </p:blipFill>
        <p:spPr>
          <a:xfrm>
            <a:off x="522289" y="3446112"/>
            <a:ext cx="887412" cy="953629"/>
          </a:xfrm>
          <a:prstGeom prst="rect">
            <a:avLst/>
          </a:prstGeom>
          <a:noFill/>
          <a:ln>
            <a:noFill/>
          </a:ln>
        </p:spPr>
      </p:pic>
      <p:pic>
        <p:nvPicPr>
          <p:cNvPr id="125" name="Google Shape;125;p70"/>
          <p:cNvPicPr preferRelativeResize="0"/>
          <p:nvPr/>
        </p:nvPicPr>
        <p:blipFill rotWithShape="1">
          <a:blip r:embed="rId8">
            <a:alphaModFix/>
          </a:blip>
          <a:srcRect/>
          <a:stretch/>
        </p:blipFill>
        <p:spPr>
          <a:xfrm>
            <a:off x="1532068" y="3391133"/>
            <a:ext cx="1534839" cy="558800"/>
          </a:xfrm>
          <a:prstGeom prst="rect">
            <a:avLst/>
          </a:prstGeom>
          <a:noFill/>
          <a:ln>
            <a:noFill/>
          </a:ln>
        </p:spPr>
      </p:pic>
      <p:pic>
        <p:nvPicPr>
          <p:cNvPr id="126" name="Google Shape;126;p70"/>
          <p:cNvPicPr preferRelativeResize="0"/>
          <p:nvPr/>
        </p:nvPicPr>
        <p:blipFill rotWithShape="1">
          <a:blip r:embed="rId9">
            <a:alphaModFix/>
          </a:blip>
          <a:srcRect/>
          <a:stretch/>
        </p:blipFill>
        <p:spPr>
          <a:xfrm>
            <a:off x="1492258" y="4636413"/>
            <a:ext cx="1527836" cy="555844"/>
          </a:xfrm>
          <a:prstGeom prst="rect">
            <a:avLst/>
          </a:prstGeom>
          <a:noFill/>
          <a:ln>
            <a:noFill/>
          </a:ln>
        </p:spPr>
      </p:pic>
      <p:pic>
        <p:nvPicPr>
          <p:cNvPr id="127" name="Google Shape;127;p70"/>
          <p:cNvPicPr preferRelativeResize="0"/>
          <p:nvPr/>
        </p:nvPicPr>
        <p:blipFill rotWithShape="1">
          <a:blip r:embed="rId10">
            <a:alphaModFix/>
          </a:blip>
          <a:srcRect/>
          <a:stretch/>
        </p:blipFill>
        <p:spPr>
          <a:xfrm>
            <a:off x="1461550" y="5226524"/>
            <a:ext cx="1558544" cy="568464"/>
          </a:xfrm>
          <a:prstGeom prst="rect">
            <a:avLst/>
          </a:prstGeom>
          <a:noFill/>
          <a:ln>
            <a:noFill/>
          </a:ln>
        </p:spPr>
      </p:pic>
      <p:sp>
        <p:nvSpPr>
          <p:cNvPr id="2" name="Slide Number Placeholder 1">
            <a:extLst>
              <a:ext uri="{FF2B5EF4-FFF2-40B4-BE49-F238E27FC236}">
                <a16:creationId xmlns:a16="http://schemas.microsoft.com/office/drawing/2014/main" id="{EF615A04-D012-481A-860F-F6E7F8307C1A}"/>
              </a:ext>
            </a:extLst>
          </p:cNvPr>
          <p:cNvSpPr>
            <a:spLocks noGrp="1"/>
          </p:cNvSpPr>
          <p:nvPr>
            <p:ph type="sldNum" sz="quarter" idx="4"/>
          </p:nvPr>
        </p:nvSpPr>
        <p:spPr/>
        <p:txBody>
          <a:bodyPr/>
          <a:lstStyle/>
          <a:p>
            <a:fld id="{D144FD56-836A-42AA-BA96-FC0E3E4A21F2}" type="slidenum">
              <a:rPr lang="sv-SE" smtClean="0"/>
              <a:t>4</a:t>
            </a:fld>
            <a:endParaRPr lang="sv-SE"/>
          </a:p>
        </p:txBody>
      </p:sp>
    </p:spTree>
    <p:extLst>
      <p:ext uri="{BB962C8B-B14F-4D97-AF65-F5344CB8AC3E}">
        <p14:creationId xmlns:p14="http://schemas.microsoft.com/office/powerpoint/2010/main" val="1070416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3" name="Google Shape;133;p71"/>
          <p:cNvPicPr preferRelativeResize="0"/>
          <p:nvPr/>
        </p:nvPicPr>
        <p:blipFill rotWithShape="1">
          <a:blip r:embed="rId3">
            <a:alphaModFix/>
          </a:blip>
          <a:srcRect/>
          <a:stretch/>
        </p:blipFill>
        <p:spPr>
          <a:xfrm>
            <a:off x="838200" y="1885166"/>
            <a:ext cx="4491625" cy="3369304"/>
          </a:xfrm>
          <a:prstGeom prst="rect">
            <a:avLst/>
          </a:prstGeom>
          <a:noFill/>
          <a:ln>
            <a:noFill/>
          </a:ln>
        </p:spPr>
      </p:pic>
      <p:pic>
        <p:nvPicPr>
          <p:cNvPr id="134" name="Google Shape;134;p71"/>
          <p:cNvPicPr preferRelativeResize="0"/>
          <p:nvPr/>
        </p:nvPicPr>
        <p:blipFill rotWithShape="1">
          <a:blip r:embed="rId3">
            <a:alphaModFix/>
          </a:blip>
          <a:srcRect/>
          <a:stretch/>
        </p:blipFill>
        <p:spPr>
          <a:xfrm>
            <a:off x="6401843" y="1882034"/>
            <a:ext cx="4491625" cy="3369304"/>
          </a:xfrm>
          <a:prstGeom prst="rect">
            <a:avLst/>
          </a:prstGeom>
          <a:noFill/>
          <a:ln>
            <a:noFill/>
          </a:ln>
        </p:spPr>
      </p:pic>
      <p:pic>
        <p:nvPicPr>
          <p:cNvPr id="135" name="Google Shape;135;p71" descr="Close"/>
          <p:cNvPicPr preferRelativeResize="0"/>
          <p:nvPr/>
        </p:nvPicPr>
        <p:blipFill rotWithShape="1">
          <a:blip r:embed="rId4">
            <a:alphaModFix/>
          </a:blip>
          <a:srcRect/>
          <a:stretch/>
        </p:blipFill>
        <p:spPr>
          <a:xfrm>
            <a:off x="1816273" y="2049047"/>
            <a:ext cx="716071" cy="716071"/>
          </a:xfrm>
          <a:prstGeom prst="rect">
            <a:avLst/>
          </a:prstGeom>
          <a:noFill/>
          <a:ln>
            <a:noFill/>
          </a:ln>
        </p:spPr>
      </p:pic>
      <p:pic>
        <p:nvPicPr>
          <p:cNvPr id="136" name="Google Shape;136;p71" descr="Close"/>
          <p:cNvPicPr preferRelativeResize="0"/>
          <p:nvPr/>
        </p:nvPicPr>
        <p:blipFill rotWithShape="1">
          <a:blip r:embed="rId4">
            <a:alphaModFix/>
          </a:blip>
          <a:srcRect/>
          <a:stretch/>
        </p:blipFill>
        <p:spPr>
          <a:xfrm>
            <a:off x="2725976" y="2037304"/>
            <a:ext cx="716071" cy="716071"/>
          </a:xfrm>
          <a:prstGeom prst="rect">
            <a:avLst/>
          </a:prstGeom>
          <a:noFill/>
          <a:ln>
            <a:noFill/>
          </a:ln>
        </p:spPr>
      </p:pic>
      <p:pic>
        <p:nvPicPr>
          <p:cNvPr id="137" name="Google Shape;137;p71" descr="Close"/>
          <p:cNvPicPr preferRelativeResize="0"/>
          <p:nvPr/>
        </p:nvPicPr>
        <p:blipFill rotWithShape="1">
          <a:blip r:embed="rId4">
            <a:alphaModFix/>
          </a:blip>
          <a:srcRect/>
          <a:stretch/>
        </p:blipFill>
        <p:spPr>
          <a:xfrm>
            <a:off x="4467093" y="2049046"/>
            <a:ext cx="716071" cy="716071"/>
          </a:xfrm>
          <a:prstGeom prst="rect">
            <a:avLst/>
          </a:prstGeom>
          <a:noFill/>
          <a:ln>
            <a:noFill/>
          </a:ln>
        </p:spPr>
      </p:pic>
      <p:pic>
        <p:nvPicPr>
          <p:cNvPr id="138" name="Google Shape;138;p71" descr="Close"/>
          <p:cNvPicPr preferRelativeResize="0"/>
          <p:nvPr/>
        </p:nvPicPr>
        <p:blipFill rotWithShape="1">
          <a:blip r:embed="rId4">
            <a:alphaModFix/>
          </a:blip>
          <a:srcRect/>
          <a:stretch/>
        </p:blipFill>
        <p:spPr>
          <a:xfrm>
            <a:off x="4521895" y="2850615"/>
            <a:ext cx="716071" cy="716071"/>
          </a:xfrm>
          <a:prstGeom prst="rect">
            <a:avLst/>
          </a:prstGeom>
          <a:noFill/>
          <a:ln>
            <a:noFill/>
          </a:ln>
        </p:spPr>
      </p:pic>
      <p:pic>
        <p:nvPicPr>
          <p:cNvPr id="139" name="Google Shape;139;p71" descr="Close"/>
          <p:cNvPicPr preferRelativeResize="0"/>
          <p:nvPr/>
        </p:nvPicPr>
        <p:blipFill rotWithShape="1">
          <a:blip r:embed="rId4">
            <a:alphaModFix/>
          </a:blip>
          <a:srcRect/>
          <a:stretch/>
        </p:blipFill>
        <p:spPr>
          <a:xfrm>
            <a:off x="1818363" y="2865126"/>
            <a:ext cx="716071" cy="716071"/>
          </a:xfrm>
          <a:prstGeom prst="rect">
            <a:avLst/>
          </a:prstGeom>
          <a:noFill/>
          <a:ln>
            <a:noFill/>
          </a:ln>
        </p:spPr>
      </p:pic>
      <p:pic>
        <p:nvPicPr>
          <p:cNvPr id="141" name="Google Shape;141;p71" descr="Close"/>
          <p:cNvPicPr preferRelativeResize="0"/>
          <p:nvPr/>
        </p:nvPicPr>
        <p:blipFill rotWithShape="1">
          <a:blip r:embed="rId4">
            <a:alphaModFix/>
          </a:blip>
          <a:srcRect/>
          <a:stretch/>
        </p:blipFill>
        <p:spPr>
          <a:xfrm>
            <a:off x="1816273" y="3691322"/>
            <a:ext cx="716071" cy="716071"/>
          </a:xfrm>
          <a:prstGeom prst="rect">
            <a:avLst/>
          </a:prstGeom>
          <a:noFill/>
          <a:ln>
            <a:noFill/>
          </a:ln>
        </p:spPr>
      </p:pic>
      <p:pic>
        <p:nvPicPr>
          <p:cNvPr id="142" name="Google Shape;142;p71" descr="Close"/>
          <p:cNvPicPr preferRelativeResize="0"/>
          <p:nvPr/>
        </p:nvPicPr>
        <p:blipFill rotWithShape="1">
          <a:blip r:embed="rId4">
            <a:alphaModFix/>
          </a:blip>
          <a:srcRect/>
          <a:stretch/>
        </p:blipFill>
        <p:spPr>
          <a:xfrm>
            <a:off x="2725976" y="3691322"/>
            <a:ext cx="716071" cy="716071"/>
          </a:xfrm>
          <a:prstGeom prst="rect">
            <a:avLst/>
          </a:prstGeom>
          <a:noFill/>
          <a:ln>
            <a:noFill/>
          </a:ln>
        </p:spPr>
      </p:pic>
      <p:pic>
        <p:nvPicPr>
          <p:cNvPr id="143" name="Google Shape;143;p71" descr="Close"/>
          <p:cNvPicPr preferRelativeResize="0"/>
          <p:nvPr/>
        </p:nvPicPr>
        <p:blipFill rotWithShape="1">
          <a:blip r:embed="rId4">
            <a:alphaModFix/>
          </a:blip>
          <a:srcRect/>
          <a:stretch/>
        </p:blipFill>
        <p:spPr>
          <a:xfrm>
            <a:off x="3635679" y="3691322"/>
            <a:ext cx="716071" cy="716071"/>
          </a:xfrm>
          <a:prstGeom prst="rect">
            <a:avLst/>
          </a:prstGeom>
          <a:noFill/>
          <a:ln>
            <a:noFill/>
          </a:ln>
        </p:spPr>
      </p:pic>
      <p:pic>
        <p:nvPicPr>
          <p:cNvPr id="144" name="Google Shape;144;p71" descr="Close"/>
          <p:cNvPicPr preferRelativeResize="0"/>
          <p:nvPr/>
        </p:nvPicPr>
        <p:blipFill rotWithShape="1">
          <a:blip r:embed="rId4">
            <a:alphaModFix/>
          </a:blip>
          <a:srcRect/>
          <a:stretch/>
        </p:blipFill>
        <p:spPr>
          <a:xfrm>
            <a:off x="2725976" y="4532030"/>
            <a:ext cx="716071" cy="716071"/>
          </a:xfrm>
          <a:prstGeom prst="rect">
            <a:avLst/>
          </a:prstGeom>
          <a:noFill/>
          <a:ln>
            <a:noFill/>
          </a:ln>
        </p:spPr>
      </p:pic>
      <p:pic>
        <p:nvPicPr>
          <p:cNvPr id="145" name="Google Shape;145;p71" descr="Close"/>
          <p:cNvPicPr preferRelativeResize="0"/>
          <p:nvPr/>
        </p:nvPicPr>
        <p:blipFill rotWithShape="1">
          <a:blip r:embed="rId4">
            <a:alphaModFix/>
          </a:blip>
          <a:srcRect/>
          <a:stretch/>
        </p:blipFill>
        <p:spPr>
          <a:xfrm>
            <a:off x="3604361" y="4532030"/>
            <a:ext cx="716071" cy="716071"/>
          </a:xfrm>
          <a:prstGeom prst="rect">
            <a:avLst/>
          </a:prstGeom>
          <a:noFill/>
          <a:ln>
            <a:noFill/>
          </a:ln>
        </p:spPr>
      </p:pic>
      <p:pic>
        <p:nvPicPr>
          <p:cNvPr id="146" name="Google Shape;146;p71" descr="Close"/>
          <p:cNvPicPr preferRelativeResize="0"/>
          <p:nvPr/>
        </p:nvPicPr>
        <p:blipFill rotWithShape="1">
          <a:blip r:embed="rId4">
            <a:alphaModFix/>
          </a:blip>
          <a:srcRect/>
          <a:stretch/>
        </p:blipFill>
        <p:spPr>
          <a:xfrm>
            <a:off x="1816272" y="4507401"/>
            <a:ext cx="716071" cy="716071"/>
          </a:xfrm>
          <a:prstGeom prst="rect">
            <a:avLst/>
          </a:prstGeom>
          <a:noFill/>
          <a:ln>
            <a:noFill/>
          </a:ln>
        </p:spPr>
      </p:pic>
      <p:pic>
        <p:nvPicPr>
          <p:cNvPr id="147" name="Google Shape;147;p71" descr="Tick"/>
          <p:cNvPicPr preferRelativeResize="0"/>
          <p:nvPr/>
        </p:nvPicPr>
        <p:blipFill rotWithShape="1">
          <a:blip r:embed="rId5">
            <a:alphaModFix/>
          </a:blip>
          <a:srcRect/>
          <a:stretch/>
        </p:blipFill>
        <p:spPr>
          <a:xfrm>
            <a:off x="3672784" y="2151655"/>
            <a:ext cx="601720" cy="601720"/>
          </a:xfrm>
          <a:prstGeom prst="rect">
            <a:avLst/>
          </a:prstGeom>
          <a:noFill/>
          <a:ln>
            <a:noFill/>
          </a:ln>
        </p:spPr>
      </p:pic>
      <p:pic>
        <p:nvPicPr>
          <p:cNvPr id="148" name="Google Shape;148;p71" descr="Tick"/>
          <p:cNvPicPr preferRelativeResize="0"/>
          <p:nvPr/>
        </p:nvPicPr>
        <p:blipFill rotWithShape="1">
          <a:blip r:embed="rId5">
            <a:alphaModFix/>
          </a:blip>
          <a:srcRect/>
          <a:stretch/>
        </p:blipFill>
        <p:spPr>
          <a:xfrm>
            <a:off x="4634157" y="4618516"/>
            <a:ext cx="601720" cy="601720"/>
          </a:xfrm>
          <a:prstGeom prst="rect">
            <a:avLst/>
          </a:prstGeom>
          <a:noFill/>
          <a:ln>
            <a:noFill/>
          </a:ln>
        </p:spPr>
      </p:pic>
      <p:pic>
        <p:nvPicPr>
          <p:cNvPr id="149" name="Google Shape;149;p71" descr="Close"/>
          <p:cNvPicPr preferRelativeResize="0"/>
          <p:nvPr/>
        </p:nvPicPr>
        <p:blipFill rotWithShape="1">
          <a:blip r:embed="rId4">
            <a:alphaModFix/>
          </a:blip>
          <a:srcRect/>
          <a:stretch/>
        </p:blipFill>
        <p:spPr>
          <a:xfrm>
            <a:off x="3606189" y="2879638"/>
            <a:ext cx="716071" cy="716071"/>
          </a:xfrm>
          <a:prstGeom prst="rect">
            <a:avLst/>
          </a:prstGeom>
          <a:noFill/>
          <a:ln>
            <a:noFill/>
          </a:ln>
        </p:spPr>
      </p:pic>
      <p:pic>
        <p:nvPicPr>
          <p:cNvPr id="150" name="Google Shape;150;p71" descr="Tick"/>
          <p:cNvPicPr preferRelativeResize="0"/>
          <p:nvPr/>
        </p:nvPicPr>
        <p:blipFill rotWithShape="1">
          <a:blip r:embed="rId5">
            <a:alphaModFix/>
          </a:blip>
          <a:srcRect/>
          <a:stretch/>
        </p:blipFill>
        <p:spPr>
          <a:xfrm>
            <a:off x="9267743" y="2151655"/>
            <a:ext cx="601720" cy="601720"/>
          </a:xfrm>
          <a:prstGeom prst="rect">
            <a:avLst/>
          </a:prstGeom>
          <a:noFill/>
          <a:ln>
            <a:noFill/>
          </a:ln>
        </p:spPr>
      </p:pic>
      <p:pic>
        <p:nvPicPr>
          <p:cNvPr id="151" name="Google Shape;151;p71" descr="Tick"/>
          <p:cNvPicPr preferRelativeResize="0"/>
          <p:nvPr/>
        </p:nvPicPr>
        <p:blipFill rotWithShape="1">
          <a:blip r:embed="rId5">
            <a:alphaModFix/>
          </a:blip>
          <a:srcRect/>
          <a:stretch/>
        </p:blipFill>
        <p:spPr>
          <a:xfrm>
            <a:off x="7447344" y="2106221"/>
            <a:ext cx="601720" cy="601720"/>
          </a:xfrm>
          <a:prstGeom prst="rect">
            <a:avLst/>
          </a:prstGeom>
          <a:noFill/>
          <a:ln>
            <a:noFill/>
          </a:ln>
        </p:spPr>
      </p:pic>
      <p:pic>
        <p:nvPicPr>
          <p:cNvPr id="152" name="Google Shape;152;p71" descr="Tick"/>
          <p:cNvPicPr preferRelativeResize="0"/>
          <p:nvPr/>
        </p:nvPicPr>
        <p:blipFill rotWithShape="1">
          <a:blip r:embed="rId5">
            <a:alphaModFix/>
          </a:blip>
          <a:srcRect/>
          <a:stretch/>
        </p:blipFill>
        <p:spPr>
          <a:xfrm>
            <a:off x="8346795" y="2106221"/>
            <a:ext cx="601720" cy="601720"/>
          </a:xfrm>
          <a:prstGeom prst="rect">
            <a:avLst/>
          </a:prstGeom>
          <a:noFill/>
          <a:ln>
            <a:noFill/>
          </a:ln>
        </p:spPr>
      </p:pic>
      <p:pic>
        <p:nvPicPr>
          <p:cNvPr id="153" name="Google Shape;153;p71" descr="Tick"/>
          <p:cNvPicPr preferRelativeResize="0"/>
          <p:nvPr/>
        </p:nvPicPr>
        <p:blipFill rotWithShape="1">
          <a:blip r:embed="rId5">
            <a:alphaModFix/>
          </a:blip>
          <a:srcRect/>
          <a:stretch/>
        </p:blipFill>
        <p:spPr>
          <a:xfrm>
            <a:off x="10167194" y="2151655"/>
            <a:ext cx="601720" cy="601720"/>
          </a:xfrm>
          <a:prstGeom prst="rect">
            <a:avLst/>
          </a:prstGeom>
          <a:noFill/>
          <a:ln>
            <a:noFill/>
          </a:ln>
        </p:spPr>
      </p:pic>
      <p:pic>
        <p:nvPicPr>
          <p:cNvPr id="154" name="Google Shape;154;p71" descr="Tick"/>
          <p:cNvPicPr preferRelativeResize="0"/>
          <p:nvPr/>
        </p:nvPicPr>
        <p:blipFill rotWithShape="1">
          <a:blip r:embed="rId5">
            <a:alphaModFix/>
          </a:blip>
          <a:srcRect/>
          <a:stretch/>
        </p:blipFill>
        <p:spPr>
          <a:xfrm>
            <a:off x="2769320" y="2905513"/>
            <a:ext cx="601720" cy="601720"/>
          </a:xfrm>
          <a:prstGeom prst="rect">
            <a:avLst/>
          </a:prstGeom>
          <a:noFill/>
          <a:ln>
            <a:noFill/>
          </a:ln>
        </p:spPr>
      </p:pic>
      <p:pic>
        <p:nvPicPr>
          <p:cNvPr id="155" name="Google Shape;155;p71" descr="Tick"/>
          <p:cNvPicPr preferRelativeResize="0"/>
          <p:nvPr/>
        </p:nvPicPr>
        <p:blipFill rotWithShape="1">
          <a:blip r:embed="rId5">
            <a:alphaModFix/>
          </a:blip>
          <a:srcRect/>
          <a:stretch/>
        </p:blipFill>
        <p:spPr>
          <a:xfrm>
            <a:off x="8346795" y="2932128"/>
            <a:ext cx="601720" cy="601720"/>
          </a:xfrm>
          <a:prstGeom prst="rect">
            <a:avLst/>
          </a:prstGeom>
          <a:noFill/>
          <a:ln>
            <a:noFill/>
          </a:ln>
        </p:spPr>
      </p:pic>
      <p:pic>
        <p:nvPicPr>
          <p:cNvPr id="156" name="Google Shape;156;p71" descr="Tick"/>
          <p:cNvPicPr preferRelativeResize="0"/>
          <p:nvPr/>
        </p:nvPicPr>
        <p:blipFill rotWithShape="1">
          <a:blip r:embed="rId5">
            <a:alphaModFix/>
          </a:blip>
          <a:srcRect/>
          <a:stretch/>
        </p:blipFill>
        <p:spPr>
          <a:xfrm>
            <a:off x="7451687" y="2964966"/>
            <a:ext cx="601720" cy="601720"/>
          </a:xfrm>
          <a:prstGeom prst="rect">
            <a:avLst/>
          </a:prstGeom>
          <a:noFill/>
          <a:ln>
            <a:noFill/>
          </a:ln>
        </p:spPr>
      </p:pic>
      <p:pic>
        <p:nvPicPr>
          <p:cNvPr id="157" name="Google Shape;157;p71" descr="Tick"/>
          <p:cNvPicPr preferRelativeResize="0"/>
          <p:nvPr/>
        </p:nvPicPr>
        <p:blipFill rotWithShape="1">
          <a:blip r:embed="rId5">
            <a:alphaModFix/>
          </a:blip>
          <a:srcRect/>
          <a:stretch/>
        </p:blipFill>
        <p:spPr>
          <a:xfrm>
            <a:off x="10137582" y="2905513"/>
            <a:ext cx="601720" cy="601720"/>
          </a:xfrm>
          <a:prstGeom prst="rect">
            <a:avLst/>
          </a:prstGeom>
          <a:noFill/>
          <a:ln>
            <a:noFill/>
          </a:ln>
        </p:spPr>
      </p:pic>
      <p:pic>
        <p:nvPicPr>
          <p:cNvPr id="158" name="Google Shape;158;p71" descr="Tick"/>
          <p:cNvPicPr preferRelativeResize="0"/>
          <p:nvPr/>
        </p:nvPicPr>
        <p:blipFill rotWithShape="1">
          <a:blip r:embed="rId5">
            <a:alphaModFix/>
          </a:blip>
          <a:srcRect/>
          <a:stretch/>
        </p:blipFill>
        <p:spPr>
          <a:xfrm>
            <a:off x="7447344" y="3762004"/>
            <a:ext cx="601720" cy="601720"/>
          </a:xfrm>
          <a:prstGeom prst="rect">
            <a:avLst/>
          </a:prstGeom>
          <a:noFill/>
          <a:ln>
            <a:noFill/>
          </a:ln>
        </p:spPr>
      </p:pic>
      <p:pic>
        <p:nvPicPr>
          <p:cNvPr id="159" name="Google Shape;159;p71" descr="Tick"/>
          <p:cNvPicPr preferRelativeResize="0"/>
          <p:nvPr/>
        </p:nvPicPr>
        <p:blipFill rotWithShape="1">
          <a:blip r:embed="rId5">
            <a:alphaModFix/>
          </a:blip>
          <a:srcRect/>
          <a:stretch/>
        </p:blipFill>
        <p:spPr>
          <a:xfrm>
            <a:off x="7447344" y="4619754"/>
            <a:ext cx="601720" cy="601720"/>
          </a:xfrm>
          <a:prstGeom prst="rect">
            <a:avLst/>
          </a:prstGeom>
          <a:noFill/>
          <a:ln>
            <a:noFill/>
          </a:ln>
        </p:spPr>
      </p:pic>
      <p:pic>
        <p:nvPicPr>
          <p:cNvPr id="160" name="Google Shape;160;p71" descr="Tick"/>
          <p:cNvPicPr preferRelativeResize="0"/>
          <p:nvPr/>
        </p:nvPicPr>
        <p:blipFill rotWithShape="1">
          <a:blip r:embed="rId5">
            <a:alphaModFix/>
          </a:blip>
          <a:srcRect/>
          <a:stretch/>
        </p:blipFill>
        <p:spPr>
          <a:xfrm>
            <a:off x="8405585" y="4589205"/>
            <a:ext cx="601720" cy="601720"/>
          </a:xfrm>
          <a:prstGeom prst="rect">
            <a:avLst/>
          </a:prstGeom>
          <a:noFill/>
          <a:ln>
            <a:noFill/>
          </a:ln>
        </p:spPr>
      </p:pic>
      <p:pic>
        <p:nvPicPr>
          <p:cNvPr id="161" name="Google Shape;161;p71" descr="Tick"/>
          <p:cNvPicPr preferRelativeResize="0"/>
          <p:nvPr/>
        </p:nvPicPr>
        <p:blipFill rotWithShape="1">
          <a:blip r:embed="rId5">
            <a:alphaModFix/>
          </a:blip>
          <a:srcRect/>
          <a:stretch/>
        </p:blipFill>
        <p:spPr>
          <a:xfrm>
            <a:off x="9267743" y="4564576"/>
            <a:ext cx="601720" cy="601720"/>
          </a:xfrm>
          <a:prstGeom prst="rect">
            <a:avLst/>
          </a:prstGeom>
          <a:noFill/>
          <a:ln>
            <a:noFill/>
          </a:ln>
        </p:spPr>
      </p:pic>
      <p:pic>
        <p:nvPicPr>
          <p:cNvPr id="162" name="Google Shape;162;p71" descr="Tick"/>
          <p:cNvPicPr preferRelativeResize="0"/>
          <p:nvPr/>
        </p:nvPicPr>
        <p:blipFill rotWithShape="1">
          <a:blip r:embed="rId5">
            <a:alphaModFix/>
          </a:blip>
          <a:srcRect/>
          <a:stretch/>
        </p:blipFill>
        <p:spPr>
          <a:xfrm>
            <a:off x="10152666" y="4571900"/>
            <a:ext cx="601720" cy="601720"/>
          </a:xfrm>
          <a:prstGeom prst="rect">
            <a:avLst/>
          </a:prstGeom>
          <a:noFill/>
          <a:ln>
            <a:noFill/>
          </a:ln>
        </p:spPr>
      </p:pic>
      <p:pic>
        <p:nvPicPr>
          <p:cNvPr id="163" name="Google Shape;163;p71" descr="Close"/>
          <p:cNvPicPr preferRelativeResize="0"/>
          <p:nvPr/>
        </p:nvPicPr>
        <p:blipFill rotWithShape="1">
          <a:blip r:embed="rId4">
            <a:alphaModFix/>
          </a:blip>
          <a:srcRect/>
          <a:stretch/>
        </p:blipFill>
        <p:spPr>
          <a:xfrm>
            <a:off x="9166963" y="2785818"/>
            <a:ext cx="716071" cy="716071"/>
          </a:xfrm>
          <a:prstGeom prst="rect">
            <a:avLst/>
          </a:prstGeom>
          <a:noFill/>
          <a:ln>
            <a:noFill/>
          </a:ln>
        </p:spPr>
      </p:pic>
      <p:pic>
        <p:nvPicPr>
          <p:cNvPr id="164" name="Google Shape;164;p71" descr="Close"/>
          <p:cNvPicPr preferRelativeResize="0"/>
          <p:nvPr/>
        </p:nvPicPr>
        <p:blipFill rotWithShape="1">
          <a:blip r:embed="rId4">
            <a:alphaModFix/>
          </a:blip>
          <a:srcRect/>
          <a:stretch/>
        </p:blipFill>
        <p:spPr>
          <a:xfrm>
            <a:off x="8289619" y="3704828"/>
            <a:ext cx="716071" cy="716071"/>
          </a:xfrm>
          <a:prstGeom prst="rect">
            <a:avLst/>
          </a:prstGeom>
          <a:noFill/>
          <a:ln>
            <a:noFill/>
          </a:ln>
        </p:spPr>
      </p:pic>
      <p:pic>
        <p:nvPicPr>
          <p:cNvPr id="165" name="Google Shape;165;p71" descr="Close"/>
          <p:cNvPicPr preferRelativeResize="0"/>
          <p:nvPr/>
        </p:nvPicPr>
        <p:blipFill rotWithShape="1">
          <a:blip r:embed="rId4">
            <a:alphaModFix/>
          </a:blip>
          <a:srcRect/>
          <a:stretch/>
        </p:blipFill>
        <p:spPr>
          <a:xfrm>
            <a:off x="9184918" y="3704828"/>
            <a:ext cx="716071" cy="716071"/>
          </a:xfrm>
          <a:prstGeom prst="rect">
            <a:avLst/>
          </a:prstGeom>
          <a:noFill/>
          <a:ln>
            <a:noFill/>
          </a:ln>
        </p:spPr>
      </p:pic>
      <p:sp>
        <p:nvSpPr>
          <p:cNvPr id="166" name="Google Shape;166;p71"/>
          <p:cNvSpPr/>
          <p:nvPr/>
        </p:nvSpPr>
        <p:spPr>
          <a:xfrm>
            <a:off x="728361" y="5219632"/>
            <a:ext cx="609600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800" b="0" i="0" u="none" strike="noStrike" cap="none">
                <a:solidFill>
                  <a:srgbClr val="000000"/>
                </a:solidFill>
                <a:latin typeface="Arial"/>
                <a:ea typeface="Arial"/>
                <a:cs typeface="Arial"/>
                <a:sym typeface="Arial"/>
              </a:rPr>
              <a:t>The Magnifying glass, Tap, Gears set, Recycle sign, Storage, Infinity, Discussion, Shield, and Man User icons made by </a:t>
            </a:r>
            <a:r>
              <a:rPr lang="sv-SE" sz="800" b="0" i="0" u="sng" strike="noStrike" cap="none">
                <a:solidFill>
                  <a:srgbClr val="002F56"/>
                </a:solidFill>
                <a:latin typeface="Arial"/>
                <a:ea typeface="Arial"/>
                <a:cs typeface="Arial"/>
                <a:sym typeface="Arial"/>
                <a:hlinkClick r:id="rId6">
                  <a:extLst>
                    <a:ext uri="{A12FA001-AC4F-418D-AE19-62706E023703}">
                      <ahyp:hlinkClr xmlns:ahyp="http://schemas.microsoft.com/office/drawing/2018/hyperlinkcolor" val="tx"/>
                    </a:ext>
                  </a:extLst>
                </a:hlinkClick>
              </a:rPr>
              <a:t>Freepik</a:t>
            </a:r>
            <a:r>
              <a:rPr lang="sv-SE" sz="800" b="0" i="0" u="none" strike="noStrike" cap="none">
                <a:solidFill>
                  <a:srgbClr val="000000"/>
                </a:solidFill>
                <a:latin typeface="Arial"/>
                <a:ea typeface="Arial"/>
                <a:cs typeface="Arial"/>
                <a:sym typeface="Arial"/>
              </a:rPr>
              <a:t> from </a:t>
            </a:r>
            <a:r>
              <a:rPr lang="sv-SE" sz="800" b="0" i="0" u="sng" strike="noStrike" cap="none">
                <a:solidFill>
                  <a:srgbClr val="002F56"/>
                </a:solidFill>
                <a:latin typeface="Arial"/>
                <a:ea typeface="Arial"/>
                <a:cs typeface="Arial"/>
                <a:sym typeface="Arial"/>
                <a:hlinkClick r:id="rId7">
                  <a:extLst>
                    <a:ext uri="{A12FA001-AC4F-418D-AE19-62706E023703}">
                      <ahyp:hlinkClr xmlns:ahyp="http://schemas.microsoft.com/office/drawing/2018/hyperlinkcolor" val="tx"/>
                    </a:ext>
                  </a:extLst>
                </a:hlinkClick>
              </a:rPr>
              <a:t>www.flaticon.com</a:t>
            </a:r>
            <a:r>
              <a:rPr lang="sv-SE" sz="800" b="0" i="0" u="none" strike="noStrike" cap="none">
                <a:solidFill>
                  <a:srgbClr val="000000"/>
                </a:solidFill>
                <a:latin typeface="Arial"/>
                <a:ea typeface="Arial"/>
                <a:cs typeface="Arial"/>
                <a:sym typeface="Arial"/>
              </a:rPr>
              <a:t> are licensed by </a:t>
            </a:r>
            <a:r>
              <a:rPr lang="sv-SE" sz="800" b="0" i="0" u="sng" strike="noStrike" cap="none">
                <a:solidFill>
                  <a:srgbClr val="002F56"/>
                </a:solidFill>
                <a:latin typeface="Arial"/>
                <a:ea typeface="Arial"/>
                <a:cs typeface="Arial"/>
                <a:sym typeface="Arial"/>
                <a:hlinkClick r:id="rId8">
                  <a:extLst>
                    <a:ext uri="{A12FA001-AC4F-418D-AE19-62706E023703}">
                      <ahyp:hlinkClr xmlns:ahyp="http://schemas.microsoft.com/office/drawing/2018/hyperlinkcolor" val="tx"/>
                    </a:ext>
                  </a:extLst>
                </a:hlinkClick>
              </a:rPr>
              <a:t>CC 3.0 BY</a:t>
            </a:r>
            <a:r>
              <a:rPr lang="sv-SE" sz="800" b="0" i="0" u="none" strike="noStrike" cap="none">
                <a:solidFill>
                  <a:srgbClr val="000000"/>
                </a:solidFill>
                <a:latin typeface="Arial"/>
                <a:ea typeface="Arial"/>
                <a:cs typeface="Arial"/>
                <a:sym typeface="Arial"/>
              </a:rPr>
              <a:t>. All other icons made by ARDC. Entire FAIR resources graphic is licensed under a </a:t>
            </a:r>
            <a:r>
              <a:rPr lang="sv-SE" sz="800" b="0" i="0" u="sng" strike="noStrike" cap="none">
                <a:solidFill>
                  <a:srgbClr val="002F56"/>
                </a:solidFill>
                <a:latin typeface="Arial"/>
                <a:ea typeface="Arial"/>
                <a:cs typeface="Arial"/>
                <a:sym typeface="Arial"/>
                <a:hlinkClick r:id="rId9">
                  <a:extLst>
                    <a:ext uri="{A12FA001-AC4F-418D-AE19-62706E023703}">
                      <ahyp:hlinkClr xmlns:ahyp="http://schemas.microsoft.com/office/drawing/2018/hyperlinkcolor" val="tx"/>
                    </a:ext>
                  </a:extLst>
                </a:hlinkClick>
              </a:rPr>
              <a:t>Creative Commons Attribution 4.0 International License</a:t>
            </a:r>
            <a:endParaRPr sz="800" b="0" i="0" u="none" strike="noStrike" cap="none">
              <a:solidFill>
                <a:srgbClr val="000000"/>
              </a:solidFill>
              <a:latin typeface="Arial"/>
              <a:ea typeface="Arial"/>
              <a:cs typeface="Arial"/>
              <a:sym typeface="Arial"/>
            </a:endParaRPr>
          </a:p>
        </p:txBody>
      </p:sp>
      <p:sp>
        <p:nvSpPr>
          <p:cNvPr id="167" name="Google Shape;167;p71"/>
          <p:cNvSpPr/>
          <p:nvPr/>
        </p:nvSpPr>
        <p:spPr>
          <a:xfrm>
            <a:off x="5392192" y="3183495"/>
            <a:ext cx="1009388" cy="795403"/>
          </a:xfrm>
          <a:prstGeom prst="right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400" b="0" i="0" u="none" strike="noStrike" cap="none">
                <a:solidFill>
                  <a:schemeClr val="lt1"/>
                </a:solidFill>
                <a:latin typeface="Arial"/>
                <a:ea typeface="Arial"/>
                <a:cs typeface="Arial"/>
                <a:sym typeface="Arial"/>
              </a:rPr>
              <a:t>F4F</a:t>
            </a:r>
            <a:endParaRPr/>
          </a:p>
        </p:txBody>
      </p:sp>
      <p:sp>
        <p:nvSpPr>
          <p:cNvPr id="2" name="Slide Number Placeholder 1">
            <a:extLst>
              <a:ext uri="{FF2B5EF4-FFF2-40B4-BE49-F238E27FC236}">
                <a16:creationId xmlns:a16="http://schemas.microsoft.com/office/drawing/2014/main" id="{78FA528B-BF0D-4594-B3C5-846539136992}"/>
              </a:ext>
            </a:extLst>
          </p:cNvPr>
          <p:cNvSpPr>
            <a:spLocks noGrp="1"/>
          </p:cNvSpPr>
          <p:nvPr>
            <p:ph type="sldNum" sz="quarter" idx="4"/>
          </p:nvPr>
        </p:nvSpPr>
        <p:spPr/>
        <p:txBody>
          <a:bodyPr/>
          <a:lstStyle/>
          <a:p>
            <a:fld id="{D144FD56-836A-42AA-BA96-FC0E3E4A21F2}" type="slidenum">
              <a:rPr lang="sv-SE" smtClean="0"/>
              <a:t>5</a:t>
            </a:fld>
            <a:endParaRPr lang="sv-SE"/>
          </a:p>
        </p:txBody>
      </p:sp>
      <p:sp>
        <p:nvSpPr>
          <p:cNvPr id="40" name="Google Shape;115;p70">
            <a:extLst>
              <a:ext uri="{FF2B5EF4-FFF2-40B4-BE49-F238E27FC236}">
                <a16:creationId xmlns:a16="http://schemas.microsoft.com/office/drawing/2014/main" id="{40C43F35-797B-D74A-8CAC-F50A86F04583}"/>
              </a:ext>
            </a:extLst>
          </p:cNvPr>
          <p:cNvSpPr txBox="1">
            <a:spLocks/>
          </p:cNvSpPr>
          <p:nvPr/>
        </p:nvSpPr>
        <p:spPr>
          <a:xfrm>
            <a:off x="473825" y="365125"/>
            <a:ext cx="11313622" cy="1031413"/>
          </a:xfrm>
          <a:prstGeom prst="rect">
            <a:avLst/>
          </a:prstGeom>
          <a:solidFill>
            <a:srgbClr val="37A3BF"/>
          </a:solid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7A3BF"/>
              </a:buClr>
              <a:buSzPts val="1800"/>
              <a:buFont typeface="Calibri"/>
              <a:buNone/>
              <a:defRPr sz="4400" b="1" i="0" u="none" strike="noStrike" cap="none">
                <a:solidFill>
                  <a:srgbClr val="37A3B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v-SE">
                <a:solidFill>
                  <a:schemeClr val="bg1"/>
                </a:solidFill>
              </a:rPr>
              <a:t>Fair4Fusion ambition</a:t>
            </a:r>
          </a:p>
        </p:txBody>
      </p:sp>
      <p:sp>
        <p:nvSpPr>
          <p:cNvPr id="3" name="Rectangle 2">
            <a:extLst>
              <a:ext uri="{FF2B5EF4-FFF2-40B4-BE49-F238E27FC236}">
                <a16:creationId xmlns:a16="http://schemas.microsoft.com/office/drawing/2014/main" id="{4FD0FCDF-D2D3-8649-9542-1A0BD44332AA}"/>
              </a:ext>
            </a:extLst>
          </p:cNvPr>
          <p:cNvSpPr/>
          <p:nvPr/>
        </p:nvSpPr>
        <p:spPr>
          <a:xfrm>
            <a:off x="4080076" y="5627797"/>
            <a:ext cx="6096000" cy="523220"/>
          </a:xfrm>
          <a:prstGeom prst="rect">
            <a:avLst/>
          </a:prstGeom>
        </p:spPr>
        <p:txBody>
          <a:bodyPr>
            <a:spAutoFit/>
          </a:bodyPr>
          <a:lstStyle/>
          <a:p>
            <a:r>
              <a:rPr lang="en-US"/>
              <a:t>we have addressed issues of community standards and metadata always available and linked metadata in year 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3" name="Google Shape;173;p72"/>
          <p:cNvPicPr preferRelativeResize="0"/>
          <p:nvPr/>
        </p:nvPicPr>
        <p:blipFill rotWithShape="1">
          <a:blip r:embed="rId3">
            <a:alphaModFix/>
            <a:duotone>
              <a:prstClr val="black"/>
              <a:schemeClr val="accent2">
                <a:tint val="45000"/>
                <a:satMod val="400000"/>
              </a:schemeClr>
            </a:duotone>
          </a:blip>
          <a:srcRect/>
          <a:stretch/>
        </p:blipFill>
        <p:spPr>
          <a:xfrm>
            <a:off x="572717" y="1374905"/>
            <a:ext cx="1757123" cy="1125096"/>
          </a:xfrm>
          <a:prstGeom prst="rect">
            <a:avLst/>
          </a:prstGeom>
          <a:noFill/>
          <a:ln>
            <a:noFill/>
          </a:ln>
        </p:spPr>
      </p:pic>
      <p:sp>
        <p:nvSpPr>
          <p:cNvPr id="174" name="Google Shape;174;p72"/>
          <p:cNvSpPr txBox="1"/>
          <p:nvPr/>
        </p:nvSpPr>
        <p:spPr>
          <a:xfrm>
            <a:off x="432148" y="5974915"/>
            <a:ext cx="5165197" cy="21544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sv-SE" sz="800" b="0" i="0" u="none" strike="noStrike" cap="none">
                <a:solidFill>
                  <a:srgbClr val="000000"/>
                </a:solidFill>
                <a:latin typeface="Arial"/>
                <a:ea typeface="Arial"/>
                <a:cs typeface="Arial"/>
                <a:sym typeface="Arial"/>
              </a:rPr>
              <a:t>Torus Image © </a:t>
            </a:r>
            <a:r>
              <a:rPr lang="sv-SE" sz="8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Leonid_2</a:t>
            </a:r>
            <a:r>
              <a:rPr lang="sv-SE" sz="800" b="0" i="0" u="sng" strike="noStrike" cap="none">
                <a:solidFill>
                  <a:srgbClr val="000000"/>
                </a:solidFill>
                <a:latin typeface="Arial"/>
                <a:ea typeface="Arial"/>
                <a:cs typeface="Arial"/>
                <a:sym typeface="Arial"/>
              </a:rPr>
              <a:t>. </a:t>
            </a:r>
            <a:r>
              <a:rPr lang="sv-SE" sz="800" b="0" i="0" u="none" strike="noStrike" cap="none">
                <a:solidFill>
                  <a:srgbClr val="000000"/>
                </a:solidFill>
                <a:latin typeface="Arial"/>
                <a:ea typeface="Arial"/>
                <a:cs typeface="Arial"/>
                <a:sym typeface="Arial"/>
              </a:rPr>
              <a:t>licensed under the </a:t>
            </a:r>
            <a:r>
              <a:rPr lang="sv-SE" sz="8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Creative Commons</a:t>
            </a:r>
            <a:r>
              <a:rPr lang="sv-SE" sz="800" b="0" i="0" u="none" strike="noStrike" cap="none">
                <a:solidFill>
                  <a:srgbClr val="000000"/>
                </a:solidFill>
                <a:latin typeface="Arial"/>
                <a:ea typeface="Arial"/>
                <a:cs typeface="Arial"/>
                <a:sym typeface="Arial"/>
              </a:rPr>
              <a:t> </a:t>
            </a:r>
            <a:r>
              <a:rPr lang="sv-SE" sz="8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Attribution-Share Alike 3.0 Unported</a:t>
            </a:r>
            <a:r>
              <a:rPr lang="sv-SE" sz="800" b="0" i="0" u="none" strike="noStrike" cap="none">
                <a:solidFill>
                  <a:srgbClr val="000000"/>
                </a:solidFill>
                <a:latin typeface="Arial"/>
                <a:ea typeface="Arial"/>
                <a:cs typeface="Arial"/>
                <a:sym typeface="Arial"/>
              </a:rPr>
              <a:t> license</a:t>
            </a:r>
            <a:endParaRPr/>
          </a:p>
        </p:txBody>
      </p:sp>
      <p:pic>
        <p:nvPicPr>
          <p:cNvPr id="175" name="Google Shape;175;p72"/>
          <p:cNvPicPr preferRelativeResize="0"/>
          <p:nvPr/>
        </p:nvPicPr>
        <p:blipFill rotWithShape="1">
          <a:blip r:embed="rId3">
            <a:alphaModFix/>
            <a:duotone>
              <a:prstClr val="black"/>
              <a:schemeClr val="accent4">
                <a:tint val="45000"/>
                <a:satMod val="400000"/>
              </a:schemeClr>
            </a:duotone>
          </a:blip>
          <a:srcRect/>
          <a:stretch/>
        </p:blipFill>
        <p:spPr>
          <a:xfrm>
            <a:off x="572717" y="2384685"/>
            <a:ext cx="1757123" cy="1125096"/>
          </a:xfrm>
          <a:prstGeom prst="rect">
            <a:avLst/>
          </a:prstGeom>
          <a:noFill/>
          <a:ln>
            <a:noFill/>
          </a:ln>
        </p:spPr>
      </p:pic>
      <p:pic>
        <p:nvPicPr>
          <p:cNvPr id="176" name="Google Shape;176;p72"/>
          <p:cNvPicPr preferRelativeResize="0"/>
          <p:nvPr/>
        </p:nvPicPr>
        <p:blipFill rotWithShape="1">
          <a:blip r:embed="rId3">
            <a:alphaModFix/>
            <a:duotone>
              <a:schemeClr val="accent6">
                <a:shade val="45000"/>
                <a:satMod val="135000"/>
              </a:schemeClr>
              <a:prstClr val="white"/>
            </a:duotone>
          </a:blip>
          <a:srcRect/>
          <a:stretch/>
        </p:blipFill>
        <p:spPr>
          <a:xfrm>
            <a:off x="572717" y="3394465"/>
            <a:ext cx="1757123" cy="1125096"/>
          </a:xfrm>
          <a:prstGeom prst="rect">
            <a:avLst/>
          </a:prstGeom>
          <a:noFill/>
          <a:ln>
            <a:noFill/>
          </a:ln>
        </p:spPr>
      </p:pic>
      <p:pic>
        <p:nvPicPr>
          <p:cNvPr id="177" name="Google Shape;177;p72"/>
          <p:cNvPicPr preferRelativeResize="0"/>
          <p:nvPr/>
        </p:nvPicPr>
        <p:blipFill rotWithShape="1">
          <a:blip r:embed="rId3">
            <a:alphaModFix/>
          </a:blip>
          <a:srcRect/>
          <a:stretch/>
        </p:blipFill>
        <p:spPr>
          <a:xfrm>
            <a:off x="572717" y="4404245"/>
            <a:ext cx="1757123" cy="1125096"/>
          </a:xfrm>
          <a:prstGeom prst="rect">
            <a:avLst/>
          </a:prstGeom>
          <a:noFill/>
          <a:ln>
            <a:noFill/>
          </a:ln>
        </p:spPr>
      </p:pic>
      <p:pic>
        <p:nvPicPr>
          <p:cNvPr id="178" name="Google Shape;178;p72"/>
          <p:cNvPicPr preferRelativeResize="0"/>
          <p:nvPr/>
        </p:nvPicPr>
        <p:blipFill>
          <a:blip r:embed="rId7">
            <a:extLst>
              <a:ext uri="{28A0092B-C50C-407E-A947-70E740481C1C}">
                <a14:useLocalDpi xmlns:a14="http://schemas.microsoft.com/office/drawing/2010/main" val="0"/>
              </a:ext>
            </a:extLst>
          </a:blip>
          <a:stretch>
            <a:fillRect/>
          </a:stretch>
        </p:blipFill>
        <p:spPr>
          <a:xfrm>
            <a:off x="3246329" y="3061239"/>
            <a:ext cx="914400" cy="914400"/>
          </a:xfrm>
          <a:prstGeom prst="rect">
            <a:avLst/>
          </a:prstGeom>
          <a:noFill/>
          <a:ln>
            <a:noFill/>
          </a:ln>
        </p:spPr>
      </p:pic>
      <p:cxnSp>
        <p:nvCxnSpPr>
          <p:cNvPr id="179" name="Google Shape;179;p72"/>
          <p:cNvCxnSpPr>
            <a:stCxn id="178" idx="0"/>
            <a:endCxn id="173" idx="3"/>
          </p:cNvCxnSpPr>
          <p:nvPr/>
        </p:nvCxnSpPr>
        <p:spPr>
          <a:xfrm rot="5400000" flipH="1">
            <a:off x="2454779" y="1812489"/>
            <a:ext cx="1123800" cy="1373700"/>
          </a:xfrm>
          <a:prstGeom prst="bentConnector2">
            <a:avLst/>
          </a:prstGeom>
          <a:noFill/>
          <a:ln w="9525" cap="flat" cmpd="sng">
            <a:solidFill>
              <a:srgbClr val="3E6EC2"/>
            </a:solidFill>
            <a:prstDash val="solid"/>
            <a:round/>
            <a:headEnd type="none" w="sm" len="sm"/>
            <a:tailEnd type="triangle" w="med" len="med"/>
          </a:ln>
        </p:spPr>
      </p:cxnSp>
      <p:cxnSp>
        <p:nvCxnSpPr>
          <p:cNvPr id="180" name="Google Shape;180;p72"/>
          <p:cNvCxnSpPr>
            <a:endCxn id="175" idx="3"/>
          </p:cNvCxnSpPr>
          <p:nvPr/>
        </p:nvCxnSpPr>
        <p:spPr>
          <a:xfrm rot="10800000">
            <a:off x="2329841" y="2947233"/>
            <a:ext cx="916489" cy="406404"/>
          </a:xfrm>
          <a:prstGeom prst="bentConnector3">
            <a:avLst>
              <a:gd name="adj1" fmla="val 50000"/>
            </a:avLst>
          </a:prstGeom>
          <a:noFill/>
          <a:ln w="9525" cap="flat" cmpd="sng">
            <a:solidFill>
              <a:srgbClr val="3E6EC2"/>
            </a:solidFill>
            <a:prstDash val="solid"/>
            <a:round/>
            <a:headEnd type="none" w="sm" len="sm"/>
            <a:tailEnd type="triangle" w="med" len="med"/>
          </a:ln>
        </p:spPr>
      </p:cxnSp>
      <p:cxnSp>
        <p:nvCxnSpPr>
          <p:cNvPr id="181" name="Google Shape;181;p72"/>
          <p:cNvCxnSpPr>
            <a:endCxn id="176" idx="3"/>
          </p:cNvCxnSpPr>
          <p:nvPr/>
        </p:nvCxnSpPr>
        <p:spPr>
          <a:xfrm rot="10800000" flipV="1">
            <a:off x="2329840" y="3664613"/>
            <a:ext cx="916488" cy="292399"/>
          </a:xfrm>
          <a:prstGeom prst="bentConnector3">
            <a:avLst>
              <a:gd name="adj1" fmla="val 50000"/>
            </a:avLst>
          </a:prstGeom>
          <a:noFill/>
          <a:ln w="9525" cap="flat" cmpd="sng">
            <a:solidFill>
              <a:srgbClr val="3E6EC2"/>
            </a:solidFill>
            <a:prstDash val="solid"/>
            <a:round/>
            <a:headEnd type="none" w="sm" len="sm"/>
            <a:tailEnd type="triangle" w="med" len="med"/>
          </a:ln>
        </p:spPr>
      </p:cxnSp>
      <p:cxnSp>
        <p:nvCxnSpPr>
          <p:cNvPr id="182" name="Google Shape;182;p72"/>
          <p:cNvCxnSpPr>
            <a:stCxn id="178" idx="2"/>
            <a:endCxn id="177" idx="3"/>
          </p:cNvCxnSpPr>
          <p:nvPr/>
        </p:nvCxnSpPr>
        <p:spPr>
          <a:xfrm rot="5400000">
            <a:off x="2521079" y="3784389"/>
            <a:ext cx="991200" cy="1373700"/>
          </a:xfrm>
          <a:prstGeom prst="bentConnector2">
            <a:avLst/>
          </a:prstGeom>
          <a:noFill/>
          <a:ln w="9525" cap="flat" cmpd="sng">
            <a:solidFill>
              <a:srgbClr val="3E6EC2"/>
            </a:solidFill>
            <a:prstDash val="solid"/>
            <a:round/>
            <a:headEnd type="none" w="sm" len="sm"/>
            <a:tailEnd type="triangle" w="med" len="med"/>
          </a:ln>
        </p:spPr>
      </p:cxnSp>
      <p:pic>
        <p:nvPicPr>
          <p:cNvPr id="183" name="Google Shape;183;p72"/>
          <p:cNvPicPr preferRelativeResize="0"/>
          <p:nvPr/>
        </p:nvPicPr>
        <p:blipFill rotWithShape="1">
          <a:blip r:embed="rId3">
            <a:alphaModFix/>
            <a:duotone>
              <a:prstClr val="black"/>
              <a:schemeClr val="accent2">
                <a:tint val="45000"/>
                <a:satMod val="400000"/>
              </a:schemeClr>
            </a:duotone>
          </a:blip>
          <a:srcRect/>
          <a:stretch/>
        </p:blipFill>
        <p:spPr>
          <a:xfrm>
            <a:off x="9596677" y="1374905"/>
            <a:ext cx="1757123" cy="1125096"/>
          </a:xfrm>
          <a:prstGeom prst="rect">
            <a:avLst/>
          </a:prstGeom>
          <a:noFill/>
          <a:ln>
            <a:noFill/>
          </a:ln>
        </p:spPr>
      </p:pic>
      <p:pic>
        <p:nvPicPr>
          <p:cNvPr id="184" name="Google Shape;184;p72"/>
          <p:cNvPicPr preferRelativeResize="0"/>
          <p:nvPr/>
        </p:nvPicPr>
        <p:blipFill rotWithShape="1">
          <a:blip r:embed="rId3">
            <a:alphaModFix/>
            <a:duotone>
              <a:prstClr val="black"/>
              <a:schemeClr val="accent4">
                <a:tint val="45000"/>
                <a:satMod val="400000"/>
              </a:schemeClr>
            </a:duotone>
          </a:blip>
          <a:srcRect/>
          <a:stretch/>
        </p:blipFill>
        <p:spPr>
          <a:xfrm>
            <a:off x="9596677" y="2384685"/>
            <a:ext cx="1757123" cy="1125096"/>
          </a:xfrm>
          <a:prstGeom prst="rect">
            <a:avLst/>
          </a:prstGeom>
          <a:noFill/>
          <a:ln>
            <a:noFill/>
          </a:ln>
        </p:spPr>
      </p:pic>
      <p:pic>
        <p:nvPicPr>
          <p:cNvPr id="185" name="Google Shape;185;p72"/>
          <p:cNvPicPr preferRelativeResize="0"/>
          <p:nvPr/>
        </p:nvPicPr>
        <p:blipFill rotWithShape="1">
          <a:blip r:embed="rId3">
            <a:alphaModFix/>
            <a:duotone>
              <a:schemeClr val="accent6">
                <a:shade val="45000"/>
                <a:satMod val="135000"/>
              </a:schemeClr>
              <a:prstClr val="white"/>
            </a:duotone>
          </a:blip>
          <a:srcRect/>
          <a:stretch/>
        </p:blipFill>
        <p:spPr>
          <a:xfrm>
            <a:off x="9596677" y="3394465"/>
            <a:ext cx="1757123" cy="1125096"/>
          </a:xfrm>
          <a:prstGeom prst="rect">
            <a:avLst/>
          </a:prstGeom>
          <a:noFill/>
          <a:ln>
            <a:noFill/>
          </a:ln>
        </p:spPr>
      </p:pic>
      <p:pic>
        <p:nvPicPr>
          <p:cNvPr id="186" name="Google Shape;186;p72"/>
          <p:cNvPicPr preferRelativeResize="0"/>
          <p:nvPr/>
        </p:nvPicPr>
        <p:blipFill rotWithShape="1">
          <a:blip r:embed="rId3">
            <a:alphaModFix/>
          </a:blip>
          <a:srcRect/>
          <a:stretch/>
        </p:blipFill>
        <p:spPr>
          <a:xfrm>
            <a:off x="9596677" y="4404245"/>
            <a:ext cx="1757123" cy="1125096"/>
          </a:xfrm>
          <a:prstGeom prst="rect">
            <a:avLst/>
          </a:prstGeom>
          <a:noFill/>
          <a:ln>
            <a:noFill/>
          </a:ln>
        </p:spPr>
      </p:pic>
      <p:pic>
        <p:nvPicPr>
          <p:cNvPr id="188" name="Google Shape;188;p72"/>
          <p:cNvPicPr preferRelativeResize="0"/>
          <p:nvPr/>
        </p:nvPicPr>
        <p:blipFill>
          <a:blip r:embed="rId7">
            <a:extLst>
              <a:ext uri="{28A0092B-C50C-407E-A947-70E740481C1C}">
                <a14:useLocalDpi xmlns:a14="http://schemas.microsoft.com/office/drawing/2010/main" val="0"/>
              </a:ext>
            </a:extLst>
          </a:blip>
          <a:stretch>
            <a:fillRect/>
          </a:stretch>
        </p:blipFill>
        <p:spPr>
          <a:xfrm>
            <a:off x="5625055" y="3052581"/>
            <a:ext cx="914400" cy="914400"/>
          </a:xfrm>
          <a:prstGeom prst="rect">
            <a:avLst/>
          </a:prstGeom>
          <a:noFill/>
          <a:ln>
            <a:noFill/>
          </a:ln>
        </p:spPr>
      </p:pic>
      <p:cxnSp>
        <p:nvCxnSpPr>
          <p:cNvPr id="189" name="Google Shape;189;p72"/>
          <p:cNvCxnSpPr>
            <a:cxnSpLocks/>
          </p:cNvCxnSpPr>
          <p:nvPr/>
        </p:nvCxnSpPr>
        <p:spPr>
          <a:xfrm>
            <a:off x="6490322" y="3509738"/>
            <a:ext cx="670200" cy="8700"/>
          </a:xfrm>
          <a:prstGeom prst="straightConnector1">
            <a:avLst/>
          </a:prstGeom>
          <a:noFill/>
          <a:ln w="9525" cap="flat" cmpd="sng">
            <a:solidFill>
              <a:srgbClr val="3E6EC2"/>
            </a:solidFill>
            <a:prstDash val="solid"/>
            <a:round/>
            <a:headEnd type="none" w="sm" len="sm"/>
            <a:tailEnd type="triangle" w="med" len="med"/>
          </a:ln>
        </p:spPr>
      </p:cxnSp>
      <p:cxnSp>
        <p:nvCxnSpPr>
          <p:cNvPr id="190" name="Google Shape;190;p72"/>
          <p:cNvCxnSpPr>
            <a:cxnSpLocks/>
            <a:endCxn id="183" idx="1"/>
          </p:cNvCxnSpPr>
          <p:nvPr/>
        </p:nvCxnSpPr>
        <p:spPr>
          <a:xfrm rot="10800000" flipH="1">
            <a:off x="8967939" y="1937438"/>
            <a:ext cx="628800" cy="1581000"/>
          </a:xfrm>
          <a:prstGeom prst="bentConnector3">
            <a:avLst>
              <a:gd name="adj1" fmla="val 50000"/>
            </a:avLst>
          </a:prstGeom>
          <a:noFill/>
          <a:ln w="9525" cap="flat" cmpd="sng">
            <a:solidFill>
              <a:srgbClr val="3E6EC2"/>
            </a:solidFill>
            <a:prstDash val="solid"/>
            <a:round/>
            <a:headEnd type="none" w="sm" len="sm"/>
            <a:tailEnd type="triangle" w="med" len="med"/>
          </a:ln>
        </p:spPr>
      </p:cxnSp>
      <p:cxnSp>
        <p:nvCxnSpPr>
          <p:cNvPr id="191" name="Google Shape;191;p72"/>
          <p:cNvCxnSpPr>
            <a:cxnSpLocks/>
            <a:endCxn id="184" idx="1"/>
          </p:cNvCxnSpPr>
          <p:nvPr/>
        </p:nvCxnSpPr>
        <p:spPr>
          <a:xfrm rot="10800000" flipH="1">
            <a:off x="8967939" y="2947238"/>
            <a:ext cx="628800" cy="571200"/>
          </a:xfrm>
          <a:prstGeom prst="bentConnector3">
            <a:avLst>
              <a:gd name="adj1" fmla="val 50000"/>
            </a:avLst>
          </a:prstGeom>
          <a:noFill/>
          <a:ln w="9525" cap="flat" cmpd="sng">
            <a:solidFill>
              <a:srgbClr val="3E6EC2"/>
            </a:solidFill>
            <a:prstDash val="solid"/>
            <a:round/>
            <a:headEnd type="none" w="sm" len="sm"/>
            <a:tailEnd type="triangle" w="med" len="med"/>
          </a:ln>
        </p:spPr>
      </p:cxnSp>
      <p:cxnSp>
        <p:nvCxnSpPr>
          <p:cNvPr id="192" name="Google Shape;192;p72"/>
          <p:cNvCxnSpPr>
            <a:cxnSpLocks/>
            <a:endCxn id="185" idx="1"/>
          </p:cNvCxnSpPr>
          <p:nvPr/>
        </p:nvCxnSpPr>
        <p:spPr>
          <a:xfrm>
            <a:off x="8967939" y="3518438"/>
            <a:ext cx="628800" cy="438600"/>
          </a:xfrm>
          <a:prstGeom prst="bentConnector3">
            <a:avLst>
              <a:gd name="adj1" fmla="val 50000"/>
            </a:avLst>
          </a:prstGeom>
          <a:noFill/>
          <a:ln w="9525" cap="flat" cmpd="sng">
            <a:solidFill>
              <a:srgbClr val="3E6EC2"/>
            </a:solidFill>
            <a:prstDash val="solid"/>
            <a:round/>
            <a:headEnd type="none" w="sm" len="sm"/>
            <a:tailEnd type="triangle" w="med" len="med"/>
          </a:ln>
        </p:spPr>
      </p:cxnSp>
      <p:cxnSp>
        <p:nvCxnSpPr>
          <p:cNvPr id="193" name="Google Shape;193;p72"/>
          <p:cNvCxnSpPr>
            <a:cxnSpLocks/>
            <a:endCxn id="186" idx="1"/>
          </p:cNvCxnSpPr>
          <p:nvPr/>
        </p:nvCxnSpPr>
        <p:spPr>
          <a:xfrm>
            <a:off x="8967939" y="3518438"/>
            <a:ext cx="628800" cy="1448400"/>
          </a:xfrm>
          <a:prstGeom prst="bentConnector3">
            <a:avLst>
              <a:gd name="adj1" fmla="val 49995"/>
            </a:avLst>
          </a:prstGeom>
          <a:noFill/>
          <a:ln w="9525" cap="flat" cmpd="sng">
            <a:solidFill>
              <a:srgbClr val="3E6EC2"/>
            </a:solidFill>
            <a:prstDash val="solid"/>
            <a:round/>
            <a:headEnd type="none" w="sm" len="sm"/>
            <a:tailEnd type="triangle" w="med" len="med"/>
          </a:ln>
        </p:spPr>
      </p:cxnSp>
      <p:sp>
        <p:nvSpPr>
          <p:cNvPr id="194" name="Google Shape;194;p72"/>
          <p:cNvSpPr/>
          <p:nvPr/>
        </p:nvSpPr>
        <p:spPr>
          <a:xfrm>
            <a:off x="4504847" y="3120736"/>
            <a:ext cx="1009388" cy="795403"/>
          </a:xfrm>
          <a:prstGeom prst="rightArrow">
            <a:avLst>
              <a:gd name="adj1" fmla="val 50000"/>
              <a:gd name="adj2" fmla="val 50000"/>
            </a:avLst>
          </a:prstGeom>
          <a:solidFill>
            <a:schemeClr val="accent1"/>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sv-SE" sz="1400" b="0" i="0" u="none" strike="noStrike" cap="none">
                <a:solidFill>
                  <a:schemeClr val="lt1"/>
                </a:solidFill>
                <a:latin typeface="Arial"/>
                <a:ea typeface="Arial"/>
                <a:cs typeface="Arial"/>
                <a:sym typeface="Arial"/>
              </a:rPr>
              <a:t>F4F</a:t>
            </a:r>
            <a:endParaRPr/>
          </a:p>
        </p:txBody>
      </p:sp>
      <p:sp>
        <p:nvSpPr>
          <p:cNvPr id="2" name="Slide Number Placeholder 1">
            <a:extLst>
              <a:ext uri="{FF2B5EF4-FFF2-40B4-BE49-F238E27FC236}">
                <a16:creationId xmlns:a16="http://schemas.microsoft.com/office/drawing/2014/main" id="{E0EDC327-0286-4154-8C1F-00F80522CA43}"/>
              </a:ext>
            </a:extLst>
          </p:cNvPr>
          <p:cNvSpPr>
            <a:spLocks noGrp="1"/>
          </p:cNvSpPr>
          <p:nvPr>
            <p:ph type="sldNum" sz="quarter" idx="4"/>
          </p:nvPr>
        </p:nvSpPr>
        <p:spPr/>
        <p:txBody>
          <a:bodyPr/>
          <a:lstStyle/>
          <a:p>
            <a:fld id="{D144FD56-836A-42AA-BA96-FC0E3E4A21F2}" type="slidenum">
              <a:rPr lang="sv-SE" smtClean="0"/>
              <a:t>6</a:t>
            </a:fld>
            <a:endParaRPr lang="sv-SE"/>
          </a:p>
        </p:txBody>
      </p:sp>
      <p:sp>
        <p:nvSpPr>
          <p:cNvPr id="29" name="Google Shape;205;p74">
            <a:extLst>
              <a:ext uri="{FF2B5EF4-FFF2-40B4-BE49-F238E27FC236}">
                <a16:creationId xmlns:a16="http://schemas.microsoft.com/office/drawing/2014/main" id="{0D01B257-2C2E-F248-82AA-E796242703ED}"/>
              </a:ext>
            </a:extLst>
          </p:cNvPr>
          <p:cNvSpPr txBox="1">
            <a:spLocks noGrp="1"/>
          </p:cNvSpPr>
          <p:nvPr>
            <p:ph type="title"/>
          </p:nvPr>
        </p:nvSpPr>
        <p:spPr>
          <a:xfrm>
            <a:off x="473825" y="365125"/>
            <a:ext cx="11313622" cy="1031413"/>
          </a:xfrm>
          <a:prstGeom prst="rect">
            <a:avLst/>
          </a:prstGeom>
          <a:solidFill>
            <a:srgbClr val="37A3BF"/>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sv-SE" err="1">
                <a:solidFill>
                  <a:schemeClr val="bg1"/>
                </a:solidFill>
              </a:rPr>
              <a:t>Goals</a:t>
            </a:r>
            <a:r>
              <a:rPr lang="sv-SE"/>
              <a:t> outputs: Fair for fusion innovation  </a:t>
            </a:r>
            <a:endParaRPr/>
          </a:p>
        </p:txBody>
      </p:sp>
      <p:pic>
        <p:nvPicPr>
          <p:cNvPr id="30" name="Picture 2">
            <a:extLst>
              <a:ext uri="{FF2B5EF4-FFF2-40B4-BE49-F238E27FC236}">
                <a16:creationId xmlns:a16="http://schemas.microsoft.com/office/drawing/2014/main" id="{60C391E9-EB71-7548-A3E8-11ECAEF45C0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77500" y="2947233"/>
            <a:ext cx="1743458" cy="1112106"/>
          </a:xfrm>
          <a:prstGeom prst="rect">
            <a:avLst/>
          </a:prstGeom>
          <a:noFill/>
          <a:extLst>
            <a:ext uri="{909E8E84-426E-40DD-AFC4-6F175D3DCCD1}">
              <a14:hiddenFill xmlns:a14="http://schemas.microsoft.com/office/drawing/2010/main">
                <a:solidFill>
                  <a:srgbClr val="FFFFFF"/>
                </a:solidFill>
              </a14:hiddenFill>
            </a:ext>
          </a:extLst>
        </p:spPr>
      </p:pic>
      <p:sp>
        <p:nvSpPr>
          <p:cNvPr id="5" name="Triangle 4">
            <a:extLst>
              <a:ext uri="{FF2B5EF4-FFF2-40B4-BE49-F238E27FC236}">
                <a16:creationId xmlns:a16="http://schemas.microsoft.com/office/drawing/2014/main" id="{FD5CC87D-6998-5944-A7C5-FCEBE2B9055E}"/>
              </a:ext>
            </a:extLst>
          </p:cNvPr>
          <p:cNvSpPr/>
          <p:nvPr/>
        </p:nvSpPr>
        <p:spPr>
          <a:xfrm>
            <a:off x="5717454" y="3461540"/>
            <a:ext cx="729602" cy="27014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40000"/>
                  <a:lumOff val="60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4"/>
          <p:cNvSpPr txBox="1">
            <a:spLocks noGrp="1"/>
          </p:cNvSpPr>
          <p:nvPr>
            <p:ph type="title"/>
          </p:nvPr>
        </p:nvSpPr>
        <p:spPr>
          <a:xfrm>
            <a:off x="473825" y="365125"/>
            <a:ext cx="11313622" cy="1031413"/>
          </a:xfrm>
          <a:prstGeom prst="rect">
            <a:avLst/>
          </a:prstGeom>
          <a:solidFill>
            <a:srgbClr val="37A3BF"/>
          </a:solid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4400"/>
              <a:buFont typeface="Calibri"/>
              <a:buNone/>
            </a:pPr>
            <a:r>
              <a:rPr lang="sv-SE" err="1"/>
              <a:t>Expected</a:t>
            </a:r>
            <a:r>
              <a:rPr lang="sv-SE"/>
              <a:t> outputs: Fair for fusion innovation  </a:t>
            </a:r>
            <a:endParaRPr/>
          </a:p>
        </p:txBody>
      </p:sp>
      <p:sp>
        <p:nvSpPr>
          <p:cNvPr id="206" name="Google Shape;206;p74"/>
          <p:cNvSpPr txBox="1">
            <a:spLocks noGrp="1"/>
          </p:cNvSpPr>
          <p:nvPr>
            <p:ph type="body" idx="1"/>
          </p:nvPr>
        </p:nvSpPr>
        <p:spPr>
          <a:xfrm>
            <a:off x="264275" y="1566718"/>
            <a:ext cx="11313622" cy="4597545"/>
          </a:xfrm>
          <a:prstGeom prst="rect">
            <a:avLst/>
          </a:prstGeom>
          <a:noFill/>
          <a:ln>
            <a:noFill/>
          </a:ln>
        </p:spPr>
        <p:txBody>
          <a:bodyPr spcFirstLastPara="1" wrap="square" lIns="91425" tIns="45700" rIns="91425" bIns="45700" anchor="t" anchorCtr="0">
            <a:normAutofit fontScale="85000" lnSpcReduction="10000"/>
          </a:bodyPr>
          <a:lstStyle/>
          <a:p>
            <a:pPr marL="228600" lvl="0" indent="-50800" algn="l" rtl="0">
              <a:lnSpc>
                <a:spcPct val="80000"/>
              </a:lnSpc>
              <a:spcBef>
                <a:spcPts val="1000"/>
              </a:spcBef>
              <a:spcAft>
                <a:spcPts val="0"/>
              </a:spcAft>
              <a:buSzPts val="2800"/>
              <a:buNone/>
            </a:pPr>
            <a:r>
              <a:rPr lang="sv-SE" sz="2400" b="1" err="1"/>
              <a:t>Develop</a:t>
            </a:r>
            <a:r>
              <a:rPr lang="sv-SE" sz="2400" b="1"/>
              <a:t> Tools and </a:t>
            </a:r>
            <a:r>
              <a:rPr lang="sv-SE" sz="2400" b="1" err="1"/>
              <a:t>Platform</a:t>
            </a:r>
            <a:r>
              <a:rPr lang="sv-SE" sz="2400" b="1"/>
              <a:t> </a:t>
            </a:r>
            <a:r>
              <a:rPr lang="sv-SE" sz="2400" b="1" err="1"/>
              <a:t>needed</a:t>
            </a:r>
            <a:r>
              <a:rPr lang="sv-SE" sz="2400" b="1"/>
              <a:t> for an </a:t>
            </a:r>
            <a:r>
              <a:rPr lang="sv-SE" sz="2400" b="1" err="1"/>
              <a:t>open</a:t>
            </a:r>
            <a:r>
              <a:rPr lang="sv-SE" sz="2400" b="1"/>
              <a:t> data approach</a:t>
            </a:r>
            <a:endParaRPr sz="4000"/>
          </a:p>
          <a:p>
            <a:pPr marL="463550" lvl="0" indent="-285750" algn="just" rtl="0">
              <a:lnSpc>
                <a:spcPct val="80000"/>
              </a:lnSpc>
              <a:spcBef>
                <a:spcPts val="1000"/>
              </a:spcBef>
              <a:spcAft>
                <a:spcPts val="0"/>
              </a:spcAft>
              <a:buSzPts val="1600"/>
              <a:buChar char="•"/>
            </a:pPr>
            <a:r>
              <a:rPr lang="sv-SE" sz="2400" err="1"/>
              <a:t>Evolving</a:t>
            </a:r>
            <a:r>
              <a:rPr lang="sv-SE" sz="2400"/>
              <a:t> </a:t>
            </a:r>
            <a:r>
              <a:rPr lang="sv-SE" sz="2400" err="1"/>
              <a:t>existing</a:t>
            </a:r>
            <a:r>
              <a:rPr lang="sv-SE" sz="2400"/>
              <a:t> data </a:t>
            </a:r>
            <a:r>
              <a:rPr lang="sv-SE" sz="2400" err="1"/>
              <a:t>towards</a:t>
            </a:r>
            <a:r>
              <a:rPr lang="sv-SE" sz="2400"/>
              <a:t> </a:t>
            </a:r>
            <a:r>
              <a:rPr lang="sv-SE" sz="2400" b="1"/>
              <a:t>FAIR data </a:t>
            </a:r>
            <a:r>
              <a:rPr lang="sv-SE" sz="2400" b="1" err="1"/>
              <a:t>compliance</a:t>
            </a:r>
            <a:r>
              <a:rPr lang="sv-SE" sz="2400" b="1"/>
              <a:t> </a:t>
            </a:r>
          </a:p>
          <a:p>
            <a:pPr marL="463550" lvl="0" indent="-285750" algn="just" rtl="0">
              <a:lnSpc>
                <a:spcPct val="80000"/>
              </a:lnSpc>
              <a:spcBef>
                <a:spcPts val="1000"/>
              </a:spcBef>
              <a:spcAft>
                <a:spcPts val="0"/>
              </a:spcAft>
              <a:buSzPts val="1600"/>
              <a:buChar char="•"/>
            </a:pPr>
            <a:r>
              <a:rPr lang="sv-SE" sz="2400" b="1"/>
              <a:t>Tools and </a:t>
            </a:r>
            <a:r>
              <a:rPr lang="sv-SE" sz="2400" b="1" err="1"/>
              <a:t>platform</a:t>
            </a:r>
            <a:r>
              <a:rPr lang="sv-SE" sz="2400"/>
              <a:t> to </a:t>
            </a:r>
            <a:r>
              <a:rPr lang="sv-SE" sz="2400" err="1"/>
              <a:t>demonstrate</a:t>
            </a:r>
            <a:r>
              <a:rPr lang="sv-SE" sz="2400"/>
              <a:t> the </a:t>
            </a:r>
            <a:r>
              <a:rPr lang="sv-SE" sz="2400" err="1"/>
              <a:t>benefits</a:t>
            </a:r>
            <a:r>
              <a:rPr lang="sv-SE" sz="2400"/>
              <a:t> </a:t>
            </a:r>
            <a:r>
              <a:rPr lang="sv-SE" sz="2400" err="1"/>
              <a:t>of</a:t>
            </a:r>
            <a:r>
              <a:rPr lang="sv-SE" sz="2400"/>
              <a:t> FAIR</a:t>
            </a:r>
          </a:p>
          <a:p>
            <a:pPr marL="463550" lvl="0" indent="-285750" algn="just">
              <a:lnSpc>
                <a:spcPct val="80000"/>
              </a:lnSpc>
              <a:buSzPts val="1600"/>
            </a:pPr>
            <a:r>
              <a:rPr lang="sv-SE" sz="2400" err="1"/>
              <a:t>Increase</a:t>
            </a:r>
            <a:r>
              <a:rPr lang="sv-SE" sz="2400"/>
              <a:t> Trust in data by </a:t>
            </a:r>
            <a:r>
              <a:rPr lang="sv-SE" sz="2400" err="1"/>
              <a:t>including</a:t>
            </a:r>
            <a:r>
              <a:rPr lang="sv-SE" sz="2400"/>
              <a:t> relevant </a:t>
            </a:r>
            <a:r>
              <a:rPr lang="sv-SE" sz="2400" err="1"/>
              <a:t>provenance</a:t>
            </a:r>
            <a:r>
              <a:rPr lang="sv-SE" sz="2400"/>
              <a:t> information - a </a:t>
            </a:r>
            <a:r>
              <a:rPr lang="sv-SE" sz="2400" err="1"/>
              <a:t>well-defined</a:t>
            </a:r>
            <a:r>
              <a:rPr lang="sv-SE" sz="2400"/>
              <a:t> </a:t>
            </a:r>
            <a:r>
              <a:rPr lang="sv-SE" sz="2400" b="1"/>
              <a:t>metadata schema </a:t>
            </a:r>
          </a:p>
          <a:p>
            <a:pPr marL="463550" lvl="0" indent="-285750" algn="just">
              <a:lnSpc>
                <a:spcPct val="80000"/>
              </a:lnSpc>
              <a:buSzPts val="1600"/>
            </a:pPr>
            <a:r>
              <a:rPr lang="sv-SE" sz="2400" err="1"/>
              <a:t>Allow</a:t>
            </a:r>
            <a:r>
              <a:rPr lang="sv-SE" sz="2400"/>
              <a:t> </a:t>
            </a:r>
            <a:r>
              <a:rPr lang="sv-SE" sz="2400" b="1"/>
              <a:t>for </a:t>
            </a:r>
            <a:r>
              <a:rPr lang="sv-SE" sz="2400" b="1" err="1"/>
              <a:t>easy</a:t>
            </a:r>
            <a:r>
              <a:rPr lang="sv-SE" sz="2400" b="1"/>
              <a:t> cross site data </a:t>
            </a:r>
            <a:r>
              <a:rPr lang="sv-SE" sz="2400" b="1" err="1"/>
              <a:t>identification</a:t>
            </a:r>
            <a:r>
              <a:rPr lang="sv-SE" sz="2400" b="1"/>
              <a:t> and access</a:t>
            </a:r>
            <a:r>
              <a:rPr lang="sv-SE" sz="2400"/>
              <a:t>, </a:t>
            </a:r>
            <a:r>
              <a:rPr lang="sv-SE" sz="2400" err="1"/>
              <a:t>with</a:t>
            </a:r>
            <a:r>
              <a:rPr lang="sv-SE" sz="2400"/>
              <a:t> a flexible approach to data </a:t>
            </a:r>
            <a:r>
              <a:rPr lang="sv-SE" sz="2400" err="1"/>
              <a:t>delivery</a:t>
            </a:r>
            <a:r>
              <a:rPr lang="sv-SE" sz="2400"/>
              <a:t>. </a:t>
            </a:r>
            <a:endParaRPr sz="4000"/>
          </a:p>
          <a:p>
            <a:pPr marL="463550" lvl="0" indent="-184150" algn="just" rtl="0">
              <a:lnSpc>
                <a:spcPct val="80000"/>
              </a:lnSpc>
              <a:spcBef>
                <a:spcPts val="1000"/>
              </a:spcBef>
              <a:spcAft>
                <a:spcPts val="0"/>
              </a:spcAft>
              <a:buSzPts val="1600"/>
              <a:buNone/>
            </a:pPr>
            <a:endParaRPr lang="en-US" sz="2400"/>
          </a:p>
          <a:p>
            <a:pPr marL="177800" lvl="0" indent="0" algn="just" rtl="0">
              <a:lnSpc>
                <a:spcPct val="80000"/>
              </a:lnSpc>
              <a:spcBef>
                <a:spcPts val="1000"/>
              </a:spcBef>
              <a:spcAft>
                <a:spcPts val="0"/>
              </a:spcAft>
              <a:buSzPts val="1600"/>
              <a:buNone/>
            </a:pPr>
            <a:r>
              <a:rPr lang="sv-SE" sz="2400" b="1" err="1"/>
              <a:t>Raise</a:t>
            </a:r>
            <a:r>
              <a:rPr lang="sv-SE" sz="2400" b="1"/>
              <a:t> the </a:t>
            </a:r>
            <a:r>
              <a:rPr lang="sv-SE" sz="2400" b="1" err="1"/>
              <a:t>profile</a:t>
            </a:r>
            <a:r>
              <a:rPr lang="sv-SE" sz="2400" b="1"/>
              <a:t> and </a:t>
            </a:r>
            <a:r>
              <a:rPr lang="sv-SE" sz="2400" b="1" err="1"/>
              <a:t>awareness</a:t>
            </a:r>
            <a:r>
              <a:rPr lang="sv-SE" sz="2400" b="1"/>
              <a:t> </a:t>
            </a:r>
            <a:r>
              <a:rPr lang="sv-SE" sz="2400" b="1" err="1"/>
              <a:t>of</a:t>
            </a:r>
            <a:r>
              <a:rPr lang="sv-SE" sz="2400" b="1"/>
              <a:t> FAIR data </a:t>
            </a:r>
            <a:r>
              <a:rPr lang="sv-SE" sz="2400" b="1" err="1"/>
              <a:t>within</a:t>
            </a:r>
            <a:r>
              <a:rPr lang="sv-SE" sz="2400" b="1"/>
              <a:t> the fusion program</a:t>
            </a:r>
            <a:endParaRPr lang="sv-SE" sz="4000"/>
          </a:p>
          <a:p>
            <a:pPr marL="177800" lvl="0" indent="0" algn="just" rtl="0">
              <a:lnSpc>
                <a:spcPct val="80000"/>
              </a:lnSpc>
              <a:spcBef>
                <a:spcPts val="1000"/>
              </a:spcBef>
              <a:spcAft>
                <a:spcPts val="0"/>
              </a:spcAft>
              <a:buSzPts val="1600"/>
              <a:buNone/>
            </a:pPr>
            <a:endParaRPr sz="2400"/>
          </a:p>
          <a:p>
            <a:pPr marL="177800" lvl="0" indent="0" algn="just" rtl="0">
              <a:lnSpc>
                <a:spcPct val="80000"/>
              </a:lnSpc>
              <a:spcBef>
                <a:spcPts val="1000"/>
              </a:spcBef>
              <a:spcAft>
                <a:spcPts val="0"/>
              </a:spcAft>
              <a:buSzPts val="1600"/>
              <a:buNone/>
            </a:pPr>
            <a:r>
              <a:rPr lang="sv-SE" sz="2400" b="1" err="1"/>
              <a:t>Lay</a:t>
            </a:r>
            <a:r>
              <a:rPr lang="sv-SE" sz="2400" b="1"/>
              <a:t> the </a:t>
            </a:r>
            <a:r>
              <a:rPr lang="sv-SE" sz="2400" b="1" err="1"/>
              <a:t>foundations</a:t>
            </a:r>
            <a:r>
              <a:rPr lang="sv-SE" sz="2400" b="1"/>
              <a:t> for </a:t>
            </a:r>
            <a:r>
              <a:rPr lang="sv-SE" sz="2400" b="1" err="1"/>
              <a:t>implementing</a:t>
            </a:r>
            <a:r>
              <a:rPr lang="sv-SE" sz="2400" b="1"/>
              <a:t> an </a:t>
            </a:r>
            <a:r>
              <a:rPr lang="sv-SE" sz="2400" b="1" err="1"/>
              <a:t>open</a:t>
            </a:r>
            <a:r>
              <a:rPr lang="sv-SE" sz="2400" b="1"/>
              <a:t> data policy </a:t>
            </a:r>
            <a:r>
              <a:rPr lang="sv-SE" sz="2400" b="1" err="1"/>
              <a:t>particularly</a:t>
            </a:r>
            <a:r>
              <a:rPr lang="sv-SE" sz="2400" b="1"/>
              <a:t> in the </a:t>
            </a:r>
            <a:r>
              <a:rPr lang="sv-SE" sz="2400" b="1" err="1"/>
              <a:t>run</a:t>
            </a:r>
            <a:r>
              <a:rPr lang="sv-SE" sz="2400" b="1"/>
              <a:t> </a:t>
            </a:r>
            <a:r>
              <a:rPr lang="sv-SE" sz="2400" b="1" err="1"/>
              <a:t>up</a:t>
            </a:r>
            <a:r>
              <a:rPr lang="sv-SE" sz="2400" b="1"/>
              <a:t> to ITER</a:t>
            </a:r>
            <a:endParaRPr sz="4000"/>
          </a:p>
          <a:p>
            <a:pPr marL="463550" lvl="0" indent="-285750" algn="just" rtl="0">
              <a:lnSpc>
                <a:spcPct val="90000"/>
              </a:lnSpc>
              <a:spcBef>
                <a:spcPts val="1000"/>
              </a:spcBef>
              <a:spcAft>
                <a:spcPts val="0"/>
              </a:spcAft>
              <a:buSzPts val="1600"/>
              <a:buChar char="•"/>
            </a:pPr>
            <a:r>
              <a:rPr lang="sv-SE" sz="2400" err="1"/>
              <a:t>Ensure</a:t>
            </a:r>
            <a:r>
              <a:rPr lang="sv-SE" sz="2400"/>
              <a:t> </a:t>
            </a:r>
            <a:r>
              <a:rPr lang="sv-SE" sz="2400" b="1" err="1"/>
              <a:t>policies</a:t>
            </a:r>
            <a:r>
              <a:rPr lang="sv-SE" sz="2400"/>
              <a:t> </a:t>
            </a:r>
            <a:r>
              <a:rPr lang="sv-SE" sz="2400" err="1"/>
              <a:t>meet</a:t>
            </a:r>
            <a:r>
              <a:rPr lang="sv-SE" sz="2400"/>
              <a:t> </a:t>
            </a:r>
            <a:r>
              <a:rPr lang="sv-SE" sz="2400" err="1"/>
              <a:t>both</a:t>
            </a:r>
            <a:r>
              <a:rPr lang="sv-SE" sz="2400"/>
              <a:t> FAIR </a:t>
            </a:r>
            <a:r>
              <a:rPr lang="sv-SE" sz="2400" err="1"/>
              <a:t>requirements</a:t>
            </a:r>
            <a:r>
              <a:rPr lang="sv-SE" sz="2400"/>
              <a:t> and data is ‘as </a:t>
            </a:r>
            <a:r>
              <a:rPr lang="sv-SE" sz="2400" err="1"/>
              <a:t>open</a:t>
            </a:r>
            <a:r>
              <a:rPr lang="sv-SE" sz="2400"/>
              <a:t> as </a:t>
            </a:r>
            <a:r>
              <a:rPr lang="sv-SE" sz="2400" err="1"/>
              <a:t>possible</a:t>
            </a:r>
            <a:r>
              <a:rPr lang="sv-SE" sz="2400"/>
              <a:t>, as </a:t>
            </a:r>
            <a:r>
              <a:rPr lang="sv-SE" sz="2400" err="1"/>
              <a:t>closed</a:t>
            </a:r>
            <a:r>
              <a:rPr lang="sv-SE" sz="2400"/>
              <a:t> as </a:t>
            </a:r>
            <a:r>
              <a:rPr lang="sv-SE" sz="2400" err="1"/>
              <a:t>necessary</a:t>
            </a:r>
            <a:r>
              <a:rPr lang="sv-SE" sz="2400"/>
              <a:t>’</a:t>
            </a:r>
          </a:p>
          <a:p>
            <a:pPr marL="463550" lvl="0" indent="-285750" algn="just" rtl="0">
              <a:lnSpc>
                <a:spcPct val="90000"/>
              </a:lnSpc>
              <a:spcBef>
                <a:spcPts val="1000"/>
              </a:spcBef>
              <a:spcAft>
                <a:spcPts val="0"/>
              </a:spcAft>
              <a:buSzPts val="1600"/>
              <a:buChar char="•"/>
            </a:pPr>
            <a:r>
              <a:rPr lang="sv-SE" sz="2400" err="1"/>
              <a:t>Ensure</a:t>
            </a:r>
            <a:r>
              <a:rPr lang="sv-SE" sz="2400"/>
              <a:t> the </a:t>
            </a:r>
            <a:r>
              <a:rPr lang="sv-SE" sz="2400" b="1" err="1"/>
              <a:t>architecture</a:t>
            </a:r>
            <a:r>
              <a:rPr lang="sv-SE" sz="2400"/>
              <a:t> </a:t>
            </a:r>
            <a:r>
              <a:rPr lang="sv-SE" sz="2400" err="1"/>
              <a:t>meets</a:t>
            </a:r>
            <a:r>
              <a:rPr lang="sv-SE" sz="2400"/>
              <a:t> </a:t>
            </a:r>
            <a:r>
              <a:rPr lang="sv-SE" sz="2400" err="1"/>
              <a:t>user</a:t>
            </a:r>
            <a:r>
              <a:rPr lang="sv-SE" sz="2400"/>
              <a:t> </a:t>
            </a:r>
            <a:r>
              <a:rPr lang="sv-SE" sz="2400" err="1"/>
              <a:t>requirements</a:t>
            </a:r>
            <a:r>
              <a:rPr lang="sv-SE" sz="2400"/>
              <a:t> in terms </a:t>
            </a:r>
            <a:r>
              <a:rPr lang="sv-SE" sz="2400" err="1"/>
              <a:t>of</a:t>
            </a:r>
            <a:r>
              <a:rPr lang="sv-SE" sz="2400"/>
              <a:t> </a:t>
            </a:r>
            <a:r>
              <a:rPr lang="sv-SE" sz="2400" err="1"/>
              <a:t>scalability</a:t>
            </a:r>
            <a:r>
              <a:rPr lang="sv-SE" sz="2400"/>
              <a:t>, </a:t>
            </a:r>
            <a:r>
              <a:rPr lang="sv-SE" sz="2400" err="1"/>
              <a:t>flexibility</a:t>
            </a:r>
            <a:r>
              <a:rPr lang="sv-SE" sz="2400"/>
              <a:t> and </a:t>
            </a:r>
            <a:r>
              <a:rPr lang="sv-SE" sz="2400" err="1"/>
              <a:t>ease</a:t>
            </a:r>
            <a:r>
              <a:rPr lang="sv-SE" sz="2400"/>
              <a:t> </a:t>
            </a:r>
            <a:r>
              <a:rPr lang="sv-SE" sz="2400" err="1"/>
              <a:t>of</a:t>
            </a:r>
            <a:r>
              <a:rPr lang="sv-SE" sz="2400"/>
              <a:t> </a:t>
            </a:r>
            <a:r>
              <a:rPr lang="sv-SE" sz="2400" err="1"/>
              <a:t>use</a:t>
            </a:r>
            <a:r>
              <a:rPr lang="sv-SE" sz="2400"/>
              <a:t>. </a:t>
            </a:r>
          </a:p>
        </p:txBody>
      </p:sp>
      <p:sp>
        <p:nvSpPr>
          <p:cNvPr id="2" name="Slide Number Placeholder 1">
            <a:extLst>
              <a:ext uri="{FF2B5EF4-FFF2-40B4-BE49-F238E27FC236}">
                <a16:creationId xmlns:a16="http://schemas.microsoft.com/office/drawing/2014/main" id="{5FE5813B-9131-4FD3-B90E-878B9E426B83}"/>
              </a:ext>
            </a:extLst>
          </p:cNvPr>
          <p:cNvSpPr>
            <a:spLocks noGrp="1"/>
          </p:cNvSpPr>
          <p:nvPr>
            <p:ph type="sldNum" sz="quarter" idx="4"/>
          </p:nvPr>
        </p:nvSpPr>
        <p:spPr/>
        <p:txBody>
          <a:bodyPr/>
          <a:lstStyle/>
          <a:p>
            <a:fld id="{D144FD56-836A-42AA-BA96-FC0E3E4A21F2}" type="slidenum">
              <a:rPr lang="sv-SE" smtClean="0"/>
              <a:t>7</a:t>
            </a:fld>
            <a:endParaRPr lang="sv-SE"/>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a:extLst>
              <a:ext uri="{FF2B5EF4-FFF2-40B4-BE49-F238E27FC236}">
                <a16:creationId xmlns:a16="http://schemas.microsoft.com/office/drawing/2014/main" id="{324DB4AB-88B7-2B40-B03B-B71FA9E8F9F9}"/>
              </a:ext>
            </a:extLst>
          </p:cNvPr>
          <p:cNvSpPr/>
          <p:nvPr/>
        </p:nvSpPr>
        <p:spPr>
          <a:xfrm>
            <a:off x="3746500" y="1690688"/>
            <a:ext cx="3187700" cy="9779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Requirements, Policies and Data Landscape</a:t>
            </a:r>
          </a:p>
        </p:txBody>
      </p:sp>
      <p:sp>
        <p:nvSpPr>
          <p:cNvPr id="5" name="Rounded Rectangle 4">
            <a:extLst>
              <a:ext uri="{FF2B5EF4-FFF2-40B4-BE49-F238E27FC236}">
                <a16:creationId xmlns:a16="http://schemas.microsoft.com/office/drawing/2014/main" id="{9E72031A-9460-704F-8333-360F813E6D3E}"/>
              </a:ext>
            </a:extLst>
          </p:cNvPr>
          <p:cNvSpPr/>
          <p:nvPr/>
        </p:nvSpPr>
        <p:spPr>
          <a:xfrm>
            <a:off x="1993900" y="3595688"/>
            <a:ext cx="3187700" cy="9779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Demonstrators</a:t>
            </a:r>
          </a:p>
        </p:txBody>
      </p:sp>
      <p:sp>
        <p:nvSpPr>
          <p:cNvPr id="6" name="Rounded Rectangle 5">
            <a:extLst>
              <a:ext uri="{FF2B5EF4-FFF2-40B4-BE49-F238E27FC236}">
                <a16:creationId xmlns:a16="http://schemas.microsoft.com/office/drawing/2014/main" id="{4E0CDAD8-B3FE-B642-BA4C-D4C07B32E58A}"/>
              </a:ext>
            </a:extLst>
          </p:cNvPr>
          <p:cNvSpPr/>
          <p:nvPr/>
        </p:nvSpPr>
        <p:spPr>
          <a:xfrm>
            <a:off x="6096000" y="3608390"/>
            <a:ext cx="3187700" cy="977900"/>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FAIR Components</a:t>
            </a:r>
          </a:p>
        </p:txBody>
      </p:sp>
      <p:sp>
        <p:nvSpPr>
          <p:cNvPr id="7" name="Rounded Rectangle 6">
            <a:extLst>
              <a:ext uri="{FF2B5EF4-FFF2-40B4-BE49-F238E27FC236}">
                <a16:creationId xmlns:a16="http://schemas.microsoft.com/office/drawing/2014/main" id="{C21CA89C-7031-124C-8FD1-59FED0793051}"/>
              </a:ext>
            </a:extLst>
          </p:cNvPr>
          <p:cNvSpPr/>
          <p:nvPr/>
        </p:nvSpPr>
        <p:spPr>
          <a:xfrm>
            <a:off x="7924800" y="2185989"/>
            <a:ext cx="3187700" cy="9779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Blueprint Architecture</a:t>
            </a:r>
          </a:p>
        </p:txBody>
      </p:sp>
      <p:sp>
        <p:nvSpPr>
          <p:cNvPr id="8" name="Rounded Rectangle 7">
            <a:extLst>
              <a:ext uri="{FF2B5EF4-FFF2-40B4-BE49-F238E27FC236}">
                <a16:creationId xmlns:a16="http://schemas.microsoft.com/office/drawing/2014/main" id="{A5830209-0B7B-C14F-A675-F9E2DE5E8C93}"/>
              </a:ext>
            </a:extLst>
          </p:cNvPr>
          <p:cNvSpPr/>
          <p:nvPr/>
        </p:nvSpPr>
        <p:spPr>
          <a:xfrm>
            <a:off x="177800" y="5011738"/>
            <a:ext cx="3187700" cy="9779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Components development</a:t>
            </a:r>
          </a:p>
        </p:txBody>
      </p:sp>
      <p:sp>
        <p:nvSpPr>
          <p:cNvPr id="9" name="Rounded Rectangle 8">
            <a:extLst>
              <a:ext uri="{FF2B5EF4-FFF2-40B4-BE49-F238E27FC236}">
                <a16:creationId xmlns:a16="http://schemas.microsoft.com/office/drawing/2014/main" id="{07544931-0826-E144-B28D-FFC77BDFE976}"/>
              </a:ext>
            </a:extLst>
          </p:cNvPr>
          <p:cNvSpPr/>
          <p:nvPr/>
        </p:nvSpPr>
        <p:spPr>
          <a:xfrm>
            <a:off x="3848100" y="5011738"/>
            <a:ext cx="3187700" cy="977900"/>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Technology Evaluator</a:t>
            </a:r>
          </a:p>
        </p:txBody>
      </p:sp>
      <p:cxnSp>
        <p:nvCxnSpPr>
          <p:cNvPr id="16" name="Straight Arrow Connector 15">
            <a:extLst>
              <a:ext uri="{FF2B5EF4-FFF2-40B4-BE49-F238E27FC236}">
                <a16:creationId xmlns:a16="http://schemas.microsoft.com/office/drawing/2014/main" id="{C88892FD-93F8-C04B-B161-8D57B242A261}"/>
              </a:ext>
            </a:extLst>
          </p:cNvPr>
          <p:cNvCxnSpPr>
            <a:stCxn id="4" idx="3"/>
            <a:endCxn id="7" idx="1"/>
          </p:cNvCxnSpPr>
          <p:nvPr/>
        </p:nvCxnSpPr>
        <p:spPr>
          <a:xfrm>
            <a:off x="6934200" y="2179638"/>
            <a:ext cx="990600" cy="49530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054D639F-8187-EA42-80F5-F11253D21C5B}"/>
              </a:ext>
            </a:extLst>
          </p:cNvPr>
          <p:cNvCxnSpPr>
            <a:cxnSpLocks/>
            <a:stCxn id="4" idx="2"/>
            <a:endCxn id="5" idx="0"/>
          </p:cNvCxnSpPr>
          <p:nvPr/>
        </p:nvCxnSpPr>
        <p:spPr>
          <a:xfrm flipH="1">
            <a:off x="3587750" y="2668588"/>
            <a:ext cx="1752600" cy="9271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0" name="Straight Arrow Connector 19">
            <a:extLst>
              <a:ext uri="{FF2B5EF4-FFF2-40B4-BE49-F238E27FC236}">
                <a16:creationId xmlns:a16="http://schemas.microsoft.com/office/drawing/2014/main" id="{5B67AD9C-A4F7-F047-829F-BD380FD030EB}"/>
              </a:ext>
            </a:extLst>
          </p:cNvPr>
          <p:cNvCxnSpPr>
            <a:cxnSpLocks/>
            <a:stCxn id="5" idx="1"/>
            <a:endCxn id="8" idx="0"/>
          </p:cNvCxnSpPr>
          <p:nvPr/>
        </p:nvCxnSpPr>
        <p:spPr>
          <a:xfrm flipH="1">
            <a:off x="1771650" y="4084638"/>
            <a:ext cx="222250" cy="9271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3" name="Straight Arrow Connector 22">
            <a:extLst>
              <a:ext uri="{FF2B5EF4-FFF2-40B4-BE49-F238E27FC236}">
                <a16:creationId xmlns:a16="http://schemas.microsoft.com/office/drawing/2014/main" id="{93F87D69-92E0-8E43-94C0-2FA7B86EFC60}"/>
              </a:ext>
            </a:extLst>
          </p:cNvPr>
          <p:cNvCxnSpPr>
            <a:cxnSpLocks/>
            <a:stCxn id="5" idx="3"/>
            <a:endCxn id="9" idx="0"/>
          </p:cNvCxnSpPr>
          <p:nvPr/>
        </p:nvCxnSpPr>
        <p:spPr>
          <a:xfrm>
            <a:off x="5181600" y="4084638"/>
            <a:ext cx="260350" cy="92710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Straight Arrow Connector 26">
            <a:extLst>
              <a:ext uri="{FF2B5EF4-FFF2-40B4-BE49-F238E27FC236}">
                <a16:creationId xmlns:a16="http://schemas.microsoft.com/office/drawing/2014/main" id="{2785D845-90D7-2640-A096-FDF977EC3052}"/>
              </a:ext>
            </a:extLst>
          </p:cNvPr>
          <p:cNvCxnSpPr>
            <a:cxnSpLocks/>
            <a:stCxn id="4" idx="2"/>
          </p:cNvCxnSpPr>
          <p:nvPr/>
        </p:nvCxnSpPr>
        <p:spPr>
          <a:xfrm>
            <a:off x="5340350" y="2668588"/>
            <a:ext cx="1282700" cy="9207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2" name="Straight Arrow Connector 31">
            <a:extLst>
              <a:ext uri="{FF2B5EF4-FFF2-40B4-BE49-F238E27FC236}">
                <a16:creationId xmlns:a16="http://schemas.microsoft.com/office/drawing/2014/main" id="{261636C4-D2EE-6E41-8F85-F1DE4DEF29BC}"/>
              </a:ext>
            </a:extLst>
          </p:cNvPr>
          <p:cNvCxnSpPr>
            <a:cxnSpLocks/>
            <a:stCxn id="6" idx="0"/>
          </p:cNvCxnSpPr>
          <p:nvPr/>
        </p:nvCxnSpPr>
        <p:spPr>
          <a:xfrm flipH="1" flipV="1">
            <a:off x="6254750" y="2649535"/>
            <a:ext cx="1435100" cy="95885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6" name="Straight Arrow Connector 35">
            <a:extLst>
              <a:ext uri="{FF2B5EF4-FFF2-40B4-BE49-F238E27FC236}">
                <a16:creationId xmlns:a16="http://schemas.microsoft.com/office/drawing/2014/main" id="{D3B568A0-28AB-974B-914C-542400C3BDEB}"/>
              </a:ext>
            </a:extLst>
          </p:cNvPr>
          <p:cNvCxnSpPr>
            <a:cxnSpLocks/>
            <a:stCxn id="6" idx="0"/>
            <a:endCxn id="7" idx="1"/>
          </p:cNvCxnSpPr>
          <p:nvPr/>
        </p:nvCxnSpPr>
        <p:spPr>
          <a:xfrm flipV="1">
            <a:off x="7689850" y="2674939"/>
            <a:ext cx="234950" cy="93345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3" name="Straight Arrow Connector 42">
            <a:extLst>
              <a:ext uri="{FF2B5EF4-FFF2-40B4-BE49-F238E27FC236}">
                <a16:creationId xmlns:a16="http://schemas.microsoft.com/office/drawing/2014/main" id="{0C14A9BA-BAFF-6845-B2DB-92BF7C35C294}"/>
              </a:ext>
            </a:extLst>
          </p:cNvPr>
          <p:cNvCxnSpPr>
            <a:cxnSpLocks/>
            <a:stCxn id="5" idx="3"/>
            <a:endCxn id="7" idx="1"/>
          </p:cNvCxnSpPr>
          <p:nvPr/>
        </p:nvCxnSpPr>
        <p:spPr>
          <a:xfrm flipV="1">
            <a:off x="5181600" y="2674939"/>
            <a:ext cx="2743200" cy="14096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pic>
        <p:nvPicPr>
          <p:cNvPr id="2052" name="Picture 4" descr="EOSC Portal">
            <a:extLst>
              <a:ext uri="{FF2B5EF4-FFF2-40B4-BE49-F238E27FC236}">
                <a16:creationId xmlns:a16="http://schemas.microsoft.com/office/drawing/2014/main" id="{514E9C87-DEBF-DB41-9D8C-A8974E71B4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799" y="2495285"/>
            <a:ext cx="2262825" cy="85347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About EIROforum | EIROforum">
            <a:extLst>
              <a:ext uri="{FF2B5EF4-FFF2-40B4-BE49-F238E27FC236}">
                <a16:creationId xmlns:a16="http://schemas.microsoft.com/office/drawing/2014/main" id="{16F92362-97C5-934D-B5E3-6D276E673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64" y="1517385"/>
            <a:ext cx="2263710" cy="67911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RDA | Research Data Sharing without barriers">
            <a:extLst>
              <a:ext uri="{FF2B5EF4-FFF2-40B4-BE49-F238E27FC236}">
                <a16:creationId xmlns:a16="http://schemas.microsoft.com/office/drawing/2014/main" id="{92B84618-447A-5D41-BF63-A22B9A0AEF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21552" y="4789488"/>
            <a:ext cx="2178379" cy="1422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Login - EUROfusion">
            <a:extLst>
              <a:ext uri="{FF2B5EF4-FFF2-40B4-BE49-F238E27FC236}">
                <a16:creationId xmlns:a16="http://schemas.microsoft.com/office/drawing/2014/main" id="{7CB4D89F-7259-DC49-80C5-2DBDB11FA6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99931" y="4627565"/>
            <a:ext cx="2456597" cy="600075"/>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8CA6F9A6-D6BF-5943-9854-BFCAB5BD609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26178" y="1215481"/>
            <a:ext cx="1530350" cy="728112"/>
          </a:xfrm>
          <a:prstGeom prst="rect">
            <a:avLst/>
          </a:prstGeom>
          <a:noFill/>
          <a:extLst>
            <a:ext uri="{909E8E84-426E-40DD-AFC4-6F175D3DCCD1}">
              <a14:hiddenFill xmlns:a14="http://schemas.microsoft.com/office/drawing/2010/main">
                <a:solidFill>
                  <a:srgbClr val="FFFFFF"/>
                </a:solidFill>
              </a14:hiddenFill>
            </a:ext>
          </a:extLst>
        </p:spPr>
      </p:pic>
      <p:sp>
        <p:nvSpPr>
          <p:cNvPr id="24" name="Google Shape;205;p74">
            <a:extLst>
              <a:ext uri="{FF2B5EF4-FFF2-40B4-BE49-F238E27FC236}">
                <a16:creationId xmlns:a16="http://schemas.microsoft.com/office/drawing/2014/main" id="{0777F1C9-F28B-7F46-9618-46F8607CB8CC}"/>
              </a:ext>
            </a:extLst>
          </p:cNvPr>
          <p:cNvSpPr txBox="1">
            <a:spLocks/>
          </p:cNvSpPr>
          <p:nvPr/>
        </p:nvSpPr>
        <p:spPr>
          <a:xfrm>
            <a:off x="473825" y="365125"/>
            <a:ext cx="11313622" cy="1031413"/>
          </a:xfrm>
          <a:prstGeom prst="rect">
            <a:avLst/>
          </a:prstGeom>
          <a:solidFill>
            <a:srgbClr val="37A3BF"/>
          </a:solid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37A3BF"/>
              </a:buClr>
              <a:buSzPts val="1800"/>
              <a:buFont typeface="Calibri"/>
              <a:buNone/>
              <a:defRPr sz="4400" b="1" i="0" u="none" strike="noStrike" cap="none">
                <a:solidFill>
                  <a:srgbClr val="37A3BF"/>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buClr>
                <a:schemeClr val="lt1"/>
              </a:buClr>
              <a:buSzPts val="4400"/>
            </a:pPr>
            <a:r>
              <a:rPr lang="sv-SE">
                <a:solidFill>
                  <a:schemeClr val="bg1"/>
                </a:solidFill>
              </a:rPr>
              <a:t>Project approach</a:t>
            </a:r>
          </a:p>
        </p:txBody>
      </p:sp>
      <p:pic>
        <p:nvPicPr>
          <p:cNvPr id="11" name="Picture 10">
            <a:extLst>
              <a:ext uri="{FF2B5EF4-FFF2-40B4-BE49-F238E27FC236}">
                <a16:creationId xmlns:a16="http://schemas.microsoft.com/office/drawing/2014/main" id="{4EDACBEB-E051-B845-9089-38C1A489EE39}"/>
              </a:ext>
            </a:extLst>
          </p:cNvPr>
          <p:cNvPicPr>
            <a:picLocks noChangeAspect="1"/>
          </p:cNvPicPr>
          <p:nvPr/>
        </p:nvPicPr>
        <p:blipFill>
          <a:blip r:embed="rId7"/>
          <a:stretch>
            <a:fillRect/>
          </a:stretch>
        </p:blipFill>
        <p:spPr>
          <a:xfrm>
            <a:off x="292100" y="3222752"/>
            <a:ext cx="1612900" cy="424794"/>
          </a:xfrm>
          <a:prstGeom prst="rect">
            <a:avLst/>
          </a:prstGeom>
        </p:spPr>
      </p:pic>
    </p:spTree>
    <p:extLst>
      <p:ext uri="{BB962C8B-B14F-4D97-AF65-F5344CB8AC3E}">
        <p14:creationId xmlns:p14="http://schemas.microsoft.com/office/powerpoint/2010/main" val="4129205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par>
                                <p:cTn id="8" presetID="22" presetClass="entr" presetSubtype="1"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up)">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500"/>
                                        <p:tgtEl>
                                          <p:spTgt spid="32"/>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left)">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checkerboard(across)">
                                      <p:cBhvr>
                                        <p:cTn id="28" dur="500"/>
                                        <p:tgtEl>
                                          <p:spTgt spid="2054"/>
                                        </p:tgtEl>
                                      </p:cBhvr>
                                    </p:animEffect>
                                  </p:childTnLst>
                                </p:cTn>
                              </p:par>
                              <p:par>
                                <p:cTn id="29" presetID="5" presetClass="entr" presetSubtype="10"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checkerboard(across)">
                                      <p:cBhvr>
                                        <p:cTn id="31" dur="500"/>
                                        <p:tgtEl>
                                          <p:spTgt spid="2052"/>
                                        </p:tgtEl>
                                      </p:cBhvr>
                                    </p:animEffect>
                                  </p:childTnLst>
                                </p:cTn>
                              </p:par>
                              <p:par>
                                <p:cTn id="32" presetID="5" presetClass="entr" presetSubtype="10" fill="hold" nodeType="withEffect">
                                  <p:stCondLst>
                                    <p:cond delay="0"/>
                                  </p:stCondLst>
                                  <p:childTnLst>
                                    <p:set>
                                      <p:cBhvr>
                                        <p:cTn id="33" dur="1" fill="hold">
                                          <p:stCondLst>
                                            <p:cond delay="0"/>
                                          </p:stCondLst>
                                        </p:cTn>
                                        <p:tgtEl>
                                          <p:spTgt spid="2056"/>
                                        </p:tgtEl>
                                        <p:attrNameLst>
                                          <p:attrName>style.visibility</p:attrName>
                                        </p:attrNameLst>
                                      </p:cBhvr>
                                      <p:to>
                                        <p:strVal val="visible"/>
                                      </p:to>
                                    </p:set>
                                    <p:animEffect transition="in" filter="checkerboard(across)">
                                      <p:cBhvr>
                                        <p:cTn id="34" dur="500"/>
                                        <p:tgtEl>
                                          <p:spTgt spid="2056"/>
                                        </p:tgtEl>
                                      </p:cBhvr>
                                    </p:animEffect>
                                  </p:childTnLst>
                                </p:cTn>
                              </p:par>
                              <p:par>
                                <p:cTn id="35" presetID="5" presetClass="entr" presetSubtype="10" fill="hold" nodeType="withEffect">
                                  <p:stCondLst>
                                    <p:cond delay="0"/>
                                  </p:stCondLst>
                                  <p:childTnLst>
                                    <p:set>
                                      <p:cBhvr>
                                        <p:cTn id="36" dur="1" fill="hold">
                                          <p:stCondLst>
                                            <p:cond delay="0"/>
                                          </p:stCondLst>
                                        </p:cTn>
                                        <p:tgtEl>
                                          <p:spTgt spid="2058"/>
                                        </p:tgtEl>
                                        <p:attrNameLst>
                                          <p:attrName>style.visibility</p:attrName>
                                        </p:attrNameLst>
                                      </p:cBhvr>
                                      <p:to>
                                        <p:strVal val="visible"/>
                                      </p:to>
                                    </p:set>
                                    <p:animEffect transition="in" filter="checkerboard(across)">
                                      <p:cBhvr>
                                        <p:cTn id="37" dur="500"/>
                                        <p:tgtEl>
                                          <p:spTgt spid="2058"/>
                                        </p:tgtEl>
                                      </p:cBhvr>
                                    </p:animEffect>
                                  </p:childTnLst>
                                </p:cTn>
                              </p:par>
                              <p:par>
                                <p:cTn id="38" presetID="5" presetClass="entr" presetSubtype="10" fill="hold" nodeType="withEffect">
                                  <p:stCondLst>
                                    <p:cond delay="0"/>
                                  </p:stCondLst>
                                  <p:childTnLst>
                                    <p:set>
                                      <p:cBhvr>
                                        <p:cTn id="39" dur="1" fill="hold">
                                          <p:stCondLst>
                                            <p:cond delay="0"/>
                                          </p:stCondLst>
                                        </p:cTn>
                                        <p:tgtEl>
                                          <p:spTgt spid="2060"/>
                                        </p:tgtEl>
                                        <p:attrNameLst>
                                          <p:attrName>style.visibility</p:attrName>
                                        </p:attrNameLst>
                                      </p:cBhvr>
                                      <p:to>
                                        <p:strVal val="visible"/>
                                      </p:to>
                                    </p:set>
                                    <p:animEffect transition="in" filter="checkerboard(across)">
                                      <p:cBhvr>
                                        <p:cTn id="40" dur="500"/>
                                        <p:tgtEl>
                                          <p:spTgt spid="2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14C74"/>
              </a:buClr>
              <a:buSzPts val="4400"/>
              <a:buFont typeface="Calibri"/>
              <a:buNone/>
            </a:pPr>
            <a:r>
              <a:rPr lang="sv-SE">
                <a:solidFill>
                  <a:srgbClr val="014C74"/>
                </a:solidFill>
              </a:rPr>
              <a:t>Data </a:t>
            </a:r>
            <a:r>
              <a:rPr lang="sv-SE" err="1">
                <a:solidFill>
                  <a:srgbClr val="014C74"/>
                </a:solidFill>
              </a:rPr>
              <a:t>Identification</a:t>
            </a:r>
            <a:r>
              <a:rPr lang="sv-SE">
                <a:solidFill>
                  <a:srgbClr val="014C74"/>
                </a:solidFill>
              </a:rPr>
              <a:t> and Policy Landscape</a:t>
            </a:r>
            <a:endParaRPr>
              <a:solidFill>
                <a:srgbClr val="014C74"/>
              </a:solidFill>
            </a:endParaRPr>
          </a:p>
        </p:txBody>
      </p:sp>
      <p:sp>
        <p:nvSpPr>
          <p:cNvPr id="447" name="Google Shape;44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1000"/>
              </a:spcBef>
              <a:spcAft>
                <a:spcPts val="0"/>
              </a:spcAft>
              <a:buSzPts val="2800"/>
              <a:buChar char="•"/>
            </a:pPr>
            <a:r>
              <a:rPr lang="sv-SE"/>
              <a:t>Existing experiments have some internal degree of FAIRness </a:t>
            </a:r>
            <a:endParaRPr/>
          </a:p>
          <a:p>
            <a:pPr marL="685800" lvl="1" indent="-292100" algn="l" rtl="0">
              <a:lnSpc>
                <a:spcPct val="90000"/>
              </a:lnSpc>
              <a:spcBef>
                <a:spcPts val="1000"/>
              </a:spcBef>
              <a:spcAft>
                <a:spcPts val="0"/>
              </a:spcAft>
              <a:buSzPts val="2800"/>
              <a:buChar char="•"/>
            </a:pPr>
            <a:r>
              <a:rPr lang="sv-SE"/>
              <a:t>But not across the EU fusion community</a:t>
            </a:r>
            <a:endParaRPr/>
          </a:p>
          <a:p>
            <a:pPr marL="228600" lvl="0" indent="-228600" algn="l" rtl="0">
              <a:lnSpc>
                <a:spcPct val="90000"/>
              </a:lnSpc>
              <a:spcBef>
                <a:spcPts val="1000"/>
              </a:spcBef>
              <a:spcAft>
                <a:spcPts val="0"/>
              </a:spcAft>
              <a:buSzPts val="2800"/>
              <a:buChar char="•"/>
            </a:pPr>
            <a:r>
              <a:rPr lang="sv-SE"/>
              <a:t>Need a way to make scientific analysis (i.e. metadata and data) interoperable across multiple fusion experiments. </a:t>
            </a:r>
            <a:endParaRPr/>
          </a:p>
          <a:p>
            <a:pPr marL="228600" lvl="0" indent="-228600" algn="l" rtl="0">
              <a:lnSpc>
                <a:spcPct val="90000"/>
              </a:lnSpc>
              <a:spcBef>
                <a:spcPts val="1000"/>
              </a:spcBef>
              <a:spcAft>
                <a:spcPts val="0"/>
              </a:spcAft>
              <a:buSzPts val="2800"/>
              <a:buChar char="•"/>
            </a:pPr>
            <a:r>
              <a:rPr lang="sv-SE"/>
              <a:t>Benefits not only for manual database queries </a:t>
            </a:r>
            <a:endParaRPr/>
          </a:p>
          <a:p>
            <a:pPr marL="685800" lvl="1" indent="-292100" algn="l" rtl="0">
              <a:lnSpc>
                <a:spcPct val="90000"/>
              </a:lnSpc>
              <a:spcBef>
                <a:spcPts val="1000"/>
              </a:spcBef>
              <a:spcAft>
                <a:spcPts val="0"/>
              </a:spcAft>
              <a:buSzPts val="2800"/>
              <a:buChar char="•"/>
            </a:pPr>
            <a:r>
              <a:rPr lang="sv-SE"/>
              <a:t>but would also enable the use of new methods of research with Data Mining and Machine Learning techniques at an unprecedented scale</a:t>
            </a:r>
            <a:endParaRPr/>
          </a:p>
          <a:p>
            <a:pPr marL="228600" lvl="0" indent="-228600" algn="l" rtl="0">
              <a:lnSpc>
                <a:spcPct val="90000"/>
              </a:lnSpc>
              <a:spcBef>
                <a:spcPts val="1000"/>
              </a:spcBef>
              <a:spcAft>
                <a:spcPts val="0"/>
              </a:spcAft>
              <a:buSzPts val="2800"/>
              <a:buChar char="•"/>
            </a:pPr>
            <a:r>
              <a:rPr lang="sv-SE"/>
              <a:t>The IMAS Data Dictionary is recommended for achieving interoperability within the community.</a:t>
            </a:r>
            <a:endParaRPr/>
          </a:p>
          <a:p>
            <a:pPr marL="228600" lvl="0" indent="-50800" algn="l" rtl="0">
              <a:lnSpc>
                <a:spcPct val="90000"/>
              </a:lnSpc>
              <a:spcBef>
                <a:spcPts val="1000"/>
              </a:spcBef>
              <a:spcAft>
                <a:spcPts val="0"/>
              </a:spcAft>
              <a:buSzPts val="2800"/>
              <a:buNone/>
            </a:pPr>
            <a:endParaRPr/>
          </a:p>
        </p:txBody>
      </p:sp>
      <p:sp>
        <p:nvSpPr>
          <p:cNvPr id="2" name="Slide Number Placeholder 1">
            <a:extLst>
              <a:ext uri="{FF2B5EF4-FFF2-40B4-BE49-F238E27FC236}">
                <a16:creationId xmlns:a16="http://schemas.microsoft.com/office/drawing/2014/main" id="{6A288CFD-F887-4273-8842-28B4519235EB}"/>
              </a:ext>
            </a:extLst>
          </p:cNvPr>
          <p:cNvSpPr>
            <a:spLocks noGrp="1"/>
          </p:cNvSpPr>
          <p:nvPr>
            <p:ph type="sldNum" sz="quarter" idx="4"/>
          </p:nvPr>
        </p:nvSpPr>
        <p:spPr/>
        <p:txBody>
          <a:bodyPr/>
          <a:lstStyle/>
          <a:p>
            <a:fld id="{D144FD56-836A-42AA-BA96-FC0E3E4A21F2}" type="slidenum">
              <a:rPr lang="sv-SE" smtClean="0"/>
              <a:t>9</a:t>
            </a:fld>
            <a:endParaRPr lang="sv-SE"/>
          </a:p>
        </p:txBody>
      </p:sp>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770</TotalTime>
  <Words>2084</Words>
  <Application>Microsoft Macintosh PowerPoint</Application>
  <PresentationFormat>Widescreen</PresentationFormat>
  <Paragraphs>234</Paragraphs>
  <Slides>24</Slides>
  <Notes>22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24</vt:i4>
      </vt:variant>
    </vt:vector>
  </HeadingPairs>
  <TitlesOfParts>
    <vt:vector size="28" baseType="lpstr">
      <vt:lpstr>Arial</vt:lpstr>
      <vt:lpstr>Calibri</vt:lpstr>
      <vt:lpstr>Custom Design</vt:lpstr>
      <vt:lpstr>1_Custom Design</vt:lpstr>
      <vt:lpstr>Fair4Fusion – Blueprint EUROfusion IT Group meeting 18.03.21</vt:lpstr>
      <vt:lpstr>Fusion vs other Big Science</vt:lpstr>
      <vt:lpstr>Where does Fusion sit in FAIR?</vt:lpstr>
      <vt:lpstr>Fair for Fusion – Open Access for fusion data in Europe</vt:lpstr>
      <vt:lpstr>PowerPoint Presentation</vt:lpstr>
      <vt:lpstr>Goals outputs: Fair for fusion innovation  </vt:lpstr>
      <vt:lpstr>Expected outputs: Fair for fusion innovation  </vt:lpstr>
      <vt:lpstr>PowerPoint Presentation</vt:lpstr>
      <vt:lpstr>Data Identification and Policy Landscape</vt:lpstr>
      <vt:lpstr>Use Case Definitions</vt:lpstr>
      <vt:lpstr>Requirements Specification </vt:lpstr>
      <vt:lpstr>Functionalities list - categories</vt:lpstr>
      <vt:lpstr>Investigation of other platforms</vt:lpstr>
      <vt:lpstr>Architectural Blueprint for Fusion Open Data Framework</vt:lpstr>
      <vt:lpstr>Draft Blueprint Architecture</vt:lpstr>
      <vt:lpstr>More detailed diagram</vt:lpstr>
      <vt:lpstr>Technology Survey and Evaluation</vt:lpstr>
      <vt:lpstr>Metadata Standards and Ontology Mapping </vt:lpstr>
      <vt:lpstr>Data Interoperability 4 FAIR and Open Data </vt:lpstr>
      <vt:lpstr>Standardised Models of Provenance</vt:lpstr>
      <vt:lpstr>Fair4Fusion Demonstrators</vt:lpstr>
      <vt:lpstr>Fair4Fusion Initial recommendations</vt:lpstr>
      <vt:lpstr>Fair4Fusion Initial recommendations</vt:lpstr>
      <vt:lpstr>Questions?</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1st EC Periodic Reporting</dc:title>
  <dc:creator>Susanne Ingmansson</dc:creator>
  <cp:lastModifiedBy>Marcinp</cp:lastModifiedBy>
  <cp:revision>68</cp:revision>
  <dcterms:created xsi:type="dcterms:W3CDTF">2020-09-14T09:23:48Z</dcterms:created>
  <dcterms:modified xsi:type="dcterms:W3CDTF">2021-03-18T09:53:03Z</dcterms:modified>
</cp:coreProperties>
</file>