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72" r:id="rId3"/>
    <p:sldId id="266" r:id="rId4"/>
    <p:sldId id="260" r:id="rId5"/>
    <p:sldId id="267" r:id="rId6"/>
    <p:sldId id="262" r:id="rId7"/>
    <p:sldId id="264" r:id="rId8"/>
    <p:sldId id="269" r:id="rId9"/>
    <p:sldId id="257" r:id="rId10"/>
    <p:sldId id="270" r:id="rId11"/>
    <p:sldId id="271" r:id="rId12"/>
  </p:sldIdLst>
  <p:sldSz cx="12192000" cy="6858000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907" autoAdjust="0"/>
  </p:normalViewPr>
  <p:slideViewPr>
    <p:cSldViewPr snapToGrid="0">
      <p:cViewPr varScale="1">
        <p:scale>
          <a:sx n="74" d="100"/>
          <a:sy n="74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2AD4B30-B4BF-4CB8-822C-ABDC7A099E8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49363"/>
            <a:ext cx="60007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2C69B4D-810A-4CE0-BE71-2BF877E85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9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4418">
              <a:defRPr/>
            </a:pPr>
            <a:fld id="{CFF40F5A-A5FC-4B3E-BC73-054CD0B50B3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4418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74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B4D-810A-4CE0-BE71-2BF877E85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527206" y="3679860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noProof="0" dirty="0" smtClean="0">
                <a:solidFill>
                  <a:schemeClr val="bg1"/>
                </a:solidFill>
                <a:latin typeface="Calibri"/>
                <a:cs typeface="Calibri"/>
              </a:rPr>
              <a:t>FROM RESEARCH TO INDUSTRY</a:t>
            </a:r>
            <a:endParaRPr lang="fr-FR" sz="16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533494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67539" y="2099177"/>
            <a:ext cx="6126399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5" y="1602397"/>
            <a:ext cx="2164479" cy="176676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32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3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71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00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44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1508" y="3636837"/>
            <a:ext cx="8763803" cy="6829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557700" y="2842725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</a:t>
            </a:r>
            <a:r>
              <a:rPr lang="fr-FR" sz="1400" noProof="0" dirty="0">
                <a:solidFill>
                  <a:schemeClr val="bg1"/>
                </a:solidFill>
                <a:latin typeface="Calibri"/>
                <a:cs typeface="Calibri"/>
              </a:rPr>
              <a:t>L’INDUSTRIE</a:t>
            </a:r>
            <a:endParaRPr lang="fr-FR" sz="17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417580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1508" y="4761491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25 juillet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1508" y="5108622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8" y="1178460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18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498598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11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2341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9" y="6582075"/>
            <a:ext cx="837259" cy="246221"/>
          </a:xfrm>
        </p:spPr>
        <p:txBody>
          <a:bodyPr/>
          <a:lstStyle>
            <a:lvl1pPr>
              <a:defRPr sz="1600"/>
            </a:lvl1pPr>
          </a:lstStyle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591354" y="1080526"/>
            <a:ext cx="10565835" cy="4613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0339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813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15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4707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52114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18205"/>
            <a:ext cx="12192000" cy="343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5"/>
            <a:ext cx="12191999" cy="859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21285" y="6521367"/>
            <a:ext cx="1270717" cy="336861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7" y="-25708"/>
            <a:ext cx="1273418" cy="849955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9" y="6582075"/>
            <a:ext cx="837259" cy="215444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 sz="1400"/>
            </a:lvl1pPr>
          </a:lstStyle>
          <a:p>
            <a:pPr algn="ctr"/>
            <a:fld id="{53F0B3ED-4F75-49BF-B028-1A262D3A6E64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0180" y="209809"/>
            <a:ext cx="10614268" cy="44626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-11287" y="6609526"/>
            <a:ext cx="10932569" cy="21544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WPRIO Topic 2-IR imaging and associated synthetic diagnostics,</a:t>
            </a:r>
            <a:r>
              <a:rPr lang="en-GB" sz="1400" baseline="0" dirty="0" smtClean="0">
                <a:latin typeface="Calibri" panose="020F0502020204030204" pitchFamily="34" charset="0"/>
              </a:rPr>
              <a:t> 30-03-2021</a:t>
            </a:r>
            <a:endParaRPr lang="fr-FR" sz="14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1" y="-14875"/>
            <a:ext cx="1014742" cy="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/>
  <p:txStyles>
    <p:titleStyle>
      <a:lvl1pPr marL="0" algn="ctr" defTabSz="957925" rtl="0" eaLnBrk="1" latinLnBrk="0" hangingPunct="1">
        <a:lnSpc>
          <a:spcPct val="80000"/>
        </a:lnSpc>
        <a:spcBef>
          <a:spcPct val="0"/>
        </a:spcBef>
        <a:buNone/>
        <a:defRPr lang="fr-FR" sz="28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20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8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833343" y="1445734"/>
            <a:ext cx="7924461" cy="599869"/>
          </a:xfrm>
        </p:spPr>
        <p:txBody>
          <a:bodyPr/>
          <a:lstStyle/>
          <a:p>
            <a:r>
              <a:rPr lang="en-US" dirty="0" smtClean="0"/>
              <a:t>WPRIO Proposal: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40815" y="5538159"/>
            <a:ext cx="25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2021, March 18th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36213" y="3902133"/>
            <a:ext cx="208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RO: M-H </a:t>
            </a:r>
            <a:r>
              <a:rPr lang="en-US" dirty="0" err="1"/>
              <a:t>Aumeunier</a:t>
            </a:r>
            <a:endParaRPr lang="en-US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833343" y="2303336"/>
            <a:ext cx="7924461" cy="107076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3400" b="1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ynthetic diagnostic for IR data analysis in ITER </a:t>
            </a:r>
          </a:p>
        </p:txBody>
      </p:sp>
    </p:spTree>
    <p:extLst>
      <p:ext uri="{BB962C8B-B14F-4D97-AF65-F5344CB8AC3E}">
        <p14:creationId xmlns:p14="http://schemas.microsoft.com/office/powerpoint/2010/main" val="372219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1665" y="0"/>
            <a:ext cx="6741265" cy="764061"/>
          </a:xfrm>
        </p:spPr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4: </a:t>
            </a:r>
            <a:r>
              <a:rPr lang="en-US" dirty="0"/>
              <a:t>Development of inverse methods for filtering reflections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352" y="937883"/>
            <a:ext cx="11640345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 smtClean="0"/>
              <a:t>Developing inverse methods to find the true temperature or emissivity of monitored surfaces from IR measurements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R&amp;D </a:t>
            </a: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U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of reduced model of radiative transport operator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of new techniques based on machine learning techniques using synthetic data base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members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 smtClean="0"/>
              <a:t>CEA/IRFM (MH</a:t>
            </a:r>
            <a:r>
              <a:rPr lang="en-US" dirty="0"/>
              <a:t>. </a:t>
            </a:r>
            <a:r>
              <a:rPr lang="en-US" dirty="0" err="1"/>
              <a:t>Aumeunier</a:t>
            </a:r>
            <a:r>
              <a:rPr lang="en-US" dirty="0"/>
              <a:t>), </a:t>
            </a:r>
            <a:r>
              <a:rPr lang="en-US" dirty="0" smtClean="0"/>
              <a:t>CEA/LIST (</a:t>
            </a:r>
            <a:r>
              <a:rPr lang="en-US" dirty="0" err="1" smtClean="0"/>
              <a:t>R.Miorelli</a:t>
            </a:r>
            <a:r>
              <a:rPr lang="en-US" dirty="0" smtClean="0"/>
              <a:t>), </a:t>
            </a:r>
            <a:r>
              <a:rPr lang="en-GB" dirty="0" smtClean="0"/>
              <a:t>IUSTI, Aix-Marseille  (</a:t>
            </a:r>
            <a:r>
              <a:rPr lang="en-GB" dirty="0" err="1" smtClean="0"/>
              <a:t>F.Rigollet</a:t>
            </a:r>
            <a:r>
              <a:rPr lang="en-GB" dirty="0" smtClean="0"/>
              <a:t>), Fresnel Institute, Aix-Marseille University (</a:t>
            </a:r>
            <a:r>
              <a:rPr lang="en-GB" dirty="0" err="1" smtClean="0"/>
              <a:t>M.Adel</a:t>
            </a:r>
            <a:r>
              <a:rPr lang="en-GB" dirty="0" smtClean="0"/>
              <a:t>), ASIPP (</a:t>
            </a:r>
            <a:r>
              <a:rPr lang="en-GB" dirty="0" err="1" smtClean="0"/>
              <a:t>M.Le</a:t>
            </a:r>
            <a:r>
              <a:rPr lang="en-GB" dirty="0" smtClean="0"/>
              <a:t> </a:t>
            </a:r>
            <a:r>
              <a:rPr lang="en-GB" dirty="0" err="1" smtClean="0"/>
              <a:t>Bohec</a:t>
            </a:r>
            <a:r>
              <a:rPr lang="en-GB" dirty="0" smtClean="0"/>
              <a:t>, China)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238" y="513312"/>
            <a:ext cx="2108195" cy="4401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9225" t="28402" r="20492" b="29151"/>
          <a:stretch/>
        </p:blipFill>
        <p:spPr>
          <a:xfrm>
            <a:off x="10263577" y="-29543"/>
            <a:ext cx="1312241" cy="5133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238" y="-29543"/>
            <a:ext cx="487384" cy="4873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657" y="3763784"/>
            <a:ext cx="5573108" cy="28182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180" y="72227"/>
            <a:ext cx="970619" cy="3311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431" y="522314"/>
            <a:ext cx="1772429" cy="27129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858" y="-15463"/>
            <a:ext cx="611303" cy="4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205513"/>
            <a:ext cx="10614268" cy="454854"/>
          </a:xfrm>
        </p:spPr>
        <p:txBody>
          <a:bodyPr/>
          <a:lstStyle/>
          <a:p>
            <a:r>
              <a:rPr lang="en-US" dirty="0" smtClean="0"/>
              <a:t>Work proposal for 2021 &amp;  outlooks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985" y="858520"/>
            <a:ext cx="8431347" cy="455509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1F497D"/>
                </a:solidFill>
                <a:latin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</a:t>
            </a:r>
            <a:r>
              <a:rPr lang="en-US" sz="2000" dirty="0"/>
              <a:t>1: </a:t>
            </a:r>
            <a:r>
              <a:rPr lang="en-GB" sz="2000" dirty="0"/>
              <a:t>Development of ray tracing </a:t>
            </a:r>
            <a:r>
              <a:rPr lang="en-GB" sz="2000" dirty="0" smtClean="0"/>
              <a:t>codes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</a:t>
            </a:r>
            <a:r>
              <a:rPr lang="en-US" sz="2000" dirty="0"/>
              <a:t>2: Characterization of optical properties of materials </a:t>
            </a:r>
            <a:endParaRPr lang="en-US" sz="2000" dirty="0" smtClean="0"/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3: IR experiments in tokamaks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4: Development of inverse methods for filtering reflections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83226" y="1285822"/>
            <a:ext cx="105893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2021     : Benchmarking codes Ray-Sect </a:t>
            </a:r>
            <a:r>
              <a:rPr lang="en-US" sz="1600" dirty="0"/>
              <a:t>vs </a:t>
            </a:r>
            <a:r>
              <a:rPr lang="en-US" sz="1600" dirty="0" smtClean="0"/>
              <a:t>ANSYS-SPEOS: </a:t>
            </a:r>
            <a:r>
              <a:rPr lang="en-US" sz="1600" dirty="0" smtClean="0">
                <a:sym typeface="Wingdings" panose="05000000000000000000" pitchFamily="2" charset="2"/>
              </a:rPr>
              <a:t>application </a:t>
            </a:r>
            <a:r>
              <a:rPr lang="en-US" sz="1600" dirty="0">
                <a:sym typeface="Wingdings" panose="05000000000000000000" pitchFamily="2" charset="2"/>
              </a:rPr>
              <a:t>to ITER </a:t>
            </a:r>
            <a:r>
              <a:rPr lang="en-US" sz="1600" dirty="0" smtClean="0">
                <a:sym typeface="Wingdings" panose="05000000000000000000" pitchFamily="2" charset="2"/>
              </a:rPr>
              <a:t>antenna heat flux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2022-25: efforts to model secondary heat sources in ITER (</a:t>
            </a:r>
            <a:r>
              <a:rPr lang="en-GB" sz="1600" dirty="0" smtClean="0">
                <a:sym typeface="Wingdings" panose="05000000000000000000" pitchFamily="2" charset="2"/>
              </a:rPr>
              <a:t>alpha </a:t>
            </a:r>
            <a:r>
              <a:rPr lang="en-GB" sz="1600" dirty="0">
                <a:sym typeface="Wingdings" panose="05000000000000000000" pitchFamily="2" charset="2"/>
              </a:rPr>
              <a:t>losses, ECRH </a:t>
            </a:r>
            <a:r>
              <a:rPr lang="en-GB" sz="1600" dirty="0" err="1">
                <a:sym typeface="Wingdings" panose="05000000000000000000" pitchFamily="2" charset="2"/>
              </a:rPr>
              <a:t>straylight</a:t>
            </a:r>
            <a:r>
              <a:rPr lang="en-GB" sz="1600" dirty="0">
                <a:sym typeface="Wingdings" panose="05000000000000000000" pitchFamily="2" charset="2"/>
              </a:rPr>
              <a:t>, NB  </a:t>
            </a:r>
            <a:r>
              <a:rPr lang="en-GB" sz="1600" dirty="0" smtClean="0">
                <a:sym typeface="Wingdings" panose="05000000000000000000" pitchFamily="2" charset="2"/>
              </a:rPr>
              <a:t>shine-through) </a:t>
            </a:r>
            <a:r>
              <a:rPr lang="en-US" sz="1600" dirty="0" smtClean="0">
                <a:sym typeface="Wingdings" panose="05000000000000000000" pitchFamily="2" charset="2"/>
              </a:rPr>
              <a:t>, SOLPS modeling of radiation pattern (not initiated)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38981" y="2658284"/>
            <a:ext cx="1101122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2021      : investigation of detailed numerical models of BRDF (reflectance) and emissivity for implementing in IR synthetic diagnostics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2022-25: post mortem analysis of WEST W samples &amp; fitted model versus wavelength, temperature and roughness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894736" y="4030746"/>
            <a:ext cx="106778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2021     : </a:t>
            </a:r>
            <a:r>
              <a:rPr lang="en-US" sz="1600" dirty="0"/>
              <a:t>Study of loading edges of WEST </a:t>
            </a:r>
            <a:r>
              <a:rPr lang="en-US" sz="1600" dirty="0" smtClean="0"/>
              <a:t>ITER-like PFU </a:t>
            </a:r>
            <a:r>
              <a:rPr lang="en-US" sz="1600" dirty="0"/>
              <a:t>(impact of shaping and/or optical properties of </a:t>
            </a:r>
            <a:r>
              <a:rPr lang="en-US" sz="1600" dirty="0" smtClean="0"/>
              <a:t>edges </a:t>
            </a:r>
            <a:r>
              <a:rPr lang="en-US" sz="1600" dirty="0"/>
              <a:t>of PFU) </a:t>
            </a:r>
            <a:r>
              <a:rPr lang="en-US" sz="1600" dirty="0" smtClean="0"/>
              <a:t> by comparing photonic models and experimental results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2022-25: Benchmarking of enhanced IR reflections models with tokamaks experiments  +  application </a:t>
            </a:r>
            <a:r>
              <a:rPr lang="en-US" sz="1600" dirty="0">
                <a:sym typeface="Wingdings" panose="05000000000000000000" pitchFamily="2" charset="2"/>
              </a:rPr>
              <a:t>on ITER geometry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938981" y="5510055"/>
            <a:ext cx="999698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2021 ++:   development of reduced photonic model  + investigations of machine learning techniques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2022-25:   using tokamaks experiments as demonstrator of developed tool with the aim of implementing it to ITER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99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33158"/>
            <a:ext cx="10614268" cy="799564"/>
          </a:xfrm>
        </p:spPr>
        <p:txBody>
          <a:bodyPr/>
          <a:lstStyle/>
          <a:p>
            <a:r>
              <a:rPr lang="en-US" dirty="0" smtClean="0"/>
              <a:t>IR measurements for power load control in ITER metallic environment (from IR imaging systems)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26302" y="1386818"/>
            <a:ext cx="11965698" cy="170376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1/ Machine Protection </a:t>
            </a:r>
            <a:r>
              <a:rPr lang="en-US" sz="2000" b="1" dirty="0" smtClean="0"/>
              <a:t>/ Wall Monitoring System </a:t>
            </a:r>
            <a:r>
              <a:rPr lang="en-US" sz="2000" dirty="0" smtClean="0"/>
              <a:t>(avoid PFC damaging, crack, water leak)                                       </a:t>
            </a:r>
            <a:r>
              <a:rPr lang="en-US" sz="2000" i="1" dirty="0" smtClean="0">
                <a:sym typeface="Wingdings" panose="05000000000000000000" pitchFamily="2" charset="2"/>
              </a:rPr>
              <a:t> needs simple and robust method for real time monitoring (feedback control to Plasma Control System)</a:t>
            </a:r>
            <a:endParaRPr lang="en-US" sz="2000" i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2/ Wall-Plasma Interaction studies </a:t>
            </a:r>
            <a:r>
              <a:rPr lang="en-US" sz="2000" dirty="0" smtClean="0"/>
              <a:t>(study PCF ageing, understand edge plasma, optimize plasma scenario)          </a:t>
            </a:r>
            <a:r>
              <a:rPr lang="en-US" sz="2000" i="1" dirty="0" smtClean="0">
                <a:sym typeface="Wingdings" panose="05000000000000000000" pitchFamily="2" charset="2"/>
              </a:rPr>
              <a:t> needs fine knowledge of physical phenomenon &amp; higher accuracy measurement (10% for T&gt;400°C &amp; 20% for colder T°)</a:t>
            </a:r>
            <a:endParaRPr lang="en-US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302" y="909715"/>
            <a:ext cx="577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IR thermography is a key diagnostic in fusion devices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886" y="3842117"/>
            <a:ext cx="6067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b="1" u="sng" dirty="0" smtClean="0"/>
              <a:t>A wide camera network:  </a:t>
            </a:r>
            <a:r>
              <a:rPr lang="en-US" b="1" dirty="0" smtClean="0"/>
              <a:t>21 </a:t>
            </a:r>
            <a:r>
              <a:rPr lang="en-US" b="1" dirty="0"/>
              <a:t>IR </a:t>
            </a:r>
            <a:r>
              <a:rPr lang="en-US" b="1" dirty="0" smtClean="0"/>
              <a:t>cameras in ITER  </a:t>
            </a:r>
            <a:r>
              <a:rPr lang="en-US" dirty="0"/>
              <a:t>[3-5µm] to monitor the surface T° of &gt; 80% of the in-vessel components with wide T° range = [200-3600°C</a:t>
            </a:r>
            <a:r>
              <a:rPr lang="en-US" dirty="0" smtClean="0"/>
              <a:t>]</a:t>
            </a:r>
          </a:p>
          <a:p>
            <a:pPr>
              <a:lnSpc>
                <a:spcPts val="2400"/>
              </a:lnSpc>
            </a:pPr>
            <a:endParaRPr lang="en-US" altLang="fr-FR" dirty="0"/>
          </a:p>
          <a:p>
            <a:pPr>
              <a:lnSpc>
                <a:spcPts val="24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Automatized and robust system </a:t>
            </a:r>
            <a:r>
              <a:rPr lang="en-US" b="1" dirty="0">
                <a:solidFill>
                  <a:srgbClr val="FF0000"/>
                </a:solidFill>
              </a:rPr>
              <a:t>needed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 monitoring Plasma Facing Components and assisting protection </a:t>
            </a:r>
            <a:r>
              <a:rPr lang="en-US" dirty="0" smtClean="0">
                <a:solidFill>
                  <a:srgbClr val="FF0000"/>
                </a:solidFill>
              </a:rPr>
              <a:t>officers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36" y="2885168"/>
            <a:ext cx="3831678" cy="2286907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85"/>
          <a:stretch/>
        </p:blipFill>
        <p:spPr bwMode="auto">
          <a:xfrm>
            <a:off x="7469736" y="5295698"/>
            <a:ext cx="1886275" cy="1318797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t="-1526" r="-1569" b="1526"/>
          <a:stretch/>
        </p:blipFill>
        <p:spPr bwMode="auto">
          <a:xfrm>
            <a:off x="9385575" y="5207693"/>
            <a:ext cx="2084616" cy="149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60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205513"/>
            <a:ext cx="10614268" cy="454854"/>
          </a:xfrm>
        </p:spPr>
        <p:txBody>
          <a:bodyPr/>
          <a:lstStyle/>
          <a:p>
            <a:r>
              <a:rPr lang="en-US" dirty="0" smtClean="0"/>
              <a:t>IR measurement is not straightforward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240645" y="978632"/>
            <a:ext cx="11335173" cy="1420607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24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 measurement is not free of errors :</a:t>
            </a:r>
          </a:p>
          <a:p>
            <a:pPr marL="1061344" lvl="1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Environment</a:t>
            </a:r>
            <a:r>
              <a:rPr lang="en-US" sz="2000" dirty="0" smtClean="0"/>
              <a:t> : parasitic light coming from the observed scene itself - radiative environment,, variable emission, multiple reflections</a:t>
            </a:r>
          </a:p>
          <a:p>
            <a:pPr marL="1061344" lvl="1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Instrument : </a:t>
            </a:r>
            <a:r>
              <a:rPr lang="en-US" sz="2000" dirty="0" smtClean="0"/>
              <a:t>optical transfer function, </a:t>
            </a:r>
            <a:r>
              <a:rPr lang="en-US" sz="2000" dirty="0" err="1" smtClean="0"/>
              <a:t>straylight</a:t>
            </a:r>
            <a:r>
              <a:rPr lang="en-US" sz="2000" dirty="0" smtClean="0"/>
              <a:t>, calibration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8704" y="2717504"/>
            <a:ext cx="107286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Development of an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integrated approach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aiming to get more reliable optical measurement  based on:</a:t>
            </a:r>
            <a:endParaRPr lang="en-US" sz="1800" dirty="0" smtClean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Better </a:t>
            </a:r>
            <a:r>
              <a:rPr lang="en-US" b="1" dirty="0" smtClean="0"/>
              <a:t>characterization of optical instrument performances </a:t>
            </a:r>
            <a:r>
              <a:rPr lang="en-US" i="1" dirty="0" smtClean="0"/>
              <a:t>(spatial resolution, measurement accuracy)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Better </a:t>
            </a:r>
            <a:r>
              <a:rPr lang="en-US" b="1" dirty="0" smtClean="0"/>
              <a:t>characterization of environment</a:t>
            </a:r>
            <a:r>
              <a:rPr lang="en-US" dirty="0" smtClean="0"/>
              <a:t> (optical and thermal-radiative properties of in-vessel materials) </a:t>
            </a:r>
            <a:r>
              <a:rPr lang="en-US" i="1" dirty="0" smtClean="0"/>
              <a:t>(experimentally and numerically)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/>
              <a:t>Synthetic diagnostic </a:t>
            </a:r>
            <a:r>
              <a:rPr lang="en-US" dirty="0" smtClean="0"/>
              <a:t>able to predict accurately and correct if possible measurement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Flèche vers le bas 6"/>
          <p:cNvSpPr/>
          <p:nvPr/>
        </p:nvSpPr>
        <p:spPr>
          <a:xfrm rot="16200000">
            <a:off x="493321" y="2772710"/>
            <a:ext cx="381469" cy="512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76073" y="5241272"/>
            <a:ext cx="1181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Our objective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demonstration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of reflection-robust IR temperature measurements of PFCs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basing on numerical approach (synthetic diagnostic)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for real-time application and offline analysis</a:t>
            </a:r>
          </a:p>
        </p:txBody>
      </p:sp>
    </p:spTree>
    <p:extLst>
      <p:ext uri="{BB962C8B-B14F-4D97-AF65-F5344CB8AC3E}">
        <p14:creationId xmlns:p14="http://schemas.microsoft.com/office/powerpoint/2010/main" val="69928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33158"/>
            <a:ext cx="10614268" cy="799564"/>
          </a:xfrm>
        </p:spPr>
        <p:txBody>
          <a:bodyPr/>
          <a:lstStyle/>
          <a:p>
            <a:r>
              <a:rPr lang="en-US" dirty="0" smtClean="0"/>
              <a:t>A “digital twin” approach </a:t>
            </a:r>
            <a:br>
              <a:rPr lang="en-US" dirty="0" smtClean="0"/>
            </a:br>
            <a:r>
              <a:rPr lang="en-US" dirty="0" smtClean="0"/>
              <a:t>for predicting and improving IR measurement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A34C9-9A4B-6445-85E1-F779B5E87362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4532" y="1008702"/>
            <a:ext cx="1179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 synthetic diagnostic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end-to-end simulation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aiming to model all physical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phenomenon involved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IR measurement chain: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source to optical response of instrument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04" y="1938767"/>
            <a:ext cx="6978144" cy="357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10244" y="4625716"/>
            <a:ext cx="2265496" cy="5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ITER Wide Angle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Viewing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Sytem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47044" y="2610268"/>
            <a:ext cx="217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Synthetic IR images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66552" y="5511330"/>
            <a:ext cx="78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propagation in 3D model based 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Monte Carlo Ray Tracing (MCRT) code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(ANSYS-SPEOS CAAV5 here) getting all radiations of thermal scene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294" y="2125857"/>
            <a:ext cx="4197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 Source Modeling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of plasma heat loads deposited on PFCs (main IR source)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of resulting 3D temperature field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2294" y="3705742"/>
            <a:ext cx="435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Materials Thermal-radiative Modeling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Emissivity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Reflectivity Model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2453" y="4798978"/>
            <a:ext cx="356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Optics Modeling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Optical Transfer Function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4298115" y="2278405"/>
            <a:ext cx="502262" cy="3443903"/>
          </a:xfrm>
          <a:prstGeom prst="rightBrace">
            <a:avLst>
              <a:gd name="adj1" fmla="val 5083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283" y="2116973"/>
            <a:ext cx="377321" cy="369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425" y="3677925"/>
            <a:ext cx="377321" cy="369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937" y="4736340"/>
            <a:ext cx="377321" cy="369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33158"/>
            <a:ext cx="10614268" cy="799564"/>
          </a:xfrm>
        </p:spPr>
        <p:txBody>
          <a:bodyPr/>
          <a:lstStyle/>
          <a:p>
            <a:r>
              <a:rPr lang="en-GB" dirty="0" smtClean="0"/>
              <a:t>Work proposal </a:t>
            </a:r>
            <a:br>
              <a:rPr lang="en-GB" dirty="0" smtClean="0"/>
            </a:br>
            <a:r>
              <a:rPr lang="en-GB" dirty="0" smtClean="0"/>
              <a:t>for WP PRIO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755" y="3175217"/>
            <a:ext cx="8431347" cy="224676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1F497D"/>
                </a:solidFill>
                <a:latin typeface="Malgun Gothic" panose="020B0503020000020004" pitchFamily="34" charset="-127"/>
                <a:cs typeface="Calibri" panose="020F0502020204030204" pitchFamily="34" charset="0"/>
              </a:defRPr>
            </a:lvl1pPr>
          </a:lstStyle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</a:t>
            </a:r>
            <a:r>
              <a:rPr lang="en-US" sz="2000" dirty="0"/>
              <a:t>1: </a:t>
            </a:r>
            <a:r>
              <a:rPr lang="en-GB" sz="2000" dirty="0"/>
              <a:t>Development of ray tracing </a:t>
            </a:r>
            <a:r>
              <a:rPr lang="en-GB" sz="2000" dirty="0" smtClean="0"/>
              <a:t>codes</a:t>
            </a:r>
            <a:endParaRPr lang="en-GB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</a:t>
            </a:r>
            <a:r>
              <a:rPr lang="en-US" sz="2000" dirty="0"/>
              <a:t>2: Characterization of optical properties of materials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 Task 3: IR experiments in tokamaks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Task 4: Development of inverse methods for filtering reflections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91009" y="1178597"/>
            <a:ext cx="11094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Such an integrated approach is developed since several years through several collaborations (AUG, W7X, Basel Univ., etc.) in order to deal with IR measurement in radiative and metallic environment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Thanks to </a:t>
            </a:r>
            <a:r>
              <a:rPr lang="en-US" sz="1800" dirty="0" err="1" smtClean="0"/>
              <a:t>WPRio</a:t>
            </a:r>
            <a:r>
              <a:rPr lang="en-US" sz="1800" dirty="0" smtClean="0"/>
              <a:t>, we aim to </a:t>
            </a:r>
            <a:r>
              <a:rPr lang="en-US" sz="1800" b="1" dirty="0" smtClean="0"/>
              <a:t>incorporate future developments in line of ITER objectives </a:t>
            </a:r>
            <a:r>
              <a:rPr lang="en-US" sz="1800" dirty="0" smtClean="0"/>
              <a:t>within a collaborative vision following to 4 axes</a:t>
            </a:r>
          </a:p>
        </p:txBody>
      </p:sp>
    </p:spTree>
    <p:extLst>
      <p:ext uri="{BB962C8B-B14F-4D97-AF65-F5344CB8AC3E}">
        <p14:creationId xmlns:p14="http://schemas.microsoft.com/office/powerpoint/2010/main" val="105551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205513"/>
            <a:ext cx="10614268" cy="454854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1: Development of ray tracing codes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2353" t="34080" r="25883" b="29859"/>
          <a:stretch/>
        </p:blipFill>
        <p:spPr>
          <a:xfrm>
            <a:off x="9950428" y="129186"/>
            <a:ext cx="950730" cy="5077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4612" t="11781" r="14110" b="16406"/>
          <a:stretch/>
        </p:blipFill>
        <p:spPr>
          <a:xfrm>
            <a:off x="10901158" y="94512"/>
            <a:ext cx="1355002" cy="6297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063" y="1121333"/>
            <a:ext cx="10649095" cy="464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/>
              <a:t>anticipate </a:t>
            </a:r>
            <a:r>
              <a:rPr lang="en-US" dirty="0" smtClean="0"/>
              <a:t>IR </a:t>
            </a:r>
            <a:r>
              <a:rPr lang="en-US" dirty="0"/>
              <a:t>measurement </a:t>
            </a:r>
            <a:r>
              <a:rPr lang="en-US" dirty="0" smtClean="0"/>
              <a:t>through synthetic </a:t>
            </a:r>
            <a:r>
              <a:rPr lang="en-US" dirty="0"/>
              <a:t>diagnostic modelling all physical </a:t>
            </a:r>
            <a:r>
              <a:rPr lang="en-US" dirty="0" smtClean="0"/>
              <a:t>phenomenon </a:t>
            </a:r>
            <a:r>
              <a:rPr lang="en-US" dirty="0"/>
              <a:t>involved in the measurement chain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Sub-tasks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/>
              <a:t>Modeling thermal scene for a given plasma scenario using field line ray tracing code and thermal computations for converting deposited heat flux to surface </a:t>
            </a:r>
            <a:r>
              <a:rPr lang="en-US" dirty="0" smtClean="0"/>
              <a:t>temperature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Developing </a:t>
            </a:r>
            <a:r>
              <a:rPr lang="en-US" dirty="0"/>
              <a:t>Monte Carlo Ray Tracing code able to propagate the rays within 3D </a:t>
            </a:r>
            <a:r>
              <a:rPr lang="en-US" dirty="0" smtClean="0"/>
              <a:t>complex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under progress: </a:t>
            </a:r>
          </a:p>
          <a:p>
            <a:pPr lvl="1" fontAlgn="ctr"/>
            <a:r>
              <a:rPr lang="en-GB" dirty="0"/>
              <a:t>Benchmarking of Infrared Synthetic Diagnostic codes (CEA, University of Ljubljana</a:t>
            </a:r>
            <a:r>
              <a:rPr lang="en-GB" dirty="0" smtClean="0"/>
              <a:t>):</a:t>
            </a:r>
          </a:p>
          <a:p>
            <a:pPr marL="800100" lvl="1" indent="-342900" fontAlgn="ctr">
              <a:buFont typeface="Wingdings" panose="05000000000000000000" pitchFamily="2" charset="2"/>
              <a:buChar char="ü"/>
            </a:pPr>
            <a:r>
              <a:rPr lang="en-GB" sz="2400" dirty="0" smtClean="0"/>
              <a:t> </a:t>
            </a:r>
            <a:r>
              <a:rPr lang="en-GB" dirty="0" smtClean="0"/>
              <a:t>magnetic </a:t>
            </a:r>
            <a:r>
              <a:rPr lang="en-GB" dirty="0"/>
              <a:t>field line tracing SMARDDA </a:t>
            </a:r>
            <a:r>
              <a:rPr lang="en-GB" dirty="0" smtClean="0"/>
              <a:t> </a:t>
            </a:r>
            <a:r>
              <a:rPr lang="en-GB" dirty="0"/>
              <a:t>versus PFCFLUX code </a:t>
            </a:r>
            <a:endParaRPr lang="en-GB" dirty="0" smtClean="0"/>
          </a:p>
          <a:p>
            <a:pPr marL="800100" lvl="1" indent="-342900" fontAlgn="ctr">
              <a:buFont typeface="Wingdings" panose="05000000000000000000" pitchFamily="2" charset="2"/>
              <a:buChar char="ü"/>
            </a:pPr>
            <a:r>
              <a:rPr lang="en-GB" sz="2400" dirty="0" smtClean="0"/>
              <a:t> </a:t>
            </a:r>
            <a:r>
              <a:rPr lang="en-GB" dirty="0" smtClean="0"/>
              <a:t>photonics </a:t>
            </a:r>
            <a:r>
              <a:rPr lang="en-GB" dirty="0"/>
              <a:t>code </a:t>
            </a:r>
            <a:r>
              <a:rPr lang="en-GB" dirty="0" err="1"/>
              <a:t>Raysect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with </a:t>
            </a:r>
            <a:r>
              <a:rPr lang="en-GB" dirty="0" smtClean="0"/>
              <a:t>ANSYS-SPEOS </a:t>
            </a:r>
            <a:r>
              <a:rPr lang="en-GB" dirty="0"/>
              <a:t>code (considered as reference code for IR</a:t>
            </a:r>
            <a:r>
              <a:rPr lang="en-GB" dirty="0" smtClean="0"/>
              <a:t>)</a:t>
            </a:r>
            <a:endParaRPr lang="en-U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implemented in integrated platform (as SMITER)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members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/>
              <a:t>CEA (MH. </a:t>
            </a:r>
            <a:r>
              <a:rPr lang="en-US" dirty="0" err="1"/>
              <a:t>Aumeunier</a:t>
            </a:r>
            <a:r>
              <a:rPr lang="en-US" dirty="0"/>
              <a:t>), University of Ljubljana (L. Kos), NFRI (Korea)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663" y="0"/>
            <a:ext cx="999509" cy="8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205513"/>
            <a:ext cx="10614268" cy="454854"/>
          </a:xfrm>
        </p:spPr>
        <p:txBody>
          <a:bodyPr/>
          <a:lstStyle/>
          <a:p>
            <a:r>
              <a:rPr lang="en-US" dirty="0"/>
              <a:t>Task 2: Characterization of optical properties of materials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556" y="847678"/>
            <a:ext cx="8970597" cy="331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 smtClean="0"/>
              <a:t>characterize </a:t>
            </a:r>
            <a:r>
              <a:rPr lang="en-US" i="1" dirty="0" smtClean="0"/>
              <a:t>experimentally and numerically </a:t>
            </a:r>
            <a:r>
              <a:rPr lang="en-US" dirty="0" smtClean="0"/>
              <a:t>the </a:t>
            </a:r>
            <a:r>
              <a:rPr lang="en-US" dirty="0"/>
              <a:t>complete optical behavior of metallic components: directional emissivity and bidirectional reflectivity as a function of wavelength, temperature, incident and observation angle, and this for various surface </a:t>
            </a:r>
            <a:r>
              <a:rPr lang="en-US" dirty="0" smtClean="0"/>
              <a:t>roughness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Involved activities: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Measuring </a:t>
            </a:r>
            <a:r>
              <a:rPr lang="en-US" dirty="0"/>
              <a:t>spectral </a:t>
            </a:r>
            <a:r>
              <a:rPr lang="fr-FR" dirty="0" err="1"/>
              <a:t>angular</a:t>
            </a:r>
            <a:r>
              <a:rPr lang="fr-FR" dirty="0"/>
              <a:t> distribution of BRDF (</a:t>
            </a:r>
            <a:r>
              <a:rPr lang="fr-FR" dirty="0" err="1"/>
              <a:t>reflectance</a:t>
            </a:r>
            <a:r>
              <a:rPr lang="fr-FR" dirty="0"/>
              <a:t>) of W </a:t>
            </a:r>
            <a:r>
              <a:rPr lang="fr-FR" dirty="0" err="1"/>
              <a:t>samples</a:t>
            </a:r>
            <a:r>
              <a:rPr lang="fr-FR" dirty="0"/>
              <a:t> at ambiant T°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Fitting </a:t>
            </a:r>
            <a:r>
              <a:rPr lang="en-US" dirty="0" smtClean="0"/>
              <a:t>complete BRDF models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Post </a:t>
            </a:r>
            <a:r>
              <a:rPr lang="en-US" dirty="0"/>
              <a:t>mortem analysis of WEST ITER-like </a:t>
            </a:r>
            <a:r>
              <a:rPr lang="en-US" dirty="0" smtClean="0"/>
              <a:t>PFU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members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/>
              <a:t>Basel university (L. Marot), CEA (MH. </a:t>
            </a:r>
            <a:r>
              <a:rPr lang="en-US" dirty="0" err="1" smtClean="0"/>
              <a:t>Aumeunier</a:t>
            </a:r>
            <a:r>
              <a:rPr lang="en-US" dirty="0" smtClean="0"/>
              <a:t>), </a:t>
            </a:r>
            <a:r>
              <a:rPr lang="en-US" dirty="0"/>
              <a:t>IUSTI (</a:t>
            </a:r>
            <a:r>
              <a:rPr lang="en-US" dirty="0" err="1" smtClean="0"/>
              <a:t>J.Gaspar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90" y="4655627"/>
            <a:ext cx="3548180" cy="1530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32818" r="-333" b="27620"/>
          <a:stretch/>
        </p:blipFill>
        <p:spPr>
          <a:xfrm>
            <a:off x="3276873" y="5603272"/>
            <a:ext cx="1615593" cy="637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678" y="5059661"/>
            <a:ext cx="1302141" cy="444219"/>
          </a:xfrm>
          <a:prstGeom prst="rect">
            <a:avLst/>
          </a:prstGeom>
        </p:spPr>
      </p:pic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11327879" y="6093301"/>
            <a:ext cx="837259" cy="246221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572" y="1515915"/>
            <a:ext cx="3572566" cy="46699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502" y="4230920"/>
            <a:ext cx="2700666" cy="22598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90152" y="410371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BRDF </a:t>
            </a:r>
            <a:r>
              <a:rPr lang="en-US" sz="1800" b="1" dirty="0" smtClean="0"/>
              <a:t>models</a:t>
            </a:r>
            <a:endParaRPr lang="en-US" sz="1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457354" y="6182998"/>
            <a:ext cx="176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Courtesy M. Le </a:t>
            </a:r>
            <a:r>
              <a:rPr lang="en-US" sz="1400" dirty="0" err="1" smtClean="0"/>
              <a:t>Bohec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40310" y="4348589"/>
            <a:ext cx="102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Measure</a:t>
            </a:r>
            <a:endParaRPr lang="en-US" sz="1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980062" y="6058543"/>
            <a:ext cx="152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Courtesy J. Gaspar</a:t>
            </a:r>
            <a:endParaRPr lang="en-US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226" y="4512269"/>
            <a:ext cx="619276" cy="4995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833969" y="992695"/>
            <a:ext cx="21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Emissivity measurement of </a:t>
            </a:r>
            <a:r>
              <a:rPr lang="en-US" sz="1400" dirty="0"/>
              <a:t>4 ITER-like </a:t>
            </a:r>
            <a:r>
              <a:rPr lang="en-US" sz="1400" dirty="0" smtClean="0"/>
              <a:t>PFU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589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80" y="205513"/>
            <a:ext cx="10614268" cy="454854"/>
          </a:xfrm>
        </p:spPr>
        <p:txBody>
          <a:bodyPr/>
          <a:lstStyle/>
          <a:p>
            <a:r>
              <a:rPr lang="en-US" dirty="0"/>
              <a:t>Task 3: IR experiments in tokamaks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529" y="1645402"/>
            <a:ext cx="11278355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b="1" dirty="0"/>
              <a:t>benchmarking</a:t>
            </a:r>
            <a:r>
              <a:rPr lang="en-US" dirty="0"/>
              <a:t> IR </a:t>
            </a:r>
            <a:r>
              <a:rPr lang="en-US" dirty="0" smtClean="0"/>
              <a:t>modeling reflections </a:t>
            </a:r>
            <a:r>
              <a:rPr lang="en-US" b="1" dirty="0" smtClean="0"/>
              <a:t>with </a:t>
            </a:r>
            <a:r>
              <a:rPr lang="en-US" b="1" dirty="0"/>
              <a:t>existing </a:t>
            </a:r>
            <a:r>
              <a:rPr lang="en-US" b="1" dirty="0" smtClean="0"/>
              <a:t>devices for getting reliable reflection model for ITER</a:t>
            </a:r>
            <a:endParaRPr lang="en-US" b="1" dirty="0"/>
          </a:p>
          <a:p>
            <a:pPr>
              <a:lnSpc>
                <a:spcPct val="107000"/>
              </a:lnSpc>
            </a:pPr>
            <a:r>
              <a:rPr lang="en-US" dirty="0"/>
              <a:t>Deployment of IR synthetic diagnostics on WEST, ASDEX-U, W7-X and </a:t>
            </a:r>
            <a:r>
              <a:rPr lang="en-US" dirty="0" smtClean="0"/>
              <a:t>EAST on wide angle view (FW) and high resolution view (</a:t>
            </a:r>
            <a:r>
              <a:rPr lang="en-US" dirty="0" err="1" smtClean="0"/>
              <a:t>divertor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u="sng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WPRio</a:t>
            </a: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Activities :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 the feedback on existing devices for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b="1" dirty="0" smtClean="0"/>
              <a:t>Improving ITER </a:t>
            </a:r>
            <a:r>
              <a:rPr lang="en-US" b="1" dirty="0" smtClean="0">
                <a:sym typeface="Wingdings" panose="05000000000000000000" pitchFamily="2" charset="2"/>
              </a:rPr>
              <a:t>first wall protection </a:t>
            </a:r>
            <a:r>
              <a:rPr lang="en-US" dirty="0" smtClean="0">
                <a:sym typeface="Wingdings" panose="05000000000000000000" pitchFamily="2" charset="2"/>
              </a:rPr>
              <a:t>: predicting reflections patterns on ITER cameras with reliable synthetic diagnostic </a:t>
            </a:r>
            <a:endParaRPr lang="en-US" dirty="0" smtClean="0"/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b="1" dirty="0" smtClean="0"/>
              <a:t>Monitoring </a:t>
            </a:r>
            <a:r>
              <a:rPr lang="en-US" b="1" dirty="0" smtClean="0">
                <a:sym typeface="Wingdings" panose="05000000000000000000" pitchFamily="2" charset="2"/>
              </a:rPr>
              <a:t>beveled PFCs </a:t>
            </a:r>
            <a:r>
              <a:rPr lang="en-US" dirty="0" smtClean="0">
                <a:sym typeface="Wingdings" panose="05000000000000000000" pitchFamily="2" charset="2"/>
              </a:rPr>
              <a:t>: understand and anticipate the materials optical properties effects from edge loadings on </a:t>
            </a:r>
            <a:r>
              <a:rPr lang="en-US" dirty="0" err="1" smtClean="0">
                <a:sym typeface="Wingdings" panose="05000000000000000000" pitchFamily="2" charset="2"/>
              </a:rPr>
              <a:t>divertor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monoblocks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members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/>
              <a:t>CEA (MH. </a:t>
            </a:r>
            <a:r>
              <a:rPr lang="en-US" dirty="0" err="1"/>
              <a:t>Aumeunier</a:t>
            </a:r>
            <a:r>
              <a:rPr lang="en-US" dirty="0"/>
              <a:t>), </a:t>
            </a:r>
            <a:r>
              <a:rPr lang="en-GB" dirty="0"/>
              <a:t>IPP-</a:t>
            </a:r>
            <a:r>
              <a:rPr lang="en-GB" dirty="0" err="1"/>
              <a:t>Garching</a:t>
            </a:r>
            <a:r>
              <a:rPr lang="en-GB" dirty="0"/>
              <a:t> (</a:t>
            </a:r>
            <a:r>
              <a:rPr lang="en-GB" dirty="0" err="1"/>
              <a:t>A.Herrmann</a:t>
            </a:r>
            <a:r>
              <a:rPr lang="en-GB" dirty="0"/>
              <a:t>), IPP-Greifswald (</a:t>
            </a:r>
            <a:r>
              <a:rPr lang="en-GB" dirty="0" err="1" smtClean="0"/>
              <a:t>M.Jakubowski</a:t>
            </a:r>
            <a:r>
              <a:rPr lang="en-GB" dirty="0" smtClean="0"/>
              <a:t>), ASIPP </a:t>
            </a:r>
            <a:r>
              <a:rPr lang="en-GB" dirty="0"/>
              <a:t>(</a:t>
            </a:r>
            <a:r>
              <a:rPr lang="en-GB" dirty="0" err="1"/>
              <a:t>M.Le</a:t>
            </a:r>
            <a:r>
              <a:rPr lang="en-GB" dirty="0"/>
              <a:t> </a:t>
            </a:r>
            <a:r>
              <a:rPr lang="en-GB" dirty="0" err="1"/>
              <a:t>Bohec</a:t>
            </a:r>
            <a:r>
              <a:rPr lang="en-GB" dirty="0"/>
              <a:t>, </a:t>
            </a:r>
            <a:r>
              <a:rPr lang="en-GB" dirty="0" err="1" smtClean="0"/>
              <a:t>B.Zhang</a:t>
            </a:r>
            <a:r>
              <a:rPr lang="en-GB" dirty="0" smtClean="0"/>
              <a:t>, China</a:t>
            </a:r>
            <a:r>
              <a:rPr lang="en-GB" dirty="0"/>
              <a:t>)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80" y="72227"/>
            <a:ext cx="970619" cy="331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250" y="436546"/>
            <a:ext cx="1705750" cy="3650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31" y="522314"/>
            <a:ext cx="1772429" cy="2712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378" y="0"/>
            <a:ext cx="1913622" cy="3995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858" y="-15463"/>
            <a:ext cx="611303" cy="4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5880" y="172355"/>
            <a:ext cx="10614268" cy="454854"/>
          </a:xfrm>
        </p:spPr>
        <p:txBody>
          <a:bodyPr/>
          <a:lstStyle/>
          <a:p>
            <a:r>
              <a:rPr lang="en-US" dirty="0" smtClean="0"/>
              <a:t>Applications to current devices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A34C9-9A4B-6445-85E1-F779B5E87362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1" y="1729922"/>
            <a:ext cx="4870436" cy="30448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6596" y="822951"/>
            <a:ext cx="1219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Discriminating thermal events from reflections features in experimental image from simulation…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7591" y="1413252"/>
            <a:ext cx="26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wide angle TG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7327" y="1457643"/>
            <a:ext cx="6361421" cy="248069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27" y="1457643"/>
            <a:ext cx="6247121" cy="2397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55" y="1457643"/>
            <a:ext cx="4995916" cy="334295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52584" y="4154270"/>
            <a:ext cx="2556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Reflections patterns are quite reproduced and the original/source flux is found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(even outside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simulation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489" y="4027770"/>
            <a:ext cx="4364138" cy="24832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1931398" y="4816186"/>
            <a:ext cx="3248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rPr>
              <a:t>MH. </a:t>
            </a:r>
            <a:r>
              <a:rPr kumimoji="0" lang="en-US" sz="105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rPr>
              <a:t>Aumeunier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</a:rPr>
              <a:t> et al., </a:t>
            </a:r>
            <a:r>
              <a:rPr lang="en-GB" sz="1050" i="1" dirty="0">
                <a:solidFill>
                  <a:srgbClr val="3F3F3F"/>
                </a:solidFill>
              </a:rPr>
              <a:t>Nuclear Materials and Energy 26 (2021) 100879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68220" y="3325066"/>
            <a:ext cx="18501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Carbon machine !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7591" y="4708268"/>
            <a:ext cx="179485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Metallic machine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47871" y="6305076"/>
            <a:ext cx="1257588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Metallic machine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1254</Words>
  <Application>Microsoft Office PowerPoint</Application>
  <PresentationFormat>Grand écran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Malgun Gothic</vt:lpstr>
      <vt:lpstr>Arial</vt:lpstr>
      <vt:lpstr>Calibri</vt:lpstr>
      <vt:lpstr>Times New Roman</vt:lpstr>
      <vt:lpstr>Wingdings</vt:lpstr>
      <vt:lpstr>Wingdings 3</vt:lpstr>
      <vt:lpstr>Template CEA 2019 Défaut</vt:lpstr>
      <vt:lpstr>Présentation PowerPoint</vt:lpstr>
      <vt:lpstr>IR measurements for power load control in ITER metallic environment (from IR imaging systems)</vt:lpstr>
      <vt:lpstr>IR measurement is not straightforward</vt:lpstr>
      <vt:lpstr>A “digital twin” approach  for predicting and improving IR measurement</vt:lpstr>
      <vt:lpstr>Work proposal  for WP PRIO</vt:lpstr>
      <vt:lpstr>Task 1: Development of ray tracing codes </vt:lpstr>
      <vt:lpstr>Task 2: Characterization of optical properties of materials </vt:lpstr>
      <vt:lpstr>Task 3: IR experiments in tokamaks</vt:lpstr>
      <vt:lpstr>Applications to current devices</vt:lpstr>
      <vt:lpstr>Task 4: Development of inverse methods for filtering reflections</vt:lpstr>
      <vt:lpstr>Work proposal for 2021 &amp;  outlooks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AUMEUNIER Marie-Helene 223817</dc:creator>
  <cp:lastModifiedBy>AUMEUNIER Marie-Helene 223817</cp:lastModifiedBy>
  <cp:revision>68</cp:revision>
  <cp:lastPrinted>2021-03-18T08:07:10Z</cp:lastPrinted>
  <dcterms:created xsi:type="dcterms:W3CDTF">2021-03-11T08:07:11Z</dcterms:created>
  <dcterms:modified xsi:type="dcterms:W3CDTF">2021-03-30T09:37:19Z</dcterms:modified>
</cp:coreProperties>
</file>