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3" r:id="rId7"/>
    <p:sldId id="258" r:id="rId8"/>
    <p:sldId id="260" r:id="rId9"/>
  </p:sldIdLst>
  <p:sldSz cx="12192000" cy="6858000"/>
  <p:notesSz cx="6797675" cy="987266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61F"/>
    <a:srgbClr val="A3091B"/>
    <a:srgbClr val="71BF44"/>
    <a:srgbClr val="BC141C"/>
    <a:srgbClr val="B5131B"/>
    <a:srgbClr val="C2141C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1324" autoAdjust="0"/>
  </p:normalViewPr>
  <p:slideViewPr>
    <p:cSldViewPr snapToGrid="0" showGuides="1">
      <p:cViewPr varScale="1">
        <p:scale>
          <a:sx n="106" d="100"/>
          <a:sy n="106" d="100"/>
        </p:scale>
        <p:origin x="348" y="108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864" y="-58"/>
      </p:cViewPr>
      <p:guideLst>
        <p:guide orient="horz" pos="3224"/>
        <p:guide pos="2237"/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fld id="{F481E118-1CEA-43E8-BD51-A8A2CBD62889}" type="datetimeFigureOut">
              <a:rPr lang="fr-FR" smtClean="0"/>
              <a:t>01/04/2021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2246" tIns="46123" rIns="92246" bIns="46123" rtlCol="0"/>
          <a:lstStyle>
            <a:lvl1pPr algn="r">
              <a:defRPr sz="1300"/>
            </a:lvl1pPr>
          </a:lstStyle>
          <a:p>
            <a:fld id="{F0389419-4E28-4B58-9AA2-383238311FDA}" type="datetimeFigureOut">
              <a:rPr lang="fr-FR" smtClean="0"/>
              <a:t>01/04/2021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3" rIns="92246" bIns="46123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2246" tIns="46123" rIns="92246" bIns="461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2246" tIns="46123" rIns="92246" bIns="46123" rtlCol="0" anchor="b"/>
          <a:lstStyle>
            <a:lvl1pPr algn="r">
              <a:defRPr sz="13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18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84155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21 janvier 2020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r>
              <a:rPr lang="fr-FR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/</a:t>
            </a:r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 txBox="1">
            <a:spLocks/>
          </p:cNvSpPr>
          <p:nvPr userDrawn="1"/>
        </p:nvSpPr>
        <p:spPr>
          <a:xfrm>
            <a:off x="11994447" y="6653615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215025" y="6665909"/>
            <a:ext cx="429959" cy="15388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8791538" y="6678794"/>
            <a:ext cx="2111537" cy="13849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March</a:t>
            </a:r>
            <a:r>
              <a:rPr lang="fr-FR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2021</a:t>
            </a:r>
            <a:endParaRPr lang="fr-FR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1288" y="6665909"/>
            <a:ext cx="5694882" cy="15388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r>
              <a:rPr lang="fr-FR" sz="1000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Meeting </a:t>
            </a:r>
            <a:r>
              <a:rPr lang="fr-FR" sz="1000" kern="0" baseline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PrIO</a:t>
            </a:r>
            <a:r>
              <a:rPr lang="fr-FR" sz="1000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 – WEST IR </a:t>
            </a:r>
            <a:r>
              <a:rPr lang="fr-FR" sz="1000" kern="0" baseline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imaging</a:t>
            </a:r>
            <a:r>
              <a:rPr lang="fr-FR" sz="1000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000" kern="0" baseline="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tasks</a:t>
            </a:r>
            <a:r>
              <a:rPr lang="fr-FR" sz="1000" kern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rPr>
              <a:t> for FP9</a:t>
            </a:r>
            <a:endParaRPr lang="fr-FR" sz="1000" kern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77043" y="6667096"/>
            <a:ext cx="720885" cy="15388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000" kern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R.</a:t>
            </a:r>
            <a:r>
              <a:rPr lang="fr-FR" sz="1000" kern="0" baseline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 </a:t>
            </a:r>
            <a:r>
              <a:rPr lang="fr-FR" sz="1000" kern="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 Mitteau</a:t>
            </a:r>
            <a:endParaRPr lang="fr-FR" sz="1000" kern="0" dirty="0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6" r:id="rId2"/>
    <p:sldLayoutId id="2147483711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.iter.org/?uid=DCHGAP&amp;action=get_docum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list.cea.fr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124369" y="4461091"/>
            <a:ext cx="10346372" cy="1070768"/>
          </a:xfrm>
        </p:spPr>
        <p:txBody>
          <a:bodyPr/>
          <a:lstStyle/>
          <a:p>
            <a:r>
              <a:rPr lang="en-GB" noProof="0" dirty="0" smtClean="0"/>
              <a:t>Wall thermal events &amp; hot spot monitoring system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 smtClean="0"/>
              <a:t>March 30th, 2021</a:t>
            </a:r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 smtClean="0"/>
              <a:t>Raphael Mitteau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10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196180"/>
            <a:ext cx="10168396" cy="379192"/>
          </a:xfrm>
        </p:spPr>
        <p:txBody>
          <a:bodyPr/>
          <a:lstStyle/>
          <a:p>
            <a:r>
              <a:rPr lang="en-GB" noProof="0" dirty="0" smtClean="0"/>
              <a:t>Context :  Machine Protection &amp; Infrared wall monitoring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en-GB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r>
              <a:rPr lang="en-GB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/</a:t>
            </a:r>
            <a:endParaRPr lang="en-GB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24049" y="4242331"/>
            <a:ext cx="11634575" cy="20833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noProof="0" dirty="0" smtClean="0"/>
              <a:t>Thermal events on the Wall during plasma operation – normal and off-normal events</a:t>
            </a:r>
          </a:p>
          <a:p>
            <a:pPr lvl="1">
              <a:spcAft>
                <a:spcPts val="600"/>
              </a:spcAft>
            </a:pPr>
            <a:r>
              <a:rPr lang="en-GB" noProof="0" dirty="0" smtClean="0"/>
              <a:t>Strike lines, heat &amp; particles losses the wall (</a:t>
            </a:r>
            <a:r>
              <a:rPr lang="en-GB" noProof="0" dirty="0" err="1" smtClean="0"/>
              <a:t>eg</a:t>
            </a:r>
            <a:r>
              <a:rPr lang="en-GB" noProof="0" dirty="0" smtClean="0"/>
              <a:t>. ECH stray losses), poorly cooled components (</a:t>
            </a:r>
            <a:r>
              <a:rPr lang="en-GB" noProof="0" dirty="0" err="1" smtClean="0"/>
              <a:t>diags</a:t>
            </a:r>
            <a:r>
              <a:rPr lang="en-GB" noProof="0" dirty="0" smtClean="0"/>
              <a:t>), photonic reflections </a:t>
            </a:r>
          </a:p>
          <a:p>
            <a:pPr>
              <a:spcAft>
                <a:spcPts val="600"/>
              </a:spcAft>
            </a:pPr>
            <a:r>
              <a:rPr lang="en-GB" noProof="0" dirty="0" smtClean="0"/>
              <a:t>Detection &amp; expertise of wall thermal events to be done shot by shot, toward real time</a:t>
            </a:r>
          </a:p>
          <a:p>
            <a:pPr lvl="1">
              <a:spcAft>
                <a:spcPts val="600"/>
              </a:spcAft>
            </a:pPr>
            <a:r>
              <a:rPr lang="en-GB" noProof="0" dirty="0" smtClean="0"/>
              <a:t>Imaging techniques, detection, segmentation, automated data pipelines, adding metadata and descriptors. </a:t>
            </a:r>
          </a:p>
          <a:p>
            <a:pPr>
              <a:spcAft>
                <a:spcPts val="600"/>
              </a:spcAft>
            </a:pPr>
            <a:r>
              <a:rPr lang="en-GB" noProof="0" dirty="0" smtClean="0"/>
              <a:t>Prevent wall incidents &amp; damage, avoid aggravation + automatic data processing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Human expertise, capitalisation to expert system &amp; automated image analysis, check to allowables (op. envelope)</a:t>
            </a:r>
            <a:endParaRPr lang="en-GB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28" y="999851"/>
            <a:ext cx="1867120" cy="23338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8" y="999851"/>
            <a:ext cx="4640813" cy="237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50601" y="3402353"/>
            <a:ext cx="311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Experimental IR image of WEST during thermal plateau</a:t>
            </a:r>
            <a:endParaRPr lang="en-GB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409788" y="3494686"/>
            <a:ext cx="3114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ITER wide angle viewing system </a:t>
            </a:r>
          </a:p>
          <a:p>
            <a:pPr algn="ctr"/>
            <a:r>
              <a:rPr lang="en-GB" sz="1200" i="1" dirty="0" smtClean="0"/>
              <a:t>(Courtesy MH </a:t>
            </a:r>
            <a:r>
              <a:rPr lang="en-GB" sz="1200" i="1" dirty="0" err="1" smtClean="0"/>
              <a:t>Aumeunier</a:t>
            </a:r>
            <a:r>
              <a:rPr lang="en-GB" sz="1200" i="1" dirty="0" smtClean="0"/>
              <a:t>)</a:t>
            </a:r>
            <a:endParaRPr lang="en-GB" sz="12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60"/>
          <a:stretch/>
        </p:blipFill>
        <p:spPr bwMode="auto">
          <a:xfrm>
            <a:off x="9095785" y="999851"/>
            <a:ext cx="2330614" cy="220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sp>
        <p:nvSpPr>
          <p:cNvPr id="10" name="ZoneTexte 9"/>
          <p:cNvSpPr txBox="1"/>
          <p:nvPr/>
        </p:nvSpPr>
        <p:spPr>
          <a:xfrm>
            <a:off x="8520998" y="3263853"/>
            <a:ext cx="3480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Manual processing of wall &amp; divertor thermal events – assisted with basic image analysis tools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524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6588" y="-63892"/>
            <a:ext cx="9976046" cy="899335"/>
          </a:xfrm>
        </p:spPr>
        <p:txBody>
          <a:bodyPr/>
          <a:lstStyle/>
          <a:p>
            <a:r>
              <a:rPr lang="en-GB" sz="3200" noProof="0" dirty="0" smtClean="0"/>
              <a:t>ITER (WAVS) needs image processing &amp; cognitive vision</a:t>
            </a:r>
            <a:endParaRPr lang="en-GB" sz="3200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r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/</a:t>
            </a:r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69" y="935844"/>
            <a:ext cx="4239431" cy="1289934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7019408" y="1759872"/>
            <a:ext cx="15228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935844"/>
            <a:ext cx="3267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System Design Description (DDD) 55.G1 Vis/IR Equatorial Port Wide-Angle </a:t>
            </a:r>
            <a:r>
              <a:rPr lang="fr-FR" sz="1400" dirty="0" err="1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Viewing</a:t>
            </a:r>
            <a:r>
              <a:rPr lang="fr-FR" sz="14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 System</a:t>
            </a:r>
            <a:r>
              <a:rPr lang="fr-FR" sz="1400" i="1" dirty="0">
                <a:solidFill>
                  <a:srgbClr val="808080"/>
                </a:solidFill>
                <a:latin typeface="Arial" panose="020B0604020202020204" pitchFamily="34" charset="0"/>
                <a:hlinkClick r:id="rId3"/>
              </a:rPr>
              <a:t> (ITER_D_DCHGAP v1.4)</a:t>
            </a:r>
            <a:endParaRPr lang="en-GB" sz="14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495675" y="1418387"/>
            <a:ext cx="3581400" cy="682969"/>
          </a:xfrm>
        </p:spPr>
        <p:txBody>
          <a:bodyPr/>
          <a:lstStyle/>
          <a:p>
            <a:r>
              <a:rPr lang="en-GB" dirty="0" smtClean="0"/>
              <a:t>Page 78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cognitive image processing</a:t>
            </a:r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469" y="2384747"/>
            <a:ext cx="4329103" cy="4194286"/>
          </a:xfrm>
          <a:prstGeom prst="rect">
            <a:avLst/>
          </a:prstGeom>
        </p:spPr>
      </p:pic>
      <p:sp>
        <p:nvSpPr>
          <p:cNvPr id="13" name="Espace réservé du contenu 9"/>
          <p:cNvSpPr txBox="1">
            <a:spLocks/>
          </p:cNvSpPr>
          <p:nvPr/>
        </p:nvSpPr>
        <p:spPr>
          <a:xfrm>
            <a:off x="4953001" y="3342437"/>
            <a:ext cx="1990724" cy="1790965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Page 114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dirty="0" smtClean="0">
                <a:sym typeface="Wingdings" panose="05000000000000000000" pitchFamily="2" charset="2"/>
              </a:rPr>
              <a:t> image processing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dirty="0" smtClean="0">
                <a:sym typeface="Wingdings" panose="05000000000000000000" pitchFamily="2" charset="2"/>
              </a:rPr>
              <a:t>Based on </a:t>
            </a:r>
            <a:r>
              <a:rPr lang="en-GB" dirty="0" err="1" smtClean="0">
                <a:sym typeface="Wingdings" panose="05000000000000000000" pitchFamily="2" charset="2"/>
              </a:rPr>
              <a:t>phenomeno</a:t>
            </a:r>
            <a:r>
              <a:rPr lang="en-GB" dirty="0" smtClean="0">
                <a:sym typeface="Wingdings" panose="05000000000000000000" pitchFamily="2" charset="2"/>
              </a:rPr>
              <a:t>-logical analysis</a:t>
            </a:r>
            <a:endParaRPr lang="en-GB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8048108" y="4712622"/>
            <a:ext cx="15228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413134" y="6131847"/>
            <a:ext cx="15228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3" y="2954962"/>
            <a:ext cx="4431222" cy="3053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activities </a:t>
            </a:r>
            <a:r>
              <a:rPr lang="en-GB" dirty="0" err="1" smtClean="0"/>
              <a:t>PrIO</a:t>
            </a:r>
            <a:r>
              <a:rPr lang="en-GB" dirty="0" smtClean="0"/>
              <a:t> (2021)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5544" y="1053726"/>
            <a:ext cx="10863299" cy="31144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Set up automatized data pipeline, for 'machine processing' of divertor &amp; wall thermal events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Use of WEST wide angle tangential viewing system as a proxy to ITER WAVS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Thermal event detection, image segmentation, features enrichment, analyse &amp; expertise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Detection </a:t>
            </a:r>
            <a:r>
              <a:rPr lang="en-GB" dirty="0"/>
              <a:t>using artificial intelligence </a:t>
            </a:r>
            <a:r>
              <a:rPr lang="en-GB" dirty="0" smtClean="0"/>
              <a:t>techniques, machine learning, deep learning </a:t>
            </a:r>
          </a:p>
          <a:p>
            <a:pPr lvl="1">
              <a:spcBef>
                <a:spcPts val="600"/>
              </a:spcBef>
            </a:pPr>
            <a:r>
              <a:rPr lang="en-GB" b="1" dirty="0" smtClean="0">
                <a:solidFill>
                  <a:srgbClr val="FF0000"/>
                </a:solidFill>
              </a:rPr>
              <a:t>Mask-RCNN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Max-TREE</a:t>
            </a:r>
          </a:p>
          <a:p>
            <a:pPr lvl="1"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2673695" y="3345605"/>
            <a:ext cx="2536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WEST-56927</a:t>
            </a:r>
            <a:endParaRPr lang="en-US" sz="1800" dirty="0" smtClean="0"/>
          </a:p>
          <a:p>
            <a:r>
              <a:rPr lang="en-US" sz="1800" dirty="0" smtClean="0"/>
              <a:t>Automatic detection of thermal events using 'trained' algorithm </a:t>
            </a:r>
          </a:p>
          <a:p>
            <a:endParaRPr lang="en-US" sz="1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813889" y="4975332"/>
            <a:ext cx="2525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Following detection, events are stored in a SQL database, along with relevant metadata, available to analyst's</a:t>
            </a:r>
            <a:endParaRPr lang="en-US" sz="18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03" y="2779568"/>
            <a:ext cx="6284362" cy="3534954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2813889" y="4547045"/>
            <a:ext cx="151998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934601" y="6475330"/>
            <a:ext cx="151998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75" y="3316194"/>
            <a:ext cx="2333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Competences, </a:t>
            </a:r>
            <a:r>
              <a:rPr lang="en-GB" dirty="0"/>
              <a:t>Collaboration &amp; </a:t>
            </a:r>
            <a:r>
              <a:rPr lang="en-GB" dirty="0" smtClean="0"/>
              <a:t>Interfaces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r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/</a:t>
            </a:r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47700" y="1155700"/>
            <a:ext cx="10748999" cy="476100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noProof="0" dirty="0" smtClean="0"/>
              <a:t>WEST IR imaging group (&gt; 50% R. Mitteau, V. Moncada, E. Grelier </a:t>
            </a:r>
            <a:r>
              <a:rPr lang="en-GB" sz="1600" b="0" noProof="0" dirty="0" smtClean="0"/>
              <a:t>/Post-Doc/</a:t>
            </a:r>
            <a:r>
              <a:rPr lang="en-GB" noProof="0" dirty="0" smtClean="0"/>
              <a:t>, Collaborators &lt;10%)</a:t>
            </a:r>
          </a:p>
          <a:p>
            <a:pPr>
              <a:spcBef>
                <a:spcPts val="600"/>
              </a:spcBef>
            </a:pPr>
            <a:r>
              <a:rPr lang="en-GB" noProof="0" dirty="0" smtClean="0"/>
              <a:t>Collaborations : EU IR imaging group</a:t>
            </a:r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Imaging group W7X / IPP-Greifswald (Aleix SPUIG-SITGES, Marcin JAKUBOWSKI)</a:t>
            </a:r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UPC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CEA technological research </a:t>
            </a:r>
            <a:r>
              <a:rPr lang="en-GB" dirty="0" smtClean="0">
                <a:hlinkClick r:id="rId2"/>
              </a:rPr>
              <a:t>LIST/</a:t>
            </a:r>
            <a:r>
              <a:rPr lang="en-GB" dirty="0" err="1" smtClean="0">
                <a:hlinkClick r:id="rId2"/>
              </a:rPr>
              <a:t>Saclay</a:t>
            </a:r>
            <a:r>
              <a:rPr lang="en-GB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Others (EU teams welcome … )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Interfaces </a:t>
            </a:r>
            <a:r>
              <a:rPr lang="en-GB" b="0" dirty="0" smtClean="0"/>
              <a:t>(existing / possible / future)</a:t>
            </a:r>
          </a:p>
          <a:p>
            <a:pPr lvl="1">
              <a:spcBef>
                <a:spcPts val="600"/>
              </a:spcBef>
            </a:pPr>
            <a:r>
              <a:rPr lang="en-GB" noProof="0" dirty="0" smtClean="0"/>
              <a:t>DIFI project (Diagnostic Infrastructure Activities For ITER) – ROs : IO = </a:t>
            </a:r>
            <a:r>
              <a:rPr lang="en-GB" noProof="0" dirty="0" err="1" smtClean="0"/>
              <a:t>Simrock</a:t>
            </a:r>
            <a:r>
              <a:rPr lang="en-GB" noProof="0" dirty="0" smtClean="0"/>
              <a:t> / </a:t>
            </a:r>
            <a:r>
              <a:rPr lang="en-GB" noProof="0" dirty="0" err="1" smtClean="0"/>
              <a:t>Udintsev</a:t>
            </a:r>
            <a:r>
              <a:rPr lang="en-GB" noProof="0" dirty="0" smtClean="0"/>
              <a:t> – CEA -  D. </a:t>
            </a:r>
            <a:r>
              <a:rPr lang="en-GB" noProof="0" dirty="0" err="1" smtClean="0"/>
              <a:t>Mazon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i="1" noProof="0" dirty="0" smtClean="0"/>
              <a:t>Data </a:t>
            </a:r>
            <a:r>
              <a:rPr lang="en-GB" i="1" dirty="0" smtClean="0"/>
              <a:t>acquisition, </a:t>
            </a:r>
            <a:r>
              <a:rPr lang="en-GB" i="1" noProof="0" dirty="0" smtClean="0"/>
              <a:t>storage, IR movie display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ITER </a:t>
            </a:r>
            <a:r>
              <a:rPr lang="en-US" dirty="0" smtClean="0"/>
              <a:t>Framework </a:t>
            </a:r>
            <a:r>
              <a:rPr lang="en-US" dirty="0"/>
              <a:t>Contract for “Final Design of the ITER Plasma Control System for </a:t>
            </a:r>
            <a:r>
              <a:rPr lang="en-US" dirty="0" smtClean="0"/>
              <a:t>PFPO-1”</a:t>
            </a:r>
            <a:br>
              <a:rPr lang="en-US" dirty="0" smtClean="0"/>
            </a:br>
            <a:r>
              <a:rPr lang="en-US" dirty="0" smtClean="0"/>
              <a:t>Reference</a:t>
            </a:r>
            <a:r>
              <a:rPr lang="en-US" dirty="0"/>
              <a:t>: </a:t>
            </a:r>
            <a:r>
              <a:rPr lang="en-US" dirty="0" smtClean="0"/>
              <a:t>IO/20/OT/70000648/JLE</a:t>
            </a:r>
            <a:br>
              <a:rPr lang="en-US" dirty="0" smtClean="0"/>
            </a:br>
            <a:r>
              <a:rPr lang="en-US" i="1" dirty="0" smtClean="0"/>
              <a:t>CEA participation to task 6.5 : Plasma control system – Wall heat load control</a:t>
            </a:r>
          </a:p>
          <a:p>
            <a:pPr lvl="1">
              <a:spcBef>
                <a:spcPts val="600"/>
              </a:spcBef>
            </a:pPr>
            <a:endParaRPr lang="en-GB" noProof="0" dirty="0" smtClean="0"/>
          </a:p>
          <a:p>
            <a:pPr lvl="1">
              <a:spcBef>
                <a:spcPts val="600"/>
              </a:spcBef>
            </a:pPr>
            <a:endParaRPr lang="en-GB" noProof="0" dirty="0" smtClean="0"/>
          </a:p>
          <a:p>
            <a:pPr lvl="1">
              <a:spcBef>
                <a:spcPts val="600"/>
              </a:spcBef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5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9-Presentation-PPT-16-9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9A53C-8D88-4760-8267-C28D6D92D7C7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19873</TotalTime>
  <Words>433</Words>
  <Application>Microsoft Office PowerPoint</Application>
  <PresentationFormat>Grand écran</PresentationFormat>
  <Paragraphs>47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Wingdings 3</vt:lpstr>
      <vt:lpstr>2019-Presentation-PPT-16-9</vt:lpstr>
      <vt:lpstr>Présentation PowerPoint</vt:lpstr>
      <vt:lpstr>Context :  Machine Protection &amp; Infrared wall monitoring</vt:lpstr>
      <vt:lpstr>ITER (WAVS) needs image processing &amp; cognitive vision</vt:lpstr>
      <vt:lpstr>Proposed activities PrIO (2021)</vt:lpstr>
      <vt:lpstr>Competences, Collaboration &amp; Interfaces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raphael.mitteau@cea.fr</dc:creator>
  <cp:lastModifiedBy>MITTEAU Raphaël 139756</cp:lastModifiedBy>
  <cp:revision>747</cp:revision>
  <cp:lastPrinted>2019-10-14T16:23:04Z</cp:lastPrinted>
  <dcterms:created xsi:type="dcterms:W3CDTF">2019-10-11T08:59:05Z</dcterms:created>
  <dcterms:modified xsi:type="dcterms:W3CDTF">2021-04-01T06:30:09Z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