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94" r:id="rId3"/>
    <p:sldId id="283" r:id="rId4"/>
    <p:sldId id="285" r:id="rId5"/>
    <p:sldId id="257" r:id="rId6"/>
    <p:sldId id="284" r:id="rId7"/>
    <p:sldId id="269" r:id="rId8"/>
    <p:sldId id="272" r:id="rId9"/>
    <p:sldId id="273" r:id="rId10"/>
    <p:sldId id="274" r:id="rId11"/>
    <p:sldId id="262" r:id="rId12"/>
    <p:sldId id="276" r:id="rId13"/>
    <p:sldId id="279" r:id="rId14"/>
    <p:sldId id="281" r:id="rId15"/>
    <p:sldId id="280" r:id="rId16"/>
    <p:sldId id="282" r:id="rId17"/>
    <p:sldId id="277" r:id="rId18"/>
    <p:sldId id="286" r:id="rId19"/>
    <p:sldId id="287" r:id="rId20"/>
    <p:sldId id="278" r:id="rId21"/>
    <p:sldId id="268" r:id="rId22"/>
    <p:sldId id="263" r:id="rId23"/>
    <p:sldId id="264" r:id="rId24"/>
    <p:sldId id="265" r:id="rId25"/>
    <p:sldId id="267" r:id="rId26"/>
    <p:sldId id="266" r:id="rId27"/>
    <p:sldId id="270" r:id="rId28"/>
    <p:sldId id="271" r:id="rId29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546"/>
    <a:srgbClr val="003399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3467" autoAdjust="0"/>
  </p:normalViewPr>
  <p:slideViewPr>
    <p:cSldViewPr showGuides="1">
      <p:cViewPr>
        <p:scale>
          <a:sx n="100" d="100"/>
          <a:sy n="100" d="100"/>
        </p:scale>
        <p:origin x="950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09/03/2021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09/03/2021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2324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1453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3447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410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79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2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2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2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67240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Name of presenter | Conference | Venue | Date </a:t>
            </a:r>
            <a:r>
              <a:rPr lang="en-GB"/>
              <a:t>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09/03/2021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svg"/><Relationship Id="rId7" Type="http://schemas.openxmlformats.org/officeDocument/2006/relationships/image" Target="../media/image1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sers.euro-fusion.org/openwiki/index.php/KL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75842"/>
            <a:ext cx="9144000" cy="972108"/>
          </a:xfrm>
        </p:spPr>
        <p:txBody>
          <a:bodyPr/>
          <a:lstStyle/>
          <a:p>
            <a:r>
              <a:rPr lang="en-US" dirty="0"/>
              <a:t>Strategy for developing a new synchrotron radiation synthetic diagnostics for the JOREK code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219822"/>
            <a:ext cx="7529264" cy="324036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C.Sommariva</a:t>
            </a:r>
            <a:r>
              <a:rPr lang="en-US" dirty="0"/>
              <a:t>, M. Hoppe, S. </a:t>
            </a:r>
            <a:r>
              <a:rPr lang="en-US" dirty="0" err="1"/>
              <a:t>Silburn</a:t>
            </a:r>
            <a:r>
              <a:rPr lang="en-US" dirty="0"/>
              <a:t>, E. </a:t>
            </a:r>
            <a:r>
              <a:rPr lang="en-US" dirty="0" err="1"/>
              <a:t>Nardon</a:t>
            </a:r>
            <a:r>
              <a:rPr lang="en-US" dirty="0"/>
              <a:t> and J.P. Graves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2ED1206-F2E0-4325-BEDA-15D1DB07A8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1691"/>
            <a:ext cx="3096890" cy="133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1B5A-020A-4BC5-BD08-3F3CCBD4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150"/>
            <a:ext cx="8305800" cy="342900"/>
          </a:xfrm>
        </p:spPr>
        <p:txBody>
          <a:bodyPr/>
          <a:lstStyle/>
          <a:p>
            <a:pPr algn="ctr"/>
            <a:r>
              <a:rPr lang="en-US" sz="2500" dirty="0"/>
              <a:t>Full spectral and angular power distribution</a:t>
            </a:r>
            <a:endParaRPr lang="LID4096" sz="25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0E034D-B93E-4B81-8406-19A6331B16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514350"/>
                <a:ext cx="9144000" cy="4629150"/>
              </a:xfrm>
            </p:spPr>
            <p:txBody>
              <a:bodyPr>
                <a:normAutofit/>
              </a:bodyPr>
              <a:lstStyle/>
              <a:p>
                <a:pPr marL="57150" indent="0">
                  <a:buNone/>
                </a:pPr>
                <a:r>
                  <a:rPr lang="en-US" sz="1800" dirty="0"/>
                  <a:t>The full spectral and angular power distribution of the synchrotron radiation corrected for the finite speed of light is </a:t>
                </a:r>
                <a:r>
                  <a:rPr lang="en-US" sz="1500" dirty="0"/>
                  <a:t>[7-10]</a:t>
                </a:r>
                <a:r>
                  <a:rPr lang="en-US" sz="1800" dirty="0"/>
                  <a:t>:</a:t>
                </a:r>
              </a:p>
              <a:p>
                <a:pPr marL="57150" indent="0">
                  <a:buNone/>
                </a:pPr>
                <a:endParaRPr lang="en-US" sz="500" dirty="0"/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𝜅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p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func>
                              <m:func>
                                <m:func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b>
                          </m:sSub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  <m:d>
                                    <m:d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func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b>
                          </m:sSub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d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func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b>
                          </m:sSub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800" dirty="0"/>
              </a:p>
              <a:p>
                <a:pPr marL="57150" indent="0">
                  <a:buNone/>
                </a:pPr>
                <a:endParaRPr lang="en-US" sz="500" dirty="0"/>
              </a:p>
              <a:p>
                <a:pPr marL="57150" indent="0">
                  <a:buNone/>
                </a:pPr>
                <a:r>
                  <a:rPr lang="en-US" sz="1800" dirty="0"/>
                  <a:t>With: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𝜆𝜅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r>
                  <a:rPr lang="en-US" sz="1800" dirty="0"/>
                  <a:t> 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𝛾𝜒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sz="1800" dirty="0"/>
                  <a:t>: local curvature of the particle orbit</a:t>
                </a:r>
              </a:p>
              <a:p>
                <a:pPr marL="57150" indent="0">
                  <a:buNone/>
                </a:pPr>
                <a:endParaRPr lang="en-US" sz="500" dirty="0"/>
              </a:p>
              <a:p>
                <a:pPr indent="-285750">
                  <a:spcBef>
                    <a:spcPts val="300"/>
                  </a:spcBef>
                  <a:buFont typeface="Symbol" panose="05050102010706020507" pitchFamily="18" charset="2"/>
                  <a:buChar char="Þ"/>
                </a:pPr>
                <a:r>
                  <a:rPr lang="en-US" sz="1800" dirty="0"/>
                  <a:t>Ultra-relativistic electrons: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~1</m:t>
                    </m:r>
                  </m:oMath>
                </a14:m>
                <a:endParaRPr lang="en-US" sz="1800" dirty="0"/>
              </a:p>
              <a:p>
                <a:pPr indent="-285750">
                  <a:spcBef>
                    <a:spcPts val="300"/>
                  </a:spcBef>
                  <a:buFont typeface="Symbol" panose="05050102010706020507" pitchFamily="18" charset="2"/>
                  <a:buChar char="Þ"/>
                </a:pPr>
                <a:r>
                  <a:rPr lang="en-US" sz="1800" dirty="0"/>
                  <a:t>Small orbital angles (spherical angles centered on the emission cone):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endParaRPr lang="en-US" sz="1800" dirty="0"/>
              </a:p>
              <a:p>
                <a:pPr indent="-285750">
                  <a:spcBef>
                    <a:spcPts val="300"/>
                  </a:spcBef>
                  <a:buFont typeface="Symbol" panose="05050102010706020507" pitchFamily="18" charset="2"/>
                  <a:buChar char="Þ"/>
                </a:pPr>
                <a:r>
                  <a:rPr lang="en-US" sz="1800" dirty="0"/>
                  <a:t>The plasma is optically thin (no-interactions between radiation and plasma)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0E034D-B93E-4B81-8406-19A6331B16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514350"/>
                <a:ext cx="9144000" cy="4629150"/>
              </a:xfrm>
              <a:blipFill>
                <a:blip r:embed="rId2"/>
                <a:stretch>
                  <a:fillRect t="-65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C5AB5-3CB1-4E7D-9834-400F57B0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C. Sommariva | JOREK general meeting | 17/03/2021 | Page 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27DC7F-E748-43FA-96E3-754348267875}"/>
              </a:ext>
            </a:extLst>
          </p:cNvPr>
          <p:cNvSpPr txBox="1"/>
          <p:nvPr/>
        </p:nvSpPr>
        <p:spPr>
          <a:xfrm>
            <a:off x="4089797" y="210383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647433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1B5A-020A-4BC5-BD08-3F3CCBD4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150"/>
            <a:ext cx="8305800" cy="342900"/>
          </a:xfrm>
        </p:spPr>
        <p:txBody>
          <a:bodyPr/>
          <a:lstStyle/>
          <a:p>
            <a:pPr algn="ctr"/>
            <a:endParaRPr lang="LID4096" sz="25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C5AB5-3CB1-4E7D-9834-400F57B0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C. Sommariva | JOREK general meeting | 17/03/2021 | Page 8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1181263F-CBCD-4705-9CE3-4E6837DDB9C1}"/>
              </a:ext>
            </a:extLst>
          </p:cNvPr>
          <p:cNvSpPr txBox="1">
            <a:spLocks/>
          </p:cNvSpPr>
          <p:nvPr/>
        </p:nvSpPr>
        <p:spPr>
          <a:xfrm>
            <a:off x="0" y="1059582"/>
            <a:ext cx="91440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3D SYNCHROTRON RADIATION SYNTHETIC DIAGNOSTIC STRATEGY: NUMERICAL SCHEME</a:t>
            </a:r>
          </a:p>
        </p:txBody>
      </p:sp>
    </p:spTree>
    <p:extLst>
      <p:ext uri="{BB962C8B-B14F-4D97-AF65-F5344CB8AC3E}">
        <p14:creationId xmlns:p14="http://schemas.microsoft.com/office/powerpoint/2010/main" val="1795790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1B5A-020A-4BC5-BD08-3F3CCBD4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150"/>
            <a:ext cx="8305800" cy="342900"/>
          </a:xfrm>
        </p:spPr>
        <p:txBody>
          <a:bodyPr/>
          <a:lstStyle/>
          <a:p>
            <a:pPr algn="ctr"/>
            <a:r>
              <a:rPr lang="en-US" sz="2500" dirty="0"/>
              <a:t>JET Camera characteristics and modeling</a:t>
            </a:r>
            <a:endParaRPr lang="LID4096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E034D-B93E-4B81-8406-19A6331B1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14350"/>
            <a:ext cx="5273459" cy="2885818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1800" dirty="0"/>
              <a:t>The characteristics of the JET KLDT-E5WE and KLDT-E5WC cameras are </a:t>
            </a:r>
            <a:r>
              <a:rPr lang="en-US" sz="1500" dirty="0"/>
              <a:t>[11]</a:t>
            </a:r>
            <a:r>
              <a:rPr lang="en-US" sz="1800" dirty="0"/>
              <a:t>:</a:t>
            </a:r>
          </a:p>
          <a:p>
            <a:pPr marL="57150" indent="0">
              <a:buNone/>
            </a:pPr>
            <a:endParaRPr lang="en-US" sz="500" dirty="0"/>
          </a:p>
          <a:p>
            <a:pPr indent="-285750"/>
            <a:r>
              <a:rPr lang="en-US" sz="1800" dirty="0"/>
              <a:t>Pinhole cameras with an entrance aperture diameter of 3mm</a:t>
            </a:r>
          </a:p>
          <a:p>
            <a:pPr indent="-285750"/>
            <a:endParaRPr lang="en-US" sz="200" dirty="0"/>
          </a:p>
          <a:p>
            <a:pPr indent="-285750"/>
            <a:r>
              <a:rPr lang="en-US" sz="1800" dirty="0"/>
              <a:t>Different pinholes for the top and the bottom of an image:</a:t>
            </a:r>
            <a:endParaRPr lang="en-US" sz="5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Upper image pupil at: -0.324m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Bottom image pupil at: -0.236m</a:t>
            </a:r>
          </a:p>
          <a:p>
            <a:pPr marL="57150" indent="0">
              <a:buNone/>
            </a:pP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C5AB5-3CB1-4E7D-9834-400F57B0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C. Sommariva | JOREK general meeting | 17/03/2021 | Page 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27DC7F-E748-43FA-96E3-754348267875}"/>
              </a:ext>
            </a:extLst>
          </p:cNvPr>
          <p:cNvSpPr txBox="1"/>
          <p:nvPr/>
        </p:nvSpPr>
        <p:spPr>
          <a:xfrm>
            <a:off x="4089797" y="210383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LID4096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D4A68D-A983-491C-A129-635A7E2C0EEA}"/>
              </a:ext>
            </a:extLst>
          </p:cNvPr>
          <p:cNvCxnSpPr>
            <a:cxnSpLocks/>
          </p:cNvCxnSpPr>
          <p:nvPr/>
        </p:nvCxnSpPr>
        <p:spPr>
          <a:xfrm>
            <a:off x="7010400" y="675084"/>
            <a:ext cx="0" cy="11346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7594997-E84D-481F-A16F-C8E7922AFB62}"/>
              </a:ext>
            </a:extLst>
          </p:cNvPr>
          <p:cNvCxnSpPr>
            <a:cxnSpLocks/>
          </p:cNvCxnSpPr>
          <p:nvPr/>
        </p:nvCxnSpPr>
        <p:spPr>
          <a:xfrm>
            <a:off x="7010400" y="666750"/>
            <a:ext cx="1828800" cy="1066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7474C21D-FE2A-42F5-9387-FADBF6454E4F}"/>
              </a:ext>
            </a:extLst>
          </p:cNvPr>
          <p:cNvCxnSpPr>
            <a:cxnSpLocks/>
          </p:cNvCxnSpPr>
          <p:nvPr/>
        </p:nvCxnSpPr>
        <p:spPr>
          <a:xfrm>
            <a:off x="8831580" y="1725930"/>
            <a:ext cx="0" cy="11346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D6036F00-D713-4116-9071-E4320116DC4B}"/>
              </a:ext>
            </a:extLst>
          </p:cNvPr>
          <p:cNvCxnSpPr>
            <a:cxnSpLocks/>
          </p:cNvCxnSpPr>
          <p:nvPr/>
        </p:nvCxnSpPr>
        <p:spPr>
          <a:xfrm>
            <a:off x="7002780" y="1809750"/>
            <a:ext cx="1828800" cy="1066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0D07E06F-4FEE-47E1-BBBF-565FBB834749}"/>
              </a:ext>
            </a:extLst>
          </p:cNvPr>
          <p:cNvCxnSpPr>
            <a:cxnSpLocks/>
          </p:cNvCxnSpPr>
          <p:nvPr/>
        </p:nvCxnSpPr>
        <p:spPr>
          <a:xfrm>
            <a:off x="7315200" y="850344"/>
            <a:ext cx="0" cy="11346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81D26997-FD18-4AE6-A78E-AD055977B981}"/>
              </a:ext>
            </a:extLst>
          </p:cNvPr>
          <p:cNvCxnSpPr>
            <a:cxnSpLocks/>
          </p:cNvCxnSpPr>
          <p:nvPr/>
        </p:nvCxnSpPr>
        <p:spPr>
          <a:xfrm>
            <a:off x="7620000" y="1025604"/>
            <a:ext cx="0" cy="11346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94159F4-6728-4129-A2E6-078F9BBB503F}"/>
              </a:ext>
            </a:extLst>
          </p:cNvPr>
          <p:cNvCxnSpPr>
            <a:cxnSpLocks/>
          </p:cNvCxnSpPr>
          <p:nvPr/>
        </p:nvCxnSpPr>
        <p:spPr>
          <a:xfrm>
            <a:off x="7924800" y="1208484"/>
            <a:ext cx="0" cy="11346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B9BEBF48-86F8-4202-934F-08172AC307B7}"/>
              </a:ext>
            </a:extLst>
          </p:cNvPr>
          <p:cNvCxnSpPr>
            <a:cxnSpLocks/>
          </p:cNvCxnSpPr>
          <p:nvPr/>
        </p:nvCxnSpPr>
        <p:spPr>
          <a:xfrm>
            <a:off x="8229600" y="1376124"/>
            <a:ext cx="0" cy="11346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47312ED-D77D-498C-891F-CCE49793BDF6}"/>
              </a:ext>
            </a:extLst>
          </p:cNvPr>
          <p:cNvCxnSpPr>
            <a:cxnSpLocks/>
          </p:cNvCxnSpPr>
          <p:nvPr/>
        </p:nvCxnSpPr>
        <p:spPr>
          <a:xfrm>
            <a:off x="8534400" y="1565910"/>
            <a:ext cx="0" cy="11346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E7A9EB23-36EA-4619-82EA-D9ED40E70AB7}"/>
              </a:ext>
            </a:extLst>
          </p:cNvPr>
          <p:cNvCxnSpPr>
            <a:cxnSpLocks/>
          </p:cNvCxnSpPr>
          <p:nvPr/>
        </p:nvCxnSpPr>
        <p:spPr>
          <a:xfrm>
            <a:off x="7010400" y="1443990"/>
            <a:ext cx="1828800" cy="1066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04CD66FA-3B12-4D57-9F4F-2DB45D86FA44}"/>
              </a:ext>
            </a:extLst>
          </p:cNvPr>
          <p:cNvCxnSpPr>
            <a:cxnSpLocks/>
          </p:cNvCxnSpPr>
          <p:nvPr/>
        </p:nvCxnSpPr>
        <p:spPr>
          <a:xfrm>
            <a:off x="7010400" y="1062990"/>
            <a:ext cx="1828800" cy="1066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5EC7139-0737-49ED-93D1-1996D881BE61}"/>
              </a:ext>
            </a:extLst>
          </p:cNvPr>
          <p:cNvCxnSpPr>
            <a:cxnSpLocks/>
          </p:cNvCxnSpPr>
          <p:nvPr/>
        </p:nvCxnSpPr>
        <p:spPr>
          <a:xfrm>
            <a:off x="6995160" y="1917144"/>
            <a:ext cx="0" cy="1134666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18D3503-4BA2-43C6-B9EA-327E834D6DCE}"/>
              </a:ext>
            </a:extLst>
          </p:cNvPr>
          <p:cNvCxnSpPr>
            <a:cxnSpLocks/>
          </p:cNvCxnSpPr>
          <p:nvPr/>
        </p:nvCxnSpPr>
        <p:spPr>
          <a:xfrm>
            <a:off x="6995160" y="1908810"/>
            <a:ext cx="1828800" cy="1066800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E9C6657C-E16B-4A20-A96E-855937223302}"/>
              </a:ext>
            </a:extLst>
          </p:cNvPr>
          <p:cNvCxnSpPr>
            <a:cxnSpLocks/>
          </p:cNvCxnSpPr>
          <p:nvPr/>
        </p:nvCxnSpPr>
        <p:spPr>
          <a:xfrm>
            <a:off x="8816340" y="2967990"/>
            <a:ext cx="0" cy="1134666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98B11E84-C22D-4D64-AC7F-C593C32E8F6F}"/>
              </a:ext>
            </a:extLst>
          </p:cNvPr>
          <p:cNvCxnSpPr>
            <a:cxnSpLocks/>
          </p:cNvCxnSpPr>
          <p:nvPr/>
        </p:nvCxnSpPr>
        <p:spPr>
          <a:xfrm>
            <a:off x="6987540" y="3051810"/>
            <a:ext cx="1828800" cy="1066800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007B6C21-C66E-45D7-B561-434CAB6A8E93}"/>
              </a:ext>
            </a:extLst>
          </p:cNvPr>
          <p:cNvCxnSpPr>
            <a:cxnSpLocks/>
          </p:cNvCxnSpPr>
          <p:nvPr/>
        </p:nvCxnSpPr>
        <p:spPr>
          <a:xfrm>
            <a:off x="7299960" y="2092404"/>
            <a:ext cx="0" cy="1134666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06070285-09A6-4536-8B37-5BC4ADD95810}"/>
              </a:ext>
            </a:extLst>
          </p:cNvPr>
          <p:cNvCxnSpPr>
            <a:cxnSpLocks/>
          </p:cNvCxnSpPr>
          <p:nvPr/>
        </p:nvCxnSpPr>
        <p:spPr>
          <a:xfrm>
            <a:off x="7604760" y="2267664"/>
            <a:ext cx="0" cy="1134666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D3F6E21-1795-4579-9EFB-ABE817187772}"/>
              </a:ext>
            </a:extLst>
          </p:cNvPr>
          <p:cNvCxnSpPr>
            <a:cxnSpLocks/>
          </p:cNvCxnSpPr>
          <p:nvPr/>
        </p:nvCxnSpPr>
        <p:spPr>
          <a:xfrm>
            <a:off x="7909560" y="2450544"/>
            <a:ext cx="0" cy="1134666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FBADC70F-4576-4BD4-B412-7394DC58034B}"/>
              </a:ext>
            </a:extLst>
          </p:cNvPr>
          <p:cNvCxnSpPr>
            <a:cxnSpLocks/>
          </p:cNvCxnSpPr>
          <p:nvPr/>
        </p:nvCxnSpPr>
        <p:spPr>
          <a:xfrm>
            <a:off x="8214360" y="2618184"/>
            <a:ext cx="0" cy="1134666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7E423AF4-DF82-44C6-9ADB-4B9145B02055}"/>
              </a:ext>
            </a:extLst>
          </p:cNvPr>
          <p:cNvCxnSpPr>
            <a:cxnSpLocks/>
          </p:cNvCxnSpPr>
          <p:nvPr/>
        </p:nvCxnSpPr>
        <p:spPr>
          <a:xfrm>
            <a:off x="8519160" y="2807970"/>
            <a:ext cx="0" cy="1134666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5CC194C7-20D8-4862-81CB-055EFD726C83}"/>
              </a:ext>
            </a:extLst>
          </p:cNvPr>
          <p:cNvCxnSpPr>
            <a:cxnSpLocks/>
          </p:cNvCxnSpPr>
          <p:nvPr/>
        </p:nvCxnSpPr>
        <p:spPr>
          <a:xfrm>
            <a:off x="6995160" y="2686050"/>
            <a:ext cx="1828800" cy="1066800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95E2AB12-D483-470A-B02B-9193AB41EE0C}"/>
              </a:ext>
            </a:extLst>
          </p:cNvPr>
          <p:cNvCxnSpPr>
            <a:cxnSpLocks/>
          </p:cNvCxnSpPr>
          <p:nvPr/>
        </p:nvCxnSpPr>
        <p:spPr>
          <a:xfrm>
            <a:off x="6995160" y="2305050"/>
            <a:ext cx="1828800" cy="1066800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1" name="Graphic 140" descr="Video camera with solid fill">
            <a:extLst>
              <a:ext uri="{FF2B5EF4-FFF2-40B4-BE49-F238E27FC236}">
                <a16:creationId xmlns:a16="http://schemas.microsoft.com/office/drawing/2014/main" id="{1C5C33E9-1949-4A69-BFBD-F94420978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2185" y="2503495"/>
            <a:ext cx="746110" cy="746110"/>
          </a:xfrm>
          <a:prstGeom prst="rect">
            <a:avLst/>
          </a:prstGeom>
        </p:spPr>
      </p:pic>
      <p:pic>
        <p:nvPicPr>
          <p:cNvPr id="142" name="Graphic 141" descr="Video camera with solid fill">
            <a:extLst>
              <a:ext uri="{FF2B5EF4-FFF2-40B4-BE49-F238E27FC236}">
                <a16:creationId xmlns:a16="http://schemas.microsoft.com/office/drawing/2014/main" id="{5D70E86E-AEB7-4998-9258-DFB03CC4EF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72185" y="1162700"/>
            <a:ext cx="746110" cy="746110"/>
          </a:xfrm>
          <a:prstGeom prst="rect">
            <a:avLst/>
          </a:prstGeom>
        </p:spPr>
      </p:pic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CB7116AF-D4FB-475F-B9CE-0513A6C150D7}"/>
              </a:ext>
            </a:extLst>
          </p:cNvPr>
          <p:cNvCxnSpPr>
            <a:stCxn id="141" idx="3"/>
          </p:cNvCxnSpPr>
          <p:nvPr/>
        </p:nvCxnSpPr>
        <p:spPr>
          <a:xfrm flipV="1">
            <a:off x="6618295" y="1908810"/>
            <a:ext cx="849305" cy="967740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36664949-970D-4BAE-8711-AF871410E8DC}"/>
              </a:ext>
            </a:extLst>
          </p:cNvPr>
          <p:cNvCxnSpPr>
            <a:cxnSpLocks/>
            <a:stCxn id="141" idx="3"/>
          </p:cNvCxnSpPr>
          <p:nvPr/>
        </p:nvCxnSpPr>
        <p:spPr>
          <a:xfrm flipV="1">
            <a:off x="6618295" y="2077132"/>
            <a:ext cx="1207770" cy="799418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A10704E5-1560-48E7-94A6-EF2A4D2419F0}"/>
              </a:ext>
            </a:extLst>
          </p:cNvPr>
          <p:cNvCxnSpPr>
            <a:cxnSpLocks/>
            <a:stCxn id="141" idx="3"/>
          </p:cNvCxnSpPr>
          <p:nvPr/>
        </p:nvCxnSpPr>
        <p:spPr>
          <a:xfrm flipV="1">
            <a:off x="6618295" y="2259330"/>
            <a:ext cx="1504949" cy="617220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D6BFB955-2015-48AB-A694-6C33ECBCEF77}"/>
              </a:ext>
            </a:extLst>
          </p:cNvPr>
          <p:cNvCxnSpPr>
            <a:cxnSpLocks/>
            <a:stCxn id="141" idx="3"/>
          </p:cNvCxnSpPr>
          <p:nvPr/>
        </p:nvCxnSpPr>
        <p:spPr>
          <a:xfrm flipV="1">
            <a:off x="6618295" y="1504950"/>
            <a:ext cx="866937" cy="1371600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CBA91EC6-1685-4EA4-8CE4-1267160C9C8A}"/>
              </a:ext>
            </a:extLst>
          </p:cNvPr>
          <p:cNvCxnSpPr>
            <a:cxnSpLocks/>
            <a:stCxn id="141" idx="3"/>
          </p:cNvCxnSpPr>
          <p:nvPr/>
        </p:nvCxnSpPr>
        <p:spPr>
          <a:xfrm flipV="1">
            <a:off x="6618295" y="1706880"/>
            <a:ext cx="1184909" cy="1169670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B61A6EF1-2B31-429D-8BCC-45A5E2712E6E}"/>
              </a:ext>
            </a:extLst>
          </p:cNvPr>
          <p:cNvCxnSpPr>
            <a:cxnSpLocks/>
            <a:stCxn id="207" idx="0"/>
          </p:cNvCxnSpPr>
          <p:nvPr/>
        </p:nvCxnSpPr>
        <p:spPr>
          <a:xfrm flipV="1">
            <a:off x="6590606" y="1908176"/>
            <a:ext cx="1504224" cy="1002588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FE9E3C3B-85F7-4FCA-8643-19E62F48F61C}"/>
              </a:ext>
            </a:extLst>
          </p:cNvPr>
          <p:cNvCxnSpPr>
            <a:cxnSpLocks/>
            <a:stCxn id="141" idx="3"/>
          </p:cNvCxnSpPr>
          <p:nvPr/>
        </p:nvCxnSpPr>
        <p:spPr>
          <a:xfrm flipV="1">
            <a:off x="6618295" y="1131895"/>
            <a:ext cx="866937" cy="1744655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45FB9324-23DB-4CE6-9DD2-AA99DB3EF5F5}"/>
              </a:ext>
            </a:extLst>
          </p:cNvPr>
          <p:cNvCxnSpPr>
            <a:cxnSpLocks/>
            <a:stCxn id="141" idx="3"/>
          </p:cNvCxnSpPr>
          <p:nvPr/>
        </p:nvCxnSpPr>
        <p:spPr>
          <a:xfrm flipV="1">
            <a:off x="6618295" y="1310640"/>
            <a:ext cx="1156496" cy="1565910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E5DF225B-ACD0-4627-A13F-8B1299833E1F}"/>
              </a:ext>
            </a:extLst>
          </p:cNvPr>
          <p:cNvCxnSpPr>
            <a:cxnSpLocks/>
            <a:stCxn id="141" idx="3"/>
          </p:cNvCxnSpPr>
          <p:nvPr/>
        </p:nvCxnSpPr>
        <p:spPr>
          <a:xfrm flipV="1">
            <a:off x="6618295" y="1482447"/>
            <a:ext cx="1476535" cy="1394103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3DD30ADA-6BAC-4471-AFEE-9632419DFE7C}"/>
              </a:ext>
            </a:extLst>
          </p:cNvPr>
          <p:cNvCxnSpPr>
            <a:cxnSpLocks/>
            <a:stCxn id="142" idx="3"/>
          </p:cNvCxnSpPr>
          <p:nvPr/>
        </p:nvCxnSpPr>
        <p:spPr>
          <a:xfrm>
            <a:off x="6618295" y="1535755"/>
            <a:ext cx="866937" cy="883401"/>
          </a:xfrm>
          <a:prstGeom prst="straightConnector1">
            <a:avLst/>
          </a:prstGeom>
          <a:ln w="19050">
            <a:solidFill>
              <a:srgbClr val="003399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95768B7C-BD7A-4CA4-B7EF-EA59736537A9}"/>
              </a:ext>
            </a:extLst>
          </p:cNvPr>
          <p:cNvCxnSpPr>
            <a:cxnSpLocks/>
            <a:stCxn id="142" idx="3"/>
          </p:cNvCxnSpPr>
          <p:nvPr/>
        </p:nvCxnSpPr>
        <p:spPr>
          <a:xfrm>
            <a:off x="6618295" y="1535755"/>
            <a:ext cx="1141256" cy="1035995"/>
          </a:xfrm>
          <a:prstGeom prst="straightConnector1">
            <a:avLst/>
          </a:prstGeom>
          <a:ln w="19050">
            <a:solidFill>
              <a:srgbClr val="003399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7B1D8F14-2812-439A-BF11-9B75926D49FB}"/>
              </a:ext>
            </a:extLst>
          </p:cNvPr>
          <p:cNvCxnSpPr>
            <a:cxnSpLocks/>
            <a:stCxn id="142" idx="3"/>
          </p:cNvCxnSpPr>
          <p:nvPr/>
        </p:nvCxnSpPr>
        <p:spPr>
          <a:xfrm>
            <a:off x="6618295" y="1535755"/>
            <a:ext cx="1461295" cy="1222685"/>
          </a:xfrm>
          <a:prstGeom prst="straightConnector1">
            <a:avLst/>
          </a:prstGeom>
          <a:ln w="19050">
            <a:solidFill>
              <a:srgbClr val="003399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6BB9928A-59F9-46B9-A0FE-38E580EBE470}"/>
              </a:ext>
            </a:extLst>
          </p:cNvPr>
          <p:cNvCxnSpPr>
            <a:cxnSpLocks/>
            <a:stCxn id="142" idx="3"/>
          </p:cNvCxnSpPr>
          <p:nvPr/>
        </p:nvCxnSpPr>
        <p:spPr>
          <a:xfrm>
            <a:off x="6618295" y="1535755"/>
            <a:ext cx="865256" cy="1275993"/>
          </a:xfrm>
          <a:prstGeom prst="straightConnector1">
            <a:avLst/>
          </a:prstGeom>
          <a:ln w="19050">
            <a:solidFill>
              <a:srgbClr val="003399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E7534527-2173-4F64-A1FF-3B61E3AD8591}"/>
              </a:ext>
            </a:extLst>
          </p:cNvPr>
          <p:cNvCxnSpPr>
            <a:cxnSpLocks/>
            <a:stCxn id="142" idx="3"/>
          </p:cNvCxnSpPr>
          <p:nvPr/>
        </p:nvCxnSpPr>
        <p:spPr>
          <a:xfrm>
            <a:off x="6618295" y="1535755"/>
            <a:ext cx="1162921" cy="1447118"/>
          </a:xfrm>
          <a:prstGeom prst="straightConnector1">
            <a:avLst/>
          </a:prstGeom>
          <a:ln w="19050">
            <a:solidFill>
              <a:srgbClr val="003399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48DB180C-B370-444A-BE18-0BDACD775BCE}"/>
              </a:ext>
            </a:extLst>
          </p:cNvPr>
          <p:cNvCxnSpPr>
            <a:cxnSpLocks/>
            <a:stCxn id="142" idx="3"/>
          </p:cNvCxnSpPr>
          <p:nvPr/>
        </p:nvCxnSpPr>
        <p:spPr>
          <a:xfrm>
            <a:off x="6618295" y="1535755"/>
            <a:ext cx="1450090" cy="1615115"/>
          </a:xfrm>
          <a:prstGeom prst="straightConnector1">
            <a:avLst/>
          </a:prstGeom>
          <a:ln w="19050">
            <a:solidFill>
              <a:srgbClr val="003399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FE9D80C8-5395-4189-AB32-7ECD961C67E6}"/>
              </a:ext>
            </a:extLst>
          </p:cNvPr>
          <p:cNvCxnSpPr>
            <a:cxnSpLocks/>
            <a:stCxn id="142" idx="3"/>
          </p:cNvCxnSpPr>
          <p:nvPr/>
        </p:nvCxnSpPr>
        <p:spPr>
          <a:xfrm>
            <a:off x="6618295" y="1535755"/>
            <a:ext cx="846691" cy="1652501"/>
          </a:xfrm>
          <a:prstGeom prst="straightConnector1">
            <a:avLst/>
          </a:prstGeom>
          <a:ln w="19050">
            <a:solidFill>
              <a:srgbClr val="003399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2FB37033-0531-4B2B-954C-018658506491}"/>
              </a:ext>
            </a:extLst>
          </p:cNvPr>
          <p:cNvCxnSpPr>
            <a:cxnSpLocks/>
            <a:stCxn id="142" idx="3"/>
          </p:cNvCxnSpPr>
          <p:nvPr/>
        </p:nvCxnSpPr>
        <p:spPr>
          <a:xfrm>
            <a:off x="6618295" y="1535755"/>
            <a:ext cx="1151716" cy="1827761"/>
          </a:xfrm>
          <a:prstGeom prst="straightConnector1">
            <a:avLst/>
          </a:prstGeom>
          <a:ln w="19050">
            <a:solidFill>
              <a:srgbClr val="003399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957D8C7A-BB83-41E8-8353-0F6670DB77A6}"/>
              </a:ext>
            </a:extLst>
          </p:cNvPr>
          <p:cNvCxnSpPr>
            <a:cxnSpLocks/>
            <a:stCxn id="142" idx="3"/>
          </p:cNvCxnSpPr>
          <p:nvPr/>
        </p:nvCxnSpPr>
        <p:spPr>
          <a:xfrm>
            <a:off x="6618295" y="1535755"/>
            <a:ext cx="1450090" cy="1999568"/>
          </a:xfrm>
          <a:prstGeom prst="straightConnector1">
            <a:avLst/>
          </a:prstGeom>
          <a:ln w="19050">
            <a:solidFill>
              <a:srgbClr val="003399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0E5522DD-C592-4B20-801B-409A59506105}"/>
                  </a:ext>
                </a:extLst>
              </p:cNvPr>
              <p:cNvSpPr txBox="1"/>
              <p:nvPr/>
            </p:nvSpPr>
            <p:spPr>
              <a:xfrm>
                <a:off x="6465246" y="3180835"/>
                <a:ext cx="545154" cy="38151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0E5522DD-C592-4B20-801B-409A59506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246" y="3180835"/>
                <a:ext cx="545154" cy="3815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BA3DDA95-D0A5-4BB5-8167-8881B412E75A}"/>
                  </a:ext>
                </a:extLst>
              </p:cNvPr>
              <p:cNvSpPr txBox="1"/>
              <p:nvPr/>
            </p:nvSpPr>
            <p:spPr>
              <a:xfrm>
                <a:off x="5867400" y="1961635"/>
                <a:ext cx="545154" cy="381515"/>
              </a:xfrm>
              <a:prstGeom prst="rect">
                <a:avLst/>
              </a:prstGeom>
              <a:noFill/>
              <a:ln w="28575">
                <a:solidFill>
                  <a:srgbClr val="00339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LID4096" dirty="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BA3DDA95-D0A5-4BB5-8167-8881B412E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961635"/>
                <a:ext cx="545154" cy="3815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003399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AE055ED6-7E3D-48FC-80B1-14982B2DEE93}"/>
              </a:ext>
            </a:extLst>
          </p:cNvPr>
          <p:cNvCxnSpPr>
            <a:cxnSpLocks/>
            <a:stCxn id="198" idx="3"/>
            <a:endCxn id="201" idx="2"/>
          </p:cNvCxnSpPr>
          <p:nvPr/>
        </p:nvCxnSpPr>
        <p:spPr>
          <a:xfrm flipV="1">
            <a:off x="6412554" y="1923259"/>
            <a:ext cx="287588" cy="229134"/>
          </a:xfrm>
          <a:prstGeom prst="straightConnector1">
            <a:avLst/>
          </a:prstGeom>
          <a:ln w="1905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Isosceles Triangle 200">
            <a:extLst>
              <a:ext uri="{FF2B5EF4-FFF2-40B4-BE49-F238E27FC236}">
                <a16:creationId xmlns:a16="http://schemas.microsoft.com/office/drawing/2014/main" id="{C5B3D1E3-D2B0-4E0F-8057-AEDD92B463BC}"/>
              </a:ext>
            </a:extLst>
          </p:cNvPr>
          <p:cNvSpPr/>
          <p:nvPr/>
        </p:nvSpPr>
        <p:spPr>
          <a:xfrm rot="19388900">
            <a:off x="6556779" y="1492941"/>
            <a:ext cx="332889" cy="367176"/>
          </a:xfrm>
          <a:prstGeom prst="triangle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07" name="Isosceles Triangle 206">
            <a:extLst>
              <a:ext uri="{FF2B5EF4-FFF2-40B4-BE49-F238E27FC236}">
                <a16:creationId xmlns:a16="http://schemas.microsoft.com/office/drawing/2014/main" id="{9CBB3184-4445-4F71-AEFF-C038039D6ABC}"/>
              </a:ext>
            </a:extLst>
          </p:cNvPr>
          <p:cNvSpPr/>
          <p:nvPr/>
        </p:nvSpPr>
        <p:spPr>
          <a:xfrm rot="13331922">
            <a:off x="6547479" y="2591171"/>
            <a:ext cx="332889" cy="36717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50539108-AA65-4EE3-B44B-9A6F0A8E4E40}"/>
              </a:ext>
            </a:extLst>
          </p:cNvPr>
          <p:cNvCxnSpPr>
            <a:cxnSpLocks/>
            <a:stCxn id="197" idx="0"/>
            <a:endCxn id="207" idx="1"/>
          </p:cNvCxnSpPr>
          <p:nvPr/>
        </p:nvCxnSpPr>
        <p:spPr>
          <a:xfrm flipV="1">
            <a:off x="6737823" y="2830660"/>
            <a:ext cx="37753" cy="3501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TextBox 212">
            <a:extLst>
              <a:ext uri="{FF2B5EF4-FFF2-40B4-BE49-F238E27FC236}">
                <a16:creationId xmlns:a16="http://schemas.microsoft.com/office/drawing/2014/main" id="{4D44F57F-D11C-4BFD-AE8A-A79958FEA277}"/>
              </a:ext>
            </a:extLst>
          </p:cNvPr>
          <p:cNvSpPr txBox="1"/>
          <p:nvPr/>
        </p:nvSpPr>
        <p:spPr>
          <a:xfrm>
            <a:off x="5288698" y="678418"/>
            <a:ext cx="1340702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upper plane</a:t>
            </a:r>
            <a:endParaRPr lang="LID4096" dirty="0"/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418344B3-35DA-463B-A217-64A44A7920B7}"/>
              </a:ext>
            </a:extLst>
          </p:cNvPr>
          <p:cNvSpPr txBox="1"/>
          <p:nvPr/>
        </p:nvSpPr>
        <p:spPr>
          <a:xfrm>
            <a:off x="8324641" y="830818"/>
            <a:ext cx="67989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</a:rPr>
              <a:t>pixel</a:t>
            </a:r>
            <a:endParaRPr lang="LID4096" dirty="0">
              <a:solidFill>
                <a:srgbClr val="FF0000"/>
              </a:solidFill>
            </a:endParaRPr>
          </a:p>
        </p:txBody>
      </p: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C65592A3-4091-407F-85AC-D936ACA85697}"/>
              </a:ext>
            </a:extLst>
          </p:cNvPr>
          <p:cNvCxnSpPr>
            <a:cxnSpLocks/>
            <a:stCxn id="213" idx="3"/>
          </p:cNvCxnSpPr>
          <p:nvPr/>
        </p:nvCxnSpPr>
        <p:spPr>
          <a:xfrm>
            <a:off x="6629400" y="863084"/>
            <a:ext cx="594358" cy="704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>
            <a:extLst>
              <a:ext uri="{FF2B5EF4-FFF2-40B4-BE49-F238E27FC236}">
                <a16:creationId xmlns:a16="http://schemas.microsoft.com/office/drawing/2014/main" id="{FE9B7976-0D4B-4D0B-8C35-8511345AD16F}"/>
              </a:ext>
            </a:extLst>
          </p:cNvPr>
          <p:cNvSpPr txBox="1"/>
          <p:nvPr/>
        </p:nvSpPr>
        <p:spPr>
          <a:xfrm>
            <a:off x="6705600" y="3878818"/>
            <a:ext cx="1340702" cy="369332"/>
          </a:xfrm>
          <a:prstGeom prst="rect">
            <a:avLst/>
          </a:prstGeom>
          <a:noFill/>
          <a:ln w="28575"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003399"/>
                </a:solidFill>
              </a:rPr>
              <a:t>lower plane</a:t>
            </a:r>
            <a:endParaRPr lang="LID4096" dirty="0">
              <a:solidFill>
                <a:srgbClr val="003399"/>
              </a:solidFill>
            </a:endParaRPr>
          </a:p>
        </p:txBody>
      </p: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28E5393C-1F3B-4E42-8E26-374583007ABA}"/>
              </a:ext>
            </a:extLst>
          </p:cNvPr>
          <p:cNvCxnSpPr>
            <a:cxnSpLocks/>
            <a:stCxn id="217" idx="3"/>
          </p:cNvCxnSpPr>
          <p:nvPr/>
        </p:nvCxnSpPr>
        <p:spPr>
          <a:xfrm flipV="1">
            <a:off x="8046302" y="3878818"/>
            <a:ext cx="369245" cy="184666"/>
          </a:xfrm>
          <a:prstGeom prst="straightConnector1">
            <a:avLst/>
          </a:prstGeom>
          <a:ln w="28575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Freeform: Shape 226">
            <a:extLst>
              <a:ext uri="{FF2B5EF4-FFF2-40B4-BE49-F238E27FC236}">
                <a16:creationId xmlns:a16="http://schemas.microsoft.com/office/drawing/2014/main" id="{3A6CAF8D-814B-4E93-B99F-BC6321880F79}"/>
              </a:ext>
            </a:extLst>
          </p:cNvPr>
          <p:cNvSpPr/>
          <p:nvPr/>
        </p:nvSpPr>
        <p:spPr>
          <a:xfrm>
            <a:off x="8248650" y="1416050"/>
            <a:ext cx="266700" cy="492125"/>
          </a:xfrm>
          <a:custGeom>
            <a:avLst/>
            <a:gdLst>
              <a:gd name="connsiteX0" fmla="*/ 0 w 266700"/>
              <a:gd name="connsiteY0" fmla="*/ 339725 h 492125"/>
              <a:gd name="connsiteX1" fmla="*/ 266700 w 266700"/>
              <a:gd name="connsiteY1" fmla="*/ 492125 h 492125"/>
              <a:gd name="connsiteX2" fmla="*/ 263525 w 266700"/>
              <a:gd name="connsiteY2" fmla="*/ 152400 h 492125"/>
              <a:gd name="connsiteX3" fmla="*/ 0 w 266700"/>
              <a:gd name="connsiteY3" fmla="*/ 0 h 492125"/>
              <a:gd name="connsiteX4" fmla="*/ 0 w 266700"/>
              <a:gd name="connsiteY4" fmla="*/ 339725 h 49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700" h="492125">
                <a:moveTo>
                  <a:pt x="0" y="339725"/>
                </a:moveTo>
                <a:lnTo>
                  <a:pt x="266700" y="492125"/>
                </a:lnTo>
                <a:cubicBezTo>
                  <a:pt x="265642" y="378883"/>
                  <a:pt x="264583" y="265642"/>
                  <a:pt x="263525" y="152400"/>
                </a:cubicBezTo>
                <a:lnTo>
                  <a:pt x="0" y="0"/>
                </a:lnTo>
                <a:lnTo>
                  <a:pt x="0" y="339725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229" name="Straight Arrow Connector 228">
            <a:extLst>
              <a:ext uri="{FF2B5EF4-FFF2-40B4-BE49-F238E27FC236}">
                <a16:creationId xmlns:a16="http://schemas.microsoft.com/office/drawing/2014/main" id="{1D5861AB-C2AA-46E4-B62A-86F349421F6A}"/>
              </a:ext>
            </a:extLst>
          </p:cNvPr>
          <p:cNvCxnSpPr>
            <a:stCxn id="214" idx="2"/>
          </p:cNvCxnSpPr>
          <p:nvPr/>
        </p:nvCxnSpPr>
        <p:spPr>
          <a:xfrm flipH="1">
            <a:off x="8447097" y="1200150"/>
            <a:ext cx="217493" cy="2667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6AB6C07C-BD4B-48CE-A814-1635883E828A}"/>
                  </a:ext>
                </a:extLst>
              </p:cNvPr>
              <p:cNvSpPr txBox="1"/>
              <p:nvPr/>
            </p:nvSpPr>
            <p:spPr>
              <a:xfrm>
                <a:off x="-1" y="3296135"/>
                <a:ext cx="5356821" cy="15544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Symbol" panose="05050102010706020507" pitchFamily="18" charset="2"/>
                  <a:buChar char="Þ"/>
                </a:pPr>
                <a:r>
                  <a:rPr lang="en-US" dirty="0"/>
                  <a:t>JET KLDT-E5WE/C cameras can be modeled as two point-like observers having visual ranges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dirty="0"/>
                  <a:t> and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</m:oMath>
                </a14:m>
                <a:r>
                  <a:rPr lang="en-US" dirty="0"/>
                  <a:t> looking through different detection planes</a:t>
                </a:r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:endParaRPr lang="en-US" sz="200" dirty="0"/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:r>
                  <a:rPr lang="en-US" dirty="0"/>
                  <a:t>Each plane is </a:t>
                </a:r>
                <a:r>
                  <a:rPr lang="en-US" dirty="0" err="1"/>
                  <a:t>discretised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equally spaced pixels </a:t>
                </a:r>
              </a:p>
            </p:txBody>
          </p:sp>
        </mc:Choice>
        <mc:Fallback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6AB6C07C-BD4B-48CE-A814-1635883E8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296135"/>
                <a:ext cx="5356821" cy="1554400"/>
              </a:xfrm>
              <a:prstGeom prst="rect">
                <a:avLst/>
              </a:prstGeom>
              <a:blipFill>
                <a:blip r:embed="rId8"/>
                <a:stretch>
                  <a:fillRect l="-679" t="-2308" r="-679" b="-4231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664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 animBg="1"/>
      <p:bldP spid="198" grpId="0" animBg="1"/>
      <p:bldP spid="201" grpId="0" animBg="1"/>
      <p:bldP spid="207" grpId="0" animBg="1"/>
      <p:bldP spid="213" grpId="0" animBg="1"/>
      <p:bldP spid="214" grpId="0" animBg="1"/>
      <p:bldP spid="217" grpId="0" animBg="1"/>
      <p:bldP spid="227" grpId="0" animBg="1"/>
      <p:bldP spid="2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Arc 170">
            <a:extLst>
              <a:ext uri="{FF2B5EF4-FFF2-40B4-BE49-F238E27FC236}">
                <a16:creationId xmlns:a16="http://schemas.microsoft.com/office/drawing/2014/main" id="{41F50560-2CF7-4C7A-9DE7-9E1C14BDC2E0}"/>
              </a:ext>
            </a:extLst>
          </p:cNvPr>
          <p:cNvSpPr/>
          <p:nvPr/>
        </p:nvSpPr>
        <p:spPr>
          <a:xfrm rot="12269864">
            <a:off x="6645355" y="2444984"/>
            <a:ext cx="193584" cy="178060"/>
          </a:xfrm>
          <a:prstGeom prst="arc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70" name="Arc 169">
            <a:extLst>
              <a:ext uri="{FF2B5EF4-FFF2-40B4-BE49-F238E27FC236}">
                <a16:creationId xmlns:a16="http://schemas.microsoft.com/office/drawing/2014/main" id="{E74FE17D-70A5-4C87-8C9A-FD99910E2AAA}"/>
              </a:ext>
            </a:extLst>
          </p:cNvPr>
          <p:cNvSpPr/>
          <p:nvPr/>
        </p:nvSpPr>
        <p:spPr>
          <a:xfrm rot="12269864">
            <a:off x="6055343" y="2879798"/>
            <a:ext cx="111186" cy="160417"/>
          </a:xfrm>
          <a:prstGeom prst="arc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8" name="Arc 167">
            <a:extLst>
              <a:ext uri="{FF2B5EF4-FFF2-40B4-BE49-F238E27FC236}">
                <a16:creationId xmlns:a16="http://schemas.microsoft.com/office/drawing/2014/main" id="{F8CDFA37-69E5-46D4-8918-D6D835548AEF}"/>
              </a:ext>
            </a:extLst>
          </p:cNvPr>
          <p:cNvSpPr/>
          <p:nvPr/>
        </p:nvSpPr>
        <p:spPr>
          <a:xfrm rot="12269864">
            <a:off x="6704974" y="3122454"/>
            <a:ext cx="331167" cy="294493"/>
          </a:xfrm>
          <a:prstGeom prst="arc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7" name="Arc 106">
            <a:extLst>
              <a:ext uri="{FF2B5EF4-FFF2-40B4-BE49-F238E27FC236}">
                <a16:creationId xmlns:a16="http://schemas.microsoft.com/office/drawing/2014/main" id="{044A2420-B707-4F17-8EC0-7DD047A5A655}"/>
              </a:ext>
            </a:extLst>
          </p:cNvPr>
          <p:cNvSpPr/>
          <p:nvPr/>
        </p:nvSpPr>
        <p:spPr>
          <a:xfrm rot="12269864">
            <a:off x="6088754" y="1823132"/>
            <a:ext cx="421570" cy="441676"/>
          </a:xfrm>
          <a:prstGeom prst="arc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B1B5A-020A-4BC5-BD08-3F3CCBD4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150"/>
            <a:ext cx="8305800" cy="342900"/>
          </a:xfrm>
        </p:spPr>
        <p:txBody>
          <a:bodyPr/>
          <a:lstStyle/>
          <a:p>
            <a:pPr algn="ctr"/>
            <a:r>
              <a:rPr lang="en-US" sz="2500" dirty="0"/>
              <a:t>Angular integration of the radiated power</a:t>
            </a:r>
            <a:endParaRPr lang="LID4096" sz="25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C5AB5-3CB1-4E7D-9834-400F57B0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C. Sommariva | JOREK general meeting | 17/03/2021 | Page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27DC7F-E748-43FA-96E3-754348267875}"/>
              </a:ext>
            </a:extLst>
          </p:cNvPr>
          <p:cNvSpPr txBox="1"/>
          <p:nvPr/>
        </p:nvSpPr>
        <p:spPr>
          <a:xfrm>
            <a:off x="4089797" y="210383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LID4096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7A0EC4-9A06-4545-B5C1-2CCA62740C87}"/>
              </a:ext>
            </a:extLst>
          </p:cNvPr>
          <p:cNvCxnSpPr>
            <a:cxnSpLocks/>
          </p:cNvCxnSpPr>
          <p:nvPr/>
        </p:nvCxnSpPr>
        <p:spPr>
          <a:xfrm>
            <a:off x="6406703" y="1913621"/>
            <a:ext cx="0" cy="838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E654AD3-0D96-43A5-ADA3-83FE4090736B}"/>
              </a:ext>
            </a:extLst>
          </p:cNvPr>
          <p:cNvCxnSpPr>
            <a:cxnSpLocks/>
          </p:cNvCxnSpPr>
          <p:nvPr/>
        </p:nvCxnSpPr>
        <p:spPr>
          <a:xfrm>
            <a:off x="6399776" y="2744894"/>
            <a:ext cx="692727" cy="3944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50D9489-1B3C-43AF-AE0C-C85A5BCD304E}"/>
              </a:ext>
            </a:extLst>
          </p:cNvPr>
          <p:cNvCxnSpPr>
            <a:cxnSpLocks/>
          </p:cNvCxnSpPr>
          <p:nvPr/>
        </p:nvCxnSpPr>
        <p:spPr>
          <a:xfrm>
            <a:off x="6399776" y="1913621"/>
            <a:ext cx="692727" cy="3944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C138EE-F3CE-4E2F-AD6E-9F00A832CA5F}"/>
              </a:ext>
            </a:extLst>
          </p:cNvPr>
          <p:cNvCxnSpPr/>
          <p:nvPr/>
        </p:nvCxnSpPr>
        <p:spPr>
          <a:xfrm>
            <a:off x="7078649" y="2308087"/>
            <a:ext cx="0" cy="8312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C8B373F9-1E75-4108-A7B4-FF54F4AB37E0}"/>
              </a:ext>
            </a:extLst>
          </p:cNvPr>
          <p:cNvSpPr txBox="1"/>
          <p:nvPr/>
        </p:nvSpPr>
        <p:spPr>
          <a:xfrm>
            <a:off x="7924798" y="3204686"/>
            <a:ext cx="679897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pixel</a:t>
            </a:r>
            <a:endParaRPr lang="LID4096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5C78E36-2A11-4EF4-AF5C-BFA16B4E48E8}"/>
              </a:ext>
            </a:extLst>
          </p:cNvPr>
          <p:cNvSpPr/>
          <p:nvPr/>
        </p:nvSpPr>
        <p:spPr>
          <a:xfrm>
            <a:off x="7023230" y="3077014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18847503-97D1-4056-8E6C-8393278EF77C}"/>
              </a:ext>
            </a:extLst>
          </p:cNvPr>
          <p:cNvSpPr/>
          <p:nvPr/>
        </p:nvSpPr>
        <p:spPr>
          <a:xfrm>
            <a:off x="6372065" y="2712916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5580B508-D37D-4AD8-9C02-EC15C388148F}"/>
              </a:ext>
            </a:extLst>
          </p:cNvPr>
          <p:cNvSpPr/>
          <p:nvPr/>
        </p:nvSpPr>
        <p:spPr>
          <a:xfrm>
            <a:off x="6372065" y="1897618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C77BE95-65D6-4B0B-B42B-3F3656CDC0D7}"/>
              </a:ext>
            </a:extLst>
          </p:cNvPr>
          <p:cNvSpPr/>
          <p:nvPr/>
        </p:nvSpPr>
        <p:spPr>
          <a:xfrm>
            <a:off x="7037084" y="2269987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C4BB927-08A7-43C6-9C74-CE54EE758F33}"/>
              </a:ext>
            </a:extLst>
          </p:cNvPr>
          <p:cNvSpPr/>
          <p:nvPr/>
        </p:nvSpPr>
        <p:spPr>
          <a:xfrm>
            <a:off x="8153400" y="1745218"/>
            <a:ext cx="152400" cy="15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85" name="Graphic 84" descr="Video camera with solid fill">
            <a:extLst>
              <a:ext uri="{FF2B5EF4-FFF2-40B4-BE49-F238E27FC236}">
                <a16:creationId xmlns:a16="http://schemas.microsoft.com/office/drawing/2014/main" id="{66418F84-BE0A-4328-A897-C4ECBCF73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92690" y="3067320"/>
            <a:ext cx="746110" cy="746110"/>
          </a:xfrm>
          <a:prstGeom prst="rect">
            <a:avLst/>
          </a:prstGeom>
        </p:spPr>
      </p:pic>
      <p:sp>
        <p:nvSpPr>
          <p:cNvPr id="147" name="TextBox 146">
            <a:extLst>
              <a:ext uri="{FF2B5EF4-FFF2-40B4-BE49-F238E27FC236}">
                <a16:creationId xmlns:a16="http://schemas.microsoft.com/office/drawing/2014/main" id="{6AAE4E46-611B-4A1E-98BE-D2235AA8AF24}"/>
              </a:ext>
            </a:extLst>
          </p:cNvPr>
          <p:cNvSpPr txBox="1"/>
          <p:nvPr/>
        </p:nvSpPr>
        <p:spPr>
          <a:xfrm>
            <a:off x="6824790" y="1135618"/>
            <a:ext cx="178581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</a:rPr>
              <a:t>Integration node</a:t>
            </a:r>
            <a:endParaRPr lang="LID4096" dirty="0">
              <a:solidFill>
                <a:srgbClr val="FF000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9122453-B0BE-4EE1-9784-834CD8E022D2}"/>
              </a:ext>
            </a:extLst>
          </p:cNvPr>
          <p:cNvSpPr txBox="1"/>
          <p:nvPr/>
        </p:nvSpPr>
        <p:spPr>
          <a:xfrm>
            <a:off x="7903411" y="2401018"/>
            <a:ext cx="1087772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light path</a:t>
            </a:r>
            <a:endParaRPr lang="LID4096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DDC5057D-F40F-4C0D-B7FF-FE2328A3989A}"/>
                  </a:ext>
                </a:extLst>
              </p:cNvPr>
              <p:cNvSpPr txBox="1"/>
              <p:nvPr/>
            </p:nvSpPr>
            <p:spPr>
              <a:xfrm>
                <a:off x="5561701" y="986255"/>
                <a:ext cx="921201" cy="709938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LID4096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DDC5057D-F40F-4C0D-B7FF-FE2328A39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701" y="986255"/>
                <a:ext cx="921201" cy="7099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TextBox 149">
            <a:extLst>
              <a:ext uri="{FF2B5EF4-FFF2-40B4-BE49-F238E27FC236}">
                <a16:creationId xmlns:a16="http://schemas.microsoft.com/office/drawing/2014/main" id="{22B3C5C5-11E4-4CF7-A20F-B60637EFCB0A}"/>
              </a:ext>
            </a:extLst>
          </p:cNvPr>
          <p:cNvSpPr txBox="1"/>
          <p:nvPr/>
        </p:nvSpPr>
        <p:spPr>
          <a:xfrm>
            <a:off x="5354518" y="2254909"/>
            <a:ext cx="530802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LoS</a:t>
            </a:r>
            <a:endParaRPr lang="LID4096" dirty="0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6BEF79E-0772-4D72-896B-DBE5761B4212}"/>
              </a:ext>
            </a:extLst>
          </p:cNvPr>
          <p:cNvCxnSpPr>
            <a:cxnSpLocks/>
            <a:endCxn id="82" idx="0"/>
          </p:cNvCxnSpPr>
          <p:nvPr/>
        </p:nvCxnSpPr>
        <p:spPr>
          <a:xfrm flipH="1">
            <a:off x="6410165" y="1503152"/>
            <a:ext cx="413274" cy="3944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D8F90B2-A35D-4495-8517-C36AF1796443}"/>
              </a:ext>
            </a:extLst>
          </p:cNvPr>
          <p:cNvCxnSpPr>
            <a:cxnSpLocks/>
            <a:stCxn id="150" idx="2"/>
          </p:cNvCxnSpPr>
          <p:nvPr/>
        </p:nvCxnSpPr>
        <p:spPr>
          <a:xfrm>
            <a:off x="5619919" y="2624241"/>
            <a:ext cx="265401" cy="268503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8550D6C-1148-4601-95B1-46B9780106BE}"/>
              </a:ext>
            </a:extLst>
          </p:cNvPr>
          <p:cNvCxnSpPr>
            <a:cxnSpLocks/>
            <a:stCxn id="149" idx="2"/>
            <a:endCxn id="107" idx="2"/>
          </p:cNvCxnSpPr>
          <p:nvPr/>
        </p:nvCxnSpPr>
        <p:spPr>
          <a:xfrm>
            <a:off x="6022302" y="1696193"/>
            <a:ext cx="85427" cy="26037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FFBE8FF-BAB3-40BC-93F7-19E00C913F39}"/>
              </a:ext>
            </a:extLst>
          </p:cNvPr>
          <p:cNvCxnSpPr>
            <a:cxnSpLocks/>
            <a:stCxn id="66" idx="1"/>
          </p:cNvCxnSpPr>
          <p:nvPr/>
        </p:nvCxnSpPr>
        <p:spPr>
          <a:xfrm flipH="1" flipV="1">
            <a:off x="7543800" y="2508563"/>
            <a:ext cx="359611" cy="7712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3B8B226-E7CC-4686-9103-679EE5D70A55}"/>
                  </a:ext>
                </a:extLst>
              </p:cNvPr>
              <p:cNvSpPr txBox="1"/>
              <p:nvPr/>
            </p:nvSpPr>
            <p:spPr>
              <a:xfrm>
                <a:off x="8229600" y="1821418"/>
                <a:ext cx="351350" cy="36933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3B8B226-E7CC-4686-9103-679EE5D70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1821418"/>
                <a:ext cx="3513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73EA340-009A-4EA1-90AA-A03B3ADE24BF}"/>
                  </a:ext>
                </a:extLst>
              </p:cNvPr>
              <p:cNvSpPr txBox="1"/>
              <p:nvPr/>
            </p:nvSpPr>
            <p:spPr>
              <a:xfrm>
                <a:off x="1" y="514350"/>
                <a:ext cx="4876544" cy="400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full synchrotron power distribution has to be integrated over the solid angle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sz="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Write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integral in terms of area integrals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bSup>
                                </m:e>
                              </m:d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𝑑𝐴</m:t>
                      </m:r>
                    </m:oMath>
                  </m:oMathPara>
                </a14:m>
                <a:endParaRPr lang="en-US" dirty="0"/>
              </a:p>
              <a:p>
                <a:endParaRPr lang="en-US" sz="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/>
                  <a:t>Discretise</a:t>
                </a:r>
                <a:r>
                  <a:rPr lang="en-US" dirty="0"/>
                  <a:t> the surface integral over a pixel with a 2D numerical integration scheme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For each </a:t>
                </a:r>
                <a:r>
                  <a:rPr lang="en-US" dirty="0" err="1"/>
                  <a:t>j</a:t>
                </a:r>
                <a:r>
                  <a:rPr lang="en-US" baseline="-25000" dirty="0" err="1"/>
                  <a:t>th</a:t>
                </a:r>
                <a:r>
                  <a:rPr lang="en-US" dirty="0"/>
                  <a:t> - node: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" dirty="0"/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dirty="0"/>
                  <a:t>Compute the node position in terms of orbital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dirty="0"/>
                  <a:t>Compute the contribution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73EA340-009A-4EA1-90AA-A03B3ADE2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14350"/>
                <a:ext cx="4876544" cy="4002442"/>
              </a:xfrm>
              <a:prstGeom prst="rect">
                <a:avLst/>
              </a:prstGeom>
              <a:blipFill>
                <a:blip r:embed="rId6"/>
                <a:stretch>
                  <a:fillRect l="-1000" t="-761" r="-37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E6C1D5B-484E-4283-BF66-B6474BE2526C}"/>
              </a:ext>
            </a:extLst>
          </p:cNvPr>
          <p:cNvCxnSpPr>
            <a:stCxn id="24" idx="2"/>
          </p:cNvCxnSpPr>
          <p:nvPr/>
        </p:nvCxnSpPr>
        <p:spPr>
          <a:xfrm flipH="1">
            <a:off x="5867400" y="1821418"/>
            <a:ext cx="2286000" cy="1524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C4717C80-B9C2-4DCE-93A3-8795D758ED04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6482903" y="1821418"/>
            <a:ext cx="1670497" cy="74774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5C6E5377-E237-4E05-8E5E-EEFA234DFDAC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6625516" y="1821418"/>
            <a:ext cx="1527884" cy="179353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9BCBAF43-9F14-48BE-A87D-2C7B429F3764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5897049" y="1821418"/>
            <a:ext cx="2256351" cy="120753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F5DEABC7-781F-4EF4-B167-14AAA211E537}"/>
              </a:ext>
            </a:extLst>
          </p:cNvPr>
          <p:cNvCxnSpPr>
            <a:stCxn id="82" idx="2"/>
            <a:endCxn id="85" idx="3"/>
          </p:cNvCxnSpPr>
          <p:nvPr/>
        </p:nvCxnSpPr>
        <p:spPr>
          <a:xfrm flipH="1">
            <a:off x="5638800" y="1935718"/>
            <a:ext cx="733265" cy="1504657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48B83888-078B-4DBE-B431-53BB85F3EC67}"/>
              </a:ext>
            </a:extLst>
          </p:cNvPr>
          <p:cNvCxnSpPr>
            <a:stCxn id="83" idx="3"/>
            <a:endCxn id="85" idx="3"/>
          </p:cNvCxnSpPr>
          <p:nvPr/>
        </p:nvCxnSpPr>
        <p:spPr>
          <a:xfrm flipH="1">
            <a:off x="5638800" y="2335028"/>
            <a:ext cx="1409443" cy="1105347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F4731BB-15DA-46D6-8166-355F63D0B88C}"/>
              </a:ext>
            </a:extLst>
          </p:cNvPr>
          <p:cNvCxnSpPr>
            <a:stCxn id="81" idx="3"/>
            <a:endCxn id="85" idx="3"/>
          </p:cNvCxnSpPr>
          <p:nvPr/>
        </p:nvCxnSpPr>
        <p:spPr>
          <a:xfrm flipH="1">
            <a:off x="5638800" y="2777957"/>
            <a:ext cx="744424" cy="66241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6EC89136-508E-46FD-A8CE-1F0ED1884AB5}"/>
              </a:ext>
            </a:extLst>
          </p:cNvPr>
          <p:cNvCxnSpPr>
            <a:stCxn id="23" idx="3"/>
            <a:endCxn id="85" idx="3"/>
          </p:cNvCxnSpPr>
          <p:nvPr/>
        </p:nvCxnSpPr>
        <p:spPr>
          <a:xfrm flipH="1">
            <a:off x="5638800" y="3142055"/>
            <a:ext cx="1395589" cy="29832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7BB3024-A71A-4F92-92A8-E1D102A652DB}"/>
              </a:ext>
            </a:extLst>
          </p:cNvPr>
          <p:cNvCxnSpPr>
            <a:cxnSpLocks/>
            <a:stCxn id="75" idx="1"/>
          </p:cNvCxnSpPr>
          <p:nvPr/>
        </p:nvCxnSpPr>
        <p:spPr>
          <a:xfrm flipH="1" flipV="1">
            <a:off x="7075184" y="2734162"/>
            <a:ext cx="849614" cy="6551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5AA6B45C-22F6-4557-8A3E-4BAF0CC86163}"/>
                  </a:ext>
                </a:extLst>
              </p:cNvPr>
              <p:cNvSpPr txBox="1"/>
              <p:nvPr/>
            </p:nvSpPr>
            <p:spPr>
              <a:xfrm>
                <a:off x="0" y="4313381"/>
                <a:ext cx="9144000" cy="635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Compute the surface integral over the pixel area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)≅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</m:e>
                        </m:d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5AA6B45C-22F6-4557-8A3E-4BAF0CC86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13381"/>
                <a:ext cx="9144000" cy="635687"/>
              </a:xfrm>
              <a:prstGeom prst="rect">
                <a:avLst/>
              </a:prstGeom>
              <a:blipFill>
                <a:blip r:embed="rId7"/>
                <a:stretch>
                  <a:fillRect l="-40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70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170" grpId="0" animBg="1"/>
      <p:bldP spid="168" grpId="0" animBg="1"/>
      <p:bldP spid="107" grpId="0" animBg="1"/>
      <p:bldP spid="23" grpId="0" animBg="1"/>
      <p:bldP spid="81" grpId="0" animBg="1"/>
      <p:bldP spid="82" grpId="0" animBg="1"/>
      <p:bldP spid="83" grpId="0" animBg="1"/>
      <p:bldP spid="24" grpId="0" animBg="1"/>
      <p:bldP spid="147" grpId="0" animBg="1"/>
      <p:bldP spid="66" grpId="0" animBg="1"/>
      <p:bldP spid="149" grpId="0" animBg="1"/>
      <p:bldP spid="150" grpId="0" animBg="1"/>
      <p:bldP spid="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1B5A-020A-4BC5-BD08-3F3CCBD4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150"/>
            <a:ext cx="8305800" cy="342900"/>
          </a:xfrm>
        </p:spPr>
        <p:txBody>
          <a:bodyPr/>
          <a:lstStyle/>
          <a:p>
            <a:pPr algn="ctr"/>
            <a:r>
              <a:rPr lang="en-US" sz="2500" dirty="0"/>
              <a:t>Spectral integration</a:t>
            </a:r>
            <a:endParaRPr lang="LID4096" sz="25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C5AB5-3CB1-4E7D-9834-400F57B0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C. Sommariva | JOREK general meeting | 17/03/2021 | Page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27DC7F-E748-43FA-96E3-754348267875}"/>
              </a:ext>
            </a:extLst>
          </p:cNvPr>
          <p:cNvSpPr txBox="1"/>
          <p:nvPr/>
        </p:nvSpPr>
        <p:spPr>
          <a:xfrm>
            <a:off x="4089797" y="238276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LID4096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153FDF-9E3A-4724-B34D-7FFEB2D5AD06}"/>
              </a:ext>
            </a:extLst>
          </p:cNvPr>
          <p:cNvSpPr txBox="1"/>
          <p:nvPr/>
        </p:nvSpPr>
        <p:spPr>
          <a:xfrm>
            <a:off x="0" y="514350"/>
            <a:ext cx="4571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Cameras are sensitive within specific wavelength ranges:</a:t>
            </a:r>
            <a:endParaRPr lang="en-US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JET KLDT-E5WC:</a:t>
            </a:r>
            <a:r>
              <a:rPr lang="el-GR" sz="1800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3 &lt;</a:t>
            </a:r>
            <a:r>
              <a:rPr lang="el-GR" sz="1800" dirty="0">
                <a:latin typeface="+mn-lt"/>
              </a:rPr>
              <a:t> λ </a:t>
            </a:r>
            <a:r>
              <a:rPr lang="en-US" sz="1800" dirty="0">
                <a:latin typeface="+mn-lt"/>
              </a:rPr>
              <a:t>&lt; 3.5</a:t>
            </a:r>
            <a:r>
              <a:rPr lang="el-GR" sz="1800" dirty="0">
                <a:latin typeface="+mn-lt"/>
              </a:rPr>
              <a:t>μ</a:t>
            </a:r>
            <a:r>
              <a:rPr lang="en-US" sz="1800" dirty="0">
                <a:latin typeface="+mn-lt"/>
              </a:rPr>
              <a:t>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JET KLDT-E5WE: ~400 &lt;</a:t>
            </a:r>
            <a:r>
              <a:rPr lang="el-GR" sz="1800" dirty="0">
                <a:latin typeface="+mn-lt"/>
              </a:rPr>
              <a:t> λ </a:t>
            </a:r>
            <a:r>
              <a:rPr lang="en-US" dirty="0"/>
              <a:t>&lt; ~ 700nm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40349684-53EF-48F2-81BE-96AD260B3C4B}"/>
                  </a:ext>
                </a:extLst>
              </p:cNvPr>
              <p:cNvSpPr txBox="1"/>
              <p:nvPr/>
            </p:nvSpPr>
            <p:spPr>
              <a:xfrm>
                <a:off x="15914" y="1741170"/>
                <a:ext cx="4571744" cy="92333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Symbol" panose="05050102010706020507" pitchFamily="18" charset="2"/>
                  <a:buChar char="Þ"/>
                </a:pPr>
                <a:r>
                  <a:rPr lang="en-US" dirty="0">
                    <a:solidFill>
                      <a:schemeClr val="tx1"/>
                    </a:solidFill>
                  </a:rPr>
                  <a:t>The synchrotron power distribution has to be integrated w.r.t the wavelength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all camera sensitivity intervals.</a:t>
                </a:r>
                <a:endParaRPr lang="en-US" dirty="0"/>
              </a:p>
            </p:txBody>
          </p:sp>
        </mc:Choice>
        <mc:Fallback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40349684-53EF-48F2-81BE-96AD260B3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4" y="1741170"/>
                <a:ext cx="4571744" cy="923330"/>
              </a:xfrm>
              <a:prstGeom prst="rect">
                <a:avLst/>
              </a:prstGeom>
              <a:blipFill>
                <a:blip r:embed="rId3"/>
                <a:stretch>
                  <a:fillRect l="-927" t="-3846" b="-769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F99100-A8A0-4615-AC17-43A337C75BB6}"/>
                  </a:ext>
                </a:extLst>
              </p:cNvPr>
              <p:cNvSpPr txBox="1"/>
              <p:nvPr/>
            </p:nvSpPr>
            <p:spPr>
              <a:xfrm>
                <a:off x="15914" y="2647950"/>
                <a:ext cx="4555830" cy="2571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Spectral integration of the radiated power distribution </a:t>
                </a:r>
                <a:r>
                  <a:rPr lang="en-US" sz="1500" dirty="0"/>
                  <a:t>[11]</a:t>
                </a:r>
                <a:r>
                  <a:rPr lang="en-US" dirty="0"/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nary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√3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1800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√3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F99100-A8A0-4615-AC17-43A337C75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4" y="2647950"/>
                <a:ext cx="4555830" cy="2571473"/>
              </a:xfrm>
              <a:prstGeom prst="rect">
                <a:avLst/>
              </a:prstGeom>
              <a:blipFill>
                <a:blip r:embed="rId4"/>
                <a:stretch>
                  <a:fillRect l="-1205" t="-118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9CB4CF-330D-44F5-B568-C0EA7214D77A}"/>
                  </a:ext>
                </a:extLst>
              </p:cNvPr>
              <p:cNvSpPr txBox="1"/>
              <p:nvPr/>
            </p:nvSpPr>
            <p:spPr>
              <a:xfrm>
                <a:off x="4724400" y="514350"/>
                <a:ext cx="4402516" cy="1604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Issue: the modified Bessel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1/3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2/3</m:t>
                        </m:r>
                      </m:sub>
                    </m:sSub>
                  </m:oMath>
                </a14:m>
                <a:r>
                  <a:rPr lang="en-US" dirty="0"/>
                  <a:t> are not necessarily supported by mathematical libraries (e.g. CUDA </a:t>
                </a:r>
                <a:r>
                  <a:rPr lang="en-US" sz="1500" dirty="0"/>
                  <a:t>[12]):</a:t>
                </a:r>
              </a:p>
              <a:p>
                <a:endParaRPr lang="en-US" sz="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Numerical implementations exist</a:t>
                </a:r>
                <a:r>
                  <a:rPr lang="en-US" sz="1500" dirty="0"/>
                  <a:t> </a:t>
                </a:r>
                <a:r>
                  <a:rPr lang="en-US" dirty="0"/>
                  <a:t>but with which performance </a:t>
                </a:r>
                <a:r>
                  <a:rPr lang="en-US" sz="1500" dirty="0"/>
                  <a:t>[13]</a:t>
                </a:r>
                <a:r>
                  <a:rPr lang="en-US" dirty="0"/>
                  <a:t>?</a:t>
                </a:r>
                <a:endParaRPr lang="LID4096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9CB4CF-330D-44F5-B568-C0EA7214D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514350"/>
                <a:ext cx="4402516" cy="1604029"/>
              </a:xfrm>
              <a:prstGeom prst="rect">
                <a:avLst/>
              </a:prstGeom>
              <a:blipFill>
                <a:blip r:embed="rId5"/>
                <a:stretch>
                  <a:fillRect l="-1108" t="-1515" r="-2078" b="-492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AC9C20A9-07E1-49D9-A8E1-14946C12F8AE}"/>
                  </a:ext>
                </a:extLst>
              </p:cNvPr>
              <p:cNvSpPr txBox="1"/>
              <p:nvPr/>
            </p:nvSpPr>
            <p:spPr>
              <a:xfrm>
                <a:off x="4724400" y="2164099"/>
                <a:ext cx="4402516" cy="2736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Possible solutions: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Precompute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1/3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/3</m:t>
                        </m:r>
                      </m:sub>
                    </m:sSub>
                  </m:oMath>
                </a14:m>
                <a:r>
                  <a:rPr lang="en-US" dirty="0"/>
                  <a:t> off-line, store them in a look-up table and interpolate the desired values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Precompute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1/3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/3</m:t>
                        </m:r>
                      </m:sub>
                    </m:sSub>
                  </m:oMath>
                </a14:m>
                <a:r>
                  <a:rPr lang="en-US" dirty="0"/>
                  <a:t> off-line and train an interpolator using machine learning technique </a:t>
                </a:r>
              </a:p>
              <a:p>
                <a:endParaRPr lang="en-US" sz="500" dirty="0"/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:r>
                  <a:rPr lang="en-US" dirty="0"/>
                  <a:t>Standard numerical methods can be used for integrating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after knowing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/3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AC9C20A9-07E1-49D9-A8E1-14946C12F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164099"/>
                <a:ext cx="4402516" cy="2736903"/>
              </a:xfrm>
              <a:prstGeom prst="rect">
                <a:avLst/>
              </a:prstGeom>
              <a:blipFill>
                <a:blip r:embed="rId6"/>
                <a:stretch>
                  <a:fillRect l="-1108" t="-1114" r="-831" b="-178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03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7" grpId="0"/>
      <p:bldP spid="8" grpId="0"/>
      <p:bldP spid="1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92">
            <a:extLst>
              <a:ext uri="{FF2B5EF4-FFF2-40B4-BE49-F238E27FC236}">
                <a16:creationId xmlns:a16="http://schemas.microsoft.com/office/drawing/2014/main" id="{9D70B4F4-B0B0-4E73-ABCE-2AE6F0BAD103}"/>
              </a:ext>
            </a:extLst>
          </p:cNvPr>
          <p:cNvSpPr txBox="1"/>
          <p:nvPr/>
        </p:nvSpPr>
        <p:spPr>
          <a:xfrm>
            <a:off x="-715120" y="4047258"/>
            <a:ext cx="472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Check if the path does not intersect the tokamak boundary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A076587-1B83-4A1A-A427-91C276512551}"/>
              </a:ext>
            </a:extLst>
          </p:cNvPr>
          <p:cNvSpPr txBox="1"/>
          <p:nvPr/>
        </p:nvSpPr>
        <p:spPr>
          <a:xfrm>
            <a:off x="-713508" y="3435565"/>
            <a:ext cx="5280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Check if contained in the electron emission cone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B1B5A-020A-4BC5-BD08-3F3CCBD4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150"/>
            <a:ext cx="8305800" cy="342900"/>
          </a:xfrm>
        </p:spPr>
        <p:txBody>
          <a:bodyPr/>
          <a:lstStyle/>
          <a:p>
            <a:pPr algn="ctr"/>
            <a:r>
              <a:rPr lang="en-US" sz="2500" dirty="0"/>
              <a:t>Select active electrons for reducing algorithm cost</a:t>
            </a:r>
            <a:endParaRPr lang="LID4096" sz="25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C5AB5-3CB1-4E7D-9834-400F57B0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C. Sommariva | JOREK general meeting | 12/02/2021 | Page 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27DC7F-E748-43FA-96E3-754348267875}"/>
              </a:ext>
            </a:extLst>
          </p:cNvPr>
          <p:cNvSpPr txBox="1"/>
          <p:nvPr/>
        </p:nvSpPr>
        <p:spPr>
          <a:xfrm>
            <a:off x="4089797" y="238276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LID4096" dirty="0"/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F4A76306-38DE-4E9F-8B9E-DC4D10580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294" y="788819"/>
            <a:ext cx="4526672" cy="2613887"/>
          </a:xfrm>
          <a:prstGeom prst="rect">
            <a:avLst/>
          </a:prstGeom>
        </p:spPr>
      </p:pic>
      <p:grpSp>
        <p:nvGrpSpPr>
          <p:cNvPr id="213" name="Group 212">
            <a:extLst>
              <a:ext uri="{FF2B5EF4-FFF2-40B4-BE49-F238E27FC236}">
                <a16:creationId xmlns:a16="http://schemas.microsoft.com/office/drawing/2014/main" id="{952BC3C4-30C4-46FB-92A4-411B154E6864}"/>
              </a:ext>
            </a:extLst>
          </p:cNvPr>
          <p:cNvGrpSpPr/>
          <p:nvPr/>
        </p:nvGrpSpPr>
        <p:grpSpPr>
          <a:xfrm>
            <a:off x="5660139" y="3359952"/>
            <a:ext cx="334512" cy="201083"/>
            <a:chOff x="5660139" y="3359952"/>
            <a:chExt cx="334512" cy="201083"/>
          </a:xfrm>
        </p:grpSpPr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3BC19A0-6A41-4DBD-88EF-9216080EDCFB}"/>
                </a:ext>
              </a:extLst>
            </p:cNvPr>
            <p:cNvCxnSpPr>
              <a:cxnSpLocks/>
            </p:cNvCxnSpPr>
            <p:nvPr/>
          </p:nvCxnSpPr>
          <p:spPr>
            <a:xfrm>
              <a:off x="5682615" y="3384083"/>
              <a:ext cx="304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0D769862-DE4A-4D06-BA11-5C50B5E7D1EC}"/>
                </a:ext>
              </a:extLst>
            </p:cNvPr>
            <p:cNvCxnSpPr/>
            <p:nvPr/>
          </p:nvCxnSpPr>
          <p:spPr>
            <a:xfrm>
              <a:off x="5682615" y="3384083"/>
              <a:ext cx="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4980C8FB-4D79-43AE-9C5C-31D28310E834}"/>
                </a:ext>
              </a:extLst>
            </p:cNvPr>
            <p:cNvCxnSpPr>
              <a:cxnSpLocks/>
            </p:cNvCxnSpPr>
            <p:nvPr/>
          </p:nvCxnSpPr>
          <p:spPr>
            <a:xfrm>
              <a:off x="5674995" y="3534578"/>
              <a:ext cx="304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7A9FD9C3-8AD2-48DC-B6D7-19A94582E119}"/>
                </a:ext>
              </a:extLst>
            </p:cNvPr>
            <p:cNvCxnSpPr/>
            <p:nvPr/>
          </p:nvCxnSpPr>
          <p:spPr>
            <a:xfrm>
              <a:off x="5970270" y="3384083"/>
              <a:ext cx="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83290703-492B-450D-809C-F668FE828A70}"/>
                </a:ext>
              </a:extLst>
            </p:cNvPr>
            <p:cNvSpPr/>
            <p:nvPr/>
          </p:nvSpPr>
          <p:spPr>
            <a:xfrm>
              <a:off x="5660139" y="3362702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3F27CF4A-C72B-49AA-BD00-A901E94FF13B}"/>
                </a:ext>
              </a:extLst>
            </p:cNvPr>
            <p:cNvSpPr/>
            <p:nvPr/>
          </p:nvSpPr>
          <p:spPr>
            <a:xfrm>
              <a:off x="5660139" y="351531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08599BFA-EF09-431A-BE0B-44C5F6F98D7D}"/>
                </a:ext>
              </a:extLst>
            </p:cNvPr>
            <p:cNvSpPr/>
            <p:nvPr/>
          </p:nvSpPr>
          <p:spPr>
            <a:xfrm>
              <a:off x="5948932" y="350938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86D14389-2188-4385-8E95-409AC020FDA6}"/>
                </a:ext>
              </a:extLst>
            </p:cNvPr>
            <p:cNvSpPr/>
            <p:nvPr/>
          </p:nvSpPr>
          <p:spPr>
            <a:xfrm>
              <a:off x="5948932" y="3359952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173" name="Oval 172">
            <a:extLst>
              <a:ext uri="{FF2B5EF4-FFF2-40B4-BE49-F238E27FC236}">
                <a16:creationId xmlns:a16="http://schemas.microsoft.com/office/drawing/2014/main" id="{BAF9A103-2057-4F1C-A867-0CEF80C6070F}"/>
              </a:ext>
            </a:extLst>
          </p:cNvPr>
          <p:cNvSpPr/>
          <p:nvPr/>
        </p:nvSpPr>
        <p:spPr>
          <a:xfrm>
            <a:off x="5257800" y="2241083"/>
            <a:ext cx="121919" cy="14168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46A466A5-910B-4E36-B68A-AB505F31F9CA}"/>
              </a:ext>
            </a:extLst>
          </p:cNvPr>
          <p:cNvSpPr/>
          <p:nvPr/>
        </p:nvSpPr>
        <p:spPr>
          <a:xfrm>
            <a:off x="5001337" y="2615199"/>
            <a:ext cx="104064" cy="12880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1DF7C167-D9DA-473B-AE4C-FAD1DB7502BB}"/>
              </a:ext>
            </a:extLst>
          </p:cNvPr>
          <p:cNvGrpSpPr/>
          <p:nvPr/>
        </p:nvGrpSpPr>
        <p:grpSpPr>
          <a:xfrm>
            <a:off x="7906906" y="3369397"/>
            <a:ext cx="439477" cy="298316"/>
            <a:chOff x="7906906" y="3369397"/>
            <a:chExt cx="439477" cy="298316"/>
          </a:xfrm>
        </p:grpSpPr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217786A2-67E6-4778-AC73-0047D6CDAA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4800" y="3382811"/>
              <a:ext cx="96492" cy="774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FFF06E45-2365-4BF7-AEBF-B534D973DA1F}"/>
                </a:ext>
              </a:extLst>
            </p:cNvPr>
            <p:cNvCxnSpPr>
              <a:cxnSpLocks/>
            </p:cNvCxnSpPr>
            <p:nvPr/>
          </p:nvCxnSpPr>
          <p:spPr>
            <a:xfrm>
              <a:off x="8041583" y="3383239"/>
              <a:ext cx="284509" cy="2000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6F3CDEF2-8D5C-4BFA-8443-D0379FCAE9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9600" y="3583258"/>
              <a:ext cx="96492" cy="774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517FB02C-CAFB-4541-97D8-7406822033A5}"/>
                </a:ext>
              </a:extLst>
            </p:cNvPr>
            <p:cNvCxnSpPr>
              <a:cxnSpLocks/>
            </p:cNvCxnSpPr>
            <p:nvPr/>
          </p:nvCxnSpPr>
          <p:spPr>
            <a:xfrm>
              <a:off x="7929766" y="3455095"/>
              <a:ext cx="294868" cy="2056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B99DFEB6-5DF6-463E-97B8-B430510BAD6A}"/>
                </a:ext>
              </a:extLst>
            </p:cNvPr>
            <p:cNvSpPr/>
            <p:nvPr/>
          </p:nvSpPr>
          <p:spPr>
            <a:xfrm>
              <a:off x="7906906" y="3434351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4E595353-A694-4946-B6FB-7499F226B43A}"/>
                </a:ext>
              </a:extLst>
            </p:cNvPr>
            <p:cNvSpPr/>
            <p:nvPr/>
          </p:nvSpPr>
          <p:spPr>
            <a:xfrm>
              <a:off x="8204258" y="362199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296F8E11-9BC9-4868-938B-16D9DBBB0652}"/>
                </a:ext>
              </a:extLst>
            </p:cNvPr>
            <p:cNvSpPr/>
            <p:nvPr/>
          </p:nvSpPr>
          <p:spPr>
            <a:xfrm>
              <a:off x="8008578" y="336939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CC1764FD-34F2-48EE-AA18-E70A90180B8C}"/>
                </a:ext>
              </a:extLst>
            </p:cNvPr>
            <p:cNvSpPr/>
            <p:nvPr/>
          </p:nvSpPr>
          <p:spPr>
            <a:xfrm>
              <a:off x="8300664" y="356039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187" name="Oval 186">
            <a:extLst>
              <a:ext uri="{FF2B5EF4-FFF2-40B4-BE49-F238E27FC236}">
                <a16:creationId xmlns:a16="http://schemas.microsoft.com/office/drawing/2014/main" id="{37598E4B-5D4A-418C-A836-92DC4E0AF676}"/>
              </a:ext>
            </a:extLst>
          </p:cNvPr>
          <p:cNvSpPr/>
          <p:nvPr/>
        </p:nvSpPr>
        <p:spPr>
          <a:xfrm>
            <a:off x="8887399" y="2507331"/>
            <a:ext cx="130530" cy="13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813F76A7-5812-40E0-9D72-947CDA7A7A3C}"/>
              </a:ext>
            </a:extLst>
          </p:cNvPr>
          <p:cNvSpPr/>
          <p:nvPr/>
        </p:nvSpPr>
        <p:spPr>
          <a:xfrm>
            <a:off x="8157975" y="1796961"/>
            <a:ext cx="142689" cy="139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A7309932-C6D5-4EC7-85BA-BA2853ED5101}"/>
              </a:ext>
            </a:extLst>
          </p:cNvPr>
          <p:cNvSpPr txBox="1"/>
          <p:nvPr/>
        </p:nvSpPr>
        <p:spPr>
          <a:xfrm>
            <a:off x="5933291" y="1865150"/>
            <a:ext cx="813254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visible paths</a:t>
            </a:r>
            <a:endParaRPr lang="LID4096" dirty="0">
              <a:solidFill>
                <a:srgbClr val="00B050"/>
              </a:solidFill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610A574A-177C-4BC9-9981-689BA03C08BF}"/>
              </a:ext>
            </a:extLst>
          </p:cNvPr>
          <p:cNvSpPr txBox="1"/>
          <p:nvPr/>
        </p:nvSpPr>
        <p:spPr>
          <a:xfrm>
            <a:off x="6504344" y="2719905"/>
            <a:ext cx="91180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blocked paths</a:t>
            </a:r>
            <a:endParaRPr lang="LID4096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FB7A7DEF-E7C8-45D0-AB0E-CEC9B9C9B6A7}"/>
                  </a:ext>
                </a:extLst>
              </p:cNvPr>
              <p:cNvSpPr txBox="1"/>
              <p:nvPr/>
            </p:nvSpPr>
            <p:spPr>
              <a:xfrm>
                <a:off x="4283180" y="1612295"/>
                <a:ext cx="381000" cy="369332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LID4096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FB7A7DEF-E7C8-45D0-AB0E-CEC9B9C9B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180" y="1612295"/>
                <a:ext cx="381000" cy="369332"/>
              </a:xfrm>
              <a:prstGeom prst="rect">
                <a:avLst/>
              </a:prstGeom>
              <a:blipFill>
                <a:blip r:embed="rId4"/>
                <a:stretch>
                  <a:fillRect l="-2985"/>
                </a:stretch>
              </a:blipFill>
              <a:ln w="2857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0" name="TextBox 269">
            <a:extLst>
              <a:ext uri="{FF2B5EF4-FFF2-40B4-BE49-F238E27FC236}">
                <a16:creationId xmlns:a16="http://schemas.microsoft.com/office/drawing/2014/main" id="{E2CA5515-0897-47EF-A095-6F4DABF955CD}"/>
              </a:ext>
            </a:extLst>
          </p:cNvPr>
          <p:cNvSpPr txBox="1"/>
          <p:nvPr/>
        </p:nvSpPr>
        <p:spPr>
          <a:xfrm>
            <a:off x="5287009" y="3858017"/>
            <a:ext cx="631939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pixel</a:t>
            </a:r>
            <a:endParaRPr lang="LID4096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8C4B915-EE61-4483-9AA7-AB795C2CE7F5}"/>
                  </a:ext>
                </a:extLst>
              </p:cNvPr>
              <p:cNvSpPr txBox="1"/>
              <p:nvPr/>
            </p:nvSpPr>
            <p:spPr>
              <a:xfrm>
                <a:off x="8640987" y="1411141"/>
                <a:ext cx="381000" cy="36933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LID4096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8C4B915-EE61-4483-9AA7-AB795C2CE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987" y="1411141"/>
                <a:ext cx="381000" cy="369332"/>
              </a:xfrm>
              <a:prstGeom prst="rect">
                <a:avLst/>
              </a:prstGeom>
              <a:blipFill>
                <a:blip r:embed="rId5"/>
                <a:stretch>
                  <a:fillRect l="-1471"/>
                </a:stretch>
              </a:blipFill>
              <a:ln w="2857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E58EFCDD-D9B3-4F9D-93F8-5D2E3CFA7995}"/>
              </a:ext>
            </a:extLst>
          </p:cNvPr>
          <p:cNvSpPr txBox="1"/>
          <p:nvPr/>
        </p:nvSpPr>
        <p:spPr>
          <a:xfrm>
            <a:off x="8410058" y="4051059"/>
            <a:ext cx="631939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pixel</a:t>
            </a:r>
            <a:endParaRPr lang="LID4096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3129C03-B6C0-4B91-B077-7DBD8DED5DA8}"/>
              </a:ext>
            </a:extLst>
          </p:cNvPr>
          <p:cNvCxnSpPr>
            <a:cxnSpLocks/>
            <a:stCxn id="268" idx="2"/>
            <a:endCxn id="173" idx="2"/>
          </p:cNvCxnSpPr>
          <p:nvPr/>
        </p:nvCxnSpPr>
        <p:spPr>
          <a:xfrm>
            <a:off x="4473680" y="1981627"/>
            <a:ext cx="784120" cy="33029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EAF85A5-7CDD-4F3A-A6EF-99FA908B320A}"/>
              </a:ext>
            </a:extLst>
          </p:cNvPr>
          <p:cNvCxnSpPr>
            <a:cxnSpLocks/>
            <a:stCxn id="268" idx="2"/>
            <a:endCxn id="169" idx="1"/>
          </p:cNvCxnSpPr>
          <p:nvPr/>
        </p:nvCxnSpPr>
        <p:spPr>
          <a:xfrm>
            <a:off x="4473680" y="1981627"/>
            <a:ext cx="542897" cy="652435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5C52CF0-BA00-413F-83C7-559B7779EE13}"/>
              </a:ext>
            </a:extLst>
          </p:cNvPr>
          <p:cNvCxnSpPr>
            <a:cxnSpLocks/>
            <a:endCxn id="198" idx="6"/>
          </p:cNvCxnSpPr>
          <p:nvPr/>
        </p:nvCxnSpPr>
        <p:spPr>
          <a:xfrm flipH="1">
            <a:off x="8300664" y="1776668"/>
            <a:ext cx="407110" cy="89954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464E5EB-3F11-4DA3-96A3-1C4BE9EC50A0}"/>
              </a:ext>
            </a:extLst>
          </p:cNvPr>
          <p:cNvCxnSpPr>
            <a:stCxn id="89" idx="2"/>
            <a:endCxn id="187" idx="1"/>
          </p:cNvCxnSpPr>
          <p:nvPr/>
        </p:nvCxnSpPr>
        <p:spPr>
          <a:xfrm>
            <a:off x="8831487" y="1780473"/>
            <a:ext cx="75028" cy="746944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5CD2578-16F0-49D8-9923-A98497EF867D}"/>
              </a:ext>
            </a:extLst>
          </p:cNvPr>
          <p:cNvCxnSpPr>
            <a:cxnSpLocks/>
          </p:cNvCxnSpPr>
          <p:nvPr/>
        </p:nvCxnSpPr>
        <p:spPr>
          <a:xfrm flipH="1">
            <a:off x="5213705" y="2498417"/>
            <a:ext cx="725757" cy="30686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19DF424-0113-4EBD-B9C9-653E3CAE97E0}"/>
              </a:ext>
            </a:extLst>
          </p:cNvPr>
          <p:cNvCxnSpPr>
            <a:stCxn id="267" idx="1"/>
          </p:cNvCxnSpPr>
          <p:nvPr/>
        </p:nvCxnSpPr>
        <p:spPr>
          <a:xfrm flipH="1" flipV="1">
            <a:off x="5754711" y="2886660"/>
            <a:ext cx="749633" cy="1564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FEACA04-47F8-4118-B0FF-33BD0B53C64C}"/>
              </a:ext>
            </a:extLst>
          </p:cNvPr>
          <p:cNvCxnSpPr>
            <a:cxnSpLocks/>
            <a:stCxn id="267" idx="3"/>
          </p:cNvCxnSpPr>
          <p:nvPr/>
        </p:nvCxnSpPr>
        <p:spPr>
          <a:xfrm>
            <a:off x="7416146" y="3043071"/>
            <a:ext cx="536479" cy="3196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EE15EBF-A2A8-4428-8B0D-8B5AC47843AF}"/>
              </a:ext>
            </a:extLst>
          </p:cNvPr>
          <p:cNvCxnSpPr>
            <a:stCxn id="270" idx="0"/>
          </p:cNvCxnSpPr>
          <p:nvPr/>
        </p:nvCxnSpPr>
        <p:spPr>
          <a:xfrm flipV="1">
            <a:off x="5602979" y="3555105"/>
            <a:ext cx="185644" cy="3029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7700979-5C20-4B2C-8221-A332E22D5C72}"/>
              </a:ext>
            </a:extLst>
          </p:cNvPr>
          <p:cNvCxnSpPr>
            <a:cxnSpLocks/>
            <a:stCxn id="90" idx="0"/>
            <a:endCxn id="235" idx="4"/>
          </p:cNvCxnSpPr>
          <p:nvPr/>
        </p:nvCxnSpPr>
        <p:spPr>
          <a:xfrm flipH="1" flipV="1">
            <a:off x="8323524" y="3606117"/>
            <a:ext cx="402504" cy="4449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CF25DFC8-C0FB-422A-8D4B-29BDC3C6B3B3}"/>
              </a:ext>
            </a:extLst>
          </p:cNvPr>
          <p:cNvGrpSpPr/>
          <p:nvPr/>
        </p:nvGrpSpPr>
        <p:grpSpPr>
          <a:xfrm>
            <a:off x="4499523" y="1326683"/>
            <a:ext cx="2206077" cy="2968421"/>
            <a:chOff x="4495800" y="1326683"/>
            <a:chExt cx="2206077" cy="2968421"/>
          </a:xfrm>
        </p:grpSpPr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CC02A51-F04C-43CC-9A80-EA72F6FA9B9D}"/>
                </a:ext>
              </a:extLst>
            </p:cNvPr>
            <p:cNvCxnSpPr>
              <a:cxnSpLocks/>
            </p:cNvCxnSpPr>
            <p:nvPr/>
          </p:nvCxnSpPr>
          <p:spPr>
            <a:xfrm>
              <a:off x="4495800" y="2241083"/>
              <a:ext cx="1676400" cy="160020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A6A7FF33-2B82-4418-B0B5-A3C4A33442BA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1326683"/>
              <a:ext cx="1066800" cy="251460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17EB9F50-F768-4A28-B7FC-56911302350B}"/>
                </a:ext>
              </a:extLst>
            </p:cNvPr>
            <p:cNvCxnSpPr/>
            <p:nvPr/>
          </p:nvCxnSpPr>
          <p:spPr>
            <a:xfrm flipH="1" flipV="1">
              <a:off x="4724400" y="2926883"/>
              <a:ext cx="1447800" cy="91440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1" name="Graphic 120" descr="Video camera with solid fill">
              <a:extLst>
                <a:ext uri="{FF2B5EF4-FFF2-40B4-BE49-F238E27FC236}">
                  <a16:creationId xmlns:a16="http://schemas.microsoft.com/office/drawing/2014/main" id="{FFD8D81A-7B15-4DCC-AF9C-3AD6856ED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118835" y="3712062"/>
              <a:ext cx="583042" cy="583042"/>
            </a:xfrm>
            <a:prstGeom prst="rect">
              <a:avLst/>
            </a:prstGeom>
          </p:spPr>
        </p:pic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098A2CC6-8EFD-4362-9C72-200059235B5A}"/>
              </a:ext>
            </a:extLst>
          </p:cNvPr>
          <p:cNvGrpSpPr/>
          <p:nvPr/>
        </p:nvGrpSpPr>
        <p:grpSpPr>
          <a:xfrm>
            <a:off x="7620000" y="506922"/>
            <a:ext cx="1447800" cy="4059707"/>
            <a:chOff x="7696200" y="506922"/>
            <a:chExt cx="1447800" cy="4059707"/>
          </a:xfrm>
        </p:grpSpPr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EF21659D-7C31-414F-8849-EF49BF2BEE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48600" y="506922"/>
              <a:ext cx="228600" cy="328402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B1BB7F9B-B9D9-415B-905E-37BCE3B272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7200" y="1936283"/>
              <a:ext cx="1066800" cy="213360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32154AEB-CEA1-405C-B022-9F56224F90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96200" y="2545883"/>
              <a:ext cx="381000" cy="152400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3" name="Graphic 122" descr="Video camera with solid fill">
              <a:extLst>
                <a:ext uri="{FF2B5EF4-FFF2-40B4-BE49-F238E27FC236}">
                  <a16:creationId xmlns:a16="http://schemas.microsoft.com/office/drawing/2014/main" id="{B77AD101-0C0F-4BE4-B352-3AF8585AC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725013" y="3983587"/>
              <a:ext cx="583042" cy="583042"/>
            </a:xfrm>
            <a:prstGeom prst="rect">
              <a:avLst/>
            </a:prstGeom>
          </p:spPr>
        </p:pic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853C9F3C-A7EE-41BC-ADFF-B7CB4A0FFA7B}"/>
              </a:ext>
            </a:extLst>
          </p:cNvPr>
          <p:cNvGrpSpPr/>
          <p:nvPr/>
        </p:nvGrpSpPr>
        <p:grpSpPr>
          <a:xfrm>
            <a:off x="6639878" y="4180413"/>
            <a:ext cx="1142082" cy="524937"/>
            <a:chOff x="6639878" y="4180413"/>
            <a:chExt cx="1142082" cy="524937"/>
          </a:xfrm>
        </p:grpSpPr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8834750A-2903-4692-B81D-D59BF03B4386}"/>
                </a:ext>
              </a:extLst>
            </p:cNvPr>
            <p:cNvSpPr txBox="1"/>
            <p:nvPr/>
          </p:nvSpPr>
          <p:spPr>
            <a:xfrm>
              <a:off x="6855402" y="4336018"/>
              <a:ext cx="711034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pupil</a:t>
              </a:r>
              <a:endParaRPr lang="LID4096" dirty="0"/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64972A4A-B31F-4BA5-A4BC-2A7E153D07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39878" y="4180413"/>
              <a:ext cx="215524" cy="1556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81457A93-2A05-4DFE-9264-C0AF91BD7886}"/>
                </a:ext>
              </a:extLst>
            </p:cNvPr>
            <p:cNvCxnSpPr>
              <a:cxnSpLocks/>
              <a:stCxn id="271" idx="3"/>
            </p:cNvCxnSpPr>
            <p:nvPr/>
          </p:nvCxnSpPr>
          <p:spPr>
            <a:xfrm flipV="1">
              <a:off x="7566436" y="4458525"/>
              <a:ext cx="215524" cy="6215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32652B1A-EA13-43B0-9A38-5D4278C653B7}"/>
              </a:ext>
            </a:extLst>
          </p:cNvPr>
          <p:cNvSpPr txBox="1"/>
          <p:nvPr/>
        </p:nvSpPr>
        <p:spPr>
          <a:xfrm>
            <a:off x="4152900" y="546441"/>
            <a:ext cx="1143000" cy="646331"/>
          </a:xfrm>
          <a:prstGeom prst="rect">
            <a:avLst/>
          </a:prstGeom>
          <a:noFill/>
          <a:ln w="28575">
            <a:solidFill>
              <a:srgbClr val="5485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548546"/>
                </a:solidFill>
              </a:rPr>
              <a:t>Tokamak boundary</a:t>
            </a:r>
            <a:endParaRPr lang="LID4096" dirty="0">
              <a:solidFill>
                <a:srgbClr val="548546"/>
              </a:solidFill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3FF1319-44B6-4948-A075-E3C5128D10EF}"/>
              </a:ext>
            </a:extLst>
          </p:cNvPr>
          <p:cNvCxnSpPr>
            <a:cxnSpLocks/>
            <a:stCxn id="81" idx="3"/>
          </p:cNvCxnSpPr>
          <p:nvPr/>
        </p:nvCxnSpPr>
        <p:spPr>
          <a:xfrm>
            <a:off x="5295900" y="869607"/>
            <a:ext cx="571500" cy="97441"/>
          </a:xfrm>
          <a:prstGeom prst="straightConnector1">
            <a:avLst/>
          </a:prstGeom>
          <a:ln w="28575">
            <a:solidFill>
              <a:srgbClr val="5485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BF72BA47-B11A-4345-9F05-DFA43953B8FD}"/>
              </a:ext>
            </a:extLst>
          </p:cNvPr>
          <p:cNvSpPr txBox="1"/>
          <p:nvPr/>
        </p:nvSpPr>
        <p:spPr>
          <a:xfrm>
            <a:off x="0" y="506922"/>
            <a:ext cx="4109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a simulation of 10</a:t>
            </a:r>
            <a:r>
              <a:rPr lang="en-US" baseline="30000" dirty="0"/>
              <a:t>6</a:t>
            </a:r>
            <a:r>
              <a:rPr lang="en-US" dirty="0"/>
              <a:t> particles with a camera defined by 1024 pixels 1.024·10</a:t>
            </a:r>
            <a:r>
              <a:rPr lang="en-US" baseline="30000" dirty="0"/>
              <a:t>9</a:t>
            </a:r>
            <a:r>
              <a:rPr lang="en-US" dirty="0"/>
              <a:t> 3D integrations are required: expensive!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C3CBC72-B848-4F8E-8EE4-28F8B908BD17}"/>
              </a:ext>
            </a:extLst>
          </p:cNvPr>
          <p:cNvSpPr txBox="1"/>
          <p:nvPr/>
        </p:nvSpPr>
        <p:spPr>
          <a:xfrm>
            <a:off x="-415638" y="2125408"/>
            <a:ext cx="4477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Compute the electron - pixel node radiation paths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13B6511-6FA7-4F24-A257-93B12094A43E}"/>
              </a:ext>
            </a:extLst>
          </p:cNvPr>
          <p:cNvSpPr txBox="1"/>
          <p:nvPr/>
        </p:nvSpPr>
        <p:spPr>
          <a:xfrm>
            <a:off x="-429491" y="2723250"/>
            <a:ext cx="455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For each radiation path: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7743506-9A40-4DA1-8605-F2C0D0885FDE}"/>
              </a:ext>
            </a:extLst>
          </p:cNvPr>
          <p:cNvSpPr txBox="1"/>
          <p:nvPr/>
        </p:nvSpPr>
        <p:spPr>
          <a:xfrm>
            <a:off x="28071" y="4668526"/>
            <a:ext cx="412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Accept path if {A,B,C} are verified 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F040D88-3D94-4077-96FF-11FC65A1540D}"/>
              </a:ext>
            </a:extLst>
          </p:cNvPr>
          <p:cNvSpPr txBox="1"/>
          <p:nvPr/>
        </p:nvSpPr>
        <p:spPr>
          <a:xfrm>
            <a:off x="-256308" y="3056658"/>
            <a:ext cx="4909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Check if contained in the pupil visual range</a:t>
            </a: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7D12AFB1-5BA8-4843-BA7C-5B40CB3B3A00}"/>
              </a:ext>
            </a:extLst>
          </p:cNvPr>
          <p:cNvSpPr/>
          <p:nvPr/>
        </p:nvSpPr>
        <p:spPr>
          <a:xfrm>
            <a:off x="8561835" y="2065560"/>
            <a:ext cx="142689" cy="139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D91925DE-2751-4D28-9EB5-75B283EACB38}"/>
              </a:ext>
            </a:extLst>
          </p:cNvPr>
          <p:cNvCxnSpPr>
            <a:cxnSpLocks/>
            <a:stCxn id="147" idx="4"/>
          </p:cNvCxnSpPr>
          <p:nvPr/>
        </p:nvCxnSpPr>
        <p:spPr>
          <a:xfrm>
            <a:off x="8633180" y="2204882"/>
            <a:ext cx="36738" cy="28189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35B2A4C5-5481-4262-8636-0D323894F920}"/>
              </a:ext>
            </a:extLst>
          </p:cNvPr>
          <p:cNvSpPr txBox="1"/>
          <p:nvPr/>
        </p:nvSpPr>
        <p:spPr>
          <a:xfrm>
            <a:off x="0" y="1465150"/>
            <a:ext cx="41116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only active particles:</a:t>
            </a:r>
          </a:p>
          <a:p>
            <a:endParaRPr lang="en-US" sz="200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/>
              <a:t>For each pixel and for each electron:</a:t>
            </a:r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4A1C6808-A151-4A06-906E-C2B1CB98D437}"/>
              </a:ext>
            </a:extLst>
          </p:cNvPr>
          <p:cNvGrpSpPr/>
          <p:nvPr/>
        </p:nvGrpSpPr>
        <p:grpSpPr>
          <a:xfrm>
            <a:off x="5361864" y="2362018"/>
            <a:ext cx="609928" cy="1159993"/>
            <a:chOff x="5361864" y="2362018"/>
            <a:chExt cx="609928" cy="1159993"/>
          </a:xfrm>
        </p:grpSpPr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100526E0-1F4E-4D06-9821-F990467147EC}"/>
                </a:ext>
              </a:extLst>
            </p:cNvPr>
            <p:cNvCxnSpPr>
              <a:cxnSpLocks/>
              <a:stCxn id="173" idx="5"/>
              <a:endCxn id="166" idx="0"/>
            </p:cNvCxnSpPr>
            <p:nvPr/>
          </p:nvCxnSpPr>
          <p:spPr>
            <a:xfrm>
              <a:off x="5361864" y="2362018"/>
              <a:ext cx="609928" cy="9979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FF3847DF-85BB-45CB-97A7-6C648F922306}"/>
                </a:ext>
              </a:extLst>
            </p:cNvPr>
            <p:cNvCxnSpPr>
              <a:cxnSpLocks/>
              <a:stCxn id="173" idx="5"/>
              <a:endCxn id="164" idx="1"/>
            </p:cNvCxnSpPr>
            <p:nvPr/>
          </p:nvCxnSpPr>
          <p:spPr>
            <a:xfrm>
              <a:off x="5361864" y="2362018"/>
              <a:ext cx="304970" cy="115999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4F20F423-78A2-4F93-B1D9-3DE6B1B26027}"/>
                </a:ext>
              </a:extLst>
            </p:cNvPr>
            <p:cNvCxnSpPr>
              <a:cxnSpLocks/>
              <a:stCxn id="173" idx="5"/>
              <a:endCxn id="165" idx="1"/>
            </p:cNvCxnSpPr>
            <p:nvPr/>
          </p:nvCxnSpPr>
          <p:spPr>
            <a:xfrm>
              <a:off x="5361864" y="2362018"/>
              <a:ext cx="593763" cy="115406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503EE3D7-B07A-4D64-B864-B61986F8BCC7}"/>
                </a:ext>
              </a:extLst>
            </p:cNvPr>
            <p:cNvCxnSpPr>
              <a:cxnSpLocks/>
              <a:stCxn id="173" idx="5"/>
            </p:cNvCxnSpPr>
            <p:nvPr/>
          </p:nvCxnSpPr>
          <p:spPr>
            <a:xfrm>
              <a:off x="5361864" y="2362018"/>
              <a:ext cx="312072" cy="9919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91850F36-1AE7-4DEE-8594-E6CB67F8925A}"/>
              </a:ext>
            </a:extLst>
          </p:cNvPr>
          <p:cNvGrpSpPr/>
          <p:nvPr/>
        </p:nvGrpSpPr>
        <p:grpSpPr>
          <a:xfrm>
            <a:off x="5090161" y="2725139"/>
            <a:ext cx="865466" cy="813037"/>
            <a:chOff x="5090161" y="2725139"/>
            <a:chExt cx="865466" cy="813037"/>
          </a:xfrm>
        </p:grpSpPr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28D1E879-56F9-4AAE-B61B-7DFCF5F32F4F}"/>
                </a:ext>
              </a:extLst>
            </p:cNvPr>
            <p:cNvCxnSpPr>
              <a:stCxn id="169" idx="5"/>
              <a:endCxn id="166" idx="1"/>
            </p:cNvCxnSpPr>
            <p:nvPr/>
          </p:nvCxnSpPr>
          <p:spPr>
            <a:xfrm>
              <a:off x="5090161" y="2725139"/>
              <a:ext cx="865466" cy="64150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F8CCFC25-42E0-4737-A826-5312FB3B99DD}"/>
                </a:ext>
              </a:extLst>
            </p:cNvPr>
            <p:cNvCxnSpPr>
              <a:stCxn id="169" idx="5"/>
              <a:endCxn id="165" idx="1"/>
            </p:cNvCxnSpPr>
            <p:nvPr/>
          </p:nvCxnSpPr>
          <p:spPr>
            <a:xfrm>
              <a:off x="5090161" y="2725139"/>
              <a:ext cx="865466" cy="79094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D6701286-1261-420F-81BD-9A7811E714DA}"/>
                </a:ext>
              </a:extLst>
            </p:cNvPr>
            <p:cNvCxnSpPr>
              <a:stCxn id="169" idx="5"/>
              <a:endCxn id="157" idx="2"/>
            </p:cNvCxnSpPr>
            <p:nvPr/>
          </p:nvCxnSpPr>
          <p:spPr>
            <a:xfrm>
              <a:off x="5090161" y="2725139"/>
              <a:ext cx="569978" cy="6604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54195A82-A787-49E2-B5C2-E5D743E9F68C}"/>
                </a:ext>
              </a:extLst>
            </p:cNvPr>
            <p:cNvCxnSpPr>
              <a:stCxn id="169" idx="5"/>
              <a:endCxn id="164" idx="2"/>
            </p:cNvCxnSpPr>
            <p:nvPr/>
          </p:nvCxnSpPr>
          <p:spPr>
            <a:xfrm>
              <a:off x="5090161" y="2725139"/>
              <a:ext cx="569978" cy="8130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FB1C0F65-A14C-4E10-A3A0-7346F2B38951}"/>
              </a:ext>
            </a:extLst>
          </p:cNvPr>
          <p:cNvGrpSpPr/>
          <p:nvPr/>
        </p:nvGrpSpPr>
        <p:grpSpPr>
          <a:xfrm>
            <a:off x="7929766" y="1936283"/>
            <a:ext cx="393758" cy="1685711"/>
            <a:chOff x="7929766" y="1936283"/>
            <a:chExt cx="393758" cy="1685711"/>
          </a:xfrm>
        </p:grpSpPr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75243D82-F5A1-4D48-89BA-D3B9E44B17FF}"/>
                </a:ext>
              </a:extLst>
            </p:cNvPr>
            <p:cNvCxnSpPr>
              <a:stCxn id="198" idx="4"/>
              <a:endCxn id="234" idx="0"/>
            </p:cNvCxnSpPr>
            <p:nvPr/>
          </p:nvCxnSpPr>
          <p:spPr>
            <a:xfrm flipH="1">
              <a:off x="8031438" y="1936283"/>
              <a:ext cx="197882" cy="143311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D917DDA9-F578-4532-83C5-95F8EC63F3F7}"/>
                </a:ext>
              </a:extLst>
            </p:cNvPr>
            <p:cNvCxnSpPr>
              <a:stCxn id="198" idx="4"/>
              <a:endCxn id="232" idx="0"/>
            </p:cNvCxnSpPr>
            <p:nvPr/>
          </p:nvCxnSpPr>
          <p:spPr>
            <a:xfrm flipH="1">
              <a:off x="7929766" y="1936283"/>
              <a:ext cx="299554" cy="14980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9F43E2DF-4672-4863-A34B-48A98ADC0734}"/>
                </a:ext>
              </a:extLst>
            </p:cNvPr>
            <p:cNvCxnSpPr>
              <a:stCxn id="198" idx="4"/>
              <a:endCxn id="235" idx="0"/>
            </p:cNvCxnSpPr>
            <p:nvPr/>
          </p:nvCxnSpPr>
          <p:spPr>
            <a:xfrm>
              <a:off x="8229320" y="1936283"/>
              <a:ext cx="94204" cy="16241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88AFCCE2-4042-4CE4-966C-564FD9857FDA}"/>
                </a:ext>
              </a:extLst>
            </p:cNvPr>
            <p:cNvCxnSpPr>
              <a:stCxn id="198" idx="4"/>
              <a:endCxn id="233" idx="0"/>
            </p:cNvCxnSpPr>
            <p:nvPr/>
          </p:nvCxnSpPr>
          <p:spPr>
            <a:xfrm flipH="1">
              <a:off x="8227118" y="1936283"/>
              <a:ext cx="2202" cy="168571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C4E97654-48F9-437A-9C67-120C98A64D09}"/>
              </a:ext>
            </a:extLst>
          </p:cNvPr>
          <p:cNvGrpSpPr/>
          <p:nvPr/>
        </p:nvGrpSpPr>
        <p:grpSpPr>
          <a:xfrm>
            <a:off x="7929766" y="2204882"/>
            <a:ext cx="703414" cy="1417112"/>
            <a:chOff x="7929766" y="2204882"/>
            <a:chExt cx="703414" cy="1417112"/>
          </a:xfrm>
        </p:grpSpPr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043B9F85-6A2B-4C37-80F6-BA558188B4D1}"/>
                </a:ext>
              </a:extLst>
            </p:cNvPr>
            <p:cNvCxnSpPr>
              <a:cxnSpLocks/>
              <a:stCxn id="147" idx="4"/>
              <a:endCxn id="234" idx="0"/>
            </p:cNvCxnSpPr>
            <p:nvPr/>
          </p:nvCxnSpPr>
          <p:spPr>
            <a:xfrm flipH="1">
              <a:off x="8031438" y="2204882"/>
              <a:ext cx="601742" cy="11645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8385DDBF-9C70-42C2-A991-FB648C4159FD}"/>
                </a:ext>
              </a:extLst>
            </p:cNvPr>
            <p:cNvCxnSpPr>
              <a:stCxn id="147" idx="4"/>
              <a:endCxn id="232" idx="0"/>
            </p:cNvCxnSpPr>
            <p:nvPr/>
          </p:nvCxnSpPr>
          <p:spPr>
            <a:xfrm flipH="1">
              <a:off x="7929766" y="2204882"/>
              <a:ext cx="703414" cy="12294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59BCE277-4EFB-443F-AE58-9CB96533BA82}"/>
                </a:ext>
              </a:extLst>
            </p:cNvPr>
            <p:cNvCxnSpPr>
              <a:stCxn id="147" idx="4"/>
              <a:endCxn id="233" idx="0"/>
            </p:cNvCxnSpPr>
            <p:nvPr/>
          </p:nvCxnSpPr>
          <p:spPr>
            <a:xfrm flipH="1">
              <a:off x="8227118" y="2204882"/>
              <a:ext cx="406062" cy="14171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7B221E91-E601-493A-896B-2288A9DB3B03}"/>
              </a:ext>
            </a:extLst>
          </p:cNvPr>
          <p:cNvCxnSpPr>
            <a:stCxn id="147" idx="4"/>
            <a:endCxn id="235" idx="0"/>
          </p:cNvCxnSpPr>
          <p:nvPr/>
        </p:nvCxnSpPr>
        <p:spPr>
          <a:xfrm flipH="1">
            <a:off x="8323524" y="2204882"/>
            <a:ext cx="309656" cy="13555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5AAA9888-A889-4FA2-80FD-D7789393DA06}"/>
              </a:ext>
            </a:extLst>
          </p:cNvPr>
          <p:cNvGrpSpPr/>
          <p:nvPr/>
        </p:nvGrpSpPr>
        <p:grpSpPr>
          <a:xfrm>
            <a:off x="7929766" y="2624404"/>
            <a:ext cx="976749" cy="997590"/>
            <a:chOff x="7929766" y="2624404"/>
            <a:chExt cx="976749" cy="997590"/>
          </a:xfrm>
        </p:grpSpPr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A569AE67-F47A-4150-BEC1-38B78EBF0623}"/>
                </a:ext>
              </a:extLst>
            </p:cNvPr>
            <p:cNvCxnSpPr>
              <a:stCxn id="187" idx="3"/>
              <a:endCxn id="232" idx="0"/>
            </p:cNvCxnSpPr>
            <p:nvPr/>
          </p:nvCxnSpPr>
          <p:spPr>
            <a:xfrm flipH="1">
              <a:off x="7929766" y="2624404"/>
              <a:ext cx="976749" cy="80994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21DB9EB0-93E2-4751-8C06-2F03B54CB79B}"/>
                </a:ext>
              </a:extLst>
            </p:cNvPr>
            <p:cNvCxnSpPr>
              <a:cxnSpLocks/>
              <a:stCxn id="187" idx="3"/>
              <a:endCxn id="234" idx="0"/>
            </p:cNvCxnSpPr>
            <p:nvPr/>
          </p:nvCxnSpPr>
          <p:spPr>
            <a:xfrm flipH="1">
              <a:off x="8031438" y="2624404"/>
              <a:ext cx="875077" cy="74499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B22CD746-AB7F-4FA2-B065-5410A401549F}"/>
                </a:ext>
              </a:extLst>
            </p:cNvPr>
            <p:cNvCxnSpPr>
              <a:cxnSpLocks/>
              <a:stCxn id="187" idx="3"/>
              <a:endCxn id="233" idx="0"/>
            </p:cNvCxnSpPr>
            <p:nvPr/>
          </p:nvCxnSpPr>
          <p:spPr>
            <a:xfrm flipH="1">
              <a:off x="8227118" y="2624404"/>
              <a:ext cx="679397" cy="9975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82048849-CD83-4918-A986-E0D6AC2E11A5}"/>
                </a:ext>
              </a:extLst>
            </p:cNvPr>
            <p:cNvCxnSpPr>
              <a:cxnSpLocks/>
              <a:stCxn id="187" idx="3"/>
              <a:endCxn id="235" idx="0"/>
            </p:cNvCxnSpPr>
            <p:nvPr/>
          </p:nvCxnSpPr>
          <p:spPr>
            <a:xfrm flipH="1">
              <a:off x="8323524" y="2624404"/>
              <a:ext cx="582991" cy="9359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5DFA6B26-9064-4356-845C-3FFDE0D6373D}"/>
              </a:ext>
            </a:extLst>
          </p:cNvPr>
          <p:cNvCxnSpPr>
            <a:stCxn id="89" idx="2"/>
            <a:endCxn id="147" idx="7"/>
          </p:cNvCxnSpPr>
          <p:nvPr/>
        </p:nvCxnSpPr>
        <p:spPr>
          <a:xfrm flipH="1">
            <a:off x="8683628" y="1780473"/>
            <a:ext cx="147859" cy="30549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968B1C65-CE96-4D7F-BAA3-17F0A24BE43F}"/>
              </a:ext>
            </a:extLst>
          </p:cNvPr>
          <p:cNvGrpSpPr/>
          <p:nvPr/>
        </p:nvGrpSpPr>
        <p:grpSpPr>
          <a:xfrm>
            <a:off x="7930243" y="2624404"/>
            <a:ext cx="976749" cy="997590"/>
            <a:chOff x="3438832" y="2092182"/>
            <a:chExt cx="976749" cy="997590"/>
          </a:xfrm>
        </p:grpSpPr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4B5C4D5C-707F-441A-8EFB-8BC4F79C7A96}"/>
                </a:ext>
              </a:extLst>
            </p:cNvPr>
            <p:cNvCxnSpPr>
              <a:cxnSpLocks/>
              <a:stCxn id="187" idx="3"/>
              <a:endCxn id="232" idx="0"/>
            </p:cNvCxnSpPr>
            <p:nvPr/>
          </p:nvCxnSpPr>
          <p:spPr>
            <a:xfrm flipH="1">
              <a:off x="3438832" y="2092182"/>
              <a:ext cx="976749" cy="80994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>
              <a:extLst>
                <a:ext uri="{FF2B5EF4-FFF2-40B4-BE49-F238E27FC236}">
                  <a16:creationId xmlns:a16="http://schemas.microsoft.com/office/drawing/2014/main" id="{9ED42693-BE11-4D80-92E8-1D0087AA41EE}"/>
                </a:ext>
              </a:extLst>
            </p:cNvPr>
            <p:cNvCxnSpPr>
              <a:cxnSpLocks/>
              <a:stCxn id="187" idx="3"/>
              <a:endCxn id="235" idx="0"/>
            </p:cNvCxnSpPr>
            <p:nvPr/>
          </p:nvCxnSpPr>
          <p:spPr>
            <a:xfrm flipH="1">
              <a:off x="3832590" y="2092182"/>
              <a:ext cx="582991" cy="93599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Arrow Connector 240">
              <a:extLst>
                <a:ext uri="{FF2B5EF4-FFF2-40B4-BE49-F238E27FC236}">
                  <a16:creationId xmlns:a16="http://schemas.microsoft.com/office/drawing/2014/main" id="{92191B2E-D651-4F1C-9405-82225441B16B}"/>
                </a:ext>
              </a:extLst>
            </p:cNvPr>
            <p:cNvCxnSpPr>
              <a:cxnSpLocks/>
              <a:stCxn id="187" idx="3"/>
              <a:endCxn id="234" idx="0"/>
            </p:cNvCxnSpPr>
            <p:nvPr/>
          </p:nvCxnSpPr>
          <p:spPr>
            <a:xfrm flipH="1">
              <a:off x="3540504" y="2092182"/>
              <a:ext cx="875077" cy="74499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CCE93F95-3ACC-4BBE-91C2-B7E77F41037E}"/>
                </a:ext>
              </a:extLst>
            </p:cNvPr>
            <p:cNvCxnSpPr>
              <a:cxnSpLocks/>
              <a:stCxn id="187" idx="3"/>
              <a:endCxn id="233" idx="0"/>
            </p:cNvCxnSpPr>
            <p:nvPr/>
          </p:nvCxnSpPr>
          <p:spPr>
            <a:xfrm flipH="1">
              <a:off x="3736184" y="2092182"/>
              <a:ext cx="679397" cy="99759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2B458BAA-6CC0-439E-9E5A-77FDA097CEF4}"/>
              </a:ext>
            </a:extLst>
          </p:cNvPr>
          <p:cNvGrpSpPr/>
          <p:nvPr/>
        </p:nvGrpSpPr>
        <p:grpSpPr>
          <a:xfrm>
            <a:off x="7919357" y="1936283"/>
            <a:ext cx="409923" cy="1685711"/>
            <a:chOff x="6537315" y="1737973"/>
            <a:chExt cx="409923" cy="1685711"/>
          </a:xfrm>
        </p:grpSpPr>
        <p:cxnSp>
          <p:nvCxnSpPr>
            <p:cNvPr id="254" name="Straight Arrow Connector 253">
              <a:extLst>
                <a:ext uri="{FF2B5EF4-FFF2-40B4-BE49-F238E27FC236}">
                  <a16:creationId xmlns:a16="http://schemas.microsoft.com/office/drawing/2014/main" id="{83F6AD97-7E5B-429A-B439-91F74E4A3E96}"/>
                </a:ext>
              </a:extLst>
            </p:cNvPr>
            <p:cNvCxnSpPr>
              <a:cxnSpLocks/>
              <a:stCxn id="198" idx="4"/>
              <a:endCxn id="235" idx="4"/>
            </p:cNvCxnSpPr>
            <p:nvPr/>
          </p:nvCxnSpPr>
          <p:spPr>
            <a:xfrm>
              <a:off x="6853034" y="1737973"/>
              <a:ext cx="94204" cy="166983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Arrow Connector 255">
              <a:extLst>
                <a:ext uri="{FF2B5EF4-FFF2-40B4-BE49-F238E27FC236}">
                  <a16:creationId xmlns:a16="http://schemas.microsoft.com/office/drawing/2014/main" id="{57082141-D1F0-4C8B-9AE7-FA452A487B52}"/>
                </a:ext>
              </a:extLst>
            </p:cNvPr>
            <p:cNvCxnSpPr>
              <a:cxnSpLocks/>
              <a:stCxn id="198" idx="4"/>
              <a:endCxn id="233" idx="0"/>
            </p:cNvCxnSpPr>
            <p:nvPr/>
          </p:nvCxnSpPr>
          <p:spPr>
            <a:xfrm flipH="1">
              <a:off x="6850832" y="1737973"/>
              <a:ext cx="2202" cy="168571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Arrow Connector 257">
              <a:extLst>
                <a:ext uri="{FF2B5EF4-FFF2-40B4-BE49-F238E27FC236}">
                  <a16:creationId xmlns:a16="http://schemas.microsoft.com/office/drawing/2014/main" id="{B1C77730-6122-4C61-9428-74FD3DF7AC39}"/>
                </a:ext>
              </a:extLst>
            </p:cNvPr>
            <p:cNvCxnSpPr>
              <a:cxnSpLocks/>
              <a:stCxn id="198" idx="4"/>
              <a:endCxn id="234" idx="0"/>
            </p:cNvCxnSpPr>
            <p:nvPr/>
          </p:nvCxnSpPr>
          <p:spPr>
            <a:xfrm flipH="1">
              <a:off x="6655152" y="1737973"/>
              <a:ext cx="197882" cy="143311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Arrow Connector 259">
              <a:extLst>
                <a:ext uri="{FF2B5EF4-FFF2-40B4-BE49-F238E27FC236}">
                  <a16:creationId xmlns:a16="http://schemas.microsoft.com/office/drawing/2014/main" id="{356D3BE8-BEC0-4F42-9DFF-EE22D01ACE8F}"/>
                </a:ext>
              </a:extLst>
            </p:cNvPr>
            <p:cNvCxnSpPr>
              <a:cxnSpLocks/>
              <a:stCxn id="198" idx="4"/>
              <a:endCxn id="232" idx="3"/>
            </p:cNvCxnSpPr>
            <p:nvPr/>
          </p:nvCxnSpPr>
          <p:spPr>
            <a:xfrm flipH="1">
              <a:off x="6537315" y="1737973"/>
              <a:ext cx="315719" cy="153709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8D031A4F-E862-428E-BEF5-7A5E165D5311}"/>
              </a:ext>
            </a:extLst>
          </p:cNvPr>
          <p:cNvGrpSpPr/>
          <p:nvPr/>
        </p:nvGrpSpPr>
        <p:grpSpPr>
          <a:xfrm>
            <a:off x="7909560" y="2204881"/>
            <a:ext cx="719582" cy="1417112"/>
            <a:chOff x="6315915" y="1554460"/>
            <a:chExt cx="894896" cy="1428850"/>
          </a:xfrm>
        </p:grpSpPr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1CD4BF2F-9283-4D56-B19E-868B92D939AC}"/>
                </a:ext>
              </a:extLst>
            </p:cNvPr>
            <p:cNvCxnSpPr>
              <a:cxnSpLocks/>
              <a:endCxn id="232" idx="1"/>
            </p:cNvCxnSpPr>
            <p:nvPr/>
          </p:nvCxnSpPr>
          <p:spPr>
            <a:xfrm flipH="1">
              <a:off x="6315915" y="1570427"/>
              <a:ext cx="894896" cy="123043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40F4AD70-1BBC-4B8D-B8F7-BF47781131AF}"/>
                </a:ext>
              </a:extLst>
            </p:cNvPr>
            <p:cNvCxnSpPr>
              <a:cxnSpLocks/>
              <a:stCxn id="147" idx="4"/>
              <a:endCxn id="233" idx="0"/>
            </p:cNvCxnSpPr>
            <p:nvPr/>
          </p:nvCxnSpPr>
          <p:spPr>
            <a:xfrm flipH="1">
              <a:off x="6705817" y="1554460"/>
              <a:ext cx="504993" cy="142885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8681C610-A40D-4273-8A46-E5B895DE08F9}"/>
                </a:ext>
              </a:extLst>
            </p:cNvPr>
            <p:cNvCxnSpPr>
              <a:cxnSpLocks/>
              <a:stCxn id="147" idx="4"/>
              <a:endCxn id="234" idx="0"/>
            </p:cNvCxnSpPr>
            <p:nvPr/>
          </p:nvCxnSpPr>
          <p:spPr>
            <a:xfrm flipH="1">
              <a:off x="6462464" y="1554460"/>
              <a:ext cx="748347" cy="117416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EB6A0DE0-8311-42E7-96F8-AA18D8D5EE14}"/>
                </a:ext>
              </a:extLst>
            </p:cNvPr>
            <p:cNvCxnSpPr>
              <a:cxnSpLocks/>
              <a:stCxn id="147" idx="4"/>
              <a:endCxn id="235" idx="0"/>
            </p:cNvCxnSpPr>
            <p:nvPr/>
          </p:nvCxnSpPr>
          <p:spPr>
            <a:xfrm flipH="1">
              <a:off x="6825711" y="1554460"/>
              <a:ext cx="385099" cy="136674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8182C490-D2D1-4631-B4FC-10886741D63A}"/>
              </a:ext>
            </a:extLst>
          </p:cNvPr>
          <p:cNvGrpSpPr/>
          <p:nvPr/>
        </p:nvGrpSpPr>
        <p:grpSpPr>
          <a:xfrm>
            <a:off x="5361215" y="2362018"/>
            <a:ext cx="609928" cy="1159993"/>
            <a:chOff x="3020183" y="3251073"/>
            <a:chExt cx="609928" cy="1159993"/>
          </a:xfrm>
        </p:grpSpPr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5D7A0E6C-3076-46A6-BDF1-7C4C4B3A38A4}"/>
                </a:ext>
              </a:extLst>
            </p:cNvPr>
            <p:cNvCxnSpPr>
              <a:cxnSpLocks/>
              <a:stCxn id="173" idx="5"/>
              <a:endCxn id="157" idx="0"/>
            </p:cNvCxnSpPr>
            <p:nvPr/>
          </p:nvCxnSpPr>
          <p:spPr>
            <a:xfrm>
              <a:off x="3020183" y="3251073"/>
              <a:ext cx="321135" cy="1000684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9B5F2EAC-0AD7-4409-B407-D765668B94C4}"/>
                </a:ext>
              </a:extLst>
            </p:cNvPr>
            <p:cNvCxnSpPr>
              <a:cxnSpLocks/>
              <a:stCxn id="173" idx="5"/>
              <a:endCxn id="165" idx="1"/>
            </p:cNvCxnSpPr>
            <p:nvPr/>
          </p:nvCxnSpPr>
          <p:spPr>
            <a:xfrm>
              <a:off x="3020183" y="3251073"/>
              <a:ext cx="593763" cy="115406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5C894936-54D2-4882-8405-41269185BED3}"/>
                </a:ext>
              </a:extLst>
            </p:cNvPr>
            <p:cNvCxnSpPr>
              <a:cxnSpLocks/>
              <a:stCxn id="173" idx="5"/>
              <a:endCxn id="166" idx="0"/>
            </p:cNvCxnSpPr>
            <p:nvPr/>
          </p:nvCxnSpPr>
          <p:spPr>
            <a:xfrm>
              <a:off x="3020183" y="3251073"/>
              <a:ext cx="609928" cy="99793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476879AF-D2BB-444C-AD07-44EA2EF62862}"/>
                </a:ext>
              </a:extLst>
            </p:cNvPr>
            <p:cNvCxnSpPr>
              <a:cxnSpLocks/>
              <a:stCxn id="173" idx="5"/>
              <a:endCxn id="164" idx="1"/>
            </p:cNvCxnSpPr>
            <p:nvPr/>
          </p:nvCxnSpPr>
          <p:spPr>
            <a:xfrm>
              <a:off x="3020183" y="3251073"/>
              <a:ext cx="304970" cy="1159993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2CBF03A4-B92C-4BEB-8344-AB6CAB96AD69}"/>
              </a:ext>
            </a:extLst>
          </p:cNvPr>
          <p:cNvGrpSpPr/>
          <p:nvPr/>
        </p:nvGrpSpPr>
        <p:grpSpPr>
          <a:xfrm>
            <a:off x="5083628" y="2725139"/>
            <a:ext cx="865466" cy="796872"/>
            <a:chOff x="3713868" y="4735986"/>
            <a:chExt cx="865466" cy="796872"/>
          </a:xfrm>
        </p:grpSpPr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2E497AE9-D1E7-47AB-BF89-1610667D50DF}"/>
                </a:ext>
              </a:extLst>
            </p:cNvPr>
            <p:cNvCxnSpPr>
              <a:cxnSpLocks/>
              <a:stCxn id="169" idx="5"/>
              <a:endCxn id="164" idx="1"/>
            </p:cNvCxnSpPr>
            <p:nvPr/>
          </p:nvCxnSpPr>
          <p:spPr>
            <a:xfrm>
              <a:off x="3713868" y="4735986"/>
              <a:ext cx="576673" cy="796872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2E18B124-EDB2-4885-AD51-87E464DF2AC9}"/>
                </a:ext>
              </a:extLst>
            </p:cNvPr>
            <p:cNvCxnSpPr>
              <a:cxnSpLocks/>
              <a:stCxn id="169" idx="5"/>
              <a:endCxn id="166" idx="1"/>
            </p:cNvCxnSpPr>
            <p:nvPr/>
          </p:nvCxnSpPr>
          <p:spPr>
            <a:xfrm>
              <a:off x="3713868" y="4735986"/>
              <a:ext cx="865466" cy="64150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B249DDDA-1E3D-4740-ADB7-C42733A98D7B}"/>
                </a:ext>
              </a:extLst>
            </p:cNvPr>
            <p:cNvCxnSpPr>
              <a:cxnSpLocks/>
              <a:stCxn id="169" idx="5"/>
              <a:endCxn id="157" idx="2"/>
            </p:cNvCxnSpPr>
            <p:nvPr/>
          </p:nvCxnSpPr>
          <p:spPr>
            <a:xfrm>
              <a:off x="3713868" y="4735986"/>
              <a:ext cx="569978" cy="660423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B8A58AAF-0BAE-4437-8768-A32C42DD4825}"/>
                </a:ext>
              </a:extLst>
            </p:cNvPr>
            <p:cNvCxnSpPr>
              <a:cxnSpLocks/>
              <a:stCxn id="169" idx="5"/>
              <a:endCxn id="165" idx="1"/>
            </p:cNvCxnSpPr>
            <p:nvPr/>
          </p:nvCxnSpPr>
          <p:spPr>
            <a:xfrm>
              <a:off x="3713868" y="4735986"/>
              <a:ext cx="865466" cy="790942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5879A6C3-6FDB-40B6-8B5F-86E0C41AF116}"/>
              </a:ext>
            </a:extLst>
          </p:cNvPr>
          <p:cNvCxnSpPr>
            <a:cxnSpLocks/>
          </p:cNvCxnSpPr>
          <p:nvPr/>
        </p:nvCxnSpPr>
        <p:spPr>
          <a:xfrm flipH="1">
            <a:off x="5535372" y="2515712"/>
            <a:ext cx="392777" cy="30847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31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2" grpId="0"/>
      <p:bldP spid="173" grpId="0" animBg="1"/>
      <p:bldP spid="169" grpId="0" animBg="1"/>
      <p:bldP spid="187" grpId="0" animBg="1"/>
      <p:bldP spid="198" grpId="0" animBg="1"/>
      <p:bldP spid="266" grpId="0" animBg="1"/>
      <p:bldP spid="267" grpId="0" animBg="1"/>
      <p:bldP spid="268" grpId="0" animBg="1"/>
      <p:bldP spid="270" grpId="0" animBg="1"/>
      <p:bldP spid="89" grpId="0" animBg="1"/>
      <p:bldP spid="90" grpId="0" animBg="1"/>
      <p:bldP spid="81" grpId="0" animBg="1"/>
      <p:bldP spid="87" grpId="0"/>
      <p:bldP spid="91" grpId="0"/>
      <p:bldP spid="94" grpId="0"/>
      <p:bldP spid="95" grpId="0"/>
      <p:bldP spid="147" grpId="0" animBg="1"/>
      <p:bldP spid="1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1B5A-020A-4BC5-BD08-3F3CCBD4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150"/>
            <a:ext cx="8305800" cy="342900"/>
          </a:xfrm>
        </p:spPr>
        <p:txBody>
          <a:bodyPr/>
          <a:lstStyle/>
          <a:p>
            <a:pPr algn="ctr"/>
            <a:r>
              <a:rPr lang="en-US" sz="2500" dirty="0"/>
              <a:t>Algorithm overview and </a:t>
            </a:r>
            <a:r>
              <a:rPr lang="en-US" sz="2500" dirty="0" err="1"/>
              <a:t>parallelisation</a:t>
            </a:r>
            <a:endParaRPr lang="LID4096" sz="25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C5AB5-3CB1-4E7D-9834-400F57B0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C. Sommariva | JOREK general meeting | 17/03/2021 | Page 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27DC7F-E748-43FA-96E3-754348267875}"/>
              </a:ext>
            </a:extLst>
          </p:cNvPr>
          <p:cNvSpPr txBox="1"/>
          <p:nvPr/>
        </p:nvSpPr>
        <p:spPr>
          <a:xfrm>
            <a:off x="4089797" y="238276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LID4096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8AB9C6-A800-4257-9A0C-2027B78A2E98}"/>
                  </a:ext>
                </a:extLst>
              </p:cNvPr>
              <p:cNvSpPr txBox="1"/>
              <p:nvPr/>
            </p:nvSpPr>
            <p:spPr>
              <a:xfrm>
                <a:off x="0" y="461010"/>
                <a:ext cx="4572000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overall algorithm can be split in two different kernels:</a:t>
                </a:r>
              </a:p>
              <a:p>
                <a:endParaRPr lang="en-US" sz="5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find active radiation paths for each pixel:</a:t>
                </a:r>
              </a:p>
              <a:p>
                <a:pPr marL="800100" lvl="1" indent="-342900">
                  <a:buFont typeface="+mj-lt"/>
                  <a:buAutoNum type="alphaUcPeriod"/>
                </a:pPr>
                <a:r>
                  <a:rPr lang="en-US" dirty="0"/>
                  <a:t>Compute the radiation paths of e</a:t>
                </a:r>
                <a:r>
                  <a:rPr lang="en-US" baseline="30000" dirty="0"/>
                  <a:t>-</a:t>
                </a:r>
              </a:p>
              <a:p>
                <a:pPr marL="800100" lvl="1" indent="-342900">
                  <a:buFont typeface="+mj-lt"/>
                  <a:buAutoNum type="alphaUcPeriod"/>
                </a:pPr>
                <a:r>
                  <a:rPr lang="en-US" dirty="0"/>
                  <a:t>Check if radiation paths are active</a:t>
                </a:r>
              </a:p>
              <a:p>
                <a:pPr marL="800100" lvl="1" indent="-342900">
                  <a:buFont typeface="+mj-lt"/>
                  <a:buAutoNum type="alphaUcPeriod"/>
                </a:pPr>
                <a:r>
                  <a:rPr lang="en-US" dirty="0"/>
                  <a:t>If a e</a:t>
                </a:r>
                <a:r>
                  <a:rPr lang="en-US" baseline="30000" dirty="0"/>
                  <a:t>-</a:t>
                </a:r>
                <a:r>
                  <a:rPr lang="en-US" dirty="0"/>
                  <a:t> has at least one active radiation path, store it as active particle</a:t>
                </a:r>
              </a:p>
              <a:p>
                <a:pPr marL="800100" lvl="1" indent="-342900">
                  <a:buFont typeface="+mj-lt"/>
                  <a:buAutoNum type="alphaUcPeriod"/>
                </a:pPr>
                <a:endParaRPr lang="en-US" sz="1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Compute the radiated power of the </a:t>
                </a:r>
                <a:r>
                  <a:rPr lang="en-US" dirty="0" err="1"/>
                  <a:t>j</a:t>
                </a:r>
                <a:r>
                  <a:rPr lang="en-US" baseline="-25000" dirty="0" err="1"/>
                  <a:t>th</a:t>
                </a:r>
                <a:r>
                  <a:rPr lang="en-US" dirty="0"/>
                  <a:t>-e</a:t>
                </a:r>
                <a:r>
                  <a:rPr lang="en-US" baseline="30000" dirty="0"/>
                  <a:t>-</a:t>
                </a:r>
                <a:r>
                  <a:rPr lang="en-US" dirty="0"/>
                  <a:t> on the </a:t>
                </a:r>
                <a:r>
                  <a:rPr lang="en-US" dirty="0" err="1"/>
                  <a:t>i</a:t>
                </a:r>
                <a:r>
                  <a:rPr lang="en-US" baseline="-25000" dirty="0" err="1"/>
                  <a:t>th</a:t>
                </a:r>
                <a:r>
                  <a:rPr lang="en-US" dirty="0"/>
                  <a:t>-pixel:</a:t>
                </a:r>
              </a:p>
              <a:p>
                <a:pPr marL="800100" lvl="1" indent="-342900">
                  <a:buFont typeface="+mj-lt"/>
                  <a:buAutoNum type="alphaUcPeriod"/>
                </a:pPr>
                <a:r>
                  <a:rPr lang="en-US" dirty="0"/>
                  <a:t>Integrate the radiated power over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-intervals for each integration node</a:t>
                </a:r>
              </a:p>
              <a:p>
                <a:pPr marL="800100" lvl="1" indent="-342900">
                  <a:buFont typeface="+mj-lt"/>
                  <a:buAutoNum type="alphaUcPeriod"/>
                </a:pPr>
                <a:r>
                  <a:rPr lang="en-US" dirty="0"/>
                  <a:t>Integrate the power of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-interval over the pixel surface</a:t>
                </a:r>
              </a:p>
              <a:p>
                <a:pPr lvl="1"/>
                <a:endParaRPr lang="en-US" sz="1000" dirty="0"/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:r>
                  <a:rPr lang="en-US" dirty="0"/>
                  <a:t>Possible time integration over multiple time-slices during a shutter opening period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8AB9C6-A800-4257-9A0C-2027B78A2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010"/>
                <a:ext cx="4572000" cy="4708981"/>
              </a:xfrm>
              <a:prstGeom prst="rect">
                <a:avLst/>
              </a:prstGeom>
              <a:blipFill>
                <a:blip r:embed="rId3"/>
                <a:stretch>
                  <a:fillRect l="-1067" t="-777" r="-106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4A6D0F4-503A-4FC4-87D5-9550990AB7C6}"/>
              </a:ext>
            </a:extLst>
          </p:cNvPr>
          <p:cNvSpPr txBox="1"/>
          <p:nvPr/>
        </p:nvSpPr>
        <p:spPr>
          <a:xfrm>
            <a:off x="4526280" y="461010"/>
            <a:ext cx="4617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parallelisation</a:t>
            </a:r>
            <a:r>
              <a:rPr lang="en-US" dirty="0"/>
              <a:t> of the algorithm on a hybrid MPI-GPU architecture is almost perfect: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Pixels are completely independent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baseline="30000" dirty="0"/>
              <a:t>-</a:t>
            </a:r>
            <a:r>
              <a:rPr lang="en-US" dirty="0"/>
              <a:t> contributions are almost independent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en-US" dirty="0"/>
              <a:t>a reduction per pixel is required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31B221-183E-49F4-A6FD-38C05EFE27BF}"/>
              </a:ext>
            </a:extLst>
          </p:cNvPr>
          <p:cNvSpPr txBox="1"/>
          <p:nvPr/>
        </p:nvSpPr>
        <p:spPr>
          <a:xfrm>
            <a:off x="4526279" y="1854518"/>
            <a:ext cx="47721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Proposed strategy: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Split the detector in multiple subdomain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Allocate each subdomain-pupil group to a different MPI communicator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Subdivide the particle group in multiple MPI tasks within each MPI communicator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task particle list is divided within all GPUs composing a node: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en-US" dirty="0"/>
              <a:t>Reduction operations in communicator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en-US" dirty="0"/>
              <a:t>Time integration based on asynchronous GPU kernels (if implemented)</a:t>
            </a:r>
          </a:p>
        </p:txBody>
      </p:sp>
    </p:spTree>
    <p:extLst>
      <p:ext uri="{BB962C8B-B14F-4D97-AF65-F5344CB8AC3E}">
        <p14:creationId xmlns:p14="http://schemas.microsoft.com/office/powerpoint/2010/main" val="203919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1B5A-020A-4BC5-BD08-3F3CCBD4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150"/>
            <a:ext cx="8305800" cy="342900"/>
          </a:xfrm>
        </p:spPr>
        <p:txBody>
          <a:bodyPr/>
          <a:lstStyle/>
          <a:p>
            <a:pPr algn="ctr"/>
            <a:endParaRPr lang="LID4096" sz="25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C5AB5-3CB1-4E7D-9834-400F57B0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C. Sommariva | JOREK general meeting | 17/03/2021 | Page 14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DDD0A2-42EB-4A05-823B-0B34C7AB7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9582"/>
            <a:ext cx="9144000" cy="367240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87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72831B-2ABD-401B-94C0-A56AD0F8FF19}"/>
                  </a:ext>
                </a:extLst>
              </p:cNvPr>
              <p:cNvSpPr txBox="1"/>
              <p:nvPr/>
            </p:nvSpPr>
            <p:spPr>
              <a:xfrm>
                <a:off x="0" y="468630"/>
                <a:ext cx="9144000" cy="5087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The power received by a pixel can be modeled as the sum over all particles of the area-spectral integrals of an e</a:t>
                </a:r>
                <a:r>
                  <a:rPr lang="en-US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full spectral and angular synchrotron power distribution</a:t>
                </a:r>
              </a:p>
              <a:p>
                <a:endParaRPr lang="en-US" sz="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0150" lvl="2" indent="-285750">
                  <a:buFont typeface="Symbol" panose="05050102010706020507" pitchFamily="18" charset="2"/>
                  <a:buChar char="Þ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code speed-up may be achieved using simplified models</a:t>
                </a:r>
              </a:p>
              <a:p>
                <a:pPr lvl="2"/>
                <a:endParaRPr lang="en-US" sz="1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Spectral integration requires a fast method for evaluating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1/3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/3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functions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Solid angle integrals can be performed computing the synchrotron radiation power deposited on the surface of a pixel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Reduction of the computational complexity can be achieved selecting only “active” light paths for each pixel: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buFont typeface="Symbol" panose="05050102010706020507" pitchFamily="18" charset="2"/>
                  <a:buChar char="Þ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Active paths: paths contained in both the pupil view range and synchrotron emission cone without intersecting the tokamak boundary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 hybrid MPI-GPU strategy can be used for parallelizing the synthetic diagnostic in both pixel-pupil domain and particle list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buFont typeface="Symbol" panose="05050102010706020507" pitchFamily="18" charset="2"/>
                  <a:buChar char="Þ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Possible use of asynchronous kernels for time integration (if implemented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72831B-2ABD-401B-94C0-A56AD0F8F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8630"/>
                <a:ext cx="9144000" cy="5087803"/>
              </a:xfrm>
              <a:prstGeom prst="rect">
                <a:avLst/>
              </a:prstGeom>
              <a:blipFill>
                <a:blip r:embed="rId3"/>
                <a:stretch>
                  <a:fillRect l="-400" t="-719" r="-53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E5B1B5A-020A-4BC5-BD08-3F3CCBD4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150"/>
            <a:ext cx="8305800" cy="342900"/>
          </a:xfrm>
        </p:spPr>
        <p:txBody>
          <a:bodyPr/>
          <a:lstStyle/>
          <a:p>
            <a:pPr algn="ctr"/>
            <a:r>
              <a:rPr lang="en-US" sz="2500" dirty="0"/>
              <a:t>Conclusions</a:t>
            </a:r>
            <a:endParaRPr lang="LID4096" sz="25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C5AB5-3CB1-4E7D-9834-400F57B0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C. Sommariva | JOREK general meeting | 17/03/2021 | Page 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27DC7F-E748-43FA-96E3-754348267875}"/>
              </a:ext>
            </a:extLst>
          </p:cNvPr>
          <p:cNvSpPr txBox="1"/>
          <p:nvPr/>
        </p:nvSpPr>
        <p:spPr>
          <a:xfrm>
            <a:off x="4089797" y="238276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521199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1B5A-020A-4BC5-BD08-3F3CCBD4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150"/>
            <a:ext cx="8305800" cy="342900"/>
          </a:xfrm>
        </p:spPr>
        <p:txBody>
          <a:bodyPr/>
          <a:lstStyle/>
          <a:p>
            <a:pPr algn="ctr"/>
            <a:r>
              <a:rPr lang="en-US" sz="2500" dirty="0"/>
              <a:t>References</a:t>
            </a:r>
            <a:endParaRPr lang="LID4096" sz="25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C5AB5-3CB1-4E7D-9834-400F57B0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C. Sommariva | JOREK general meeting | 17/03/2021 | Page 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27DC7F-E748-43FA-96E3-754348267875}"/>
              </a:ext>
            </a:extLst>
          </p:cNvPr>
          <p:cNvSpPr txBox="1"/>
          <p:nvPr/>
        </p:nvSpPr>
        <p:spPr>
          <a:xfrm>
            <a:off x="4089797" y="238276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LID4096" dirty="0"/>
          </a:p>
        </p:txBody>
      </p:sp>
      <p:sp>
        <p:nvSpPr>
          <p:cNvPr id="5" name="Content Placeholder 32">
            <a:extLst>
              <a:ext uri="{FF2B5EF4-FFF2-40B4-BE49-F238E27FC236}">
                <a16:creationId xmlns:a16="http://schemas.microsoft.com/office/drawing/2014/main" id="{1942A1CA-CCC5-41F5-B5F5-434AF02A9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14350"/>
            <a:ext cx="91440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/>
              <a:t>[1] C. </a:t>
            </a:r>
            <a:r>
              <a:rPr lang="en-US" sz="1200" dirty="0" err="1"/>
              <a:t>Reux</a:t>
            </a:r>
            <a:r>
              <a:rPr lang="en-US" sz="1200" dirty="0"/>
              <a:t> et al., </a:t>
            </a:r>
            <a:r>
              <a:rPr lang="en-US" sz="1200" dirty="0" err="1"/>
              <a:t>Nucl</a:t>
            </a:r>
            <a:r>
              <a:rPr lang="en-US" sz="1200" dirty="0"/>
              <a:t>. Fusion, vol.55, p.093913, 2015</a:t>
            </a:r>
          </a:p>
          <a:p>
            <a:pPr marL="0" indent="0">
              <a:buNone/>
            </a:pPr>
            <a:r>
              <a:rPr lang="en-US" sz="1200" dirty="0"/>
              <a:t>[2] A. Fil, PhD thesis, IRFM, 2015</a:t>
            </a:r>
          </a:p>
          <a:p>
            <a:pPr marL="0" indent="0">
              <a:buNone/>
            </a:pPr>
            <a:r>
              <a:rPr lang="en-US" sz="1200" dirty="0"/>
              <a:t>[</a:t>
            </a:r>
            <a:r>
              <a:rPr lang="de-CH" sz="1200" dirty="0"/>
              <a:t>3] </a:t>
            </a:r>
            <a:r>
              <a:rPr lang="en-US" sz="1200" dirty="0"/>
              <a:t>S. </a:t>
            </a:r>
            <a:r>
              <a:rPr lang="en-US" sz="1200" dirty="0" err="1"/>
              <a:t>Silburn</a:t>
            </a:r>
            <a:r>
              <a:rPr lang="en-US" sz="1200" dirty="0"/>
              <a:t>, JET refresher course, CCFE, UK, 2018</a:t>
            </a:r>
          </a:p>
          <a:p>
            <a:pPr marL="0" indent="0">
              <a:buNone/>
            </a:pPr>
            <a:r>
              <a:rPr lang="de-CH" sz="1200" dirty="0"/>
              <a:t>[4] </a:t>
            </a:r>
            <a:r>
              <a:rPr lang="de-CH" sz="1200" dirty="0">
                <a:hlinkClick r:id="rId3"/>
              </a:rPr>
              <a:t>https://users.euro-fusion.org/openwiki/index.php/KL8</a:t>
            </a:r>
            <a:endParaRPr lang="de-CH" sz="1200" dirty="0"/>
          </a:p>
          <a:p>
            <a:pPr marL="0" indent="0">
              <a:buNone/>
            </a:pPr>
            <a:r>
              <a:rPr lang="fr-FR" sz="1200" dirty="0"/>
              <a:t>[5] V. </a:t>
            </a:r>
            <a:r>
              <a:rPr lang="fr-FR" sz="1200" dirty="0" err="1"/>
              <a:t>Bandaru</a:t>
            </a:r>
            <a:r>
              <a:rPr lang="fr-FR" sz="1200" dirty="0"/>
              <a:t> et al., Plasma Phys. Control. Fusion, 2020 (</a:t>
            </a:r>
            <a:r>
              <a:rPr lang="fr-FR" sz="1200" dirty="0" err="1"/>
              <a:t>accepted</a:t>
            </a:r>
            <a:r>
              <a:rPr lang="fr-FR" sz="1200" dirty="0"/>
              <a:t>), 10.1088/1361-6587/</a:t>
            </a:r>
            <a:r>
              <a:rPr lang="fr-FR" sz="1200" dirty="0" err="1"/>
              <a:t>abdbcf</a:t>
            </a:r>
            <a:endParaRPr lang="de-CH" sz="1200" dirty="0"/>
          </a:p>
          <a:p>
            <a:pPr marL="0" indent="0">
              <a:buNone/>
            </a:pPr>
            <a:r>
              <a:rPr lang="en-US" sz="1200" dirty="0"/>
              <a:t>[6] M. Hoppe et al., </a:t>
            </a:r>
            <a:r>
              <a:rPr lang="en-US" sz="1200" dirty="0" err="1"/>
              <a:t>Nucl</a:t>
            </a:r>
            <a:r>
              <a:rPr lang="en-US" sz="1200" dirty="0"/>
              <a:t>. Fusion, vol. 58, p. 026032, 2018</a:t>
            </a:r>
          </a:p>
          <a:p>
            <a:pPr marL="0" indent="0">
              <a:buNone/>
            </a:pPr>
            <a:r>
              <a:rPr lang="en-US" sz="1200" dirty="0"/>
              <a:t>[7] J. Schwinger, Phys. Rev., vol. 75, p. 1912, 1949</a:t>
            </a:r>
          </a:p>
          <a:p>
            <a:pPr marL="0" indent="0">
              <a:buNone/>
            </a:pPr>
            <a:r>
              <a:rPr lang="en-US" sz="1200" dirty="0"/>
              <a:t>[8] G. R. Blumenthal et al., Rev. Mod. Phys., vol. 42, p. 237, 1970</a:t>
            </a:r>
          </a:p>
          <a:p>
            <a:pPr marL="0" indent="0">
              <a:buNone/>
            </a:pPr>
            <a:r>
              <a:rPr lang="en-US" sz="1200" dirty="0"/>
              <a:t>[9] L. Carbajal et al, Plasma Phys. Control. Fusion, vol. 59, p. 124001, 2017</a:t>
            </a:r>
          </a:p>
          <a:p>
            <a:pPr marL="0" indent="0">
              <a:buNone/>
            </a:pPr>
            <a:r>
              <a:rPr lang="en-US" sz="1200" dirty="0"/>
              <a:t>[10] V. L. Ginzburg et al., </a:t>
            </a:r>
            <a:r>
              <a:rPr lang="en-US" sz="1200" dirty="0" err="1"/>
              <a:t>Sov</a:t>
            </a:r>
            <a:r>
              <a:rPr lang="en-US" sz="1200" dirty="0"/>
              <a:t>. Phys. </a:t>
            </a:r>
            <a:r>
              <a:rPr lang="en-US" sz="1200" dirty="0" err="1"/>
              <a:t>Usp</a:t>
            </a:r>
            <a:r>
              <a:rPr lang="en-US" sz="1200" dirty="0"/>
              <a:t>., vol. 11, p. 34, 1968</a:t>
            </a:r>
          </a:p>
          <a:p>
            <a:pPr marL="0" indent="0">
              <a:buNone/>
            </a:pPr>
            <a:r>
              <a:rPr lang="fr-FR" sz="1200" dirty="0"/>
              <a:t>[11] S. </a:t>
            </a:r>
            <a:r>
              <a:rPr lang="fr-FR" sz="1200" dirty="0" err="1"/>
              <a:t>Silbrun</a:t>
            </a:r>
            <a:r>
              <a:rPr lang="fr-FR" sz="1200" dirty="0"/>
              <a:t>, </a:t>
            </a:r>
            <a:r>
              <a:rPr lang="fr-FR" sz="1200" dirty="0" err="1"/>
              <a:t>private</a:t>
            </a:r>
            <a:r>
              <a:rPr lang="fr-FR" sz="1200" dirty="0"/>
              <a:t> communication, 2021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[12] M. Abramowitz, I. A. </a:t>
            </a:r>
            <a:r>
              <a:rPr lang="en-US" sz="1200" dirty="0" err="1"/>
              <a:t>Stegun</a:t>
            </a:r>
            <a:r>
              <a:rPr lang="en-US" sz="1200" dirty="0"/>
              <a:t>, Handbook Mathematical Functions, 1964</a:t>
            </a:r>
          </a:p>
          <a:p>
            <a:pPr marL="0" indent="0">
              <a:buNone/>
            </a:pPr>
            <a:r>
              <a:rPr lang="en-US" sz="1200" dirty="0"/>
              <a:t>[13] CUDA Math API, CUDA Toolkit v11.2.1 Documentation, 2021</a:t>
            </a:r>
          </a:p>
          <a:p>
            <a:pPr marL="0" indent="0">
              <a:buNone/>
            </a:pPr>
            <a:r>
              <a:rPr lang="en-US" sz="1200" dirty="0"/>
              <a:t>[14] Y.C. </a:t>
            </a:r>
            <a:r>
              <a:rPr lang="en-US" sz="1200" dirty="0" err="1"/>
              <a:t>Keluskar</a:t>
            </a:r>
            <a:r>
              <a:rPr lang="en-US" sz="1200" dirty="0"/>
              <a:t> et al., ITM Web Conf., vol. 32, p. 03052, 2020 </a:t>
            </a:r>
            <a:endParaRPr lang="LID4096" sz="1200" dirty="0"/>
          </a:p>
        </p:txBody>
      </p:sp>
    </p:spTree>
    <p:extLst>
      <p:ext uri="{BB962C8B-B14F-4D97-AF65-F5344CB8AC3E}">
        <p14:creationId xmlns:p14="http://schemas.microsoft.com/office/powerpoint/2010/main" val="277739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27F59-A605-4FC8-8CBD-CF0972932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7848600" cy="514350"/>
          </a:xfrm>
        </p:spPr>
        <p:txBody>
          <a:bodyPr/>
          <a:lstStyle/>
          <a:p>
            <a:pPr algn="ctr"/>
            <a:r>
              <a:rPr lang="en-US" sz="2500" dirty="0"/>
              <a:t>Outline of the presentation</a:t>
            </a:r>
            <a:endParaRPr lang="LID4096" sz="25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852C9E-BD1A-4444-AEF3-18A283C8A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C. Sommariva | SPC interna meeting | 29/01/2021 | Page 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2B969E-2FDD-4267-B4CB-C3A642A93984}"/>
              </a:ext>
            </a:extLst>
          </p:cNvPr>
          <p:cNvSpPr txBox="1"/>
          <p:nvPr/>
        </p:nvSpPr>
        <p:spPr>
          <a:xfrm>
            <a:off x="0" y="895350"/>
            <a:ext cx="91440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3D synchrotron radiation synthetic diagnostic strategy: synchrotron radiation model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3D synchrotron radiation synthetic diagnostic strategy: numerical scheme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677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1B5A-020A-4BC5-BD08-3F3CCBD4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150"/>
            <a:ext cx="8305800" cy="342900"/>
          </a:xfrm>
        </p:spPr>
        <p:txBody>
          <a:bodyPr/>
          <a:lstStyle/>
          <a:p>
            <a:pPr algn="ctr"/>
            <a:endParaRPr lang="LID4096" sz="25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C5AB5-3CB1-4E7D-9834-400F57B0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C. Sommariva | Conference | Venue | Date | Page </a:t>
            </a:r>
            <a:fld id="{6A6D9FA1-99C7-4910-8E32-B85D378B0060}" type="slidenum">
              <a:rPr lang="en-GB" smtClean="0"/>
              <a:pPr algn="r"/>
              <a:t>20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DDD0A2-42EB-4A05-823B-0B34C7AB7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2407727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1B5A-020A-4BC5-BD08-3F3CCBD4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150"/>
            <a:ext cx="8305800" cy="342900"/>
          </a:xfrm>
        </p:spPr>
        <p:txBody>
          <a:bodyPr/>
          <a:lstStyle/>
          <a:p>
            <a:pPr algn="ctr"/>
            <a:r>
              <a:rPr lang="en-US" sz="2500" dirty="0"/>
              <a:t>The modified Bessel and the Airy functions</a:t>
            </a:r>
            <a:endParaRPr lang="LID4096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0E034D-B93E-4B81-8406-19A6331B16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514350"/>
                <a:ext cx="9144000" cy="42672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Airy’ functions </a:t>
                </a:r>
                <a:r>
                  <a:rPr lang="en-US" sz="1500" dirty="0"/>
                  <a:t>[1]</a:t>
                </a:r>
                <a:r>
                  <a:rPr lang="en-US" sz="18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𝑧𝑡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𝑧𝑡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𝑧𝑡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𝑧𝑡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Relation between the Airy and the modified Bessel functions [1]: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𝜋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√3 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√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√3 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2√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nary>
                        <m:nary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𝑧𝑡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√3 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𝜋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nary>
                        <m:nary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𝑧𝑡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√3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0E034D-B93E-4B81-8406-19A6331B16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514350"/>
                <a:ext cx="9144000" cy="4267200"/>
              </a:xfrm>
              <a:blipFill>
                <a:blip r:embed="rId2"/>
                <a:stretch>
                  <a:fillRect l="-533" t="-128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C5AB5-3CB1-4E7D-9834-400F57B0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C. Sommariva | Conference | Venue | Date | Page </a:t>
            </a:r>
            <a:fld id="{6A6D9FA1-99C7-4910-8E32-B85D378B0060}" type="slidenum">
              <a:rPr lang="en-GB" smtClean="0"/>
              <a:pPr algn="r"/>
              <a:t>21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5A5A16-B049-46E9-A770-FB3E97A557CA}"/>
              </a:ext>
            </a:extLst>
          </p:cNvPr>
          <p:cNvSpPr txBox="1"/>
          <p:nvPr/>
        </p:nvSpPr>
        <p:spPr>
          <a:xfrm>
            <a:off x="-76200" y="4854773"/>
            <a:ext cx="48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[1] M. Abramowitz, I. A. </a:t>
            </a:r>
            <a:r>
              <a:rPr lang="en-US" sz="1200" dirty="0" err="1"/>
              <a:t>Stegun</a:t>
            </a:r>
            <a:r>
              <a:rPr lang="en-US" sz="1200" dirty="0"/>
              <a:t>, Handbook Mathematical Functions, 1964</a:t>
            </a:r>
            <a:endParaRPr lang="LID4096" sz="1200" dirty="0"/>
          </a:p>
        </p:txBody>
      </p:sp>
    </p:spTree>
    <p:extLst>
      <p:ext uri="{BB962C8B-B14F-4D97-AF65-F5344CB8AC3E}">
        <p14:creationId xmlns:p14="http://schemas.microsoft.com/office/powerpoint/2010/main" val="358249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1B5A-020A-4BC5-BD08-3F3CCBD4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150"/>
            <a:ext cx="8305800" cy="342900"/>
          </a:xfrm>
        </p:spPr>
        <p:txBody>
          <a:bodyPr/>
          <a:lstStyle/>
          <a:p>
            <a:pPr algn="ctr"/>
            <a:r>
              <a:rPr lang="en-US" sz="2500" dirty="0"/>
              <a:t>The useful integrals</a:t>
            </a:r>
            <a:endParaRPr lang="LID4096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E034D-B93E-4B81-8406-19A6331B1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514350"/>
            <a:ext cx="91440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C5AB5-3CB1-4E7D-9834-400F57B0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C. Sommariva | Conference | Venue | Date | Page </a:t>
            </a:r>
            <a:fld id="{6A6D9FA1-99C7-4910-8E32-B85D378B0060}" type="slidenum">
              <a:rPr lang="en-GB" smtClean="0"/>
              <a:pPr algn="r"/>
              <a:t>22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B9D2BF6-822A-4B71-9DE6-DA7F618073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492610"/>
                <a:ext cx="9144000" cy="43621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𝑧𝑡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𝑧𝑡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nary>
                      <m:nary>
                        <m:nary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𝑧𝑡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𝑧𝑡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nary>
                      <m:nary>
                        <m:nary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𝑧𝑡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𝑧𝑡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𝑧𝑡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𝑧𝑡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</m:oMath>
                  </m:oMathPara>
                </a14:m>
                <a:endParaRPr lang="en-US" sz="1800" b="0" dirty="0"/>
              </a:p>
              <a:p>
                <a:pPr marL="0" indent="0">
                  <a:buNone/>
                </a:pPr>
                <a:r>
                  <a:rPr lang="en-US" sz="1800" dirty="0"/>
                  <a:t>Where: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𝑑𝑝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sz="1800" b="0" dirty="0"/>
                  <a:t> </a:t>
                </a:r>
              </a:p>
              <a:p>
                <a:pPr marL="0" indent="0">
                  <a:buNone/>
                </a:pPr>
                <a:endParaRPr lang="en-US" sz="1800" b="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B9D2BF6-822A-4B71-9DE6-DA7F61807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2610"/>
                <a:ext cx="9144000" cy="4362163"/>
              </a:xfrm>
              <a:prstGeom prst="rect">
                <a:avLst/>
              </a:prstGeom>
              <a:blipFill>
                <a:blip r:embed="rId2"/>
                <a:stretch>
                  <a:fillRect l="-53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047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1B5A-020A-4BC5-BD08-3F3CCBD4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150"/>
            <a:ext cx="8305800" cy="342900"/>
          </a:xfrm>
        </p:spPr>
        <p:txBody>
          <a:bodyPr/>
          <a:lstStyle/>
          <a:p>
            <a:pPr algn="ctr"/>
            <a:r>
              <a:rPr lang="en-US" sz="2500" dirty="0"/>
              <a:t>The useful integrals</a:t>
            </a:r>
            <a:endParaRPr lang="LID4096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E034D-B93E-4B81-8406-19A6331B1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514350"/>
            <a:ext cx="91440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C5AB5-3CB1-4E7D-9834-400F57B0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C. Sommariva | Conference | Venue | Date | Page </a:t>
            </a:r>
            <a:fld id="{6A6D9FA1-99C7-4910-8E32-B85D378B0060}" type="slidenum">
              <a:rPr lang="en-GB" smtClean="0"/>
              <a:pPr algn="r"/>
              <a:t>23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B9D2BF6-822A-4B71-9DE6-DA7F618073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492610"/>
                <a:ext cx="9144000" cy="43621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b="0" dirty="0"/>
                  <a:t>Integrals:</a:t>
                </a:r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1800" dirty="0"/>
                                <m:t> 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func>
                                <m:func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f>
                                    <m:f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func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func>
                                <m:func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f>
                                    <m:f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func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</m:d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</m:d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+1−2</m:t>
                              </m:r>
                            </m:e>
                          </m:d>
                        </m:e>
                      </m:d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𝑥𝐵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b="0" dirty="0"/>
              </a:p>
              <a:p>
                <a:pPr marL="0" indent="0">
                  <a:buNone/>
                </a:pPr>
                <a:endParaRPr lang="en-US" sz="1800" b="0" dirty="0"/>
              </a:p>
              <a:p>
                <a:pPr marL="0" indent="0">
                  <a:buNone/>
                </a:pPr>
                <a:endParaRPr lang="en-US" sz="1800" b="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B9D2BF6-822A-4B71-9DE6-DA7F61807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2610"/>
                <a:ext cx="9144000" cy="4362163"/>
              </a:xfrm>
              <a:prstGeom prst="rect">
                <a:avLst/>
              </a:prstGeom>
              <a:blipFill>
                <a:blip r:embed="rId2"/>
                <a:stretch>
                  <a:fillRect l="-400" t="-55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242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1B5A-020A-4BC5-BD08-3F3CCBD4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150"/>
            <a:ext cx="8305800" cy="342900"/>
          </a:xfrm>
        </p:spPr>
        <p:txBody>
          <a:bodyPr/>
          <a:lstStyle/>
          <a:p>
            <a:pPr algn="ctr"/>
            <a:r>
              <a:rPr lang="en-US" sz="2500" dirty="0"/>
              <a:t>Relations</a:t>
            </a:r>
            <a:endParaRPr lang="LID4096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E034D-B93E-4B81-8406-19A6331B1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514350"/>
            <a:ext cx="91440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C5AB5-3CB1-4E7D-9834-400F57B0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C. Sommariva | Conference | Venue | Date | Page </a:t>
            </a:r>
            <a:fld id="{6A6D9FA1-99C7-4910-8E32-B85D378B0060}" type="slidenum">
              <a:rPr lang="en-GB" smtClean="0"/>
              <a:pPr algn="r"/>
              <a:t>24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B9D2BF6-822A-4B71-9DE6-DA7F618073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492610"/>
                <a:ext cx="9144000" cy="43621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b="0" dirty="0"/>
                  <a:t>Frequency and wavelength in vacuum: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r>
                  <a:rPr lang="en-US" sz="1800" dirty="0"/>
                  <a:t> with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800" dirty="0"/>
                  <a:t> the speed of light</a:t>
                </a:r>
              </a:p>
              <a:p>
                <a:pPr marL="0" indent="0">
                  <a:buNone/>
                </a:pPr>
                <a:r>
                  <a:rPr lang="en-US" sz="1800" dirty="0"/>
                  <a:t>Jacobian of the wavelength: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Instantaneous radius of curvature: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den>
                    </m:f>
                  </m:oMath>
                </a14:m>
                <a:r>
                  <a:rPr lang="en-US" sz="1800" dirty="0"/>
                  <a:t> with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sz="1800" dirty="0"/>
                  <a:t>: curvature</a:t>
                </a:r>
              </a:p>
              <a:p>
                <a:pPr marL="0" indent="0">
                  <a:buNone/>
                </a:pPr>
                <a:r>
                  <a:rPr lang="en-US" sz="1800" dirty="0"/>
                  <a:t>Instantaneous angular velocity ultra-relativistic limit: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0" dirty="0"/>
                  <a:t>Solid angle: expressed as units of area over the unit of sphere surrounding the apex</a:t>
                </a:r>
              </a:p>
              <a:p>
                <a:pPr lvl="1">
                  <a:buFont typeface="Symbol" panose="05050102010706020507" pitchFamily="18" charset="2"/>
                  <a:buChar char="Þ"/>
                </a:pPr>
                <a:r>
                  <a:rPr lang="en-US" sz="1800" dirty="0"/>
                  <a:t> an object which blocks all rays from an apex has a number of steradians equal to the total surface of the unit sphere: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800" b="0" dirty="0"/>
              </a:p>
              <a:p>
                <a:pPr marL="0" indent="0">
                  <a:buNone/>
                </a:pPr>
                <a:r>
                  <a:rPr lang="en-US" sz="1800" b="0" dirty="0" err="1"/>
                  <a:t>Normalisation</a:t>
                </a:r>
                <a:r>
                  <a:rPr lang="en-US" sz="1800" b="0" dirty="0"/>
                  <a:t> used in [1] for the electric field of a charge: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b="0" dirty="0"/>
                  <a:t> </a:t>
                </a:r>
              </a:p>
              <a:p>
                <a:pPr>
                  <a:buFont typeface="Symbol" panose="05050102010706020507" pitchFamily="18" charset="2"/>
                  <a:buChar char="Þ"/>
                </a:pPr>
                <a:r>
                  <a:rPr lang="en-US" sz="1800" b="0" dirty="0"/>
                  <a:t>All this trickeries are required for obtaining Eq. 4 of [2] from Eq. II.31 of [1]</a:t>
                </a:r>
              </a:p>
              <a:p>
                <a:pPr marL="0" indent="0">
                  <a:buNone/>
                </a:pPr>
                <a:endParaRPr lang="en-US" sz="1800" b="0" dirty="0"/>
              </a:p>
              <a:p>
                <a:pPr marL="0" indent="0">
                  <a:buNone/>
                </a:pPr>
                <a:endParaRPr lang="en-US" sz="1800" b="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B9D2BF6-822A-4B71-9DE6-DA7F61807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2610"/>
                <a:ext cx="9144000" cy="4362163"/>
              </a:xfrm>
              <a:prstGeom prst="rect">
                <a:avLst/>
              </a:prstGeom>
              <a:blipFill>
                <a:blip r:embed="rId2"/>
                <a:stretch>
                  <a:fillRect l="-53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3282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1B5A-020A-4BC5-BD08-3F3CCBD4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150"/>
            <a:ext cx="8305800" cy="342900"/>
          </a:xfrm>
        </p:spPr>
        <p:txBody>
          <a:bodyPr/>
          <a:lstStyle/>
          <a:p>
            <a:pPr algn="ctr"/>
            <a:r>
              <a:rPr lang="en-US" sz="2500" dirty="0"/>
              <a:t>Relations</a:t>
            </a:r>
            <a:endParaRPr lang="LID4096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E034D-B93E-4B81-8406-19A6331B1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514350"/>
            <a:ext cx="91440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C5AB5-3CB1-4E7D-9834-400F57B0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C. Sommariva | Conference | Venue | Date | Page </a:t>
            </a:r>
            <a:fld id="{6A6D9FA1-99C7-4910-8E32-B85D378B0060}" type="slidenum">
              <a:rPr lang="en-GB" smtClean="0"/>
              <a:pPr algn="r"/>
              <a:t>25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B9D2BF6-822A-4B71-9DE6-DA7F618073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492610"/>
                <a:ext cx="9144000" cy="43621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b="0" dirty="0"/>
                  <a:t>Solid angle differential: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𝒏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𝑑𝐴</m:t>
                        </m:r>
                      </m:num>
                      <m:den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800" b="0" dirty="0"/>
                  <a:t> with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𝑑𝐴</m:t>
                    </m:r>
                  </m:oMath>
                </a14:m>
                <a:r>
                  <a:rPr lang="en-US" sz="1800" b="0" dirty="0"/>
                  <a:t> the surface element,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b="0" dirty="0"/>
                  <a:t> relative position between particle and detector and n the detector orientation </a:t>
                </a:r>
                <a:r>
                  <a:rPr lang="en-US" sz="1800" b="0" dirty="0" err="1"/>
                  <a:t>dA</a:t>
                </a:r>
                <a:r>
                  <a:rPr lang="en-US" sz="1800" b="0" dirty="0"/>
                  <a:t> </a:t>
                </a:r>
                <a:r>
                  <a:rPr lang="en-US" sz="1800" b="0"/>
                  <a:t>detector surface area </a:t>
                </a:r>
                <a:endParaRPr lang="en-US" sz="1800" b="0" dirty="0"/>
              </a:p>
              <a:p>
                <a:pPr marL="0" indent="0">
                  <a:buNone/>
                </a:pPr>
                <a:endParaRPr lang="en-US" sz="1800" b="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B9D2BF6-822A-4B71-9DE6-DA7F61807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2610"/>
                <a:ext cx="9144000" cy="4362163"/>
              </a:xfrm>
              <a:prstGeom prst="rect">
                <a:avLst/>
              </a:prstGeom>
              <a:blipFill>
                <a:blip r:embed="rId2"/>
                <a:stretch>
                  <a:fillRect l="-53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9304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1B5A-020A-4BC5-BD08-3F3CCBD4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150"/>
            <a:ext cx="8305800" cy="342900"/>
          </a:xfrm>
        </p:spPr>
        <p:txBody>
          <a:bodyPr/>
          <a:lstStyle/>
          <a:p>
            <a:pPr algn="ctr"/>
            <a:r>
              <a:rPr lang="en-US" sz="2500" dirty="0"/>
              <a:t>Corrections due to doppler effect</a:t>
            </a:r>
            <a:endParaRPr lang="LID4096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E034D-B93E-4B81-8406-19A6331B1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514350"/>
            <a:ext cx="91440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C5AB5-3CB1-4E7D-9834-400F57B0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C. Sommariva | Conference | Venue | Date | Page </a:t>
            </a:r>
            <a:fld id="{6A6D9FA1-99C7-4910-8E32-B85D378B0060}" type="slidenum">
              <a:rPr lang="en-GB" smtClean="0"/>
              <a:pPr algn="r"/>
              <a:t>26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B9D2BF6-822A-4B71-9DE6-DA7F618073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492610"/>
                <a:ext cx="9144000" cy="43621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b="0" dirty="0"/>
                  <a:t>Correction to the angular velocity due to Doppler effect: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func>
                          <m:func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func>
                        <m:func>
                          <m:func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1800" b="0" dirty="0"/>
                  <a:t> </a:t>
                </a:r>
              </a:p>
              <a:p>
                <a:pPr marL="0" indent="0">
                  <a:buNone/>
                </a:pPr>
                <a:r>
                  <a:rPr lang="en-US" sz="1800" b="0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800" b="0" dirty="0"/>
                  <a:t>: pitch angle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800" b="0" dirty="0"/>
                  <a:t>: angle between the direction of the magnetic field and the line-of-sight  </a:t>
                </a:r>
              </a:p>
              <a:p>
                <a:pPr marL="0" indent="0">
                  <a:buNone/>
                </a:pPr>
                <a:endParaRPr lang="en-US" sz="1800" b="0" dirty="0"/>
              </a:p>
              <a:p>
                <a:pPr>
                  <a:buFont typeface="Symbol" panose="05050102010706020507" pitchFamily="18" charset="2"/>
                  <a:buChar char="Þ"/>
                </a:pPr>
                <a:endParaRPr lang="en-US" sz="1800" b="0" dirty="0"/>
              </a:p>
              <a:p>
                <a:pPr marL="0" indent="0">
                  <a:buNone/>
                </a:pPr>
                <a:endParaRPr lang="en-US" sz="1800" b="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B9D2BF6-822A-4B71-9DE6-DA7F61807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2610"/>
                <a:ext cx="9144000" cy="4362163"/>
              </a:xfrm>
              <a:prstGeom prst="rect">
                <a:avLst/>
              </a:prstGeom>
              <a:blipFill>
                <a:blip r:embed="rId2"/>
                <a:stretch>
                  <a:fillRect l="-533" t="-839" r="-20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434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1B5A-020A-4BC5-BD08-3F3CCBD4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150"/>
            <a:ext cx="8305800" cy="342900"/>
          </a:xfrm>
        </p:spPr>
        <p:txBody>
          <a:bodyPr/>
          <a:lstStyle/>
          <a:p>
            <a:pPr algn="ctr"/>
            <a:r>
              <a:rPr lang="en-US" sz="2500" dirty="0"/>
              <a:t>The modified Bessel and the Airy functions</a:t>
            </a:r>
            <a:endParaRPr lang="LID4096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0E034D-B93E-4B81-8406-19A6331B16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514350"/>
                <a:ext cx="9144000" cy="4572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Integrating over all possible view direction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8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acc>
                            </m:num>
                            <m:den>
                              <m:sSubSup>
                                <m:sSub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acc>
                            </m:num>
                            <m:den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nary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The distribution function of test particles can be written as: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Hence: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</m:acc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num>
                                    <m:den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num>
                                    <m:den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nary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acc>
                            </m:num>
                            <m:den>
                              <m:sSubSup>
                                <m:sSub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0E034D-B93E-4B81-8406-19A6331B16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514350"/>
                <a:ext cx="9144000" cy="4572000"/>
              </a:xfrm>
              <a:blipFill>
                <a:blip r:embed="rId2"/>
                <a:stretch>
                  <a:fillRect l="-533" t="-66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C5AB5-3CB1-4E7D-9834-400F57B0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C. Sommariva | Conference | Venue | Date | Page </a:t>
            </a:r>
            <a:fld id="{6A6D9FA1-99C7-4910-8E32-B85D378B0060}" type="slidenum">
              <a:rPr lang="en-GB" smtClean="0"/>
              <a:pPr algn="r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900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1B5A-020A-4BC5-BD08-3F3CCBD4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150"/>
            <a:ext cx="8305800" cy="342900"/>
          </a:xfrm>
        </p:spPr>
        <p:txBody>
          <a:bodyPr/>
          <a:lstStyle/>
          <a:p>
            <a:pPr algn="ctr"/>
            <a:r>
              <a:rPr lang="en-US" sz="2500" dirty="0"/>
              <a:t>The modified Bessel and the Airy functions</a:t>
            </a:r>
            <a:endParaRPr lang="LID4096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0E034D-B93E-4B81-8406-19A6331B16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514350"/>
                <a:ext cx="9144000" cy="4572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Integrating over the pixel surface and noting that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̂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acc>
                      </m:num>
                      <m:den>
                        <m:sSubSup>
                          <m:sSub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𝑑𝐴</m:t>
                    </m:r>
                  </m:oMath>
                </a14:m>
                <a:r>
                  <a:rPr lang="en-US" sz="18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 smtClean="0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Or in terms of the spherical coordinates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 and of the particle relativistic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 and pitch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0E034D-B93E-4B81-8406-19A6331B16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514350"/>
                <a:ext cx="9144000" cy="4572000"/>
              </a:xfrm>
              <a:blipFill>
                <a:blip r:embed="rId2"/>
                <a:stretch>
                  <a:fillRect l="-533" t="-13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C5AB5-3CB1-4E7D-9834-400F57B0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C. Sommariva | Conference | Venue | Date | Page </a:t>
            </a:r>
            <a:fld id="{6A6D9FA1-99C7-4910-8E32-B85D378B0060}" type="slidenum">
              <a:rPr lang="en-GB" smtClean="0"/>
              <a:pPr algn="r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882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1B5A-020A-4BC5-BD08-3F3CCBD4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150"/>
            <a:ext cx="8305800" cy="342900"/>
          </a:xfrm>
        </p:spPr>
        <p:txBody>
          <a:bodyPr/>
          <a:lstStyle/>
          <a:p>
            <a:pPr algn="ctr"/>
            <a:endParaRPr lang="LID4096" sz="25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C5AB5-3CB1-4E7D-9834-400F57B0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C. Sommariva | Conference | Venue | Date | Page </a:t>
            </a:r>
            <a:fld id="{6A6D9FA1-99C7-4910-8E32-B85D378B0060}" type="slidenum">
              <a:rPr lang="en-GB" smtClean="0"/>
              <a:pPr algn="r"/>
              <a:t>3</a:t>
            </a:fld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1181263F-CBCD-4705-9CE3-4E6837DDB9C1}"/>
              </a:ext>
            </a:extLst>
          </p:cNvPr>
          <p:cNvSpPr txBox="1">
            <a:spLocks/>
          </p:cNvSpPr>
          <p:nvPr/>
        </p:nvSpPr>
        <p:spPr>
          <a:xfrm>
            <a:off x="0" y="1059582"/>
            <a:ext cx="91440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395061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27F59-A605-4FC8-8CBD-CF0972932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7848600" cy="514350"/>
          </a:xfrm>
        </p:spPr>
        <p:txBody>
          <a:bodyPr/>
          <a:lstStyle/>
          <a:p>
            <a:pPr algn="ctr"/>
            <a:r>
              <a:rPr lang="en-US" sz="2500" dirty="0"/>
              <a:t>Disruptions &amp; Runaway electrons</a:t>
            </a:r>
            <a:endParaRPr lang="LID4096" sz="25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852C9E-BD1A-4444-AEF3-18A283C8A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C. Sommariva | JOREK general meeting | 17/03/2021 | Page 1</a:t>
            </a:r>
          </a:p>
        </p:txBody>
      </p:sp>
      <p:pic>
        <p:nvPicPr>
          <p:cNvPr id="5" name="Immagine 16">
            <a:extLst>
              <a:ext uri="{FF2B5EF4-FFF2-40B4-BE49-F238E27FC236}">
                <a16:creationId xmlns:a16="http://schemas.microsoft.com/office/drawing/2014/main" id="{88FF0D66-0ECD-4A47-8D7F-1EC228D15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47507"/>
            <a:ext cx="8240228" cy="3910243"/>
          </a:xfrm>
          <a:prstGeom prst="rect">
            <a:avLst/>
          </a:prstGeom>
        </p:spPr>
      </p:pic>
      <p:sp>
        <p:nvSpPr>
          <p:cNvPr id="6" name="CasellaDiTesto 39">
            <a:extLst>
              <a:ext uri="{FF2B5EF4-FFF2-40B4-BE49-F238E27FC236}">
                <a16:creationId xmlns:a16="http://schemas.microsoft.com/office/drawing/2014/main" id="{051CD7C7-A937-4088-97D2-8E24E934E0F1}"/>
              </a:ext>
            </a:extLst>
          </p:cNvPr>
          <p:cNvSpPr txBox="1"/>
          <p:nvPr/>
        </p:nvSpPr>
        <p:spPr>
          <a:xfrm>
            <a:off x="700725" y="553819"/>
            <a:ext cx="140987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1) disrupting plasma</a:t>
            </a:r>
          </a:p>
        </p:txBody>
      </p:sp>
      <p:cxnSp>
        <p:nvCxnSpPr>
          <p:cNvPr id="7" name="Connettore 2 18">
            <a:extLst>
              <a:ext uri="{FF2B5EF4-FFF2-40B4-BE49-F238E27FC236}">
                <a16:creationId xmlns:a16="http://schemas.microsoft.com/office/drawing/2014/main" id="{B304A0EC-892C-4582-BF24-9FB1163126A4}"/>
              </a:ext>
            </a:extLst>
          </p:cNvPr>
          <p:cNvCxnSpPr>
            <a:cxnSpLocks/>
          </p:cNvCxnSpPr>
          <p:nvPr/>
        </p:nvCxnSpPr>
        <p:spPr>
          <a:xfrm>
            <a:off x="620002" y="1436579"/>
            <a:ext cx="1056398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21">
            <a:extLst>
              <a:ext uri="{FF2B5EF4-FFF2-40B4-BE49-F238E27FC236}">
                <a16:creationId xmlns:a16="http://schemas.microsoft.com/office/drawing/2014/main" id="{7BC9E5B8-49E2-4A14-B4AE-C26BA441F5F6}"/>
              </a:ext>
            </a:extLst>
          </p:cNvPr>
          <p:cNvCxnSpPr>
            <a:cxnSpLocks/>
          </p:cNvCxnSpPr>
          <p:nvPr/>
        </p:nvCxnSpPr>
        <p:spPr>
          <a:xfrm>
            <a:off x="1450640" y="1200150"/>
            <a:ext cx="0" cy="2364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14">
            <a:extLst>
              <a:ext uri="{FF2B5EF4-FFF2-40B4-BE49-F238E27FC236}">
                <a16:creationId xmlns:a16="http://schemas.microsoft.com/office/drawing/2014/main" id="{4B412457-C7E9-465B-803F-8CC815115681}"/>
              </a:ext>
            </a:extLst>
          </p:cNvPr>
          <p:cNvSpPr txBox="1"/>
          <p:nvPr/>
        </p:nvSpPr>
        <p:spPr>
          <a:xfrm>
            <a:off x="2400126" y="643254"/>
            <a:ext cx="1409874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2) triggering </a:t>
            </a:r>
          </a:p>
          <a:p>
            <a:pPr algn="ctr"/>
            <a:r>
              <a:rPr lang="en-US" dirty="0"/>
              <a:t>MMI</a:t>
            </a:r>
          </a:p>
        </p:txBody>
      </p:sp>
      <p:cxnSp>
        <p:nvCxnSpPr>
          <p:cNvPr id="10" name="Connettore 2 26">
            <a:extLst>
              <a:ext uri="{FF2B5EF4-FFF2-40B4-BE49-F238E27FC236}">
                <a16:creationId xmlns:a16="http://schemas.microsoft.com/office/drawing/2014/main" id="{3BD85AE0-3B9D-46AF-A007-638538E8479A}"/>
              </a:ext>
            </a:extLst>
          </p:cNvPr>
          <p:cNvCxnSpPr>
            <a:cxnSpLocks/>
          </p:cNvCxnSpPr>
          <p:nvPr/>
        </p:nvCxnSpPr>
        <p:spPr>
          <a:xfrm flipH="1">
            <a:off x="1758282" y="1289585"/>
            <a:ext cx="641843" cy="2153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48">
            <a:extLst>
              <a:ext uri="{FF2B5EF4-FFF2-40B4-BE49-F238E27FC236}">
                <a16:creationId xmlns:a16="http://schemas.microsoft.com/office/drawing/2014/main" id="{5E27EB31-4285-4597-9678-675E82A9CACC}"/>
              </a:ext>
            </a:extLst>
          </p:cNvPr>
          <p:cNvCxnSpPr>
            <a:cxnSpLocks/>
          </p:cNvCxnSpPr>
          <p:nvPr/>
        </p:nvCxnSpPr>
        <p:spPr>
          <a:xfrm>
            <a:off x="1758280" y="1733550"/>
            <a:ext cx="228032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50">
            <a:extLst>
              <a:ext uri="{FF2B5EF4-FFF2-40B4-BE49-F238E27FC236}">
                <a16:creationId xmlns:a16="http://schemas.microsoft.com/office/drawing/2014/main" id="{E34D8D31-5764-4879-9DC2-2C95CFAB0E00}"/>
              </a:ext>
            </a:extLst>
          </p:cNvPr>
          <p:cNvSpPr txBox="1"/>
          <p:nvPr/>
        </p:nvSpPr>
        <p:spPr>
          <a:xfrm>
            <a:off x="1961472" y="1913760"/>
            <a:ext cx="1980147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3) Plasma cooling:</a:t>
            </a:r>
          </a:p>
          <a:p>
            <a:r>
              <a:rPr lang="en-US" dirty="0"/>
              <a:t>-MHD instabilities</a:t>
            </a:r>
          </a:p>
        </p:txBody>
      </p:sp>
      <p:cxnSp>
        <p:nvCxnSpPr>
          <p:cNvPr id="13" name="Connettore diritto 51">
            <a:extLst>
              <a:ext uri="{FF2B5EF4-FFF2-40B4-BE49-F238E27FC236}">
                <a16:creationId xmlns:a16="http://schemas.microsoft.com/office/drawing/2014/main" id="{B1909C5D-3A9F-43E0-A522-C6FF3502905C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2951546" y="1733550"/>
            <a:ext cx="96454" cy="1802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78">
                <a:extLst>
                  <a:ext uri="{FF2B5EF4-FFF2-40B4-BE49-F238E27FC236}">
                    <a16:creationId xmlns:a16="http://schemas.microsoft.com/office/drawing/2014/main" id="{FF529E73-64AE-4BF5-B6CF-9A62E2425E58}"/>
                  </a:ext>
                </a:extLst>
              </p:cNvPr>
              <p:cNvSpPr txBox="1"/>
              <p:nvPr/>
            </p:nvSpPr>
            <p:spPr>
              <a:xfrm>
                <a:off x="5943600" y="565266"/>
                <a:ext cx="2853644" cy="106888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5) Current Quench (CQ):</a:t>
                </a:r>
              </a:p>
              <a:p>
                <a:r>
                  <a:rPr lang="en-US" dirty="0"/>
                  <a:t>-Loss of plasma current (</a:t>
                </a:r>
                <a:r>
                  <a:rPr lang="en-US" dirty="0" err="1">
                    <a:solidFill>
                      <a:srgbClr val="0000FF"/>
                    </a:solidFill>
                  </a:rPr>
                  <a:t>I</a:t>
                </a:r>
                <a:r>
                  <a:rPr lang="en-US" baseline="-25000" dirty="0" err="1">
                    <a:solidFill>
                      <a:srgbClr val="0000FF"/>
                    </a:solidFill>
                  </a:rPr>
                  <a:t>p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→ Toroidal E-field: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it-I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/>
                        <a:ea typeface="Cambria Math" panose="02040503050406030204" pitchFamily="18" charset="0"/>
                      </a:rPr>
                      <m:t>L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dt</m:t>
                        </m:r>
                      </m:den>
                    </m:f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CasellaDiTesto 78">
                <a:extLst>
                  <a:ext uri="{FF2B5EF4-FFF2-40B4-BE49-F238E27FC236}">
                    <a16:creationId xmlns:a16="http://schemas.microsoft.com/office/drawing/2014/main" id="{FF529E73-64AE-4BF5-B6CF-9A62E2425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65266"/>
                <a:ext cx="2853644" cy="1068882"/>
              </a:xfrm>
              <a:prstGeom prst="rect">
                <a:avLst/>
              </a:prstGeom>
              <a:blipFill>
                <a:blip r:embed="rId3"/>
                <a:stretch>
                  <a:fillRect l="-1268" t="-2222" b="-166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ttore diritto 94">
            <a:extLst>
              <a:ext uri="{FF2B5EF4-FFF2-40B4-BE49-F238E27FC236}">
                <a16:creationId xmlns:a16="http://schemas.microsoft.com/office/drawing/2014/main" id="{AF078EB0-A763-4F06-9694-1F5FDE6B0B45}"/>
              </a:ext>
            </a:extLst>
          </p:cNvPr>
          <p:cNvCxnSpPr>
            <a:cxnSpLocks/>
          </p:cNvCxnSpPr>
          <p:nvPr/>
        </p:nvCxnSpPr>
        <p:spPr>
          <a:xfrm flipH="1">
            <a:off x="5604703" y="1634148"/>
            <a:ext cx="354346" cy="2796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02">
            <a:extLst>
              <a:ext uri="{FF2B5EF4-FFF2-40B4-BE49-F238E27FC236}">
                <a16:creationId xmlns:a16="http://schemas.microsoft.com/office/drawing/2014/main" id="{66EB7676-570E-4B9D-9425-7EDFE0B050B3}"/>
              </a:ext>
            </a:extLst>
          </p:cNvPr>
          <p:cNvSpPr txBox="1"/>
          <p:nvPr/>
        </p:nvSpPr>
        <p:spPr>
          <a:xfrm>
            <a:off x="5991986" y="3569211"/>
            <a:ext cx="3076329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6) Runaway Electron beam:</a:t>
            </a:r>
          </a:p>
          <a:p>
            <a:r>
              <a:rPr lang="en-US" dirty="0"/>
              <a:t>-MeV energy electron beam</a:t>
            </a:r>
          </a:p>
          <a:p>
            <a:r>
              <a:rPr lang="en-US" dirty="0"/>
              <a:t>-</a:t>
            </a:r>
            <a:r>
              <a:rPr lang="en-US" u="sng" dirty="0"/>
              <a:t>NOT ALWAYS PRESENT</a:t>
            </a:r>
          </a:p>
        </p:txBody>
      </p:sp>
      <p:cxnSp>
        <p:nvCxnSpPr>
          <p:cNvPr id="18" name="Connettore diritto 103">
            <a:extLst>
              <a:ext uri="{FF2B5EF4-FFF2-40B4-BE49-F238E27FC236}">
                <a16:creationId xmlns:a16="http://schemas.microsoft.com/office/drawing/2014/main" id="{2D62AA96-C28C-44AB-9F04-392532C7676F}"/>
              </a:ext>
            </a:extLst>
          </p:cNvPr>
          <p:cNvCxnSpPr>
            <a:cxnSpLocks/>
          </p:cNvCxnSpPr>
          <p:nvPr/>
        </p:nvCxnSpPr>
        <p:spPr>
          <a:xfrm flipH="1">
            <a:off x="6813556" y="2495550"/>
            <a:ext cx="120644" cy="46764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10">
            <a:extLst>
              <a:ext uri="{FF2B5EF4-FFF2-40B4-BE49-F238E27FC236}">
                <a16:creationId xmlns:a16="http://schemas.microsoft.com/office/drawing/2014/main" id="{BFEE1555-B111-4097-8834-6C65F359B9B1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7530151" y="3028950"/>
            <a:ext cx="250041" cy="5402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3088">
            <a:extLst>
              <a:ext uri="{FF2B5EF4-FFF2-40B4-BE49-F238E27FC236}">
                <a16:creationId xmlns:a16="http://schemas.microsoft.com/office/drawing/2014/main" id="{C2AACCF0-691E-484B-A14F-9DA5F1F5693E}"/>
              </a:ext>
            </a:extLst>
          </p:cNvPr>
          <p:cNvCxnSpPr>
            <a:cxnSpLocks/>
          </p:cNvCxnSpPr>
          <p:nvPr/>
        </p:nvCxnSpPr>
        <p:spPr>
          <a:xfrm flipH="1" flipV="1">
            <a:off x="6858000" y="2876550"/>
            <a:ext cx="1756767" cy="2661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58">
            <a:extLst>
              <a:ext uri="{FF2B5EF4-FFF2-40B4-BE49-F238E27FC236}">
                <a16:creationId xmlns:a16="http://schemas.microsoft.com/office/drawing/2014/main" id="{0A996ABA-F068-42AD-84C3-E18A9C95F056}"/>
              </a:ext>
            </a:extLst>
          </p:cNvPr>
          <p:cNvSpPr txBox="1"/>
          <p:nvPr/>
        </p:nvSpPr>
        <p:spPr>
          <a:xfrm>
            <a:off x="1295400" y="3525619"/>
            <a:ext cx="2500171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4) Thermal Quench (TQ)</a:t>
            </a:r>
          </a:p>
          <a:p>
            <a:r>
              <a:rPr lang="en-US" dirty="0"/>
              <a:t>-Loss of confinement</a:t>
            </a:r>
          </a:p>
        </p:txBody>
      </p:sp>
      <p:cxnSp>
        <p:nvCxnSpPr>
          <p:cNvPr id="22" name="Connettore 2 56">
            <a:extLst>
              <a:ext uri="{FF2B5EF4-FFF2-40B4-BE49-F238E27FC236}">
                <a16:creationId xmlns:a16="http://schemas.microsoft.com/office/drawing/2014/main" id="{0C7B0B22-104E-466B-A67F-209D2CFFFAB3}"/>
              </a:ext>
            </a:extLst>
          </p:cNvPr>
          <p:cNvCxnSpPr/>
          <p:nvPr/>
        </p:nvCxnSpPr>
        <p:spPr>
          <a:xfrm>
            <a:off x="4021336" y="1733550"/>
            <a:ext cx="216024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61">
            <a:extLst>
              <a:ext uri="{FF2B5EF4-FFF2-40B4-BE49-F238E27FC236}">
                <a16:creationId xmlns:a16="http://schemas.microsoft.com/office/drawing/2014/main" id="{677F111A-AA32-4AE1-81C4-A6B85022D6DA}"/>
              </a:ext>
            </a:extLst>
          </p:cNvPr>
          <p:cNvCxnSpPr>
            <a:cxnSpLocks/>
          </p:cNvCxnSpPr>
          <p:nvPr/>
        </p:nvCxnSpPr>
        <p:spPr>
          <a:xfrm flipH="1">
            <a:off x="3795571" y="1733550"/>
            <a:ext cx="329377" cy="17920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38">
            <a:extLst>
              <a:ext uri="{FF2B5EF4-FFF2-40B4-BE49-F238E27FC236}">
                <a16:creationId xmlns:a16="http://schemas.microsoft.com/office/drawing/2014/main" id="{D8CD5C06-F18E-4811-B1DB-ABABAE34858B}"/>
              </a:ext>
            </a:extLst>
          </p:cNvPr>
          <p:cNvSpPr txBox="1"/>
          <p:nvPr/>
        </p:nvSpPr>
        <p:spPr>
          <a:xfrm>
            <a:off x="5181600" y="4095750"/>
            <a:ext cx="48224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131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1313"/>
                </a:solidFill>
              </a:rPr>
              <a:t>I</a:t>
            </a:r>
            <a:r>
              <a:rPr lang="en-US" baseline="-25000" dirty="0">
                <a:solidFill>
                  <a:srgbClr val="FF1313"/>
                </a:solidFill>
              </a:rPr>
              <a:t>RE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751698-EA10-469F-B076-2A462EE1429A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2794250" y="2560091"/>
            <a:ext cx="157296" cy="2901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FF23E8C-0448-44C8-A004-AA873E68D682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3795571" y="3848785"/>
            <a:ext cx="32937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35">
            <a:extLst>
              <a:ext uri="{FF2B5EF4-FFF2-40B4-BE49-F238E27FC236}">
                <a16:creationId xmlns:a16="http://schemas.microsoft.com/office/drawing/2014/main" id="{8FC0F9F2-B835-424B-8252-9E14493C2211}"/>
              </a:ext>
            </a:extLst>
          </p:cNvPr>
          <p:cNvSpPr txBox="1"/>
          <p:nvPr/>
        </p:nvSpPr>
        <p:spPr>
          <a:xfrm>
            <a:off x="593190" y="1669020"/>
            <a:ext cx="432048" cy="369333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0000FF"/>
                </a:solidFill>
              </a:rPr>
              <a:t>I</a:t>
            </a:r>
            <a:r>
              <a:rPr lang="en-US" baseline="-25000" dirty="0" err="1">
                <a:solidFill>
                  <a:srgbClr val="0000FF"/>
                </a:solidFill>
              </a:rPr>
              <a:t>p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28" name="CasellaDiTesto 36">
            <a:extLst>
              <a:ext uri="{FF2B5EF4-FFF2-40B4-BE49-F238E27FC236}">
                <a16:creationId xmlns:a16="http://schemas.microsoft.com/office/drawing/2014/main" id="{26F5387B-186E-4DDE-B337-1542F7AE810F}"/>
              </a:ext>
            </a:extLst>
          </p:cNvPr>
          <p:cNvSpPr txBox="1"/>
          <p:nvPr/>
        </p:nvSpPr>
        <p:spPr>
          <a:xfrm>
            <a:off x="596652" y="2559050"/>
            <a:ext cx="432048" cy="369333"/>
          </a:xfrm>
          <a:prstGeom prst="rect">
            <a:avLst/>
          </a:prstGeom>
          <a:solidFill>
            <a:schemeClr val="bg1"/>
          </a:solidFill>
          <a:ln w="28575">
            <a:solidFill>
              <a:srgbClr val="FF3A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3AFF"/>
                </a:solidFill>
              </a:rPr>
              <a:t>T</a:t>
            </a:r>
          </a:p>
        </p:txBody>
      </p:sp>
      <p:cxnSp>
        <p:nvCxnSpPr>
          <p:cNvPr id="73" name="Connettore diritto 84">
            <a:extLst>
              <a:ext uri="{FF2B5EF4-FFF2-40B4-BE49-F238E27FC236}">
                <a16:creationId xmlns:a16="http://schemas.microsoft.com/office/drawing/2014/main" id="{B87BCD2E-0A1B-4023-8E6A-04AB2699CB5C}"/>
              </a:ext>
            </a:extLst>
          </p:cNvPr>
          <p:cNvCxnSpPr>
            <a:cxnSpLocks/>
          </p:cNvCxnSpPr>
          <p:nvPr/>
        </p:nvCxnSpPr>
        <p:spPr>
          <a:xfrm flipH="1">
            <a:off x="4723775" y="1453296"/>
            <a:ext cx="134082" cy="240517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diritto 89">
            <a:extLst>
              <a:ext uri="{FF2B5EF4-FFF2-40B4-BE49-F238E27FC236}">
                <a16:creationId xmlns:a16="http://schemas.microsoft.com/office/drawing/2014/main" id="{A3ACAED6-9A56-4904-A659-F03759D1A442}"/>
              </a:ext>
            </a:extLst>
          </p:cNvPr>
          <p:cNvCxnSpPr>
            <a:cxnSpLocks/>
          </p:cNvCxnSpPr>
          <p:nvPr/>
        </p:nvCxnSpPr>
        <p:spPr>
          <a:xfrm flipH="1">
            <a:off x="6019800" y="2190750"/>
            <a:ext cx="164286" cy="30554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2 73">
            <a:extLst>
              <a:ext uri="{FF2B5EF4-FFF2-40B4-BE49-F238E27FC236}">
                <a16:creationId xmlns:a16="http://schemas.microsoft.com/office/drawing/2014/main" id="{5D033AFB-F813-4DDA-AD44-3E9A33023B31}"/>
              </a:ext>
            </a:extLst>
          </p:cNvPr>
          <p:cNvCxnSpPr>
            <a:cxnSpLocks/>
          </p:cNvCxnSpPr>
          <p:nvPr/>
        </p:nvCxnSpPr>
        <p:spPr>
          <a:xfrm>
            <a:off x="4871794" y="1491396"/>
            <a:ext cx="1268656" cy="737454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64E1C8AA-44E4-4E71-8D68-CC1B540E91CD}"/>
              </a:ext>
            </a:extLst>
          </p:cNvPr>
          <p:cNvSpPr/>
          <p:nvPr/>
        </p:nvSpPr>
        <p:spPr>
          <a:xfrm>
            <a:off x="5106363" y="546099"/>
            <a:ext cx="3961437" cy="435383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EF61A966-2040-4379-94F3-17B5D5AED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12" y="565266"/>
            <a:ext cx="3550851" cy="1814631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7D48216A-B692-4731-BE1E-EF4F7F1534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435" y="2381250"/>
            <a:ext cx="3171328" cy="2294152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61082E82-B234-4648-B755-B8D33BFD89E9}"/>
              </a:ext>
            </a:extLst>
          </p:cNvPr>
          <p:cNvSpPr txBox="1"/>
          <p:nvPr/>
        </p:nvSpPr>
        <p:spPr>
          <a:xfrm>
            <a:off x="5804863" y="4584700"/>
            <a:ext cx="261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 strikes on JET tiles </a:t>
            </a:r>
            <a:r>
              <a:rPr lang="en-US" sz="1500" dirty="0"/>
              <a:t>[1-2]</a:t>
            </a:r>
            <a:endParaRPr lang="LID4096" sz="1500" dirty="0"/>
          </a:p>
        </p:txBody>
      </p:sp>
    </p:spTree>
    <p:extLst>
      <p:ext uri="{BB962C8B-B14F-4D97-AF65-F5344CB8AC3E}">
        <p14:creationId xmlns:p14="http://schemas.microsoft.com/office/powerpoint/2010/main" val="116062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4" grpId="0" animBg="1"/>
      <p:bldP spid="17" grpId="0" animBg="1"/>
      <p:bldP spid="21" grpId="0" animBg="1"/>
      <p:bldP spid="24" grpId="0" animBg="1"/>
      <p:bldP spid="27" grpId="0" animBg="1"/>
      <p:bldP spid="28" grpId="0" animBg="1"/>
      <p:bldP spid="86" grpId="0" animBg="1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27F59-A605-4FC8-8CBD-CF0972932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7848600" cy="514350"/>
          </a:xfrm>
        </p:spPr>
        <p:txBody>
          <a:bodyPr/>
          <a:lstStyle/>
          <a:p>
            <a:pPr algn="ctr"/>
            <a:r>
              <a:rPr lang="en-US" sz="2500" dirty="0"/>
              <a:t>Introduction</a:t>
            </a:r>
            <a:endParaRPr lang="LID4096" sz="25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852C9E-BD1A-4444-AEF3-18A283C8A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C. Sommariva | JOREK general meeting | 17/03/2021 | Page 2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7B8C3D83-7878-4B84-8CD2-74F8FC07D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61010"/>
            <a:ext cx="4644008" cy="297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+mn-lt"/>
              </a:rPr>
              <a:t>Highly directional synchrotron radiation emitted by RE beams can be observed in both visible and IR spectra</a:t>
            </a:r>
          </a:p>
          <a:p>
            <a:pPr marL="0" indent="0">
              <a:buNone/>
            </a:pPr>
            <a:endParaRPr lang="en-US" sz="300" dirty="0">
              <a:latin typeface="+mn-lt"/>
            </a:endParaRP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In JET two cameras are capable of observing the synchrotron light emitted by RE beams </a:t>
            </a:r>
            <a:r>
              <a:rPr lang="en-US" sz="1500" dirty="0">
                <a:latin typeface="+mn-lt"/>
              </a:rPr>
              <a:t>[3]</a:t>
            </a:r>
            <a:r>
              <a:rPr lang="en-US" sz="1800" dirty="0">
                <a:latin typeface="+mn-lt"/>
              </a:rPr>
              <a:t>:</a:t>
            </a:r>
          </a:p>
          <a:p>
            <a:pPr lvl="1">
              <a:buFont typeface="+mj-lt"/>
              <a:buAutoNum type="arabicPeriod"/>
            </a:pPr>
            <a:r>
              <a:rPr lang="en-US" sz="1800" dirty="0">
                <a:latin typeface="+mn-lt"/>
              </a:rPr>
              <a:t>KLDT-E5WE: fast camera on the visible spectrum (monochromatic)</a:t>
            </a:r>
          </a:p>
          <a:p>
            <a:pPr lvl="1">
              <a:buFont typeface="+mj-lt"/>
              <a:buAutoNum type="arabicPeriod"/>
            </a:pPr>
            <a:r>
              <a:rPr lang="en-US" sz="1800" dirty="0">
                <a:latin typeface="+mn-lt"/>
              </a:rPr>
              <a:t>KLDT-E5WC: wide angle camera on the IR spectrum (</a:t>
            </a:r>
            <a:r>
              <a:rPr lang="el-GR" sz="1800" dirty="0">
                <a:latin typeface="+mn-lt"/>
              </a:rPr>
              <a:t>λ</a:t>
            </a:r>
            <a:r>
              <a:rPr lang="en-US" sz="1800" dirty="0">
                <a:latin typeface="+mn-lt"/>
              </a:rPr>
              <a:t>=3-3.5</a:t>
            </a:r>
            <a:r>
              <a:rPr lang="el-GR" sz="1800" dirty="0">
                <a:latin typeface="+mn-lt"/>
              </a:rPr>
              <a:t>μ</a:t>
            </a:r>
            <a:r>
              <a:rPr lang="en-US" sz="1800" dirty="0">
                <a:latin typeface="+mn-lt"/>
              </a:rPr>
              <a:t>m)</a:t>
            </a:r>
          </a:p>
          <a:p>
            <a:pPr marL="0" indent="0">
              <a:buNone/>
            </a:pPr>
            <a:endParaRPr lang="en-US" sz="1200" dirty="0">
              <a:latin typeface="+mn-lt"/>
            </a:endParaRPr>
          </a:p>
          <a:p>
            <a:pPr marL="0" indent="0">
              <a:buNone/>
            </a:pPr>
            <a:endParaRPr lang="en-US" sz="1800" dirty="0">
              <a:latin typeface="+mn-lt"/>
            </a:endParaRPr>
          </a:p>
          <a:p>
            <a:pPr marL="0" indent="0">
              <a:buNone/>
            </a:pPr>
            <a:endParaRPr lang="LID4096" sz="1800" dirty="0"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E5AAB10-4FD7-419A-81B7-7861A33ADC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" r="3110" b="338"/>
          <a:stretch/>
        </p:blipFill>
        <p:spPr>
          <a:xfrm>
            <a:off x="5029200" y="514350"/>
            <a:ext cx="3429000" cy="379293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D99268F-9839-4107-BB1B-DF7F449E8BDD}"/>
              </a:ext>
            </a:extLst>
          </p:cNvPr>
          <p:cNvSpPr txBox="1"/>
          <p:nvPr/>
        </p:nvSpPr>
        <p:spPr>
          <a:xfrm>
            <a:off x="7215802" y="3409950"/>
            <a:ext cx="556598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SPI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03B4BA-4990-46CF-A41B-F2CF4842A6B9}"/>
              </a:ext>
            </a:extLst>
          </p:cNvPr>
          <p:cNvSpPr txBox="1"/>
          <p:nvPr/>
        </p:nvSpPr>
        <p:spPr>
          <a:xfrm>
            <a:off x="5080000" y="3257550"/>
            <a:ext cx="648072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KL8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A0CDDBD-0720-4631-AC7B-D295E466D804}"/>
              </a:ext>
            </a:extLst>
          </p:cNvPr>
          <p:cNvSpPr txBox="1"/>
          <p:nvPr/>
        </p:nvSpPr>
        <p:spPr>
          <a:xfrm>
            <a:off x="6108700" y="565150"/>
            <a:ext cx="65016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KLDT</a:t>
            </a:r>
            <a:endParaRPr lang="fr-CH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A668555-6302-4814-BD66-EF17BB82A3B2}"/>
              </a:ext>
            </a:extLst>
          </p:cNvPr>
          <p:cNvSpPr txBox="1"/>
          <p:nvPr/>
        </p:nvSpPr>
        <p:spPr>
          <a:xfrm>
            <a:off x="4724400" y="1301750"/>
            <a:ext cx="1368152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EEE0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Vertical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polarimetry 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55652C4-391B-40D9-AF37-6CE44FE25A38}"/>
              </a:ext>
            </a:extLst>
          </p:cNvPr>
          <p:cNvCxnSpPr>
            <a:cxnSpLocks/>
            <a:stCxn id="38" idx="2"/>
          </p:cNvCxnSpPr>
          <p:nvPr/>
        </p:nvCxnSpPr>
        <p:spPr>
          <a:xfrm>
            <a:off x="5408476" y="1948081"/>
            <a:ext cx="396044" cy="443081"/>
          </a:xfrm>
          <a:prstGeom prst="straightConnector1">
            <a:avLst/>
          </a:prstGeom>
          <a:ln w="38100">
            <a:solidFill>
              <a:srgbClr val="0EEE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9638DCC-C427-4E33-A1D7-7DA0693AC16E}"/>
              </a:ext>
            </a:extLst>
          </p:cNvPr>
          <p:cNvSpPr txBox="1"/>
          <p:nvPr/>
        </p:nvSpPr>
        <p:spPr>
          <a:xfrm>
            <a:off x="5423201" y="3974334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JET SPI,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Fast Visible Cameras, 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Vertical polarimetry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[3-4]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AC24184-6E3B-4335-84D4-732150A56889}"/>
              </a:ext>
            </a:extLst>
          </p:cNvPr>
          <p:cNvSpPr txBox="1"/>
          <p:nvPr/>
        </p:nvSpPr>
        <p:spPr>
          <a:xfrm>
            <a:off x="-1" y="3279140"/>
            <a:ext cx="4709297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dirty="0">
                <a:latin typeface="+mn-lt"/>
              </a:rPr>
              <a:t>During the JET RE experiments, videos from KLDTs cameras showed multiple features appearing in the beam radiation patterns:</a:t>
            </a:r>
          </a:p>
          <a:p>
            <a:pPr marL="0" indent="0">
              <a:buNone/>
            </a:pPr>
            <a:endParaRPr lang="en-US" sz="500" dirty="0">
              <a:latin typeface="+mn-lt"/>
            </a:endParaRPr>
          </a:p>
          <a:p>
            <a:pPr>
              <a:buFont typeface="Symbol" panose="05050102010706020507" pitchFamily="18" charset="2"/>
              <a:buChar char="Þ"/>
            </a:pPr>
            <a:r>
              <a:rPr lang="en-US" sz="1800" dirty="0">
                <a:latin typeface="+mn-lt"/>
              </a:rPr>
              <a:t> similar features are simulated using JOREK-RE fluid </a:t>
            </a:r>
            <a:r>
              <a:rPr lang="en-US" sz="1500" dirty="0">
                <a:latin typeface="+mn-lt"/>
              </a:rPr>
              <a:t>[5]</a:t>
            </a:r>
            <a:r>
              <a:rPr lang="en-US" sz="1800" dirty="0">
                <a:latin typeface="+mn-lt"/>
              </a:rPr>
              <a:t> and the experimental image might be reproduced using the JOREK-particles module</a:t>
            </a:r>
            <a:endParaRPr lang="en-US" sz="1500" dirty="0">
              <a:latin typeface="+mn-lt"/>
            </a:endParaRPr>
          </a:p>
        </p:txBody>
      </p:sp>
      <p:sp>
        <p:nvSpPr>
          <p:cNvPr id="42" name="Curved Left Arrow 18">
            <a:extLst>
              <a:ext uri="{FF2B5EF4-FFF2-40B4-BE49-F238E27FC236}">
                <a16:creationId xmlns:a16="http://schemas.microsoft.com/office/drawing/2014/main" id="{433B9BA3-1DEA-4529-8CD4-B57F96472E64}"/>
              </a:ext>
            </a:extLst>
          </p:cNvPr>
          <p:cNvSpPr/>
          <p:nvPr/>
        </p:nvSpPr>
        <p:spPr>
          <a:xfrm>
            <a:off x="6588834" y="1809750"/>
            <a:ext cx="650166" cy="1129379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FF747E-D90E-4F7E-A6A5-1AF40B4345BA}"/>
              </a:ext>
            </a:extLst>
          </p:cNvPr>
          <p:cNvSpPr txBox="1"/>
          <p:nvPr/>
        </p:nvSpPr>
        <p:spPr>
          <a:xfrm>
            <a:off x="6516826" y="2160498"/>
            <a:ext cx="414941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CH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fr-CH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Arrow: Curved Up 45">
            <a:extLst>
              <a:ext uri="{FF2B5EF4-FFF2-40B4-BE49-F238E27FC236}">
                <a16:creationId xmlns:a16="http://schemas.microsoft.com/office/drawing/2014/main" id="{E2EA76CB-2C18-4A36-B363-4978CAAB40AF}"/>
              </a:ext>
            </a:extLst>
          </p:cNvPr>
          <p:cNvSpPr/>
          <p:nvPr/>
        </p:nvSpPr>
        <p:spPr>
          <a:xfrm rot="16200000">
            <a:off x="6524829" y="2043525"/>
            <a:ext cx="1786149" cy="556597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4F9FDDB-BCB6-4C56-BAB1-3E2812F3868B}"/>
              </a:ext>
            </a:extLst>
          </p:cNvPr>
          <p:cNvSpPr txBox="1"/>
          <p:nvPr/>
        </p:nvSpPr>
        <p:spPr>
          <a:xfrm>
            <a:off x="7716081" y="2438973"/>
            <a:ext cx="530892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B00118C-CA86-47E8-A582-D0645DD55F8D}"/>
              </a:ext>
            </a:extLst>
          </p:cNvPr>
          <p:cNvSpPr/>
          <p:nvPr/>
        </p:nvSpPr>
        <p:spPr>
          <a:xfrm>
            <a:off x="4644008" y="514350"/>
            <a:ext cx="4499992" cy="4290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53" name="Picture 52" descr="A picture containing star, dark, light, night sky&#10;&#10;Description automatically generated">
            <a:extLst>
              <a:ext uri="{FF2B5EF4-FFF2-40B4-BE49-F238E27FC236}">
                <a16:creationId xmlns:a16="http://schemas.microsoft.com/office/drawing/2014/main" id="{953D5229-7746-42F1-8313-A3AF2D7293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6" t="17884" r="57547" b="10008"/>
          <a:stretch/>
        </p:blipFill>
        <p:spPr>
          <a:xfrm>
            <a:off x="4886155" y="572489"/>
            <a:ext cx="1803893" cy="1958739"/>
          </a:xfrm>
          <a:prstGeom prst="rect">
            <a:avLst/>
          </a:prstGeom>
        </p:spPr>
      </p:pic>
      <p:pic>
        <p:nvPicPr>
          <p:cNvPr id="57" name="Picture 56" descr="A picture containing star, light, night sky&#10;&#10;Description automatically generated">
            <a:extLst>
              <a:ext uri="{FF2B5EF4-FFF2-40B4-BE49-F238E27FC236}">
                <a16:creationId xmlns:a16="http://schemas.microsoft.com/office/drawing/2014/main" id="{02327AA3-5772-4576-9BEE-B0C7A9B126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6" t="18850" r="57451" b="11926"/>
          <a:stretch/>
        </p:blipFill>
        <p:spPr>
          <a:xfrm>
            <a:off x="6938289" y="572489"/>
            <a:ext cx="1737664" cy="1957962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B2D78FB9-DEE2-49AA-BC0F-0C7493B250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4" t="17118" r="57451" b="11358"/>
          <a:stretch/>
        </p:blipFill>
        <p:spPr>
          <a:xfrm>
            <a:off x="4886155" y="2742418"/>
            <a:ext cx="1819445" cy="2021696"/>
          </a:xfrm>
          <a:prstGeom prst="rect">
            <a:avLst/>
          </a:prstGeom>
        </p:spPr>
      </p:pic>
      <p:pic>
        <p:nvPicPr>
          <p:cNvPr id="61" name="Picture 60" descr="A white circle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D006ECE-AF19-44B3-AFB2-3CC0982CA3C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" t="10196" r="57547"/>
          <a:stretch/>
        </p:blipFill>
        <p:spPr>
          <a:xfrm>
            <a:off x="6949756" y="2717220"/>
            <a:ext cx="1756686" cy="2041169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6D350A18-53DB-4050-9202-7B0E8D8C97E5}"/>
              </a:ext>
            </a:extLst>
          </p:cNvPr>
          <p:cNvSpPr txBox="1"/>
          <p:nvPr/>
        </p:nvSpPr>
        <p:spPr>
          <a:xfrm>
            <a:off x="4906263" y="2450520"/>
            <a:ext cx="1792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m=6 islands</a:t>
            </a:r>
            <a:endParaRPr lang="LID4096" sz="16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711AC4B-E21B-4AF0-AAC6-21D248957859}"/>
              </a:ext>
            </a:extLst>
          </p:cNvPr>
          <p:cNvSpPr txBox="1"/>
          <p:nvPr/>
        </p:nvSpPr>
        <p:spPr>
          <a:xfrm>
            <a:off x="6934200" y="2444170"/>
            <a:ext cx="1756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m=5 islands</a:t>
            </a:r>
            <a:endParaRPr lang="LID4096" sz="16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DBB3FDE-4CA8-4769-89E6-4FE56FB2C71A}"/>
              </a:ext>
            </a:extLst>
          </p:cNvPr>
          <p:cNvSpPr txBox="1"/>
          <p:nvPr/>
        </p:nvSpPr>
        <p:spPr>
          <a:xfrm>
            <a:off x="4886155" y="4671205"/>
            <a:ext cx="1819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m=4 islands</a:t>
            </a:r>
            <a:endParaRPr lang="LID4096" sz="16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EF20CA0-C38D-4C79-AEC6-32DB96AF3AE6}"/>
              </a:ext>
            </a:extLst>
          </p:cNvPr>
          <p:cNvSpPr txBox="1"/>
          <p:nvPr/>
        </p:nvSpPr>
        <p:spPr>
          <a:xfrm>
            <a:off x="6949756" y="4664051"/>
            <a:ext cx="1756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partial collapse</a:t>
            </a:r>
            <a:endParaRPr lang="LID4096" sz="1600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2B2E288-5B58-4F0E-AF46-D69CE2BE92F3}"/>
              </a:ext>
            </a:extLst>
          </p:cNvPr>
          <p:cNvSpPr/>
          <p:nvPr/>
        </p:nvSpPr>
        <p:spPr>
          <a:xfrm>
            <a:off x="5728072" y="1123949"/>
            <a:ext cx="364480" cy="1365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36A12BD-4D4C-4A9C-BDC6-A4F201ACA8CB}"/>
              </a:ext>
            </a:extLst>
          </p:cNvPr>
          <p:cNvSpPr/>
          <p:nvPr/>
        </p:nvSpPr>
        <p:spPr>
          <a:xfrm rot="3773101">
            <a:off x="5941076" y="1310570"/>
            <a:ext cx="364480" cy="1365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741500A-A3C3-4219-9835-21A7B9AA8A0A}"/>
              </a:ext>
            </a:extLst>
          </p:cNvPr>
          <p:cNvSpPr/>
          <p:nvPr/>
        </p:nvSpPr>
        <p:spPr>
          <a:xfrm rot="7740944">
            <a:off x="5909707" y="1717428"/>
            <a:ext cx="364480" cy="1365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BE50947-2436-4769-B74A-88371A2BCE7A}"/>
              </a:ext>
            </a:extLst>
          </p:cNvPr>
          <p:cNvSpPr/>
          <p:nvPr/>
        </p:nvSpPr>
        <p:spPr>
          <a:xfrm rot="12030748">
            <a:off x="5571135" y="1835486"/>
            <a:ext cx="364480" cy="1365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5594C50-63FE-4428-B396-697D23DD03C8}"/>
              </a:ext>
            </a:extLst>
          </p:cNvPr>
          <p:cNvSpPr/>
          <p:nvPr/>
        </p:nvSpPr>
        <p:spPr>
          <a:xfrm rot="8938017">
            <a:off x="7850576" y="1777047"/>
            <a:ext cx="239427" cy="1156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AC5DFF5-5F1B-49F9-95B9-2E2D961DE0A7}"/>
              </a:ext>
            </a:extLst>
          </p:cNvPr>
          <p:cNvSpPr/>
          <p:nvPr/>
        </p:nvSpPr>
        <p:spPr>
          <a:xfrm rot="12930604">
            <a:off x="7480127" y="1785457"/>
            <a:ext cx="325071" cy="1259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A2BF816-29CD-43C2-984E-E97EE69AE1E1}"/>
              </a:ext>
            </a:extLst>
          </p:cNvPr>
          <p:cNvSpPr/>
          <p:nvPr/>
        </p:nvSpPr>
        <p:spPr>
          <a:xfrm rot="15655168">
            <a:off x="7922724" y="1438492"/>
            <a:ext cx="281330" cy="1373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B8A4DC4-6179-41D4-86BB-E3E1F67A2AB0}"/>
              </a:ext>
            </a:extLst>
          </p:cNvPr>
          <p:cNvSpPr/>
          <p:nvPr/>
        </p:nvSpPr>
        <p:spPr>
          <a:xfrm rot="12161937">
            <a:off x="7753117" y="1225911"/>
            <a:ext cx="325071" cy="1259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F8B22275-1423-4BFE-8C9A-6D668EBBAE8F}"/>
              </a:ext>
            </a:extLst>
          </p:cNvPr>
          <p:cNvSpPr/>
          <p:nvPr/>
        </p:nvSpPr>
        <p:spPr>
          <a:xfrm rot="16200000">
            <a:off x="5943526" y="3787619"/>
            <a:ext cx="384405" cy="2318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5BC1678-62F4-4316-8CAD-86C59F20ED9D}"/>
              </a:ext>
            </a:extLst>
          </p:cNvPr>
          <p:cNvSpPr/>
          <p:nvPr/>
        </p:nvSpPr>
        <p:spPr>
          <a:xfrm rot="790582">
            <a:off x="5776406" y="3450220"/>
            <a:ext cx="384405" cy="2318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C7D1BB3-E8E6-49E6-A98A-F7439FA1C2B1}"/>
              </a:ext>
            </a:extLst>
          </p:cNvPr>
          <p:cNvSpPr/>
          <p:nvPr/>
        </p:nvSpPr>
        <p:spPr>
          <a:xfrm rot="790582">
            <a:off x="5691916" y="4032683"/>
            <a:ext cx="384405" cy="2318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4229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1" grpId="0" animBg="1"/>
      <p:bldP spid="62" grpId="0"/>
      <p:bldP spid="63" grpId="0"/>
      <p:bldP spid="64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1B5A-020A-4BC5-BD08-3F3CCBD4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150"/>
            <a:ext cx="8305800" cy="342900"/>
          </a:xfrm>
        </p:spPr>
        <p:txBody>
          <a:bodyPr/>
          <a:lstStyle/>
          <a:p>
            <a:pPr algn="ctr"/>
            <a:endParaRPr lang="LID4096" sz="25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C5AB5-3CB1-4E7D-9834-400F57B0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C. Sommariva | JOREK general meeting | 17/03/2021 | Page 3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1181263F-CBCD-4705-9CE3-4E6837DDB9C1}"/>
              </a:ext>
            </a:extLst>
          </p:cNvPr>
          <p:cNvSpPr txBox="1">
            <a:spLocks/>
          </p:cNvSpPr>
          <p:nvPr/>
        </p:nvSpPr>
        <p:spPr>
          <a:xfrm>
            <a:off x="0" y="1059582"/>
            <a:ext cx="91440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3D SYNCHROTRON RADIATION SYNTHETIC DIAGNOSTIC STRATEGY: SYNCHROTRON RADIATION MODEL</a:t>
            </a:r>
          </a:p>
        </p:txBody>
      </p:sp>
    </p:spTree>
    <p:extLst>
      <p:ext uri="{BB962C8B-B14F-4D97-AF65-F5344CB8AC3E}">
        <p14:creationId xmlns:p14="http://schemas.microsoft.com/office/powerpoint/2010/main" val="86520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1B5A-020A-4BC5-BD08-3F3CCBD4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150"/>
            <a:ext cx="8305800" cy="342900"/>
          </a:xfrm>
        </p:spPr>
        <p:txBody>
          <a:bodyPr/>
          <a:lstStyle/>
          <a:p>
            <a:pPr algn="ctr"/>
            <a:r>
              <a:rPr lang="en-US" sz="2500" dirty="0"/>
              <a:t>Detected power from plasma EM-radiation</a:t>
            </a:r>
            <a:endParaRPr lang="LID4096" sz="25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0E034D-B93E-4B81-8406-19A6331B16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514350"/>
                <a:ext cx="9144000" cy="46291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The radiated power detected by a point on the sensor for unit of wavelength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/>
                  <a:t>, unit of view angle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dirty="0"/>
                  <a:t> and of surface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𝑑𝐴</m:t>
                    </m:r>
                  </m:oMath>
                </a14:m>
                <a:r>
                  <a:rPr lang="en-US" sz="1800" dirty="0"/>
                  <a:t> is described by </a:t>
                </a:r>
                <a:r>
                  <a:rPr lang="en-US" sz="1500" dirty="0"/>
                  <a:t>[6]</a:t>
                </a:r>
                <a:r>
                  <a:rPr lang="en-US" sz="1800" dirty="0"/>
                  <a:t>: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𝑑𝐴𝑑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acc>
                            </m:num>
                            <m:den>
                              <m:sSubSup>
                                <m:sSub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nary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Where:</a:t>
                </a:r>
              </a:p>
              <a:p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800" dirty="0"/>
                  <a:t> is and arbitrary direction of the pixel view angle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 position on the sensor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sz="1800" dirty="0"/>
                  <a:t> orientation of the sensor at the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800" dirty="0"/>
              </a:p>
              <a:p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 distance between a point in space and the pixel position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1800" dirty="0"/>
                  <a:t> spectral and full angular distribution of the synchrotron power of an electron emitted towards a pixel</a:t>
                </a:r>
              </a:p>
              <a:p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800" dirty="0"/>
                  <a:t> is the electron distribution function</a:t>
                </a:r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800" dirty="0"/>
                  <a:t> is the speed of light.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0E034D-B93E-4B81-8406-19A6331B16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514350"/>
                <a:ext cx="9144000" cy="4629150"/>
              </a:xfrm>
              <a:blipFill>
                <a:blip r:embed="rId2"/>
                <a:stretch>
                  <a:fillRect l="-533" t="-65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C5AB5-3CB1-4E7D-9834-400F57B0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C. Sommariva | JOREK general meeting | 17/03/2021 | Page 4</a:t>
            </a:r>
          </a:p>
        </p:txBody>
      </p:sp>
    </p:spTree>
    <p:extLst>
      <p:ext uri="{BB962C8B-B14F-4D97-AF65-F5344CB8AC3E}">
        <p14:creationId xmlns:p14="http://schemas.microsoft.com/office/powerpoint/2010/main" val="2491269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1B5A-020A-4BC5-BD08-3F3CCBD4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150"/>
            <a:ext cx="8305800" cy="342900"/>
          </a:xfrm>
        </p:spPr>
        <p:txBody>
          <a:bodyPr/>
          <a:lstStyle/>
          <a:p>
            <a:pPr algn="ctr"/>
            <a:r>
              <a:rPr lang="en-US" sz="2500" dirty="0"/>
              <a:t>Synchrotron power emitted by test electrons (1)</a:t>
            </a:r>
            <a:endParaRPr lang="LID4096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0E034D-B93E-4B81-8406-19A6331B16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514350"/>
                <a:ext cx="9144000" cy="46291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A test electron distribution can be written as: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num>
                                    <m:den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num>
                                    <m:den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r>
                  <a:rPr lang="en-US" sz="1800" dirty="0"/>
                  <a:t>Substituting it in the detected power equation and performing the integration in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1800" dirty="0"/>
                  <a:t>: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𝑑𝐴𝑑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 smtClean="0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acc>
                            </m:num>
                            <m:den>
                              <m:sSubSup>
                                <m:sSub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r>
                  <a:rPr lang="en-US" sz="1800" dirty="0"/>
                  <a:t>Having defined: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sz="1800" dirty="0"/>
                  <a:t>Calling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dirty="0"/>
                  <a:t> the view range of the sensor at the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 and integrating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d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dirty="0"/>
                  <a:t>: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f>
                                      <m:f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𝒓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8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800" b="1" i="1">
                                                <a:latin typeface="Cambria Math" panose="02040503050406030204" pitchFamily="18" charset="0"/>
                                              </a:rPr>
                                              <m:t>𝒏</m:t>
                                            </m:r>
                                          </m:e>
                                        </m:acc>
                                      </m:num>
                                      <m:den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  <m:t>3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den>
                                    </m:f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1" i="1"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1" i="1">
                                                <a:latin typeface="Cambria Math" panose="02040503050406030204" pitchFamily="18" charset="0"/>
                                              </a:rPr>
                                              <m:t>𝒑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1" i="1"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</m:d>
                                  </m:e>
                                </m:nary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0E034D-B93E-4B81-8406-19A6331B16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514350"/>
                <a:ext cx="9144000" cy="4629150"/>
              </a:xfrm>
              <a:blipFill>
                <a:blip r:embed="rId2"/>
                <a:stretch>
                  <a:fillRect l="-533" t="-65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C5AB5-3CB1-4E7D-9834-400F57B0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C. Sommariva | JOREK general meeting | 17/03/2021 | Page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27DC7F-E748-43FA-96E3-754348267875}"/>
              </a:ext>
            </a:extLst>
          </p:cNvPr>
          <p:cNvSpPr txBox="1"/>
          <p:nvPr/>
        </p:nvSpPr>
        <p:spPr>
          <a:xfrm>
            <a:off x="4089797" y="210383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168869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1B5A-020A-4BC5-BD08-3F3CCBD4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150"/>
            <a:ext cx="8305800" cy="342900"/>
          </a:xfrm>
        </p:spPr>
        <p:txBody>
          <a:bodyPr/>
          <a:lstStyle/>
          <a:p>
            <a:pPr algn="ctr"/>
            <a:r>
              <a:rPr lang="en-US" sz="2500" dirty="0"/>
              <a:t>Synchrotron power emitted by test electrons (2)</a:t>
            </a:r>
            <a:endParaRPr lang="LID4096" sz="25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0E034D-B93E-4B81-8406-19A6331B16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514350"/>
                <a:ext cx="9144000" cy="2743200"/>
              </a:xfrm>
              <a:ln w="28575"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The synchrotron power received by a detector due to a test electron population is obtained integrating over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̂"/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</m:e>
                        </m:d>
                      </m:den>
                    </m:f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dA</m:t>
                    </m:r>
                  </m:oMath>
                </a14:m>
                <a:r>
                  <a:rPr lang="en-US" sz="1800" dirty="0"/>
                  <a:t>: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  <m:e>
                              <m:nary>
                                <m:nary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r>
                  <a:rPr lang="en-US" sz="1800" dirty="0"/>
                  <a:t>Where: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 is the solid angle within which the synchrotron emission is received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800" dirty="0"/>
                  <a:t> are respectively an electron relativistic factor and its pitch angle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0E034D-B93E-4B81-8406-19A6331B16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514350"/>
                <a:ext cx="9144000" cy="2743200"/>
              </a:xfrm>
              <a:blipFill>
                <a:blip r:embed="rId2"/>
                <a:stretch>
                  <a:fillRect l="-399" t="-659" b="-1758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C5AB5-3CB1-4E7D-9834-400F57B0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C. Sommariva | JOREK general meeting | 17/03/2021 | Page 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27DC7F-E748-43FA-96E3-754348267875}"/>
              </a:ext>
            </a:extLst>
          </p:cNvPr>
          <p:cNvSpPr txBox="1"/>
          <p:nvPr/>
        </p:nvSpPr>
        <p:spPr>
          <a:xfrm>
            <a:off x="4089797" y="210383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LID4096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2F086C-E90D-4D07-B108-48D9628469BE}"/>
                  </a:ext>
                </a:extLst>
              </p:cNvPr>
              <p:cNvSpPr txBox="1"/>
              <p:nvPr/>
            </p:nvSpPr>
            <p:spPr>
              <a:xfrm>
                <a:off x="0" y="3504277"/>
                <a:ext cx="9144000" cy="127727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The synchrotron radiation wetted region, required for integrating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, is found to be conical with an apex angle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800" dirty="0"/>
                  <a:t> </a:t>
                </a:r>
                <a:r>
                  <a:rPr lang="en-US" sz="1500" dirty="0"/>
                  <a:t>[6-8]</a:t>
                </a:r>
                <a:r>
                  <a:rPr lang="en-US" sz="1800" dirty="0"/>
                  <a:t>: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lvl="1">
                  <a:buFont typeface="Symbol" panose="05050102010706020507" pitchFamily="18" charset="2"/>
                  <a:buChar char="Þ"/>
                </a:pPr>
                <a:r>
                  <a:rPr lang="en-US" dirty="0"/>
                  <a:t> Assumption: all synchrotron radiation emitted by a test electron is strictly contained in a cone with an apex angle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2F086C-E90D-4D07-B108-48D962846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04277"/>
                <a:ext cx="9144000" cy="1277273"/>
              </a:xfrm>
              <a:prstGeom prst="rect">
                <a:avLst/>
              </a:prstGeom>
              <a:blipFill>
                <a:blip r:embed="rId3"/>
                <a:stretch>
                  <a:fillRect l="-399" t="-1869" r="-266" b="-560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4749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EUROfusion6x9_5_3_2019</Template>
  <TotalTime>3498</TotalTime>
  <Words>2626</Words>
  <Application>Microsoft Office PowerPoint</Application>
  <PresentationFormat>On-screen Show (16:9)</PresentationFormat>
  <Paragraphs>334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 Math</vt:lpstr>
      <vt:lpstr>Symbol</vt:lpstr>
      <vt:lpstr>Wingdings</vt:lpstr>
      <vt:lpstr>Office Theme</vt:lpstr>
      <vt:lpstr>Strategy for developing a new synchrotron radiation synthetic diagnostics for the JOREK code</vt:lpstr>
      <vt:lpstr>Outline of the presentation</vt:lpstr>
      <vt:lpstr>PowerPoint Presentation</vt:lpstr>
      <vt:lpstr>Disruptions &amp; Runaway electrons</vt:lpstr>
      <vt:lpstr>Introduction</vt:lpstr>
      <vt:lpstr>PowerPoint Presentation</vt:lpstr>
      <vt:lpstr>Detected power from plasma EM-radiation</vt:lpstr>
      <vt:lpstr>Synchrotron power emitted by test electrons (1)</vt:lpstr>
      <vt:lpstr>Synchrotron power emitted by test electrons (2)</vt:lpstr>
      <vt:lpstr>Full spectral and angular power distribution</vt:lpstr>
      <vt:lpstr>PowerPoint Presentation</vt:lpstr>
      <vt:lpstr>JET Camera characteristics and modeling</vt:lpstr>
      <vt:lpstr>Angular integration of the radiated power</vt:lpstr>
      <vt:lpstr>Spectral integration</vt:lpstr>
      <vt:lpstr>Select active electrons for reducing algorithm cost</vt:lpstr>
      <vt:lpstr>Algorithm overview and parallelisation</vt:lpstr>
      <vt:lpstr>PowerPoint Presentation</vt:lpstr>
      <vt:lpstr>Conclusions</vt:lpstr>
      <vt:lpstr>References</vt:lpstr>
      <vt:lpstr>PowerPoint Presentation</vt:lpstr>
      <vt:lpstr>The modified Bessel and the Airy functions</vt:lpstr>
      <vt:lpstr>The useful integrals</vt:lpstr>
      <vt:lpstr>The useful integrals</vt:lpstr>
      <vt:lpstr>Relations</vt:lpstr>
      <vt:lpstr>Relations</vt:lpstr>
      <vt:lpstr>Corrections due to doppler effect</vt:lpstr>
      <vt:lpstr>The modified Bessel and the Airy functions</vt:lpstr>
      <vt:lpstr>The modified Bessel and the Airy functions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Cristian Sommariva</dc:creator>
  <cp:lastModifiedBy>Cristian Sommariva</cp:lastModifiedBy>
  <cp:revision>310</cp:revision>
  <cp:lastPrinted>2014-10-16T14:51:28Z</cp:lastPrinted>
  <dcterms:created xsi:type="dcterms:W3CDTF">2021-02-18T10:51:49Z</dcterms:created>
  <dcterms:modified xsi:type="dcterms:W3CDTF">2021-03-09T17:02:31Z</dcterms:modified>
</cp:coreProperties>
</file>