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5" r:id="rId2"/>
    <p:sldId id="371" r:id="rId3"/>
    <p:sldId id="306" r:id="rId4"/>
    <p:sldId id="282" r:id="rId5"/>
    <p:sldId id="370" r:id="rId6"/>
    <p:sldId id="259" r:id="rId7"/>
    <p:sldId id="266" r:id="rId8"/>
    <p:sldId id="382" r:id="rId9"/>
    <p:sldId id="372" r:id="rId10"/>
    <p:sldId id="373" r:id="rId11"/>
    <p:sldId id="374" r:id="rId12"/>
    <p:sldId id="375" r:id="rId13"/>
    <p:sldId id="376" r:id="rId14"/>
    <p:sldId id="377" r:id="rId15"/>
    <p:sldId id="378" r:id="rId16"/>
    <p:sldId id="379" r:id="rId17"/>
    <p:sldId id="380" r:id="rId18"/>
    <p:sldId id="381" r:id="rId19"/>
    <p:sldId id="383" r:id="rId20"/>
    <p:sldId id="384" r:id="rId21"/>
    <p:sldId id="385" r:id="rId22"/>
    <p:sldId id="4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6" d="100"/>
          <a:sy n="66" d="100"/>
        </p:scale>
        <p:origin x="56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D4BDA-02B7-48C7-AC9F-1BA4881C106B}" type="datetimeFigureOut">
              <a:rPr lang="pl-PL" smtClean="0"/>
              <a:t>07.04.2021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D50B1-AF3E-4DE6-BA84-8DAAAD48CD28}" type="slidenum">
              <a:rPr lang="pl-PL" smtClean="0"/>
              <a:t>‹#›</a:t>
            </a:fld>
            <a:endParaRPr lang="pl-PL"/>
          </a:p>
        </p:txBody>
      </p:sp>
    </p:spTree>
    <p:extLst>
      <p:ext uri="{BB962C8B-B14F-4D97-AF65-F5344CB8AC3E}">
        <p14:creationId xmlns:p14="http://schemas.microsoft.com/office/powerpoint/2010/main" val="359969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2172BD-97D0-4FBB-B34B-CE9975AEF7AB}"/>
              </a:ext>
            </a:extLst>
          </p:cNvPr>
          <p:cNvSpPr>
            <a:spLocks noGrp="1" noChangeArrowheads="1"/>
          </p:cNvSpPr>
          <p:nvPr>
            <p:ph type="sldNum" sz="quarter" idx="5"/>
          </p:nvPr>
        </p:nvSpPr>
        <p:spPr>
          <a:ln/>
        </p:spPr>
        <p:txBody>
          <a:bodyPr/>
          <a:lstStyle/>
          <a:p>
            <a:fld id="{15D627AB-63D2-4876-BBF3-633A001708AA}" type="slidenum">
              <a:rPr lang="en-US" altLang="pl-PL"/>
              <a:pPr/>
              <a:t>3</a:t>
            </a:fld>
            <a:endParaRPr lang="en-US" altLang="pl-PL"/>
          </a:p>
        </p:txBody>
      </p:sp>
      <p:sp>
        <p:nvSpPr>
          <p:cNvPr id="183298" name="Rectangle 2">
            <a:extLst>
              <a:ext uri="{FF2B5EF4-FFF2-40B4-BE49-F238E27FC236}">
                <a16:creationId xmlns:a16="http://schemas.microsoft.com/office/drawing/2014/main" id="{FAA922BB-52B6-4433-8A01-E9D21737959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3299" name="Rectangle 3">
            <a:extLst>
              <a:ext uri="{FF2B5EF4-FFF2-40B4-BE49-F238E27FC236}">
                <a16:creationId xmlns:a16="http://schemas.microsoft.com/office/drawing/2014/main" id="{0984D6CD-C91A-4958-B54F-69FA7F2D16A9}"/>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de-DE" altLang="pl-PL" sz="1400"/>
          </a:p>
          <a:p>
            <a:r>
              <a:rPr lang="de-DE" altLang="pl-PL" sz="1400"/>
              <a:t>After a short </a:t>
            </a:r>
            <a:r>
              <a:rPr lang="de-DE" altLang="pl-PL" sz="1400">
                <a:solidFill>
                  <a:srgbClr val="FF0000"/>
                </a:solidFill>
              </a:rPr>
              <a:t>introduction</a:t>
            </a:r>
            <a:r>
              <a:rPr lang="de-DE" altLang="pl-PL" sz="1400"/>
              <a:t>,</a:t>
            </a:r>
          </a:p>
          <a:p>
            <a:r>
              <a:rPr lang="de-DE" altLang="pl-PL" sz="1400"/>
              <a:t>I shall first describe the most important processes generating </a:t>
            </a:r>
            <a:r>
              <a:rPr lang="de-DE" altLang="pl-PL" sz="1400">
                <a:solidFill>
                  <a:srgbClr val="FF0000"/>
                </a:solidFill>
              </a:rPr>
              <a:t>radiation in hot plasmas</a:t>
            </a:r>
            <a:r>
              <a:rPr lang="de-DE" altLang="pl-PL" sz="1400"/>
              <a:t>,</a:t>
            </a:r>
          </a:p>
          <a:p>
            <a:r>
              <a:rPr lang="de-DE" altLang="pl-PL" sz="1400"/>
              <a:t>a particular focus will be on bremsstrahlung </a:t>
            </a:r>
          </a:p>
          <a:p>
            <a:r>
              <a:rPr lang="de-DE" altLang="pl-PL" sz="1400"/>
              <a:t>Then I  proceed with some discussion on </a:t>
            </a:r>
            <a:r>
              <a:rPr lang="de-DE" altLang="pl-PL" sz="1400">
                <a:solidFill>
                  <a:srgbClr val="FF0000"/>
                </a:solidFill>
              </a:rPr>
              <a:t>detectors</a:t>
            </a:r>
            <a:r>
              <a:rPr lang="de-DE" altLang="pl-PL" sz="1400"/>
              <a:t>,</a:t>
            </a:r>
          </a:p>
          <a:p>
            <a:endParaRPr lang="de-DE" altLang="pl-PL" sz="1400"/>
          </a:p>
          <a:p>
            <a:r>
              <a:rPr lang="de-DE" altLang="pl-PL" sz="1400"/>
              <a:t>and </a:t>
            </a:r>
            <a:r>
              <a:rPr lang="de-DE" altLang="pl-PL" sz="1400">
                <a:solidFill>
                  <a:srgbClr val="FF0000"/>
                </a:solidFill>
              </a:rPr>
              <a:t>analysis</a:t>
            </a:r>
            <a:r>
              <a:rPr lang="de-DE" altLang="pl-PL" sz="1400"/>
              <a:t> methods including some illustrations by results from the </a:t>
            </a:r>
            <a:r>
              <a:rPr lang="de-DE" altLang="pl-PL" sz="1400">
                <a:solidFill>
                  <a:srgbClr val="FF0000"/>
                </a:solidFill>
              </a:rPr>
              <a:t>Wendelstein 7-AS stellarator</a:t>
            </a:r>
          </a:p>
          <a:p>
            <a:endParaRPr lang="de-DE" altLang="pl-PL" sz="1400"/>
          </a:p>
          <a:p>
            <a:r>
              <a:rPr lang="de-DE" altLang="pl-PL" sz="1400"/>
              <a:t>Finally I will give a brief description of </a:t>
            </a:r>
            <a:r>
              <a:rPr lang="de-DE" altLang="pl-PL" sz="1400">
                <a:solidFill>
                  <a:srgbClr val="FF0000"/>
                </a:solidFill>
              </a:rPr>
              <a:t>X-ray diagnostics systems proposed for W7-X</a:t>
            </a:r>
            <a:endParaRPr lang="de-DE" altLang="pl-PL" sz="1400"/>
          </a:p>
          <a:p>
            <a:endParaRPr lang="de-DE" altLang="pl-PL" sz="1400"/>
          </a:p>
          <a:p>
            <a:r>
              <a:rPr lang="de-DE" altLang="pl-PL" sz="1400"/>
              <a:t>I should mention here, that I will not address X-ray spectrometers in my talk, this has been covered by Dr. Biel.</a:t>
            </a:r>
            <a:endParaRPr lang="de-DE" altLang="pl-PL" sz="1400">
              <a:solidFill>
                <a:srgbClr val="FF0000"/>
              </a:solidFill>
            </a:endParaRPr>
          </a:p>
        </p:txBody>
      </p:sp>
    </p:spTree>
    <p:extLst>
      <p:ext uri="{BB962C8B-B14F-4D97-AF65-F5344CB8AC3E}">
        <p14:creationId xmlns:p14="http://schemas.microsoft.com/office/powerpoint/2010/main" val="106785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C23C83C-76B2-408F-B541-6CCE9CB17EC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298952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C23C83C-76B2-408F-B541-6CCE9CB17EC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22185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C23C83C-76B2-408F-B541-6CCE9CB17EC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34320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C23C83C-76B2-408F-B541-6CCE9CB17EC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277541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C23C83C-76B2-408F-B541-6CCE9CB17EC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155777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C23C83C-76B2-408F-B541-6CCE9CB17EC5}" type="datetimeFigureOut">
              <a:rPr lang="pl-PL" smtClean="0"/>
              <a:t>07.04.2021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1805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C23C83C-76B2-408F-B541-6CCE9CB17EC5}" type="datetimeFigureOut">
              <a:rPr lang="pl-PL" smtClean="0"/>
              <a:t>07.04.2021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992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C23C83C-76B2-408F-B541-6CCE9CB17EC5}" type="datetimeFigureOut">
              <a:rPr lang="pl-PL" smtClean="0"/>
              <a:t>07.04.2021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206242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3C83C-76B2-408F-B541-6CCE9CB17EC5}" type="datetimeFigureOut">
              <a:rPr lang="pl-PL" smtClean="0"/>
              <a:t>07.04.2021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288521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C23C83C-76B2-408F-B541-6CCE9CB17EC5}" type="datetimeFigureOut">
              <a:rPr lang="pl-PL" smtClean="0"/>
              <a:t>07.04.2021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5090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C23C83C-76B2-408F-B541-6CCE9CB17EC5}" type="datetimeFigureOut">
              <a:rPr lang="pl-PL" smtClean="0"/>
              <a:t>07.04.2021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2D3932A-16C3-458E-96CE-9FEE2ACADFD5}" type="slidenum">
              <a:rPr lang="pl-PL" smtClean="0"/>
              <a:t>‹#›</a:t>
            </a:fld>
            <a:endParaRPr lang="pl-PL"/>
          </a:p>
        </p:txBody>
      </p:sp>
    </p:spTree>
    <p:extLst>
      <p:ext uri="{BB962C8B-B14F-4D97-AF65-F5344CB8AC3E}">
        <p14:creationId xmlns:p14="http://schemas.microsoft.com/office/powerpoint/2010/main" val="99983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3C83C-76B2-408F-B541-6CCE9CB17EC5}" type="datetimeFigureOut">
              <a:rPr lang="pl-PL" smtClean="0"/>
              <a:t>07.04.2021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3932A-16C3-458E-96CE-9FEE2ACADFD5}" type="slidenum">
              <a:rPr lang="pl-PL" smtClean="0"/>
              <a:t>‹#›</a:t>
            </a:fld>
            <a:endParaRPr lang="pl-PL"/>
          </a:p>
        </p:txBody>
      </p:sp>
    </p:spTree>
    <p:extLst>
      <p:ext uri="{BB962C8B-B14F-4D97-AF65-F5344CB8AC3E}">
        <p14:creationId xmlns:p14="http://schemas.microsoft.com/office/powerpoint/2010/main" val="3939748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dm.euro-fusion.org/" TargetMode="External"/><Relationship Id="rId2" Type="http://schemas.openxmlformats.org/officeDocument/2006/relationships/hyperlink" Target="https://ims.euro-fusion.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indico.euro-fusion.org/category/212/" TargetMode="External"/><Relationship Id="rId2" Type="http://schemas.openxmlformats.org/officeDocument/2006/relationships/hyperlink" Target="https://wiki.euro-fusion.org/wiki/WPENR_wikipages:_Enabling_Research_Work_Packag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users.euro-fusion.org/webapps/pinboard/EFDA-JE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066D4-BFF8-4E06-8834-D9FC28BF333F}"/>
              </a:ext>
            </a:extLst>
          </p:cNvPr>
          <p:cNvSpPr>
            <a:spLocks noGrp="1"/>
          </p:cNvSpPr>
          <p:nvPr>
            <p:ph type="ctrTitle"/>
          </p:nvPr>
        </p:nvSpPr>
        <p:spPr>
          <a:xfrm>
            <a:off x="369115" y="1177494"/>
            <a:ext cx="11492917" cy="2764028"/>
          </a:xfrm>
        </p:spPr>
        <p:txBody>
          <a:bodyPr anchor="ctr">
            <a:normAutofit/>
          </a:bodyPr>
          <a:lstStyle/>
          <a:p>
            <a:pPr algn="ctr">
              <a:lnSpc>
                <a:spcPct val="107000"/>
              </a:lnSpc>
              <a:spcAft>
                <a:spcPts val="80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GEM detector as a compact neutron spectrometer for fusion plasmas</a:t>
            </a:r>
            <a:r>
              <a:rPr lang="pl-PL" sz="3600" dirty="0">
                <a:effectLst/>
                <a:latin typeface="Calibri" panose="020F0502020204030204" pitchFamily="34" charset="0"/>
                <a:ea typeface="Calibri" panose="020F0502020204030204" pitchFamily="34" charset="0"/>
                <a:cs typeface="Times New Roman" panose="02020603050405020304" pitchFamily="18" charset="0"/>
              </a:rPr>
              <a:t/>
            </a:r>
            <a:br>
              <a:rPr lang="pl-PL"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NS-GEM</a:t>
            </a:r>
            <a:endParaRPr lang="pl-PL"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dtytuł 4">
            <a:extLst>
              <a:ext uri="{FF2B5EF4-FFF2-40B4-BE49-F238E27FC236}">
                <a16:creationId xmlns:a16="http://schemas.microsoft.com/office/drawing/2014/main" id="{7CF729E8-2928-4D83-AC59-59BAB431A2B4}"/>
              </a:ext>
            </a:extLst>
          </p:cNvPr>
          <p:cNvSpPr>
            <a:spLocks noGrp="1"/>
          </p:cNvSpPr>
          <p:nvPr>
            <p:ph type="subTitle" idx="1"/>
          </p:nvPr>
        </p:nvSpPr>
        <p:spPr>
          <a:xfrm>
            <a:off x="1440110" y="3832465"/>
            <a:ext cx="9144000" cy="2115329"/>
          </a:xfrm>
        </p:spPr>
        <p:txBody>
          <a:bodyPr>
            <a:noAutofit/>
          </a:bodyPr>
          <a:lstStyle/>
          <a:p>
            <a:r>
              <a:rPr lang="en-US" sz="2000" b="1" i="1" dirty="0" err="1">
                <a:solidFill>
                  <a:srgbClr val="000000"/>
                </a:solidFill>
                <a:effectLst/>
                <a:latin typeface="Calibri" panose="020F0502020204030204" pitchFamily="34" charset="0"/>
                <a:ea typeface="Times New Roman" panose="02020603050405020304" pitchFamily="18" charset="0"/>
              </a:rPr>
              <a:t>EUROfusion</a:t>
            </a:r>
            <a:r>
              <a:rPr lang="en-US" sz="2000" b="1" i="1" dirty="0">
                <a:solidFill>
                  <a:srgbClr val="000000"/>
                </a:solidFill>
                <a:effectLst/>
                <a:latin typeface="Calibri" panose="020F0502020204030204" pitchFamily="34" charset="0"/>
                <a:ea typeface="Times New Roman" panose="02020603050405020304" pitchFamily="18" charset="0"/>
              </a:rPr>
              <a:t> Enabling Research</a:t>
            </a:r>
            <a:endParaRPr lang="pl-PL" sz="2000" b="1" i="1" dirty="0">
              <a:solidFill>
                <a:srgbClr val="000000"/>
              </a:solidFill>
              <a:effectLst/>
              <a:latin typeface="Calibri" panose="020F0502020204030204" pitchFamily="34" charset="0"/>
              <a:ea typeface="Times New Roman" panose="02020603050405020304" pitchFamily="18" charset="0"/>
            </a:endParaRPr>
          </a:p>
          <a:p>
            <a:r>
              <a:rPr lang="en-US" sz="2000" dirty="0">
                <a:effectLst/>
                <a:latin typeface="Calibri" panose="020F0502020204030204" pitchFamily="34" charset="0"/>
                <a:ea typeface="Calibri" panose="020F0502020204030204" pitchFamily="34" charset="0"/>
              </a:rPr>
              <a:t>Reference No. CfP-FSD-AWP21-ENR-04-IPPLM-01</a:t>
            </a:r>
            <a:endParaRPr lang="pl-PL"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Responsible Officer: Denis </a:t>
            </a:r>
            <a:r>
              <a:rPr lang="en-US" sz="2000" dirty="0" err="1">
                <a:effectLst/>
                <a:latin typeface="Calibri" panose="020F0502020204030204" pitchFamily="34" charset="0"/>
                <a:ea typeface="Calibri" panose="020F0502020204030204" pitchFamily="34" charset="0"/>
              </a:rPr>
              <a:t>Kalupin</a:t>
            </a:r>
            <a:endParaRPr lang="pl-PL"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Principal investigator: Marek Scholz</a:t>
            </a:r>
            <a:endParaRPr lang="pl-PL" sz="2000" dirty="0">
              <a:latin typeface="Calibri" panose="020F0502020204030204" pitchFamily="34" charset="0"/>
              <a:ea typeface="Calibri" panose="020F0502020204030204" pitchFamily="34" charset="0"/>
            </a:endParaRPr>
          </a:p>
          <a:p>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implementation time: 1.07.2021 – 30.06.2024</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22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678BE3BB-F37D-491A-AFB1-1A059B3456EB}"/>
              </a:ext>
            </a:extLst>
          </p:cNvPr>
          <p:cNvGraphicFramePr>
            <a:graphicFrameLocks noGrp="1"/>
          </p:cNvGraphicFramePr>
          <p:nvPr>
            <p:extLst>
              <p:ext uri="{D42A27DB-BD31-4B8C-83A1-F6EECF244321}">
                <p14:modId xmlns:p14="http://schemas.microsoft.com/office/powerpoint/2010/main" val="3668550960"/>
              </p:ext>
            </p:extLst>
          </p:nvPr>
        </p:nvGraphicFramePr>
        <p:xfrm>
          <a:off x="209725" y="947743"/>
          <a:ext cx="11350304" cy="5627802"/>
        </p:xfrm>
        <a:graphic>
          <a:graphicData uri="http://schemas.openxmlformats.org/drawingml/2006/table">
            <a:tbl>
              <a:tblPr firstRow="1" firstCol="1" bandRow="1"/>
              <a:tblGrid>
                <a:gridCol w="2172748">
                  <a:extLst>
                    <a:ext uri="{9D8B030D-6E8A-4147-A177-3AD203B41FA5}">
                      <a16:colId xmlns:a16="http://schemas.microsoft.com/office/drawing/2014/main" val="1063232767"/>
                    </a:ext>
                  </a:extLst>
                </a:gridCol>
                <a:gridCol w="2281806">
                  <a:extLst>
                    <a:ext uri="{9D8B030D-6E8A-4147-A177-3AD203B41FA5}">
                      <a16:colId xmlns:a16="http://schemas.microsoft.com/office/drawing/2014/main" val="1642482372"/>
                    </a:ext>
                  </a:extLst>
                </a:gridCol>
                <a:gridCol w="2225198">
                  <a:extLst>
                    <a:ext uri="{9D8B030D-6E8A-4147-A177-3AD203B41FA5}">
                      <a16:colId xmlns:a16="http://schemas.microsoft.com/office/drawing/2014/main" val="1568532217"/>
                    </a:ext>
                  </a:extLst>
                </a:gridCol>
                <a:gridCol w="2422303">
                  <a:extLst>
                    <a:ext uri="{9D8B030D-6E8A-4147-A177-3AD203B41FA5}">
                      <a16:colId xmlns:a16="http://schemas.microsoft.com/office/drawing/2014/main" val="1492730842"/>
                    </a:ext>
                  </a:extLst>
                </a:gridCol>
                <a:gridCol w="2248249">
                  <a:extLst>
                    <a:ext uri="{9D8B030D-6E8A-4147-A177-3AD203B41FA5}">
                      <a16:colId xmlns:a16="http://schemas.microsoft.com/office/drawing/2014/main" val="2179407475"/>
                    </a:ext>
                  </a:extLst>
                </a:gridCol>
              </a:tblGrid>
              <a:tr h="328303">
                <a:tc>
                  <a:txBody>
                    <a:bodyPr/>
                    <a:lstStyle/>
                    <a:p>
                      <a:pPr algn="ctr">
                        <a:lnSpc>
                          <a:spcPct val="107000"/>
                        </a:lnSpc>
                        <a:spcAft>
                          <a:spcPts val="800"/>
                        </a:spcAft>
                      </a:pPr>
                      <a:r>
                        <a:rPr lang="pl-PL" sz="1800" b="1">
                          <a:effectLst/>
                          <a:latin typeface="Calibri" panose="020F0502020204030204" pitchFamily="34" charset="0"/>
                          <a:ea typeface="Calibri" panose="020F0502020204030204" pitchFamily="34" charset="0"/>
                          <a:cs typeface="Times New Roman" panose="02020603050405020304" pitchFamily="18"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49339388"/>
                  </a:ext>
                </a:extLst>
              </a:tr>
              <a:tr h="1536802">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Theory and modelling:</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NS-GEM synthetic diagnostic</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Assumptions and design requirements for ITER neutron spectrometers</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analysis of NS-GEM. First evaluation</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analysis.</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Assessment of SN-GEM measurement capabilities</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Summary of SN-GEM measurement capabilities. </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95483312"/>
                  </a:ext>
                </a:extLst>
              </a:tr>
              <a:tr h="741711">
                <a:tc rowSpan="3">
                  <a:txBody>
                    <a:bodyPr/>
                    <a:lstStyle/>
                    <a:p>
                      <a:pPr algn="ct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NS-GEM </a:t>
                      </a:r>
                      <a:b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Demonstrator</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 of NS-GEM demonstrator</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Construction of NS-GEM demonstrator</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Construction of NS-GEM demonstrator. Upgrade</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Analysis of the possibility of designing the system in accordance with the requirements of HRNS-ITER</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73049075"/>
                  </a:ext>
                </a:extLst>
              </a:tr>
              <a:tr h="239786">
                <a:tc vMerge="1">
                  <a:txBody>
                    <a:bodyPr/>
                    <a:lstStyle/>
                    <a:p>
                      <a:endParaRPr lang="pl-PL"/>
                    </a:p>
                  </a:txBody>
                  <a:tcPr/>
                </a:tc>
                <a:tc rowSpan="2">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Initial stage of modeling MCNP NS-GEM</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NS-GEM test Serie 1</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NS-GEM test Serie 2</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pl-PL"/>
                    </a:p>
                  </a:txBody>
                  <a:tcPr/>
                </a:tc>
                <a:extLst>
                  <a:ext uri="{0D108BD9-81ED-4DB2-BD59-A6C34878D82A}">
                    <a16:rowId xmlns:a16="http://schemas.microsoft.com/office/drawing/2014/main" val="3754405371"/>
                  </a:ext>
                </a:extLst>
              </a:tr>
              <a:tr h="741711">
                <a:tc vMerge="1">
                  <a:txBody>
                    <a:bodyPr/>
                    <a:lstStyle/>
                    <a:p>
                      <a:endParaRPr lang="pl-PL"/>
                    </a:p>
                  </a:txBody>
                  <a:tcPr/>
                </a:tc>
                <a:tc vMerge="1">
                  <a:txBody>
                    <a:bodyPr/>
                    <a:lstStyle/>
                    <a:p>
                      <a:endParaRPr lang="pl-PL"/>
                    </a:p>
                  </a:txBody>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Benchmark 1 o the MCNP modelling of NS-GEM</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Benchmark 2 o the MCNP modelling of NS-GEM</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pl-PL"/>
                    </a:p>
                  </a:txBody>
                  <a:tcPr/>
                </a:tc>
                <a:extLst>
                  <a:ext uri="{0D108BD9-81ED-4DB2-BD59-A6C34878D82A}">
                    <a16:rowId xmlns:a16="http://schemas.microsoft.com/office/drawing/2014/main" val="2724610741"/>
                  </a:ext>
                </a:extLst>
              </a:tr>
              <a:tr h="490749">
                <a:tc rowSpan="3">
                  <a:txBody>
                    <a:bodyPr/>
                    <a:lstStyle/>
                    <a:p>
                      <a:pPr algn="ct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Neutron generator </a:t>
                      </a:r>
                      <a:b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NG-14 MeV</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 of the measuring set-up</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Construction of the measuring set-up </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Experimental Serie 2</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Summary of the possibilities of using the NG-14 MeV for ITER neutron diagnostic tests</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85797723"/>
                  </a:ext>
                </a:extLst>
              </a:tr>
              <a:tr h="741711">
                <a:tc vMerge="1">
                  <a:txBody>
                    <a:bodyPr/>
                    <a:lstStyle/>
                    <a:p>
                      <a:endParaRPr lang="pl-PL"/>
                    </a:p>
                  </a:txBody>
                  <a:tcPr/>
                </a:tc>
                <a:tc rowSpan="2">
                  <a:txBody>
                    <a:bodyPr/>
                    <a:lstStyle/>
                    <a:p>
                      <a:pP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MCNP modelling of the radiation field in the NG-14 MEV hall and at the measuring set-up</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test of the 14 MeV neutron source</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651831864"/>
                  </a:ext>
                </a:extLst>
              </a:tr>
              <a:tr h="250963">
                <a:tc vMerge="1">
                  <a:txBody>
                    <a:bodyPr/>
                    <a:lstStyle/>
                    <a:p>
                      <a:endParaRPr lang="pl-PL"/>
                    </a:p>
                  </a:txBody>
                  <a:tcPr/>
                </a:tc>
                <a:tc vMerge="1">
                  <a:txBody>
                    <a:bodyPr/>
                    <a:lstStyle/>
                    <a:p>
                      <a:endParaRPr lang="pl-PL"/>
                    </a:p>
                  </a:txBody>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Experimental Serie 1</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4187754558"/>
                  </a:ext>
                </a:extLst>
              </a:tr>
              <a:tr h="339164">
                <a:tc>
                  <a:txBody>
                    <a:bodyPr/>
                    <a:lstStyle/>
                    <a:p>
                      <a:pPr algn="ct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Deliverables</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Annual report 1</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Annual report 2</a:t>
                      </a:r>
                      <a:endParaRPr lang="pl-P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Annual report 3</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report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70447421"/>
                  </a:ext>
                </a:extLst>
              </a:tr>
            </a:tbl>
          </a:graphicData>
        </a:graphic>
      </p:graphicFrame>
      <p:sp>
        <p:nvSpPr>
          <p:cNvPr id="3" name="Text Box 5">
            <a:extLst>
              <a:ext uri="{FF2B5EF4-FFF2-40B4-BE49-F238E27FC236}">
                <a16:creationId xmlns:a16="http://schemas.microsoft.com/office/drawing/2014/main" id="{394B93C4-29B9-4A7F-999F-182C31D299B9}"/>
              </a:ext>
            </a:extLst>
          </p:cNvPr>
          <p:cNvSpPr txBox="1">
            <a:spLocks noChangeArrowheads="1"/>
          </p:cNvSpPr>
          <p:nvPr/>
        </p:nvSpPr>
        <p:spPr bwMode="auto">
          <a:xfrm>
            <a:off x="1981200" y="210457"/>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Breakdown</a:t>
            </a:r>
            <a:r>
              <a:rPr lang="pl-PL" altLang="pl-PL" sz="3200" dirty="0">
                <a:latin typeface="Arial" panose="020B0604020202020204" pitchFamily="34" charset="0"/>
              </a:rPr>
              <a:t> structure</a:t>
            </a:r>
            <a:r>
              <a:rPr lang="en-US" altLang="pl-PL" sz="3200" dirty="0">
                <a:latin typeface="Arial" panose="020B0604020202020204" pitchFamily="34" charset="0"/>
              </a:rPr>
              <a:t>  </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312889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6CBC177F-06C5-42A8-B89B-94FB295F8B7E}"/>
              </a:ext>
            </a:extLst>
          </p:cNvPr>
          <p:cNvGraphicFramePr>
            <a:graphicFrameLocks noGrp="1"/>
          </p:cNvGraphicFramePr>
          <p:nvPr>
            <p:extLst>
              <p:ext uri="{D42A27DB-BD31-4B8C-83A1-F6EECF244321}">
                <p14:modId xmlns:p14="http://schemas.microsoft.com/office/powerpoint/2010/main" val="1494738419"/>
              </p:ext>
            </p:extLst>
          </p:nvPr>
        </p:nvGraphicFramePr>
        <p:xfrm>
          <a:off x="570451" y="1399628"/>
          <a:ext cx="10821798" cy="4695952"/>
        </p:xfrm>
        <a:graphic>
          <a:graphicData uri="http://schemas.openxmlformats.org/drawingml/2006/table">
            <a:tbl>
              <a:tblPr firstRow="1" firstCol="1" bandRow="1"/>
              <a:tblGrid>
                <a:gridCol w="977718">
                  <a:extLst>
                    <a:ext uri="{9D8B030D-6E8A-4147-A177-3AD203B41FA5}">
                      <a16:colId xmlns:a16="http://schemas.microsoft.com/office/drawing/2014/main" val="3339307781"/>
                    </a:ext>
                  </a:extLst>
                </a:gridCol>
                <a:gridCol w="1474668">
                  <a:extLst>
                    <a:ext uri="{9D8B030D-6E8A-4147-A177-3AD203B41FA5}">
                      <a16:colId xmlns:a16="http://schemas.microsoft.com/office/drawing/2014/main" val="61310066"/>
                    </a:ext>
                  </a:extLst>
                </a:gridCol>
                <a:gridCol w="1716942">
                  <a:extLst>
                    <a:ext uri="{9D8B030D-6E8A-4147-A177-3AD203B41FA5}">
                      <a16:colId xmlns:a16="http://schemas.microsoft.com/office/drawing/2014/main" val="3882821990"/>
                    </a:ext>
                  </a:extLst>
                </a:gridCol>
                <a:gridCol w="6652470">
                  <a:extLst>
                    <a:ext uri="{9D8B030D-6E8A-4147-A177-3AD203B41FA5}">
                      <a16:colId xmlns:a16="http://schemas.microsoft.com/office/drawing/2014/main" val="3952277206"/>
                    </a:ext>
                  </a:extLst>
                </a:gridCol>
              </a:tblGrid>
              <a:tr h="190500">
                <a:tc gridSpan="3">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Team</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Role in the project</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843886"/>
                  </a:ext>
                </a:extLst>
              </a:tr>
              <a:tr h="190500">
                <a:tc>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Marek</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Scholz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Principal investigator</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93285617"/>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Jakub</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Bielecki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NS-GEM synthetic diagnostic, performance analysis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23089025"/>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Krzysztof</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Drozdowicz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expert – neutronic</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01442355"/>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Axel</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Jardin</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NS-GEM synthetic diagnostic, performance analysis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32701275"/>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Wojciech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Królas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 Lab responsible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34775545"/>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Arek</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Kurowski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NG-14 MeV Lab responsible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36061528"/>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Urszula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Wiącek</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MCNP numerical calculations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9030334"/>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Wójcik-Gargula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Numerical activation calculations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3177330"/>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Urszula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Woźnicka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Coordination of the project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61542097"/>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Technician</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NG-14 MeV service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4087284"/>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Young researcher, PhD student (spec. plasma diagnostic)</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12307130"/>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Władysław</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Dąbrowski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NS-GEM demonstrator design and tests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85865427"/>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NS-GEM demonstrator design and tests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59217972"/>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Didier</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Mazon</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expert, consultations of the NS-GEM design and synthetic diagnostic</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03623135"/>
                  </a:ext>
                </a:extLst>
              </a:tr>
            </a:tbl>
          </a:graphicData>
        </a:graphic>
      </p:graphicFrame>
      <p:sp>
        <p:nvSpPr>
          <p:cNvPr id="3" name="Text Box 5">
            <a:extLst>
              <a:ext uri="{FF2B5EF4-FFF2-40B4-BE49-F238E27FC236}">
                <a16:creationId xmlns:a16="http://schemas.microsoft.com/office/drawing/2014/main" id="{5F2B3589-8BFA-4E98-9880-92DD9245192B}"/>
              </a:ext>
            </a:extLst>
          </p:cNvPr>
          <p:cNvSpPr txBox="1">
            <a:spLocks noChangeArrowheads="1"/>
          </p:cNvSpPr>
          <p:nvPr/>
        </p:nvSpPr>
        <p:spPr bwMode="auto">
          <a:xfrm>
            <a:off x="1981200" y="210457"/>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a:latin typeface="Arial" panose="020B0604020202020204" pitchFamily="34" charset="0"/>
              </a:rPr>
              <a:t>Role in the Project</a:t>
            </a:r>
            <a:r>
              <a:rPr lang="en-US" altLang="pl-PL" sz="3200" dirty="0">
                <a:latin typeface="Arial" panose="020B0604020202020204" pitchFamily="34" charset="0"/>
              </a:rPr>
              <a:t>  </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122657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1D7EB2DB-56BA-4EC0-B58C-CBDED247E33D}"/>
              </a:ext>
            </a:extLst>
          </p:cNvPr>
          <p:cNvGraphicFramePr>
            <a:graphicFrameLocks noGrp="1"/>
          </p:cNvGraphicFramePr>
          <p:nvPr>
            <p:extLst>
              <p:ext uri="{D42A27DB-BD31-4B8C-83A1-F6EECF244321}">
                <p14:modId xmlns:p14="http://schemas.microsoft.com/office/powerpoint/2010/main" val="3642583767"/>
              </p:ext>
            </p:extLst>
          </p:nvPr>
        </p:nvGraphicFramePr>
        <p:xfrm>
          <a:off x="461395" y="1224794"/>
          <a:ext cx="11006356" cy="5384546"/>
        </p:xfrm>
        <a:graphic>
          <a:graphicData uri="http://schemas.openxmlformats.org/drawingml/2006/table">
            <a:tbl>
              <a:tblPr firstRow="1" firstCol="1" bandRow="1"/>
              <a:tblGrid>
                <a:gridCol w="1867630">
                  <a:extLst>
                    <a:ext uri="{9D8B030D-6E8A-4147-A177-3AD203B41FA5}">
                      <a16:colId xmlns:a16="http://schemas.microsoft.com/office/drawing/2014/main" val="1973083948"/>
                    </a:ext>
                  </a:extLst>
                </a:gridCol>
                <a:gridCol w="1882453">
                  <a:extLst>
                    <a:ext uri="{9D8B030D-6E8A-4147-A177-3AD203B41FA5}">
                      <a16:colId xmlns:a16="http://schemas.microsoft.com/office/drawing/2014/main" val="1026358437"/>
                    </a:ext>
                  </a:extLst>
                </a:gridCol>
                <a:gridCol w="2709818">
                  <a:extLst>
                    <a:ext uri="{9D8B030D-6E8A-4147-A177-3AD203B41FA5}">
                      <a16:colId xmlns:a16="http://schemas.microsoft.com/office/drawing/2014/main" val="63043109"/>
                    </a:ext>
                  </a:extLst>
                </a:gridCol>
                <a:gridCol w="1141331">
                  <a:extLst>
                    <a:ext uri="{9D8B030D-6E8A-4147-A177-3AD203B41FA5}">
                      <a16:colId xmlns:a16="http://schemas.microsoft.com/office/drawing/2014/main" val="1374860013"/>
                    </a:ext>
                  </a:extLst>
                </a:gridCol>
                <a:gridCol w="1370405">
                  <a:extLst>
                    <a:ext uri="{9D8B030D-6E8A-4147-A177-3AD203B41FA5}">
                      <a16:colId xmlns:a16="http://schemas.microsoft.com/office/drawing/2014/main" val="1894078855"/>
                    </a:ext>
                  </a:extLst>
                </a:gridCol>
                <a:gridCol w="2034719">
                  <a:extLst>
                    <a:ext uri="{9D8B030D-6E8A-4147-A177-3AD203B41FA5}">
                      <a16:colId xmlns:a16="http://schemas.microsoft.com/office/drawing/2014/main" val="3889732543"/>
                    </a:ext>
                  </a:extLst>
                </a:gridCol>
              </a:tblGrid>
              <a:tr h="596197">
                <a:tc gridSpan="3">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Team</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[ppm]</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Goods &amp; services</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[EURO]</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Missions</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[EURO]</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177319"/>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Marek</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Scholz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11">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11">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13">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CEA: 12 000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644775"/>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Jakub</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Bielecki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642320062"/>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Krzysztof</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Drozdowicz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712973907"/>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Axel</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Jardin</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559674860"/>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Wojciech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Królas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176464947"/>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Arek</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Kurowski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704033731"/>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Urszula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Wiącek</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364123070"/>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Wójcik-Gargula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498517267"/>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Urszula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Woźnicka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591846185"/>
                  </a:ext>
                </a:extLst>
              </a:tr>
              <a:tr h="25103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Technician</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800124926"/>
                  </a:ext>
                </a:extLst>
              </a:tr>
              <a:tr h="263582">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4077468851"/>
                  </a:ext>
                </a:extLst>
              </a:tr>
              <a:tr h="263582">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Władysław</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Dąbrowski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2">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2">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24 000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pl-PL"/>
                    </a:p>
                  </a:txBody>
                  <a:tcPr/>
                </a:tc>
                <a:extLst>
                  <a:ext uri="{0D108BD9-81ED-4DB2-BD59-A6C34878D82A}">
                    <a16:rowId xmlns:a16="http://schemas.microsoft.com/office/drawing/2014/main" val="1009875740"/>
                  </a:ext>
                </a:extLst>
              </a:tr>
              <a:tr h="263582">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707948361"/>
                  </a:ext>
                </a:extLst>
              </a:tr>
              <a:tr h="263582">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Didier</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Mazon</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CEA: 12 000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650206"/>
                  </a:ext>
                </a:extLst>
              </a:tr>
              <a:tr h="263582">
                <a:tc gridSpan="3">
                  <a:txBody>
                    <a:bodyPr/>
                    <a:lstStyle/>
                    <a:p>
                      <a:pPr marR="214630" algn="r">
                        <a:lnSpc>
                          <a:spcPct val="107000"/>
                        </a:lnSpc>
                        <a:spcAft>
                          <a:spcPts val="80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Total: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a:txBody>
                    <a:bodyPr/>
                    <a:lstStyle/>
                    <a:p>
                      <a:pPr algn="ctr">
                        <a:lnSpc>
                          <a:spcPct val="107000"/>
                        </a:lnSpc>
                        <a:spcAft>
                          <a:spcPts val="80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161</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48 000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24 000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242611"/>
                  </a:ext>
                </a:extLst>
              </a:tr>
            </a:tbl>
          </a:graphicData>
        </a:graphic>
      </p:graphicFrame>
      <p:sp>
        <p:nvSpPr>
          <p:cNvPr id="3" name="Text Box 5">
            <a:extLst>
              <a:ext uri="{FF2B5EF4-FFF2-40B4-BE49-F238E27FC236}">
                <a16:creationId xmlns:a16="http://schemas.microsoft.com/office/drawing/2014/main" id="{ACAEBDB4-96BC-4999-AB52-880F05582A12}"/>
              </a:ext>
            </a:extLst>
          </p:cNvPr>
          <p:cNvSpPr txBox="1">
            <a:spLocks noChangeArrowheads="1"/>
          </p:cNvSpPr>
          <p:nvPr/>
        </p:nvSpPr>
        <p:spPr bwMode="auto">
          <a:xfrm>
            <a:off x="1981200" y="327903"/>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PMs</a:t>
            </a:r>
            <a:r>
              <a:rPr lang="pl-PL" altLang="pl-PL" sz="3200" dirty="0">
                <a:latin typeface="Arial" panose="020B0604020202020204" pitchFamily="34" charset="0"/>
              </a:rPr>
              <a:t> </a:t>
            </a:r>
            <a:r>
              <a:rPr lang="pl-PL" altLang="pl-PL" sz="3200" dirty="0" err="1">
                <a:latin typeface="Arial" panose="020B0604020202020204" pitchFamily="34" charset="0"/>
              </a:rPr>
              <a:t>Breakdown</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170023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3D371C3-471A-4594-877F-721FA6E6026E}"/>
              </a:ext>
            </a:extLst>
          </p:cNvPr>
          <p:cNvGraphicFramePr>
            <a:graphicFrameLocks noGrp="1"/>
          </p:cNvGraphicFramePr>
          <p:nvPr>
            <p:extLst>
              <p:ext uri="{D42A27DB-BD31-4B8C-83A1-F6EECF244321}">
                <p14:modId xmlns:p14="http://schemas.microsoft.com/office/powerpoint/2010/main" val="2513556625"/>
              </p:ext>
            </p:extLst>
          </p:nvPr>
        </p:nvGraphicFramePr>
        <p:xfrm>
          <a:off x="755008" y="1521778"/>
          <a:ext cx="10997965" cy="5091049"/>
        </p:xfrm>
        <a:graphic>
          <a:graphicData uri="http://schemas.openxmlformats.org/drawingml/2006/table">
            <a:tbl>
              <a:tblPr firstRow="1" firstCol="1" bandRow="1"/>
              <a:tblGrid>
                <a:gridCol w="1114018">
                  <a:extLst>
                    <a:ext uri="{9D8B030D-6E8A-4147-A177-3AD203B41FA5}">
                      <a16:colId xmlns:a16="http://schemas.microsoft.com/office/drawing/2014/main" val="1638417219"/>
                    </a:ext>
                  </a:extLst>
                </a:gridCol>
                <a:gridCol w="3168235">
                  <a:extLst>
                    <a:ext uri="{9D8B030D-6E8A-4147-A177-3AD203B41FA5}">
                      <a16:colId xmlns:a16="http://schemas.microsoft.com/office/drawing/2014/main" val="3284613320"/>
                    </a:ext>
                  </a:extLst>
                </a:gridCol>
                <a:gridCol w="1678928">
                  <a:extLst>
                    <a:ext uri="{9D8B030D-6E8A-4147-A177-3AD203B41FA5}">
                      <a16:colId xmlns:a16="http://schemas.microsoft.com/office/drawing/2014/main" val="2922604962"/>
                    </a:ext>
                  </a:extLst>
                </a:gridCol>
                <a:gridCol w="1678928">
                  <a:extLst>
                    <a:ext uri="{9D8B030D-6E8A-4147-A177-3AD203B41FA5}">
                      <a16:colId xmlns:a16="http://schemas.microsoft.com/office/drawing/2014/main" val="2751374741"/>
                    </a:ext>
                  </a:extLst>
                </a:gridCol>
                <a:gridCol w="1678928">
                  <a:extLst>
                    <a:ext uri="{9D8B030D-6E8A-4147-A177-3AD203B41FA5}">
                      <a16:colId xmlns:a16="http://schemas.microsoft.com/office/drawing/2014/main" val="1569301180"/>
                    </a:ext>
                  </a:extLst>
                </a:gridCol>
                <a:gridCol w="1678928">
                  <a:extLst>
                    <a:ext uri="{9D8B030D-6E8A-4147-A177-3AD203B41FA5}">
                      <a16:colId xmlns:a16="http://schemas.microsoft.com/office/drawing/2014/main" val="3321771566"/>
                    </a:ext>
                  </a:extLst>
                </a:gridCol>
              </a:tblGrid>
              <a:tr h="190500">
                <a:tc gridSpan="2">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Team</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2021</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(July-Dec.)</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2022</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2023</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2024</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(Jan.-Jun.)</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948014"/>
                  </a:ext>
                </a:extLst>
              </a:tr>
              <a:tr h="190500">
                <a:tc gridSpan="2">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266560"/>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Marek</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cs typeface="Calibri" panose="020F0502020204030204" pitchFamily="34" charset="0"/>
                        </a:rPr>
                        <a:t>Scholz</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08316544"/>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Jakub</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cs typeface="Calibri" panose="020F0502020204030204" pitchFamily="34" charset="0"/>
                        </a:rPr>
                        <a:t>Bielecki</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43890123"/>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Krzysztof</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Drozdowicz</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3924749"/>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Axel</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cs typeface="Calibri" panose="020F0502020204030204" pitchFamily="34" charset="0"/>
                        </a:rPr>
                        <a:t>Jardin</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28653003"/>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Wojciech</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Królas</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75137858"/>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Arek</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Kurowski</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75861887"/>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Urszula</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Wiącek</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38771844"/>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Anna</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Wójcik-Gargula</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70598402"/>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Urszula</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Woźnicka</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48802908"/>
                  </a:ext>
                </a:extLst>
              </a:tr>
              <a:tr h="190500">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cs typeface="Calibri" panose="020F0502020204030204" pitchFamily="34" charset="0"/>
                        </a:rPr>
                        <a:t>Technician</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90168496"/>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cs typeface="Calibri" panose="020F0502020204030204" pitchFamily="34" charset="0"/>
                        </a:rPr>
                        <a:t>N.N.</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5284450"/>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Władysław</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Dąbrowski</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916253656"/>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AGH</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cs typeface="Calibri" panose="020F0502020204030204" pitchFamily="34" charset="0"/>
                        </a:rPr>
                        <a:t>N.N.</a:t>
                      </a:r>
                      <a:endParaRPr lang="pl-PL" sz="1800" dirty="0">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87017895"/>
                  </a:ext>
                </a:extLst>
              </a:tr>
              <a:tr h="200025">
                <a:tc>
                  <a:txBody>
                    <a:bodyPr/>
                    <a:lstStyle/>
                    <a:p>
                      <a:pPr algn="ctr">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Didier</a:t>
                      </a:r>
                      <a: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cs typeface="Calibri" panose="020F0502020204030204" pitchFamily="34" charset="0"/>
                        </a:rPr>
                        <a:t>Mazon</a:t>
                      </a:r>
                      <a:endParaRPr lang="pl-PL" sz="18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70461481"/>
                  </a:ext>
                </a:extLst>
              </a:tr>
            </a:tbl>
          </a:graphicData>
        </a:graphic>
      </p:graphicFrame>
      <p:sp>
        <p:nvSpPr>
          <p:cNvPr id="3" name="Text Box 5">
            <a:extLst>
              <a:ext uri="{FF2B5EF4-FFF2-40B4-BE49-F238E27FC236}">
                <a16:creationId xmlns:a16="http://schemas.microsoft.com/office/drawing/2014/main" id="{9A440215-041A-43FB-A5BA-83BCA6CDBE15}"/>
              </a:ext>
            </a:extLst>
          </p:cNvPr>
          <p:cNvSpPr txBox="1">
            <a:spLocks noChangeArrowheads="1"/>
          </p:cNvSpPr>
          <p:nvPr/>
        </p:nvSpPr>
        <p:spPr bwMode="auto">
          <a:xfrm>
            <a:off x="1981200" y="629907"/>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PMs</a:t>
            </a:r>
            <a:r>
              <a:rPr lang="pl-PL" altLang="pl-PL" sz="3200" dirty="0">
                <a:latin typeface="Arial" panose="020B0604020202020204" pitchFamily="34" charset="0"/>
              </a:rPr>
              <a:t> </a:t>
            </a:r>
            <a:r>
              <a:rPr lang="pl-PL" altLang="pl-PL" sz="3200" dirty="0" err="1">
                <a:latin typeface="Arial" panose="020B0604020202020204" pitchFamily="34" charset="0"/>
              </a:rPr>
              <a:t>Breakdown</a:t>
            </a:r>
            <a:r>
              <a:rPr lang="pl-PL" altLang="pl-PL" sz="3200" dirty="0">
                <a:latin typeface="Arial" panose="020B0604020202020204" pitchFamily="34" charset="0"/>
              </a:rPr>
              <a:t> 1st approximation</a:t>
            </a:r>
          </a:p>
        </p:txBody>
      </p:sp>
    </p:spTree>
    <p:extLst>
      <p:ext uri="{BB962C8B-B14F-4D97-AF65-F5344CB8AC3E}">
        <p14:creationId xmlns:p14="http://schemas.microsoft.com/office/powerpoint/2010/main" val="105816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6E3E2CA9-F719-4461-99EE-1366BCE59EFE}"/>
              </a:ext>
            </a:extLst>
          </p:cNvPr>
          <p:cNvGraphicFramePr>
            <a:graphicFrameLocks noGrp="1"/>
          </p:cNvGraphicFramePr>
          <p:nvPr>
            <p:extLst>
              <p:ext uri="{D42A27DB-BD31-4B8C-83A1-F6EECF244321}">
                <p14:modId xmlns:p14="http://schemas.microsoft.com/office/powerpoint/2010/main" val="3934037897"/>
              </p:ext>
            </p:extLst>
          </p:nvPr>
        </p:nvGraphicFramePr>
        <p:xfrm>
          <a:off x="352338" y="870671"/>
          <a:ext cx="11518084" cy="5735520"/>
        </p:xfrm>
        <a:graphic>
          <a:graphicData uri="http://schemas.openxmlformats.org/drawingml/2006/table">
            <a:tbl>
              <a:tblPr firstRow="1" firstCol="1" bandRow="1"/>
              <a:tblGrid>
                <a:gridCol w="642709">
                  <a:extLst>
                    <a:ext uri="{9D8B030D-6E8A-4147-A177-3AD203B41FA5}">
                      <a16:colId xmlns:a16="http://schemas.microsoft.com/office/drawing/2014/main" val="4100595895"/>
                    </a:ext>
                  </a:extLst>
                </a:gridCol>
                <a:gridCol w="2419169">
                  <a:extLst>
                    <a:ext uri="{9D8B030D-6E8A-4147-A177-3AD203B41FA5}">
                      <a16:colId xmlns:a16="http://schemas.microsoft.com/office/drawing/2014/main" val="3745471764"/>
                    </a:ext>
                  </a:extLst>
                </a:gridCol>
                <a:gridCol w="7175476">
                  <a:extLst>
                    <a:ext uri="{9D8B030D-6E8A-4147-A177-3AD203B41FA5}">
                      <a16:colId xmlns:a16="http://schemas.microsoft.com/office/drawing/2014/main" val="2067890449"/>
                    </a:ext>
                  </a:extLst>
                </a:gridCol>
                <a:gridCol w="1280730">
                  <a:extLst>
                    <a:ext uri="{9D8B030D-6E8A-4147-A177-3AD203B41FA5}">
                      <a16:colId xmlns:a16="http://schemas.microsoft.com/office/drawing/2014/main" val="2821271283"/>
                    </a:ext>
                  </a:extLst>
                </a:gridCol>
              </a:tblGrid>
              <a:tr h="385949">
                <a:tc>
                  <a:txBody>
                    <a:bodyPr/>
                    <a:lstStyle/>
                    <a:p>
                      <a:pPr marL="0" lvl="0" indent="0" algn="just">
                        <a:buFont typeface="+mj-lt"/>
                        <a:buNone/>
                      </a:pP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pl-PL" sz="1600" b="1" dirty="0">
                          <a:solidFill>
                            <a:srgbClr val="000000"/>
                          </a:solidFill>
                          <a:effectLst/>
                          <a:latin typeface="+mn-lt"/>
                          <a:ea typeface="Times New Roman" panose="02020603050405020304" pitchFamily="18" charset="0"/>
                          <a:cs typeface="Times New Roman" panose="02020603050405020304" pitchFamily="18" charset="0"/>
                        </a:rPr>
                        <a:t>Title</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0"/>
                        </a:spcAft>
                      </a:pPr>
                      <a:r>
                        <a:rPr lang="pl-PL" sz="1600" b="1" dirty="0">
                          <a:effectLst/>
                          <a:latin typeface="+mn-lt"/>
                          <a:ea typeface="Calibri" panose="020F0502020204030204" pitchFamily="34" charset="0"/>
                          <a:cs typeface="Times New Roman" panose="02020603050405020304" pitchFamily="18" charset="0"/>
                        </a:rPr>
                        <a:t>Description </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pl-PL" sz="1600" b="1" dirty="0" err="1">
                          <a:effectLst/>
                          <a:latin typeface="+mn-lt"/>
                          <a:ea typeface="Calibri" panose="020F0502020204030204" pitchFamily="34" charset="0"/>
                          <a:cs typeface="Times New Roman" panose="02020603050405020304" pitchFamily="18" charset="0"/>
                        </a:rPr>
                        <a:t>Exp</a:t>
                      </a:r>
                      <a:r>
                        <a:rPr lang="pl-PL" sz="1600" b="1" dirty="0">
                          <a:effectLst/>
                          <a:latin typeface="+mn-lt"/>
                          <a:ea typeface="Calibri" panose="020F0502020204030204" pitchFamily="34" charset="0"/>
                          <a:cs typeface="Times New Roman" panose="02020603050405020304" pitchFamily="18" charset="0"/>
                        </a:rPr>
                        <a:t>. </a:t>
                      </a:r>
                      <a:r>
                        <a:rPr lang="pl-PL" sz="1600" b="1" dirty="0" err="1">
                          <a:effectLst/>
                          <a:latin typeface="+mn-lt"/>
                          <a:ea typeface="Calibri" panose="020F0502020204030204" pitchFamily="34" charset="0"/>
                          <a:cs typeface="Times New Roman" panose="02020603050405020304" pitchFamily="18" charset="0"/>
                        </a:rPr>
                        <a:t>date</a:t>
                      </a:r>
                      <a:endParaRPr lang="pl-PL" sz="1600" b="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279655693"/>
                  </a:ext>
                </a:extLst>
              </a:tr>
              <a:tr h="385949">
                <a:tc>
                  <a:txBody>
                    <a:bodyPr/>
                    <a:lstStyle/>
                    <a:p>
                      <a:pPr marL="0" lvl="0" indent="0" algn="just">
                        <a:buFont typeface="+mj-lt"/>
                        <a:buNone/>
                      </a:pPr>
                      <a:r>
                        <a:rPr lang="pl-PL" sz="1600" dirty="0">
                          <a:effectLst/>
                          <a:latin typeface="+mn-lt"/>
                          <a:ea typeface="MS Mincho" panose="02020609040205080304" pitchFamily="49" charset="-128"/>
                          <a:cs typeface="Times New Roman" panose="02020603050405020304" pitchFamily="18" charset="0"/>
                        </a:rPr>
                        <a:t>W1</a:t>
                      </a:r>
                      <a:r>
                        <a:rPr lang="en-US" sz="1600" dirty="0">
                          <a:effectLst/>
                          <a:latin typeface="+mn-lt"/>
                          <a:ea typeface="MS Mincho" panose="02020609040205080304" pitchFamily="49" charset="-128"/>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dirty="0">
                          <a:solidFill>
                            <a:srgbClr val="000000"/>
                          </a:solidFill>
                          <a:effectLst/>
                          <a:latin typeface="+mn-lt"/>
                          <a:ea typeface="Times New Roman" panose="02020603050405020304" pitchFamily="18" charset="0"/>
                          <a:cs typeface="Times New Roman" panose="02020603050405020304" pitchFamily="18" charset="0"/>
                        </a:rPr>
                        <a:t>Kick-off Meeting </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0"/>
                        </a:spcAft>
                      </a:pPr>
                      <a:r>
                        <a:rPr lang="en-US" sz="1600" dirty="0">
                          <a:solidFill>
                            <a:srgbClr val="000000"/>
                          </a:solidFill>
                          <a:effectLst/>
                          <a:latin typeface="+mn-lt"/>
                          <a:ea typeface="MS Mincho" panose="02020609040205080304" pitchFamily="49" charset="-128"/>
                          <a:cs typeface="Calibri" panose="020F0502020204030204" pitchFamily="34" charset="0"/>
                        </a:rPr>
                        <a:t>Work program approval (IFJ PAN, AGH, CEA, PMU)</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600" b="1" i="1" dirty="0">
                          <a:solidFill>
                            <a:srgbClr val="000000"/>
                          </a:solidFill>
                          <a:effectLst/>
                          <a:latin typeface="+mn-lt"/>
                          <a:ea typeface="MS Mincho" panose="02020609040205080304" pitchFamily="49" charset="-128"/>
                          <a:cs typeface="Calibri" panose="020F0502020204030204" pitchFamily="34" charset="0"/>
                        </a:rPr>
                        <a:t>Responsible: M. Scholz (IFJ PAN)</a:t>
                      </a:r>
                      <a:endParaRPr lang="pl-PL" sz="1600" b="1" i="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b="1" dirty="0">
                          <a:solidFill>
                            <a:srgbClr val="FF0000"/>
                          </a:solidFill>
                          <a:effectLst/>
                          <a:latin typeface="+mn-lt"/>
                          <a:ea typeface="MS Mincho" panose="02020609040205080304" pitchFamily="49" charset="-128"/>
                          <a:cs typeface="Calibri" panose="020F0502020204030204" pitchFamily="34" charset="0"/>
                        </a:rPr>
                        <a:t>First week of April, 2021</a:t>
                      </a:r>
                      <a:endParaRPr lang="pl-PL" sz="1600"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2704472436"/>
                  </a:ext>
                </a:extLst>
              </a:tr>
              <a:tr h="1084720">
                <a:tc>
                  <a:txBody>
                    <a:bodyPr/>
                    <a:lstStyle/>
                    <a:p>
                      <a:pPr marL="0" lvl="0" indent="0" algn="l">
                        <a:buFont typeface="+mj-lt"/>
                        <a:buNone/>
                      </a:pPr>
                      <a:r>
                        <a:rPr lang="pl-PL" sz="1600" dirty="0">
                          <a:effectLst/>
                          <a:latin typeface="+mn-lt"/>
                          <a:ea typeface="Times New Roman" panose="02020603050405020304" pitchFamily="18" charset="0"/>
                          <a:cs typeface="Times New Roman" panose="02020603050405020304" pitchFamily="18" charset="0"/>
                        </a:rPr>
                        <a:t>W2</a:t>
                      </a:r>
                      <a:r>
                        <a:rPr lang="en-US" sz="1600" dirty="0">
                          <a:effectLst/>
                          <a:latin typeface="+mn-lt"/>
                          <a:ea typeface="Times New Roman" panose="02020603050405020304" pitchFamily="18" charset="0"/>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dirty="0">
                          <a:solidFill>
                            <a:srgbClr val="000000"/>
                          </a:solidFill>
                          <a:effectLst/>
                          <a:latin typeface="+mn-lt"/>
                          <a:ea typeface="Times New Roman" panose="02020603050405020304" pitchFamily="18" charset="0"/>
                          <a:cs typeface="Times New Roman" panose="02020603050405020304" pitchFamily="18" charset="0"/>
                        </a:rPr>
                        <a:t>NS-GEM synthetic diagnostic. Phase 1</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0000"/>
                        </a:lnSpc>
                        <a:spcAft>
                          <a:spcPts val="0"/>
                        </a:spcAft>
                      </a:pPr>
                      <a:r>
                        <a:rPr lang="en-US" sz="1600" dirty="0">
                          <a:solidFill>
                            <a:srgbClr val="000000"/>
                          </a:solidFill>
                          <a:effectLst/>
                          <a:latin typeface="+mn-lt"/>
                          <a:ea typeface="MS Mincho" panose="02020609040205080304" pitchFamily="49" charset="-128"/>
                          <a:cs typeface="Calibri" panose="020F0502020204030204" pitchFamily="34" charset="0"/>
                        </a:rPr>
                        <a:t>Development of preliminary assumptions for the performance analysis and response functions of the NS-GEM. </a:t>
                      </a:r>
                      <a:endParaRPr lang="pl-PL" sz="16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n-US" sz="1600" b="1" dirty="0">
                          <a:solidFill>
                            <a:srgbClr val="C45911"/>
                          </a:solidFill>
                          <a:effectLst/>
                          <a:latin typeface="+mn-lt"/>
                          <a:ea typeface="MS Mincho" panose="02020609040205080304" pitchFamily="49" charset="-128"/>
                          <a:cs typeface="Calibri" panose="020F0502020204030204" pitchFamily="34" charset="0"/>
                        </a:rPr>
                        <a:t>Technical Note T1</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b="1" i="1" dirty="0">
                          <a:solidFill>
                            <a:srgbClr val="000000"/>
                          </a:solidFill>
                          <a:effectLst/>
                          <a:latin typeface="+mn-lt"/>
                          <a:ea typeface="MS Mincho" panose="02020609040205080304" pitchFamily="49" charset="-128"/>
                          <a:cs typeface="Calibri" panose="020F0502020204030204" pitchFamily="34" charset="0"/>
                        </a:rPr>
                        <a:t>Responsible: J. Bielecki, A. Jardin (IFJ PAN), D. </a:t>
                      </a:r>
                      <a:r>
                        <a:rPr lang="en-US" sz="1600" b="1" i="1" dirty="0" err="1">
                          <a:solidFill>
                            <a:srgbClr val="000000"/>
                          </a:solidFill>
                          <a:effectLst/>
                          <a:latin typeface="+mn-lt"/>
                          <a:ea typeface="MS Mincho" panose="02020609040205080304" pitchFamily="49" charset="-128"/>
                          <a:cs typeface="Calibri" panose="020F0502020204030204" pitchFamily="34" charset="0"/>
                        </a:rPr>
                        <a:t>Mazon</a:t>
                      </a:r>
                      <a:r>
                        <a:rPr lang="en-US" sz="1600" b="1" i="1" dirty="0">
                          <a:solidFill>
                            <a:srgbClr val="000000"/>
                          </a:solidFill>
                          <a:effectLst/>
                          <a:latin typeface="+mn-lt"/>
                          <a:ea typeface="MS Mincho" panose="02020609040205080304" pitchFamily="49" charset="-128"/>
                          <a:cs typeface="Calibri" panose="020F0502020204030204" pitchFamily="34" charset="0"/>
                        </a:rPr>
                        <a:t> (CEA)</a:t>
                      </a:r>
                      <a:endParaRPr lang="pl-PL" sz="1600" b="1" i="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a:solidFill>
                            <a:srgbClr val="000000"/>
                          </a:solidFill>
                          <a:effectLst/>
                          <a:latin typeface="+mn-lt"/>
                          <a:ea typeface="MS Mincho" panose="02020609040205080304" pitchFamily="49" charset="-128"/>
                          <a:cs typeface="Calibri" panose="020F0502020204030204" pitchFamily="34" charset="0"/>
                        </a:rPr>
                        <a:t>10.2021</a:t>
                      </a:r>
                      <a:endParaRPr lang="pl-PL" sz="160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3080355415"/>
                  </a:ext>
                </a:extLst>
              </a:tr>
              <a:tr h="625643">
                <a:tc>
                  <a:txBody>
                    <a:bodyPr/>
                    <a:lstStyle/>
                    <a:p>
                      <a:pPr marL="0" lvl="0" indent="0" algn="l">
                        <a:buFont typeface="+mj-lt"/>
                        <a:buNone/>
                      </a:pPr>
                      <a:r>
                        <a:rPr lang="pl-PL" sz="1600" i="1" dirty="0">
                          <a:effectLst/>
                          <a:latin typeface="+mn-lt"/>
                          <a:ea typeface="Times New Roman" panose="02020603050405020304" pitchFamily="18" charset="0"/>
                          <a:cs typeface="Times New Roman" panose="02020603050405020304" pitchFamily="18" charset="0"/>
                        </a:rPr>
                        <a:t>W3</a:t>
                      </a:r>
                      <a:r>
                        <a:rPr lang="en-US" sz="1600" i="1" dirty="0">
                          <a:effectLst/>
                          <a:latin typeface="+mn-lt"/>
                          <a:ea typeface="Times New Roman" panose="02020603050405020304" pitchFamily="18" charset="0"/>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i="1">
                          <a:solidFill>
                            <a:srgbClr val="000000"/>
                          </a:solidFill>
                          <a:effectLst/>
                          <a:latin typeface="+mn-lt"/>
                          <a:ea typeface="Times New Roman" panose="02020603050405020304" pitchFamily="18" charset="0"/>
                          <a:cs typeface="Times New Roman" panose="02020603050405020304" pitchFamily="18" charset="0"/>
                        </a:rPr>
                        <a:t>Design of NS-GEM</a:t>
                      </a:r>
                      <a:endParaRPr lang="pl-PL" sz="160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0"/>
                        </a:spcAft>
                      </a:pPr>
                      <a:r>
                        <a:rPr lang="en-US" sz="1600" i="1" dirty="0">
                          <a:solidFill>
                            <a:srgbClr val="000000"/>
                          </a:solidFill>
                          <a:effectLst/>
                          <a:latin typeface="+mn-lt"/>
                          <a:ea typeface="MS Mincho" panose="02020609040205080304" pitchFamily="49" charset="-128"/>
                          <a:cs typeface="Calibri" panose="020F0502020204030204" pitchFamily="34" charset="0"/>
                        </a:rPr>
                        <a:t>Design of NS-GEM laboratory demonstrator</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600" b="1" i="1" dirty="0">
                          <a:solidFill>
                            <a:srgbClr val="C45911"/>
                          </a:solidFill>
                          <a:effectLst/>
                          <a:latin typeface="+mn-lt"/>
                          <a:ea typeface="MS Mincho" panose="02020609040205080304" pitchFamily="49" charset="-128"/>
                          <a:cs typeface="Calibri" panose="020F0502020204030204" pitchFamily="34" charset="0"/>
                        </a:rPr>
                        <a:t>Technical Note T2</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600" b="1" i="1" dirty="0">
                          <a:solidFill>
                            <a:srgbClr val="000000"/>
                          </a:solidFill>
                          <a:effectLst/>
                          <a:latin typeface="+mn-lt"/>
                          <a:ea typeface="MS Mincho" panose="02020609040205080304" pitchFamily="49" charset="-128"/>
                          <a:cs typeface="Calibri" panose="020F0502020204030204" pitchFamily="34" charset="0"/>
                        </a:rPr>
                        <a:t>Responsible: W. </a:t>
                      </a:r>
                      <a:r>
                        <a:rPr lang="en-US" sz="1600" b="1" i="1" dirty="0" err="1">
                          <a:solidFill>
                            <a:srgbClr val="000000"/>
                          </a:solidFill>
                          <a:effectLst/>
                          <a:latin typeface="+mn-lt"/>
                          <a:ea typeface="MS Mincho" panose="02020609040205080304" pitchFamily="49" charset="-128"/>
                          <a:cs typeface="Calibri" panose="020F0502020204030204" pitchFamily="34" charset="0"/>
                        </a:rPr>
                        <a:t>Dąbrowski</a:t>
                      </a:r>
                      <a:r>
                        <a:rPr lang="en-US" sz="1600" b="1" i="1" dirty="0">
                          <a:solidFill>
                            <a:srgbClr val="000000"/>
                          </a:solidFill>
                          <a:effectLst/>
                          <a:latin typeface="+mn-lt"/>
                          <a:ea typeface="MS Mincho" panose="02020609040205080304" pitchFamily="49" charset="-128"/>
                          <a:cs typeface="Calibri" panose="020F0502020204030204" pitchFamily="34" charset="0"/>
                        </a:rPr>
                        <a:t> (AGH)</a:t>
                      </a:r>
                      <a:endParaRPr lang="pl-PL" sz="1600" b="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i="1">
                          <a:solidFill>
                            <a:srgbClr val="000000"/>
                          </a:solidFill>
                          <a:effectLst/>
                          <a:latin typeface="+mn-lt"/>
                          <a:ea typeface="MS Mincho" panose="02020609040205080304" pitchFamily="49" charset="-128"/>
                          <a:cs typeface="Calibri" panose="020F0502020204030204" pitchFamily="34" charset="0"/>
                        </a:rPr>
                        <a:t>10.2021</a:t>
                      </a:r>
                      <a:endParaRPr lang="pl-PL" sz="160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295457882"/>
                  </a:ext>
                </a:extLst>
              </a:tr>
              <a:tr h="1110991">
                <a:tc>
                  <a:txBody>
                    <a:bodyPr/>
                    <a:lstStyle/>
                    <a:p>
                      <a:pPr marL="0" lvl="0" indent="0" algn="l">
                        <a:buFont typeface="+mj-lt"/>
                        <a:buNone/>
                      </a:pPr>
                      <a:r>
                        <a:rPr lang="pl-PL" sz="1600" dirty="0">
                          <a:effectLst/>
                          <a:latin typeface="+mn-lt"/>
                          <a:ea typeface="Times New Roman" panose="02020603050405020304" pitchFamily="18" charset="0"/>
                          <a:cs typeface="Times New Roman" panose="02020603050405020304" pitchFamily="18" charset="0"/>
                        </a:rPr>
                        <a:t>W4</a:t>
                      </a:r>
                      <a:r>
                        <a:rPr lang="en-US" sz="1600" dirty="0">
                          <a:effectLst/>
                          <a:latin typeface="+mn-lt"/>
                          <a:ea typeface="Times New Roman" panose="02020603050405020304" pitchFamily="18" charset="0"/>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a:solidFill>
                            <a:srgbClr val="000000"/>
                          </a:solidFill>
                          <a:effectLst/>
                          <a:latin typeface="+mn-lt"/>
                          <a:ea typeface="Times New Roman" panose="02020603050405020304" pitchFamily="18" charset="0"/>
                          <a:cs typeface="Times New Roman" panose="02020603050405020304" pitchFamily="18" charset="0"/>
                        </a:rPr>
                        <a:t>Model of the test stand at the NG-14 MeV</a:t>
                      </a:r>
                      <a:endParaRPr lang="pl-PL" sz="160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marL="342900" lvl="0" indent="-342900" algn="just">
                        <a:buFont typeface="+mj-lt"/>
                        <a:buAutoNum type="arabicPeriod"/>
                      </a:pPr>
                      <a:r>
                        <a:rPr lang="en-US" sz="1600" dirty="0">
                          <a:solidFill>
                            <a:srgbClr val="000000"/>
                          </a:solidFill>
                          <a:effectLst/>
                          <a:latin typeface="+mn-lt"/>
                          <a:ea typeface="MS Mincho" panose="02020609040205080304" pitchFamily="49" charset="-128"/>
                          <a:cs typeface="Calibri Light" panose="020F0302020204030204" pitchFamily="34" charset="0"/>
                        </a:rPr>
                        <a:t>Preliminary design of the experimental set-up at the neutron generator NG-14 MeV.</a:t>
                      </a:r>
                      <a:endParaRPr lang="pl-PL" sz="1600" dirty="0">
                        <a:effectLst/>
                        <a:latin typeface="+mn-lt"/>
                        <a:ea typeface="MS Mincho" panose="02020609040205080304" pitchFamily="49" charset="-128"/>
                        <a:cs typeface="Calibri Light" panose="020F0302020204030204" pitchFamily="34" charset="0"/>
                      </a:endParaRPr>
                    </a:p>
                    <a:p>
                      <a:pPr marL="342900" lvl="0" indent="-342900" algn="just">
                        <a:buFont typeface="+mj-lt"/>
                        <a:buAutoNum type="arabicPeriod"/>
                      </a:pPr>
                      <a:r>
                        <a:rPr lang="en-US" sz="1600" dirty="0">
                          <a:solidFill>
                            <a:srgbClr val="000000"/>
                          </a:solidFill>
                          <a:effectLst/>
                          <a:latin typeface="+mn-lt"/>
                          <a:ea typeface="MS Mincho" panose="02020609040205080304" pitchFamily="49" charset="-128"/>
                          <a:cs typeface="Calibri Light" panose="020F0302020204030204" pitchFamily="34" charset="0"/>
                        </a:rPr>
                        <a:t>MCNP modelling of the experimental set-up at the neutron generator hall</a:t>
                      </a:r>
                      <a:endParaRPr lang="pl-PL" sz="1600" dirty="0">
                        <a:effectLst/>
                        <a:latin typeface="+mn-lt"/>
                        <a:ea typeface="MS Mincho" panose="02020609040205080304" pitchFamily="49" charset="-128"/>
                        <a:cs typeface="Calibri Light" panose="020F0302020204030204" pitchFamily="34" charset="0"/>
                      </a:endParaRPr>
                    </a:p>
                    <a:p>
                      <a:pPr marL="7620">
                        <a:lnSpc>
                          <a:spcPct val="107000"/>
                        </a:lnSpc>
                        <a:spcAft>
                          <a:spcPts val="0"/>
                        </a:spcAft>
                      </a:pPr>
                      <a:r>
                        <a:rPr lang="pl-PL" sz="1600" b="1" dirty="0">
                          <a:solidFill>
                            <a:srgbClr val="C45911"/>
                          </a:solidFill>
                          <a:effectLst/>
                          <a:latin typeface="+mn-lt"/>
                          <a:ea typeface="MS Mincho" panose="02020609040205080304" pitchFamily="49" charset="-128"/>
                          <a:cs typeface="Calibri" panose="020F0502020204030204" pitchFamily="34" charset="0"/>
                        </a:rPr>
                        <a:t>Technical </a:t>
                      </a:r>
                      <a:r>
                        <a:rPr lang="pl-PL" sz="1600" b="1" dirty="0" err="1">
                          <a:solidFill>
                            <a:srgbClr val="C45911"/>
                          </a:solidFill>
                          <a:effectLst/>
                          <a:latin typeface="+mn-lt"/>
                          <a:ea typeface="MS Mincho" panose="02020609040205080304" pitchFamily="49" charset="-128"/>
                          <a:cs typeface="Calibri" panose="020F0502020204030204" pitchFamily="34" charset="0"/>
                        </a:rPr>
                        <a:t>Note</a:t>
                      </a:r>
                      <a:r>
                        <a:rPr lang="pl-PL" sz="1600" b="1" dirty="0">
                          <a:solidFill>
                            <a:srgbClr val="C45911"/>
                          </a:solidFill>
                          <a:effectLst/>
                          <a:latin typeface="+mn-lt"/>
                          <a:ea typeface="MS Mincho" panose="02020609040205080304" pitchFamily="49" charset="-128"/>
                          <a:cs typeface="Calibri" panose="020F0502020204030204" pitchFamily="34" charset="0"/>
                        </a:rPr>
                        <a:t> T3</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pl-PL" sz="1600" b="1" i="1" dirty="0" err="1">
                          <a:solidFill>
                            <a:srgbClr val="000000"/>
                          </a:solidFill>
                          <a:effectLst/>
                          <a:latin typeface="+mn-lt"/>
                          <a:ea typeface="MS Mincho" panose="02020609040205080304" pitchFamily="49" charset="-128"/>
                          <a:cs typeface="Calibri" panose="020F0502020204030204" pitchFamily="34" charset="0"/>
                        </a:rPr>
                        <a:t>Responsible</a:t>
                      </a:r>
                      <a:r>
                        <a:rPr lang="pl-PL" sz="1600" b="1" i="1" dirty="0">
                          <a:solidFill>
                            <a:srgbClr val="000000"/>
                          </a:solidFill>
                          <a:effectLst/>
                          <a:latin typeface="+mn-lt"/>
                          <a:ea typeface="MS Mincho" panose="02020609040205080304" pitchFamily="49" charset="-128"/>
                          <a:cs typeface="Calibri" panose="020F0502020204030204" pitchFamily="34" charset="0"/>
                        </a:rPr>
                        <a:t>: K. Drozdowicz, A. Kurowski, U. Wiącek (IFJ PAN) </a:t>
                      </a:r>
                      <a:endParaRPr lang="pl-PL" sz="1600" b="1" i="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a:solidFill>
                            <a:srgbClr val="000000"/>
                          </a:solidFill>
                          <a:effectLst/>
                          <a:latin typeface="+mn-lt"/>
                          <a:ea typeface="MS Mincho" panose="02020609040205080304" pitchFamily="49" charset="-128"/>
                          <a:cs typeface="Calibri" panose="020F0502020204030204" pitchFamily="34" charset="0"/>
                        </a:rPr>
                        <a:t>10.2021</a:t>
                      </a:r>
                      <a:endParaRPr lang="pl-PL" sz="160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2866991314"/>
                  </a:ext>
                </a:extLst>
              </a:tr>
              <a:tr h="572017">
                <a:tc>
                  <a:txBody>
                    <a:bodyPr/>
                    <a:lstStyle/>
                    <a:p>
                      <a:pPr marL="0" lvl="0" indent="0" algn="l">
                        <a:buFont typeface="+mj-lt"/>
                        <a:buNone/>
                      </a:pPr>
                      <a:r>
                        <a:rPr lang="pl-PL" sz="1600" dirty="0">
                          <a:effectLst/>
                          <a:latin typeface="+mn-lt"/>
                          <a:ea typeface="Times New Roman" panose="02020603050405020304" pitchFamily="18" charset="0"/>
                          <a:cs typeface="Times New Roman" panose="02020603050405020304" pitchFamily="18" charset="0"/>
                        </a:rPr>
                        <a:t>W5</a:t>
                      </a:r>
                      <a:r>
                        <a:rPr lang="en-US" sz="1600" dirty="0">
                          <a:effectLst/>
                          <a:latin typeface="+mn-lt"/>
                          <a:ea typeface="Times New Roman" panose="02020603050405020304" pitchFamily="18" charset="0"/>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a:solidFill>
                            <a:srgbClr val="000000"/>
                          </a:solidFill>
                          <a:effectLst/>
                          <a:latin typeface="+mn-lt"/>
                          <a:ea typeface="Times New Roman" panose="02020603050405020304" pitchFamily="18" charset="0"/>
                          <a:cs typeface="Times New Roman" panose="02020603050405020304" pitchFamily="18" charset="0"/>
                        </a:rPr>
                        <a:t>Design review meeting</a:t>
                      </a:r>
                      <a:endParaRPr lang="pl-PL" sz="160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marL="342900" lvl="0" indent="-342900">
                        <a:buFont typeface="+mj-lt"/>
                        <a:buAutoNum type="arabicPeriod"/>
                      </a:pPr>
                      <a:r>
                        <a:rPr lang="en-US" sz="1600" dirty="0">
                          <a:solidFill>
                            <a:srgbClr val="000000"/>
                          </a:solidFill>
                          <a:effectLst/>
                          <a:latin typeface="+mn-lt"/>
                          <a:ea typeface="Times New Roman" panose="02020603050405020304" pitchFamily="18" charset="0"/>
                          <a:cs typeface="Times New Roman" panose="02020603050405020304" pitchFamily="18" charset="0"/>
                        </a:rPr>
                        <a:t>Presentations of the W2-W4 realization </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600" dirty="0">
                          <a:solidFill>
                            <a:srgbClr val="000000"/>
                          </a:solidFill>
                          <a:effectLst/>
                          <a:latin typeface="+mn-lt"/>
                          <a:ea typeface="Times New Roman" panose="02020603050405020304" pitchFamily="18" charset="0"/>
                          <a:cs typeface="Times New Roman" panose="02020603050405020304" pitchFamily="18" charset="0"/>
                        </a:rPr>
                        <a:t>Review of Notes T1-T3. Reviewer: D. </a:t>
                      </a:r>
                      <a:r>
                        <a:rPr lang="en-US" sz="1600" dirty="0" err="1">
                          <a:solidFill>
                            <a:srgbClr val="000000"/>
                          </a:solidFill>
                          <a:effectLst/>
                          <a:latin typeface="+mn-lt"/>
                          <a:ea typeface="Times New Roman" panose="02020603050405020304" pitchFamily="18" charset="0"/>
                          <a:cs typeface="Times New Roman" panose="02020603050405020304" pitchFamily="18" charset="0"/>
                        </a:rPr>
                        <a:t>Mazon</a:t>
                      </a:r>
                      <a:r>
                        <a:rPr lang="en-US" sz="1600" dirty="0">
                          <a:solidFill>
                            <a:srgbClr val="000000"/>
                          </a:solidFill>
                          <a:effectLst/>
                          <a:latin typeface="+mn-lt"/>
                          <a:ea typeface="Times New Roman" panose="02020603050405020304" pitchFamily="18" charset="0"/>
                          <a:cs typeface="Times New Roman" panose="02020603050405020304" pitchFamily="18" charset="0"/>
                        </a:rPr>
                        <a:t> (CEA)</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600" dirty="0">
                          <a:solidFill>
                            <a:srgbClr val="000000"/>
                          </a:solidFill>
                          <a:effectLst/>
                          <a:latin typeface="+mn-lt"/>
                          <a:ea typeface="Times New Roman" panose="02020603050405020304" pitchFamily="18" charset="0"/>
                          <a:cs typeface="Times New Roman" panose="02020603050405020304" pitchFamily="18" charset="0"/>
                        </a:rPr>
                        <a:t>Validation of Notes T1-T3:  M. Scholz </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r>
                        <a:rPr lang="en-US" sz="1600" b="1" i="1" dirty="0">
                          <a:solidFill>
                            <a:srgbClr val="000000"/>
                          </a:solidFill>
                          <a:effectLst/>
                          <a:latin typeface="+mn-lt"/>
                          <a:ea typeface="Times New Roman" panose="02020603050405020304" pitchFamily="18" charset="0"/>
                          <a:cs typeface="Times New Roman" panose="02020603050405020304" pitchFamily="18" charset="0"/>
                        </a:rPr>
                        <a:t>Responsible: U. </a:t>
                      </a:r>
                      <a:r>
                        <a:rPr lang="en-US" sz="1600" b="1" i="1" dirty="0" err="1">
                          <a:solidFill>
                            <a:srgbClr val="000000"/>
                          </a:solidFill>
                          <a:effectLst/>
                          <a:latin typeface="+mn-lt"/>
                          <a:ea typeface="Times New Roman" panose="02020603050405020304" pitchFamily="18" charset="0"/>
                          <a:cs typeface="Times New Roman" panose="02020603050405020304" pitchFamily="18" charset="0"/>
                        </a:rPr>
                        <a:t>Woźnicka</a:t>
                      </a:r>
                      <a:r>
                        <a:rPr lang="en-US" sz="1600" b="1" i="1" dirty="0">
                          <a:solidFill>
                            <a:srgbClr val="000000"/>
                          </a:solidFill>
                          <a:effectLst/>
                          <a:latin typeface="+mn-lt"/>
                          <a:ea typeface="Times New Roman" panose="02020603050405020304" pitchFamily="18" charset="0"/>
                          <a:cs typeface="Times New Roman" panose="02020603050405020304" pitchFamily="18" charset="0"/>
                        </a:rPr>
                        <a:t> (IFJ PAN). </a:t>
                      </a:r>
                      <a:endParaRPr lang="pl-PL" sz="1600" b="1" i="1" dirty="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11.2021</a:t>
                      </a:r>
                      <a:endParaRPr lang="pl-PL" sz="1600"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3430560694"/>
                  </a:ext>
                </a:extLst>
              </a:tr>
              <a:tr h="572017">
                <a:tc>
                  <a:txBody>
                    <a:bodyPr/>
                    <a:lstStyle/>
                    <a:p>
                      <a:pPr marL="0" lvl="0" indent="0" algn="l">
                        <a:buFont typeface="+mj-lt"/>
                        <a:buNone/>
                      </a:pPr>
                      <a:r>
                        <a:rPr lang="pl-PL" sz="1600" dirty="0">
                          <a:effectLst/>
                          <a:latin typeface="+mn-lt"/>
                          <a:ea typeface="Times New Roman" panose="02020603050405020304" pitchFamily="18" charset="0"/>
                          <a:cs typeface="Times New Roman" panose="02020603050405020304" pitchFamily="18" charset="0"/>
                        </a:rPr>
                        <a:t>W6</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a:solidFill>
                            <a:srgbClr val="000000"/>
                          </a:solidFill>
                          <a:effectLst/>
                          <a:latin typeface="+mn-lt"/>
                          <a:ea typeface="Times New Roman" panose="02020603050405020304" pitchFamily="18" charset="0"/>
                          <a:cs typeface="Times New Roman" panose="02020603050405020304" pitchFamily="18" charset="0"/>
                        </a:rPr>
                        <a:t>Annual Report no. 1</a:t>
                      </a:r>
                      <a:endParaRPr lang="pl-PL" sz="1600">
                        <a:solidFill>
                          <a:srgbClr val="000000"/>
                        </a:solidFill>
                        <a:effectLst/>
                        <a:latin typeface="+mn-lt"/>
                        <a:ea typeface="Times New Roman" panose="02020603050405020304" pitchFamily="18" charset="0"/>
                        <a:cs typeface="Times New Roman" panose="02020603050405020304" pitchFamily="18" charset="0"/>
                      </a:endParaRPr>
                    </a:p>
                    <a:p>
                      <a:r>
                        <a:rPr lang="en-US" sz="1600">
                          <a:solidFill>
                            <a:srgbClr val="000000"/>
                          </a:solidFill>
                          <a:effectLst/>
                          <a:latin typeface="+mn-lt"/>
                          <a:ea typeface="Times New Roman" panose="02020603050405020304" pitchFamily="18" charset="0"/>
                          <a:cs typeface="Times New Roman" panose="02020603050405020304" pitchFamily="18" charset="0"/>
                        </a:rPr>
                        <a:t> </a:t>
                      </a:r>
                      <a:endParaRPr lang="pl-PL" sz="160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r>
                        <a:rPr lang="en-US" sz="1600" b="1" dirty="0">
                          <a:solidFill>
                            <a:srgbClr val="C45911"/>
                          </a:solidFill>
                          <a:effectLst/>
                          <a:latin typeface="+mn-lt"/>
                          <a:ea typeface="Times New Roman" panose="02020603050405020304" pitchFamily="18" charset="0"/>
                          <a:cs typeface="Times New Roman" panose="02020603050405020304" pitchFamily="18" charset="0"/>
                        </a:rPr>
                        <a:t>Deliverable D1</a:t>
                      </a:r>
                      <a:r>
                        <a:rPr lang="en-US" sz="1600" dirty="0">
                          <a:solidFill>
                            <a:srgbClr val="000000"/>
                          </a:solidFill>
                          <a:effectLst/>
                          <a:latin typeface="+mn-lt"/>
                          <a:ea typeface="Times New Roman" panose="02020603050405020304" pitchFamily="18" charset="0"/>
                          <a:cs typeface="Times New Roman" panose="02020603050405020304" pitchFamily="18" charset="0"/>
                        </a:rPr>
                        <a:t>: Design assumptions of the SN-GEM demonstrator and measuring set-up at NG-14 MeV. Collective preparation of Technical Notes T1-T3. </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r>
                        <a:rPr lang="en-US" sz="1600" b="1" i="1" dirty="0">
                          <a:solidFill>
                            <a:srgbClr val="000000"/>
                          </a:solidFill>
                          <a:effectLst/>
                          <a:latin typeface="+mn-lt"/>
                          <a:ea typeface="Times New Roman" panose="02020603050405020304" pitchFamily="18" charset="0"/>
                          <a:cs typeface="Times New Roman" panose="02020603050405020304" pitchFamily="18" charset="0"/>
                        </a:rPr>
                        <a:t>Editors: M. Scholz, U. </a:t>
                      </a:r>
                      <a:r>
                        <a:rPr lang="en-US" sz="1600" b="1" i="1" dirty="0" err="1">
                          <a:solidFill>
                            <a:srgbClr val="000000"/>
                          </a:solidFill>
                          <a:effectLst/>
                          <a:latin typeface="+mn-lt"/>
                          <a:ea typeface="Times New Roman" panose="02020603050405020304" pitchFamily="18" charset="0"/>
                          <a:cs typeface="Times New Roman" panose="02020603050405020304" pitchFamily="18" charset="0"/>
                        </a:rPr>
                        <a:t>Woźnicka</a:t>
                      </a:r>
                      <a:endParaRPr lang="pl-PL" sz="1600" b="1" i="1" dirty="0">
                        <a:solidFill>
                          <a:srgbClr val="000000"/>
                        </a:solidFill>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11.2021</a:t>
                      </a:r>
                      <a:endParaRPr lang="pl-PL" sz="1600"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FF2CC"/>
                    </a:solidFill>
                  </a:tcPr>
                </a:tc>
                <a:extLst>
                  <a:ext uri="{0D108BD9-81ED-4DB2-BD59-A6C34878D82A}">
                    <a16:rowId xmlns:a16="http://schemas.microsoft.com/office/drawing/2014/main" val="3900564880"/>
                  </a:ext>
                </a:extLst>
              </a:tr>
            </a:tbl>
          </a:graphicData>
        </a:graphic>
      </p:graphicFrame>
      <p:sp>
        <p:nvSpPr>
          <p:cNvPr id="6" name="Text Box 5">
            <a:extLst>
              <a:ext uri="{FF2B5EF4-FFF2-40B4-BE49-F238E27FC236}">
                <a16:creationId xmlns:a16="http://schemas.microsoft.com/office/drawing/2014/main" id="{8FDD1AF1-223D-42B6-8BDE-F6899F20E948}"/>
              </a:ext>
            </a:extLst>
          </p:cNvPr>
          <p:cNvSpPr txBox="1">
            <a:spLocks noChangeArrowheads="1"/>
          </p:cNvSpPr>
          <p:nvPr/>
        </p:nvSpPr>
        <p:spPr bwMode="auto">
          <a:xfrm>
            <a:off x="1981200" y="327903"/>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Work</a:t>
            </a:r>
            <a:r>
              <a:rPr lang="pl-PL" altLang="pl-PL" sz="3200" dirty="0">
                <a:latin typeface="Arial" panose="020B0604020202020204" pitchFamily="34" charset="0"/>
              </a:rPr>
              <a:t> Program 2021</a:t>
            </a:r>
          </a:p>
        </p:txBody>
      </p:sp>
    </p:spTree>
    <p:extLst>
      <p:ext uri="{BB962C8B-B14F-4D97-AF65-F5344CB8AC3E}">
        <p14:creationId xmlns:p14="http://schemas.microsoft.com/office/powerpoint/2010/main" val="8728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666D850-1E3B-4DB4-A5A4-6183654D011E}"/>
              </a:ext>
            </a:extLst>
          </p:cNvPr>
          <p:cNvGraphicFramePr>
            <a:graphicFrameLocks noGrp="1"/>
          </p:cNvGraphicFramePr>
          <p:nvPr>
            <p:extLst>
              <p:ext uri="{D42A27DB-BD31-4B8C-83A1-F6EECF244321}">
                <p14:modId xmlns:p14="http://schemas.microsoft.com/office/powerpoint/2010/main" val="1350200372"/>
              </p:ext>
            </p:extLst>
          </p:nvPr>
        </p:nvGraphicFramePr>
        <p:xfrm>
          <a:off x="360728" y="1887220"/>
          <a:ext cx="11560028" cy="4367341"/>
        </p:xfrm>
        <a:graphic>
          <a:graphicData uri="http://schemas.openxmlformats.org/drawingml/2006/table">
            <a:tbl>
              <a:tblPr firstRow="1" firstCol="1" bandRow="1"/>
              <a:tblGrid>
                <a:gridCol w="645049">
                  <a:extLst>
                    <a:ext uri="{9D8B030D-6E8A-4147-A177-3AD203B41FA5}">
                      <a16:colId xmlns:a16="http://schemas.microsoft.com/office/drawing/2014/main" val="532625034"/>
                    </a:ext>
                  </a:extLst>
                </a:gridCol>
                <a:gridCol w="2693487">
                  <a:extLst>
                    <a:ext uri="{9D8B030D-6E8A-4147-A177-3AD203B41FA5}">
                      <a16:colId xmlns:a16="http://schemas.microsoft.com/office/drawing/2014/main" val="298671274"/>
                    </a:ext>
                  </a:extLst>
                </a:gridCol>
                <a:gridCol w="6455120">
                  <a:extLst>
                    <a:ext uri="{9D8B030D-6E8A-4147-A177-3AD203B41FA5}">
                      <a16:colId xmlns:a16="http://schemas.microsoft.com/office/drawing/2014/main" val="1753997627"/>
                    </a:ext>
                  </a:extLst>
                </a:gridCol>
                <a:gridCol w="1766372">
                  <a:extLst>
                    <a:ext uri="{9D8B030D-6E8A-4147-A177-3AD203B41FA5}">
                      <a16:colId xmlns:a16="http://schemas.microsoft.com/office/drawing/2014/main" val="762406519"/>
                    </a:ext>
                  </a:extLst>
                </a:gridCol>
              </a:tblGrid>
              <a:tr h="0">
                <a:tc>
                  <a:txBody>
                    <a:bodyPr/>
                    <a:lstStyle/>
                    <a:p>
                      <a:pPr marL="0" lvl="0" indent="0" algn="just">
                        <a:buFont typeface="+mj-lt"/>
                        <a:buNone/>
                      </a:pP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r>
                        <a:rPr lang="pl-PL" sz="1600" b="1" dirty="0">
                          <a:solidFill>
                            <a:srgbClr val="000000"/>
                          </a:solidFill>
                          <a:effectLst/>
                          <a:latin typeface="+mn-lt"/>
                          <a:ea typeface="Times New Roman" panose="02020603050405020304" pitchFamily="18" charset="0"/>
                          <a:cs typeface="Times New Roman" panose="02020603050405020304" pitchFamily="18" charset="0"/>
                        </a:rPr>
                        <a:t>Title</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0"/>
                        </a:spcAft>
                      </a:pPr>
                      <a:r>
                        <a:rPr lang="pl-PL" sz="1600" b="1" dirty="0">
                          <a:effectLst/>
                          <a:latin typeface="+mn-lt"/>
                          <a:ea typeface="Calibri" panose="020F0502020204030204" pitchFamily="34" charset="0"/>
                          <a:cs typeface="Times New Roman" panose="02020603050405020304" pitchFamily="18" charset="0"/>
                        </a:rPr>
                        <a:t>Description </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pl-PL" sz="1600" b="1" dirty="0" err="1">
                          <a:effectLst/>
                          <a:latin typeface="+mn-lt"/>
                          <a:ea typeface="Calibri" panose="020F0502020204030204" pitchFamily="34" charset="0"/>
                          <a:cs typeface="Times New Roman" panose="02020603050405020304" pitchFamily="18" charset="0"/>
                        </a:rPr>
                        <a:t>Exp</a:t>
                      </a:r>
                      <a:r>
                        <a:rPr lang="pl-PL" sz="1600" b="1" dirty="0">
                          <a:effectLst/>
                          <a:latin typeface="+mn-lt"/>
                          <a:ea typeface="Calibri" panose="020F0502020204030204" pitchFamily="34" charset="0"/>
                          <a:cs typeface="Times New Roman" panose="02020603050405020304" pitchFamily="18" charset="0"/>
                        </a:rPr>
                        <a:t>. </a:t>
                      </a:r>
                      <a:r>
                        <a:rPr lang="pl-PL" sz="1600" b="1" dirty="0" err="1">
                          <a:effectLst/>
                          <a:latin typeface="+mn-lt"/>
                          <a:ea typeface="Calibri" panose="020F0502020204030204" pitchFamily="34" charset="0"/>
                          <a:cs typeface="Times New Roman" panose="02020603050405020304" pitchFamily="18" charset="0"/>
                        </a:rPr>
                        <a:t>date</a:t>
                      </a:r>
                      <a:endParaRPr lang="pl-PL" sz="1600" b="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extLst>
                  <a:ext uri="{0D108BD9-81ED-4DB2-BD59-A6C34878D82A}">
                    <a16:rowId xmlns:a16="http://schemas.microsoft.com/office/drawing/2014/main" val="1640813834"/>
                  </a:ext>
                </a:extLst>
              </a:tr>
              <a:tr h="0">
                <a:tc>
                  <a:txBody>
                    <a:bodyPr/>
                    <a:lstStyle/>
                    <a:p>
                      <a:pPr marL="0" lvl="0" indent="0" algn="just">
                        <a:buFont typeface="+mj-lt"/>
                        <a:buNone/>
                      </a:pPr>
                      <a:r>
                        <a:rPr lang="pl-PL" sz="1600" i="1" dirty="0">
                          <a:effectLst/>
                          <a:latin typeface="Calibri" panose="020F0502020204030204" pitchFamily="34" charset="0"/>
                          <a:ea typeface="MS Mincho" panose="02020609040205080304" pitchFamily="49" charset="-128"/>
                          <a:cs typeface="Times New Roman" panose="02020603050405020304" pitchFamily="18" charset="0"/>
                        </a:rPr>
                        <a:t>W7</a:t>
                      </a:r>
                      <a:r>
                        <a:rPr lang="en-US" sz="1600" i="1" dirty="0">
                          <a:effectLst/>
                          <a:latin typeface="Calibri" panose="020F0502020204030204" pitchFamily="34" charset="0"/>
                          <a:ea typeface="MS Mincho" panose="02020609040205080304" pitchFamily="49" charset="-128"/>
                          <a:cs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NS-GEM demonstrator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0"/>
                        </a:spcAft>
                      </a:pPr>
                      <a:r>
                        <a:rPr lang="en-US" sz="16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Construction and test of a laboratory demonstrator of the NS-GEM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solidFill>
                            <a:srgbClr val="C45911"/>
                          </a:solidFill>
                          <a:effectLst/>
                          <a:latin typeface="Calibri" panose="020F0502020204030204" pitchFamily="34" charset="0"/>
                          <a:ea typeface="MS Mincho" panose="02020609040205080304" pitchFamily="49" charset="-128"/>
                          <a:cs typeface="Calibri" panose="020F0502020204030204" pitchFamily="34" charset="0"/>
                        </a:rPr>
                        <a:t>Technical Note T4</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Responsible: W. </a:t>
                      </a:r>
                      <a:r>
                        <a:rPr lang="en-US" sz="1600" b="1" i="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Dąbrowski</a:t>
                      </a:r>
                      <a:r>
                        <a:rPr lang="en-US" sz="1600" b="1"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(AGH)</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i="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10.2022</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extLst>
                  <a:ext uri="{0D108BD9-81ED-4DB2-BD59-A6C34878D82A}">
                    <a16:rowId xmlns:a16="http://schemas.microsoft.com/office/drawing/2014/main" val="1661537904"/>
                  </a:ext>
                </a:extLst>
              </a:tr>
              <a:tr h="0">
                <a:tc>
                  <a:txBody>
                    <a:bodyPr/>
                    <a:lstStyle/>
                    <a:p>
                      <a:pPr marL="0" lvl="0" indent="0" algn="just">
                        <a:buFont typeface="+mj-lt"/>
                        <a:buNone/>
                      </a:pPr>
                      <a:r>
                        <a:rPr lang="pl-PL" sz="1600" dirty="0">
                          <a:effectLst/>
                          <a:latin typeface="Calibri" panose="020F0502020204030204" pitchFamily="34" charset="0"/>
                          <a:ea typeface="MS Mincho" panose="02020609040205080304" pitchFamily="49" charset="-128"/>
                          <a:cs typeface="Times New Roman" panose="02020603050405020304" pitchFamily="18" charset="0"/>
                        </a:rPr>
                        <a:t>W8</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NS-GEM numerical modelling. Phase 1</a:t>
                      </a:r>
                      <a:endParaRPr lang="pl-P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0"/>
                        </a:spcAft>
                      </a:pPr>
                      <a:r>
                        <a:rPr lang="en-US" sz="16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1. MCNP modelling of particles transport in simplified variants of NS-GEM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2.Numerical modelling of activation of NS-GEM structure elements in the radiation fields</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solidFill>
                            <a:srgbClr val="C45911"/>
                          </a:solidFill>
                          <a:effectLst/>
                          <a:latin typeface="Calibri" panose="020F0502020204030204" pitchFamily="34" charset="0"/>
                          <a:ea typeface="MS Mincho" panose="02020609040205080304" pitchFamily="49" charset="-128"/>
                          <a:cs typeface="Calibri" panose="020F0502020204030204" pitchFamily="34" charset="0"/>
                        </a:rPr>
                        <a:t>Technical Note T5</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Responsible: K. </a:t>
                      </a:r>
                      <a:r>
                        <a:rPr lang="en-US" sz="1600" b="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Drozdowicz</a:t>
                      </a: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U. </a:t>
                      </a:r>
                      <a:r>
                        <a:rPr lang="en-US" sz="1600" b="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Wiącek</a:t>
                      </a: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 </a:t>
                      </a:r>
                      <a:r>
                        <a:rPr lang="en-US" sz="1600" b="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Wójcik-Gargula</a:t>
                      </a: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(IFJ PAN) </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MS Mincho" panose="02020609040205080304" pitchFamily="49" charset="-128"/>
                          <a:cs typeface="Calibri" panose="020F0502020204030204" pitchFamily="34" charset="0"/>
                        </a:rPr>
                        <a:t>10.2022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extLst>
                  <a:ext uri="{0D108BD9-81ED-4DB2-BD59-A6C34878D82A}">
                    <a16:rowId xmlns:a16="http://schemas.microsoft.com/office/drawing/2014/main" val="923715428"/>
                  </a:ext>
                </a:extLst>
              </a:tr>
              <a:tr h="0">
                <a:tc>
                  <a:txBody>
                    <a:bodyPr/>
                    <a:lstStyle/>
                    <a:p>
                      <a:pPr marL="0" lvl="0" indent="0" algn="just">
                        <a:buFont typeface="+mj-lt"/>
                        <a:buNone/>
                      </a:pPr>
                      <a:r>
                        <a:rPr lang="pl-PL" sz="1600" dirty="0">
                          <a:effectLst/>
                          <a:latin typeface="Calibri" panose="020F0502020204030204" pitchFamily="34" charset="0"/>
                          <a:ea typeface="MS Mincho" panose="02020609040205080304" pitchFamily="49" charset="-128"/>
                          <a:cs typeface="Times New Roman" panose="02020603050405020304" pitchFamily="18" charset="0"/>
                        </a:rPr>
                        <a:t>W9</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MS Mincho" panose="02020609040205080304" pitchFamily="49" charset="-128"/>
                          <a:cs typeface="Calibri" panose="020F0502020204030204" pitchFamily="34" charset="0"/>
                        </a:rPr>
                        <a:t>Experimental set-up at the NG-14 MeV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0"/>
                        </a:spcAft>
                      </a:pPr>
                      <a:r>
                        <a:rPr lang="en-US" sz="16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Performance tests and description of radiation fields in the neutron generator hall</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solidFill>
                            <a:srgbClr val="C45911"/>
                          </a:solidFill>
                          <a:effectLst/>
                          <a:latin typeface="Calibri" panose="020F0502020204030204" pitchFamily="34" charset="0"/>
                          <a:ea typeface="MS Mincho" panose="02020609040205080304" pitchFamily="49" charset="-128"/>
                          <a:cs typeface="Calibri" panose="020F0502020204030204" pitchFamily="34" charset="0"/>
                        </a:rPr>
                        <a:t>Technical Note T6</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Responsible: K. </a:t>
                      </a:r>
                      <a:r>
                        <a:rPr lang="en-US" sz="1600" b="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Drozdowicz</a:t>
                      </a: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 </a:t>
                      </a:r>
                      <a:r>
                        <a:rPr lang="en-US" sz="1600" b="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Kurowski</a:t>
                      </a: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U. </a:t>
                      </a:r>
                      <a:r>
                        <a:rPr lang="en-US" sz="1600" b="1"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Wiącek</a:t>
                      </a:r>
                      <a:r>
                        <a:rPr lang="en-US" sz="16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Technician (IFJ PAN)</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a:solidFill>
                            <a:srgbClr val="000000"/>
                          </a:solidFill>
                          <a:effectLst/>
                          <a:latin typeface="Calibri" panose="020F0502020204030204" pitchFamily="34" charset="0"/>
                          <a:ea typeface="MS Mincho" panose="02020609040205080304" pitchFamily="49" charset="-128"/>
                          <a:cs typeface="Calibri" panose="020F0502020204030204" pitchFamily="34" charset="0"/>
                        </a:rPr>
                        <a:t>10.2022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extLst>
                  <a:ext uri="{0D108BD9-81ED-4DB2-BD59-A6C34878D82A}">
                    <a16:rowId xmlns:a16="http://schemas.microsoft.com/office/drawing/2014/main" val="12986285"/>
                  </a:ext>
                </a:extLst>
              </a:tr>
              <a:tr h="0">
                <a:tc>
                  <a:txBody>
                    <a:bodyPr/>
                    <a:lstStyle/>
                    <a:p>
                      <a:pPr marL="0" lvl="0" indent="0" algn="l">
                        <a:buFont typeface="+mj-lt"/>
                        <a:buNone/>
                      </a:pPr>
                      <a:r>
                        <a:rPr lang="pl-PL" sz="1600" dirty="0">
                          <a:effectLst/>
                          <a:latin typeface="Calibri" panose="020F0502020204030204" pitchFamily="34" charset="0"/>
                          <a:ea typeface="Times New Roman" panose="02020603050405020304" pitchFamily="18" charset="0"/>
                          <a:cs typeface="Times New Roman" panose="02020603050405020304" pitchFamily="18" charset="0"/>
                        </a:rPr>
                        <a:t>W10</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 review meeting</a:t>
                      </a:r>
                      <a:endParaRPr lang="pl-P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marL="342900" lvl="0" indent="-342900">
                        <a:buFont typeface="+mj-lt"/>
                        <a:buAutoNum type="arabicPeriod"/>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Presentations of the W7-W9 realization</a:t>
                      </a:r>
                      <a:endParaRPr lang="pl-PL"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Review of Notes T4-T6. Reviewer: D.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Mazon</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(CEA)</a:t>
                      </a:r>
                      <a:endParaRPr lang="pl-PL"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Validation of Notes T4-T6:  M. Scholz </a:t>
                      </a:r>
                      <a:endParaRPr lang="pl-PL"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Responsible: U. </a:t>
                      </a:r>
                      <a:r>
                        <a:rPr lang="en-US" sz="16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Woźnicka</a:t>
                      </a: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(IFJ PAN). </a:t>
                      </a:r>
                      <a:endParaRPr lang="pl-PL"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6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11.2022</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2EFD9"/>
                    </a:solidFill>
                  </a:tcPr>
                </a:tc>
                <a:extLst>
                  <a:ext uri="{0D108BD9-81ED-4DB2-BD59-A6C34878D82A}">
                    <a16:rowId xmlns:a16="http://schemas.microsoft.com/office/drawing/2014/main" val="3315165965"/>
                  </a:ext>
                </a:extLst>
              </a:tr>
            </a:tbl>
          </a:graphicData>
        </a:graphic>
      </p:graphicFrame>
      <p:sp>
        <p:nvSpPr>
          <p:cNvPr id="3" name="Text Box 5">
            <a:extLst>
              <a:ext uri="{FF2B5EF4-FFF2-40B4-BE49-F238E27FC236}">
                <a16:creationId xmlns:a16="http://schemas.microsoft.com/office/drawing/2014/main" id="{61A8CC78-75A6-4063-8AE6-E0846E3D8BF5}"/>
              </a:ext>
            </a:extLst>
          </p:cNvPr>
          <p:cNvSpPr txBox="1">
            <a:spLocks noChangeArrowheads="1"/>
          </p:cNvSpPr>
          <p:nvPr/>
        </p:nvSpPr>
        <p:spPr bwMode="auto">
          <a:xfrm>
            <a:off x="1981200" y="609504"/>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Work</a:t>
            </a:r>
            <a:r>
              <a:rPr lang="pl-PL" altLang="pl-PL" sz="3200" dirty="0">
                <a:latin typeface="Arial" panose="020B0604020202020204" pitchFamily="34" charset="0"/>
              </a:rPr>
              <a:t> Program 2022</a:t>
            </a:r>
          </a:p>
        </p:txBody>
      </p:sp>
    </p:spTree>
    <p:extLst>
      <p:ext uri="{BB962C8B-B14F-4D97-AF65-F5344CB8AC3E}">
        <p14:creationId xmlns:p14="http://schemas.microsoft.com/office/powerpoint/2010/main" val="318147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E6ABFD7-2EAE-40CB-9C51-BCA1818F0A77}"/>
              </a:ext>
            </a:extLst>
          </p:cNvPr>
          <p:cNvGraphicFramePr>
            <a:graphicFrameLocks noGrp="1"/>
          </p:cNvGraphicFramePr>
          <p:nvPr>
            <p:extLst>
              <p:ext uri="{D42A27DB-BD31-4B8C-83A1-F6EECF244321}">
                <p14:modId xmlns:p14="http://schemas.microsoft.com/office/powerpoint/2010/main" val="3132504980"/>
              </p:ext>
            </p:extLst>
          </p:nvPr>
        </p:nvGraphicFramePr>
        <p:xfrm>
          <a:off x="492155" y="1335415"/>
          <a:ext cx="11526471" cy="4807015"/>
        </p:xfrm>
        <a:graphic>
          <a:graphicData uri="http://schemas.openxmlformats.org/drawingml/2006/table">
            <a:tbl>
              <a:tblPr firstRow="1" firstCol="1" bandRow="1"/>
              <a:tblGrid>
                <a:gridCol w="643176">
                  <a:extLst>
                    <a:ext uri="{9D8B030D-6E8A-4147-A177-3AD203B41FA5}">
                      <a16:colId xmlns:a16="http://schemas.microsoft.com/office/drawing/2014/main" val="4001787189"/>
                    </a:ext>
                  </a:extLst>
                </a:gridCol>
                <a:gridCol w="2685668">
                  <a:extLst>
                    <a:ext uri="{9D8B030D-6E8A-4147-A177-3AD203B41FA5}">
                      <a16:colId xmlns:a16="http://schemas.microsoft.com/office/drawing/2014/main" val="1558569305"/>
                    </a:ext>
                  </a:extLst>
                </a:gridCol>
                <a:gridCol w="6436382">
                  <a:extLst>
                    <a:ext uri="{9D8B030D-6E8A-4147-A177-3AD203B41FA5}">
                      <a16:colId xmlns:a16="http://schemas.microsoft.com/office/drawing/2014/main" val="2356621169"/>
                    </a:ext>
                  </a:extLst>
                </a:gridCol>
                <a:gridCol w="1761245">
                  <a:extLst>
                    <a:ext uri="{9D8B030D-6E8A-4147-A177-3AD203B41FA5}">
                      <a16:colId xmlns:a16="http://schemas.microsoft.com/office/drawing/2014/main" val="3616069793"/>
                    </a:ext>
                  </a:extLst>
                </a:gridCol>
              </a:tblGrid>
              <a:tr h="0">
                <a:tc>
                  <a:txBody>
                    <a:bodyPr/>
                    <a:lstStyle/>
                    <a:p>
                      <a:pPr marL="0" lvl="0" indent="0" algn="just">
                        <a:buFont typeface="+mj-lt"/>
                        <a:buNone/>
                      </a:pP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tc>
                  <a:txBody>
                    <a:bodyPr/>
                    <a:lstStyle/>
                    <a:p>
                      <a:r>
                        <a:rPr lang="pl-PL" sz="1600" b="1" dirty="0">
                          <a:solidFill>
                            <a:srgbClr val="000000"/>
                          </a:solidFill>
                          <a:effectLst/>
                          <a:latin typeface="+mn-lt"/>
                          <a:ea typeface="Times New Roman" panose="02020603050405020304" pitchFamily="18" charset="0"/>
                          <a:cs typeface="Times New Roman" panose="02020603050405020304" pitchFamily="18" charset="0"/>
                        </a:rPr>
                        <a:t>Title</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tc>
                  <a:txBody>
                    <a:bodyPr/>
                    <a:lstStyle/>
                    <a:p>
                      <a:pPr>
                        <a:lnSpc>
                          <a:spcPct val="107000"/>
                        </a:lnSpc>
                        <a:spcAft>
                          <a:spcPts val="0"/>
                        </a:spcAft>
                      </a:pPr>
                      <a:r>
                        <a:rPr lang="pl-PL" sz="1600" b="1" dirty="0">
                          <a:effectLst/>
                          <a:latin typeface="+mn-lt"/>
                          <a:ea typeface="Calibri" panose="020F0502020204030204" pitchFamily="34" charset="0"/>
                          <a:cs typeface="Times New Roman" panose="02020603050405020304" pitchFamily="18" charset="0"/>
                        </a:rPr>
                        <a:t>Description </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tc>
                  <a:txBody>
                    <a:bodyPr/>
                    <a:lstStyle/>
                    <a:p>
                      <a:pPr>
                        <a:lnSpc>
                          <a:spcPct val="107000"/>
                        </a:lnSpc>
                        <a:spcAft>
                          <a:spcPts val="800"/>
                        </a:spcAft>
                      </a:pPr>
                      <a:r>
                        <a:rPr lang="pl-PL" sz="1600" b="1" dirty="0" err="1">
                          <a:effectLst/>
                          <a:latin typeface="+mn-lt"/>
                          <a:ea typeface="Calibri" panose="020F0502020204030204" pitchFamily="34" charset="0"/>
                          <a:cs typeface="Times New Roman" panose="02020603050405020304" pitchFamily="18" charset="0"/>
                        </a:rPr>
                        <a:t>Exp</a:t>
                      </a:r>
                      <a:r>
                        <a:rPr lang="pl-PL" sz="1600" b="1" dirty="0">
                          <a:effectLst/>
                          <a:latin typeface="+mn-lt"/>
                          <a:ea typeface="Calibri" panose="020F0502020204030204" pitchFamily="34" charset="0"/>
                          <a:cs typeface="Times New Roman" panose="02020603050405020304" pitchFamily="18" charset="0"/>
                        </a:rPr>
                        <a:t>. </a:t>
                      </a:r>
                      <a:r>
                        <a:rPr lang="pl-PL" sz="1600" b="1" dirty="0" err="1">
                          <a:effectLst/>
                          <a:latin typeface="+mn-lt"/>
                          <a:ea typeface="Calibri" panose="020F0502020204030204" pitchFamily="34" charset="0"/>
                          <a:cs typeface="Times New Roman" panose="02020603050405020304" pitchFamily="18" charset="0"/>
                        </a:rPr>
                        <a:t>date</a:t>
                      </a:r>
                      <a:endParaRPr lang="pl-PL" sz="1600" b="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extLst>
                  <a:ext uri="{0D108BD9-81ED-4DB2-BD59-A6C34878D82A}">
                    <a16:rowId xmlns:a16="http://schemas.microsoft.com/office/drawing/2014/main" val="2862216363"/>
                  </a:ext>
                </a:extLst>
              </a:tr>
              <a:tr h="0">
                <a:tc>
                  <a:txBody>
                    <a:bodyPr/>
                    <a:lstStyle/>
                    <a:p>
                      <a:pPr marL="0" lvl="0" indent="0" algn="l">
                        <a:buFont typeface="+mj-lt"/>
                        <a:buNone/>
                      </a:pPr>
                      <a:r>
                        <a:rPr lang="pl-PL" sz="1600" dirty="0">
                          <a:effectLst/>
                          <a:latin typeface="+mn-lt"/>
                          <a:ea typeface="Times New Roman" panose="02020603050405020304" pitchFamily="18" charset="0"/>
                          <a:cs typeface="Times New Roman" panose="02020603050405020304" pitchFamily="18" charset="0"/>
                        </a:rPr>
                        <a:t>W11</a:t>
                      </a:r>
                      <a:r>
                        <a:rPr lang="en-US" sz="1600" dirty="0">
                          <a:effectLst/>
                          <a:latin typeface="+mn-lt"/>
                          <a:ea typeface="Times New Roman" panose="02020603050405020304" pitchFamily="18" charset="0"/>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tc>
                  <a:txBody>
                    <a:bodyPr/>
                    <a:lstStyle/>
                    <a:p>
                      <a:r>
                        <a:rPr lang="en-US" sz="1600" dirty="0">
                          <a:solidFill>
                            <a:srgbClr val="000000"/>
                          </a:solidFill>
                          <a:effectLst/>
                          <a:latin typeface="+mn-lt"/>
                          <a:ea typeface="Times New Roman" panose="02020603050405020304" pitchFamily="18" charset="0"/>
                          <a:cs typeface="Times New Roman" panose="02020603050405020304" pitchFamily="18" charset="0"/>
                        </a:rPr>
                        <a:t>Annual Report no. 2</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tc>
                  <a:txBody>
                    <a:bodyPr/>
                    <a:lstStyle/>
                    <a:p>
                      <a:r>
                        <a:rPr lang="en-US" sz="1600" b="1" dirty="0">
                          <a:solidFill>
                            <a:srgbClr val="C45911"/>
                          </a:solidFill>
                          <a:effectLst/>
                          <a:latin typeface="+mn-lt"/>
                          <a:ea typeface="Times New Roman" panose="02020603050405020304" pitchFamily="18" charset="0"/>
                          <a:cs typeface="Times New Roman" panose="02020603050405020304" pitchFamily="18" charset="0"/>
                        </a:rPr>
                        <a:t>Deliverable D2</a:t>
                      </a:r>
                      <a:r>
                        <a:rPr lang="en-US" sz="1600" dirty="0">
                          <a:solidFill>
                            <a:srgbClr val="000000"/>
                          </a:solidFill>
                          <a:effectLst/>
                          <a:latin typeface="+mn-lt"/>
                          <a:ea typeface="Times New Roman" panose="02020603050405020304" pitchFamily="18" charset="0"/>
                          <a:cs typeface="Times New Roman" panose="02020603050405020304" pitchFamily="18" charset="0"/>
                        </a:rPr>
                        <a:t>: Design of the SN-GEM demonstrator and experimental set-up at NG-14 MeV. Collective preparation of Technical Notes T4-T6. </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r>
                        <a:rPr lang="en-US" sz="1600" b="1" i="1" dirty="0">
                          <a:solidFill>
                            <a:srgbClr val="000000"/>
                          </a:solidFill>
                          <a:effectLst/>
                          <a:latin typeface="+mn-lt"/>
                          <a:ea typeface="Times New Roman" panose="02020603050405020304" pitchFamily="18" charset="0"/>
                          <a:cs typeface="Times New Roman" panose="02020603050405020304" pitchFamily="18" charset="0"/>
                        </a:rPr>
                        <a:t>Editors: M. Scholz, U. </a:t>
                      </a:r>
                      <a:r>
                        <a:rPr lang="en-US" sz="1600" b="1" i="1" dirty="0" err="1">
                          <a:solidFill>
                            <a:srgbClr val="000000"/>
                          </a:solidFill>
                          <a:effectLst/>
                          <a:latin typeface="+mn-lt"/>
                          <a:ea typeface="Times New Roman" panose="02020603050405020304" pitchFamily="18" charset="0"/>
                          <a:cs typeface="Times New Roman" panose="02020603050405020304" pitchFamily="18" charset="0"/>
                        </a:rPr>
                        <a:t>Woźnicka</a:t>
                      </a:r>
                      <a:endParaRPr lang="pl-PL" sz="1600" b="1" i="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02.2023</a:t>
                      </a:r>
                      <a:endParaRPr lang="pl-PL"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2F2F2"/>
                    </a:solidFill>
                  </a:tcPr>
                </a:tc>
                <a:extLst>
                  <a:ext uri="{0D108BD9-81ED-4DB2-BD59-A6C34878D82A}">
                    <a16:rowId xmlns:a16="http://schemas.microsoft.com/office/drawing/2014/main" val="886535028"/>
                  </a:ext>
                </a:extLst>
              </a:tr>
              <a:tr h="0">
                <a:tc>
                  <a:txBody>
                    <a:bodyPr/>
                    <a:lstStyle/>
                    <a:p>
                      <a:pPr marL="0" lvl="0" indent="0" algn="just">
                        <a:buFont typeface="+mj-lt"/>
                        <a:buNone/>
                      </a:pPr>
                      <a:r>
                        <a:rPr lang="pl-PL" sz="1600" dirty="0">
                          <a:effectLst/>
                          <a:latin typeface="+mn-lt"/>
                          <a:ea typeface="MS Mincho" panose="02020609040205080304" pitchFamily="49" charset="-128"/>
                          <a:cs typeface="Times New Roman" panose="02020603050405020304" pitchFamily="18" charset="0"/>
                        </a:rPr>
                        <a:t>W12</a:t>
                      </a:r>
                      <a:r>
                        <a:rPr lang="en-US" sz="1600" dirty="0">
                          <a:effectLst/>
                          <a:latin typeface="+mn-lt"/>
                          <a:ea typeface="MS Mincho" panose="02020609040205080304" pitchFamily="49" charset="-128"/>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Experimental set-up at NG-14 MeV</a:t>
                      </a:r>
                      <a:endParaRPr lang="pl-PL"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Construction of a dedicated experimental set-up at the IFJ PAN neutron generator.</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C45911"/>
                          </a:solidFill>
                          <a:effectLst/>
                          <a:latin typeface="+mn-lt"/>
                          <a:ea typeface="MS Mincho" panose="02020609040205080304" pitchFamily="49" charset="-128"/>
                          <a:cs typeface="Calibri" panose="020F0502020204030204" pitchFamily="34" charset="0"/>
                        </a:rPr>
                        <a:t>Technical Note T7</a:t>
                      </a:r>
                      <a:endParaRPr lang="pl-PL" sz="1600" dirty="0">
                        <a:effectLst/>
                        <a:latin typeface="+mn-lt"/>
                        <a:ea typeface="Calibri" panose="020F0502020204030204" pitchFamily="34" charset="0"/>
                        <a:cs typeface="Times New Roman" panose="02020603050405020304" pitchFamily="18" charset="0"/>
                      </a:endParaRPr>
                    </a:p>
                    <a:p>
                      <a:pPr marL="457200" algn="l"/>
                      <a:r>
                        <a:rPr lang="en-US" sz="1600" b="1" i="1" dirty="0">
                          <a:solidFill>
                            <a:srgbClr val="000000"/>
                          </a:solidFill>
                          <a:effectLst/>
                          <a:latin typeface="+mn-lt"/>
                          <a:ea typeface="Times New Roman" panose="02020603050405020304" pitchFamily="18" charset="0"/>
                          <a:cs typeface="Times New Roman" panose="02020603050405020304" pitchFamily="18" charset="0"/>
                        </a:rPr>
                        <a:t>Responsible: K. </a:t>
                      </a:r>
                      <a:r>
                        <a:rPr lang="en-US" sz="1600" b="1" i="1" dirty="0" err="1">
                          <a:solidFill>
                            <a:srgbClr val="000000"/>
                          </a:solidFill>
                          <a:effectLst/>
                          <a:latin typeface="+mn-lt"/>
                          <a:ea typeface="Times New Roman" panose="02020603050405020304" pitchFamily="18" charset="0"/>
                          <a:cs typeface="Times New Roman" panose="02020603050405020304" pitchFamily="18" charset="0"/>
                        </a:rPr>
                        <a:t>Drozdowicz</a:t>
                      </a:r>
                      <a:r>
                        <a:rPr lang="en-US" sz="1600" b="1" i="1" dirty="0">
                          <a:solidFill>
                            <a:srgbClr val="000000"/>
                          </a:solidFill>
                          <a:effectLst/>
                          <a:latin typeface="+mn-lt"/>
                          <a:ea typeface="Times New Roman" panose="02020603050405020304" pitchFamily="18" charset="0"/>
                          <a:cs typeface="Times New Roman" panose="02020603050405020304" pitchFamily="18" charset="0"/>
                        </a:rPr>
                        <a:t>, A. </a:t>
                      </a:r>
                      <a:r>
                        <a:rPr lang="en-US" sz="1600" b="1" i="1" dirty="0" err="1">
                          <a:solidFill>
                            <a:srgbClr val="000000"/>
                          </a:solidFill>
                          <a:effectLst/>
                          <a:latin typeface="+mn-lt"/>
                          <a:ea typeface="Times New Roman" panose="02020603050405020304" pitchFamily="18" charset="0"/>
                          <a:cs typeface="Times New Roman" panose="02020603050405020304" pitchFamily="18" charset="0"/>
                        </a:rPr>
                        <a:t>Kurowski</a:t>
                      </a:r>
                      <a:r>
                        <a:rPr lang="en-US" sz="1600" b="1" i="1" dirty="0">
                          <a:solidFill>
                            <a:srgbClr val="000000"/>
                          </a:solidFill>
                          <a:effectLst/>
                          <a:latin typeface="+mn-lt"/>
                          <a:ea typeface="Times New Roman" panose="02020603050405020304" pitchFamily="18" charset="0"/>
                          <a:cs typeface="Times New Roman" panose="02020603050405020304" pitchFamily="18" charset="0"/>
                        </a:rPr>
                        <a:t>, Technician (IFJ PAN)</a:t>
                      </a:r>
                      <a:endParaRPr lang="pl-PL" sz="1600" b="1" i="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03.2023</a:t>
                      </a:r>
                      <a:endParaRPr lang="pl-PL"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extLst>
                  <a:ext uri="{0D108BD9-81ED-4DB2-BD59-A6C34878D82A}">
                    <a16:rowId xmlns:a16="http://schemas.microsoft.com/office/drawing/2014/main" val="3686593985"/>
                  </a:ext>
                </a:extLst>
              </a:tr>
              <a:tr h="0">
                <a:tc>
                  <a:txBody>
                    <a:bodyPr/>
                    <a:lstStyle/>
                    <a:p>
                      <a:pPr marL="0" lvl="0" indent="0" algn="just">
                        <a:buFont typeface="+mj-lt"/>
                        <a:buNone/>
                      </a:pPr>
                      <a:r>
                        <a:rPr lang="pl-PL" sz="1600" dirty="0">
                          <a:effectLst/>
                          <a:latin typeface="+mn-lt"/>
                          <a:ea typeface="MS Mincho" panose="02020609040205080304" pitchFamily="49" charset="-128"/>
                          <a:cs typeface="Times New Roman" panose="02020603050405020304" pitchFamily="18" charset="0"/>
                        </a:rPr>
                        <a:t>W13</a:t>
                      </a:r>
                      <a:r>
                        <a:rPr lang="en-US" sz="1600" dirty="0">
                          <a:effectLst/>
                          <a:latin typeface="+mn-lt"/>
                          <a:ea typeface="MS Mincho" panose="02020609040205080304" pitchFamily="49" charset="-128"/>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a:solidFill>
                            <a:srgbClr val="000000"/>
                          </a:solidFill>
                          <a:effectLst/>
                          <a:latin typeface="+mn-lt"/>
                          <a:ea typeface="MS Mincho" panose="02020609040205080304" pitchFamily="49" charset="-128"/>
                          <a:cs typeface="Calibri" panose="020F0502020204030204" pitchFamily="34" charset="0"/>
                        </a:rPr>
                        <a:t>Tests of SN-GEM on neutron sources</a:t>
                      </a:r>
                      <a:endParaRPr lang="pl-PL"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i="1" dirty="0">
                          <a:solidFill>
                            <a:srgbClr val="000000"/>
                          </a:solidFill>
                          <a:effectLst/>
                          <a:latin typeface="+mn-lt"/>
                          <a:ea typeface="MS Mincho" panose="02020609040205080304" pitchFamily="49" charset="-128"/>
                          <a:cs typeface="Calibri" panose="020F0502020204030204" pitchFamily="34" charset="0"/>
                        </a:rPr>
                        <a:t>Neutron test measurements</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b="1" i="0" dirty="0">
                          <a:solidFill>
                            <a:srgbClr val="000000"/>
                          </a:solidFill>
                          <a:effectLst/>
                          <a:latin typeface="+mn-lt"/>
                          <a:ea typeface="MS Mincho" panose="02020609040205080304" pitchFamily="49" charset="-128"/>
                          <a:cs typeface="Calibri" panose="020F0502020204030204" pitchFamily="34" charset="0"/>
                        </a:rPr>
                        <a:t>Responsible: W. </a:t>
                      </a:r>
                      <a:r>
                        <a:rPr lang="en-US" sz="1600" b="1" i="0" dirty="0" err="1">
                          <a:solidFill>
                            <a:srgbClr val="000000"/>
                          </a:solidFill>
                          <a:effectLst/>
                          <a:latin typeface="+mn-lt"/>
                          <a:ea typeface="MS Mincho" panose="02020609040205080304" pitchFamily="49" charset="-128"/>
                          <a:cs typeface="Calibri" panose="020F0502020204030204" pitchFamily="34" charset="0"/>
                        </a:rPr>
                        <a:t>Dąbrowski</a:t>
                      </a:r>
                      <a:r>
                        <a:rPr lang="en-US" sz="1600" b="1" i="0" dirty="0">
                          <a:solidFill>
                            <a:srgbClr val="000000"/>
                          </a:solidFill>
                          <a:effectLst/>
                          <a:latin typeface="+mn-lt"/>
                          <a:ea typeface="MS Mincho" panose="02020609040205080304" pitchFamily="49" charset="-128"/>
                          <a:cs typeface="Calibri" panose="020F0502020204030204" pitchFamily="34" charset="0"/>
                        </a:rPr>
                        <a:t> (AGH), A. </a:t>
                      </a:r>
                      <a:r>
                        <a:rPr lang="en-US" sz="1600" b="1" i="0" dirty="0" err="1">
                          <a:solidFill>
                            <a:srgbClr val="000000"/>
                          </a:solidFill>
                          <a:effectLst/>
                          <a:latin typeface="+mn-lt"/>
                          <a:ea typeface="MS Mincho" panose="02020609040205080304" pitchFamily="49" charset="-128"/>
                          <a:cs typeface="Calibri" panose="020F0502020204030204" pitchFamily="34" charset="0"/>
                        </a:rPr>
                        <a:t>Kurowski</a:t>
                      </a:r>
                      <a:r>
                        <a:rPr lang="en-US" sz="1600" b="1" i="0" dirty="0">
                          <a:solidFill>
                            <a:srgbClr val="000000"/>
                          </a:solidFill>
                          <a:effectLst/>
                          <a:latin typeface="+mn-lt"/>
                          <a:ea typeface="MS Mincho" panose="02020609040205080304" pitchFamily="49" charset="-128"/>
                          <a:cs typeface="Calibri" panose="020F0502020204030204" pitchFamily="34" charset="0"/>
                        </a:rPr>
                        <a:t> (IFJ PAN)</a:t>
                      </a:r>
                      <a:endParaRPr lang="pl-PL" sz="1600" b="1" i="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a:solidFill>
                            <a:srgbClr val="000000"/>
                          </a:solidFill>
                          <a:effectLst/>
                          <a:latin typeface="+mn-lt"/>
                          <a:ea typeface="MS Mincho" panose="02020609040205080304" pitchFamily="49" charset="-128"/>
                          <a:cs typeface="Calibri" panose="020F0502020204030204" pitchFamily="34" charset="0"/>
                        </a:rPr>
                        <a:t>09.2023</a:t>
                      </a:r>
                      <a:endParaRPr lang="pl-PL"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extLst>
                  <a:ext uri="{0D108BD9-81ED-4DB2-BD59-A6C34878D82A}">
                    <a16:rowId xmlns:a16="http://schemas.microsoft.com/office/drawing/2014/main" val="1807855999"/>
                  </a:ext>
                </a:extLst>
              </a:tr>
              <a:tr h="0">
                <a:tc>
                  <a:txBody>
                    <a:bodyPr/>
                    <a:lstStyle/>
                    <a:p>
                      <a:pPr marL="0" lvl="0" indent="0" algn="just">
                        <a:buFont typeface="+mj-lt"/>
                        <a:buNone/>
                      </a:pPr>
                      <a:r>
                        <a:rPr lang="pl-PL" sz="1600" i="1" dirty="0">
                          <a:effectLst/>
                          <a:latin typeface="+mn-lt"/>
                          <a:ea typeface="MS Mincho" panose="02020609040205080304" pitchFamily="49" charset="-128"/>
                          <a:cs typeface="Times New Roman" panose="02020603050405020304" pitchFamily="18" charset="0"/>
                        </a:rPr>
                        <a:t>W14</a:t>
                      </a:r>
                      <a:endParaRPr lang="pl-PL"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i="1">
                          <a:solidFill>
                            <a:srgbClr val="000000"/>
                          </a:solidFill>
                          <a:effectLst/>
                          <a:latin typeface="+mn-lt"/>
                          <a:ea typeface="MS Mincho" panose="02020609040205080304" pitchFamily="49" charset="-128"/>
                          <a:cs typeface="Calibri" panose="020F0502020204030204" pitchFamily="34" charset="0"/>
                        </a:rPr>
                        <a:t>Assessment of SN-GEM measurement capabilities, Part 1</a:t>
                      </a:r>
                      <a:endParaRPr lang="pl-PL"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i="1" dirty="0">
                          <a:solidFill>
                            <a:srgbClr val="000000"/>
                          </a:solidFill>
                          <a:effectLst/>
                          <a:latin typeface="+mn-lt"/>
                          <a:ea typeface="MS Mincho" panose="02020609040205080304" pitchFamily="49" charset="-128"/>
                          <a:cs typeface="Calibri" panose="020F0502020204030204" pitchFamily="34" charset="0"/>
                        </a:rPr>
                        <a:t>Analysis of the test results of the SN-GEM demonstrator</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C45911"/>
                          </a:solidFill>
                          <a:effectLst/>
                          <a:latin typeface="+mn-lt"/>
                          <a:ea typeface="MS Mincho" panose="02020609040205080304" pitchFamily="49" charset="-128"/>
                          <a:cs typeface="Calibri" panose="020F0502020204030204" pitchFamily="34" charset="0"/>
                        </a:rPr>
                        <a:t>Technical Note T8</a:t>
                      </a:r>
                      <a:endParaRPr lang="pl-PL"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b="1" i="1" dirty="0">
                          <a:solidFill>
                            <a:srgbClr val="000000"/>
                          </a:solidFill>
                          <a:effectLst/>
                          <a:latin typeface="+mn-lt"/>
                          <a:ea typeface="MS Mincho" panose="02020609040205080304" pitchFamily="49" charset="-128"/>
                          <a:cs typeface="Calibri" panose="020F0502020204030204" pitchFamily="34" charset="0"/>
                        </a:rPr>
                        <a:t>Responsible: W. </a:t>
                      </a:r>
                      <a:r>
                        <a:rPr lang="en-US" sz="1600" b="1" i="1" dirty="0" err="1">
                          <a:solidFill>
                            <a:srgbClr val="000000"/>
                          </a:solidFill>
                          <a:effectLst/>
                          <a:latin typeface="+mn-lt"/>
                          <a:ea typeface="MS Mincho" panose="02020609040205080304" pitchFamily="49" charset="-128"/>
                          <a:cs typeface="Calibri" panose="020F0502020204030204" pitchFamily="34" charset="0"/>
                        </a:rPr>
                        <a:t>Dąbrowski</a:t>
                      </a:r>
                      <a:r>
                        <a:rPr lang="en-US" sz="1600" b="1" i="1" dirty="0">
                          <a:solidFill>
                            <a:srgbClr val="000000"/>
                          </a:solidFill>
                          <a:effectLst/>
                          <a:latin typeface="+mn-lt"/>
                          <a:ea typeface="MS Mincho" panose="02020609040205080304" pitchFamily="49" charset="-128"/>
                          <a:cs typeface="Calibri" panose="020F0502020204030204" pitchFamily="34" charset="0"/>
                        </a:rPr>
                        <a:t> (AGH)</a:t>
                      </a:r>
                      <a:endParaRPr lang="pl-PL"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i="1">
                          <a:solidFill>
                            <a:srgbClr val="000000"/>
                          </a:solidFill>
                          <a:effectLst/>
                          <a:latin typeface="+mn-lt"/>
                          <a:ea typeface="MS Mincho" panose="02020609040205080304" pitchFamily="49" charset="-128"/>
                          <a:cs typeface="Calibri" panose="020F0502020204030204" pitchFamily="34" charset="0"/>
                        </a:rPr>
                        <a:t>10.2023</a:t>
                      </a:r>
                      <a:endParaRPr lang="pl-PL"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extLst>
                  <a:ext uri="{0D108BD9-81ED-4DB2-BD59-A6C34878D82A}">
                    <a16:rowId xmlns:a16="http://schemas.microsoft.com/office/drawing/2014/main" val="3943424612"/>
                  </a:ext>
                </a:extLst>
              </a:tr>
              <a:tr h="0">
                <a:tc>
                  <a:txBody>
                    <a:bodyPr/>
                    <a:lstStyle/>
                    <a:p>
                      <a:pPr marL="0" lvl="0" indent="0" algn="just">
                        <a:buFont typeface="+mj-lt"/>
                        <a:buNone/>
                      </a:pPr>
                      <a:r>
                        <a:rPr lang="pl-PL" sz="1600" dirty="0">
                          <a:effectLst/>
                          <a:latin typeface="+mn-lt"/>
                          <a:ea typeface="MS Mincho" panose="02020609040205080304" pitchFamily="49" charset="-128"/>
                          <a:cs typeface="Times New Roman" panose="02020603050405020304" pitchFamily="18" charset="0"/>
                        </a:rPr>
                        <a:t>W15</a:t>
                      </a:r>
                      <a:r>
                        <a:rPr lang="en-US" sz="1600" dirty="0">
                          <a:effectLst/>
                          <a:latin typeface="+mn-lt"/>
                          <a:ea typeface="MS Mincho" panose="02020609040205080304" pitchFamily="49" charset="-128"/>
                          <a:cs typeface="Times New Roman" panose="02020603050405020304" pitchFamily="18" charset="0"/>
                        </a:rPr>
                        <a:t> </a:t>
                      </a:r>
                      <a:endParaRPr lang="pl-PL"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r>
                        <a:rPr lang="en-US" sz="1600">
                          <a:solidFill>
                            <a:srgbClr val="000000"/>
                          </a:solidFill>
                          <a:effectLst/>
                          <a:latin typeface="+mn-lt"/>
                          <a:ea typeface="Times New Roman" panose="02020603050405020304" pitchFamily="18" charset="0"/>
                          <a:cs typeface="Times New Roman" panose="02020603050405020304" pitchFamily="18" charset="0"/>
                        </a:rPr>
                        <a:t>Design review meeting</a:t>
                      </a:r>
                      <a:endParaRPr lang="pl-PL" sz="16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marL="342900" lvl="0" indent="-342900">
                        <a:buFont typeface="+mj-lt"/>
                        <a:buAutoNum type="arabicPeriod"/>
                      </a:pPr>
                      <a:r>
                        <a:rPr lang="en-US" sz="1600" dirty="0">
                          <a:solidFill>
                            <a:srgbClr val="000000"/>
                          </a:solidFill>
                          <a:effectLst/>
                          <a:latin typeface="+mn-lt"/>
                          <a:ea typeface="Times New Roman" panose="02020603050405020304" pitchFamily="18" charset="0"/>
                          <a:cs typeface="Times New Roman" panose="02020603050405020304" pitchFamily="18" charset="0"/>
                        </a:rPr>
                        <a:t>Presentations of W12-W14 realization</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600" dirty="0">
                          <a:solidFill>
                            <a:srgbClr val="000000"/>
                          </a:solidFill>
                          <a:effectLst/>
                          <a:latin typeface="+mn-lt"/>
                          <a:ea typeface="Times New Roman" panose="02020603050405020304" pitchFamily="18" charset="0"/>
                          <a:cs typeface="Times New Roman" panose="02020603050405020304" pitchFamily="18" charset="0"/>
                        </a:rPr>
                        <a:t>Review of Notes T7, T8. Reviewer: D. </a:t>
                      </a:r>
                      <a:r>
                        <a:rPr lang="en-US" sz="1600" dirty="0" err="1">
                          <a:solidFill>
                            <a:srgbClr val="000000"/>
                          </a:solidFill>
                          <a:effectLst/>
                          <a:latin typeface="+mn-lt"/>
                          <a:ea typeface="Times New Roman" panose="02020603050405020304" pitchFamily="18" charset="0"/>
                          <a:cs typeface="Times New Roman" panose="02020603050405020304" pitchFamily="18" charset="0"/>
                        </a:rPr>
                        <a:t>Mazon</a:t>
                      </a:r>
                      <a:r>
                        <a:rPr lang="en-US" sz="1600" dirty="0">
                          <a:solidFill>
                            <a:srgbClr val="000000"/>
                          </a:solidFill>
                          <a:effectLst/>
                          <a:latin typeface="+mn-lt"/>
                          <a:ea typeface="Times New Roman" panose="02020603050405020304" pitchFamily="18" charset="0"/>
                          <a:cs typeface="Times New Roman" panose="02020603050405020304" pitchFamily="18" charset="0"/>
                        </a:rPr>
                        <a:t> (CEA)</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600" dirty="0">
                          <a:solidFill>
                            <a:srgbClr val="000000"/>
                          </a:solidFill>
                          <a:effectLst/>
                          <a:latin typeface="+mn-lt"/>
                          <a:ea typeface="Times New Roman" panose="02020603050405020304" pitchFamily="18" charset="0"/>
                          <a:cs typeface="Times New Roman" panose="02020603050405020304" pitchFamily="18" charset="0"/>
                        </a:rPr>
                        <a:t>Validation of Notes T7, T8:  M. Scholz </a:t>
                      </a:r>
                      <a:endParaRPr lang="pl-PL" sz="1600" dirty="0">
                        <a:solidFill>
                          <a:srgbClr val="000000"/>
                        </a:solidFill>
                        <a:effectLst/>
                        <a:latin typeface="+mn-lt"/>
                        <a:ea typeface="Times New Roman" panose="02020603050405020304" pitchFamily="18" charset="0"/>
                        <a:cs typeface="Times New Roman" panose="02020603050405020304" pitchFamily="18" charset="0"/>
                      </a:endParaRPr>
                    </a:p>
                    <a:p>
                      <a:r>
                        <a:rPr lang="en-US" sz="1600" b="1" i="1" dirty="0">
                          <a:solidFill>
                            <a:srgbClr val="000000"/>
                          </a:solidFill>
                          <a:effectLst/>
                          <a:latin typeface="+mn-lt"/>
                          <a:ea typeface="Times New Roman" panose="02020603050405020304" pitchFamily="18" charset="0"/>
                          <a:cs typeface="Times New Roman" panose="02020603050405020304" pitchFamily="18" charset="0"/>
                        </a:rPr>
                        <a:t>Responsible: U. </a:t>
                      </a:r>
                      <a:r>
                        <a:rPr lang="en-US" sz="1600" b="1" i="1" dirty="0" err="1">
                          <a:solidFill>
                            <a:srgbClr val="000000"/>
                          </a:solidFill>
                          <a:effectLst/>
                          <a:latin typeface="+mn-lt"/>
                          <a:ea typeface="Times New Roman" panose="02020603050405020304" pitchFamily="18" charset="0"/>
                          <a:cs typeface="Times New Roman" panose="02020603050405020304" pitchFamily="18" charset="0"/>
                        </a:rPr>
                        <a:t>Woźnicka</a:t>
                      </a:r>
                      <a:r>
                        <a:rPr lang="en-US" sz="1600" b="1" i="1" dirty="0">
                          <a:solidFill>
                            <a:srgbClr val="000000"/>
                          </a:solidFill>
                          <a:effectLst/>
                          <a:latin typeface="+mn-lt"/>
                          <a:ea typeface="Times New Roman" panose="02020603050405020304" pitchFamily="18" charset="0"/>
                          <a:cs typeface="Times New Roman" panose="02020603050405020304" pitchFamily="18" charset="0"/>
                        </a:rPr>
                        <a:t> (IFJ PAN). </a:t>
                      </a:r>
                      <a:endParaRPr lang="pl-PL" sz="1600" b="1" i="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tc>
                  <a:txBody>
                    <a:bodyPr/>
                    <a:lstStyle/>
                    <a:p>
                      <a:pPr>
                        <a:lnSpc>
                          <a:spcPct val="107000"/>
                        </a:lnSpc>
                        <a:spcAft>
                          <a:spcPts val="800"/>
                        </a:spcAft>
                      </a:pPr>
                      <a:r>
                        <a:rPr lang="en-US" sz="1600" dirty="0">
                          <a:solidFill>
                            <a:srgbClr val="000000"/>
                          </a:solidFill>
                          <a:effectLst/>
                          <a:latin typeface="+mn-lt"/>
                          <a:ea typeface="MS Mincho" panose="02020609040205080304" pitchFamily="49" charset="-128"/>
                          <a:cs typeface="Calibri" panose="020F0502020204030204" pitchFamily="34" charset="0"/>
                        </a:rPr>
                        <a:t>11.2023</a:t>
                      </a:r>
                      <a:endParaRPr lang="pl-PL"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EDEDED"/>
                    </a:solidFill>
                  </a:tcPr>
                </a:tc>
                <a:extLst>
                  <a:ext uri="{0D108BD9-81ED-4DB2-BD59-A6C34878D82A}">
                    <a16:rowId xmlns:a16="http://schemas.microsoft.com/office/drawing/2014/main" val="161824163"/>
                  </a:ext>
                </a:extLst>
              </a:tr>
            </a:tbl>
          </a:graphicData>
        </a:graphic>
      </p:graphicFrame>
      <p:sp>
        <p:nvSpPr>
          <p:cNvPr id="3" name="Text Box 5">
            <a:extLst>
              <a:ext uri="{FF2B5EF4-FFF2-40B4-BE49-F238E27FC236}">
                <a16:creationId xmlns:a16="http://schemas.microsoft.com/office/drawing/2014/main" id="{29244803-1106-443F-864B-F4E192637E27}"/>
              </a:ext>
            </a:extLst>
          </p:cNvPr>
          <p:cNvSpPr txBox="1">
            <a:spLocks noChangeArrowheads="1"/>
          </p:cNvSpPr>
          <p:nvPr/>
        </p:nvSpPr>
        <p:spPr bwMode="auto">
          <a:xfrm>
            <a:off x="1981200" y="609504"/>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Work</a:t>
            </a:r>
            <a:r>
              <a:rPr lang="pl-PL" altLang="pl-PL" sz="3200" dirty="0">
                <a:latin typeface="Arial" panose="020B0604020202020204" pitchFamily="34" charset="0"/>
              </a:rPr>
              <a:t> Program 2023</a:t>
            </a:r>
          </a:p>
        </p:txBody>
      </p:sp>
    </p:spTree>
    <p:extLst>
      <p:ext uri="{BB962C8B-B14F-4D97-AF65-F5344CB8AC3E}">
        <p14:creationId xmlns:p14="http://schemas.microsoft.com/office/powerpoint/2010/main" val="135761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7B222E-DC91-43D8-8992-59FC290CAF7F}"/>
              </a:ext>
            </a:extLst>
          </p:cNvPr>
          <p:cNvGraphicFramePr>
            <a:graphicFrameLocks noGrp="1"/>
          </p:cNvGraphicFramePr>
          <p:nvPr>
            <p:extLst>
              <p:ext uri="{D42A27DB-BD31-4B8C-83A1-F6EECF244321}">
                <p14:modId xmlns:p14="http://schemas.microsoft.com/office/powerpoint/2010/main" val="1013739415"/>
              </p:ext>
            </p:extLst>
          </p:nvPr>
        </p:nvGraphicFramePr>
        <p:xfrm>
          <a:off x="332763" y="1182848"/>
          <a:ext cx="11526473" cy="5337910"/>
        </p:xfrm>
        <a:graphic>
          <a:graphicData uri="http://schemas.openxmlformats.org/drawingml/2006/table">
            <a:tbl>
              <a:tblPr firstRow="1" firstCol="1" bandRow="1"/>
              <a:tblGrid>
                <a:gridCol w="643177">
                  <a:extLst>
                    <a:ext uri="{9D8B030D-6E8A-4147-A177-3AD203B41FA5}">
                      <a16:colId xmlns:a16="http://schemas.microsoft.com/office/drawing/2014/main" val="21135524"/>
                    </a:ext>
                  </a:extLst>
                </a:gridCol>
                <a:gridCol w="2685669">
                  <a:extLst>
                    <a:ext uri="{9D8B030D-6E8A-4147-A177-3AD203B41FA5}">
                      <a16:colId xmlns:a16="http://schemas.microsoft.com/office/drawing/2014/main" val="648472198"/>
                    </a:ext>
                  </a:extLst>
                </a:gridCol>
                <a:gridCol w="6436383">
                  <a:extLst>
                    <a:ext uri="{9D8B030D-6E8A-4147-A177-3AD203B41FA5}">
                      <a16:colId xmlns:a16="http://schemas.microsoft.com/office/drawing/2014/main" val="1493070130"/>
                    </a:ext>
                  </a:extLst>
                </a:gridCol>
                <a:gridCol w="1761244">
                  <a:extLst>
                    <a:ext uri="{9D8B030D-6E8A-4147-A177-3AD203B41FA5}">
                      <a16:colId xmlns:a16="http://schemas.microsoft.com/office/drawing/2014/main" val="3868944458"/>
                    </a:ext>
                  </a:extLst>
                </a:gridCol>
              </a:tblGrid>
              <a:tr h="201336">
                <a:tc>
                  <a:txBody>
                    <a:bodyPr/>
                    <a:lstStyle/>
                    <a:p>
                      <a:pPr marL="0" lvl="0" indent="0" algn="just">
                        <a:buFont typeface="+mj-lt"/>
                        <a:buNone/>
                      </a:pPr>
                      <a:endParaRPr lang="pl-PL" sz="1600" dirty="0">
                        <a:effectLst/>
                        <a:latin typeface="+mn-lt"/>
                        <a:ea typeface="Times New Roman" panose="02020603050405020304" pitchFamily="18"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r>
                        <a:rPr lang="pl-PL" sz="1600" b="1" dirty="0">
                          <a:solidFill>
                            <a:srgbClr val="000000"/>
                          </a:solidFill>
                          <a:effectLst/>
                          <a:latin typeface="+mn-lt"/>
                          <a:ea typeface="Times New Roman" panose="02020603050405020304" pitchFamily="18" charset="0"/>
                          <a:cs typeface="Times New Roman" panose="02020603050405020304" pitchFamily="18" charset="0"/>
                        </a:rPr>
                        <a:t>Title</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0"/>
                        </a:spcAft>
                      </a:pPr>
                      <a:r>
                        <a:rPr lang="pl-PL" sz="1600" b="1" dirty="0">
                          <a:effectLst/>
                          <a:latin typeface="+mn-lt"/>
                          <a:ea typeface="Calibri" panose="020F0502020204030204" pitchFamily="34" charset="0"/>
                          <a:cs typeface="Times New Roman" panose="02020603050405020304" pitchFamily="18" charset="0"/>
                        </a:rPr>
                        <a:t>Description </a:t>
                      </a: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pl-PL" sz="1600" b="1" dirty="0" err="1">
                          <a:effectLst/>
                          <a:latin typeface="+mn-lt"/>
                          <a:ea typeface="Calibri" panose="020F0502020204030204" pitchFamily="34" charset="0"/>
                          <a:cs typeface="Times New Roman" panose="02020603050405020304" pitchFamily="18" charset="0"/>
                        </a:rPr>
                        <a:t>Exp</a:t>
                      </a:r>
                      <a:r>
                        <a:rPr lang="pl-PL" sz="1600" b="1" dirty="0">
                          <a:effectLst/>
                          <a:latin typeface="+mn-lt"/>
                          <a:ea typeface="Calibri" panose="020F0502020204030204" pitchFamily="34" charset="0"/>
                          <a:cs typeface="Times New Roman" panose="02020603050405020304" pitchFamily="18" charset="0"/>
                        </a:rPr>
                        <a:t>. </a:t>
                      </a:r>
                      <a:r>
                        <a:rPr lang="pl-PL" sz="1600" b="1" dirty="0" err="1">
                          <a:effectLst/>
                          <a:latin typeface="+mn-lt"/>
                          <a:ea typeface="Calibri" panose="020F0502020204030204" pitchFamily="34" charset="0"/>
                          <a:cs typeface="Times New Roman" panose="02020603050405020304" pitchFamily="18" charset="0"/>
                        </a:rPr>
                        <a:t>date</a:t>
                      </a:r>
                      <a:endParaRPr lang="pl-PL" sz="1600" b="1" dirty="0">
                        <a:effectLst/>
                        <a:latin typeface="+mn-lt"/>
                        <a:ea typeface="Calibri" panose="020F0502020204030204" pitchFamily="34" charset="0"/>
                        <a:cs typeface="Times New Roman" panose="02020603050405020304" pitchFamily="18" charset="0"/>
                      </a:endParaRPr>
                    </a:p>
                  </a:txBody>
                  <a:tcPr marL="58502" marR="58502"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2832467833"/>
                  </a:ext>
                </a:extLst>
              </a:tr>
              <a:tr h="482669">
                <a:tc>
                  <a:txBody>
                    <a:bodyPr/>
                    <a:lstStyle/>
                    <a:p>
                      <a:pPr marL="0" lvl="0" indent="0" algn="l">
                        <a:buFont typeface="+mj-lt"/>
                        <a:buNone/>
                      </a:pPr>
                      <a:r>
                        <a:rPr lang="pl-PL" sz="1500" dirty="0">
                          <a:effectLst/>
                          <a:latin typeface="+mn-lt"/>
                          <a:ea typeface="Times New Roman" panose="02020603050405020304" pitchFamily="18" charset="0"/>
                          <a:cs typeface="Times New Roman" panose="02020603050405020304" pitchFamily="18" charset="0"/>
                        </a:rPr>
                        <a:t>W16</a:t>
                      </a:r>
                      <a:r>
                        <a:rPr lang="en-US" sz="1500" dirty="0">
                          <a:effectLst/>
                          <a:latin typeface="+mn-lt"/>
                          <a:ea typeface="Times New Roman" panose="02020603050405020304" pitchFamily="18" charset="0"/>
                          <a:cs typeface="Times New Roman" panose="02020603050405020304" pitchFamily="18" charset="0"/>
                        </a:rPr>
                        <a:t> </a:t>
                      </a:r>
                      <a:endParaRPr lang="pl-PL" sz="1500" dirty="0">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r>
                        <a:rPr lang="en-US" sz="1500" dirty="0">
                          <a:solidFill>
                            <a:srgbClr val="000000"/>
                          </a:solidFill>
                          <a:effectLst/>
                          <a:latin typeface="+mn-lt"/>
                          <a:ea typeface="Times New Roman" panose="02020603050405020304" pitchFamily="18" charset="0"/>
                          <a:cs typeface="Times New Roman" panose="02020603050405020304" pitchFamily="18" charset="0"/>
                        </a:rPr>
                        <a:t>Annual Report no. 3</a:t>
                      </a:r>
                      <a:endParaRPr lang="pl-PL" sz="1500" dirty="0">
                        <a:solidFill>
                          <a:srgbClr val="000000"/>
                        </a:solidFill>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r>
                        <a:rPr lang="en-US" sz="1500" b="1" dirty="0">
                          <a:solidFill>
                            <a:srgbClr val="C45911"/>
                          </a:solidFill>
                          <a:effectLst/>
                          <a:latin typeface="+mn-lt"/>
                          <a:ea typeface="Times New Roman" panose="02020603050405020304" pitchFamily="18" charset="0"/>
                          <a:cs typeface="Times New Roman" panose="02020603050405020304" pitchFamily="18" charset="0"/>
                        </a:rPr>
                        <a:t>Deliverable D3</a:t>
                      </a:r>
                      <a:r>
                        <a:rPr lang="en-US" sz="1500" dirty="0">
                          <a:solidFill>
                            <a:srgbClr val="000000"/>
                          </a:solidFill>
                          <a:effectLst/>
                          <a:latin typeface="+mn-lt"/>
                          <a:ea typeface="Times New Roman" panose="02020603050405020304" pitchFamily="18" charset="0"/>
                          <a:cs typeface="Times New Roman" panose="02020603050405020304" pitchFamily="18" charset="0"/>
                        </a:rPr>
                        <a:t>: Test results of the SN-GEM demonstrator at the NG-14 MeV. Collective preparation of technical Notes T7-T8. </a:t>
                      </a:r>
                      <a:endParaRPr lang="pl-PL" sz="1500" dirty="0">
                        <a:solidFill>
                          <a:srgbClr val="000000"/>
                        </a:solidFill>
                        <a:effectLst/>
                        <a:latin typeface="+mn-lt"/>
                        <a:ea typeface="Times New Roman" panose="02020603050405020304" pitchFamily="18" charset="0"/>
                        <a:cs typeface="Times New Roman" panose="02020603050405020304" pitchFamily="18" charset="0"/>
                      </a:endParaRPr>
                    </a:p>
                    <a:p>
                      <a:r>
                        <a:rPr lang="en-US" sz="1500" b="1" i="1" dirty="0">
                          <a:solidFill>
                            <a:srgbClr val="000000"/>
                          </a:solidFill>
                          <a:effectLst/>
                          <a:latin typeface="+mn-lt"/>
                          <a:ea typeface="Times New Roman" panose="02020603050405020304" pitchFamily="18" charset="0"/>
                          <a:cs typeface="Times New Roman" panose="02020603050405020304" pitchFamily="18" charset="0"/>
                        </a:rPr>
                        <a:t>Editors: M. Scholz, U. </a:t>
                      </a:r>
                      <a:r>
                        <a:rPr lang="en-US" sz="1500" b="1" i="1" dirty="0" err="1">
                          <a:solidFill>
                            <a:srgbClr val="000000"/>
                          </a:solidFill>
                          <a:effectLst/>
                          <a:latin typeface="+mn-lt"/>
                          <a:ea typeface="Times New Roman" panose="02020603050405020304" pitchFamily="18" charset="0"/>
                          <a:cs typeface="Times New Roman" panose="02020603050405020304" pitchFamily="18" charset="0"/>
                        </a:rPr>
                        <a:t>Woźnicka</a:t>
                      </a:r>
                      <a:endParaRPr lang="pl-PL" sz="1500" b="1" i="1" dirty="0">
                        <a:solidFill>
                          <a:srgbClr val="000000"/>
                        </a:solidFill>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dirty="0">
                          <a:solidFill>
                            <a:srgbClr val="000000"/>
                          </a:solidFill>
                          <a:effectLst/>
                          <a:latin typeface="+mn-lt"/>
                          <a:ea typeface="MS Mincho" panose="02020609040205080304" pitchFamily="49" charset="-128"/>
                          <a:cs typeface="Calibri" panose="020F0502020204030204" pitchFamily="34" charset="0"/>
                        </a:rPr>
                        <a:t>02.2024</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2614998037"/>
                  </a:ext>
                </a:extLst>
              </a:tr>
              <a:tr h="1117544">
                <a:tc>
                  <a:txBody>
                    <a:bodyPr/>
                    <a:lstStyle/>
                    <a:p>
                      <a:pPr marL="0" lvl="0" indent="0" algn="just">
                        <a:buFont typeface="+mj-lt"/>
                        <a:buNone/>
                      </a:pPr>
                      <a:r>
                        <a:rPr lang="pl-PL" sz="1500" dirty="0">
                          <a:effectLst/>
                          <a:latin typeface="+mn-lt"/>
                          <a:ea typeface="MS Mincho" panose="02020609040205080304" pitchFamily="49" charset="-128"/>
                          <a:cs typeface="Times New Roman" panose="02020603050405020304" pitchFamily="18" charset="0"/>
                        </a:rPr>
                        <a:t>W17</a:t>
                      </a:r>
                      <a:endParaRPr lang="pl-PL" sz="1500" dirty="0">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a:solidFill>
                            <a:srgbClr val="000000"/>
                          </a:solidFill>
                          <a:effectLst/>
                          <a:latin typeface="+mn-lt"/>
                          <a:ea typeface="MS Mincho" panose="02020609040205080304" pitchFamily="49" charset="-128"/>
                          <a:cs typeface="Calibri" panose="020F0502020204030204" pitchFamily="34" charset="0"/>
                        </a:rPr>
                        <a:t>Numerical modelling. Phase 2</a:t>
                      </a:r>
                      <a:endParaRPr lang="pl-PL" sz="150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0"/>
                        </a:spcAft>
                      </a:pPr>
                      <a:r>
                        <a:rPr lang="en-US" sz="1500" dirty="0">
                          <a:solidFill>
                            <a:srgbClr val="000000"/>
                          </a:solidFill>
                          <a:effectLst/>
                          <a:latin typeface="+mn-lt"/>
                          <a:ea typeface="MS Mincho" panose="02020609040205080304" pitchFamily="49" charset="-128"/>
                          <a:cs typeface="Calibri" panose="020F0502020204030204" pitchFamily="34" charset="0"/>
                        </a:rPr>
                        <a:t>1.Benchmark of MCNP modelling with experimental results of the NS-GEM.</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dirty="0">
                          <a:solidFill>
                            <a:srgbClr val="000000"/>
                          </a:solidFill>
                          <a:effectLst/>
                          <a:latin typeface="+mn-lt"/>
                          <a:ea typeface="MS Mincho" panose="02020609040205080304" pitchFamily="49" charset="-128"/>
                          <a:cs typeface="Calibri" panose="020F0502020204030204" pitchFamily="34" charset="0"/>
                        </a:rPr>
                        <a:t>2.Numerical modelling of activation of NS-GEM structure elements in the ITER neutron field</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b="1" dirty="0">
                          <a:solidFill>
                            <a:srgbClr val="C45911"/>
                          </a:solidFill>
                          <a:effectLst/>
                          <a:latin typeface="+mn-lt"/>
                          <a:ea typeface="MS Mincho" panose="02020609040205080304" pitchFamily="49" charset="-128"/>
                          <a:cs typeface="Calibri" panose="020F0502020204030204" pitchFamily="34" charset="0"/>
                        </a:rPr>
                        <a:t>Technical Note 9</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500" b="1" i="1" dirty="0">
                          <a:solidFill>
                            <a:srgbClr val="000000"/>
                          </a:solidFill>
                          <a:effectLst/>
                          <a:latin typeface="+mn-lt"/>
                          <a:ea typeface="MS Mincho" panose="02020609040205080304" pitchFamily="49" charset="-128"/>
                          <a:cs typeface="Calibri" panose="020F0502020204030204" pitchFamily="34" charset="0"/>
                        </a:rPr>
                        <a:t>Responsible: K. </a:t>
                      </a:r>
                      <a:r>
                        <a:rPr lang="en-US" sz="1500" b="1" i="1" dirty="0" err="1">
                          <a:solidFill>
                            <a:srgbClr val="000000"/>
                          </a:solidFill>
                          <a:effectLst/>
                          <a:latin typeface="+mn-lt"/>
                          <a:ea typeface="MS Mincho" panose="02020609040205080304" pitchFamily="49" charset="-128"/>
                          <a:cs typeface="Calibri" panose="020F0502020204030204" pitchFamily="34" charset="0"/>
                        </a:rPr>
                        <a:t>Drozdowicz</a:t>
                      </a:r>
                      <a:r>
                        <a:rPr lang="en-US" sz="1500" b="1" i="1" dirty="0">
                          <a:solidFill>
                            <a:srgbClr val="000000"/>
                          </a:solidFill>
                          <a:effectLst/>
                          <a:latin typeface="+mn-lt"/>
                          <a:ea typeface="MS Mincho" panose="02020609040205080304" pitchFamily="49" charset="-128"/>
                          <a:cs typeface="Calibri" panose="020F0502020204030204" pitchFamily="34" charset="0"/>
                        </a:rPr>
                        <a:t>, U. </a:t>
                      </a:r>
                      <a:r>
                        <a:rPr lang="en-US" sz="1500" b="1" i="1" dirty="0" err="1">
                          <a:solidFill>
                            <a:srgbClr val="000000"/>
                          </a:solidFill>
                          <a:effectLst/>
                          <a:latin typeface="+mn-lt"/>
                          <a:ea typeface="MS Mincho" panose="02020609040205080304" pitchFamily="49" charset="-128"/>
                          <a:cs typeface="Calibri" panose="020F0502020204030204" pitchFamily="34" charset="0"/>
                        </a:rPr>
                        <a:t>Wiącek</a:t>
                      </a:r>
                      <a:r>
                        <a:rPr lang="en-US" sz="1500" b="1" i="1" dirty="0">
                          <a:solidFill>
                            <a:srgbClr val="000000"/>
                          </a:solidFill>
                          <a:effectLst/>
                          <a:latin typeface="+mn-lt"/>
                          <a:ea typeface="MS Mincho" panose="02020609040205080304" pitchFamily="49" charset="-128"/>
                          <a:cs typeface="Calibri" panose="020F0502020204030204" pitchFamily="34" charset="0"/>
                        </a:rPr>
                        <a:t>, A. </a:t>
                      </a:r>
                      <a:r>
                        <a:rPr lang="en-US" sz="1500" b="1" i="1" dirty="0" err="1">
                          <a:solidFill>
                            <a:srgbClr val="000000"/>
                          </a:solidFill>
                          <a:effectLst/>
                          <a:latin typeface="+mn-lt"/>
                          <a:ea typeface="MS Mincho" panose="02020609040205080304" pitchFamily="49" charset="-128"/>
                          <a:cs typeface="Calibri" panose="020F0502020204030204" pitchFamily="34" charset="0"/>
                        </a:rPr>
                        <a:t>Wójcik-Gargula</a:t>
                      </a:r>
                      <a:r>
                        <a:rPr lang="en-US" sz="1500" b="1" i="1" dirty="0">
                          <a:solidFill>
                            <a:srgbClr val="000000"/>
                          </a:solidFill>
                          <a:effectLst/>
                          <a:latin typeface="+mn-lt"/>
                          <a:ea typeface="MS Mincho" panose="02020609040205080304" pitchFamily="49" charset="-128"/>
                          <a:cs typeface="Calibri" panose="020F0502020204030204" pitchFamily="34" charset="0"/>
                        </a:rPr>
                        <a:t> (IFJ PAN)</a:t>
                      </a:r>
                      <a:endParaRPr lang="pl-PL" sz="1500" b="1" i="1"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dirty="0">
                          <a:solidFill>
                            <a:srgbClr val="000000"/>
                          </a:solidFill>
                          <a:effectLst/>
                          <a:latin typeface="+mn-lt"/>
                          <a:ea typeface="MS Mincho" panose="02020609040205080304" pitchFamily="49" charset="-128"/>
                          <a:cs typeface="Calibri" panose="020F0502020204030204" pitchFamily="34" charset="0"/>
                        </a:rPr>
                        <a:t>05.2024</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2329686780"/>
                  </a:ext>
                </a:extLst>
              </a:tr>
              <a:tr h="786166">
                <a:tc>
                  <a:txBody>
                    <a:bodyPr/>
                    <a:lstStyle/>
                    <a:p>
                      <a:pPr marL="0" lvl="0" indent="0" algn="just">
                        <a:buFont typeface="+mj-lt"/>
                        <a:buNone/>
                      </a:pPr>
                      <a:r>
                        <a:rPr lang="pl-PL" sz="1500" i="1" dirty="0">
                          <a:effectLst/>
                          <a:latin typeface="+mn-lt"/>
                          <a:ea typeface="MS Mincho" panose="02020609040205080304" pitchFamily="49" charset="-128"/>
                          <a:cs typeface="Times New Roman" panose="02020603050405020304" pitchFamily="18" charset="0"/>
                        </a:rPr>
                        <a:t>W18</a:t>
                      </a:r>
                      <a:endParaRPr lang="pl-PL" sz="1500" dirty="0">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i="1">
                          <a:solidFill>
                            <a:srgbClr val="000000"/>
                          </a:solidFill>
                          <a:effectLst/>
                          <a:latin typeface="+mn-lt"/>
                          <a:ea typeface="MS Mincho" panose="02020609040205080304" pitchFamily="49" charset="-128"/>
                          <a:cs typeface="Calibri" panose="020F0502020204030204" pitchFamily="34" charset="0"/>
                        </a:rPr>
                        <a:t>Assessment of SN-GEM measurement capabilities, Part 2</a:t>
                      </a:r>
                      <a:endParaRPr lang="pl-PL" sz="150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0"/>
                        </a:spcAft>
                      </a:pPr>
                      <a:r>
                        <a:rPr lang="en-US" sz="1500" i="1" dirty="0">
                          <a:solidFill>
                            <a:srgbClr val="000000"/>
                          </a:solidFill>
                          <a:effectLst/>
                          <a:latin typeface="+mn-lt"/>
                          <a:ea typeface="MS Mincho" panose="02020609040205080304" pitchFamily="49" charset="-128"/>
                          <a:cs typeface="Calibri" panose="020F0502020204030204" pitchFamily="34" charset="0"/>
                        </a:rPr>
                        <a:t>Assessment of the possibility of using SN-GEM as an element of HRNS for ITER.</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b="1" dirty="0">
                          <a:solidFill>
                            <a:srgbClr val="C45911"/>
                          </a:solidFill>
                          <a:effectLst/>
                          <a:latin typeface="+mn-lt"/>
                          <a:ea typeface="MS Mincho" panose="02020609040205080304" pitchFamily="49" charset="-128"/>
                          <a:cs typeface="Calibri" panose="020F0502020204030204" pitchFamily="34" charset="0"/>
                        </a:rPr>
                        <a:t>Technical Note 10</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b="1" i="1" dirty="0">
                          <a:solidFill>
                            <a:srgbClr val="000000"/>
                          </a:solidFill>
                          <a:effectLst/>
                          <a:latin typeface="+mn-lt"/>
                          <a:ea typeface="MS Mincho" panose="02020609040205080304" pitchFamily="49" charset="-128"/>
                          <a:cs typeface="Calibri" panose="020F0502020204030204" pitchFamily="34" charset="0"/>
                        </a:rPr>
                        <a:t>Responsible: W. </a:t>
                      </a:r>
                      <a:r>
                        <a:rPr lang="en-US" sz="1500" b="1" i="1" dirty="0" err="1">
                          <a:solidFill>
                            <a:srgbClr val="000000"/>
                          </a:solidFill>
                          <a:effectLst/>
                          <a:latin typeface="+mn-lt"/>
                          <a:ea typeface="MS Mincho" panose="02020609040205080304" pitchFamily="49" charset="-128"/>
                          <a:cs typeface="Calibri" panose="020F0502020204030204" pitchFamily="34" charset="0"/>
                        </a:rPr>
                        <a:t>Dąbrowski</a:t>
                      </a:r>
                      <a:r>
                        <a:rPr lang="en-US" sz="1500" b="1" i="1" dirty="0">
                          <a:solidFill>
                            <a:srgbClr val="000000"/>
                          </a:solidFill>
                          <a:effectLst/>
                          <a:latin typeface="+mn-lt"/>
                          <a:ea typeface="MS Mincho" panose="02020609040205080304" pitchFamily="49" charset="-128"/>
                          <a:cs typeface="Calibri" panose="020F0502020204030204" pitchFamily="34" charset="0"/>
                        </a:rPr>
                        <a:t> (AGH), A. Jardin (IFJ PAN), D. </a:t>
                      </a:r>
                      <a:r>
                        <a:rPr lang="en-US" sz="1500" b="1" i="1" dirty="0" err="1">
                          <a:solidFill>
                            <a:srgbClr val="000000"/>
                          </a:solidFill>
                          <a:effectLst/>
                          <a:latin typeface="+mn-lt"/>
                          <a:ea typeface="MS Mincho" panose="02020609040205080304" pitchFamily="49" charset="-128"/>
                          <a:cs typeface="Calibri" panose="020F0502020204030204" pitchFamily="34" charset="0"/>
                        </a:rPr>
                        <a:t>Mazon</a:t>
                      </a:r>
                      <a:r>
                        <a:rPr lang="en-US" sz="1500" b="1" i="1" dirty="0">
                          <a:solidFill>
                            <a:srgbClr val="000000"/>
                          </a:solidFill>
                          <a:effectLst/>
                          <a:latin typeface="+mn-lt"/>
                          <a:ea typeface="MS Mincho" panose="02020609040205080304" pitchFamily="49" charset="-128"/>
                          <a:cs typeface="Calibri" panose="020F0502020204030204" pitchFamily="34" charset="0"/>
                        </a:rPr>
                        <a:t> (CEA</a:t>
                      </a:r>
                      <a:r>
                        <a:rPr lang="en-US" sz="1500" i="1" dirty="0">
                          <a:solidFill>
                            <a:srgbClr val="000000"/>
                          </a:solidFill>
                          <a:effectLst/>
                          <a:latin typeface="+mn-lt"/>
                          <a:ea typeface="MS Mincho" panose="02020609040205080304" pitchFamily="49" charset="-128"/>
                          <a:cs typeface="Calibri" panose="020F0502020204030204" pitchFamily="34" charset="0"/>
                        </a:rPr>
                        <a:t>) </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i="1" dirty="0">
                          <a:solidFill>
                            <a:srgbClr val="000000"/>
                          </a:solidFill>
                          <a:effectLst/>
                          <a:latin typeface="+mn-lt"/>
                          <a:ea typeface="MS Mincho" panose="02020609040205080304" pitchFamily="49" charset="-128"/>
                          <a:cs typeface="Calibri" panose="020F0502020204030204" pitchFamily="34" charset="0"/>
                        </a:rPr>
                        <a:t>05.2024</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979661759"/>
                  </a:ext>
                </a:extLst>
              </a:tr>
              <a:tr h="657043">
                <a:tc>
                  <a:txBody>
                    <a:bodyPr/>
                    <a:lstStyle/>
                    <a:p>
                      <a:pPr marL="0" lvl="0" indent="0" algn="just">
                        <a:buFont typeface="+mj-lt"/>
                        <a:buNone/>
                      </a:pPr>
                      <a:r>
                        <a:rPr lang="pl-PL" sz="1500" dirty="0">
                          <a:effectLst/>
                          <a:latin typeface="+mn-lt"/>
                          <a:ea typeface="MS Mincho" panose="02020609040205080304" pitchFamily="49" charset="-128"/>
                          <a:cs typeface="Times New Roman" panose="02020603050405020304" pitchFamily="18" charset="0"/>
                        </a:rPr>
                        <a:t>W19</a:t>
                      </a:r>
                      <a:endParaRPr lang="pl-PL" sz="1500" dirty="0">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a:solidFill>
                            <a:srgbClr val="000000"/>
                          </a:solidFill>
                          <a:effectLst/>
                          <a:latin typeface="+mn-lt"/>
                          <a:ea typeface="MS Mincho" panose="02020609040205080304" pitchFamily="49" charset="-128"/>
                          <a:cs typeface="Calibri" panose="020F0502020204030204" pitchFamily="34" charset="0"/>
                        </a:rPr>
                        <a:t>NS-GEM synthetic diagnostic. Phase 2</a:t>
                      </a:r>
                      <a:endParaRPr lang="pl-PL" sz="150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0"/>
                        </a:spcAft>
                      </a:pPr>
                      <a:r>
                        <a:rPr lang="en-US" sz="1500" dirty="0">
                          <a:solidFill>
                            <a:srgbClr val="000000"/>
                          </a:solidFill>
                          <a:effectLst/>
                          <a:latin typeface="+mn-lt"/>
                          <a:ea typeface="MS Mincho" panose="02020609040205080304" pitchFamily="49" charset="-128"/>
                          <a:cs typeface="Calibri" panose="020F0502020204030204" pitchFamily="34" charset="0"/>
                        </a:rPr>
                        <a:t>Simulation of the NS-GEM responses for various ITER scenarios</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b="1" dirty="0">
                          <a:solidFill>
                            <a:srgbClr val="C45911"/>
                          </a:solidFill>
                          <a:effectLst/>
                          <a:latin typeface="+mn-lt"/>
                          <a:ea typeface="MS Mincho" panose="02020609040205080304" pitchFamily="49" charset="-128"/>
                          <a:cs typeface="Calibri" panose="020F0502020204030204" pitchFamily="34" charset="0"/>
                        </a:rPr>
                        <a:t>Technical Note 11</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b="1" i="1" dirty="0">
                          <a:solidFill>
                            <a:srgbClr val="000000"/>
                          </a:solidFill>
                          <a:effectLst/>
                          <a:latin typeface="+mn-lt"/>
                          <a:ea typeface="MS Mincho" panose="02020609040205080304" pitchFamily="49" charset="-128"/>
                          <a:cs typeface="Calibri" panose="020F0502020204030204" pitchFamily="34" charset="0"/>
                        </a:rPr>
                        <a:t>Responsible: J. Bielecki, A. Jardin (IFJ PAN)</a:t>
                      </a:r>
                      <a:endParaRPr lang="pl-PL" sz="1500" b="1" i="1"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dirty="0">
                          <a:solidFill>
                            <a:srgbClr val="000000"/>
                          </a:solidFill>
                          <a:effectLst/>
                          <a:latin typeface="+mn-lt"/>
                          <a:ea typeface="MS Mincho" panose="02020609040205080304" pitchFamily="49" charset="-128"/>
                          <a:cs typeface="Calibri" panose="020F0502020204030204" pitchFamily="34" charset="0"/>
                        </a:rPr>
                        <a:t>05.2024</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3604463871"/>
                  </a:ext>
                </a:extLst>
              </a:tr>
              <a:tr h="724004">
                <a:tc>
                  <a:txBody>
                    <a:bodyPr/>
                    <a:lstStyle/>
                    <a:p>
                      <a:pPr marL="0" lvl="0" indent="0" algn="just">
                        <a:buFont typeface="+mj-lt"/>
                        <a:buNone/>
                      </a:pPr>
                      <a:r>
                        <a:rPr lang="pl-PL" sz="1500" dirty="0">
                          <a:effectLst/>
                          <a:latin typeface="+mn-lt"/>
                          <a:ea typeface="MS Mincho" panose="02020609040205080304" pitchFamily="49" charset="-128"/>
                          <a:cs typeface="Times New Roman" panose="02020603050405020304" pitchFamily="18" charset="0"/>
                        </a:rPr>
                        <a:t>W20</a:t>
                      </a:r>
                      <a:endParaRPr lang="pl-PL" sz="1500" dirty="0">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r>
                        <a:rPr lang="en-US" sz="1500">
                          <a:solidFill>
                            <a:srgbClr val="000000"/>
                          </a:solidFill>
                          <a:effectLst/>
                          <a:latin typeface="+mn-lt"/>
                          <a:ea typeface="Times New Roman" panose="02020603050405020304" pitchFamily="18" charset="0"/>
                          <a:cs typeface="Times New Roman" panose="02020603050405020304" pitchFamily="18" charset="0"/>
                        </a:rPr>
                        <a:t>Final design review meeting</a:t>
                      </a:r>
                      <a:endParaRPr lang="pl-PL" sz="1500">
                        <a:solidFill>
                          <a:srgbClr val="000000"/>
                        </a:solidFill>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marL="342900" lvl="0" indent="-342900">
                        <a:buFont typeface="+mj-lt"/>
                        <a:buAutoNum type="arabicPeriod"/>
                      </a:pPr>
                      <a:r>
                        <a:rPr lang="en-US" sz="1500" dirty="0">
                          <a:solidFill>
                            <a:srgbClr val="000000"/>
                          </a:solidFill>
                          <a:effectLst/>
                          <a:latin typeface="+mn-lt"/>
                          <a:ea typeface="Times New Roman" panose="02020603050405020304" pitchFamily="18" charset="0"/>
                          <a:cs typeface="Times New Roman" panose="02020603050405020304" pitchFamily="18" charset="0"/>
                        </a:rPr>
                        <a:t>Presentation of the final design and test results of the NS-GEM demonstrator</a:t>
                      </a:r>
                      <a:endParaRPr lang="pl-PL" sz="15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500" dirty="0">
                          <a:solidFill>
                            <a:srgbClr val="000000"/>
                          </a:solidFill>
                          <a:effectLst/>
                          <a:latin typeface="+mn-lt"/>
                          <a:ea typeface="Times New Roman" panose="02020603050405020304" pitchFamily="18" charset="0"/>
                          <a:cs typeface="Times New Roman" panose="02020603050405020304" pitchFamily="18" charset="0"/>
                        </a:rPr>
                        <a:t>Review of Technical Notes T9-T11. Reviewer: D. </a:t>
                      </a:r>
                      <a:r>
                        <a:rPr lang="en-US" sz="1500" dirty="0" err="1">
                          <a:solidFill>
                            <a:srgbClr val="000000"/>
                          </a:solidFill>
                          <a:effectLst/>
                          <a:latin typeface="+mn-lt"/>
                          <a:ea typeface="Times New Roman" panose="02020603050405020304" pitchFamily="18" charset="0"/>
                          <a:cs typeface="Times New Roman" panose="02020603050405020304" pitchFamily="18" charset="0"/>
                        </a:rPr>
                        <a:t>Mazon</a:t>
                      </a:r>
                      <a:r>
                        <a:rPr lang="en-US" sz="1500" dirty="0">
                          <a:solidFill>
                            <a:srgbClr val="000000"/>
                          </a:solidFill>
                          <a:effectLst/>
                          <a:latin typeface="+mn-lt"/>
                          <a:ea typeface="Times New Roman" panose="02020603050405020304" pitchFamily="18" charset="0"/>
                          <a:cs typeface="Times New Roman" panose="02020603050405020304" pitchFamily="18" charset="0"/>
                        </a:rPr>
                        <a:t> (CEA)</a:t>
                      </a:r>
                      <a:endParaRPr lang="pl-PL" sz="15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500" dirty="0">
                          <a:solidFill>
                            <a:srgbClr val="000000"/>
                          </a:solidFill>
                          <a:effectLst/>
                          <a:latin typeface="+mn-lt"/>
                          <a:ea typeface="Times New Roman" panose="02020603050405020304" pitchFamily="18" charset="0"/>
                          <a:cs typeface="Times New Roman" panose="02020603050405020304" pitchFamily="18" charset="0"/>
                        </a:rPr>
                        <a:t>Validation of Technical Notes T9-T11:  M. Scholz </a:t>
                      </a:r>
                      <a:endParaRPr lang="pl-PL" sz="1500" dirty="0">
                        <a:solidFill>
                          <a:srgbClr val="000000"/>
                        </a:solidFill>
                        <a:effectLst/>
                        <a:latin typeface="+mn-lt"/>
                        <a:ea typeface="Times New Roman" panose="02020603050405020304" pitchFamily="18" charset="0"/>
                        <a:cs typeface="Times New Roman" panose="02020603050405020304" pitchFamily="18" charset="0"/>
                      </a:endParaRPr>
                    </a:p>
                    <a:p>
                      <a:r>
                        <a:rPr lang="en-US" sz="1500" b="1" i="1" dirty="0">
                          <a:solidFill>
                            <a:srgbClr val="000000"/>
                          </a:solidFill>
                          <a:effectLst/>
                          <a:latin typeface="+mn-lt"/>
                          <a:ea typeface="Times New Roman" panose="02020603050405020304" pitchFamily="18" charset="0"/>
                          <a:cs typeface="Times New Roman" panose="02020603050405020304" pitchFamily="18" charset="0"/>
                        </a:rPr>
                        <a:t>Responsible: U. </a:t>
                      </a:r>
                      <a:r>
                        <a:rPr lang="en-US" sz="1500" b="1" i="1" dirty="0" err="1">
                          <a:solidFill>
                            <a:srgbClr val="000000"/>
                          </a:solidFill>
                          <a:effectLst/>
                          <a:latin typeface="+mn-lt"/>
                          <a:ea typeface="Times New Roman" panose="02020603050405020304" pitchFamily="18" charset="0"/>
                          <a:cs typeface="Times New Roman" panose="02020603050405020304" pitchFamily="18" charset="0"/>
                        </a:rPr>
                        <a:t>Woźnicka</a:t>
                      </a:r>
                      <a:r>
                        <a:rPr lang="en-US" sz="1500" b="1" i="1" dirty="0">
                          <a:solidFill>
                            <a:srgbClr val="000000"/>
                          </a:solidFill>
                          <a:effectLst/>
                          <a:latin typeface="+mn-lt"/>
                          <a:ea typeface="Times New Roman" panose="02020603050405020304" pitchFamily="18" charset="0"/>
                          <a:cs typeface="Times New Roman" panose="02020603050405020304" pitchFamily="18" charset="0"/>
                        </a:rPr>
                        <a:t> (IFJ PAN). </a:t>
                      </a:r>
                      <a:endParaRPr lang="pl-PL" sz="1500" b="1" i="1" dirty="0">
                        <a:solidFill>
                          <a:srgbClr val="000000"/>
                        </a:solidFill>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dirty="0">
                          <a:solidFill>
                            <a:srgbClr val="000000"/>
                          </a:solidFill>
                          <a:effectLst/>
                          <a:latin typeface="+mn-lt"/>
                          <a:ea typeface="MS Mincho" panose="02020609040205080304" pitchFamily="49" charset="-128"/>
                          <a:cs typeface="Calibri" panose="020F0502020204030204" pitchFamily="34" charset="0"/>
                        </a:rPr>
                        <a:t>06.2024</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4043613598"/>
                  </a:ext>
                </a:extLst>
              </a:tr>
              <a:tr h="583911">
                <a:tc>
                  <a:txBody>
                    <a:bodyPr/>
                    <a:lstStyle/>
                    <a:p>
                      <a:pPr marL="0" lvl="0" indent="0" algn="just">
                        <a:buFont typeface="+mj-lt"/>
                        <a:buNone/>
                      </a:pPr>
                      <a:r>
                        <a:rPr lang="pl-PL" sz="1500" dirty="0">
                          <a:effectLst/>
                          <a:latin typeface="+mn-lt"/>
                          <a:ea typeface="MS Mincho" panose="02020609040205080304" pitchFamily="49" charset="-128"/>
                          <a:cs typeface="Times New Roman" panose="02020603050405020304" pitchFamily="18" charset="0"/>
                        </a:rPr>
                        <a:t>W21</a:t>
                      </a:r>
                      <a:endParaRPr lang="pl-PL" sz="1500" dirty="0">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r>
                        <a:rPr lang="en-US" sz="1500">
                          <a:solidFill>
                            <a:srgbClr val="000000"/>
                          </a:solidFill>
                          <a:effectLst/>
                          <a:latin typeface="+mn-lt"/>
                          <a:ea typeface="Times New Roman" panose="02020603050405020304" pitchFamily="18" charset="0"/>
                          <a:cs typeface="Times New Roman" panose="02020603050405020304" pitchFamily="18" charset="0"/>
                        </a:rPr>
                        <a:t>Final Report</a:t>
                      </a:r>
                      <a:endParaRPr lang="pl-PL" sz="1500">
                        <a:solidFill>
                          <a:srgbClr val="000000"/>
                        </a:solidFill>
                        <a:effectLst/>
                        <a:latin typeface="+mn-lt"/>
                        <a:ea typeface="Times New Roman" panose="02020603050405020304" pitchFamily="18"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0"/>
                        </a:spcAft>
                      </a:pPr>
                      <a:r>
                        <a:rPr lang="en-US" sz="1500" b="1" dirty="0">
                          <a:solidFill>
                            <a:srgbClr val="C45911"/>
                          </a:solidFill>
                          <a:effectLst/>
                          <a:latin typeface="+mn-lt"/>
                          <a:ea typeface="MS Mincho" panose="02020609040205080304" pitchFamily="49" charset="-128"/>
                          <a:cs typeface="Calibri" panose="020F0502020204030204" pitchFamily="34" charset="0"/>
                        </a:rPr>
                        <a:t>Deliverable D4</a:t>
                      </a:r>
                      <a:r>
                        <a:rPr lang="en-US" sz="1500" dirty="0">
                          <a:solidFill>
                            <a:srgbClr val="000000"/>
                          </a:solidFill>
                          <a:effectLst/>
                          <a:latin typeface="+mn-lt"/>
                          <a:ea typeface="MS Mincho" panose="02020609040205080304" pitchFamily="49" charset="-128"/>
                          <a:cs typeface="Calibri" panose="020F0502020204030204" pitchFamily="34" charset="0"/>
                        </a:rPr>
                        <a:t>: Development of GEM detector as a compact neutron spectrometer for fusion plasmas NS-GEM</a:t>
                      </a:r>
                      <a:endParaRPr lang="pl-PL" sz="15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500" b="1" i="1" dirty="0">
                          <a:solidFill>
                            <a:srgbClr val="000000"/>
                          </a:solidFill>
                          <a:effectLst/>
                          <a:latin typeface="+mn-lt"/>
                          <a:ea typeface="MS Mincho" panose="02020609040205080304" pitchFamily="49" charset="-128"/>
                          <a:cs typeface="Calibri" panose="020F0502020204030204" pitchFamily="34" charset="0"/>
                        </a:rPr>
                        <a:t>Editor: </a:t>
                      </a:r>
                      <a:r>
                        <a:rPr lang="en-US" sz="1500" b="1" i="1" dirty="0" err="1">
                          <a:solidFill>
                            <a:srgbClr val="000000"/>
                          </a:solidFill>
                          <a:effectLst/>
                          <a:latin typeface="+mn-lt"/>
                          <a:ea typeface="MS Mincho" panose="02020609040205080304" pitchFamily="49" charset="-128"/>
                          <a:cs typeface="Calibri" panose="020F0502020204030204" pitchFamily="34" charset="0"/>
                        </a:rPr>
                        <a:t>M.Scholz</a:t>
                      </a:r>
                      <a:r>
                        <a:rPr lang="en-US" sz="1500" b="1" i="1" dirty="0">
                          <a:solidFill>
                            <a:srgbClr val="000000"/>
                          </a:solidFill>
                          <a:effectLst/>
                          <a:latin typeface="+mn-lt"/>
                          <a:ea typeface="MS Mincho" panose="02020609040205080304" pitchFamily="49" charset="-128"/>
                          <a:cs typeface="Calibri" panose="020F0502020204030204" pitchFamily="34" charset="0"/>
                        </a:rPr>
                        <a:t> and the project team</a:t>
                      </a:r>
                      <a:endParaRPr lang="pl-PL" sz="1500" b="1" i="1"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tc>
                  <a:txBody>
                    <a:bodyPr/>
                    <a:lstStyle/>
                    <a:p>
                      <a:pPr>
                        <a:lnSpc>
                          <a:spcPct val="107000"/>
                        </a:lnSpc>
                        <a:spcAft>
                          <a:spcPts val="800"/>
                        </a:spcAft>
                      </a:pPr>
                      <a:r>
                        <a:rPr lang="en-US" sz="1500" dirty="0">
                          <a:solidFill>
                            <a:srgbClr val="000000"/>
                          </a:solidFill>
                          <a:effectLst/>
                          <a:latin typeface="+mn-lt"/>
                          <a:ea typeface="MS Mincho" panose="02020609040205080304" pitchFamily="49" charset="-128"/>
                          <a:cs typeface="Calibri" panose="020F0502020204030204" pitchFamily="34" charset="0"/>
                        </a:rPr>
                        <a:t>06.2024</a:t>
                      </a:r>
                      <a:endParaRPr lang="pl-PL" sz="1500" dirty="0">
                        <a:effectLst/>
                        <a:latin typeface="+mn-lt"/>
                        <a:ea typeface="Calibri" panose="020F0502020204030204" pitchFamily="34" charset="0"/>
                        <a:cs typeface="Times New Roman" panose="02020603050405020304" pitchFamily="18" charset="0"/>
                      </a:endParaRPr>
                    </a:p>
                  </a:txBody>
                  <a:tcPr marL="49364" marR="49364"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FBE4D5"/>
                    </a:solidFill>
                  </a:tcPr>
                </a:tc>
                <a:extLst>
                  <a:ext uri="{0D108BD9-81ED-4DB2-BD59-A6C34878D82A}">
                    <a16:rowId xmlns:a16="http://schemas.microsoft.com/office/drawing/2014/main" val="892898408"/>
                  </a:ext>
                </a:extLst>
              </a:tr>
            </a:tbl>
          </a:graphicData>
        </a:graphic>
      </p:graphicFrame>
      <p:sp>
        <p:nvSpPr>
          <p:cNvPr id="3" name="Text Box 5">
            <a:extLst>
              <a:ext uri="{FF2B5EF4-FFF2-40B4-BE49-F238E27FC236}">
                <a16:creationId xmlns:a16="http://schemas.microsoft.com/office/drawing/2014/main" id="{D412B582-A9A0-4385-8556-B10B155AFA83}"/>
              </a:ext>
            </a:extLst>
          </p:cNvPr>
          <p:cNvSpPr txBox="1">
            <a:spLocks noChangeArrowheads="1"/>
          </p:cNvSpPr>
          <p:nvPr/>
        </p:nvSpPr>
        <p:spPr bwMode="auto">
          <a:xfrm>
            <a:off x="1981200" y="450114"/>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Work</a:t>
            </a:r>
            <a:r>
              <a:rPr lang="pl-PL" altLang="pl-PL" sz="3200" dirty="0">
                <a:latin typeface="Arial" panose="020B0604020202020204" pitchFamily="34" charset="0"/>
              </a:rPr>
              <a:t> Program 2024</a:t>
            </a:r>
          </a:p>
        </p:txBody>
      </p:sp>
    </p:spTree>
    <p:extLst>
      <p:ext uri="{BB962C8B-B14F-4D97-AF65-F5344CB8AC3E}">
        <p14:creationId xmlns:p14="http://schemas.microsoft.com/office/powerpoint/2010/main" val="426647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CC2111C8-A0D3-4C15-A546-77F7AF93F6BF}"/>
              </a:ext>
            </a:extLst>
          </p:cNvPr>
          <p:cNvGraphicFramePr>
            <a:graphicFrameLocks noGrp="1"/>
          </p:cNvGraphicFramePr>
          <p:nvPr>
            <p:extLst>
              <p:ext uri="{D42A27DB-BD31-4B8C-83A1-F6EECF244321}">
                <p14:modId xmlns:p14="http://schemas.microsoft.com/office/powerpoint/2010/main" val="4142541946"/>
              </p:ext>
            </p:extLst>
          </p:nvPr>
        </p:nvGraphicFramePr>
        <p:xfrm>
          <a:off x="436228" y="1218438"/>
          <a:ext cx="11551640" cy="2282952"/>
        </p:xfrm>
        <a:graphic>
          <a:graphicData uri="http://schemas.openxmlformats.org/drawingml/2006/table">
            <a:tbl>
              <a:tblPr firstRow="1" firstCol="1" bandRow="1"/>
              <a:tblGrid>
                <a:gridCol w="1057012">
                  <a:extLst>
                    <a:ext uri="{9D8B030D-6E8A-4147-A177-3AD203B41FA5}">
                      <a16:colId xmlns:a16="http://schemas.microsoft.com/office/drawing/2014/main" val="817863647"/>
                    </a:ext>
                  </a:extLst>
                </a:gridCol>
                <a:gridCol w="2265028">
                  <a:extLst>
                    <a:ext uri="{9D8B030D-6E8A-4147-A177-3AD203B41FA5}">
                      <a16:colId xmlns:a16="http://schemas.microsoft.com/office/drawing/2014/main" val="3638710240"/>
                    </a:ext>
                  </a:extLst>
                </a:gridCol>
                <a:gridCol w="8229600">
                  <a:extLst>
                    <a:ext uri="{9D8B030D-6E8A-4147-A177-3AD203B41FA5}">
                      <a16:colId xmlns:a16="http://schemas.microsoft.com/office/drawing/2014/main" val="3182724466"/>
                    </a:ext>
                  </a:extLst>
                </a:gridCol>
              </a:tblGrid>
              <a:tr h="0">
                <a:tc>
                  <a:txBody>
                    <a:bodyPr/>
                    <a:lstStyle/>
                    <a:p>
                      <a:pPr>
                        <a:lnSpc>
                          <a:spcPct val="107000"/>
                        </a:lnSpc>
                        <a:spcAft>
                          <a:spcPts val="800"/>
                        </a:spcAft>
                      </a:pPr>
                      <a:r>
                        <a:rPr lang="en-US" sz="2000">
                          <a:solidFill>
                            <a:srgbClr val="FFFFFF"/>
                          </a:solidFill>
                          <a:effectLst/>
                          <a:latin typeface="Calibri" panose="020F0502020204030204" pitchFamily="34" charset="0"/>
                          <a:ea typeface="MS Mincho" panose="02020609040205080304" pitchFamily="49" charset="-128"/>
                          <a:cs typeface="Calibri" panose="020F0502020204030204" pitchFamily="34" charset="0"/>
                        </a:rPr>
                        <a:t>Year</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323E4F"/>
                    </a:solidFill>
                  </a:tcPr>
                </a:tc>
                <a:tc>
                  <a:txBody>
                    <a:bodyPr/>
                    <a:lstStyle/>
                    <a:p>
                      <a:pPr>
                        <a:lnSpc>
                          <a:spcPct val="107000"/>
                        </a:lnSpc>
                        <a:spcAft>
                          <a:spcPts val="800"/>
                        </a:spcAft>
                      </a:pPr>
                      <a:r>
                        <a:rPr lang="en-US" sz="2000">
                          <a:solidFill>
                            <a:srgbClr val="FFFFFF"/>
                          </a:solidFill>
                          <a:effectLst/>
                          <a:latin typeface="Calibri" panose="020F0502020204030204" pitchFamily="34" charset="0"/>
                          <a:ea typeface="MS Mincho" panose="02020609040205080304" pitchFamily="49" charset="-128"/>
                          <a:cs typeface="Calibri" panose="020F0502020204030204" pitchFamily="34" charset="0"/>
                        </a:rPr>
                        <a:t>Title</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323E4F"/>
                    </a:solidFill>
                  </a:tcPr>
                </a:tc>
                <a:tc>
                  <a:txBody>
                    <a:bodyPr/>
                    <a:lstStyle/>
                    <a:p>
                      <a:pPr>
                        <a:lnSpc>
                          <a:spcPct val="107000"/>
                        </a:lnSpc>
                        <a:spcAft>
                          <a:spcPts val="800"/>
                        </a:spcAft>
                      </a:pPr>
                      <a:r>
                        <a:rPr lang="en-US" sz="2000">
                          <a:solidFill>
                            <a:srgbClr val="FFFFFF"/>
                          </a:solidFill>
                          <a:effectLst/>
                          <a:latin typeface="Calibri" panose="020F0502020204030204" pitchFamily="34" charset="0"/>
                          <a:ea typeface="MS Mincho" panose="02020609040205080304" pitchFamily="49" charset="-128"/>
                          <a:cs typeface="Calibri" panose="020F0502020204030204" pitchFamily="34" charset="0"/>
                        </a:rPr>
                        <a:t>Description</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solidFill>
                      <a:srgbClr val="323E4F"/>
                    </a:solidFill>
                  </a:tcPr>
                </a:tc>
                <a:extLst>
                  <a:ext uri="{0D108BD9-81ED-4DB2-BD59-A6C34878D82A}">
                    <a16:rowId xmlns:a16="http://schemas.microsoft.com/office/drawing/2014/main" val="661509149"/>
                  </a:ext>
                </a:extLst>
              </a:tr>
              <a:tr h="0">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2021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D1: Annual Report 1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Design assumptions of the SN-GEM demonstrator and measuring set-up at NG-14 MeV.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extLst>
                  <a:ext uri="{0D108BD9-81ED-4DB2-BD59-A6C34878D82A}">
                    <a16:rowId xmlns:a16="http://schemas.microsoft.com/office/drawing/2014/main" val="183518088"/>
                  </a:ext>
                </a:extLst>
              </a:tr>
              <a:tr h="0">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2022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D2: Annual Report 2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 of the SN-GEM demonstrator and experimental set-up at NG-14 MeV. </a:t>
                      </a:r>
                      <a:endParaRPr lang="pl-P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extLst>
                  <a:ext uri="{0D108BD9-81ED-4DB2-BD59-A6C34878D82A}">
                    <a16:rowId xmlns:a16="http://schemas.microsoft.com/office/drawing/2014/main" val="1795764773"/>
                  </a:ext>
                </a:extLst>
              </a:tr>
              <a:tr h="0">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2023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D3: Annual Report 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Test results of the SN-GEM demonstrator at the NG-14 MeV.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extLst>
                  <a:ext uri="{0D108BD9-81ED-4DB2-BD59-A6C34878D82A}">
                    <a16:rowId xmlns:a16="http://schemas.microsoft.com/office/drawing/2014/main" val="3533658017"/>
                  </a:ext>
                </a:extLst>
              </a:tr>
              <a:tr h="0">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2024</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a:effectLst/>
                          <a:latin typeface="Calibri" panose="020F0502020204030204" pitchFamily="34" charset="0"/>
                          <a:ea typeface="MS Mincho" panose="02020609040205080304" pitchFamily="49" charset="-128"/>
                          <a:cs typeface="Calibri" panose="020F0502020204030204" pitchFamily="34" charset="0"/>
                        </a:rPr>
                        <a:t>D4: Final Report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tc>
                  <a:txBody>
                    <a:bodyPr/>
                    <a:lstStyle/>
                    <a:p>
                      <a:pPr>
                        <a:lnSpc>
                          <a:spcPct val="107000"/>
                        </a:lnSpc>
                        <a:spcAft>
                          <a:spcPts val="800"/>
                        </a:spcAft>
                      </a:pPr>
                      <a:r>
                        <a:rPr lang="en-US" sz="20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Development of GEM detector as a compact neutron spectrometer for fusion plasmas NS-GEM.</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323E4F"/>
                      </a:solidFill>
                      <a:prstDash val="solid"/>
                      <a:round/>
                      <a:headEnd type="none" w="med" len="med"/>
                      <a:tailEnd type="none" w="med" len="med"/>
                    </a:lnL>
                    <a:lnR w="12700" cap="flat" cmpd="sng" algn="ctr">
                      <a:solidFill>
                        <a:srgbClr val="323E4F"/>
                      </a:solidFill>
                      <a:prstDash val="solid"/>
                      <a:round/>
                      <a:headEnd type="none" w="med" len="med"/>
                      <a:tailEnd type="none" w="med" len="med"/>
                    </a:lnR>
                    <a:lnT w="12700" cap="flat" cmpd="sng" algn="ctr">
                      <a:solidFill>
                        <a:srgbClr val="323E4F"/>
                      </a:solidFill>
                      <a:prstDash val="solid"/>
                      <a:round/>
                      <a:headEnd type="none" w="med" len="med"/>
                      <a:tailEnd type="none" w="med" len="med"/>
                    </a:lnT>
                    <a:lnB w="12700" cap="flat" cmpd="sng" algn="ctr">
                      <a:solidFill>
                        <a:srgbClr val="323E4F"/>
                      </a:solidFill>
                      <a:prstDash val="solid"/>
                      <a:round/>
                      <a:headEnd type="none" w="med" len="med"/>
                      <a:tailEnd type="none" w="med" len="med"/>
                    </a:lnB>
                  </a:tcPr>
                </a:tc>
                <a:extLst>
                  <a:ext uri="{0D108BD9-81ED-4DB2-BD59-A6C34878D82A}">
                    <a16:rowId xmlns:a16="http://schemas.microsoft.com/office/drawing/2014/main" val="3253176784"/>
                  </a:ext>
                </a:extLst>
              </a:tr>
            </a:tbl>
          </a:graphicData>
        </a:graphic>
      </p:graphicFrame>
      <p:sp>
        <p:nvSpPr>
          <p:cNvPr id="4" name="Text Box 5">
            <a:extLst>
              <a:ext uri="{FF2B5EF4-FFF2-40B4-BE49-F238E27FC236}">
                <a16:creationId xmlns:a16="http://schemas.microsoft.com/office/drawing/2014/main" id="{7E10B98C-636C-4B27-A72F-2E866BE2171D}"/>
              </a:ext>
            </a:extLst>
          </p:cNvPr>
          <p:cNvSpPr txBox="1">
            <a:spLocks noChangeArrowheads="1"/>
          </p:cNvSpPr>
          <p:nvPr/>
        </p:nvSpPr>
        <p:spPr bwMode="auto">
          <a:xfrm>
            <a:off x="1981200" y="408169"/>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Deliverables</a:t>
            </a:r>
            <a:endParaRPr lang="pl-PL" altLang="pl-PL" sz="3200" dirty="0">
              <a:latin typeface="Arial" panose="020B0604020202020204" pitchFamily="34" charset="0"/>
            </a:endParaRPr>
          </a:p>
        </p:txBody>
      </p:sp>
      <p:sp>
        <p:nvSpPr>
          <p:cNvPr id="5" name="Rectangle 5">
            <a:extLst>
              <a:ext uri="{FF2B5EF4-FFF2-40B4-BE49-F238E27FC236}">
                <a16:creationId xmlns:a16="http://schemas.microsoft.com/office/drawing/2014/main" id="{15922B41-472C-4F00-B210-BA5C0D5F7E87}"/>
              </a:ext>
            </a:extLst>
          </p:cNvPr>
          <p:cNvSpPr/>
          <p:nvPr/>
        </p:nvSpPr>
        <p:spPr>
          <a:xfrm>
            <a:off x="614459" y="3945057"/>
            <a:ext cx="11489457" cy="1157496"/>
          </a:xfrm>
          <a:prstGeom prst="rect">
            <a:avLst/>
          </a:prstGeom>
        </p:spPr>
        <p:txBody>
          <a:bodyPr wrap="square">
            <a:spAutoFit/>
          </a:bodyPr>
          <a:lstStyle/>
          <a:p>
            <a:pPr>
              <a:lnSpc>
                <a:spcPct val="115000"/>
              </a:lnSpc>
              <a:spcAft>
                <a:spcPts val="1000"/>
              </a:spcAft>
            </a:pPr>
            <a:r>
              <a:rPr lang="en-US" dirty="0"/>
              <a:t>Reporting</a:t>
            </a:r>
            <a:endParaRPr lang="pl-PL" dirty="0"/>
          </a:p>
          <a:p>
            <a:pPr>
              <a:lnSpc>
                <a:spcPct val="115000"/>
              </a:lnSpc>
              <a:spcAft>
                <a:spcPts val="1000"/>
              </a:spcAft>
            </a:pPr>
            <a:r>
              <a:rPr lang="en-US" dirty="0"/>
              <a:t>All ENR project PIs must submit the </a:t>
            </a:r>
            <a:r>
              <a:rPr lang="en-US" b="1" dirty="0">
                <a:solidFill>
                  <a:srgbClr val="002060"/>
                </a:solidFill>
              </a:rPr>
              <a:t>annual reports</a:t>
            </a:r>
            <a:r>
              <a:rPr lang="en-US" dirty="0">
                <a:solidFill>
                  <a:srgbClr val="002060"/>
                </a:solidFill>
              </a:rPr>
              <a:t> </a:t>
            </a:r>
            <a:r>
              <a:rPr lang="en-US" dirty="0"/>
              <a:t>on achievement of project deliverables (template and submission instructions will be provided by the </a:t>
            </a:r>
            <a:r>
              <a:rPr lang="en-US" dirty="0">
                <a:solidFill>
                  <a:srgbClr val="002060"/>
                </a:solidFill>
              </a:rPr>
              <a:t>PMU</a:t>
            </a:r>
            <a:r>
              <a:rPr lang="en-US" dirty="0"/>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6">
            <a:extLst>
              <a:ext uri="{FF2B5EF4-FFF2-40B4-BE49-F238E27FC236}">
                <a16:creationId xmlns:a16="http://schemas.microsoft.com/office/drawing/2014/main" id="{53E96466-F0F1-4992-8C35-87D041215D82}"/>
              </a:ext>
            </a:extLst>
          </p:cNvPr>
          <p:cNvSpPr/>
          <p:nvPr/>
        </p:nvSpPr>
        <p:spPr>
          <a:xfrm>
            <a:off x="647683" y="5102553"/>
            <a:ext cx="11128730" cy="710707"/>
          </a:xfrm>
          <a:prstGeom prst="rect">
            <a:avLst/>
          </a:prstGeom>
        </p:spPr>
        <p:txBody>
          <a:bodyPr wrap="square">
            <a:spAutoFit/>
          </a:bodyPr>
          <a:lstStyle/>
          <a:p>
            <a:pPr>
              <a:lnSpc>
                <a:spcPct val="115000"/>
              </a:lnSpc>
              <a:spcAft>
                <a:spcPts val="1000"/>
              </a:spcAft>
            </a:pPr>
            <a:r>
              <a:rPr lang="en-US" dirty="0"/>
              <a:t>The reports should be as brief and clear as possible, referring to publications and other information for details. However there should be enough information to support statements that deliverables have been achieved.</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03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885AA57-8371-439C-AFA3-04582B919841}"/>
              </a:ext>
            </a:extLst>
          </p:cNvPr>
          <p:cNvSpPr/>
          <p:nvPr/>
        </p:nvSpPr>
        <p:spPr>
          <a:xfrm>
            <a:off x="253497" y="1033024"/>
            <a:ext cx="11624650" cy="3838487"/>
          </a:xfrm>
          <a:prstGeom prst="rect">
            <a:avLst/>
          </a:prstGeom>
        </p:spPr>
        <p:txBody>
          <a:bodyPr wrap="square">
            <a:spAutoFit/>
          </a:bodyPr>
          <a:lstStyle/>
          <a:p>
            <a:pPr>
              <a:lnSpc>
                <a:spcPct val="115000"/>
              </a:lnSpc>
              <a:spcBef>
                <a:spcPts val="200"/>
              </a:spcBef>
            </a:pPr>
            <a:r>
              <a:rPr lang="en-GB" sz="2400" b="1" u="sng"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IMS</a:t>
            </a:r>
            <a:r>
              <a:rPr lang="en-GB"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000" b="1" dirty="0">
                <a:solidFill>
                  <a:schemeClr val="bg2">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 information (financial) management</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The contractual information for all ENR projects will maintained in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https://IMS.euro-fusion.org</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PIs</a:t>
            </a:r>
            <a:r>
              <a:rPr lang="en-GB" dirty="0">
                <a:latin typeface="Calibri" panose="020F0502020204030204" pitchFamily="34" charset="0"/>
                <a:ea typeface="Calibri" panose="020F0502020204030204" pitchFamily="34" charset="0"/>
                <a:cs typeface="Times New Roman" panose="02020603050405020304" pitchFamily="18" charset="0"/>
              </a:rPr>
              <a:t> will get access to their project area (implemented under the WP EnR) and must maintain Task and Deliverable description. </a:t>
            </a: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PMU</a:t>
            </a:r>
            <a:r>
              <a:rPr lang="en-GB" dirty="0">
                <a:latin typeface="Calibri" panose="020F0502020204030204" pitchFamily="34" charset="0"/>
                <a:ea typeface="Calibri" panose="020F0502020204030204" pitchFamily="34" charset="0"/>
                <a:cs typeface="Times New Roman" panose="02020603050405020304" pitchFamily="18" charset="0"/>
              </a:rPr>
              <a:t> (in consultation with PIs) will maintain the financial planning of the project in IMS.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IMS must be also used to manage all the missions by the project participants.</a:t>
            </a: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pPr>
            <a:r>
              <a:rPr lang="en-GB" sz="2400" b="1" u="sng"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IDM</a:t>
            </a:r>
            <a:r>
              <a:rPr lang="en-GB"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000" b="1" dirty="0">
                <a:solidFill>
                  <a:schemeClr val="bg2">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 document management</a:t>
            </a:r>
            <a:endParaRPr lang="en-GB" sz="2400" b="1" dirty="0">
              <a:solidFill>
                <a:schemeClr val="bg2">
                  <a:lumMod val="50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The contractual documents (e.g. Task Agreement) and reporting is to be done through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https://IDM.euro-fusion.org</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PIs</a:t>
            </a:r>
            <a:r>
              <a:rPr lang="en-GB" dirty="0">
                <a:latin typeface="Calibri" panose="020F0502020204030204" pitchFamily="34" charset="0"/>
                <a:ea typeface="Calibri" panose="020F0502020204030204" pitchFamily="34" charset="0"/>
                <a:cs typeface="Times New Roman" panose="02020603050405020304" pitchFamily="18" charset="0"/>
              </a:rPr>
              <a:t> will get access to the stored documents and </a:t>
            </a:r>
            <a:r>
              <a:rPr lang="en-US" dirty="0">
                <a:latin typeface="Calibri" panose="020F0502020204030204" pitchFamily="34" charset="0"/>
                <a:ea typeface="Calibri" panose="020F0502020204030204" pitchFamily="34" charset="0"/>
                <a:cs typeface="Times New Roman" panose="02020603050405020304" pitchFamily="18" charset="0"/>
              </a:rPr>
              <a:t>the possibility to upload reports.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4">
            <a:extLst>
              <a:ext uri="{FF2B5EF4-FFF2-40B4-BE49-F238E27FC236}">
                <a16:creationId xmlns:a16="http://schemas.microsoft.com/office/drawing/2014/main" id="{841E20F1-5E64-496C-BE0A-BFE1C38FA6BE}"/>
              </a:ext>
            </a:extLst>
          </p:cNvPr>
          <p:cNvSpPr txBox="1"/>
          <p:nvPr/>
        </p:nvSpPr>
        <p:spPr>
          <a:xfrm>
            <a:off x="257950" y="5381907"/>
            <a:ext cx="11538715" cy="707886"/>
          </a:xfrm>
          <a:prstGeom prst="rect">
            <a:avLst/>
          </a:prstGeom>
          <a:noFill/>
        </p:spPr>
        <p:txBody>
          <a:bodyPr wrap="square" rtlCol="0">
            <a:spAutoFit/>
          </a:bodyPr>
          <a:lstStyle/>
          <a:p>
            <a:r>
              <a:rPr lang="en-US" sz="2000" dirty="0">
                <a:solidFill>
                  <a:srgbClr val="C00000"/>
                </a:solidFill>
              </a:rPr>
              <a:t>All systems are linked to the EUROfusion Active Directory (AD) and share user credentials, but the access must be authorized separately.  </a:t>
            </a:r>
          </a:p>
        </p:txBody>
      </p:sp>
      <p:sp>
        <p:nvSpPr>
          <p:cNvPr id="4" name="Text Box 5">
            <a:extLst>
              <a:ext uri="{FF2B5EF4-FFF2-40B4-BE49-F238E27FC236}">
                <a16:creationId xmlns:a16="http://schemas.microsoft.com/office/drawing/2014/main" id="{409F9557-B28A-4267-AFDC-9879A13FD107}"/>
              </a:ext>
            </a:extLst>
          </p:cNvPr>
          <p:cNvSpPr txBox="1">
            <a:spLocks noChangeArrowheads="1"/>
          </p:cNvSpPr>
          <p:nvPr/>
        </p:nvSpPr>
        <p:spPr bwMode="auto">
          <a:xfrm>
            <a:off x="1951022" y="29911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a:latin typeface="Arial" panose="020B0604020202020204" pitchFamily="34" charset="0"/>
              </a:rPr>
              <a:t>Communications</a:t>
            </a:r>
          </a:p>
        </p:txBody>
      </p:sp>
      <p:sp>
        <p:nvSpPr>
          <p:cNvPr id="5" name="Footer Placeholder 1">
            <a:extLst>
              <a:ext uri="{FF2B5EF4-FFF2-40B4-BE49-F238E27FC236}">
                <a16:creationId xmlns:a16="http://schemas.microsoft.com/office/drawing/2014/main" id="{B06B5BF9-7EB9-4572-BD12-C50449B1C8EE}"/>
              </a:ext>
            </a:extLst>
          </p:cNvPr>
          <p:cNvSpPr>
            <a:spLocks noGrp="1"/>
          </p:cNvSpPr>
          <p:nvPr>
            <p:ph type="ftr" sz="quarter" idx="11"/>
          </p:nvPr>
        </p:nvSpPr>
        <p:spPr>
          <a:xfrm>
            <a:off x="8008481" y="6218067"/>
            <a:ext cx="3931920" cy="268139"/>
          </a:xfrm>
        </p:spPr>
        <p:txBody>
          <a:bodyPr/>
          <a:lstStyle/>
          <a:p>
            <a:pPr algn="r"/>
            <a:r>
              <a:rPr lang="en-GB" dirty="0" err="1"/>
              <a:t>D.Kalupin</a:t>
            </a:r>
            <a:r>
              <a:rPr lang="en-GB" dirty="0"/>
              <a:t> | Introduction to </a:t>
            </a:r>
            <a:r>
              <a:rPr lang="en-GB" dirty="0" err="1"/>
              <a:t>EnR</a:t>
            </a:r>
            <a:r>
              <a:rPr lang="en-GB" dirty="0"/>
              <a:t> PIs | 18 March 2021</a:t>
            </a:r>
          </a:p>
        </p:txBody>
      </p:sp>
    </p:spTree>
    <p:extLst>
      <p:ext uri="{BB962C8B-B14F-4D97-AF65-F5344CB8AC3E}">
        <p14:creationId xmlns:p14="http://schemas.microsoft.com/office/powerpoint/2010/main" val="11723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079296A-BCD5-4A40-B3E9-6145B91C6F40}"/>
              </a:ext>
            </a:extLst>
          </p:cNvPr>
          <p:cNvSpPr txBox="1"/>
          <p:nvPr/>
        </p:nvSpPr>
        <p:spPr>
          <a:xfrm>
            <a:off x="2115423" y="1077796"/>
            <a:ext cx="7961153" cy="4832092"/>
          </a:xfrm>
          <a:prstGeom prst="rect">
            <a:avLst/>
          </a:prstGeom>
          <a:noFill/>
        </p:spPr>
        <p:txBody>
          <a:bodyPr wrap="square">
            <a:spAutoFit/>
          </a:bodyPr>
          <a:lstStyle/>
          <a:p>
            <a:pPr marL="457200" indent="-457200">
              <a:buFont typeface="+mj-lt"/>
              <a:buAutoNum type="arabicPeriod"/>
            </a:pPr>
            <a:r>
              <a:rPr lang="pl-PL" sz="2800" dirty="0" err="1">
                <a:latin typeface="Arial" panose="020B0604020202020204" pitchFamily="34" charset="0"/>
                <a:cs typeface="Arial" panose="020B0604020202020204" pitchFamily="34" charset="0"/>
              </a:rPr>
              <a:t>Introduction</a:t>
            </a:r>
            <a:endParaRPr lang="pl-PL"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a:latin typeface="Arial" panose="020B0604020202020204" pitchFamily="34" charset="0"/>
                <a:cs typeface="Arial" panose="020B0604020202020204" pitchFamily="34" charset="0"/>
              </a:rPr>
              <a:t>Some notes on neutron spectrometry for fusion</a:t>
            </a:r>
            <a:endParaRPr lang="pl-PL" sz="2800" dirty="0">
              <a:latin typeface="Arial" panose="020B0604020202020204" pitchFamily="34" charset="0"/>
              <a:cs typeface="Arial" panose="020B0604020202020204" pitchFamily="34" charset="0"/>
            </a:endParaRPr>
          </a:p>
          <a:p>
            <a:pPr marL="457200" indent="-457200">
              <a:buFont typeface="+mj-lt"/>
              <a:buAutoNum type="arabicPeriod"/>
            </a:pPr>
            <a:r>
              <a:rPr lang="pl-PL" sz="2800" dirty="0">
                <a:latin typeface="Arial" panose="020B0604020202020204" pitchFamily="34" charset="0"/>
                <a:cs typeface="Arial" panose="020B0604020202020204" pitchFamily="34" charset="0"/>
              </a:rPr>
              <a:t>GEM </a:t>
            </a:r>
            <a:r>
              <a:rPr lang="pl-PL" sz="2800" dirty="0" err="1">
                <a:latin typeface="Arial" panose="020B0604020202020204" pitchFamily="34" charset="0"/>
                <a:cs typeface="Arial" panose="020B0604020202020204" pitchFamily="34" charset="0"/>
              </a:rPr>
              <a:t>detector</a:t>
            </a:r>
            <a:endParaRPr lang="pl-PL" sz="2800" dirty="0">
              <a:latin typeface="Arial" panose="020B0604020202020204" pitchFamily="34" charset="0"/>
              <a:cs typeface="Arial" panose="020B0604020202020204" pitchFamily="34" charset="0"/>
            </a:endParaRPr>
          </a:p>
          <a:p>
            <a:pPr marL="457200" indent="-457200">
              <a:buFont typeface="+mj-lt"/>
              <a:buAutoNum type="arabicPeriod"/>
            </a:pPr>
            <a:r>
              <a:rPr lang="pl-PL" sz="2800" dirty="0">
                <a:latin typeface="Arial" panose="020B0604020202020204" pitchFamily="34" charset="0"/>
                <a:cs typeface="Arial" panose="020B0604020202020204" pitchFamily="34" charset="0"/>
              </a:rPr>
              <a:t>NS-GEM </a:t>
            </a:r>
            <a:r>
              <a:rPr lang="pl-PL" sz="2800" dirty="0" err="1">
                <a:latin typeface="Arial" panose="020B0604020202020204" pitchFamily="34" charset="0"/>
                <a:cs typeface="Arial" panose="020B0604020202020204" pitchFamily="34" charset="0"/>
              </a:rPr>
              <a:t>project</a:t>
            </a:r>
            <a:endParaRPr lang="pl-PL" sz="2800" dirty="0">
              <a:latin typeface="Arial" panose="020B0604020202020204" pitchFamily="34" charset="0"/>
              <a:cs typeface="Arial" panose="020B0604020202020204" pitchFamily="34" charset="0"/>
            </a:endParaRP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breakdown</a:t>
            </a:r>
            <a:r>
              <a:rPr lang="pl-PL" sz="2000" dirty="0">
                <a:latin typeface="Arial" panose="020B0604020202020204" pitchFamily="34" charset="0"/>
                <a:cs typeface="Arial" panose="020B0604020202020204" pitchFamily="34" charset="0"/>
              </a:rPr>
              <a:t> structure</a:t>
            </a: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PMs</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breakdown</a:t>
            </a:r>
            <a:endParaRPr lang="pl-PL" sz="2000" dirty="0">
              <a:latin typeface="Arial" panose="020B0604020202020204" pitchFamily="34" charset="0"/>
              <a:cs typeface="Arial" panose="020B0604020202020204" pitchFamily="34" charset="0"/>
            </a:endParaRP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Work</a:t>
            </a:r>
            <a:r>
              <a:rPr lang="pl-PL" sz="2000" dirty="0">
                <a:latin typeface="Arial" panose="020B0604020202020204" pitchFamily="34" charset="0"/>
                <a:cs typeface="Arial" panose="020B0604020202020204" pitchFamily="34" charset="0"/>
              </a:rPr>
              <a:t> Plan</a:t>
            </a:r>
          </a:p>
          <a:p>
            <a:pPr marL="514350" indent="-514350">
              <a:buFont typeface="+mj-lt"/>
              <a:buAutoNum type="arabicPeriod" startAt="5"/>
            </a:pPr>
            <a:r>
              <a:rPr lang="pl-PL" sz="2800" dirty="0">
                <a:latin typeface="Arial" panose="020B0604020202020204" pitchFamily="34" charset="0"/>
                <a:cs typeface="Arial" panose="020B0604020202020204" pitchFamily="34" charset="0"/>
              </a:rPr>
              <a:t>Summary </a:t>
            </a: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deliverables</a:t>
            </a:r>
            <a:endParaRPr lang="pl-PL" sz="2000" dirty="0">
              <a:latin typeface="Arial" panose="020B0604020202020204" pitchFamily="34" charset="0"/>
              <a:cs typeface="Arial" panose="020B0604020202020204" pitchFamily="34" charset="0"/>
            </a:endParaRP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comunications</a:t>
            </a:r>
            <a:endParaRPr lang="pl-PL" sz="2000" dirty="0">
              <a:latin typeface="Arial" panose="020B0604020202020204" pitchFamily="34" charset="0"/>
              <a:cs typeface="Arial" panose="020B0604020202020204" pitchFamily="34" charset="0"/>
            </a:endParaRP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publications</a:t>
            </a:r>
            <a:endParaRPr lang="pl-PL" sz="2000" dirty="0">
              <a:latin typeface="Arial" panose="020B0604020202020204" pitchFamily="34" charset="0"/>
              <a:cs typeface="Arial" panose="020B0604020202020204" pitchFamily="34" charset="0"/>
            </a:endParaRPr>
          </a:p>
          <a:p>
            <a:pPr marL="720725" indent="-276225">
              <a:buFont typeface="Arial" panose="020B0604020202020204" pitchFamily="34" charset="0"/>
              <a:buChar char="•"/>
            </a:pPr>
            <a:r>
              <a:rPr lang="pl-PL" sz="2000" dirty="0" err="1">
                <a:latin typeface="Arial" panose="020B0604020202020204" pitchFamily="34" charset="0"/>
                <a:cs typeface="Arial" panose="020B0604020202020204" pitchFamily="34" charset="0"/>
              </a:rPr>
              <a:t>missions</a:t>
            </a:r>
            <a:endParaRPr lang="pl-PL" sz="2000" dirty="0">
              <a:latin typeface="Arial" panose="020B0604020202020204" pitchFamily="34" charset="0"/>
              <a:cs typeface="Arial" panose="020B0604020202020204" pitchFamily="34" charset="0"/>
            </a:endParaRPr>
          </a:p>
        </p:txBody>
      </p:sp>
      <p:sp>
        <p:nvSpPr>
          <p:cNvPr id="5" name="Text Box 6">
            <a:extLst>
              <a:ext uri="{FF2B5EF4-FFF2-40B4-BE49-F238E27FC236}">
                <a16:creationId xmlns:a16="http://schemas.microsoft.com/office/drawing/2014/main" id="{9FA65971-614A-43B0-9B37-7D9FBBD07D98}"/>
              </a:ext>
            </a:extLst>
          </p:cNvPr>
          <p:cNvSpPr txBox="1">
            <a:spLocks noChangeArrowheads="1"/>
          </p:cNvSpPr>
          <p:nvPr/>
        </p:nvSpPr>
        <p:spPr bwMode="auto">
          <a:xfrm>
            <a:off x="2895600" y="228601"/>
            <a:ext cx="64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Outline</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304351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409F9557-B28A-4267-AFDC-9879A13FD107}"/>
              </a:ext>
            </a:extLst>
          </p:cNvPr>
          <p:cNvSpPr txBox="1">
            <a:spLocks noChangeArrowheads="1"/>
          </p:cNvSpPr>
          <p:nvPr/>
        </p:nvSpPr>
        <p:spPr bwMode="auto">
          <a:xfrm>
            <a:off x="1951022" y="29911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a:latin typeface="Arial" panose="020B0604020202020204" pitchFamily="34" charset="0"/>
              </a:rPr>
              <a:t>Communications</a:t>
            </a:r>
          </a:p>
        </p:txBody>
      </p:sp>
      <p:sp>
        <p:nvSpPr>
          <p:cNvPr id="5" name="Rectangle 3">
            <a:extLst>
              <a:ext uri="{FF2B5EF4-FFF2-40B4-BE49-F238E27FC236}">
                <a16:creationId xmlns:a16="http://schemas.microsoft.com/office/drawing/2014/main" id="{2F926D3C-D8C6-43E3-8510-23B59F3F1FEA}"/>
              </a:ext>
            </a:extLst>
          </p:cNvPr>
          <p:cNvSpPr/>
          <p:nvPr/>
        </p:nvSpPr>
        <p:spPr>
          <a:xfrm>
            <a:off x="253497" y="1033024"/>
            <a:ext cx="11624650" cy="4219104"/>
          </a:xfrm>
          <a:prstGeom prst="rect">
            <a:avLst/>
          </a:prstGeom>
        </p:spPr>
        <p:txBody>
          <a:bodyPr wrap="square">
            <a:spAutoFit/>
          </a:bodyPr>
          <a:lstStyle/>
          <a:p>
            <a:pPr>
              <a:lnSpc>
                <a:spcPct val="115000"/>
              </a:lnSpc>
              <a:spcBef>
                <a:spcPts val="200"/>
              </a:spcBef>
            </a:pPr>
            <a:r>
              <a:rPr lang="en-GB" sz="2400" b="1" u="sng"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WIKI pages</a:t>
            </a:r>
            <a:r>
              <a:rPr lang="en-GB"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000" b="1" dirty="0">
                <a:solidFill>
                  <a:schemeClr val="bg2">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 project working area</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All ENR projects will maintain a Wiki page accessible to all EUROfusion members (same as e.g., WPs or TF Wikis) which documents the team, deliverables, scope, meetings, results, links with various WPs, use of experimental data, reports, publications. </a:t>
            </a:r>
          </a:p>
          <a:p>
            <a:pPr>
              <a:lnSpc>
                <a:spcPct val="115000"/>
              </a:lnSpc>
              <a:spcAft>
                <a:spcPts val="1000"/>
              </a:spcAft>
            </a:pP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https://wiki.euro-fusion.org/wiki/WPENR_wikipages:_Enabling_Research_Work_Package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pPr>
            <a:r>
              <a:rPr lang="en-GB" sz="2400" b="1" u="sng"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INDICO</a:t>
            </a:r>
            <a:r>
              <a:rPr lang="en-GB"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000" b="1" dirty="0">
                <a:solidFill>
                  <a:schemeClr val="bg2">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 meetings &amp; presentations</a:t>
            </a:r>
            <a:endParaRPr lang="en-GB" sz="2400" b="1" dirty="0">
              <a:solidFill>
                <a:schemeClr val="bg2">
                  <a:lumMod val="50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All ENR projects will receive a dedicated space at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https://indico.euro-fusion.org/category/212/</a:t>
            </a:r>
            <a:r>
              <a:rPr lang="en-GB" dirty="0">
                <a:latin typeface="Calibri" panose="020F0502020204030204" pitchFamily="34" charset="0"/>
                <a:ea typeface="Calibri" panose="020F0502020204030204" pitchFamily="34" charset="0"/>
                <a:cs typeface="Times New Roman" panose="02020603050405020304" pitchFamily="18" charset="0"/>
              </a:rPr>
              <a:t>.These must be used to organise meetings and store meeting materials. Principal Investigators are given the management right to the INDICO category (folder) dedicated to their project. Please note that, any materials uploaded to the EUROfusion INDICO system will remain there for the entire Horizon Europe framework (at least).</a:t>
            </a:r>
          </a:p>
        </p:txBody>
      </p:sp>
      <p:sp>
        <p:nvSpPr>
          <p:cNvPr id="6" name="Footer Placeholder 1">
            <a:extLst>
              <a:ext uri="{FF2B5EF4-FFF2-40B4-BE49-F238E27FC236}">
                <a16:creationId xmlns:a16="http://schemas.microsoft.com/office/drawing/2014/main" id="{4BB52E45-D846-458A-AEFE-1AD106F0BCC4}"/>
              </a:ext>
            </a:extLst>
          </p:cNvPr>
          <p:cNvSpPr>
            <a:spLocks noGrp="1"/>
          </p:cNvSpPr>
          <p:nvPr>
            <p:ph type="ftr" sz="quarter" idx="11"/>
          </p:nvPr>
        </p:nvSpPr>
        <p:spPr>
          <a:xfrm>
            <a:off x="8008481" y="6218067"/>
            <a:ext cx="3931920" cy="268139"/>
          </a:xfrm>
        </p:spPr>
        <p:txBody>
          <a:bodyPr/>
          <a:lstStyle/>
          <a:p>
            <a:pPr algn="r"/>
            <a:r>
              <a:rPr lang="en-GB" dirty="0" err="1"/>
              <a:t>D.Kalupin</a:t>
            </a:r>
            <a:r>
              <a:rPr lang="en-GB" dirty="0"/>
              <a:t> | Introduction to </a:t>
            </a:r>
            <a:r>
              <a:rPr lang="en-GB" dirty="0" err="1"/>
              <a:t>EnR</a:t>
            </a:r>
            <a:r>
              <a:rPr lang="en-GB" dirty="0"/>
              <a:t> PIs | 18 March 2021</a:t>
            </a:r>
          </a:p>
        </p:txBody>
      </p:sp>
    </p:spTree>
    <p:extLst>
      <p:ext uri="{BB962C8B-B14F-4D97-AF65-F5344CB8AC3E}">
        <p14:creationId xmlns:p14="http://schemas.microsoft.com/office/powerpoint/2010/main" val="198188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409F9557-B28A-4267-AFDC-9879A13FD107}"/>
              </a:ext>
            </a:extLst>
          </p:cNvPr>
          <p:cNvSpPr txBox="1">
            <a:spLocks noChangeArrowheads="1"/>
          </p:cNvSpPr>
          <p:nvPr/>
        </p:nvSpPr>
        <p:spPr bwMode="auto">
          <a:xfrm>
            <a:off x="1951022" y="29911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a:latin typeface="Arial" panose="020B0604020202020204" pitchFamily="34" charset="0"/>
              </a:rPr>
              <a:t>Publications</a:t>
            </a:r>
          </a:p>
        </p:txBody>
      </p:sp>
      <p:sp>
        <p:nvSpPr>
          <p:cNvPr id="6" name="Rectangle 3">
            <a:extLst>
              <a:ext uri="{FF2B5EF4-FFF2-40B4-BE49-F238E27FC236}">
                <a16:creationId xmlns:a16="http://schemas.microsoft.com/office/drawing/2014/main" id="{C5CCC222-3E19-47DD-A203-E24CEB23F499}"/>
              </a:ext>
            </a:extLst>
          </p:cNvPr>
          <p:cNvSpPr/>
          <p:nvPr/>
        </p:nvSpPr>
        <p:spPr>
          <a:xfrm>
            <a:off x="791139" y="1200339"/>
            <a:ext cx="10855105" cy="2835135"/>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All publications and presentations to international conferences must be submitted for approval at the EUROfusion pin board: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https://users.euro-fusion.org/webapps/pinboard/EFDA-JET/</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approval</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 publications must be done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by the Principal Investigator.</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All publications should have the EUROfusion disclaimer in the acknowledgement and the final author manuscript version of the paper (before it is typeset by the publisher) needs to be provided for the EUROfusion repository.</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1">
            <a:extLst>
              <a:ext uri="{FF2B5EF4-FFF2-40B4-BE49-F238E27FC236}">
                <a16:creationId xmlns:a16="http://schemas.microsoft.com/office/drawing/2014/main" id="{0769D28A-49C1-4A24-B807-D0984CA7DB03}"/>
              </a:ext>
            </a:extLst>
          </p:cNvPr>
          <p:cNvSpPr>
            <a:spLocks noGrp="1"/>
          </p:cNvSpPr>
          <p:nvPr>
            <p:ph type="ftr" sz="quarter" idx="11"/>
          </p:nvPr>
        </p:nvSpPr>
        <p:spPr>
          <a:xfrm>
            <a:off x="8008481" y="6218067"/>
            <a:ext cx="3931920" cy="268139"/>
          </a:xfrm>
        </p:spPr>
        <p:txBody>
          <a:bodyPr/>
          <a:lstStyle/>
          <a:p>
            <a:pPr algn="r"/>
            <a:r>
              <a:rPr lang="en-GB" dirty="0" err="1"/>
              <a:t>D.Kalupin</a:t>
            </a:r>
            <a:r>
              <a:rPr lang="en-GB" dirty="0"/>
              <a:t> | Introduction to </a:t>
            </a:r>
            <a:r>
              <a:rPr lang="en-GB" dirty="0" err="1"/>
              <a:t>EnR</a:t>
            </a:r>
            <a:r>
              <a:rPr lang="en-GB" dirty="0"/>
              <a:t> PIs | 18 March 2021</a:t>
            </a:r>
          </a:p>
        </p:txBody>
      </p:sp>
    </p:spTree>
    <p:extLst>
      <p:ext uri="{BB962C8B-B14F-4D97-AF65-F5344CB8AC3E}">
        <p14:creationId xmlns:p14="http://schemas.microsoft.com/office/powerpoint/2010/main" val="2141289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5C36E-A859-4B8F-964B-5F03C70328D2}"/>
              </a:ext>
            </a:extLst>
          </p:cNvPr>
          <p:cNvSpPr>
            <a:spLocks noGrp="1"/>
          </p:cNvSpPr>
          <p:nvPr>
            <p:ph type="ftr" sz="quarter" idx="11"/>
          </p:nvPr>
        </p:nvSpPr>
        <p:spPr>
          <a:xfrm>
            <a:off x="8008481" y="6218067"/>
            <a:ext cx="3931920" cy="268139"/>
          </a:xfrm>
        </p:spPr>
        <p:txBody>
          <a:bodyPr/>
          <a:lstStyle/>
          <a:p>
            <a:pPr algn="r"/>
            <a:r>
              <a:rPr lang="en-GB" dirty="0" err="1"/>
              <a:t>D.Kalupin</a:t>
            </a:r>
            <a:r>
              <a:rPr lang="en-GB" dirty="0"/>
              <a:t> | Introduction to </a:t>
            </a:r>
            <a:r>
              <a:rPr lang="en-GB" dirty="0" err="1"/>
              <a:t>EnR</a:t>
            </a:r>
            <a:r>
              <a:rPr lang="en-GB" dirty="0"/>
              <a:t> PIs | 18 March 2021</a:t>
            </a:r>
          </a:p>
        </p:txBody>
      </p:sp>
      <p:sp>
        <p:nvSpPr>
          <p:cNvPr id="3" name="Rectangle 3">
            <a:extLst>
              <a:ext uri="{FF2B5EF4-FFF2-40B4-BE49-F238E27FC236}">
                <a16:creationId xmlns:a16="http://schemas.microsoft.com/office/drawing/2014/main" id="{A329F195-8DC4-43D3-AEAE-51DF65D3FEAA}"/>
              </a:ext>
            </a:extLst>
          </p:cNvPr>
          <p:cNvSpPr/>
          <p:nvPr/>
        </p:nvSpPr>
        <p:spPr>
          <a:xfrm>
            <a:off x="226047" y="790882"/>
            <a:ext cx="11564293" cy="1134670"/>
          </a:xfrm>
          <a:prstGeom prst="rect">
            <a:avLst/>
          </a:prstGeom>
        </p:spPr>
        <p:txBody>
          <a:bodyPr wrap="square">
            <a:spAutoFit/>
          </a:bodyPr>
          <a:lstStyle/>
          <a:p>
            <a:pPr>
              <a:lnSpc>
                <a:spcPct val="115000"/>
              </a:lnSpc>
              <a:spcBef>
                <a:spcPts val="1200"/>
              </a:spcBef>
              <a:spcAft>
                <a:spcPts val="100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Missions of ENR project team members within the project</a:t>
            </a:r>
            <a:r>
              <a:rPr lang="en-US" dirty="0">
                <a:latin typeface="Calibri" panose="020F0502020204030204" pitchFamily="34" charset="0"/>
                <a:ea typeface="Calibri" panose="020F0502020204030204" pitchFamily="34" charset="0"/>
                <a:cs typeface="Times New Roman" panose="02020603050405020304" pitchFamily="18" charset="0"/>
              </a:rPr>
              <a:t> will be supported through the dedicated ENR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mission budget (must be allocated to the project in IMS)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IMS mission application is required –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approval by the PI</a:t>
            </a:r>
            <a:endParaRPr lang="en-GB" dirty="0"/>
          </a:p>
        </p:txBody>
      </p:sp>
      <p:pic>
        <p:nvPicPr>
          <p:cNvPr id="4" name="Picture 4">
            <a:extLst>
              <a:ext uri="{FF2B5EF4-FFF2-40B4-BE49-F238E27FC236}">
                <a16:creationId xmlns:a16="http://schemas.microsoft.com/office/drawing/2014/main" id="{82BE5781-226F-4F21-B5CB-DB055C695A6B}"/>
              </a:ext>
            </a:extLst>
          </p:cNvPr>
          <p:cNvPicPr/>
          <p:nvPr/>
        </p:nvPicPr>
        <p:blipFill rotWithShape="1">
          <a:blip r:embed="rId2"/>
          <a:srcRect l="17117" t="17547" r="57955" b="51081"/>
          <a:stretch/>
        </p:blipFill>
        <p:spPr bwMode="auto">
          <a:xfrm>
            <a:off x="226823" y="2025880"/>
            <a:ext cx="5979038" cy="2535819"/>
          </a:xfrm>
          <a:prstGeom prst="rect">
            <a:avLst/>
          </a:prstGeom>
          <a:ln>
            <a:noFill/>
          </a:ln>
          <a:extLst>
            <a:ext uri="{53640926-AAD7-44D8-BBD7-CCE9431645EC}">
              <a14:shadowObscured xmlns:a14="http://schemas.microsoft.com/office/drawing/2010/main"/>
            </a:ext>
          </a:extLst>
        </p:spPr>
      </p:pic>
      <p:pic>
        <p:nvPicPr>
          <p:cNvPr id="5" name="Picture 5">
            <a:extLst>
              <a:ext uri="{FF2B5EF4-FFF2-40B4-BE49-F238E27FC236}">
                <a16:creationId xmlns:a16="http://schemas.microsoft.com/office/drawing/2014/main" id="{0837E2C2-A0B7-4322-86FA-75684BB54813}"/>
              </a:ext>
            </a:extLst>
          </p:cNvPr>
          <p:cNvPicPr/>
          <p:nvPr/>
        </p:nvPicPr>
        <p:blipFill rotWithShape="1">
          <a:blip r:embed="rId3"/>
          <a:srcRect l="17117" t="17325" r="57955" b="56929"/>
          <a:stretch/>
        </p:blipFill>
        <p:spPr bwMode="auto">
          <a:xfrm>
            <a:off x="4548982" y="3522956"/>
            <a:ext cx="6699658" cy="2405817"/>
          </a:xfrm>
          <a:prstGeom prst="rect">
            <a:avLst/>
          </a:prstGeom>
          <a:ln>
            <a:noFill/>
          </a:ln>
          <a:extLst>
            <a:ext uri="{53640926-AAD7-44D8-BBD7-CCE9431645EC}">
              <a14:shadowObscured xmlns:a14="http://schemas.microsoft.com/office/drawing/2010/main"/>
            </a:ext>
          </a:extLst>
        </p:spPr>
      </p:pic>
      <p:sp>
        <p:nvSpPr>
          <p:cNvPr id="6" name="Rectangle 6">
            <a:extLst>
              <a:ext uri="{FF2B5EF4-FFF2-40B4-BE49-F238E27FC236}">
                <a16:creationId xmlns:a16="http://schemas.microsoft.com/office/drawing/2014/main" id="{B9CCE409-7324-45E5-AF47-728E27AD6942}"/>
              </a:ext>
            </a:extLst>
          </p:cNvPr>
          <p:cNvSpPr/>
          <p:nvPr/>
        </p:nvSpPr>
        <p:spPr>
          <a:xfrm>
            <a:off x="226047" y="4872467"/>
            <a:ext cx="4938666" cy="1477328"/>
          </a:xfrm>
          <a:prstGeom prst="rect">
            <a:avLst/>
          </a:prstGeom>
        </p:spPr>
        <p:txBody>
          <a:bodyPr wrap="square">
            <a:spAutoFit/>
          </a:bodyPr>
          <a:lstStyle/>
          <a:p>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Mission rules in FP9 have changed:</a:t>
            </a:r>
          </a:p>
          <a:p>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5D0B11"/>
                </a:solidFill>
                <a:latin typeface="Calibri" panose="020F0502020204030204" pitchFamily="34" charset="0"/>
                <a:ea typeface="Calibri" panose="020F0502020204030204" pitchFamily="34" charset="0"/>
                <a:cs typeface="Times New Roman" panose="02020603050405020304" pitchFamily="18" charset="0"/>
              </a:rPr>
              <a:t>no Unit Costs</a:t>
            </a: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all missions will be </a:t>
            </a:r>
          </a:p>
          <a:p>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done on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actual costs</a:t>
            </a: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Tx/>
              <a:buChar char="-"/>
            </a:pPr>
            <a:r>
              <a:rPr lang="en-US" b="1" dirty="0">
                <a:solidFill>
                  <a:srgbClr val="002060"/>
                </a:solidFill>
                <a:latin typeface="Calibri" panose="020F0502020204030204" pitchFamily="34" charset="0"/>
                <a:cs typeface="Times New Roman" panose="02020603050405020304" pitchFamily="18" charset="0"/>
              </a:rPr>
              <a:t>tickets are eligible</a:t>
            </a:r>
            <a:r>
              <a:rPr lang="en-US" dirty="0">
                <a:solidFill>
                  <a:schemeClr val="tx1">
                    <a:lumMod val="75000"/>
                    <a:lumOff val="25000"/>
                  </a:schemeClr>
                </a:solidFill>
                <a:latin typeface="Calibri" panose="020F0502020204030204" pitchFamily="34" charset="0"/>
                <a:cs typeface="Times New Roman" panose="02020603050405020304" pitchFamily="18" charset="0"/>
              </a:rPr>
              <a:t>;</a:t>
            </a:r>
          </a:p>
          <a:p>
            <a:pPr marL="285750" indent="-285750">
              <a:buFontTx/>
              <a:buChar char="-"/>
            </a:pPr>
            <a:r>
              <a:rPr lang="en-US" dirty="0">
                <a:solidFill>
                  <a:schemeClr val="tx1">
                    <a:lumMod val="75000"/>
                    <a:lumOff val="25000"/>
                  </a:schemeClr>
                </a:solidFill>
              </a:rPr>
              <a:t>support level </a:t>
            </a:r>
            <a:r>
              <a:rPr lang="en-US" b="1" dirty="0">
                <a:solidFill>
                  <a:srgbClr val="002060"/>
                </a:solidFill>
              </a:rPr>
              <a:t>70%</a:t>
            </a:r>
            <a:r>
              <a:rPr lang="en-US" dirty="0">
                <a:solidFill>
                  <a:schemeClr val="tx1">
                    <a:lumMod val="75000"/>
                    <a:lumOff val="25000"/>
                  </a:schemeClr>
                </a:solidFill>
              </a:rPr>
              <a:t> (indirect costs are eligible)</a:t>
            </a:r>
            <a:endParaRPr lang="en-GB" dirty="0">
              <a:solidFill>
                <a:schemeClr val="tx1">
                  <a:lumMod val="75000"/>
                  <a:lumOff val="25000"/>
                </a:schemeClr>
              </a:solidFill>
            </a:endParaRPr>
          </a:p>
        </p:txBody>
      </p:sp>
      <p:sp>
        <p:nvSpPr>
          <p:cNvPr id="7" name="Text Box 5">
            <a:extLst>
              <a:ext uri="{FF2B5EF4-FFF2-40B4-BE49-F238E27FC236}">
                <a16:creationId xmlns:a16="http://schemas.microsoft.com/office/drawing/2014/main" id="{7647E536-B717-424D-AB73-E4C315A96A78}"/>
              </a:ext>
            </a:extLst>
          </p:cNvPr>
          <p:cNvSpPr txBox="1">
            <a:spLocks noChangeArrowheads="1"/>
          </p:cNvSpPr>
          <p:nvPr/>
        </p:nvSpPr>
        <p:spPr bwMode="auto">
          <a:xfrm>
            <a:off x="1951022" y="29911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Missions</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396093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a:extLst>
              <a:ext uri="{FF2B5EF4-FFF2-40B4-BE49-F238E27FC236}">
                <a16:creationId xmlns:a16="http://schemas.microsoft.com/office/drawing/2014/main" id="{917B31FA-10D4-44C7-B144-9210404595F9}"/>
              </a:ext>
            </a:extLst>
          </p:cNvPr>
          <p:cNvSpPr txBox="1">
            <a:spLocks noChangeArrowheads="1"/>
          </p:cNvSpPr>
          <p:nvPr/>
        </p:nvSpPr>
        <p:spPr bwMode="auto">
          <a:xfrm>
            <a:off x="1524000" y="422116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pl-PL" sz="2000">
              <a:latin typeface="Arial" panose="020B0604020202020204" pitchFamily="34" charset="0"/>
            </a:endParaRPr>
          </a:p>
        </p:txBody>
      </p:sp>
      <p:sp>
        <p:nvSpPr>
          <p:cNvPr id="182278" name="Text Box 6">
            <a:extLst>
              <a:ext uri="{FF2B5EF4-FFF2-40B4-BE49-F238E27FC236}">
                <a16:creationId xmlns:a16="http://schemas.microsoft.com/office/drawing/2014/main" id="{27FC5357-E109-4028-8D49-F9119DC77046}"/>
              </a:ext>
            </a:extLst>
          </p:cNvPr>
          <p:cNvSpPr txBox="1">
            <a:spLocks noChangeArrowheads="1"/>
          </p:cNvSpPr>
          <p:nvPr/>
        </p:nvSpPr>
        <p:spPr bwMode="auto">
          <a:xfrm>
            <a:off x="1941381" y="961036"/>
            <a:ext cx="78598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pl-PL" sz="2000" dirty="0">
                <a:latin typeface="Arial" panose="020B0604020202020204" pitchFamily="34" charset="0"/>
              </a:rPr>
              <a:t>Neutrons are the most accessible particles of all the fusion products</a:t>
            </a:r>
          </a:p>
          <a:p>
            <a:pPr algn="ctr"/>
            <a:r>
              <a:rPr lang="en-US" altLang="pl-PL" sz="2000" dirty="0">
                <a:latin typeface="Arial" panose="020B0604020202020204" pitchFamily="34" charset="0"/>
              </a:rPr>
              <a:t> and they provide direct information on the fusion power</a:t>
            </a:r>
            <a:endParaRPr lang="de-DE" altLang="pl-PL" sz="2000" dirty="0">
              <a:latin typeface="Arial" panose="020B0604020202020204" pitchFamily="34" charset="0"/>
            </a:endParaRPr>
          </a:p>
        </p:txBody>
      </p:sp>
      <p:sp>
        <p:nvSpPr>
          <p:cNvPr id="2" name="Text Box 6">
            <a:extLst>
              <a:ext uri="{FF2B5EF4-FFF2-40B4-BE49-F238E27FC236}">
                <a16:creationId xmlns:a16="http://schemas.microsoft.com/office/drawing/2014/main" id="{AF1A228E-6007-4361-B467-763D58291339}"/>
              </a:ext>
            </a:extLst>
          </p:cNvPr>
          <p:cNvSpPr txBox="1">
            <a:spLocks noChangeArrowheads="1"/>
          </p:cNvSpPr>
          <p:nvPr/>
        </p:nvSpPr>
        <p:spPr bwMode="auto">
          <a:xfrm>
            <a:off x="1941382" y="1753450"/>
            <a:ext cx="504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l-PL" altLang="pl-PL" sz="2000" i="1" u="sng" dirty="0">
                <a:latin typeface="Arial" panose="020B0604020202020204" pitchFamily="34" charset="0"/>
              </a:rPr>
              <a:t>Role of neutrons in fusion</a:t>
            </a:r>
          </a:p>
        </p:txBody>
      </p:sp>
      <p:sp>
        <p:nvSpPr>
          <p:cNvPr id="10" name="pole tekstowe 4">
            <a:extLst>
              <a:ext uri="{FF2B5EF4-FFF2-40B4-BE49-F238E27FC236}">
                <a16:creationId xmlns:a16="http://schemas.microsoft.com/office/drawing/2014/main" id="{14B23D28-D308-405C-89B8-6174EDEE33D2}"/>
              </a:ext>
            </a:extLst>
          </p:cNvPr>
          <p:cNvSpPr txBox="1">
            <a:spLocks noChangeArrowheads="1"/>
          </p:cNvSpPr>
          <p:nvPr/>
        </p:nvSpPr>
        <p:spPr bwMode="auto">
          <a:xfrm>
            <a:off x="1877081" y="2222921"/>
            <a:ext cx="8639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buFont typeface="Calibri" panose="020F0502020204030204" pitchFamily="34" charset="0"/>
              <a:buAutoNum type="arabicPeriod"/>
            </a:pPr>
            <a:r>
              <a:rPr lang="en-US" altLang="pl-PL" sz="1800" dirty="0">
                <a:latin typeface="Arial" panose="020B0604020202020204" pitchFamily="34" charset="0"/>
              </a:rPr>
              <a:t>Neutrons emitted from  a deuterium/tritium thermonuclear plasma are  the main signature of the  nuclear fusion and  plasma parameters</a:t>
            </a:r>
          </a:p>
          <a:p>
            <a:pPr>
              <a:buFont typeface="Calibri" panose="020F0502020204030204" pitchFamily="34" charset="0"/>
              <a:buAutoNum type="arabicPeriod"/>
            </a:pPr>
            <a:r>
              <a:rPr lang="en-US" altLang="pl-PL" sz="1800" dirty="0">
                <a:latin typeface="Arial" panose="020B0604020202020204" pitchFamily="34" charset="0"/>
              </a:rPr>
              <a:t>Total nuclear reactivity of the plasma is measured in order to determined </a:t>
            </a:r>
            <a:r>
              <a:rPr lang="en-US" altLang="pl-PL" sz="1800" dirty="0">
                <a:solidFill>
                  <a:schemeClr val="accent2"/>
                </a:solidFill>
                <a:latin typeface="Arial" panose="020B0604020202020204" pitchFamily="34" charset="0"/>
              </a:rPr>
              <a:t>plasma parameters</a:t>
            </a:r>
            <a:r>
              <a:rPr lang="en-US" altLang="pl-PL" sz="1800" dirty="0">
                <a:latin typeface="Arial" panose="020B0604020202020204" pitchFamily="34" charset="0"/>
              </a:rPr>
              <a:t> and the </a:t>
            </a:r>
            <a:r>
              <a:rPr lang="en-US" altLang="pl-PL" sz="1800" dirty="0">
                <a:solidFill>
                  <a:schemeClr val="accent2"/>
                </a:solidFill>
                <a:latin typeface="Arial" panose="020B0604020202020204" pitchFamily="34" charset="0"/>
              </a:rPr>
              <a:t>fusion power </a:t>
            </a:r>
          </a:p>
        </p:txBody>
      </p:sp>
      <p:sp>
        <p:nvSpPr>
          <p:cNvPr id="11" name="Text Box 5">
            <a:extLst>
              <a:ext uri="{FF2B5EF4-FFF2-40B4-BE49-F238E27FC236}">
                <a16:creationId xmlns:a16="http://schemas.microsoft.com/office/drawing/2014/main" id="{7988D775-F963-4C90-AAF7-119D4230D131}"/>
              </a:ext>
            </a:extLst>
          </p:cNvPr>
          <p:cNvSpPr txBox="1">
            <a:spLocks noChangeArrowheads="1"/>
          </p:cNvSpPr>
          <p:nvPr/>
        </p:nvSpPr>
        <p:spPr bwMode="auto">
          <a:xfrm>
            <a:off x="1941381" y="4001301"/>
            <a:ext cx="7859844"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ts val="600"/>
              </a:spcBef>
            </a:pPr>
            <a:r>
              <a:rPr lang="en-US" altLang="pl-PL" sz="1800" dirty="0">
                <a:solidFill>
                  <a:srgbClr val="FF0000"/>
                </a:solidFill>
                <a:latin typeface="Arial" panose="020B0604020202020204" pitchFamily="34" charset="0"/>
              </a:rPr>
              <a:t>Time resolved neutron yield monitor</a:t>
            </a:r>
            <a:endParaRPr lang="pl-PL" altLang="pl-PL" sz="1800" dirty="0">
              <a:solidFill>
                <a:srgbClr val="FF0000"/>
              </a:solidFill>
              <a:latin typeface="Arial" panose="020B0604020202020204" pitchFamily="34" charset="0"/>
            </a:endParaRPr>
          </a:p>
          <a:p>
            <a:pPr>
              <a:spcBef>
                <a:spcPts val="600"/>
              </a:spcBef>
            </a:pPr>
            <a:r>
              <a:rPr lang="en-US" altLang="pl-PL" sz="1800" dirty="0">
                <a:solidFill>
                  <a:srgbClr val="FF0000"/>
                </a:solidFill>
                <a:latin typeface="Arial" panose="020B0604020202020204" pitchFamily="34" charset="0"/>
              </a:rPr>
              <a:t>Activation system</a:t>
            </a:r>
          </a:p>
          <a:p>
            <a:pPr>
              <a:spcBef>
                <a:spcPts val="600"/>
              </a:spcBef>
            </a:pPr>
            <a:r>
              <a:rPr lang="en-US" altLang="pl-PL" sz="1800" dirty="0">
                <a:solidFill>
                  <a:srgbClr val="FF0000"/>
                </a:solidFill>
                <a:latin typeface="Arial" panose="020B0604020202020204" pitchFamily="34" charset="0"/>
              </a:rPr>
              <a:t>Neutron profile camera</a:t>
            </a:r>
          </a:p>
          <a:p>
            <a:pPr>
              <a:spcBef>
                <a:spcPts val="600"/>
              </a:spcBef>
            </a:pPr>
            <a:r>
              <a:rPr lang="pl-PL" altLang="pl-PL" sz="1800" dirty="0">
                <a:solidFill>
                  <a:srgbClr val="FF0000"/>
                </a:solidFill>
                <a:latin typeface="Arial" panose="020B0604020202020204" pitchFamily="34" charset="0"/>
              </a:rPr>
              <a:t>Neutron spectrometers</a:t>
            </a:r>
          </a:p>
          <a:p>
            <a:pPr marL="342900" indent="-342900">
              <a:buFont typeface="Arial" panose="020B0604020202020204" pitchFamily="34" charset="0"/>
              <a:buChar char="•"/>
            </a:pPr>
            <a:r>
              <a:rPr lang="de-DE" altLang="pl-PL" sz="1800" dirty="0" err="1">
                <a:latin typeface="Arial" panose="020B0604020202020204" pitchFamily="34" charset="0"/>
                <a:cs typeface="Arial" panose="020B0604020202020204" pitchFamily="34" charset="0"/>
              </a:rPr>
              <a:t>provides</a:t>
            </a:r>
            <a:r>
              <a:rPr lang="de-DE" altLang="pl-PL" sz="1800" dirty="0">
                <a:latin typeface="Arial" panose="020B0604020202020204" pitchFamily="34" charset="0"/>
                <a:cs typeface="Arial" panose="020B0604020202020204" pitchFamily="34" charset="0"/>
              </a:rPr>
              <a:t> </a:t>
            </a:r>
            <a:r>
              <a:rPr lang="pl-PL" altLang="pl-PL" sz="1800" dirty="0">
                <a:latin typeface="Arial" panose="020B0604020202020204" pitchFamily="34" charset="0"/>
              </a:rPr>
              <a:t>ion temperature</a:t>
            </a:r>
          </a:p>
          <a:p>
            <a:pPr marL="342900" indent="-342900">
              <a:buFont typeface="Arial" panose="020B0604020202020204" pitchFamily="34" charset="0"/>
              <a:buChar char="•"/>
            </a:pPr>
            <a:r>
              <a:rPr lang="en-US" altLang="pl-PL" sz="1800" dirty="0">
                <a:latin typeface="Arial" panose="020B0604020202020204" pitchFamily="34" charset="0"/>
              </a:rPr>
              <a:t>information on the neutron fractions from thermal and non-thermal fusion reactions</a:t>
            </a:r>
            <a:r>
              <a:rPr lang="pl-PL" altLang="pl-PL" sz="1800" dirty="0">
                <a:latin typeface="Arial" panose="020B0604020202020204" pitchFamily="34" charset="0"/>
              </a:rPr>
              <a:t> (</a:t>
            </a:r>
            <a:r>
              <a:rPr lang="pl-PL" altLang="pl-PL" sz="1800" dirty="0" err="1">
                <a:latin typeface="Arial" panose="020B0604020202020204" pitchFamily="34" charset="0"/>
              </a:rPr>
              <a:t>fuel</a:t>
            </a:r>
            <a:r>
              <a:rPr lang="pl-PL" altLang="pl-PL" sz="1800" dirty="0">
                <a:latin typeface="Arial" panose="020B0604020202020204" pitchFamily="34" charset="0"/>
              </a:rPr>
              <a:t> ratio)</a:t>
            </a:r>
            <a:r>
              <a:rPr lang="en-US" altLang="pl-PL" sz="1800" dirty="0">
                <a:latin typeface="Arial" panose="020B0604020202020204" pitchFamily="34" charset="0"/>
              </a:rPr>
              <a:t>. </a:t>
            </a:r>
            <a:endParaRPr lang="pl-PL" altLang="pl-PL" sz="1800" dirty="0">
              <a:latin typeface="Arial" panose="020B0604020202020204" pitchFamily="34" charset="0"/>
            </a:endParaRPr>
          </a:p>
        </p:txBody>
      </p:sp>
      <p:sp>
        <p:nvSpPr>
          <p:cNvPr id="12" name="Text Box 4">
            <a:extLst>
              <a:ext uri="{FF2B5EF4-FFF2-40B4-BE49-F238E27FC236}">
                <a16:creationId xmlns:a16="http://schemas.microsoft.com/office/drawing/2014/main" id="{331B7BC0-D52F-48AB-8A18-D362E0400625}"/>
              </a:ext>
            </a:extLst>
          </p:cNvPr>
          <p:cNvSpPr txBox="1">
            <a:spLocks noChangeArrowheads="1"/>
          </p:cNvSpPr>
          <p:nvPr/>
        </p:nvSpPr>
        <p:spPr bwMode="auto">
          <a:xfrm>
            <a:off x="1941381" y="3601191"/>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pl-PL" sz="2000" i="1" u="sng" dirty="0">
                <a:latin typeface="Arial" panose="020B0604020202020204" pitchFamily="34" charset="0"/>
              </a:rPr>
              <a:t>Neutron diagnostic system for fusion</a:t>
            </a:r>
          </a:p>
        </p:txBody>
      </p:sp>
      <p:sp>
        <p:nvSpPr>
          <p:cNvPr id="13" name="Text Box 5">
            <a:extLst>
              <a:ext uri="{FF2B5EF4-FFF2-40B4-BE49-F238E27FC236}">
                <a16:creationId xmlns:a16="http://schemas.microsoft.com/office/drawing/2014/main" id="{0C25A052-FD69-4809-8E65-A910A99E3C2F}"/>
              </a:ext>
            </a:extLst>
          </p:cNvPr>
          <p:cNvSpPr txBox="1">
            <a:spLocks noChangeArrowheads="1"/>
          </p:cNvSpPr>
          <p:nvPr/>
        </p:nvSpPr>
        <p:spPr bwMode="auto">
          <a:xfrm>
            <a:off x="1981200" y="304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Introduction</a:t>
            </a:r>
            <a:r>
              <a:rPr lang="en-US" altLang="pl-PL" sz="3200" dirty="0">
                <a:latin typeface="Arial" panose="020B0604020202020204" pitchFamily="34" charset="0"/>
              </a:rPr>
              <a:t> </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82843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Obraz 1">
            <a:extLst>
              <a:ext uri="{FF2B5EF4-FFF2-40B4-BE49-F238E27FC236}">
                <a16:creationId xmlns:a16="http://schemas.microsoft.com/office/drawing/2014/main" id="{35C507A7-6678-4BEA-B0EB-A544382EB3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2357441"/>
            <a:ext cx="16144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Obraz 2">
            <a:extLst>
              <a:ext uri="{FF2B5EF4-FFF2-40B4-BE49-F238E27FC236}">
                <a16:creationId xmlns:a16="http://schemas.microsoft.com/office/drawing/2014/main" id="{05F0405A-C439-49DF-B565-65CFCBAB72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212978"/>
            <a:ext cx="1744662"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Obraz 3">
            <a:extLst>
              <a:ext uri="{FF2B5EF4-FFF2-40B4-BE49-F238E27FC236}">
                <a16:creationId xmlns:a16="http://schemas.microsoft.com/office/drawing/2014/main" id="{195CA11E-0C81-41A1-B743-B6BA25F8C3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2286002"/>
            <a:ext cx="3048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4">
            <a:extLst>
              <a:ext uri="{FF2B5EF4-FFF2-40B4-BE49-F238E27FC236}">
                <a16:creationId xmlns:a16="http://schemas.microsoft.com/office/drawing/2014/main" id="{4B05CBA4-FB1D-4442-BDF8-4B408CD86B8A}"/>
              </a:ext>
            </a:extLst>
          </p:cNvPr>
          <p:cNvSpPr txBox="1">
            <a:spLocks noChangeArrowheads="1"/>
          </p:cNvSpPr>
          <p:nvPr/>
        </p:nvSpPr>
        <p:spPr bwMode="auto">
          <a:xfrm>
            <a:off x="4295776" y="3770316"/>
            <a:ext cx="8985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70000"/>
              </a:lnSpc>
              <a:spcBef>
                <a:spcPct val="30000"/>
              </a:spcBef>
              <a:buFontTx/>
              <a:buNone/>
            </a:pPr>
            <a:r>
              <a:rPr lang="pl-PL" altLang="pl-PL" sz="1400">
                <a:latin typeface="Arial" panose="020B0604020202020204" pitchFamily="34" charset="0"/>
              </a:rPr>
              <a:t>s</a:t>
            </a:r>
            <a:r>
              <a:rPr lang="en-US" altLang="pl-PL" sz="1400">
                <a:latin typeface="Arial" panose="020B0604020202020204" pitchFamily="34" charset="0"/>
              </a:rPr>
              <a:t>catterer</a:t>
            </a:r>
          </a:p>
          <a:p>
            <a:pPr eaLnBrk="1" hangingPunct="1">
              <a:lnSpc>
                <a:spcPct val="70000"/>
              </a:lnSpc>
              <a:spcBef>
                <a:spcPct val="30000"/>
              </a:spcBef>
              <a:buFontTx/>
              <a:buNone/>
            </a:pPr>
            <a:r>
              <a:rPr lang="en-US" altLang="pl-PL" sz="1400">
                <a:latin typeface="Arial" panose="020B0604020202020204" pitchFamily="34" charset="0"/>
              </a:rPr>
              <a:t>(thick)</a:t>
            </a:r>
            <a:endParaRPr lang="pl-PL" altLang="pl-PL" sz="1400">
              <a:latin typeface="Arial" panose="020B0604020202020204" pitchFamily="34" charset="0"/>
            </a:endParaRPr>
          </a:p>
        </p:txBody>
      </p:sp>
      <p:sp>
        <p:nvSpPr>
          <p:cNvPr id="34824" name="Text Box 12">
            <a:extLst>
              <a:ext uri="{FF2B5EF4-FFF2-40B4-BE49-F238E27FC236}">
                <a16:creationId xmlns:a16="http://schemas.microsoft.com/office/drawing/2014/main" id="{A1D445FD-2891-48FE-9301-88051F4541C5}"/>
              </a:ext>
            </a:extLst>
          </p:cNvPr>
          <p:cNvSpPr txBox="1">
            <a:spLocks noChangeArrowheads="1"/>
          </p:cNvSpPr>
          <p:nvPr/>
        </p:nvSpPr>
        <p:spPr bwMode="auto">
          <a:xfrm>
            <a:off x="9083675" y="3581403"/>
            <a:ext cx="541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pl-PL" sz="1400">
                <a:latin typeface="Arial" panose="020B0604020202020204" pitchFamily="34" charset="0"/>
              </a:rPr>
              <a:t>Det</a:t>
            </a:r>
            <a:r>
              <a:rPr lang="pl-PL" altLang="pl-PL" sz="1400">
                <a:latin typeface="Arial" panose="020B0604020202020204" pitchFamily="34" charset="0"/>
              </a:rPr>
              <a:t>.</a:t>
            </a:r>
            <a:r>
              <a:rPr lang="en-US" altLang="pl-PL" sz="1400">
                <a:latin typeface="Arial" panose="020B0604020202020204" pitchFamily="34" charset="0"/>
              </a:rPr>
              <a:t> </a:t>
            </a:r>
          </a:p>
        </p:txBody>
      </p:sp>
      <p:sp>
        <p:nvSpPr>
          <p:cNvPr id="34825" name="Text Box 12">
            <a:extLst>
              <a:ext uri="{FF2B5EF4-FFF2-40B4-BE49-F238E27FC236}">
                <a16:creationId xmlns:a16="http://schemas.microsoft.com/office/drawing/2014/main" id="{185F94F4-7982-4261-8D1D-DBA339E88712}"/>
              </a:ext>
            </a:extLst>
          </p:cNvPr>
          <p:cNvSpPr txBox="1">
            <a:spLocks noChangeArrowheads="1"/>
          </p:cNvSpPr>
          <p:nvPr/>
        </p:nvSpPr>
        <p:spPr bwMode="auto">
          <a:xfrm rot="1920000">
            <a:off x="5975351" y="2319341"/>
            <a:ext cx="760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pl-PL" sz="1400">
                <a:latin typeface="Arial" panose="020B0604020202020204" pitchFamily="34" charset="0"/>
              </a:rPr>
              <a:t>Det</a:t>
            </a:r>
            <a:r>
              <a:rPr lang="pl-PL" altLang="pl-PL" sz="1400">
                <a:latin typeface="Arial" panose="020B0604020202020204" pitchFamily="34" charset="0"/>
              </a:rPr>
              <a:t>.</a:t>
            </a:r>
            <a:r>
              <a:rPr lang="en-US" altLang="pl-PL" sz="1400">
                <a:latin typeface="Arial" panose="020B0604020202020204" pitchFamily="34" charset="0"/>
              </a:rPr>
              <a:t> </a:t>
            </a:r>
            <a:r>
              <a:rPr lang="pl-PL" altLang="pl-PL" sz="1400">
                <a:latin typeface="Arial" panose="020B0604020202020204" pitchFamily="34" charset="0"/>
              </a:rPr>
              <a:t>2</a:t>
            </a:r>
            <a:endParaRPr lang="en-US" altLang="pl-PL" sz="1400">
              <a:latin typeface="Arial" panose="020B0604020202020204" pitchFamily="34" charset="0"/>
            </a:endParaRPr>
          </a:p>
        </p:txBody>
      </p:sp>
      <p:sp>
        <p:nvSpPr>
          <p:cNvPr id="34826" name="Text Box 8">
            <a:extLst>
              <a:ext uri="{FF2B5EF4-FFF2-40B4-BE49-F238E27FC236}">
                <a16:creationId xmlns:a16="http://schemas.microsoft.com/office/drawing/2014/main" id="{5455CCA1-7F3F-49A5-99E1-143887C36C83}"/>
              </a:ext>
            </a:extLst>
          </p:cNvPr>
          <p:cNvSpPr txBox="1">
            <a:spLocks noChangeArrowheads="1"/>
          </p:cNvSpPr>
          <p:nvPr/>
        </p:nvSpPr>
        <p:spPr bwMode="auto">
          <a:xfrm>
            <a:off x="3143250" y="2482852"/>
            <a:ext cx="865188"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a:latin typeface="Arial" panose="020B0604020202020204" pitchFamily="34" charset="0"/>
              </a:rPr>
              <a:t>Det.:</a:t>
            </a:r>
          </a:p>
          <a:p>
            <a:pPr eaLnBrk="1" hangingPunct="1">
              <a:spcBef>
                <a:spcPct val="0"/>
              </a:spcBef>
              <a:buFontTx/>
              <a:buNone/>
            </a:pPr>
            <a:r>
              <a:rPr lang="en-US" altLang="pl-PL" sz="1400">
                <a:latin typeface="Arial" panose="020B0604020202020204" pitchFamily="34" charset="0"/>
              </a:rPr>
              <a:t>NE213, stilbene</a:t>
            </a:r>
            <a:endParaRPr lang="pl-PL" altLang="pl-PL" sz="1400">
              <a:latin typeface="Arial" panose="020B0604020202020204" pitchFamily="34" charset="0"/>
            </a:endParaRPr>
          </a:p>
        </p:txBody>
      </p:sp>
      <p:sp>
        <p:nvSpPr>
          <p:cNvPr id="34827" name="Text Box 8">
            <a:extLst>
              <a:ext uri="{FF2B5EF4-FFF2-40B4-BE49-F238E27FC236}">
                <a16:creationId xmlns:a16="http://schemas.microsoft.com/office/drawing/2014/main" id="{6EA6BCB5-1BA4-464D-AF5B-543A941777FC}"/>
              </a:ext>
            </a:extLst>
          </p:cNvPr>
          <p:cNvSpPr txBox="1">
            <a:spLocks noChangeArrowheads="1"/>
          </p:cNvSpPr>
          <p:nvPr/>
        </p:nvSpPr>
        <p:spPr bwMode="auto">
          <a:xfrm>
            <a:off x="3136900" y="3651253"/>
            <a:ext cx="86518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a:latin typeface="Arial" panose="020B0604020202020204" pitchFamily="34" charset="0"/>
              </a:rPr>
              <a:t>Det.:</a:t>
            </a:r>
          </a:p>
          <a:p>
            <a:pPr eaLnBrk="1" hangingPunct="1">
              <a:spcBef>
                <a:spcPct val="0"/>
              </a:spcBef>
              <a:buFontTx/>
              <a:buNone/>
            </a:pPr>
            <a:r>
              <a:rPr lang="pl-PL" altLang="pl-PL" sz="1400">
                <a:latin typeface="Arial" panose="020B0604020202020204" pitchFamily="34" charset="0"/>
              </a:rPr>
              <a:t>CVD</a:t>
            </a:r>
            <a:r>
              <a:rPr lang="en-US" altLang="pl-PL" sz="1400">
                <a:latin typeface="Arial" panose="020B0604020202020204" pitchFamily="34" charset="0"/>
              </a:rPr>
              <a:t>, </a:t>
            </a:r>
            <a:r>
              <a:rPr lang="pl-PL" altLang="pl-PL" sz="1400">
                <a:latin typeface="Arial" panose="020B0604020202020204" pitchFamily="34" charset="0"/>
              </a:rPr>
              <a:t>ND</a:t>
            </a:r>
          </a:p>
        </p:txBody>
      </p:sp>
      <p:sp>
        <p:nvSpPr>
          <p:cNvPr id="34828" name="Text Box 14">
            <a:extLst>
              <a:ext uri="{FF2B5EF4-FFF2-40B4-BE49-F238E27FC236}">
                <a16:creationId xmlns:a16="http://schemas.microsoft.com/office/drawing/2014/main" id="{55DFDAE6-DC7F-485C-B942-E73FF20FE33B}"/>
              </a:ext>
            </a:extLst>
          </p:cNvPr>
          <p:cNvSpPr txBox="1">
            <a:spLocks noChangeArrowheads="1"/>
          </p:cNvSpPr>
          <p:nvPr/>
        </p:nvSpPr>
        <p:spPr bwMode="auto">
          <a:xfrm>
            <a:off x="1774825" y="3221040"/>
            <a:ext cx="88265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70000"/>
              </a:lnSpc>
              <a:spcBef>
                <a:spcPct val="30000"/>
              </a:spcBef>
              <a:buFontTx/>
              <a:buNone/>
            </a:pPr>
            <a:r>
              <a:rPr lang="pl-PL" altLang="pl-PL" sz="1400">
                <a:latin typeface="Arial" panose="020B0604020202020204" pitchFamily="34" charset="0"/>
              </a:rPr>
              <a:t>s</a:t>
            </a:r>
            <a:r>
              <a:rPr lang="en-US" altLang="pl-PL" sz="1400">
                <a:latin typeface="Arial" panose="020B0604020202020204" pitchFamily="34" charset="0"/>
              </a:rPr>
              <a:t>catterer</a:t>
            </a:r>
          </a:p>
        </p:txBody>
      </p:sp>
      <p:sp>
        <p:nvSpPr>
          <p:cNvPr id="34829" name="Text Box 12">
            <a:extLst>
              <a:ext uri="{FF2B5EF4-FFF2-40B4-BE49-F238E27FC236}">
                <a16:creationId xmlns:a16="http://schemas.microsoft.com/office/drawing/2014/main" id="{13BAFCD0-9251-4834-AF16-F85F0FB80DD3}"/>
              </a:ext>
            </a:extLst>
          </p:cNvPr>
          <p:cNvSpPr txBox="1">
            <a:spLocks noChangeArrowheads="1"/>
          </p:cNvSpPr>
          <p:nvPr/>
        </p:nvSpPr>
        <p:spPr bwMode="auto">
          <a:xfrm>
            <a:off x="5880101" y="3849691"/>
            <a:ext cx="760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pl-PL" sz="1400">
                <a:latin typeface="Arial" panose="020B0604020202020204" pitchFamily="34" charset="0"/>
              </a:rPr>
              <a:t>Det</a:t>
            </a:r>
            <a:r>
              <a:rPr lang="pl-PL" altLang="pl-PL" sz="1400">
                <a:latin typeface="Arial" panose="020B0604020202020204" pitchFamily="34" charset="0"/>
              </a:rPr>
              <a:t>.</a:t>
            </a:r>
            <a:r>
              <a:rPr lang="en-US" altLang="pl-PL" sz="1400">
                <a:latin typeface="Arial" panose="020B0604020202020204" pitchFamily="34" charset="0"/>
              </a:rPr>
              <a:t> 1</a:t>
            </a:r>
          </a:p>
        </p:txBody>
      </p:sp>
      <p:sp>
        <p:nvSpPr>
          <p:cNvPr id="34830" name="Text Box 12">
            <a:extLst>
              <a:ext uri="{FF2B5EF4-FFF2-40B4-BE49-F238E27FC236}">
                <a16:creationId xmlns:a16="http://schemas.microsoft.com/office/drawing/2014/main" id="{58BC3F38-E566-4AAF-9889-00C9164EFC00}"/>
              </a:ext>
            </a:extLst>
          </p:cNvPr>
          <p:cNvSpPr txBox="1">
            <a:spLocks noChangeArrowheads="1"/>
          </p:cNvSpPr>
          <p:nvPr/>
        </p:nvSpPr>
        <p:spPr bwMode="auto">
          <a:xfrm>
            <a:off x="7319963" y="2141541"/>
            <a:ext cx="539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pl-PL" sz="1400">
                <a:latin typeface="Arial" panose="020B0604020202020204" pitchFamily="34" charset="0"/>
              </a:rPr>
              <a:t>Det</a:t>
            </a:r>
            <a:r>
              <a:rPr lang="pl-PL" altLang="pl-PL" sz="1400">
                <a:latin typeface="Arial" panose="020B0604020202020204" pitchFamily="34" charset="0"/>
              </a:rPr>
              <a:t>.</a:t>
            </a:r>
            <a:r>
              <a:rPr lang="en-US" altLang="pl-PL" sz="1400">
                <a:latin typeface="Arial" panose="020B0604020202020204" pitchFamily="34" charset="0"/>
              </a:rPr>
              <a:t> </a:t>
            </a:r>
          </a:p>
        </p:txBody>
      </p:sp>
      <p:sp>
        <p:nvSpPr>
          <p:cNvPr id="34831" name="Text Box 14">
            <a:extLst>
              <a:ext uri="{FF2B5EF4-FFF2-40B4-BE49-F238E27FC236}">
                <a16:creationId xmlns:a16="http://schemas.microsoft.com/office/drawing/2014/main" id="{47C3825A-C60B-4D1D-B0F1-DEF69376BB3E}"/>
              </a:ext>
            </a:extLst>
          </p:cNvPr>
          <p:cNvSpPr txBox="1">
            <a:spLocks noChangeArrowheads="1"/>
          </p:cNvSpPr>
          <p:nvPr/>
        </p:nvSpPr>
        <p:spPr bwMode="auto">
          <a:xfrm>
            <a:off x="8456614" y="3902077"/>
            <a:ext cx="10953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70000"/>
              </a:lnSpc>
              <a:spcBef>
                <a:spcPct val="30000"/>
              </a:spcBef>
              <a:buFontTx/>
              <a:buNone/>
            </a:pPr>
            <a:r>
              <a:rPr lang="pl-PL" altLang="pl-PL" sz="1400">
                <a:latin typeface="Arial" panose="020B0604020202020204" pitchFamily="34" charset="0"/>
              </a:rPr>
              <a:t>converter</a:t>
            </a:r>
            <a:endParaRPr lang="en-US" altLang="pl-PL" sz="1400">
              <a:latin typeface="Arial" panose="020B0604020202020204" pitchFamily="34" charset="0"/>
            </a:endParaRPr>
          </a:p>
          <a:p>
            <a:pPr eaLnBrk="1" hangingPunct="1">
              <a:lnSpc>
                <a:spcPct val="70000"/>
              </a:lnSpc>
              <a:spcBef>
                <a:spcPct val="30000"/>
              </a:spcBef>
              <a:buFontTx/>
              <a:buNone/>
            </a:pPr>
            <a:r>
              <a:rPr lang="en-US" altLang="pl-PL" sz="1400">
                <a:latin typeface="Arial" panose="020B0604020202020204" pitchFamily="34" charset="0"/>
              </a:rPr>
              <a:t>(thi</a:t>
            </a:r>
            <a:r>
              <a:rPr lang="pl-PL" altLang="pl-PL" sz="1400">
                <a:latin typeface="Arial" panose="020B0604020202020204" pitchFamily="34" charset="0"/>
              </a:rPr>
              <a:t>n</a:t>
            </a:r>
            <a:r>
              <a:rPr lang="en-US" altLang="pl-PL" sz="1400">
                <a:latin typeface="Arial" panose="020B0604020202020204" pitchFamily="34" charset="0"/>
              </a:rPr>
              <a:t>)</a:t>
            </a:r>
            <a:endParaRPr lang="pl-PL" altLang="pl-PL" sz="1400">
              <a:latin typeface="Arial" panose="020B0604020202020204" pitchFamily="34" charset="0"/>
            </a:endParaRPr>
          </a:p>
        </p:txBody>
      </p:sp>
      <p:sp>
        <p:nvSpPr>
          <p:cNvPr id="34832" name="Text Box 1026">
            <a:extLst>
              <a:ext uri="{FF2B5EF4-FFF2-40B4-BE49-F238E27FC236}">
                <a16:creationId xmlns:a16="http://schemas.microsoft.com/office/drawing/2014/main" id="{8DA19079-F4FC-469D-B820-1116439FA67C}"/>
              </a:ext>
            </a:extLst>
          </p:cNvPr>
          <p:cNvSpPr txBox="1">
            <a:spLocks noChangeArrowheads="1"/>
          </p:cNvSpPr>
          <p:nvPr/>
        </p:nvSpPr>
        <p:spPr bwMode="auto">
          <a:xfrm>
            <a:off x="5016500" y="140494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pl-PL" sz="2000">
                <a:latin typeface="Arial" panose="020B0604020202020204" pitchFamily="34" charset="0"/>
              </a:rPr>
              <a:t>ToF</a:t>
            </a:r>
          </a:p>
        </p:txBody>
      </p:sp>
      <p:sp>
        <p:nvSpPr>
          <p:cNvPr id="34833" name="Text Box 1026">
            <a:extLst>
              <a:ext uri="{FF2B5EF4-FFF2-40B4-BE49-F238E27FC236}">
                <a16:creationId xmlns:a16="http://schemas.microsoft.com/office/drawing/2014/main" id="{C95AC5B5-DA62-47E2-AD42-D20AD8CA4C36}"/>
              </a:ext>
            </a:extLst>
          </p:cNvPr>
          <p:cNvSpPr txBox="1">
            <a:spLocks noChangeArrowheads="1"/>
          </p:cNvSpPr>
          <p:nvPr/>
        </p:nvSpPr>
        <p:spPr bwMode="auto">
          <a:xfrm>
            <a:off x="5016500" y="1787527"/>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600">
                <a:solidFill>
                  <a:srgbClr val="FF0000"/>
                </a:solidFill>
                <a:latin typeface="Arial" panose="020B0604020202020204" pitchFamily="34" charset="0"/>
              </a:rPr>
              <a:t>PMT, size</a:t>
            </a:r>
            <a:endParaRPr lang="en-US" altLang="pl-PL" sz="1600">
              <a:solidFill>
                <a:srgbClr val="FF0000"/>
              </a:solidFill>
              <a:latin typeface="Arial" panose="020B0604020202020204" pitchFamily="34" charset="0"/>
            </a:endParaRPr>
          </a:p>
        </p:txBody>
      </p:sp>
      <p:sp>
        <p:nvSpPr>
          <p:cNvPr id="18" name="Text Box 9">
            <a:extLst>
              <a:ext uri="{FF2B5EF4-FFF2-40B4-BE49-F238E27FC236}">
                <a16:creationId xmlns:a16="http://schemas.microsoft.com/office/drawing/2014/main" id="{8EC280DC-0162-4E85-958F-2FC8A8D2F981}"/>
              </a:ext>
            </a:extLst>
          </p:cNvPr>
          <p:cNvSpPr txBox="1">
            <a:spLocks noChangeArrowheads="1"/>
          </p:cNvSpPr>
          <p:nvPr/>
        </p:nvSpPr>
        <p:spPr bwMode="auto">
          <a:xfrm>
            <a:off x="4656138" y="5067302"/>
            <a:ext cx="2519362"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ts val="0"/>
              </a:spcBef>
              <a:buNone/>
              <a:defRPr/>
            </a:pPr>
            <a:r>
              <a:rPr lang="en-US" altLang="pl-PL" sz="1800" dirty="0">
                <a:solidFill>
                  <a:srgbClr val="FF0000"/>
                </a:solidFill>
                <a:latin typeface="Arial" panose="020B0604020202020204" pitchFamily="34" charset="0"/>
              </a:rPr>
              <a:t>(+) pro: </a:t>
            </a:r>
            <a:endParaRPr lang="pl-PL" altLang="pl-PL" sz="1800" dirty="0">
              <a:solidFill>
                <a:srgbClr val="FF0000"/>
              </a:solidFill>
              <a:latin typeface="Arial" panose="020B0604020202020204" pitchFamily="34" charset="0"/>
            </a:endParaRPr>
          </a:p>
          <a:p>
            <a:pPr marL="0" indent="0">
              <a:spcBef>
                <a:spcPts val="0"/>
              </a:spcBef>
              <a:buNone/>
              <a:defRPr/>
            </a:pPr>
            <a:r>
              <a:rPr lang="en-US" altLang="pl-PL" sz="1800" dirty="0">
                <a:solidFill>
                  <a:srgbClr val="FF0000"/>
                </a:solidFill>
                <a:latin typeface="Arial" panose="020B0604020202020204" pitchFamily="34" charset="0"/>
              </a:rPr>
              <a:t>high efficiency suited for 2.45 MeV</a:t>
            </a:r>
          </a:p>
          <a:p>
            <a:pPr>
              <a:spcBef>
                <a:spcPts val="0"/>
              </a:spcBef>
              <a:buNone/>
              <a:defRPr/>
            </a:pPr>
            <a:r>
              <a:rPr lang="en-US" altLang="pl-PL" sz="1800" dirty="0">
                <a:solidFill>
                  <a:srgbClr val="00B050"/>
                </a:solidFill>
                <a:latin typeface="Arial" panose="020B0604020202020204" pitchFamily="34" charset="0"/>
              </a:rPr>
              <a:t>(-) con: </a:t>
            </a:r>
            <a:endParaRPr lang="pl-PL" altLang="pl-PL" sz="1800" dirty="0">
              <a:solidFill>
                <a:srgbClr val="00B050"/>
              </a:solidFill>
              <a:latin typeface="Arial" panose="020B0604020202020204" pitchFamily="34" charset="0"/>
            </a:endParaRPr>
          </a:p>
          <a:p>
            <a:pPr marL="0" indent="0">
              <a:spcBef>
                <a:spcPts val="0"/>
              </a:spcBef>
              <a:buNone/>
              <a:defRPr/>
            </a:pPr>
            <a:r>
              <a:rPr lang="en-US" altLang="pl-PL" sz="1800" dirty="0">
                <a:solidFill>
                  <a:srgbClr val="00B050"/>
                </a:solidFill>
                <a:latin typeface="Arial" panose="020B0604020202020204" pitchFamily="34" charset="0"/>
              </a:rPr>
              <a:t>random coincidences exposed </a:t>
            </a:r>
            <a:r>
              <a:rPr lang="en-US" altLang="pl-PL" sz="1800" dirty="0" err="1">
                <a:solidFill>
                  <a:srgbClr val="00B050"/>
                </a:solidFill>
                <a:latin typeface="Arial" panose="020B0604020202020204" pitchFamily="34" charset="0"/>
              </a:rPr>
              <a:t>scatterer</a:t>
            </a:r>
            <a:endParaRPr lang="pl-PL" altLang="pl-PL" sz="1800" dirty="0">
              <a:solidFill>
                <a:srgbClr val="00B050"/>
              </a:solidFill>
              <a:latin typeface="Arial" panose="020B0604020202020204" pitchFamily="34" charset="0"/>
            </a:endParaRPr>
          </a:p>
        </p:txBody>
      </p:sp>
      <p:sp>
        <p:nvSpPr>
          <p:cNvPr id="34835" name="Text Box 1026">
            <a:extLst>
              <a:ext uri="{FF2B5EF4-FFF2-40B4-BE49-F238E27FC236}">
                <a16:creationId xmlns:a16="http://schemas.microsoft.com/office/drawing/2014/main" id="{CE187265-AF22-4DF9-83AB-1D20A033E3D0}"/>
              </a:ext>
            </a:extLst>
          </p:cNvPr>
          <p:cNvSpPr txBox="1">
            <a:spLocks noChangeArrowheads="1"/>
          </p:cNvSpPr>
          <p:nvPr/>
        </p:nvSpPr>
        <p:spPr bwMode="auto">
          <a:xfrm>
            <a:off x="2135189" y="1420816"/>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800">
                <a:latin typeface="Arial" panose="020B0604020202020204" pitchFamily="34" charset="0"/>
              </a:rPr>
              <a:t>In-beam</a:t>
            </a:r>
            <a:endParaRPr lang="en-US" altLang="pl-PL" sz="1800">
              <a:latin typeface="Arial" panose="020B0604020202020204" pitchFamily="34" charset="0"/>
            </a:endParaRPr>
          </a:p>
        </p:txBody>
      </p:sp>
      <p:sp>
        <p:nvSpPr>
          <p:cNvPr id="34836" name="Text Box 1026">
            <a:extLst>
              <a:ext uri="{FF2B5EF4-FFF2-40B4-BE49-F238E27FC236}">
                <a16:creationId xmlns:a16="http://schemas.microsoft.com/office/drawing/2014/main" id="{BE77E0F4-4296-4964-B83A-A7E6A035144B}"/>
              </a:ext>
            </a:extLst>
          </p:cNvPr>
          <p:cNvSpPr txBox="1">
            <a:spLocks noChangeArrowheads="1"/>
          </p:cNvSpPr>
          <p:nvPr/>
        </p:nvSpPr>
        <p:spPr bwMode="auto">
          <a:xfrm>
            <a:off x="2063751" y="1801816"/>
            <a:ext cx="1528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600">
                <a:solidFill>
                  <a:srgbClr val="FF0000"/>
                </a:solidFill>
                <a:latin typeface="Arial" panose="020B0604020202020204" pitchFamily="34" charset="0"/>
              </a:rPr>
              <a:t>PMT, stability</a:t>
            </a:r>
            <a:endParaRPr lang="en-US" altLang="pl-PL" sz="1600">
              <a:solidFill>
                <a:srgbClr val="FF0000"/>
              </a:solidFill>
              <a:latin typeface="Arial" panose="020B0604020202020204" pitchFamily="34" charset="0"/>
            </a:endParaRPr>
          </a:p>
        </p:txBody>
      </p:sp>
      <p:sp>
        <p:nvSpPr>
          <p:cNvPr id="21" name="Text Box 11">
            <a:extLst>
              <a:ext uri="{FF2B5EF4-FFF2-40B4-BE49-F238E27FC236}">
                <a16:creationId xmlns:a16="http://schemas.microsoft.com/office/drawing/2014/main" id="{524081D9-5A9E-48C4-8AA3-7B472EAF3F5B}"/>
              </a:ext>
            </a:extLst>
          </p:cNvPr>
          <p:cNvSpPr txBox="1">
            <a:spLocks noChangeArrowheads="1"/>
          </p:cNvSpPr>
          <p:nvPr/>
        </p:nvSpPr>
        <p:spPr bwMode="auto">
          <a:xfrm>
            <a:off x="1776413" y="5092703"/>
            <a:ext cx="2519362"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ts val="0"/>
              </a:spcBef>
              <a:buNone/>
              <a:defRPr/>
            </a:pPr>
            <a:r>
              <a:rPr lang="en-US" altLang="pl-PL" sz="1800" dirty="0">
                <a:solidFill>
                  <a:srgbClr val="FF0000"/>
                </a:solidFill>
                <a:latin typeface="Arial" panose="020B0604020202020204" pitchFamily="34" charset="0"/>
              </a:rPr>
              <a:t>(+) pro: </a:t>
            </a:r>
            <a:endParaRPr lang="pl-PL" altLang="pl-PL" sz="1800" dirty="0">
              <a:solidFill>
                <a:srgbClr val="FF0000"/>
              </a:solidFill>
              <a:latin typeface="Arial" panose="020B0604020202020204" pitchFamily="34" charset="0"/>
            </a:endParaRPr>
          </a:p>
          <a:p>
            <a:pPr marL="269875" indent="-269875">
              <a:spcBef>
                <a:spcPts val="0"/>
              </a:spcBef>
              <a:buNone/>
              <a:defRPr/>
            </a:pPr>
            <a:r>
              <a:rPr lang="en-US" altLang="pl-PL" sz="1800" dirty="0">
                <a:solidFill>
                  <a:srgbClr val="FF0000"/>
                </a:solidFill>
                <a:latin typeface="Arial" panose="020B0604020202020204" pitchFamily="34" charset="0"/>
              </a:rPr>
              <a:t>conceptually simple</a:t>
            </a:r>
          </a:p>
          <a:p>
            <a:pPr marL="0" indent="0">
              <a:spcBef>
                <a:spcPts val="0"/>
              </a:spcBef>
              <a:buNone/>
              <a:defRPr/>
            </a:pPr>
            <a:r>
              <a:rPr lang="en-US" altLang="pl-PL" sz="1800" dirty="0">
                <a:solidFill>
                  <a:srgbClr val="00B050"/>
                </a:solidFill>
                <a:latin typeface="Arial" panose="020B0604020202020204" pitchFamily="34" charset="0"/>
              </a:rPr>
              <a:t>(-) con: </a:t>
            </a:r>
            <a:endParaRPr lang="pl-PL" altLang="pl-PL" sz="1800" dirty="0">
              <a:solidFill>
                <a:srgbClr val="00B050"/>
              </a:solidFill>
              <a:latin typeface="Arial" panose="020B0604020202020204" pitchFamily="34" charset="0"/>
            </a:endParaRPr>
          </a:p>
          <a:p>
            <a:pPr marL="0" indent="0">
              <a:spcBef>
                <a:spcPts val="0"/>
              </a:spcBef>
              <a:buNone/>
              <a:defRPr/>
            </a:pPr>
            <a:r>
              <a:rPr lang="en-US" altLang="pl-PL" sz="1800" dirty="0">
                <a:solidFill>
                  <a:srgbClr val="00B050"/>
                </a:solidFill>
                <a:latin typeface="Arial" panose="020B0604020202020204" pitchFamily="34" charset="0"/>
              </a:rPr>
              <a:t>exposed to full n flux, function mixed</a:t>
            </a:r>
            <a:endParaRPr lang="pl-PL" altLang="pl-PL" sz="1800" dirty="0">
              <a:solidFill>
                <a:srgbClr val="00B050"/>
              </a:solidFill>
              <a:latin typeface="Arial" panose="020B0604020202020204" pitchFamily="34" charset="0"/>
            </a:endParaRPr>
          </a:p>
        </p:txBody>
      </p:sp>
      <p:sp>
        <p:nvSpPr>
          <p:cNvPr id="34838" name="Text Box 1026">
            <a:extLst>
              <a:ext uri="{FF2B5EF4-FFF2-40B4-BE49-F238E27FC236}">
                <a16:creationId xmlns:a16="http://schemas.microsoft.com/office/drawing/2014/main" id="{03B1F8B6-3BFE-46F2-86B9-E551909BD0F4}"/>
              </a:ext>
            </a:extLst>
          </p:cNvPr>
          <p:cNvSpPr txBox="1">
            <a:spLocks noChangeArrowheads="1"/>
          </p:cNvSpPr>
          <p:nvPr/>
        </p:nvSpPr>
        <p:spPr bwMode="auto">
          <a:xfrm>
            <a:off x="7319963" y="1411291"/>
            <a:ext cx="77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800">
                <a:latin typeface="Arial" panose="020B0604020202020204" pitchFamily="34" charset="0"/>
              </a:rPr>
              <a:t>TPR</a:t>
            </a:r>
            <a:endParaRPr lang="en-US" altLang="pl-PL" sz="1800">
              <a:latin typeface="Arial" panose="020B0604020202020204" pitchFamily="34" charset="0"/>
            </a:endParaRPr>
          </a:p>
        </p:txBody>
      </p:sp>
      <p:sp>
        <p:nvSpPr>
          <p:cNvPr id="34839" name="Text Box 1026">
            <a:extLst>
              <a:ext uri="{FF2B5EF4-FFF2-40B4-BE49-F238E27FC236}">
                <a16:creationId xmlns:a16="http://schemas.microsoft.com/office/drawing/2014/main" id="{6222395A-E3FD-4073-A800-FD970B505805}"/>
              </a:ext>
            </a:extLst>
          </p:cNvPr>
          <p:cNvSpPr txBox="1">
            <a:spLocks noChangeArrowheads="1"/>
          </p:cNvSpPr>
          <p:nvPr/>
        </p:nvSpPr>
        <p:spPr bwMode="auto">
          <a:xfrm>
            <a:off x="8636001" y="1411291"/>
            <a:ext cx="77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800">
                <a:latin typeface="Arial" panose="020B0604020202020204" pitchFamily="34" charset="0"/>
              </a:rPr>
              <a:t>MPR</a:t>
            </a:r>
            <a:endParaRPr lang="en-US" altLang="pl-PL" sz="1800">
              <a:latin typeface="Arial" panose="020B0604020202020204" pitchFamily="34" charset="0"/>
            </a:endParaRPr>
          </a:p>
        </p:txBody>
      </p:sp>
      <p:sp>
        <p:nvSpPr>
          <p:cNvPr id="34840" name="Text Box 1026">
            <a:extLst>
              <a:ext uri="{FF2B5EF4-FFF2-40B4-BE49-F238E27FC236}">
                <a16:creationId xmlns:a16="http://schemas.microsoft.com/office/drawing/2014/main" id="{F99A93D5-B5F5-47AF-8E70-64D6B964071C}"/>
              </a:ext>
            </a:extLst>
          </p:cNvPr>
          <p:cNvSpPr txBox="1">
            <a:spLocks noChangeArrowheads="1"/>
          </p:cNvSpPr>
          <p:nvPr/>
        </p:nvSpPr>
        <p:spPr bwMode="auto">
          <a:xfrm>
            <a:off x="7175501" y="1792291"/>
            <a:ext cx="1008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600">
                <a:solidFill>
                  <a:srgbClr val="FF0000"/>
                </a:solidFill>
                <a:latin typeface="Arial" panose="020B0604020202020204" pitchFamily="34" charset="0"/>
              </a:rPr>
              <a:t>vacuum</a:t>
            </a:r>
            <a:endParaRPr lang="en-US" altLang="pl-PL" sz="1600">
              <a:solidFill>
                <a:srgbClr val="FF0000"/>
              </a:solidFill>
              <a:latin typeface="Arial" panose="020B0604020202020204" pitchFamily="34" charset="0"/>
            </a:endParaRPr>
          </a:p>
        </p:txBody>
      </p:sp>
      <p:sp>
        <p:nvSpPr>
          <p:cNvPr id="34841" name="Text Box 1026">
            <a:extLst>
              <a:ext uri="{FF2B5EF4-FFF2-40B4-BE49-F238E27FC236}">
                <a16:creationId xmlns:a16="http://schemas.microsoft.com/office/drawing/2014/main" id="{BD1D4BF9-4E6D-4601-9D1F-EC9BEF84F77A}"/>
              </a:ext>
            </a:extLst>
          </p:cNvPr>
          <p:cNvSpPr txBox="1">
            <a:spLocks noChangeArrowheads="1"/>
          </p:cNvSpPr>
          <p:nvPr/>
        </p:nvSpPr>
        <p:spPr bwMode="auto">
          <a:xfrm>
            <a:off x="8256588" y="1657352"/>
            <a:ext cx="2335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1600">
                <a:solidFill>
                  <a:srgbClr val="FF0000"/>
                </a:solidFill>
                <a:latin typeface="Arial" panose="020B0604020202020204" pitchFamily="34" charset="0"/>
              </a:rPr>
              <a:t>vacuum, magnet, size, weight </a:t>
            </a:r>
            <a:endParaRPr lang="en-US" altLang="pl-PL" sz="1600">
              <a:solidFill>
                <a:srgbClr val="FF0000"/>
              </a:solidFill>
              <a:latin typeface="Arial" panose="020B0604020202020204" pitchFamily="34" charset="0"/>
            </a:endParaRPr>
          </a:p>
        </p:txBody>
      </p:sp>
      <p:sp>
        <p:nvSpPr>
          <p:cNvPr id="34842" name="Text Box 5">
            <a:extLst>
              <a:ext uri="{FF2B5EF4-FFF2-40B4-BE49-F238E27FC236}">
                <a16:creationId xmlns:a16="http://schemas.microsoft.com/office/drawing/2014/main" id="{1F79163B-1DA4-4057-9A11-9A0D5FFC33CD}"/>
              </a:ext>
            </a:extLst>
          </p:cNvPr>
          <p:cNvSpPr txBox="1">
            <a:spLocks noChangeArrowheads="1"/>
          </p:cNvSpPr>
          <p:nvPr/>
        </p:nvSpPr>
        <p:spPr bwMode="auto">
          <a:xfrm>
            <a:off x="7751764" y="4949828"/>
            <a:ext cx="2592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l-PL" sz="1800">
                <a:solidFill>
                  <a:srgbClr val="FF0000"/>
                </a:solidFill>
                <a:latin typeface="Arial" panose="020B0604020202020204" pitchFamily="34" charset="0"/>
              </a:rPr>
              <a:t>(+) pro: sensitivity (background </a:t>
            </a:r>
            <a:r>
              <a:rPr lang="pl-PL" altLang="pl-PL" sz="1800">
                <a:solidFill>
                  <a:srgbClr val="FF0000"/>
                </a:solidFill>
                <a:latin typeface="Arial" panose="020B0604020202020204" pitchFamily="34" charset="0"/>
              </a:rPr>
              <a:t>  </a:t>
            </a:r>
            <a:r>
              <a:rPr lang="en-US" altLang="pl-PL" sz="1800">
                <a:solidFill>
                  <a:srgbClr val="FF0000"/>
                </a:solidFill>
                <a:latin typeface="Arial" panose="020B0604020202020204" pitchFamily="34" charset="0"/>
              </a:rPr>
              <a:t>rejection)</a:t>
            </a:r>
            <a:endParaRPr lang="pl-PL" altLang="pl-PL" sz="1800">
              <a:solidFill>
                <a:srgbClr val="FF0000"/>
              </a:solidFill>
              <a:latin typeface="Arial" panose="020B0604020202020204" pitchFamily="34" charset="0"/>
            </a:endParaRPr>
          </a:p>
          <a:p>
            <a:pPr eaLnBrk="1" hangingPunct="1">
              <a:spcBef>
                <a:spcPct val="0"/>
              </a:spcBef>
              <a:buFontTx/>
              <a:buNone/>
            </a:pPr>
            <a:r>
              <a:rPr lang="en-US" altLang="pl-PL" sz="1800">
                <a:solidFill>
                  <a:srgbClr val="00B050"/>
                </a:solidFill>
                <a:latin typeface="Arial" panose="020B0604020202020204" pitchFamily="34" charset="0"/>
              </a:rPr>
              <a:t>(-) con: low efficiency, complexity</a:t>
            </a:r>
            <a:endParaRPr lang="pl-PL" altLang="pl-PL" sz="1800">
              <a:solidFill>
                <a:srgbClr val="00B050"/>
              </a:solidFill>
              <a:latin typeface="Arial" panose="020B0604020202020204" pitchFamily="34" charset="0"/>
            </a:endParaRPr>
          </a:p>
        </p:txBody>
      </p:sp>
      <p:sp>
        <p:nvSpPr>
          <p:cNvPr id="28" name="pole tekstowe 27">
            <a:extLst>
              <a:ext uri="{FF2B5EF4-FFF2-40B4-BE49-F238E27FC236}">
                <a16:creationId xmlns:a16="http://schemas.microsoft.com/office/drawing/2014/main" id="{7C04C7C7-205F-4484-BEC5-2B18CC1DAF4F}"/>
              </a:ext>
            </a:extLst>
          </p:cNvPr>
          <p:cNvSpPr txBox="1"/>
          <p:nvPr/>
        </p:nvSpPr>
        <p:spPr>
          <a:xfrm>
            <a:off x="4732149" y="4792594"/>
            <a:ext cx="1992254" cy="338554"/>
          </a:xfrm>
          <a:prstGeom prst="rect">
            <a:avLst/>
          </a:prstGeom>
          <a:noFill/>
        </p:spPr>
        <p:txBody>
          <a:bodyPr wrap="square">
            <a:spAutoFit/>
          </a:bodyPr>
          <a:lstStyle/>
          <a:p>
            <a:r>
              <a:rPr lang="en-US" sz="1600" dirty="0">
                <a:solidFill>
                  <a:srgbClr val="000000"/>
                </a:solidFill>
                <a:latin typeface="Calibri" panose="020F0502020204030204" pitchFamily="34" charset="0"/>
              </a:rPr>
              <a:t>4.5 to 7.4 %</a:t>
            </a:r>
            <a:r>
              <a:rPr lang="pl-PL" sz="16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FWHM. </a:t>
            </a:r>
            <a:endParaRPr lang="pl-PL" sz="1600" dirty="0"/>
          </a:p>
        </p:txBody>
      </p:sp>
      <p:sp>
        <p:nvSpPr>
          <p:cNvPr id="30" name="pole tekstowe 29">
            <a:extLst>
              <a:ext uri="{FF2B5EF4-FFF2-40B4-BE49-F238E27FC236}">
                <a16:creationId xmlns:a16="http://schemas.microsoft.com/office/drawing/2014/main" id="{566FBC08-ABB4-4883-A948-0C80543B6DD5}"/>
              </a:ext>
            </a:extLst>
          </p:cNvPr>
          <p:cNvSpPr txBox="1"/>
          <p:nvPr/>
        </p:nvSpPr>
        <p:spPr>
          <a:xfrm>
            <a:off x="1872146" y="4733927"/>
            <a:ext cx="1264755" cy="338554"/>
          </a:xfrm>
          <a:prstGeom prst="rect">
            <a:avLst/>
          </a:prstGeom>
          <a:noFill/>
        </p:spPr>
        <p:txBody>
          <a:bodyPr wrap="square">
            <a:spAutoFit/>
          </a:bodyPr>
          <a:lstStyle/>
          <a:p>
            <a:r>
              <a:rPr lang="pl-PL" sz="1600" dirty="0"/>
              <a:t>about 8%.</a:t>
            </a:r>
          </a:p>
        </p:txBody>
      </p:sp>
      <p:sp>
        <p:nvSpPr>
          <p:cNvPr id="32" name="pole tekstowe 31">
            <a:extLst>
              <a:ext uri="{FF2B5EF4-FFF2-40B4-BE49-F238E27FC236}">
                <a16:creationId xmlns:a16="http://schemas.microsoft.com/office/drawing/2014/main" id="{4D5CDFCE-698A-4A33-8419-73B51176BE3B}"/>
              </a:ext>
            </a:extLst>
          </p:cNvPr>
          <p:cNvSpPr txBox="1"/>
          <p:nvPr/>
        </p:nvSpPr>
        <p:spPr>
          <a:xfrm>
            <a:off x="8966972" y="4594505"/>
            <a:ext cx="1403990" cy="369332"/>
          </a:xfrm>
          <a:prstGeom prst="rect">
            <a:avLst/>
          </a:prstGeom>
          <a:noFill/>
        </p:spPr>
        <p:txBody>
          <a:bodyPr wrap="square">
            <a:spAutoFit/>
          </a:bodyPr>
          <a:lstStyle/>
          <a:p>
            <a:r>
              <a:rPr lang="pl-PL" dirty="0">
                <a:solidFill>
                  <a:srgbClr val="000000"/>
                </a:solidFill>
                <a:latin typeface="Calibri" panose="020F0502020204030204" pitchFamily="34" charset="0"/>
              </a:rPr>
              <a:t>3.4 to 4.2 % </a:t>
            </a:r>
            <a:endParaRPr lang="pl-PL" dirty="0"/>
          </a:p>
        </p:txBody>
      </p:sp>
      <p:sp>
        <p:nvSpPr>
          <p:cNvPr id="5" name="pole tekstowe 4">
            <a:extLst>
              <a:ext uri="{FF2B5EF4-FFF2-40B4-BE49-F238E27FC236}">
                <a16:creationId xmlns:a16="http://schemas.microsoft.com/office/drawing/2014/main" id="{719392BA-59BB-4A12-8E27-BF127FDAA2C2}"/>
              </a:ext>
            </a:extLst>
          </p:cNvPr>
          <p:cNvSpPr txBox="1"/>
          <p:nvPr/>
        </p:nvSpPr>
        <p:spPr>
          <a:xfrm>
            <a:off x="7166603" y="4618339"/>
            <a:ext cx="1264755" cy="338554"/>
          </a:xfrm>
          <a:prstGeom prst="rect">
            <a:avLst/>
          </a:prstGeom>
          <a:noFill/>
        </p:spPr>
        <p:txBody>
          <a:bodyPr wrap="square">
            <a:spAutoFit/>
          </a:bodyPr>
          <a:lstStyle/>
          <a:p>
            <a:r>
              <a:rPr lang="pl-PL" sz="1600" dirty="0"/>
              <a:t>about 8%.</a:t>
            </a:r>
          </a:p>
        </p:txBody>
      </p:sp>
      <p:sp>
        <p:nvSpPr>
          <p:cNvPr id="31" name="Text Box 5">
            <a:extLst>
              <a:ext uri="{FF2B5EF4-FFF2-40B4-BE49-F238E27FC236}">
                <a16:creationId xmlns:a16="http://schemas.microsoft.com/office/drawing/2014/main" id="{4C34E473-0A71-46AA-9961-03A315F70FA5}"/>
              </a:ext>
            </a:extLst>
          </p:cNvPr>
          <p:cNvSpPr txBox="1">
            <a:spLocks noChangeArrowheads="1"/>
          </p:cNvSpPr>
          <p:nvPr/>
        </p:nvSpPr>
        <p:spPr bwMode="auto">
          <a:xfrm>
            <a:off x="1981200" y="93131"/>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Introduction</a:t>
            </a:r>
            <a:r>
              <a:rPr lang="en-US" altLang="pl-PL" sz="3200" dirty="0">
                <a:latin typeface="Arial" panose="020B0604020202020204" pitchFamily="34" charset="0"/>
              </a:rPr>
              <a:t> </a:t>
            </a:r>
            <a:endParaRPr lang="pl-PL" altLang="pl-PL" sz="3200" dirty="0">
              <a:latin typeface="Arial" panose="020B0604020202020204" pitchFamily="34" charset="0"/>
            </a:endParaRPr>
          </a:p>
        </p:txBody>
      </p:sp>
      <p:sp>
        <p:nvSpPr>
          <p:cNvPr id="33" name="Text Box 1026">
            <a:extLst>
              <a:ext uri="{FF2B5EF4-FFF2-40B4-BE49-F238E27FC236}">
                <a16:creationId xmlns:a16="http://schemas.microsoft.com/office/drawing/2014/main" id="{45E5A3FE-9632-4FF9-956B-FEA7D0887ADD}"/>
              </a:ext>
            </a:extLst>
          </p:cNvPr>
          <p:cNvSpPr txBox="1">
            <a:spLocks noChangeArrowheads="1"/>
          </p:cNvSpPr>
          <p:nvPr/>
        </p:nvSpPr>
        <p:spPr bwMode="auto">
          <a:xfrm>
            <a:off x="1744663" y="786317"/>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pl-PL" altLang="pl-PL" sz="2000" i="1" u="sng" dirty="0">
                <a:latin typeface="Arial" panose="020B0604020202020204" pitchFamily="34" charset="0"/>
              </a:rPr>
              <a:t>Neutron </a:t>
            </a:r>
            <a:r>
              <a:rPr lang="pl-PL" altLang="pl-PL" sz="2000" i="1" u="sng" dirty="0" err="1">
                <a:latin typeface="Arial" panose="020B0604020202020204" pitchFamily="34" charset="0"/>
              </a:rPr>
              <a:t>spectrometeric</a:t>
            </a:r>
            <a:r>
              <a:rPr lang="pl-PL" altLang="pl-PL" sz="2000" i="1" u="sng" dirty="0">
                <a:latin typeface="Arial" panose="020B0604020202020204" pitchFamily="34" charset="0"/>
              </a:rPr>
              <a:t> </a:t>
            </a:r>
            <a:r>
              <a:rPr lang="pl-PL" altLang="pl-PL" sz="2000" i="1" u="sng" dirty="0" err="1">
                <a:latin typeface="Arial" panose="020B0604020202020204" pitchFamily="34" charset="0"/>
              </a:rPr>
              <a:t>techniques</a:t>
            </a:r>
            <a:endParaRPr lang="en-US" altLang="pl-PL" sz="2000" i="1" u="sng" dirty="0">
              <a:latin typeface="Arial" panose="020B0604020202020204" pitchFamily="34" charset="0"/>
            </a:endParaRPr>
          </a:p>
        </p:txBody>
      </p:sp>
    </p:spTree>
    <p:extLst>
      <p:ext uri="{BB962C8B-B14F-4D97-AF65-F5344CB8AC3E}">
        <p14:creationId xmlns:p14="http://schemas.microsoft.com/office/powerpoint/2010/main" val="370000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E1D8E05C-8762-46C4-B685-7417DAFFA8FD}"/>
                  </a:ext>
                </a:extLst>
              </p:cNvPr>
              <p:cNvSpPr txBox="1"/>
              <p:nvPr/>
            </p:nvSpPr>
            <p:spPr>
              <a:xfrm>
                <a:off x="2132202" y="3062769"/>
                <a:ext cx="7927597" cy="3093154"/>
              </a:xfrm>
              <a:prstGeom prst="rect">
                <a:avLst/>
              </a:prstGeom>
              <a:noFill/>
            </p:spPr>
            <p:txBody>
              <a:bodyPr wrap="square">
                <a:spAutoFit/>
              </a:bodyPr>
              <a:lstStyle/>
              <a:p>
                <a:pPr>
                  <a:spcAft>
                    <a:spcPts val="600"/>
                  </a:spcAft>
                </a:pPr>
                <a:r>
                  <a:rPr lang="en-US" sz="2000" dirty="0">
                    <a:ea typeface="MS Mincho" panose="02020609040205080304" pitchFamily="49" charset="-128"/>
                    <a:cs typeface="Times New Roman" panose="02020603050405020304" pitchFamily="18" charset="0"/>
                  </a:rPr>
                  <a:t>The main drive for development of this compact NS-GEM is the need of an in-beam compact system with high energy resolution, low sensitivity to </a:t>
                </a:r>
                <a14:m>
                  <m:oMath xmlns:m="http://schemas.openxmlformats.org/officeDocument/2006/math">
                    <m:r>
                      <a:rPr lang="en-US" sz="2000" i="1">
                        <a:latin typeface="Cambria Math" panose="02040503050406030204" pitchFamily="18" charset="0"/>
                        <a:ea typeface="MS Mincho" panose="02020609040205080304" pitchFamily="49" charset="-128"/>
                        <a:cs typeface="Calibri" panose="020F0502020204030204" pitchFamily="34" charset="0"/>
                      </a:rPr>
                      <m:t>𝛾</m:t>
                    </m:r>
                  </m:oMath>
                </a14:m>
                <a:r>
                  <a:rPr lang="en-US" sz="2000" dirty="0">
                    <a:ea typeface="MS Mincho" panose="02020609040205080304" pitchFamily="49" charset="-128"/>
                    <a:cs typeface="Times New Roman" panose="02020603050405020304" pitchFamily="18" charset="0"/>
                  </a:rPr>
                  <a:t>-rays and high-count rate, with operation capabilities </a:t>
                </a:r>
                <a:br>
                  <a:rPr lang="en-US" sz="2000" dirty="0">
                    <a:ea typeface="MS Mincho" panose="02020609040205080304" pitchFamily="49" charset="-128"/>
                    <a:cs typeface="Times New Roman" panose="02020603050405020304" pitchFamily="18" charset="0"/>
                  </a:rPr>
                </a:br>
                <a:r>
                  <a:rPr lang="en-US" sz="2000" dirty="0">
                    <a:ea typeface="MS Mincho" panose="02020609040205080304" pitchFamily="49" charset="-128"/>
                    <a:cs typeface="Times New Roman" panose="02020603050405020304" pitchFamily="18" charset="0"/>
                  </a:rPr>
                  <a:t>in different conditions related to neutron ﬂux environment. </a:t>
                </a:r>
                <a:endParaRPr lang="pl-PL" sz="2000" dirty="0">
                  <a:ea typeface="MS Mincho" panose="02020609040205080304" pitchFamily="49" charset="-128"/>
                  <a:cs typeface="Times New Roman" panose="02020603050405020304" pitchFamily="18" charset="0"/>
                </a:endParaRPr>
              </a:p>
              <a:p>
                <a:r>
                  <a:rPr lang="en-US" sz="2000" dirty="0">
                    <a:ea typeface="MS Mincho" panose="02020609040205080304" pitchFamily="49" charset="-128"/>
                    <a:cs typeface="Times New Roman" panose="02020603050405020304" pitchFamily="18" charset="0"/>
                  </a:rPr>
                  <a:t>The result of the implementation of this project and the achievement of the above-mentioned goal should be:</a:t>
                </a:r>
                <a:endParaRPr lang="pl-PL" sz="2000" dirty="0">
                  <a:ea typeface="MS Mincho" panose="02020609040205080304" pitchFamily="49" charset="-128"/>
                  <a:cs typeface="Times New Roman" panose="02020603050405020304" pitchFamily="18" charset="0"/>
                </a:endParaRPr>
              </a:p>
              <a:p>
                <a:pPr marL="342900" indent="-342900">
                  <a:spcAft>
                    <a:spcPts val="600"/>
                  </a:spcAft>
                  <a:buFont typeface="Symbol" panose="05050102010706020507" pitchFamily="18" charset="2"/>
                  <a:buChar char=""/>
                </a:pPr>
                <a:r>
                  <a:rPr lang="en-US" sz="2000" dirty="0">
                    <a:ea typeface="MS Mincho" panose="02020609040205080304" pitchFamily="49" charset="-128"/>
                    <a:cs typeface="Times New Roman" panose="02020603050405020304" pitchFamily="18" charset="0"/>
                  </a:rPr>
                  <a:t>Determination of the spectrometer measurement capabilities;</a:t>
                </a:r>
                <a:endParaRPr lang="pl-PL" sz="2000" dirty="0">
                  <a:ea typeface="MS Mincho" panose="02020609040205080304" pitchFamily="49" charset="-128"/>
                  <a:cs typeface="Times New Roman" panose="02020603050405020304" pitchFamily="18" charset="0"/>
                </a:endParaRPr>
              </a:p>
              <a:p>
                <a:pPr marL="342900" indent="-342900">
                  <a:spcAft>
                    <a:spcPts val="600"/>
                  </a:spcAft>
                  <a:buFont typeface="Symbol" panose="05050102010706020507" pitchFamily="18" charset="2"/>
                  <a:buChar char=""/>
                </a:pPr>
                <a:r>
                  <a:rPr lang="en-US" sz="2000" dirty="0">
                    <a:ea typeface="MS Mincho" panose="02020609040205080304" pitchFamily="49" charset="-128"/>
                    <a:cs typeface="Times New Roman" panose="02020603050405020304" pitchFamily="18" charset="0"/>
                  </a:rPr>
                  <a:t>Development of the technical documentation of this spectrometer; </a:t>
                </a:r>
                <a:endParaRPr lang="pl-PL" sz="2000" dirty="0">
                  <a:ea typeface="MS Mincho" panose="02020609040205080304" pitchFamily="49" charset="-128"/>
                  <a:cs typeface="Times New Roman" panose="02020603050405020304" pitchFamily="18" charset="0"/>
                </a:endParaRPr>
              </a:p>
              <a:p>
                <a:pPr marL="342900" indent="-342900">
                  <a:spcAft>
                    <a:spcPts val="600"/>
                  </a:spcAft>
                  <a:buFont typeface="Symbol" panose="05050102010706020507" pitchFamily="18" charset="2"/>
                  <a:buChar char=""/>
                </a:pPr>
                <a:r>
                  <a:rPr lang="en-US" sz="2000" dirty="0">
                    <a:ea typeface="MS Mincho" panose="02020609040205080304" pitchFamily="49" charset="-128"/>
                    <a:cs typeface="Times New Roman" panose="02020603050405020304" pitchFamily="18" charset="0"/>
                  </a:rPr>
                  <a:t>Construction of a NS-GEM demonstrator.</a:t>
                </a:r>
                <a:endParaRPr lang="pl-PL" sz="2000" dirty="0">
                  <a:ea typeface="MS Mincho" panose="02020609040205080304" pitchFamily="49" charset="-128"/>
                  <a:cs typeface="Times New Roman" panose="02020603050405020304" pitchFamily="18" charset="0"/>
                </a:endParaRPr>
              </a:p>
            </p:txBody>
          </p:sp>
        </mc:Choice>
        <mc:Fallback xmlns="">
          <p:sp>
            <p:nvSpPr>
              <p:cNvPr id="3" name="pole tekstowe 2">
                <a:extLst>
                  <a:ext uri="{FF2B5EF4-FFF2-40B4-BE49-F238E27FC236}">
                    <a16:creationId xmlns:a16="http://schemas.microsoft.com/office/drawing/2014/main" id="{E1D8E05C-8762-46C4-B685-7417DAFFA8FD}"/>
                  </a:ext>
                </a:extLst>
              </p:cNvPr>
              <p:cNvSpPr txBox="1">
                <a:spLocks noRot="1" noChangeAspect="1" noMove="1" noResize="1" noEditPoints="1" noAdjustHandles="1" noChangeArrowheads="1" noChangeShapeType="1" noTextEdit="1"/>
              </p:cNvSpPr>
              <p:nvPr/>
            </p:nvSpPr>
            <p:spPr>
              <a:xfrm>
                <a:off x="2132202" y="3062769"/>
                <a:ext cx="7927597" cy="3093154"/>
              </a:xfrm>
              <a:prstGeom prst="rect">
                <a:avLst/>
              </a:prstGeom>
              <a:blipFill>
                <a:blip r:embed="rId2"/>
                <a:stretch>
                  <a:fillRect l="-846" t="-984" r="-462" b="-2559"/>
                </a:stretch>
              </a:blipFill>
            </p:spPr>
            <p:txBody>
              <a:bodyPr/>
              <a:lstStyle/>
              <a:p>
                <a:r>
                  <a:rPr lang="pl-PL">
                    <a:noFill/>
                  </a:rPr>
                  <a:t> </a:t>
                </a:r>
              </a:p>
            </p:txBody>
          </p:sp>
        </mc:Fallback>
      </mc:AlternateContent>
      <p:sp>
        <p:nvSpPr>
          <p:cNvPr id="5" name="pole tekstowe 4">
            <a:extLst>
              <a:ext uri="{FF2B5EF4-FFF2-40B4-BE49-F238E27FC236}">
                <a16:creationId xmlns:a16="http://schemas.microsoft.com/office/drawing/2014/main" id="{E2706002-08F2-4E07-A94E-AE7DDA6A1190}"/>
              </a:ext>
            </a:extLst>
          </p:cNvPr>
          <p:cNvSpPr txBox="1"/>
          <p:nvPr/>
        </p:nvSpPr>
        <p:spPr>
          <a:xfrm>
            <a:off x="2132201" y="1240978"/>
            <a:ext cx="8066016" cy="1708160"/>
          </a:xfrm>
          <a:prstGeom prst="rect">
            <a:avLst/>
          </a:prstGeom>
          <a:noFill/>
        </p:spPr>
        <p:txBody>
          <a:bodyPr wrap="square">
            <a:spAutoFit/>
          </a:bodyPr>
          <a:lstStyle/>
          <a:p>
            <a:pPr>
              <a:spcAft>
                <a:spcPts val="600"/>
              </a:spcAft>
            </a:pPr>
            <a:r>
              <a:rPr lang="en-US" sz="2000" dirty="0">
                <a:latin typeface="Calibri" panose="020F0502020204030204" pitchFamily="34" charset="0"/>
                <a:ea typeface="MS Mincho" panose="02020609040205080304" pitchFamily="49" charset="-128"/>
                <a:cs typeface="Times New Roman" panose="02020603050405020304" pitchFamily="18" charset="0"/>
              </a:rPr>
              <a:t>The goal of the project is: </a:t>
            </a:r>
            <a:endParaRPr lang="pl-PL" sz="2000" dirty="0">
              <a:latin typeface="Calibri" panose="020F0502020204030204" pitchFamily="34" charset="0"/>
              <a:ea typeface="MS Mincho" panose="02020609040205080304" pitchFamily="49" charset="-128"/>
              <a:cs typeface="Times New Roman" panose="02020603050405020304" pitchFamily="18" charset="0"/>
            </a:endParaRPr>
          </a:p>
          <a:p>
            <a:pPr>
              <a:spcAft>
                <a:spcPts val="600"/>
              </a:spcAft>
            </a:pPr>
            <a:r>
              <a:rPr lang="en-US" sz="2000" b="1" i="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Development of a new concept of an innovative compact neutron spectrometer based on a gas electron multiplier detector (NS-GEM) for use in the ITER HRNS system, construction of a demonstrator and testing it on 14 and 2.5 MeV neutron sources.</a:t>
            </a:r>
            <a:endParaRPr lang="pl-PL" sz="20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7" name="Text Box 5">
            <a:extLst>
              <a:ext uri="{FF2B5EF4-FFF2-40B4-BE49-F238E27FC236}">
                <a16:creationId xmlns:a16="http://schemas.microsoft.com/office/drawing/2014/main" id="{F61960DF-8D68-4F41-BF51-C4AF12F57990}"/>
              </a:ext>
            </a:extLst>
          </p:cNvPr>
          <p:cNvSpPr txBox="1">
            <a:spLocks noChangeArrowheads="1"/>
          </p:cNvSpPr>
          <p:nvPr/>
        </p:nvSpPr>
        <p:spPr bwMode="auto">
          <a:xfrm>
            <a:off x="1981200" y="304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err="1">
                <a:latin typeface="Arial" panose="020B0604020202020204" pitchFamily="34" charset="0"/>
              </a:rPr>
              <a:t>Introduction</a:t>
            </a:r>
            <a:r>
              <a:rPr lang="en-US" altLang="pl-PL" sz="3200" dirty="0">
                <a:latin typeface="Arial" panose="020B0604020202020204" pitchFamily="34" charset="0"/>
              </a:rPr>
              <a:t>  </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404122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B758D544-D11E-4FF9-9A9B-A65965F30147}"/>
              </a:ext>
            </a:extLst>
          </p:cNvPr>
          <p:cNvSpPr txBox="1">
            <a:spLocks noChangeArrowheads="1"/>
          </p:cNvSpPr>
          <p:nvPr/>
        </p:nvSpPr>
        <p:spPr bwMode="auto">
          <a:xfrm>
            <a:off x="7924800" y="1447801"/>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pl-PL" altLang="pl-PL" sz="1800"/>
          </a:p>
        </p:txBody>
      </p:sp>
      <p:sp>
        <p:nvSpPr>
          <p:cNvPr id="6147" name="Text Box 3">
            <a:extLst>
              <a:ext uri="{FF2B5EF4-FFF2-40B4-BE49-F238E27FC236}">
                <a16:creationId xmlns:a16="http://schemas.microsoft.com/office/drawing/2014/main" id="{27D643EB-01A2-4582-B152-55783369DD52}"/>
              </a:ext>
            </a:extLst>
          </p:cNvPr>
          <p:cNvSpPr txBox="1">
            <a:spLocks noChangeArrowheads="1"/>
          </p:cNvSpPr>
          <p:nvPr/>
        </p:nvSpPr>
        <p:spPr bwMode="auto">
          <a:xfrm>
            <a:off x="1981200" y="76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pl-PL" sz="3200">
                <a:latin typeface="Arial" panose="020B0604020202020204" pitchFamily="34" charset="0"/>
              </a:rPr>
              <a:t>GEM principles</a:t>
            </a:r>
            <a:endParaRPr lang="pl-PL" altLang="pl-PL" sz="3200">
              <a:latin typeface="Arial" panose="020B0604020202020204" pitchFamily="34" charset="0"/>
            </a:endParaRPr>
          </a:p>
        </p:txBody>
      </p:sp>
      <p:pic>
        <p:nvPicPr>
          <p:cNvPr id="6148" name="Picture 4" descr="C:\Documents and Settings\marek\Moje dokumenty\Prezentacje\Sem_instytutowe\Electric field.bmp">
            <a:extLst>
              <a:ext uri="{FF2B5EF4-FFF2-40B4-BE49-F238E27FC236}">
                <a16:creationId xmlns:a16="http://schemas.microsoft.com/office/drawing/2014/main" id="{51891F53-210D-4242-8726-C24C4D365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926" y="914400"/>
            <a:ext cx="31654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5">
            <a:extLst>
              <a:ext uri="{FF2B5EF4-FFF2-40B4-BE49-F238E27FC236}">
                <a16:creationId xmlns:a16="http://schemas.microsoft.com/office/drawing/2014/main" id="{83986413-98D0-4933-87D1-270EC1E13A6F}"/>
              </a:ext>
            </a:extLst>
          </p:cNvPr>
          <p:cNvSpPr>
            <a:spLocks noChangeShapeType="1"/>
          </p:cNvSpPr>
          <p:nvPr/>
        </p:nvSpPr>
        <p:spPr bwMode="auto">
          <a:xfrm>
            <a:off x="6588125" y="29718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6150" name="Line 6">
            <a:extLst>
              <a:ext uri="{FF2B5EF4-FFF2-40B4-BE49-F238E27FC236}">
                <a16:creationId xmlns:a16="http://schemas.microsoft.com/office/drawing/2014/main" id="{B32C5D88-0EE2-466F-8F50-A10BC8D200B2}"/>
              </a:ext>
            </a:extLst>
          </p:cNvPr>
          <p:cNvSpPr>
            <a:spLocks noChangeShapeType="1"/>
          </p:cNvSpPr>
          <p:nvPr/>
        </p:nvSpPr>
        <p:spPr bwMode="auto">
          <a:xfrm>
            <a:off x="6588125" y="29718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6151" name="Line 7">
            <a:extLst>
              <a:ext uri="{FF2B5EF4-FFF2-40B4-BE49-F238E27FC236}">
                <a16:creationId xmlns:a16="http://schemas.microsoft.com/office/drawing/2014/main" id="{5FEB0624-563D-4D9B-992D-9DED127F7457}"/>
              </a:ext>
            </a:extLst>
          </p:cNvPr>
          <p:cNvSpPr>
            <a:spLocks noChangeShapeType="1"/>
          </p:cNvSpPr>
          <p:nvPr/>
        </p:nvSpPr>
        <p:spPr bwMode="auto">
          <a:xfrm>
            <a:off x="6588125" y="42672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6152" name="Line 8">
            <a:extLst>
              <a:ext uri="{FF2B5EF4-FFF2-40B4-BE49-F238E27FC236}">
                <a16:creationId xmlns:a16="http://schemas.microsoft.com/office/drawing/2014/main" id="{C452F829-130A-462F-BB48-A9C62AFFAE0D}"/>
              </a:ext>
            </a:extLst>
          </p:cNvPr>
          <p:cNvSpPr>
            <a:spLocks noChangeShapeType="1"/>
          </p:cNvSpPr>
          <p:nvPr/>
        </p:nvSpPr>
        <p:spPr bwMode="auto">
          <a:xfrm>
            <a:off x="6588125" y="38100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graphicFrame>
        <p:nvGraphicFramePr>
          <p:cNvPr id="6153" name="Object 9">
            <a:extLst>
              <a:ext uri="{FF2B5EF4-FFF2-40B4-BE49-F238E27FC236}">
                <a16:creationId xmlns:a16="http://schemas.microsoft.com/office/drawing/2014/main" id="{A5949E3A-D041-4042-9329-9AAE68B8A475}"/>
              </a:ext>
            </a:extLst>
          </p:cNvPr>
          <p:cNvGraphicFramePr>
            <a:graphicFrameLocks noChangeAspect="1"/>
          </p:cNvGraphicFramePr>
          <p:nvPr/>
        </p:nvGraphicFramePr>
        <p:xfrm>
          <a:off x="5749925" y="3505200"/>
          <a:ext cx="1587500" cy="228600"/>
        </p:xfrm>
        <a:graphic>
          <a:graphicData uri="http://schemas.openxmlformats.org/presentationml/2006/ole">
            <mc:AlternateContent xmlns:mc="http://schemas.openxmlformats.org/markup-compatibility/2006">
              <mc:Choice xmlns:v="urn:schemas-microsoft-com:vml" Requires="v">
                <p:oleObj spid="_x0000_s1026" name="Równanie" r:id="rId4" imgW="1587500" imgH="228600" progId="Equation.3">
                  <p:embed/>
                </p:oleObj>
              </mc:Choice>
              <mc:Fallback>
                <p:oleObj name="Równanie" r:id="rId4" imgW="1587500" imgH="228600" progId="Equation.3">
                  <p:embed/>
                  <p:pic>
                    <p:nvPicPr>
                      <p:cNvPr id="6153" name="Object 9">
                        <a:extLst>
                          <a:ext uri="{FF2B5EF4-FFF2-40B4-BE49-F238E27FC236}">
                            <a16:creationId xmlns:a16="http://schemas.microsoft.com/office/drawing/2014/main" id="{A5949E3A-D041-4042-9329-9AAE68B8A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925" y="3505200"/>
                        <a:ext cx="1587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4" name="Object 10">
            <a:extLst>
              <a:ext uri="{FF2B5EF4-FFF2-40B4-BE49-F238E27FC236}">
                <a16:creationId xmlns:a16="http://schemas.microsoft.com/office/drawing/2014/main" id="{AF1775F3-457F-4800-9975-2C7EF4F3FB93}"/>
              </a:ext>
            </a:extLst>
          </p:cNvPr>
          <p:cNvGraphicFramePr>
            <a:graphicFrameLocks noChangeAspect="1"/>
          </p:cNvGraphicFramePr>
          <p:nvPr/>
        </p:nvGraphicFramePr>
        <p:xfrm>
          <a:off x="5857875" y="1981200"/>
          <a:ext cx="1460500" cy="228600"/>
        </p:xfrm>
        <a:graphic>
          <a:graphicData uri="http://schemas.openxmlformats.org/presentationml/2006/ole">
            <mc:AlternateContent xmlns:mc="http://schemas.openxmlformats.org/markup-compatibility/2006">
              <mc:Choice xmlns:v="urn:schemas-microsoft-com:vml" Requires="v">
                <p:oleObj spid="_x0000_s1027" name="Równanie" r:id="rId6" imgW="1460500" imgH="228600" progId="Equation.3">
                  <p:embed/>
                </p:oleObj>
              </mc:Choice>
              <mc:Fallback>
                <p:oleObj name="Równanie" r:id="rId6" imgW="1460500" imgH="228600" progId="Equation.3">
                  <p:embed/>
                  <p:pic>
                    <p:nvPicPr>
                      <p:cNvPr id="6154" name="Object 10">
                        <a:extLst>
                          <a:ext uri="{FF2B5EF4-FFF2-40B4-BE49-F238E27FC236}">
                            <a16:creationId xmlns:a16="http://schemas.microsoft.com/office/drawing/2014/main" id="{AF1775F3-457F-4800-9975-2C7EF4F3FB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1981200"/>
                        <a:ext cx="146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5" name="Line 11">
            <a:extLst>
              <a:ext uri="{FF2B5EF4-FFF2-40B4-BE49-F238E27FC236}">
                <a16:creationId xmlns:a16="http://schemas.microsoft.com/office/drawing/2014/main" id="{F2016453-5CAD-437A-A0E9-6A1F3E6F06FD}"/>
              </a:ext>
            </a:extLst>
          </p:cNvPr>
          <p:cNvSpPr>
            <a:spLocks noChangeShapeType="1"/>
          </p:cNvSpPr>
          <p:nvPr/>
        </p:nvSpPr>
        <p:spPr bwMode="auto">
          <a:xfrm>
            <a:off x="7045325" y="2209800"/>
            <a:ext cx="1371600" cy="7620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6156" name="Text Box 12">
            <a:extLst>
              <a:ext uri="{FF2B5EF4-FFF2-40B4-BE49-F238E27FC236}">
                <a16:creationId xmlns:a16="http://schemas.microsoft.com/office/drawing/2014/main" id="{3AAC4378-A22E-4642-8AAC-0B35296E57DF}"/>
              </a:ext>
            </a:extLst>
          </p:cNvPr>
          <p:cNvSpPr txBox="1">
            <a:spLocks noChangeArrowheads="1"/>
          </p:cNvSpPr>
          <p:nvPr/>
        </p:nvSpPr>
        <p:spPr bwMode="auto">
          <a:xfrm>
            <a:off x="5940425" y="1219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l-PL" sz="1400">
                <a:solidFill>
                  <a:schemeClr val="accent1"/>
                </a:solidFill>
                <a:latin typeface="Arial" panose="020B0604020202020204" pitchFamily="34" charset="0"/>
                <a:sym typeface="Symbol" panose="05050102010706020507" pitchFamily="18" charset="2"/>
              </a:rPr>
              <a:t>E field lines</a:t>
            </a:r>
            <a:endParaRPr lang="pl-PL" altLang="pl-PL" sz="1400">
              <a:solidFill>
                <a:schemeClr val="accent1"/>
              </a:solidFill>
              <a:latin typeface="Arial" panose="020B0604020202020204" pitchFamily="34" charset="0"/>
              <a:sym typeface="Symbol" panose="05050102010706020507" pitchFamily="18" charset="2"/>
            </a:endParaRPr>
          </a:p>
        </p:txBody>
      </p:sp>
      <p:pic>
        <p:nvPicPr>
          <p:cNvPr id="6157" name="Picture 13" descr="C:\Documents and Settings\marek\Moje dokumenty\Prezentacje\Sem_instytutowe\GEM electrons.bmp">
            <a:extLst>
              <a:ext uri="{FF2B5EF4-FFF2-40B4-BE49-F238E27FC236}">
                <a16:creationId xmlns:a16="http://schemas.microsoft.com/office/drawing/2014/main" id="{51E8CEF0-1FE7-4C6F-A5B8-5C985D3A27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1" y="1196976"/>
            <a:ext cx="3598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14">
            <a:extLst>
              <a:ext uri="{FF2B5EF4-FFF2-40B4-BE49-F238E27FC236}">
                <a16:creationId xmlns:a16="http://schemas.microsoft.com/office/drawing/2014/main" id="{ADE61CCA-D5BB-489D-AE45-B37D25CC0CD0}"/>
              </a:ext>
            </a:extLst>
          </p:cNvPr>
          <p:cNvSpPr txBox="1">
            <a:spLocks noChangeArrowheads="1"/>
          </p:cNvSpPr>
          <p:nvPr/>
        </p:nvSpPr>
        <p:spPr bwMode="auto">
          <a:xfrm>
            <a:off x="2133600" y="73025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l-PL" sz="1600">
                <a:latin typeface="Arial" panose="020B0604020202020204" pitchFamily="34" charset="0"/>
                <a:sym typeface="Symbol" panose="05050102010706020507" pitchFamily="18" charset="2"/>
              </a:rPr>
              <a:t>time 6 ns</a:t>
            </a:r>
            <a:endParaRPr lang="pl-PL" altLang="pl-PL" sz="1600">
              <a:latin typeface="Arial" panose="020B0604020202020204" pitchFamily="34" charset="0"/>
              <a:sym typeface="Symbol" panose="05050102010706020507" pitchFamily="18" charset="2"/>
            </a:endParaRPr>
          </a:p>
        </p:txBody>
      </p:sp>
      <p:sp>
        <p:nvSpPr>
          <p:cNvPr id="6159" name="Oval 15">
            <a:extLst>
              <a:ext uri="{FF2B5EF4-FFF2-40B4-BE49-F238E27FC236}">
                <a16:creationId xmlns:a16="http://schemas.microsoft.com/office/drawing/2014/main" id="{FE244135-28B2-4C08-ABF2-7AEBDC136BD5}"/>
              </a:ext>
            </a:extLst>
          </p:cNvPr>
          <p:cNvSpPr>
            <a:spLocks noChangeArrowheads="1"/>
          </p:cNvSpPr>
          <p:nvPr/>
        </p:nvSpPr>
        <p:spPr bwMode="auto">
          <a:xfrm>
            <a:off x="2057400" y="1219200"/>
            <a:ext cx="76200" cy="76200"/>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l-PL" altLang="pl-PL"/>
          </a:p>
        </p:txBody>
      </p:sp>
      <p:sp>
        <p:nvSpPr>
          <p:cNvPr id="6160" name="Oval 16">
            <a:extLst>
              <a:ext uri="{FF2B5EF4-FFF2-40B4-BE49-F238E27FC236}">
                <a16:creationId xmlns:a16="http://schemas.microsoft.com/office/drawing/2014/main" id="{2560C52B-9AF3-4CFC-A7A0-99C5065D52B3}"/>
              </a:ext>
            </a:extLst>
          </p:cNvPr>
          <p:cNvSpPr>
            <a:spLocks noChangeArrowheads="1"/>
          </p:cNvSpPr>
          <p:nvPr/>
        </p:nvSpPr>
        <p:spPr bwMode="auto">
          <a:xfrm>
            <a:off x="2057400" y="1524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l-PL" altLang="pl-PL"/>
          </a:p>
        </p:txBody>
      </p:sp>
      <p:sp>
        <p:nvSpPr>
          <p:cNvPr id="6161" name="Text Box 17">
            <a:extLst>
              <a:ext uri="{FF2B5EF4-FFF2-40B4-BE49-F238E27FC236}">
                <a16:creationId xmlns:a16="http://schemas.microsoft.com/office/drawing/2014/main" id="{409B4676-DFDD-4A12-BCEF-EF16A8314BA0}"/>
              </a:ext>
            </a:extLst>
          </p:cNvPr>
          <p:cNvSpPr txBox="1">
            <a:spLocks noChangeArrowheads="1"/>
          </p:cNvSpPr>
          <p:nvPr/>
        </p:nvSpPr>
        <p:spPr bwMode="auto">
          <a:xfrm>
            <a:off x="1828800" y="11430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pl-PL" sz="1400">
                <a:latin typeface="Arial" panose="020B0604020202020204" pitchFamily="34" charset="0"/>
                <a:sym typeface="Symbol" panose="05050102010706020507" pitchFamily="18" charset="2"/>
              </a:rPr>
              <a:t>Electron cluster</a:t>
            </a:r>
            <a:endParaRPr lang="pl-PL" altLang="pl-PL" sz="1400">
              <a:latin typeface="Arial" panose="020B0604020202020204" pitchFamily="34" charset="0"/>
              <a:sym typeface="Symbol" panose="05050102010706020507" pitchFamily="18" charset="2"/>
            </a:endParaRPr>
          </a:p>
        </p:txBody>
      </p:sp>
      <p:sp>
        <p:nvSpPr>
          <p:cNvPr id="6162" name="Text Box 18">
            <a:extLst>
              <a:ext uri="{FF2B5EF4-FFF2-40B4-BE49-F238E27FC236}">
                <a16:creationId xmlns:a16="http://schemas.microsoft.com/office/drawing/2014/main" id="{902F1058-8048-43BA-8BF5-D224C345794F}"/>
              </a:ext>
            </a:extLst>
          </p:cNvPr>
          <p:cNvSpPr txBox="1">
            <a:spLocks noChangeArrowheads="1"/>
          </p:cNvSpPr>
          <p:nvPr/>
        </p:nvSpPr>
        <p:spPr bwMode="auto">
          <a:xfrm>
            <a:off x="1828800" y="14478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pl-PL" sz="1400">
                <a:latin typeface="Arial" panose="020B0604020202020204" pitchFamily="34" charset="0"/>
                <a:sym typeface="Symbol" panose="05050102010706020507" pitchFamily="18" charset="2"/>
              </a:rPr>
              <a:t>ion cluster</a:t>
            </a:r>
            <a:endParaRPr lang="pl-PL" altLang="pl-PL" sz="1400">
              <a:latin typeface="Arial" panose="020B0604020202020204" pitchFamily="34" charset="0"/>
              <a:sym typeface="Symbol" panose="05050102010706020507" pitchFamily="18" charset="2"/>
            </a:endParaRPr>
          </a:p>
        </p:txBody>
      </p:sp>
      <p:pic>
        <p:nvPicPr>
          <p:cNvPr id="6163" name="Picture 19" descr="C:\Documents and Settings\marek\Moje dokumenty\Prezentacje\Sem_instytutowe\GEM ions.bmp">
            <a:extLst>
              <a:ext uri="{FF2B5EF4-FFF2-40B4-BE49-F238E27FC236}">
                <a16:creationId xmlns:a16="http://schemas.microsoft.com/office/drawing/2014/main" id="{74F3DD02-B6DF-4978-B7FC-A07BC34D8A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1" y="3879850"/>
            <a:ext cx="35988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20">
            <a:extLst>
              <a:ext uri="{FF2B5EF4-FFF2-40B4-BE49-F238E27FC236}">
                <a16:creationId xmlns:a16="http://schemas.microsoft.com/office/drawing/2014/main" id="{F631F15B-72FE-4039-B686-C049D4B73AD7}"/>
              </a:ext>
            </a:extLst>
          </p:cNvPr>
          <p:cNvSpPr txBox="1">
            <a:spLocks noChangeArrowheads="1"/>
          </p:cNvSpPr>
          <p:nvPr/>
        </p:nvSpPr>
        <p:spPr bwMode="auto">
          <a:xfrm>
            <a:off x="2057400" y="393065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l-PL" sz="1600">
                <a:latin typeface="Arial" panose="020B0604020202020204" pitchFamily="34" charset="0"/>
                <a:sym typeface="Symbol" panose="05050102010706020507" pitchFamily="18" charset="2"/>
              </a:rPr>
              <a:t>time 1 s</a:t>
            </a:r>
            <a:endParaRPr lang="pl-PL" altLang="pl-PL" sz="1600">
              <a:latin typeface="Arial" panose="020B0604020202020204" pitchFamily="34" charset="0"/>
              <a:sym typeface="Symbol" panose="05050102010706020507" pitchFamily="18" charset="2"/>
            </a:endParaRPr>
          </a:p>
        </p:txBody>
      </p:sp>
      <p:sp>
        <p:nvSpPr>
          <p:cNvPr id="6165" name="Text Box 21">
            <a:extLst>
              <a:ext uri="{FF2B5EF4-FFF2-40B4-BE49-F238E27FC236}">
                <a16:creationId xmlns:a16="http://schemas.microsoft.com/office/drawing/2014/main" id="{82ED1E31-DE13-4CAD-A17C-8FBCC6461386}"/>
              </a:ext>
            </a:extLst>
          </p:cNvPr>
          <p:cNvSpPr txBox="1">
            <a:spLocks noChangeArrowheads="1"/>
          </p:cNvSpPr>
          <p:nvPr/>
        </p:nvSpPr>
        <p:spPr bwMode="auto">
          <a:xfrm>
            <a:off x="4191000" y="4343401"/>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l-PL" sz="1600" i="1">
                <a:solidFill>
                  <a:srgbClr val="FF3300"/>
                </a:solidFill>
                <a:latin typeface="Arial" panose="020B0604020202020204" pitchFamily="34" charset="0"/>
                <a:sym typeface="Symbol" panose="05050102010706020507" pitchFamily="18" charset="2"/>
              </a:rPr>
              <a:t>Ion clusters are trappede by Cu foil</a:t>
            </a:r>
            <a:endParaRPr lang="pl-PL" altLang="pl-PL" sz="1600" i="1">
              <a:solidFill>
                <a:srgbClr val="FF3300"/>
              </a:solidFill>
              <a:latin typeface="Arial" panose="020B0604020202020204" pitchFamily="34" charset="0"/>
              <a:sym typeface="Symbol" panose="05050102010706020507" pitchFamily="18" charset="2"/>
            </a:endParaRPr>
          </a:p>
        </p:txBody>
      </p:sp>
      <p:sp>
        <p:nvSpPr>
          <p:cNvPr id="6166" name="Text Box 22">
            <a:extLst>
              <a:ext uri="{FF2B5EF4-FFF2-40B4-BE49-F238E27FC236}">
                <a16:creationId xmlns:a16="http://schemas.microsoft.com/office/drawing/2014/main" id="{A556967C-D07A-494E-B89D-8FC35923DADD}"/>
              </a:ext>
            </a:extLst>
          </p:cNvPr>
          <p:cNvSpPr txBox="1">
            <a:spLocks noChangeArrowheads="1"/>
          </p:cNvSpPr>
          <p:nvPr/>
        </p:nvSpPr>
        <p:spPr bwMode="auto">
          <a:xfrm>
            <a:off x="1828800" y="5943600"/>
            <a:ext cx="426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l-PL" sz="1600" i="1">
                <a:solidFill>
                  <a:srgbClr val="FF3300"/>
                </a:solidFill>
                <a:latin typeface="Arial" panose="020B0604020202020204" pitchFamily="34" charset="0"/>
                <a:sym typeface="Symbol" panose="05050102010706020507" pitchFamily="18" charset="2"/>
              </a:rPr>
              <a:t>The holes are completely ions free after </a:t>
            </a:r>
            <a:r>
              <a:rPr lang="en-US" altLang="pl-PL" sz="1600">
                <a:latin typeface="Arial" panose="020B0604020202020204" pitchFamily="34" charset="0"/>
                <a:sym typeface="Symbol" panose="05050102010706020507" pitchFamily="18" charset="2"/>
              </a:rPr>
              <a:t>1 s</a:t>
            </a:r>
            <a:endParaRPr lang="pl-PL" altLang="pl-PL" sz="1600" i="1">
              <a:solidFill>
                <a:srgbClr val="FF3300"/>
              </a:solidFill>
              <a:latin typeface="Arial" panose="020B0604020202020204" pitchFamily="34" charset="0"/>
              <a:sym typeface="Symbol" panose="05050102010706020507" pitchFamily="18" charset="2"/>
            </a:endParaRPr>
          </a:p>
        </p:txBody>
      </p:sp>
      <p:sp>
        <p:nvSpPr>
          <p:cNvPr id="6167" name="Text Box 23">
            <a:extLst>
              <a:ext uri="{FF2B5EF4-FFF2-40B4-BE49-F238E27FC236}">
                <a16:creationId xmlns:a16="http://schemas.microsoft.com/office/drawing/2014/main" id="{46B77F4B-D3F8-4447-8FC9-4EAD7C5B4F1E}"/>
              </a:ext>
            </a:extLst>
          </p:cNvPr>
          <p:cNvSpPr txBox="1">
            <a:spLocks noChangeArrowheads="1"/>
          </p:cNvSpPr>
          <p:nvPr/>
        </p:nvSpPr>
        <p:spPr bwMode="auto">
          <a:xfrm>
            <a:off x="7010400" y="59436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l-PL" sz="1600" i="1">
                <a:latin typeface="Arial" panose="020B0604020202020204" pitchFamily="34" charset="0"/>
                <a:sym typeface="Symbol" panose="05050102010706020507" pitchFamily="18" charset="2"/>
              </a:rPr>
              <a:t>HIGH RATE CAPABILITY</a:t>
            </a:r>
            <a:endParaRPr lang="pl-PL" altLang="pl-PL" sz="1600" i="1">
              <a:latin typeface="Arial" panose="020B0604020202020204" pitchFamily="34" charset="0"/>
              <a:sym typeface="Symbol" panose="05050102010706020507" pitchFamily="18" charset="2"/>
            </a:endParaRPr>
          </a:p>
        </p:txBody>
      </p:sp>
      <p:sp>
        <p:nvSpPr>
          <p:cNvPr id="6168" name="AutoShape 24">
            <a:extLst>
              <a:ext uri="{FF2B5EF4-FFF2-40B4-BE49-F238E27FC236}">
                <a16:creationId xmlns:a16="http://schemas.microsoft.com/office/drawing/2014/main" id="{AC27B6F3-C75C-475B-BA35-9893E92AEDD5}"/>
              </a:ext>
            </a:extLst>
          </p:cNvPr>
          <p:cNvSpPr>
            <a:spLocks noChangeArrowheads="1"/>
          </p:cNvSpPr>
          <p:nvPr/>
        </p:nvSpPr>
        <p:spPr bwMode="auto">
          <a:xfrm>
            <a:off x="6248400" y="6061076"/>
            <a:ext cx="609600" cy="111125"/>
          </a:xfrm>
          <a:prstGeom prst="rightArrow">
            <a:avLst>
              <a:gd name="adj1" fmla="val 50000"/>
              <a:gd name="adj2" fmla="val 13714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l-PL" altLang="pl-PL"/>
          </a:p>
        </p:txBody>
      </p:sp>
      <p:sp>
        <p:nvSpPr>
          <p:cNvPr id="6169" name="Symbol zastępczy daty 1">
            <a:extLst>
              <a:ext uri="{FF2B5EF4-FFF2-40B4-BE49-F238E27FC236}">
                <a16:creationId xmlns:a16="http://schemas.microsoft.com/office/drawing/2014/main" id="{F82BD1AD-60B1-4DF4-A0AD-B0E00204666E}"/>
              </a:ext>
            </a:extLst>
          </p:cNvPr>
          <p:cNvSpPr>
            <a:spLocks noGrp="1"/>
          </p:cNvSpPr>
          <p:nvPr>
            <p:ph type="dt" sz="half" idx="10"/>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332F62-430A-463B-AB0B-890E0C688981}" type="datetime1">
              <a:rPr lang="pl-PL" altLang="pl-PL" sz="1400"/>
              <a:pPr eaLnBrk="1" hangingPunct="1"/>
              <a:t>07.04.2021</a:t>
            </a:fld>
            <a:endParaRPr lang="pl-PL" altLang="pl-PL" sz="1400"/>
          </a:p>
        </p:txBody>
      </p:sp>
      <p:sp>
        <p:nvSpPr>
          <p:cNvPr id="6170" name="Symbol zastępczy numeru slajdu 2">
            <a:extLst>
              <a:ext uri="{FF2B5EF4-FFF2-40B4-BE49-F238E27FC236}">
                <a16:creationId xmlns:a16="http://schemas.microsoft.com/office/drawing/2014/main" id="{30328EB6-E8A7-49C2-B009-BABEDFA9AA7C}"/>
              </a:ext>
            </a:extLst>
          </p:cNvPr>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AD0E82-BDF3-46AE-9513-821B559D0435}" type="slidenum">
              <a:rPr lang="pl-PL" altLang="pl-PL" sz="1400"/>
              <a:pPr eaLnBrk="1" hangingPunct="1"/>
              <a:t>6</a:t>
            </a:fld>
            <a:endParaRPr lang="pl-PL" altLang="pl-PL" sz="1400"/>
          </a:p>
        </p:txBody>
      </p:sp>
    </p:spTree>
    <p:extLst>
      <p:ext uri="{BB962C8B-B14F-4D97-AF65-F5344CB8AC3E}">
        <p14:creationId xmlns:p14="http://schemas.microsoft.com/office/powerpoint/2010/main" val="339536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ekst, mapa&#10;&#10;Opis wygenerowany automatycznie">
            <a:extLst>
              <a:ext uri="{FF2B5EF4-FFF2-40B4-BE49-F238E27FC236}">
                <a16:creationId xmlns:a16="http://schemas.microsoft.com/office/drawing/2014/main" id="{728D58DE-D597-452C-9DB6-C14AA50BFACE}"/>
              </a:ext>
            </a:extLst>
          </p:cNvPr>
          <p:cNvPicPr/>
          <p:nvPr/>
        </p:nvPicPr>
        <p:blipFill>
          <a:blip r:embed="rId2">
            <a:extLst>
              <a:ext uri="{28A0092B-C50C-407E-A947-70E740481C1C}">
                <a14:useLocalDpi xmlns:a14="http://schemas.microsoft.com/office/drawing/2010/main" val="0"/>
              </a:ext>
            </a:extLst>
          </a:blip>
          <a:stretch>
            <a:fillRect/>
          </a:stretch>
        </p:blipFill>
        <p:spPr>
          <a:xfrm>
            <a:off x="1669416" y="1024824"/>
            <a:ext cx="4350385" cy="4499610"/>
          </a:xfrm>
          <a:prstGeom prst="rect">
            <a:avLst/>
          </a:prstGeom>
        </p:spPr>
      </p:pic>
      <p:sp>
        <p:nvSpPr>
          <p:cNvPr id="6" name="pole tekstowe 5">
            <a:extLst>
              <a:ext uri="{FF2B5EF4-FFF2-40B4-BE49-F238E27FC236}">
                <a16:creationId xmlns:a16="http://schemas.microsoft.com/office/drawing/2014/main" id="{D30012E0-6E5F-43AF-A553-876849542272}"/>
              </a:ext>
            </a:extLst>
          </p:cNvPr>
          <p:cNvSpPr txBox="1"/>
          <p:nvPr/>
        </p:nvSpPr>
        <p:spPr>
          <a:xfrm>
            <a:off x="6019801" y="2096680"/>
            <a:ext cx="4502785" cy="3931910"/>
          </a:xfrm>
          <a:prstGeom prst="rect">
            <a:avLst/>
          </a:prstGeom>
          <a:noFill/>
        </p:spPr>
        <p:txBody>
          <a:bodyPr wrap="square">
            <a:spAutoFit/>
          </a:bodyPr>
          <a:lstStyle/>
          <a:p>
            <a:pPr>
              <a:lnSpc>
                <a:spcPct val="107000"/>
              </a:lnSpc>
            </a:pPr>
            <a:r>
              <a:rPr lang="en-US" dirty="0">
                <a:ea typeface="Calibri" panose="020F0502020204030204" pitchFamily="34" charset="0"/>
                <a:cs typeface="Times New Roman" panose="02020603050405020304" pitchFamily="18" charset="0"/>
              </a:rPr>
              <a:t>Basic idea of the GEM detector as a neutron spectrometer. </a:t>
            </a:r>
            <a:endParaRPr lang="pl-PL" dirty="0">
              <a:ea typeface="Calibri" panose="020F0502020204030204" pitchFamily="34" charset="0"/>
              <a:cs typeface="Times New Roman" panose="02020603050405020304" pitchFamily="18" charset="0"/>
            </a:endParaRPr>
          </a:p>
          <a:p>
            <a:pPr marL="342900" indent="-342900">
              <a:lnSpc>
                <a:spcPct val="107000"/>
              </a:lnSpc>
              <a:buAutoNum type="arabicParenR"/>
            </a:pPr>
            <a:r>
              <a:rPr lang="en-US" dirty="0">
                <a:ea typeface="Calibri" panose="020F0502020204030204" pitchFamily="34" charset="0"/>
                <a:cs typeface="Times New Roman" panose="02020603050405020304" pitchFamily="18" charset="0"/>
              </a:rPr>
              <a:t>the convertor for converting neutron to proton, </a:t>
            </a:r>
            <a:endParaRPr lang="pl-PL" dirty="0">
              <a:ea typeface="Calibri" panose="020F0502020204030204" pitchFamily="34" charset="0"/>
              <a:cs typeface="Times New Roman" panose="02020603050405020304" pitchFamily="18" charset="0"/>
            </a:endParaRPr>
          </a:p>
          <a:p>
            <a:pPr marL="342900" indent="-342900">
              <a:lnSpc>
                <a:spcPct val="107000"/>
              </a:lnSpc>
              <a:buAutoNum type="arabicParenR"/>
            </a:pPr>
            <a:r>
              <a:rPr lang="en-US" dirty="0">
                <a:ea typeface="Calibri" panose="020F0502020204030204" pitchFamily="34" charset="0"/>
                <a:cs typeface="Times New Roman" panose="02020603050405020304" pitchFamily="18" charset="0"/>
              </a:rPr>
              <a:t>the proton recoil trace, </a:t>
            </a:r>
            <a:endParaRPr lang="pl-PL" dirty="0">
              <a:ea typeface="Calibri" panose="020F0502020204030204" pitchFamily="34" charset="0"/>
              <a:cs typeface="Times New Roman" panose="02020603050405020304" pitchFamily="18" charset="0"/>
            </a:endParaRPr>
          </a:p>
          <a:p>
            <a:pPr marL="342900" indent="-342900">
              <a:lnSpc>
                <a:spcPct val="107000"/>
              </a:lnSpc>
              <a:buAutoNum type="arabicParenR"/>
            </a:pPr>
            <a:r>
              <a:rPr lang="en-US" dirty="0">
                <a:ea typeface="Calibri" panose="020F0502020204030204" pitchFamily="34" charset="0"/>
                <a:cs typeface="Times New Roman" panose="02020603050405020304" pitchFamily="18" charset="0"/>
              </a:rPr>
              <a:t>electron cloud transport in the drift regions,</a:t>
            </a:r>
            <a:endParaRPr lang="pl-PL" dirty="0">
              <a:ea typeface="Calibri" panose="020F0502020204030204" pitchFamily="34" charset="0"/>
              <a:cs typeface="Times New Roman" panose="02020603050405020304" pitchFamily="18" charset="0"/>
            </a:endParaRPr>
          </a:p>
          <a:p>
            <a:pPr marL="342900" indent="-342900">
              <a:lnSpc>
                <a:spcPct val="107000"/>
              </a:lnSpc>
              <a:buAutoNum type="arabicParenR"/>
            </a:pPr>
            <a:r>
              <a:rPr lang="en-US" dirty="0">
                <a:ea typeface="Calibri" panose="020F0502020204030204" pitchFamily="34" charset="0"/>
                <a:cs typeface="Times New Roman" panose="02020603050405020304" pitchFamily="18" charset="0"/>
              </a:rPr>
              <a:t>electron avalanches through GEM holes, </a:t>
            </a:r>
            <a:endParaRPr lang="pl-PL" dirty="0">
              <a:ea typeface="Calibri" panose="020F0502020204030204" pitchFamily="34" charset="0"/>
              <a:cs typeface="Times New Roman" panose="02020603050405020304" pitchFamily="18" charset="0"/>
            </a:endParaRPr>
          </a:p>
          <a:p>
            <a:pPr marL="342900" indent="-342900">
              <a:lnSpc>
                <a:spcPct val="107000"/>
              </a:lnSpc>
              <a:buAutoNum type="arabicParenR"/>
            </a:pPr>
            <a:r>
              <a:rPr lang="en-US" dirty="0">
                <a:ea typeface="Calibri" panose="020F0502020204030204" pitchFamily="34" charset="0"/>
                <a:cs typeface="Times New Roman" panose="02020603050405020304" pitchFamily="18" charset="0"/>
              </a:rPr>
              <a:t>collection of the electron cloud on the anode pixel and </a:t>
            </a:r>
            <a:endParaRPr lang="pl-PL" dirty="0">
              <a:ea typeface="Calibri" panose="020F0502020204030204" pitchFamily="34" charset="0"/>
              <a:cs typeface="Times New Roman" panose="02020603050405020304" pitchFamily="18" charset="0"/>
            </a:endParaRPr>
          </a:p>
          <a:p>
            <a:pPr marL="342900" indent="-342900">
              <a:lnSpc>
                <a:spcPct val="107000"/>
              </a:lnSpc>
              <a:buAutoNum type="arabicParenR"/>
            </a:pPr>
            <a:r>
              <a:rPr lang="en-US" dirty="0">
                <a:ea typeface="Calibri" panose="020F0502020204030204" pitchFamily="34" charset="0"/>
                <a:cs typeface="Times New Roman" panose="02020603050405020304" pitchFamily="18" charset="0"/>
              </a:rPr>
              <a:t>GEM signal post-processing to calculate charge, time and position to reconstruct trace of the proton recoil. </a:t>
            </a:r>
            <a:endParaRPr lang="pl-PL" sz="16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D84E3937-5621-4B8A-80DE-3CA5883EF455}"/>
                  </a:ext>
                </a:extLst>
              </p:cNvPr>
              <p:cNvSpPr txBox="1"/>
              <p:nvPr/>
            </p:nvSpPr>
            <p:spPr>
              <a:xfrm>
                <a:off x="6791356" y="1251758"/>
                <a:ext cx="2617365" cy="6765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𝐸</m:t>
                          </m:r>
                        </m:e>
                        <m:sub>
                          <m:r>
                            <a:rPr lang="pl-PL" sz="2000" i="1">
                              <a:latin typeface="Cambria Math" panose="02040503050406030204" pitchFamily="18" charset="0"/>
                            </a:rPr>
                            <m:t>𝑛</m:t>
                          </m:r>
                        </m:sub>
                      </m:sSub>
                      <m:r>
                        <a:rPr lang="pl-PL" sz="2000">
                          <a:latin typeface="Cambria Math" panose="02040503050406030204" pitchFamily="18" charset="0"/>
                        </a:rPr>
                        <m:t>=</m:t>
                      </m:r>
                      <m:f>
                        <m:fPr>
                          <m:ctrlPr>
                            <a:rPr lang="pl-PL" sz="2000" i="1">
                              <a:latin typeface="Cambria Math" panose="02040503050406030204" pitchFamily="18" charset="0"/>
                            </a:rPr>
                          </m:ctrlPr>
                        </m:fPr>
                        <m:num>
                          <m:sSub>
                            <m:sSubPr>
                              <m:ctrlPr>
                                <a:rPr lang="pl-PL" sz="2000" i="1">
                                  <a:latin typeface="Cambria Math" panose="02040503050406030204" pitchFamily="18" charset="0"/>
                                </a:rPr>
                              </m:ctrlPr>
                            </m:sSubPr>
                            <m:e>
                              <m:r>
                                <a:rPr lang="pl-PL" sz="2000" i="1">
                                  <a:latin typeface="Cambria Math" panose="02040503050406030204" pitchFamily="18" charset="0"/>
                                </a:rPr>
                                <m:t>𝐸</m:t>
                              </m:r>
                            </m:e>
                            <m:sub>
                              <m:r>
                                <a:rPr lang="pl-PL" sz="2000" i="1">
                                  <a:latin typeface="Cambria Math" panose="02040503050406030204" pitchFamily="18" charset="0"/>
                                </a:rPr>
                                <m:t>𝑝</m:t>
                              </m:r>
                            </m:sub>
                          </m:sSub>
                        </m:num>
                        <m:den>
                          <m:sSup>
                            <m:sSupPr>
                              <m:ctrlPr>
                                <a:rPr lang="pl-PL" sz="2000" i="1">
                                  <a:latin typeface="Cambria Math" panose="02040503050406030204" pitchFamily="18" charset="0"/>
                                </a:rPr>
                              </m:ctrlPr>
                            </m:sSupPr>
                            <m:e>
                              <m:r>
                                <a:rPr lang="pl-PL" sz="2000" i="1">
                                  <a:latin typeface="Cambria Math" panose="02040503050406030204" pitchFamily="18" charset="0"/>
                                </a:rPr>
                                <m:t>𝑐𝑜𝑠</m:t>
                              </m:r>
                            </m:e>
                            <m:sup>
                              <m:r>
                                <a:rPr lang="pl-PL" sz="2000">
                                  <a:latin typeface="Cambria Math" panose="02040503050406030204" pitchFamily="18" charset="0"/>
                                </a:rPr>
                                <m:t>2</m:t>
                              </m:r>
                            </m:sup>
                          </m:sSup>
                          <m:r>
                            <a:rPr lang="pl-PL" sz="2000" i="1">
                              <a:latin typeface="Cambria Math" panose="02040503050406030204" pitchFamily="18" charset="0"/>
                            </a:rPr>
                            <m:t>𝜃</m:t>
                          </m:r>
                        </m:den>
                      </m:f>
                    </m:oMath>
                  </m:oMathPara>
                </a14:m>
                <a:endParaRPr lang="pl-PL" sz="2000" dirty="0"/>
              </a:p>
            </p:txBody>
          </p:sp>
        </mc:Choice>
        <mc:Fallback xmlns="">
          <p:sp>
            <p:nvSpPr>
              <p:cNvPr id="8" name="pole tekstowe 7">
                <a:extLst>
                  <a:ext uri="{FF2B5EF4-FFF2-40B4-BE49-F238E27FC236}">
                    <a16:creationId xmlns:a16="http://schemas.microsoft.com/office/drawing/2014/main" id="{D84E3937-5621-4B8A-80DE-3CA5883EF455}"/>
                  </a:ext>
                </a:extLst>
              </p:cNvPr>
              <p:cNvSpPr txBox="1">
                <a:spLocks noRot="1" noChangeAspect="1" noMove="1" noResize="1" noEditPoints="1" noAdjustHandles="1" noChangeArrowheads="1" noChangeShapeType="1" noTextEdit="1"/>
              </p:cNvSpPr>
              <p:nvPr/>
            </p:nvSpPr>
            <p:spPr>
              <a:xfrm>
                <a:off x="6791356" y="1251758"/>
                <a:ext cx="2617365" cy="676595"/>
              </a:xfrm>
              <a:prstGeom prst="rect">
                <a:avLst/>
              </a:prstGeom>
              <a:blipFill>
                <a:blip r:embed="rId3"/>
                <a:stretch>
                  <a:fillRect/>
                </a:stretch>
              </a:blipFill>
            </p:spPr>
            <p:txBody>
              <a:bodyPr/>
              <a:lstStyle/>
              <a:p>
                <a:r>
                  <a:rPr lang="pl-PL">
                    <a:noFill/>
                  </a:rPr>
                  <a:t> </a:t>
                </a:r>
              </a:p>
            </p:txBody>
          </p:sp>
        </mc:Fallback>
      </mc:AlternateContent>
      <p:sp>
        <p:nvSpPr>
          <p:cNvPr id="7" name="pole tekstowe 6">
            <a:extLst>
              <a:ext uri="{FF2B5EF4-FFF2-40B4-BE49-F238E27FC236}">
                <a16:creationId xmlns:a16="http://schemas.microsoft.com/office/drawing/2014/main" id="{FE97B21C-FD07-45B3-A989-BE2D64F0787A}"/>
              </a:ext>
            </a:extLst>
          </p:cNvPr>
          <p:cNvSpPr txBox="1"/>
          <p:nvPr/>
        </p:nvSpPr>
        <p:spPr>
          <a:xfrm>
            <a:off x="1797051" y="5566925"/>
            <a:ext cx="3401483" cy="923330"/>
          </a:xfrm>
          <a:prstGeom prst="rect">
            <a:avLst/>
          </a:prstGeom>
          <a:noFill/>
        </p:spPr>
        <p:txBody>
          <a:bodyPr wrap="square">
            <a:spAutoFit/>
          </a:bodyPr>
          <a:lstStyle/>
          <a:p>
            <a:r>
              <a:rPr lang="en-US" dirty="0">
                <a:ea typeface="Calibri" panose="020F0502020204030204" pitchFamily="34" charset="0"/>
                <a:cs typeface="Times New Roman" panose="02020603050405020304" pitchFamily="18" charset="0"/>
              </a:rPr>
              <a:t>n - the collimated neutron beam, p – recoil proton; n’ – scattered neutron</a:t>
            </a:r>
            <a:endParaRPr lang="pl-PL" dirty="0"/>
          </a:p>
        </p:txBody>
      </p:sp>
      <p:sp>
        <p:nvSpPr>
          <p:cNvPr id="10" name="Text Box 5">
            <a:extLst>
              <a:ext uri="{FF2B5EF4-FFF2-40B4-BE49-F238E27FC236}">
                <a16:creationId xmlns:a16="http://schemas.microsoft.com/office/drawing/2014/main" id="{CFAD15DC-6439-41BB-A1B1-CDB344F44CD4}"/>
              </a:ext>
            </a:extLst>
          </p:cNvPr>
          <p:cNvSpPr txBox="1">
            <a:spLocks noChangeArrowheads="1"/>
          </p:cNvSpPr>
          <p:nvPr/>
        </p:nvSpPr>
        <p:spPr bwMode="auto">
          <a:xfrm>
            <a:off x="1981200" y="93131"/>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a:latin typeface="Arial" panose="020B0604020202020204" pitchFamily="34" charset="0"/>
              </a:rPr>
              <a:t>Basic Idea</a:t>
            </a:r>
            <a:r>
              <a:rPr lang="en-US" altLang="pl-PL" sz="3200" dirty="0">
                <a:latin typeface="Arial" panose="020B0604020202020204" pitchFamily="34" charset="0"/>
              </a:rPr>
              <a:t> </a:t>
            </a:r>
            <a:endParaRPr lang="pl-PL" altLang="pl-PL" sz="3200" dirty="0">
              <a:latin typeface="Arial" panose="020B0604020202020204" pitchFamily="34" charset="0"/>
            </a:endParaRPr>
          </a:p>
        </p:txBody>
      </p:sp>
    </p:spTree>
    <p:extLst>
      <p:ext uri="{BB962C8B-B14F-4D97-AF65-F5344CB8AC3E}">
        <p14:creationId xmlns:p14="http://schemas.microsoft.com/office/powerpoint/2010/main" val="21466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6">
            <a:extLst>
              <a:ext uri="{FF2B5EF4-FFF2-40B4-BE49-F238E27FC236}">
                <a16:creationId xmlns:a16="http://schemas.microsoft.com/office/drawing/2014/main" id="{B0F22E1E-A098-48E3-A90F-B82F7D6DD41B}"/>
              </a:ext>
            </a:extLst>
          </p:cNvPr>
          <p:cNvSpPr txBox="1">
            <a:spLocks noChangeArrowheads="1"/>
          </p:cNvSpPr>
          <p:nvPr/>
        </p:nvSpPr>
        <p:spPr bwMode="auto">
          <a:xfrm>
            <a:off x="1377193" y="1758950"/>
            <a:ext cx="87630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280988" indent="-280988">
              <a:defRPr sz="2400">
                <a:solidFill>
                  <a:schemeClr val="tx1"/>
                </a:solidFill>
                <a:latin typeface="Times New Roman" panose="02020603050405020304" pitchFamily="18" charset="0"/>
              </a:defRPr>
            </a:lvl1pPr>
            <a:lvl2pPr marL="3406775" indent="-457200">
              <a:defRPr sz="2400">
                <a:solidFill>
                  <a:schemeClr val="tx1"/>
                </a:solidFill>
                <a:latin typeface="Times New Roman" panose="02020603050405020304" pitchFamily="18" charset="0"/>
              </a:defRPr>
            </a:lvl2pPr>
            <a:lvl3pPr marL="4054475" indent="-457200">
              <a:defRPr sz="2400">
                <a:solidFill>
                  <a:schemeClr val="tx1"/>
                </a:solidFill>
                <a:latin typeface="Times New Roman" panose="02020603050405020304" pitchFamily="18" charset="0"/>
              </a:defRPr>
            </a:lvl3pPr>
            <a:lvl4pPr marL="4702175" indent="-457200">
              <a:defRPr sz="2400">
                <a:solidFill>
                  <a:schemeClr val="tx1"/>
                </a:solidFill>
                <a:latin typeface="Times New Roman" panose="02020603050405020304" pitchFamily="18" charset="0"/>
              </a:defRPr>
            </a:lvl4pPr>
            <a:lvl5pPr marL="5349875" indent="-457200">
              <a:defRPr sz="2400">
                <a:solidFill>
                  <a:schemeClr val="tx1"/>
                </a:solidFill>
                <a:latin typeface="Times New Roman" panose="02020603050405020304" pitchFamily="18" charset="0"/>
              </a:defRPr>
            </a:lvl5pPr>
            <a:lvl6pPr marL="5807075" indent="-457200" fontAlgn="base">
              <a:spcBef>
                <a:spcPct val="0"/>
              </a:spcBef>
              <a:spcAft>
                <a:spcPct val="0"/>
              </a:spcAft>
              <a:defRPr sz="2400">
                <a:solidFill>
                  <a:schemeClr val="tx1"/>
                </a:solidFill>
                <a:latin typeface="Times New Roman" panose="02020603050405020304" pitchFamily="18" charset="0"/>
              </a:defRPr>
            </a:lvl6pPr>
            <a:lvl7pPr marL="6264275" indent="-457200" fontAlgn="base">
              <a:spcBef>
                <a:spcPct val="0"/>
              </a:spcBef>
              <a:spcAft>
                <a:spcPct val="0"/>
              </a:spcAft>
              <a:defRPr sz="2400">
                <a:solidFill>
                  <a:schemeClr val="tx1"/>
                </a:solidFill>
                <a:latin typeface="Times New Roman" panose="02020603050405020304" pitchFamily="18" charset="0"/>
              </a:defRPr>
            </a:lvl7pPr>
            <a:lvl8pPr marL="6721475" indent="-457200" fontAlgn="base">
              <a:spcBef>
                <a:spcPct val="0"/>
              </a:spcBef>
              <a:spcAft>
                <a:spcPct val="0"/>
              </a:spcAft>
              <a:defRPr sz="2400">
                <a:solidFill>
                  <a:schemeClr val="tx1"/>
                </a:solidFill>
                <a:latin typeface="Times New Roman" panose="02020603050405020304" pitchFamily="18" charset="0"/>
              </a:defRPr>
            </a:lvl8pPr>
            <a:lvl9pPr marL="7178675"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pl-PL" sz="2000" b="0" dirty="0">
                <a:latin typeface="Arial" panose="020B0604020202020204" pitchFamily="34" charset="0"/>
              </a:rPr>
              <a:t>Performance indicators in the design of the spectrometer:</a:t>
            </a:r>
          </a:p>
          <a:p>
            <a:pPr>
              <a:spcBef>
                <a:spcPct val="50000"/>
              </a:spcBef>
              <a:buFontTx/>
              <a:buAutoNum type="arabicPeriod"/>
            </a:pPr>
            <a:r>
              <a:rPr lang="en-US" altLang="pl-PL" sz="1800" b="0" dirty="0">
                <a:latin typeface="Arial" panose="020B0604020202020204" pitchFamily="34" charset="0"/>
              </a:rPr>
              <a:t>SENSITIVITY – the ability to measure weak components in the neutron </a:t>
            </a:r>
            <a:r>
              <a:rPr lang="en-US" altLang="pl-PL" sz="1800" b="0" dirty="0" err="1">
                <a:latin typeface="Arial" panose="020B0604020202020204" pitchFamily="34" charset="0"/>
              </a:rPr>
              <a:t>emision</a:t>
            </a:r>
            <a:r>
              <a:rPr lang="en-US" altLang="pl-PL" sz="1800" b="0" dirty="0">
                <a:latin typeface="Arial" panose="020B0604020202020204" pitchFamily="34" charset="0"/>
              </a:rPr>
              <a:t>;</a:t>
            </a:r>
          </a:p>
          <a:p>
            <a:pPr>
              <a:spcBef>
                <a:spcPct val="20000"/>
              </a:spcBef>
              <a:buFontTx/>
              <a:buAutoNum type="arabicPeriod"/>
            </a:pPr>
            <a:r>
              <a:rPr lang="en-US" altLang="pl-PL" sz="1800" b="0" dirty="0">
                <a:latin typeface="Arial" panose="020B0604020202020204" pitchFamily="34" charset="0"/>
              </a:rPr>
              <a:t>RATE CAPABILITY – the number of useful counts in the spectrum (it determines the  achievable time resolution;</a:t>
            </a:r>
          </a:p>
          <a:p>
            <a:pPr>
              <a:spcBef>
                <a:spcPct val="20000"/>
              </a:spcBef>
              <a:buFontTx/>
              <a:buAutoNum type="arabicPeriod"/>
            </a:pPr>
            <a:r>
              <a:rPr lang="en-US" altLang="pl-PL" sz="1800" b="0" dirty="0">
                <a:latin typeface="Arial" panose="020B0604020202020204" pitchFamily="34" charset="0"/>
              </a:rPr>
              <a:t>ENERGY BITE – the energy range covered by the instrument;</a:t>
            </a:r>
          </a:p>
          <a:p>
            <a:pPr>
              <a:spcBef>
                <a:spcPct val="20000"/>
              </a:spcBef>
              <a:buFontTx/>
              <a:buAutoNum type="arabicPeriod"/>
            </a:pPr>
            <a:r>
              <a:rPr lang="en-US" altLang="pl-PL" sz="1800" b="0" dirty="0">
                <a:latin typeface="Arial" panose="020B0604020202020204" pitchFamily="34" charset="0"/>
              </a:rPr>
              <a:t>ENERGY RESOLUTION</a:t>
            </a:r>
          </a:p>
          <a:p>
            <a:pPr>
              <a:spcBef>
                <a:spcPct val="20000"/>
              </a:spcBef>
              <a:buFontTx/>
              <a:buAutoNum type="arabicPeriod"/>
            </a:pPr>
            <a:r>
              <a:rPr lang="en-US" altLang="pl-PL" sz="1800" b="0" dirty="0">
                <a:latin typeface="Arial" panose="020B0604020202020204" pitchFamily="34" charset="0"/>
              </a:rPr>
              <a:t>STABILITY – operational and calibration</a:t>
            </a:r>
          </a:p>
          <a:p>
            <a:pPr>
              <a:spcBef>
                <a:spcPct val="20000"/>
              </a:spcBef>
              <a:buFontTx/>
              <a:buAutoNum type="arabicPeriod"/>
            </a:pPr>
            <a:r>
              <a:rPr lang="en-US" altLang="pl-PL" sz="1800" b="0" dirty="0">
                <a:latin typeface="Arial" panose="020B0604020202020204" pitchFamily="34" charset="0"/>
              </a:rPr>
              <a:t>FLEXIBILITY -  inherent capability to measure neutrons in a large range of energies and wide range of neutron emission intensities (dynamic range)</a:t>
            </a:r>
          </a:p>
          <a:p>
            <a:pPr>
              <a:spcBef>
                <a:spcPct val="20000"/>
              </a:spcBef>
              <a:buFontTx/>
              <a:buAutoNum type="arabicPeriod"/>
            </a:pPr>
            <a:r>
              <a:rPr lang="en-US" altLang="pl-PL" sz="1800" b="0" dirty="0">
                <a:solidFill>
                  <a:srgbClr val="FF0000"/>
                </a:solidFill>
                <a:latin typeface="Arial" panose="020B0604020202020204" pitchFamily="34" charset="0"/>
              </a:rPr>
              <a:t>INTERFACING ISSUES – installation requirements</a:t>
            </a:r>
          </a:p>
        </p:txBody>
      </p:sp>
      <p:sp>
        <p:nvSpPr>
          <p:cNvPr id="5" name="Text Box 5">
            <a:extLst>
              <a:ext uri="{FF2B5EF4-FFF2-40B4-BE49-F238E27FC236}">
                <a16:creationId xmlns:a16="http://schemas.microsoft.com/office/drawing/2014/main" id="{3012668A-6AE1-4B8B-8366-6574477644C0}"/>
              </a:ext>
            </a:extLst>
          </p:cNvPr>
          <p:cNvSpPr txBox="1">
            <a:spLocks noChangeArrowheads="1"/>
          </p:cNvSpPr>
          <p:nvPr/>
        </p:nvSpPr>
        <p:spPr bwMode="auto">
          <a:xfrm>
            <a:off x="1910593" y="546137"/>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pl-PL" altLang="pl-PL" sz="3200" dirty="0">
                <a:latin typeface="Arial" panose="020B0604020202020204" pitchFamily="34" charset="0"/>
              </a:rPr>
              <a:t>Short Remarks</a:t>
            </a:r>
          </a:p>
        </p:txBody>
      </p:sp>
    </p:spTree>
    <p:extLst>
      <p:ext uri="{BB962C8B-B14F-4D97-AF65-F5344CB8AC3E}">
        <p14:creationId xmlns:p14="http://schemas.microsoft.com/office/powerpoint/2010/main" val="1202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tytuł 4">
            <a:extLst>
              <a:ext uri="{FF2B5EF4-FFF2-40B4-BE49-F238E27FC236}">
                <a16:creationId xmlns:a16="http://schemas.microsoft.com/office/drawing/2014/main" id="{0F5D09B4-AB09-49C2-98D4-3CEBD6E97842}"/>
              </a:ext>
            </a:extLst>
          </p:cNvPr>
          <p:cNvSpPr txBox="1">
            <a:spLocks/>
          </p:cNvSpPr>
          <p:nvPr/>
        </p:nvSpPr>
        <p:spPr>
          <a:xfrm>
            <a:off x="1524000" y="2918066"/>
            <a:ext cx="9144000" cy="21153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err="1">
                <a:solidFill>
                  <a:srgbClr val="000000"/>
                </a:solidFill>
                <a:latin typeface="Calibri" panose="020F0502020204030204" pitchFamily="34" charset="0"/>
                <a:ea typeface="Times New Roman" panose="02020603050405020304" pitchFamily="18" charset="0"/>
              </a:rPr>
              <a:t>EUROfusion</a:t>
            </a:r>
            <a:r>
              <a:rPr lang="en-US" sz="1800" b="1" i="1" dirty="0">
                <a:solidFill>
                  <a:srgbClr val="000000"/>
                </a:solidFill>
                <a:latin typeface="Calibri" panose="020F0502020204030204" pitchFamily="34" charset="0"/>
                <a:ea typeface="Times New Roman" panose="02020603050405020304" pitchFamily="18" charset="0"/>
              </a:rPr>
              <a:t> Enabling Research</a:t>
            </a:r>
            <a:endParaRPr lang="pl-PL" sz="1800" b="1" i="1" dirty="0">
              <a:solidFill>
                <a:srgbClr val="000000"/>
              </a:solidFill>
              <a:latin typeface="Calibri" panose="020F0502020204030204" pitchFamily="34" charset="0"/>
              <a:ea typeface="Times New Roman" panose="02020603050405020304" pitchFamily="18" charset="0"/>
            </a:endParaRPr>
          </a:p>
          <a:p>
            <a:pPr marL="0" indent="0">
              <a:buNone/>
            </a:pPr>
            <a:r>
              <a:rPr lang="en-US" sz="1800" dirty="0">
                <a:latin typeface="Calibri" panose="020F0502020204030204" pitchFamily="34" charset="0"/>
                <a:ea typeface="Calibri" panose="020F0502020204030204" pitchFamily="34" charset="0"/>
              </a:rPr>
              <a:t>Reference No. CfP-FSD-AWP21-ENR-04-IPPLM-01</a:t>
            </a:r>
            <a:endParaRPr lang="pl-PL"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Responsible Officer: Denis </a:t>
            </a:r>
            <a:r>
              <a:rPr lang="en-US" sz="1800" dirty="0" err="1">
                <a:latin typeface="Calibri" panose="020F0502020204030204" pitchFamily="34" charset="0"/>
                <a:ea typeface="Calibri" panose="020F0502020204030204" pitchFamily="34" charset="0"/>
              </a:rPr>
              <a:t>Kalupin</a:t>
            </a:r>
            <a:endParaRPr lang="pl-PL"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Principal investigator: Marek Scholz</a:t>
            </a:r>
            <a:endParaRPr lang="pl-PL" sz="1800" dirty="0">
              <a:latin typeface="Calibri" panose="020F0502020204030204" pitchFamily="34" charset="0"/>
              <a:ea typeface="Calibri" panose="020F0502020204030204" pitchFamily="34" charset="0"/>
            </a:endParaRPr>
          </a:p>
          <a:p>
            <a:pPr marL="0" indent="0">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Project implementation time: 1.07.2021 – 30.06.2024</a:t>
            </a:r>
            <a:endParaRPr lang="pl-PL"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ole tekstowe 7">
            <a:extLst>
              <a:ext uri="{FF2B5EF4-FFF2-40B4-BE49-F238E27FC236}">
                <a16:creationId xmlns:a16="http://schemas.microsoft.com/office/drawing/2014/main" id="{A71C47BF-C4D6-4EDB-AE2A-E5CC9572527A}"/>
              </a:ext>
            </a:extLst>
          </p:cNvPr>
          <p:cNvSpPr txBox="1"/>
          <p:nvPr/>
        </p:nvSpPr>
        <p:spPr>
          <a:xfrm>
            <a:off x="2552350" y="1761416"/>
            <a:ext cx="6094602" cy="707886"/>
          </a:xfrm>
          <a:prstGeom prst="rect">
            <a:avLst/>
          </a:prstGeom>
          <a:noFill/>
        </p:spPr>
        <p:txBody>
          <a:bodyPr wrap="square">
            <a:spAutoFit/>
          </a:bodyPr>
          <a:lstStyle/>
          <a:p>
            <a:pPr algn="ct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NS-GEM</a:t>
            </a:r>
            <a:r>
              <a:rPr lang="pl-P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Project</a:t>
            </a:r>
            <a:endParaRPr lang="pl-P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848873"/>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3990</TotalTime>
  <Words>2542</Words>
  <Application>Microsoft Office PowerPoint</Application>
  <PresentationFormat>Panoramiczny</PresentationFormat>
  <Paragraphs>578</Paragraphs>
  <Slides>22</Slides>
  <Notes>1</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22</vt:i4>
      </vt:variant>
    </vt:vector>
  </HeadingPairs>
  <TitlesOfParts>
    <vt:vector size="31" baseType="lpstr">
      <vt:lpstr>Arial</vt:lpstr>
      <vt:lpstr>Calibri</vt:lpstr>
      <vt:lpstr>Calibri Light</vt:lpstr>
      <vt:lpstr>Cambria Math</vt:lpstr>
      <vt:lpstr>MS Mincho</vt:lpstr>
      <vt:lpstr>Symbol</vt:lpstr>
      <vt:lpstr>Times New Roman</vt:lpstr>
      <vt:lpstr>Motyw pakietu Office</vt:lpstr>
      <vt:lpstr>Równanie</vt:lpstr>
      <vt:lpstr>Development of GEM detector as a compact neutron spectrometer for fusion plasmas NS-GEM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GEM detector as a compact neutron spectrometer for fusion plasmas</dc:title>
  <dc:creator>Marek Scholz</dc:creator>
  <cp:lastModifiedBy>Urszula Woźnicka</cp:lastModifiedBy>
  <cp:revision>44</cp:revision>
  <dcterms:created xsi:type="dcterms:W3CDTF">2020-09-30T08:38:22Z</dcterms:created>
  <dcterms:modified xsi:type="dcterms:W3CDTF">2021-04-07T09:45:01Z</dcterms:modified>
</cp:coreProperties>
</file>