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handoutMasterIdLst>
    <p:handoutMasterId r:id="rId33"/>
  </p:handoutMasterIdLst>
  <p:sldIdLst>
    <p:sldId id="256" r:id="rId2"/>
    <p:sldId id="290" r:id="rId3"/>
    <p:sldId id="257" r:id="rId4"/>
    <p:sldId id="258" r:id="rId5"/>
    <p:sldId id="261" r:id="rId6"/>
    <p:sldId id="265" r:id="rId7"/>
    <p:sldId id="262" r:id="rId8"/>
    <p:sldId id="266" r:id="rId9"/>
    <p:sldId id="277" r:id="rId10"/>
    <p:sldId id="292" r:id="rId11"/>
    <p:sldId id="280" r:id="rId12"/>
    <p:sldId id="281" r:id="rId13"/>
    <p:sldId id="278" r:id="rId14"/>
    <p:sldId id="267" r:id="rId15"/>
    <p:sldId id="286" r:id="rId16"/>
    <p:sldId id="264" r:id="rId17"/>
    <p:sldId id="268" r:id="rId18"/>
    <p:sldId id="289" r:id="rId19"/>
    <p:sldId id="284" r:id="rId20"/>
    <p:sldId id="287" r:id="rId21"/>
    <p:sldId id="288" r:id="rId22"/>
    <p:sldId id="291" r:id="rId23"/>
    <p:sldId id="269" r:id="rId24"/>
    <p:sldId id="270" r:id="rId25"/>
    <p:sldId id="271" r:id="rId26"/>
    <p:sldId id="272" r:id="rId27"/>
    <p:sldId id="273" r:id="rId28"/>
    <p:sldId id="274" r:id="rId29"/>
    <p:sldId id="275" r:id="rId30"/>
    <p:sldId id="276" r:id="rId31"/>
  </p:sldIdLst>
  <p:sldSz cx="9144000" cy="5143500" type="screen16x9"/>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3224">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FFFF66"/>
    <a:srgbClr val="254AA4"/>
    <a:srgbClr val="E3E3E3"/>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137" autoAdjust="0"/>
    <p:restoredTop sz="94683" autoAdjust="0"/>
  </p:normalViewPr>
  <p:slideViewPr>
    <p:cSldViewPr snapToGrid="0" showGuides="1">
      <p:cViewPr varScale="1">
        <p:scale>
          <a:sx n="144" d="100"/>
          <a:sy n="144" d="100"/>
        </p:scale>
        <p:origin x="1086" y="108"/>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howGuides="1">
      <p:cViewPr varScale="1">
        <p:scale>
          <a:sx n="85" d="100"/>
          <a:sy n="85" d="100"/>
        </p:scale>
        <p:origin x="-3834" y="-96"/>
      </p:cViewPr>
      <p:guideLst>
        <p:guide orient="horz" pos="3224"/>
        <p:guide pos="2236"/>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en-GB" dirty="0">
              <a:latin typeface="Arial" panose="020B0604020202020204" pitchFamily="34" charset="0"/>
            </a:endParaRPr>
          </a:p>
        </p:txBody>
      </p:sp>
      <p:sp>
        <p:nvSpPr>
          <p:cNvPr id="3" name="Date Placeholder 2"/>
          <p:cNvSpPr>
            <a:spLocks noGrp="1"/>
          </p:cNvSpPr>
          <p:nvPr>
            <p:ph type="dt" sz="quarter" idx="1"/>
          </p:nvPr>
        </p:nvSpPr>
        <p:spPr>
          <a:xfrm>
            <a:off x="4021294" y="0"/>
            <a:ext cx="3076363" cy="511731"/>
          </a:xfrm>
          <a:prstGeom prst="rect">
            <a:avLst/>
          </a:prstGeom>
        </p:spPr>
        <p:txBody>
          <a:bodyPr vert="horz" lIns="99048" tIns="49524" rIns="99048" bIns="49524" rtlCol="0"/>
          <a:lstStyle>
            <a:lvl1pPr algn="r">
              <a:defRPr sz="1300"/>
            </a:lvl1pPr>
          </a:lstStyle>
          <a:p>
            <a:fld id="{15B2C45A-E869-45FE-B529-AF49C0F3C669}" type="datetimeFigureOut">
              <a:rPr lang="en-GB" smtClean="0">
                <a:latin typeface="Arial" panose="020B0604020202020204" pitchFamily="34" charset="0"/>
              </a:rPr>
              <a:pPr/>
              <a:t>04/05/2021</a:t>
            </a:fld>
            <a:endParaRPr lang="en-GB" dirty="0">
              <a:latin typeface="Arial" panose="020B0604020202020204" pitchFamily="34" charset="0"/>
            </a:endParaRPr>
          </a:p>
        </p:txBody>
      </p:sp>
      <p:sp>
        <p:nvSpPr>
          <p:cNvPr id="4" name="Footer Placeholder 3"/>
          <p:cNvSpPr>
            <a:spLocks noGrp="1"/>
          </p:cNvSpPr>
          <p:nvPr>
            <p:ph type="ftr" sz="quarter" idx="2"/>
          </p:nvPr>
        </p:nvSpPr>
        <p:spPr>
          <a:xfrm>
            <a:off x="0" y="9721106"/>
            <a:ext cx="3076363" cy="511731"/>
          </a:xfrm>
          <a:prstGeom prst="rect">
            <a:avLst/>
          </a:prstGeom>
        </p:spPr>
        <p:txBody>
          <a:bodyPr vert="horz" lIns="99048" tIns="49524" rIns="99048" bIns="49524" rtlCol="0" anchor="b"/>
          <a:lstStyle>
            <a:lvl1pPr algn="l">
              <a:defRPr sz="1300"/>
            </a:lvl1pPr>
          </a:lstStyle>
          <a:p>
            <a:endParaRPr lang="en-GB" dirty="0">
              <a:latin typeface="Arial" panose="020B0604020202020204" pitchFamily="34" charset="0"/>
            </a:endParaRPr>
          </a:p>
        </p:txBody>
      </p:sp>
      <p:sp>
        <p:nvSpPr>
          <p:cNvPr id="5" name="Slide Number Placeholder 4"/>
          <p:cNvSpPr>
            <a:spLocks noGrp="1"/>
          </p:cNvSpPr>
          <p:nvPr>
            <p:ph type="sldNum" sz="quarter" idx="3"/>
          </p:nvPr>
        </p:nvSpPr>
        <p:spPr>
          <a:xfrm>
            <a:off x="4021294" y="9721106"/>
            <a:ext cx="3076363" cy="511731"/>
          </a:xfrm>
          <a:prstGeom prst="rect">
            <a:avLst/>
          </a:prstGeom>
        </p:spPr>
        <p:txBody>
          <a:bodyPr vert="horz" lIns="99048" tIns="49524" rIns="99048" bIns="49524" rtlCol="0" anchor="b"/>
          <a:lstStyle>
            <a:lvl1pPr algn="r">
              <a:defRPr sz="1300"/>
            </a:lvl1pPr>
          </a:lstStyle>
          <a:p>
            <a:fld id="{A1166760-0E69-430F-A97F-08802152DB5E}" type="slidenum">
              <a:rPr lang="en-GB" smtClean="0">
                <a:latin typeface="Arial" panose="020B0604020202020204" pitchFamily="34" charset="0"/>
              </a:rPr>
              <a:pPr/>
              <a:t>‹Nº›</a:t>
            </a:fld>
            <a:endParaRPr lang="en-GB" dirty="0">
              <a:latin typeface="Arial" panose="020B0604020202020204" pitchFamily="34" charset="0"/>
            </a:endParaRPr>
          </a:p>
        </p:txBody>
      </p:sp>
    </p:spTree>
    <p:extLst>
      <p:ext uri="{BB962C8B-B14F-4D97-AF65-F5344CB8AC3E}">
        <p14:creationId xmlns:p14="http://schemas.microsoft.com/office/powerpoint/2010/main" val="29436496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atin typeface="Arial" panose="020B0604020202020204" pitchFamily="34" charset="0"/>
              </a:defRPr>
            </a:lvl1pPr>
          </a:lstStyle>
          <a:p>
            <a:endParaRPr lang="en-GB" dirty="0"/>
          </a:p>
        </p:txBody>
      </p:sp>
      <p:sp>
        <p:nvSpPr>
          <p:cNvPr id="3" name="Date Placeholder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atin typeface="Arial" panose="020B0604020202020204" pitchFamily="34" charset="0"/>
              </a:defRPr>
            </a:lvl1pPr>
          </a:lstStyle>
          <a:p>
            <a:fld id="{F93E6C17-F35F-4654-8DE9-B693AC206066}" type="datetimeFigureOut">
              <a:rPr lang="en-GB" smtClean="0"/>
              <a:pPr/>
              <a:t>04/05/2021</a:t>
            </a:fld>
            <a:endParaRPr lang="en-GB" dirty="0"/>
          </a:p>
        </p:txBody>
      </p:sp>
      <p:sp>
        <p:nvSpPr>
          <p:cNvPr id="4" name="Slide Image Placeholder 3"/>
          <p:cNvSpPr>
            <a:spLocks noGrp="1" noRot="1" noChangeAspect="1"/>
          </p:cNvSpPr>
          <p:nvPr>
            <p:ph type="sldImg" idx="2"/>
          </p:nvPr>
        </p:nvSpPr>
        <p:spPr>
          <a:xfrm>
            <a:off x="139700" y="768350"/>
            <a:ext cx="6819900" cy="3836988"/>
          </a:xfrm>
          <a:prstGeom prst="rect">
            <a:avLst/>
          </a:prstGeom>
          <a:noFill/>
          <a:ln w="12700">
            <a:solidFill>
              <a:prstClr val="black"/>
            </a:solidFill>
          </a:ln>
        </p:spPr>
        <p:txBody>
          <a:bodyPr vert="horz" lIns="99048" tIns="49524" rIns="99048" bIns="49524" rtlCol="0" anchor="ctr"/>
          <a:lstStyle/>
          <a:p>
            <a:endParaRPr lang="en-GB" dirty="0"/>
          </a:p>
        </p:txBody>
      </p:sp>
      <p:sp>
        <p:nvSpPr>
          <p:cNvPr id="5" name="Notes Placeholder 4"/>
          <p:cNvSpPr>
            <a:spLocks noGrp="1"/>
          </p:cNvSpPr>
          <p:nvPr>
            <p:ph type="body" sz="quarter" idx="3"/>
          </p:nvPr>
        </p:nvSpPr>
        <p:spPr>
          <a:xfrm>
            <a:off x="709930" y="4861441"/>
            <a:ext cx="5679440" cy="4605576"/>
          </a:xfrm>
          <a:prstGeom prst="rect">
            <a:avLst/>
          </a:prstGeom>
        </p:spPr>
        <p:txBody>
          <a:bodyPr vert="horz" lIns="99048" tIns="49524" rIns="99048" bIns="49524"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atin typeface="Arial" panose="020B0604020202020204" pitchFamily="34" charset="0"/>
              </a:defRPr>
            </a:lvl1pPr>
          </a:lstStyle>
          <a:p>
            <a:endParaRPr lang="en-GB" dirty="0"/>
          </a:p>
        </p:txBody>
      </p:sp>
      <p:sp>
        <p:nvSpPr>
          <p:cNvPr id="7" name="Slide Number Placeholder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atin typeface="Arial" panose="020B0604020202020204" pitchFamily="34" charset="0"/>
              </a:defRPr>
            </a:lvl1pPr>
          </a:lstStyle>
          <a:p>
            <a:fld id="{49027E0A-1465-4A40-B1D5-9126D49509FC}" type="slidenum">
              <a:rPr lang="en-GB" smtClean="0"/>
              <a:pPr/>
              <a:t>‹Nº›</a:t>
            </a:fld>
            <a:endParaRPr lang="en-GB" dirty="0"/>
          </a:p>
        </p:txBody>
      </p:sp>
    </p:spTree>
    <p:extLst>
      <p:ext uri="{BB962C8B-B14F-4D97-AF65-F5344CB8AC3E}">
        <p14:creationId xmlns:p14="http://schemas.microsoft.com/office/powerpoint/2010/main" val="25133482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95536" y="1761660"/>
            <a:ext cx="8496944" cy="972108"/>
          </a:xfrm>
        </p:spPr>
        <p:txBody>
          <a:bodyPr>
            <a:noAutofit/>
          </a:bodyPr>
          <a:lstStyle>
            <a:lvl1pPr algn="l">
              <a:defRPr sz="3500" b="1" baseline="0">
                <a:latin typeface="Arial" panose="020B0604020202020204" pitchFamily="34" charset="0"/>
                <a:cs typeface="Arial" panose="020B0604020202020204" pitchFamily="34" charset="0"/>
              </a:defRPr>
            </a:lvl1pPr>
          </a:lstStyle>
          <a:p>
            <a:r>
              <a:rPr lang="en-GB" dirty="0"/>
              <a:t>Presentation title</a:t>
            </a:r>
          </a:p>
        </p:txBody>
      </p:sp>
      <p:sp>
        <p:nvSpPr>
          <p:cNvPr id="3" name="Subtitle 2"/>
          <p:cNvSpPr>
            <a:spLocks noGrp="1"/>
          </p:cNvSpPr>
          <p:nvPr>
            <p:ph type="subTitle" idx="1" hasCustomPrompt="1"/>
          </p:nvPr>
        </p:nvSpPr>
        <p:spPr>
          <a:xfrm>
            <a:off x="395536" y="3219822"/>
            <a:ext cx="4392488" cy="324036"/>
          </a:xfrm>
        </p:spPr>
        <p:txBody>
          <a:bodyPr>
            <a:normAutofit/>
          </a:bodyPr>
          <a:lstStyle>
            <a:lvl1pPr marL="0" indent="0" algn="l">
              <a:buNone/>
              <a:defRPr sz="2200" b="1" baseline="0">
                <a:solidFill>
                  <a:schemeClr val="bg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Name </a:t>
            </a:r>
            <a:r>
              <a:rPr lang="en-US"/>
              <a:t>of presenter</a:t>
            </a:r>
            <a:endParaRPr lang="en-US" dirty="0"/>
          </a:p>
        </p:txBody>
      </p:sp>
      <p:sp>
        <p:nvSpPr>
          <p:cNvPr id="5" name="AutoShape 2" descr="https://idw-online.de/pages/de/institutionlogo921"/>
          <p:cNvSpPr>
            <a:spLocks noChangeAspect="1" noChangeArrowheads="1"/>
          </p:cNvSpPr>
          <p:nvPr userDrawn="1"/>
        </p:nvSpPr>
        <p:spPr bwMode="auto">
          <a:xfrm>
            <a:off x="155576" y="-342900"/>
            <a:ext cx="1076325" cy="7143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Picture Placeholder 10"/>
          <p:cNvSpPr>
            <a:spLocks noGrp="1"/>
          </p:cNvSpPr>
          <p:nvPr>
            <p:ph type="pic" sz="quarter" idx="10" hasCustomPrompt="1"/>
          </p:nvPr>
        </p:nvSpPr>
        <p:spPr>
          <a:xfrm>
            <a:off x="395537" y="4268763"/>
            <a:ext cx="1295375" cy="679252"/>
          </a:xfrm>
        </p:spPr>
        <p:txBody>
          <a:bodyPr>
            <a:normAutofit/>
          </a:bodyPr>
          <a:lstStyle>
            <a:lvl1pPr marL="0" indent="0" algn="ctr">
              <a:buFontTx/>
              <a:buNone/>
              <a:defRPr sz="1800">
                <a:latin typeface="Arial" panose="020B0604020202020204" pitchFamily="34" charset="0"/>
                <a:cs typeface="Arial" panose="020B0604020202020204" pitchFamily="34" charset="0"/>
              </a:defRPr>
            </a:lvl1pPr>
          </a:lstStyle>
          <a:p>
            <a:r>
              <a:rPr lang="en-US" dirty="0"/>
              <a:t>Logo of presenter</a:t>
            </a:r>
            <a:endParaRPr lang="en-GB" dirty="0"/>
          </a:p>
        </p:txBody>
      </p:sp>
      <p:sp>
        <p:nvSpPr>
          <p:cNvPr id="11" name="Rectangle 10"/>
          <p:cNvSpPr/>
          <p:nvPr userDrawn="1"/>
        </p:nvSpPr>
        <p:spPr>
          <a:xfrm>
            <a:off x="5724129" y="4245936"/>
            <a:ext cx="3168352" cy="70207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grpSp>
        <p:nvGrpSpPr>
          <p:cNvPr id="9" name="Group 8"/>
          <p:cNvGrpSpPr/>
          <p:nvPr userDrawn="1"/>
        </p:nvGrpSpPr>
        <p:grpSpPr>
          <a:xfrm>
            <a:off x="18230283" y="30189672"/>
            <a:ext cx="9924896" cy="1336231"/>
            <a:chOff x="18230283" y="40396912"/>
            <a:chExt cx="9924896" cy="1781641"/>
          </a:xfrm>
        </p:grpSpPr>
        <p:sp>
          <p:nvSpPr>
            <p:cNvPr id="10" name="Rectangle 9"/>
            <p:cNvSpPr/>
            <p:nvPr userDrawn="1"/>
          </p:nvSpPr>
          <p:spPr bwMode="auto">
            <a:xfrm>
              <a:off x="18230283" y="40400268"/>
              <a:ext cx="2575295" cy="1778285"/>
            </a:xfrm>
            <a:prstGeom prst="rect">
              <a:avLst/>
            </a:prstGeom>
            <a:solidFill>
              <a:srgbClr val="05399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171950" rtl="0" eaLnBrk="1" fontAlgn="base" latinLnBrk="0" hangingPunct="1">
                <a:lnSpc>
                  <a:spcPct val="100000"/>
                </a:lnSpc>
                <a:spcBef>
                  <a:spcPct val="0"/>
                </a:spcBef>
                <a:spcAft>
                  <a:spcPct val="0"/>
                </a:spcAft>
                <a:buClrTx/>
                <a:buSzTx/>
                <a:buFontTx/>
                <a:buNone/>
                <a:tabLst/>
              </a:pPr>
              <a:endParaRPr kumimoji="0" lang="en-US" sz="8200" b="0" i="0" u="none" strike="noStrike" cap="none" normalizeH="0" baseline="0">
                <a:ln>
                  <a:noFill/>
                </a:ln>
                <a:solidFill>
                  <a:schemeClr val="tx1"/>
                </a:solidFill>
                <a:effectLst/>
                <a:latin typeface="Arial" charset="0"/>
              </a:endParaRPr>
            </a:p>
          </p:txBody>
        </p:sp>
        <p:pic>
          <p:nvPicPr>
            <p:cNvPr id="13" name="Picture 12" descr="EuropeanFlag-stars.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801564" y="40396912"/>
              <a:ext cx="9353615" cy="1781641"/>
            </a:xfrm>
            <a:prstGeom prst="rect">
              <a:avLst/>
            </a:prstGeom>
          </p:spPr>
        </p:pic>
      </p:grpSp>
      <p:grpSp>
        <p:nvGrpSpPr>
          <p:cNvPr id="14" name="Group 13"/>
          <p:cNvGrpSpPr/>
          <p:nvPr userDrawn="1"/>
        </p:nvGrpSpPr>
        <p:grpSpPr>
          <a:xfrm>
            <a:off x="18382683" y="30303972"/>
            <a:ext cx="9924896" cy="1336231"/>
            <a:chOff x="18230283" y="40396912"/>
            <a:chExt cx="9924896" cy="1781641"/>
          </a:xfrm>
        </p:grpSpPr>
        <p:sp>
          <p:nvSpPr>
            <p:cNvPr id="15" name="Rectangle 14"/>
            <p:cNvSpPr/>
            <p:nvPr userDrawn="1"/>
          </p:nvSpPr>
          <p:spPr bwMode="auto">
            <a:xfrm>
              <a:off x="18230283" y="40400268"/>
              <a:ext cx="2575295" cy="1778285"/>
            </a:xfrm>
            <a:prstGeom prst="rect">
              <a:avLst/>
            </a:prstGeom>
            <a:solidFill>
              <a:srgbClr val="05399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171950" rtl="0" eaLnBrk="1" fontAlgn="base" latinLnBrk="0" hangingPunct="1">
                <a:lnSpc>
                  <a:spcPct val="100000"/>
                </a:lnSpc>
                <a:spcBef>
                  <a:spcPct val="0"/>
                </a:spcBef>
                <a:spcAft>
                  <a:spcPct val="0"/>
                </a:spcAft>
                <a:buClrTx/>
                <a:buSzTx/>
                <a:buFontTx/>
                <a:buNone/>
                <a:tabLst/>
              </a:pPr>
              <a:endParaRPr kumimoji="0" lang="en-US" sz="8200" b="0" i="0" u="none" strike="noStrike" cap="none" normalizeH="0" baseline="0">
                <a:ln>
                  <a:noFill/>
                </a:ln>
                <a:solidFill>
                  <a:schemeClr val="tx1"/>
                </a:solidFill>
                <a:effectLst/>
                <a:latin typeface="Arial" charset="0"/>
              </a:endParaRPr>
            </a:p>
          </p:txBody>
        </p:sp>
        <p:pic>
          <p:nvPicPr>
            <p:cNvPr id="16" name="Picture 15" descr="EuropeanFlag-stars.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801564" y="40396912"/>
              <a:ext cx="9353615" cy="1781641"/>
            </a:xfrm>
            <a:prstGeom prst="rect">
              <a:avLst/>
            </a:prstGeom>
          </p:spPr>
        </p:pic>
      </p:grpSp>
      <p:grpSp>
        <p:nvGrpSpPr>
          <p:cNvPr id="17" name="Group 16"/>
          <p:cNvGrpSpPr/>
          <p:nvPr userDrawn="1"/>
        </p:nvGrpSpPr>
        <p:grpSpPr>
          <a:xfrm>
            <a:off x="18535083" y="30418272"/>
            <a:ext cx="9924896" cy="1336231"/>
            <a:chOff x="18230283" y="40396912"/>
            <a:chExt cx="9924896" cy="1781641"/>
          </a:xfrm>
        </p:grpSpPr>
        <p:sp>
          <p:nvSpPr>
            <p:cNvPr id="18" name="Rectangle 17"/>
            <p:cNvSpPr/>
            <p:nvPr userDrawn="1"/>
          </p:nvSpPr>
          <p:spPr bwMode="auto">
            <a:xfrm>
              <a:off x="18230283" y="40400268"/>
              <a:ext cx="2575295" cy="1778285"/>
            </a:xfrm>
            <a:prstGeom prst="rect">
              <a:avLst/>
            </a:prstGeom>
            <a:solidFill>
              <a:srgbClr val="05399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171950" rtl="0" eaLnBrk="1" fontAlgn="base" latinLnBrk="0" hangingPunct="1">
                <a:lnSpc>
                  <a:spcPct val="100000"/>
                </a:lnSpc>
                <a:spcBef>
                  <a:spcPct val="0"/>
                </a:spcBef>
                <a:spcAft>
                  <a:spcPct val="0"/>
                </a:spcAft>
                <a:buClrTx/>
                <a:buSzTx/>
                <a:buFontTx/>
                <a:buNone/>
                <a:tabLst/>
              </a:pPr>
              <a:endParaRPr kumimoji="0" lang="en-US" sz="8200" b="0" i="0" u="none" strike="noStrike" cap="none" normalizeH="0" baseline="0">
                <a:ln>
                  <a:noFill/>
                </a:ln>
                <a:solidFill>
                  <a:schemeClr val="tx1"/>
                </a:solidFill>
                <a:effectLst/>
                <a:latin typeface="Arial" charset="0"/>
              </a:endParaRPr>
            </a:p>
          </p:txBody>
        </p:sp>
        <p:pic>
          <p:nvPicPr>
            <p:cNvPr id="19" name="Picture 18" descr="EuropeanFlag-stars.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801564" y="40396912"/>
              <a:ext cx="9353615" cy="1781641"/>
            </a:xfrm>
            <a:prstGeom prst="rect">
              <a:avLst/>
            </a:prstGeom>
          </p:spPr>
        </p:pic>
      </p:grpSp>
      <p:grpSp>
        <p:nvGrpSpPr>
          <p:cNvPr id="20" name="Group 19"/>
          <p:cNvGrpSpPr/>
          <p:nvPr userDrawn="1"/>
        </p:nvGrpSpPr>
        <p:grpSpPr>
          <a:xfrm>
            <a:off x="18687483" y="30532572"/>
            <a:ext cx="9924896" cy="1336231"/>
            <a:chOff x="18230283" y="40396912"/>
            <a:chExt cx="9924896" cy="1781641"/>
          </a:xfrm>
        </p:grpSpPr>
        <p:sp>
          <p:nvSpPr>
            <p:cNvPr id="21" name="Rectangle 20"/>
            <p:cNvSpPr/>
            <p:nvPr userDrawn="1"/>
          </p:nvSpPr>
          <p:spPr bwMode="auto">
            <a:xfrm>
              <a:off x="18230283" y="40400268"/>
              <a:ext cx="2575295" cy="1778285"/>
            </a:xfrm>
            <a:prstGeom prst="rect">
              <a:avLst/>
            </a:prstGeom>
            <a:solidFill>
              <a:srgbClr val="05399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171950" rtl="0" eaLnBrk="1" fontAlgn="base" latinLnBrk="0" hangingPunct="1">
                <a:lnSpc>
                  <a:spcPct val="100000"/>
                </a:lnSpc>
                <a:spcBef>
                  <a:spcPct val="0"/>
                </a:spcBef>
                <a:spcAft>
                  <a:spcPct val="0"/>
                </a:spcAft>
                <a:buClrTx/>
                <a:buSzTx/>
                <a:buFontTx/>
                <a:buNone/>
                <a:tabLst/>
              </a:pPr>
              <a:endParaRPr kumimoji="0" lang="en-US" sz="8200" b="0" i="0" u="none" strike="noStrike" cap="none" normalizeH="0" baseline="0">
                <a:ln>
                  <a:noFill/>
                </a:ln>
                <a:solidFill>
                  <a:schemeClr val="tx1"/>
                </a:solidFill>
                <a:effectLst/>
                <a:latin typeface="Arial" charset="0"/>
              </a:endParaRPr>
            </a:p>
          </p:txBody>
        </p:sp>
        <p:pic>
          <p:nvPicPr>
            <p:cNvPr id="22" name="Picture 21" descr="EuropeanFlag-stars.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801564" y="40396912"/>
              <a:ext cx="9353615" cy="1781641"/>
            </a:xfrm>
            <a:prstGeom prst="rect">
              <a:avLst/>
            </a:prstGeom>
          </p:spPr>
        </p:pic>
      </p:grpSp>
      <p:pic>
        <p:nvPicPr>
          <p:cNvPr id="24" name="Bild 7"/>
          <p:cNvPicPr>
            <a:picLocks noChangeAspect="1"/>
          </p:cNvPicPr>
          <p:nvPr userDrawn="1"/>
        </p:nvPicPr>
        <p:blipFill rotWithShape="1">
          <a:blip r:embed="rId3" cstate="print">
            <a:extLst>
              <a:ext uri="{28A0092B-C50C-407E-A947-70E740481C1C}">
                <a14:useLocalDpi xmlns:a14="http://schemas.microsoft.com/office/drawing/2010/main" val="0"/>
              </a:ext>
            </a:extLst>
          </a:blip>
          <a:srcRect t="1" b="27348"/>
          <a:stretch/>
        </p:blipFill>
        <p:spPr>
          <a:xfrm>
            <a:off x="0" y="0"/>
            <a:ext cx="9144000" cy="4176000"/>
          </a:xfrm>
          <a:prstGeom prst="rect">
            <a:avLst/>
          </a:prstGeom>
        </p:spPr>
      </p:pic>
      <p:pic>
        <p:nvPicPr>
          <p:cNvPr id="25" name="Bild 13" descr="EU_und_Text.jp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436096" y="4320000"/>
            <a:ext cx="3456384" cy="649203"/>
          </a:xfrm>
          <a:prstGeom prst="rect">
            <a:avLst/>
          </a:prstGeom>
        </p:spPr>
      </p:pic>
    </p:spTree>
    <p:extLst>
      <p:ext uri="{BB962C8B-B14F-4D97-AF65-F5344CB8AC3E}">
        <p14:creationId xmlns:p14="http://schemas.microsoft.com/office/powerpoint/2010/main" val="1694295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5" name="Rectangle 4"/>
          <p:cNvSpPr/>
          <p:nvPr userDrawn="1"/>
        </p:nvSpPr>
        <p:spPr>
          <a:xfrm>
            <a:off x="0" y="0"/>
            <a:ext cx="9144000" cy="514350"/>
          </a:xfrm>
          <a:prstGeom prst="rect">
            <a:avLst/>
          </a:prstGeom>
          <a:solidFill>
            <a:srgbClr val="E3E3E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effectLst/>
            </a:endParaRPr>
          </a:p>
        </p:txBody>
      </p:sp>
      <p:sp>
        <p:nvSpPr>
          <p:cNvPr id="2" name="Title 1"/>
          <p:cNvSpPr>
            <a:spLocks noGrp="1"/>
          </p:cNvSpPr>
          <p:nvPr>
            <p:ph type="title" hasCustomPrompt="1"/>
          </p:nvPr>
        </p:nvSpPr>
        <p:spPr>
          <a:xfrm>
            <a:off x="457200" y="95250"/>
            <a:ext cx="7543800" cy="342900"/>
          </a:xfrm>
        </p:spPr>
        <p:txBody>
          <a:bodyPr>
            <a:noAutofit/>
          </a:bodyPr>
          <a:lstStyle>
            <a:lvl1pPr algn="l">
              <a:lnSpc>
                <a:spcPts val="3200"/>
              </a:lnSpc>
              <a:defRPr sz="3200" b="1">
                <a:latin typeface="Arial" panose="020B0604020202020204" pitchFamily="34" charset="0"/>
                <a:cs typeface="Arial" panose="020B0604020202020204" pitchFamily="34" charset="0"/>
              </a:defRPr>
            </a:lvl1pPr>
          </a:lstStyle>
          <a:p>
            <a:r>
              <a:rPr lang="es-ES" dirty="0"/>
              <a:t>Título</a:t>
            </a:r>
            <a:endParaRPr lang="en-GB" dirty="0"/>
          </a:p>
        </p:txBody>
      </p:sp>
      <p:sp>
        <p:nvSpPr>
          <p:cNvPr id="3" name="Content Placeholder 2"/>
          <p:cNvSpPr>
            <a:spLocks noGrp="1"/>
          </p:cNvSpPr>
          <p:nvPr>
            <p:ph idx="1"/>
          </p:nvPr>
        </p:nvSpPr>
        <p:spPr>
          <a:xfrm>
            <a:off x="457200" y="1059582"/>
            <a:ext cx="8229600" cy="3672408"/>
          </a:xfrm>
        </p:spPr>
        <p:txBody>
          <a:bodyPr/>
          <a:lstStyle>
            <a:lvl1pPr marL="342900" indent="-342900">
              <a:buFont typeface="Wingdings" panose="05000000000000000000" pitchFamily="2" charset="2"/>
              <a:buChar char="§"/>
              <a:defRPr sz="2400">
                <a:latin typeface="Arial" panose="020B0604020202020204" pitchFamily="34" charset="0"/>
                <a:cs typeface="Arial" panose="020B0604020202020204" pitchFamily="34" charset="0"/>
              </a:defRPr>
            </a:lvl1pPr>
            <a:lvl2pPr marL="742950" indent="-285750">
              <a:buFont typeface="Wingdings" panose="05000000000000000000" pitchFamily="2" charset="2"/>
              <a:buChar char="§"/>
              <a:defRPr sz="2000">
                <a:solidFill>
                  <a:srgbClr val="254AA4"/>
                </a:solidFill>
                <a:latin typeface="Arial" panose="020B0604020202020204" pitchFamily="34" charset="0"/>
                <a:cs typeface="Arial" panose="020B0604020202020204" pitchFamily="34" charset="0"/>
              </a:defRPr>
            </a:lvl2pPr>
            <a:lvl3pPr marL="1143000" indent="-228600">
              <a:buFont typeface="Wingdings" panose="05000000000000000000" pitchFamily="2" charset="2"/>
              <a:buChar char="§"/>
              <a:defRPr sz="1800">
                <a:latin typeface="Arial" panose="020B0604020202020204" pitchFamily="34" charset="0"/>
                <a:cs typeface="Arial" panose="020B0604020202020204" pitchFamily="34" charset="0"/>
              </a:defRPr>
            </a:lvl3pPr>
            <a:lvl4pPr>
              <a:defRPr/>
            </a:lvl4pPr>
            <a:lvl5pPr>
              <a:defRPr/>
            </a:lvl5pPr>
          </a:lstStyle>
          <a:p>
            <a:pPr lvl="0"/>
            <a:r>
              <a:rPr lang="es-ES" dirty="0"/>
              <a:t>Editar el estilo de texto del patrón</a:t>
            </a:r>
          </a:p>
          <a:p>
            <a:pPr lvl="1"/>
            <a:r>
              <a:rPr lang="es-ES" dirty="0"/>
              <a:t>Segundo nivel</a:t>
            </a:r>
          </a:p>
          <a:p>
            <a:pPr lvl="2"/>
            <a:r>
              <a:rPr lang="es-ES" dirty="0"/>
              <a:t>Tercer nivel</a:t>
            </a:r>
          </a:p>
        </p:txBody>
      </p:sp>
      <p:sp>
        <p:nvSpPr>
          <p:cNvPr id="8" name="Footer Placeholder 4"/>
          <p:cNvSpPr>
            <a:spLocks noGrp="1"/>
          </p:cNvSpPr>
          <p:nvPr>
            <p:ph type="ftr" sz="quarter" idx="11"/>
          </p:nvPr>
        </p:nvSpPr>
        <p:spPr>
          <a:xfrm>
            <a:off x="467544" y="4908928"/>
            <a:ext cx="8240228" cy="201104"/>
          </a:xfrm>
        </p:spPr>
        <p:txBody>
          <a:bodyPr/>
          <a:lstStyle>
            <a:lvl1pPr>
              <a:defRPr sz="1100">
                <a:solidFill>
                  <a:schemeClr val="tx1"/>
                </a:solidFill>
                <a:latin typeface="Arial" panose="020B0604020202020204" pitchFamily="34" charset="0"/>
                <a:cs typeface="Arial" panose="020B0604020202020204" pitchFamily="34" charset="0"/>
              </a:defRPr>
            </a:lvl1pPr>
          </a:lstStyle>
          <a:p>
            <a:pPr algn="r"/>
            <a:r>
              <a:rPr lang="en-GB" dirty="0"/>
              <a:t>A. Alonso, A. Dinklage and I. </a:t>
            </a:r>
            <a:r>
              <a:rPr lang="en-GB" dirty="0" err="1"/>
              <a:t>Calvo</a:t>
            </a:r>
            <a:r>
              <a:rPr lang="en-GB" dirty="0"/>
              <a:t> | FSD Meeting | 04-05-2021 | Page </a:t>
            </a:r>
            <a:fld id="{6A6D9FA1-99C7-4910-8E32-B85D378B0060}" type="slidenum">
              <a:rPr lang="en-GB" smtClean="0"/>
              <a:pPr algn="r"/>
              <a:t>‹Nº›</a:t>
            </a:fld>
            <a:endParaRPr lang="en-GB" dirty="0"/>
          </a:p>
        </p:txBody>
      </p:sp>
      <p:pic>
        <p:nvPicPr>
          <p:cNvPr id="7" name="Picture 6" descr="EurofusionDisc.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10764" y="-210"/>
            <a:ext cx="498040" cy="506205"/>
          </a:xfrm>
          <a:prstGeom prst="rect">
            <a:avLst/>
          </a:prstGeom>
        </p:spPr>
      </p:pic>
      <p:sp>
        <p:nvSpPr>
          <p:cNvPr id="9" name="Content Placeholder 2"/>
          <p:cNvSpPr>
            <a:spLocks noGrp="1"/>
          </p:cNvSpPr>
          <p:nvPr>
            <p:ph idx="12" hasCustomPrompt="1"/>
          </p:nvPr>
        </p:nvSpPr>
        <p:spPr>
          <a:xfrm>
            <a:off x="459583" y="505995"/>
            <a:ext cx="8229600" cy="376649"/>
          </a:xfrm>
        </p:spPr>
        <p:txBody>
          <a:bodyPr>
            <a:normAutofit/>
          </a:bodyPr>
          <a:lstStyle>
            <a:lvl1pPr marL="0" indent="0">
              <a:buFont typeface="Wingdings" panose="05000000000000000000" pitchFamily="2" charset="2"/>
              <a:buNone/>
              <a:defRPr sz="2000">
                <a:latin typeface="Arial" panose="020B0604020202020204" pitchFamily="34" charset="0"/>
                <a:cs typeface="Arial" panose="020B0604020202020204" pitchFamily="34" charset="0"/>
              </a:defRPr>
            </a:lvl1pPr>
            <a:lvl2pPr marL="742950" indent="-285750">
              <a:buFont typeface="Wingdings" panose="05000000000000000000" pitchFamily="2" charset="2"/>
              <a:buChar char="§"/>
              <a:defRPr sz="2000">
                <a:solidFill>
                  <a:srgbClr val="254AA4"/>
                </a:solidFill>
                <a:latin typeface="Arial" panose="020B0604020202020204" pitchFamily="34" charset="0"/>
                <a:cs typeface="Arial" panose="020B0604020202020204" pitchFamily="34" charset="0"/>
              </a:defRPr>
            </a:lvl2pPr>
            <a:lvl3pPr marL="1143000" indent="-228600">
              <a:buFont typeface="Wingdings" panose="05000000000000000000" pitchFamily="2" charset="2"/>
              <a:buChar char="§"/>
              <a:defRPr sz="1800">
                <a:latin typeface="Arial" panose="020B0604020202020204" pitchFamily="34" charset="0"/>
                <a:cs typeface="Arial" panose="020B0604020202020204" pitchFamily="34" charset="0"/>
              </a:defRPr>
            </a:lvl3pPr>
            <a:lvl4pPr>
              <a:defRPr/>
            </a:lvl4pPr>
            <a:lvl5pPr>
              <a:defRPr/>
            </a:lvl5pPr>
          </a:lstStyle>
          <a:p>
            <a:pPr lvl="0"/>
            <a:r>
              <a:rPr lang="es-ES" dirty="0"/>
              <a:t>Subtítulo</a:t>
            </a:r>
          </a:p>
        </p:txBody>
      </p:sp>
    </p:spTree>
    <p:extLst>
      <p:ext uri="{BB962C8B-B14F-4D97-AF65-F5344CB8AC3E}">
        <p14:creationId xmlns:p14="http://schemas.microsoft.com/office/powerpoint/2010/main" val="1996975160"/>
      </p:ext>
    </p:extLst>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487E52ED-DD83-4AD6-9D74-27ADE79107FA}" type="datetimeFigureOut">
              <a:rPr lang="de-DE" smtClean="0"/>
              <a:t>04.05.2021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45A7F253-60C5-4B2F-8D05-7BA8021E82B1}" type="slidenum">
              <a:rPr lang="de-DE" smtClean="0"/>
              <a:t>‹Nº›</a:t>
            </a:fld>
            <a:endParaRPr lang="de-DE"/>
          </a:p>
        </p:txBody>
      </p:sp>
    </p:spTree>
    <p:extLst>
      <p:ext uri="{BB962C8B-B14F-4D97-AF65-F5344CB8AC3E}">
        <p14:creationId xmlns:p14="http://schemas.microsoft.com/office/powerpoint/2010/main" val="375814621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s-ES"/>
              <a:t>Haga clic para modificar el estilo de título del patrón</a:t>
            </a:r>
            <a:endParaRPr lang="en-GB"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GB" dirty="0"/>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defRPr>
            </a:lvl1pPr>
          </a:lstStyle>
          <a:p>
            <a:fld id="{AEB1851A-CFBC-47C7-80F8-04FF84B1759D}" type="datetimeFigureOut">
              <a:rPr lang="en-GB" smtClean="0"/>
              <a:pPr/>
              <a:t>04/05/2021</a:t>
            </a:fld>
            <a:endParaRPr lang="en-GB"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defRPr>
            </a:lvl1pPr>
          </a:lstStyle>
          <a:p>
            <a:endParaRPr lang="en-GB"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defRPr>
            </a:lvl1pPr>
          </a:lstStyle>
          <a:p>
            <a:fld id="{6A6D9FA1-99C7-4910-8E32-B85D378B0060}" type="slidenum">
              <a:rPr lang="en-GB" smtClean="0"/>
              <a:pPr/>
              <a:t>‹Nº›</a:t>
            </a:fld>
            <a:endParaRPr lang="en-GB" dirty="0"/>
          </a:p>
        </p:txBody>
      </p:sp>
    </p:spTree>
    <p:extLst>
      <p:ext uri="{BB962C8B-B14F-4D97-AF65-F5344CB8AC3E}">
        <p14:creationId xmlns:p14="http://schemas.microsoft.com/office/powerpoint/2010/main" val="8866420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914400" rtl="0" eaLnBrk="1" latinLnBrk="0" hangingPunct="1">
        <a:spcBef>
          <a:spcPct val="0"/>
        </a:spcBef>
        <a:buNone/>
        <a:defRPr sz="4400" kern="1200">
          <a:solidFill>
            <a:schemeClr val="tx1"/>
          </a:solidFill>
          <a:latin typeface="Arial" panose="020B060402020202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tif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doi.org/10.1088/1741-4326/aa65aa" TargetMode="Externa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doi.org/10.1109/TPS.2017.2784380" TargetMode="Externa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doi.org/10.13182/FST10-A10795" TargetMode="Externa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dx.doi.org/10.1088/0029-5515/55/10/104021" TargetMode="Externa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doi.org/10.1088/1741-4326/aa6187"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doi.org/10.13182/FST10-A10800"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5536" y="1733550"/>
            <a:ext cx="8496944" cy="972108"/>
          </a:xfrm>
        </p:spPr>
        <p:txBody>
          <a:bodyPr/>
          <a:lstStyle/>
          <a:p>
            <a:r>
              <a:rPr lang="en-US" dirty="0"/>
              <a:t>The Large Helical Device</a:t>
            </a:r>
            <a:br>
              <a:rPr lang="en-US" dirty="0"/>
            </a:br>
            <a:r>
              <a:rPr lang="en-US" sz="2400" dirty="0"/>
              <a:t>a strategic International Collaboration for WPW7X</a:t>
            </a:r>
            <a:endParaRPr lang="en-US" dirty="0"/>
          </a:p>
        </p:txBody>
      </p:sp>
      <p:sp>
        <p:nvSpPr>
          <p:cNvPr id="3" name="Subtitle 2"/>
          <p:cNvSpPr>
            <a:spLocks noGrp="1"/>
          </p:cNvSpPr>
          <p:nvPr>
            <p:ph type="subTitle" idx="1"/>
          </p:nvPr>
        </p:nvSpPr>
        <p:spPr>
          <a:xfrm>
            <a:off x="395536" y="3219822"/>
            <a:ext cx="8291264" cy="799728"/>
          </a:xfrm>
        </p:spPr>
        <p:txBody>
          <a:bodyPr>
            <a:normAutofit/>
          </a:bodyPr>
          <a:lstStyle/>
          <a:p>
            <a:r>
              <a:rPr lang="en-US" dirty="0"/>
              <a:t>J. A. Alonso, A. Dinklage and I. </a:t>
            </a:r>
            <a:r>
              <a:rPr lang="en-US" dirty="0" err="1"/>
              <a:t>Calvo</a:t>
            </a:r>
            <a:r>
              <a:rPr lang="en-US" dirty="0"/>
              <a:t> with input from the LHD team </a:t>
            </a:r>
          </a:p>
        </p:txBody>
      </p:sp>
    </p:spTree>
    <p:extLst>
      <p:ext uri="{BB962C8B-B14F-4D97-AF65-F5344CB8AC3E}">
        <p14:creationId xmlns:p14="http://schemas.microsoft.com/office/powerpoint/2010/main" val="6974029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1122266-CE5A-4E4B-939D-83C5A91FBB8C}"/>
              </a:ext>
            </a:extLst>
          </p:cNvPr>
          <p:cNvSpPr>
            <a:spLocks noGrp="1"/>
          </p:cNvSpPr>
          <p:nvPr>
            <p:ph type="title"/>
          </p:nvPr>
        </p:nvSpPr>
        <p:spPr>
          <a:xfrm>
            <a:off x="457200" y="95250"/>
            <a:ext cx="7543800" cy="342900"/>
          </a:xfrm>
        </p:spPr>
        <p:txBody>
          <a:bodyPr/>
          <a:lstStyle/>
          <a:p>
            <a:endParaRPr lang="en-US"/>
          </a:p>
        </p:txBody>
      </p:sp>
      <p:sp>
        <p:nvSpPr>
          <p:cNvPr id="3" name="コンテンツ プレースホルダー 2">
            <a:extLst>
              <a:ext uri="{FF2B5EF4-FFF2-40B4-BE49-F238E27FC236}">
                <a16:creationId xmlns:a16="http://schemas.microsoft.com/office/drawing/2014/main" id="{114CC6B7-E894-FC4F-A8DD-D33288B3A50D}"/>
              </a:ext>
            </a:extLst>
          </p:cNvPr>
          <p:cNvSpPr>
            <a:spLocks noGrp="1"/>
          </p:cNvSpPr>
          <p:nvPr>
            <p:ph idx="1"/>
          </p:nvPr>
        </p:nvSpPr>
        <p:spPr>
          <a:xfrm>
            <a:off x="457200" y="1059582"/>
            <a:ext cx="8229600" cy="3672408"/>
          </a:xfrm>
        </p:spPr>
        <p:txBody>
          <a:bodyPr/>
          <a:lstStyle/>
          <a:p>
            <a:endParaRPr lang="en-US"/>
          </a:p>
        </p:txBody>
      </p:sp>
      <p:sp>
        <p:nvSpPr>
          <p:cNvPr id="4" name="フッター プレースホルダー 3">
            <a:extLst>
              <a:ext uri="{FF2B5EF4-FFF2-40B4-BE49-F238E27FC236}">
                <a16:creationId xmlns:a16="http://schemas.microsoft.com/office/drawing/2014/main" id="{5F996C12-57AF-5E4E-B021-04345D1282B5}"/>
              </a:ext>
            </a:extLst>
          </p:cNvPr>
          <p:cNvSpPr>
            <a:spLocks noGrp="1"/>
          </p:cNvSpPr>
          <p:nvPr>
            <p:ph type="ftr" sz="quarter" idx="11"/>
          </p:nvPr>
        </p:nvSpPr>
        <p:spPr/>
        <p:txBody>
          <a:bodyPr/>
          <a:lstStyle/>
          <a:p>
            <a:pPr algn="r"/>
            <a:r>
              <a:rPr lang="en-GB"/>
              <a:t>A. Alonso, A. Dinklage and I. Calvo | FSD Meeting | 04-05-2021 | Page </a:t>
            </a:r>
            <a:fld id="{6A6D9FA1-99C7-4910-8E32-B85D378B0060}" type="slidenum">
              <a:rPr lang="en-GB" smtClean="0"/>
              <a:pPr algn="r"/>
              <a:t>10</a:t>
            </a:fld>
            <a:endParaRPr lang="en-GB" dirty="0"/>
          </a:p>
        </p:txBody>
      </p:sp>
      <p:sp>
        <p:nvSpPr>
          <p:cNvPr id="5" name="コンテンツ プレースホルダー 4">
            <a:extLst>
              <a:ext uri="{FF2B5EF4-FFF2-40B4-BE49-F238E27FC236}">
                <a16:creationId xmlns:a16="http://schemas.microsoft.com/office/drawing/2014/main" id="{693D5B07-EFC7-AE44-A1E3-D4C0A776C4DE}"/>
              </a:ext>
            </a:extLst>
          </p:cNvPr>
          <p:cNvSpPr>
            <a:spLocks noGrp="1"/>
          </p:cNvSpPr>
          <p:nvPr>
            <p:ph idx="12"/>
          </p:nvPr>
        </p:nvSpPr>
        <p:spPr/>
        <p:txBody>
          <a:bodyPr>
            <a:normAutofit lnSpcReduction="10000"/>
          </a:bodyPr>
          <a:lstStyle/>
          <a:p>
            <a:endParaRPr lang="en-US"/>
          </a:p>
        </p:txBody>
      </p:sp>
      <p:grpSp>
        <p:nvGrpSpPr>
          <p:cNvPr id="26" name="グループ化 25">
            <a:extLst>
              <a:ext uri="{FF2B5EF4-FFF2-40B4-BE49-F238E27FC236}">
                <a16:creationId xmlns:a16="http://schemas.microsoft.com/office/drawing/2014/main" id="{099678D1-4257-8C47-805E-614B72A1B1EE}"/>
              </a:ext>
            </a:extLst>
          </p:cNvPr>
          <p:cNvGrpSpPr/>
          <p:nvPr/>
        </p:nvGrpSpPr>
        <p:grpSpPr>
          <a:xfrm>
            <a:off x="457200" y="95250"/>
            <a:ext cx="6826889" cy="4708800"/>
            <a:chOff x="457200" y="95250"/>
            <a:chExt cx="6826889" cy="4708800"/>
          </a:xfrm>
        </p:grpSpPr>
        <p:pic>
          <p:nvPicPr>
            <p:cNvPr id="15" name="Imagen 5">
              <a:extLst>
                <a:ext uri="{FF2B5EF4-FFF2-40B4-BE49-F238E27FC236}">
                  <a16:creationId xmlns:a16="http://schemas.microsoft.com/office/drawing/2014/main" id="{1A6EDFF0-87AF-A346-97A5-7A640EC97F47}"/>
                </a:ext>
              </a:extLst>
            </p:cNvPr>
            <p:cNvPicPr>
              <a:picLocks noChangeAspect="1"/>
            </p:cNvPicPr>
            <p:nvPr/>
          </p:nvPicPr>
          <p:blipFill>
            <a:blip r:embed="rId2"/>
            <a:stretch>
              <a:fillRect/>
            </a:stretch>
          </p:blipFill>
          <p:spPr>
            <a:xfrm>
              <a:off x="457200" y="95250"/>
              <a:ext cx="6826889" cy="4708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6" name="テキスト ボックス 15">
              <a:extLst>
                <a:ext uri="{FF2B5EF4-FFF2-40B4-BE49-F238E27FC236}">
                  <a16:creationId xmlns:a16="http://schemas.microsoft.com/office/drawing/2014/main" id="{6EF8CD92-7DC7-1747-ACDB-2C190360B8F8}"/>
                </a:ext>
              </a:extLst>
            </p:cNvPr>
            <p:cNvSpPr txBox="1"/>
            <p:nvPr/>
          </p:nvSpPr>
          <p:spPr>
            <a:xfrm>
              <a:off x="5893575" y="1192945"/>
              <a:ext cx="1318451" cy="928981"/>
            </a:xfrm>
            <a:prstGeom prst="rect">
              <a:avLst/>
            </a:prstGeom>
            <a:solidFill>
              <a:schemeClr val="bg1"/>
            </a:solidFill>
          </p:spPr>
          <p:txBody>
            <a:bodyPr wrap="square" rtlCol="0">
              <a:spAutoFit/>
            </a:bodyPr>
            <a:lstStyle/>
            <a:p>
              <a:endParaRPr kumimoji="1" lang="ja-JP" altLang="en-US" sz="8000"/>
            </a:p>
          </p:txBody>
        </p:sp>
        <p:sp>
          <p:nvSpPr>
            <p:cNvPr id="17" name="テキスト ボックス 16">
              <a:extLst>
                <a:ext uri="{FF2B5EF4-FFF2-40B4-BE49-F238E27FC236}">
                  <a16:creationId xmlns:a16="http://schemas.microsoft.com/office/drawing/2014/main" id="{B48177D8-828B-0B4B-BAC2-585EB4BE82A0}"/>
                </a:ext>
              </a:extLst>
            </p:cNvPr>
            <p:cNvSpPr txBox="1"/>
            <p:nvPr/>
          </p:nvSpPr>
          <p:spPr>
            <a:xfrm>
              <a:off x="2567791" y="785913"/>
              <a:ext cx="3069045" cy="407032"/>
            </a:xfrm>
            <a:prstGeom prst="rect">
              <a:avLst/>
            </a:prstGeom>
            <a:solidFill>
              <a:schemeClr val="bg1"/>
            </a:solidFill>
          </p:spPr>
          <p:txBody>
            <a:bodyPr wrap="square" rtlCol="0">
              <a:spAutoFit/>
            </a:bodyPr>
            <a:lstStyle/>
            <a:p>
              <a:endParaRPr kumimoji="1" lang="ja-JP" altLang="en-US"/>
            </a:p>
          </p:txBody>
        </p:sp>
        <p:sp>
          <p:nvSpPr>
            <p:cNvPr id="18" name="テキスト ボックス 17">
              <a:extLst>
                <a:ext uri="{FF2B5EF4-FFF2-40B4-BE49-F238E27FC236}">
                  <a16:creationId xmlns:a16="http://schemas.microsoft.com/office/drawing/2014/main" id="{6F25CD3B-4CA9-4540-8834-C3EA323B4277}"/>
                </a:ext>
              </a:extLst>
            </p:cNvPr>
            <p:cNvSpPr txBox="1"/>
            <p:nvPr/>
          </p:nvSpPr>
          <p:spPr>
            <a:xfrm>
              <a:off x="2674788" y="1004096"/>
              <a:ext cx="3218786" cy="407032"/>
            </a:xfrm>
            <a:prstGeom prst="rect">
              <a:avLst/>
            </a:prstGeom>
            <a:solidFill>
              <a:schemeClr val="bg1"/>
            </a:solidFill>
          </p:spPr>
          <p:txBody>
            <a:bodyPr wrap="square" rtlCol="0">
              <a:spAutoFit/>
            </a:bodyPr>
            <a:lstStyle/>
            <a:p>
              <a:endParaRPr kumimoji="1" lang="ja-JP" altLang="en-US"/>
            </a:p>
          </p:txBody>
        </p:sp>
        <p:sp>
          <p:nvSpPr>
            <p:cNvPr id="19" name="テキスト ボックス 18">
              <a:extLst>
                <a:ext uri="{FF2B5EF4-FFF2-40B4-BE49-F238E27FC236}">
                  <a16:creationId xmlns:a16="http://schemas.microsoft.com/office/drawing/2014/main" id="{8B95CFDF-19FD-7847-BBE0-E122C377235C}"/>
                </a:ext>
              </a:extLst>
            </p:cNvPr>
            <p:cNvSpPr txBox="1"/>
            <p:nvPr/>
          </p:nvSpPr>
          <p:spPr>
            <a:xfrm>
              <a:off x="5566787" y="1836659"/>
              <a:ext cx="317871" cy="172833"/>
            </a:xfrm>
            <a:prstGeom prst="rect">
              <a:avLst/>
            </a:prstGeom>
            <a:solidFill>
              <a:srgbClr val="FFCCFF"/>
            </a:solidFill>
            <a:ln>
              <a:noFill/>
            </a:ln>
          </p:spPr>
          <p:txBody>
            <a:bodyPr wrap="square" rtlCol="0">
              <a:spAutoFit/>
            </a:bodyPr>
            <a:lstStyle/>
            <a:p>
              <a:endParaRPr kumimoji="1" lang="ja-JP" altLang="en-US" sz="1000"/>
            </a:p>
          </p:txBody>
        </p:sp>
        <p:sp>
          <p:nvSpPr>
            <p:cNvPr id="22" name="テキスト ボックス 21">
              <a:extLst>
                <a:ext uri="{FF2B5EF4-FFF2-40B4-BE49-F238E27FC236}">
                  <a16:creationId xmlns:a16="http://schemas.microsoft.com/office/drawing/2014/main" id="{EA10AA6E-FF83-634E-8467-78F3C8BF8D7B}"/>
                </a:ext>
              </a:extLst>
            </p:cNvPr>
            <p:cNvSpPr txBox="1"/>
            <p:nvPr/>
          </p:nvSpPr>
          <p:spPr>
            <a:xfrm>
              <a:off x="556862" y="3874505"/>
              <a:ext cx="2739777" cy="259251"/>
            </a:xfrm>
            <a:prstGeom prst="rect">
              <a:avLst/>
            </a:prstGeom>
            <a:solidFill>
              <a:schemeClr val="bg1"/>
            </a:solidFill>
          </p:spPr>
          <p:txBody>
            <a:bodyPr wrap="square" rtlCol="0">
              <a:spAutoFit/>
            </a:bodyPr>
            <a:lstStyle/>
            <a:p>
              <a:endParaRPr kumimoji="1" lang="ja-JP" altLang="en-US"/>
            </a:p>
          </p:txBody>
        </p:sp>
        <p:sp>
          <p:nvSpPr>
            <p:cNvPr id="24" name="正方形/長方形 23">
              <a:extLst>
                <a:ext uri="{FF2B5EF4-FFF2-40B4-BE49-F238E27FC236}">
                  <a16:creationId xmlns:a16="http://schemas.microsoft.com/office/drawing/2014/main" id="{321E4CB2-CA38-A74D-A116-A61AFA3A709B}"/>
                </a:ext>
              </a:extLst>
            </p:cNvPr>
            <p:cNvSpPr/>
            <p:nvPr/>
          </p:nvSpPr>
          <p:spPr>
            <a:xfrm>
              <a:off x="639744" y="1411122"/>
              <a:ext cx="5235993" cy="598364"/>
            </a:xfrm>
            <a:prstGeom prst="rect">
              <a:avLst/>
            </a:pr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下矢印 24">
              <a:extLst>
                <a:ext uri="{FF2B5EF4-FFF2-40B4-BE49-F238E27FC236}">
                  <a16:creationId xmlns:a16="http://schemas.microsoft.com/office/drawing/2014/main" id="{B7351779-AA62-D64D-B9A4-099696E01147}"/>
                </a:ext>
              </a:extLst>
            </p:cNvPr>
            <p:cNvSpPr/>
            <p:nvPr/>
          </p:nvSpPr>
          <p:spPr>
            <a:xfrm>
              <a:off x="5085134" y="1050939"/>
              <a:ext cx="360000" cy="360000"/>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CuadroTexto 7">
            <a:extLst>
              <a:ext uri="{FF2B5EF4-FFF2-40B4-BE49-F238E27FC236}">
                <a16:creationId xmlns:a16="http://schemas.microsoft.com/office/drawing/2014/main" id="{2C9598B1-B22E-474C-9A1D-9D9FF1B53303}"/>
              </a:ext>
            </a:extLst>
          </p:cNvPr>
          <p:cNvSpPr txBox="1"/>
          <p:nvPr/>
        </p:nvSpPr>
        <p:spPr>
          <a:xfrm>
            <a:off x="6861107" y="4095750"/>
            <a:ext cx="1825693" cy="646331"/>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s-ES" dirty="0" err="1"/>
              <a:t>Slide</a:t>
            </a:r>
            <a:r>
              <a:rPr lang="es-ES" dirty="0"/>
              <a:t> </a:t>
            </a:r>
            <a:r>
              <a:rPr lang="es-ES" dirty="0" err="1"/>
              <a:t>courtesy</a:t>
            </a:r>
            <a:r>
              <a:rPr lang="es-ES" dirty="0"/>
              <a:t> of </a:t>
            </a:r>
            <a:br>
              <a:rPr lang="es-ES" dirty="0"/>
            </a:br>
            <a:r>
              <a:rPr lang="es-ES" dirty="0"/>
              <a:t>T. </a:t>
            </a:r>
            <a:r>
              <a:rPr lang="es-ES" dirty="0" err="1"/>
              <a:t>Morisaki</a:t>
            </a:r>
            <a:r>
              <a:rPr lang="es-ES" dirty="0"/>
              <a:t>, K. Ida</a:t>
            </a:r>
            <a:endParaRPr lang="en-GB" dirty="0"/>
          </a:p>
        </p:txBody>
      </p:sp>
    </p:spTree>
    <p:extLst>
      <p:ext uri="{BB962C8B-B14F-4D97-AF65-F5344CB8AC3E}">
        <p14:creationId xmlns:p14="http://schemas.microsoft.com/office/powerpoint/2010/main" val="9635749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GB" dirty="0"/>
              <a:t>23rd LHD Experimental campaign</a:t>
            </a:r>
            <a:endParaRPr lang="en-US" dirty="0"/>
          </a:p>
        </p:txBody>
      </p:sp>
      <p:sp>
        <p:nvSpPr>
          <p:cNvPr id="3" name="Marcador de contenido 2"/>
          <p:cNvSpPr>
            <a:spLocks noGrp="1"/>
          </p:cNvSpPr>
          <p:nvPr>
            <p:ph idx="1"/>
          </p:nvPr>
        </p:nvSpPr>
        <p:spPr>
          <a:xfrm>
            <a:off x="457200" y="3218594"/>
            <a:ext cx="8229600" cy="1513396"/>
          </a:xfrm>
        </p:spPr>
        <p:txBody>
          <a:bodyPr>
            <a:normAutofit fontScale="85000" lnSpcReduction="10000"/>
          </a:bodyPr>
          <a:lstStyle/>
          <a:p>
            <a:r>
              <a:rPr lang="en-GB" sz="2000" b="1" dirty="0"/>
              <a:t>Call for proposals from mid June to early July </a:t>
            </a:r>
            <a:r>
              <a:rPr lang="en-GB" sz="2000" dirty="0"/>
              <a:t>(more foreign-friendly system will be launched) –for information on who to contact see next slide.</a:t>
            </a:r>
          </a:p>
          <a:p>
            <a:r>
              <a:rPr lang="en-GB" sz="2000" b="1" dirty="0"/>
              <a:t>LHD FY2021 Research Forum </a:t>
            </a:r>
            <a:r>
              <a:rPr lang="en-GB" sz="2000" dirty="0"/>
              <a:t>(July) –provides researchers the first-hand opportunity to present ideas for experiments to be conducted on LHD.</a:t>
            </a:r>
          </a:p>
          <a:p>
            <a:r>
              <a:rPr lang="en-GB" sz="2000" b="1" dirty="0"/>
              <a:t>5th LHD Workshop</a:t>
            </a:r>
            <a:r>
              <a:rPr lang="en-GB" sz="2000" dirty="0"/>
              <a:t> will be held between mid-Feb and mid-Mar 2022.</a:t>
            </a:r>
          </a:p>
          <a:p>
            <a:endParaRPr lang="en-GB" sz="2000" dirty="0"/>
          </a:p>
          <a:p>
            <a:endParaRPr lang="en-US" sz="2000" dirty="0"/>
          </a:p>
        </p:txBody>
      </p:sp>
      <p:sp>
        <p:nvSpPr>
          <p:cNvPr id="4" name="Marcador de pie de página 3"/>
          <p:cNvSpPr>
            <a:spLocks noGrp="1"/>
          </p:cNvSpPr>
          <p:nvPr>
            <p:ph type="ftr" sz="quarter" idx="11"/>
          </p:nvPr>
        </p:nvSpPr>
        <p:spPr/>
        <p:txBody>
          <a:bodyPr/>
          <a:lstStyle/>
          <a:p>
            <a:pPr algn="r"/>
            <a:r>
              <a:rPr lang="en-GB"/>
              <a:t>A. Alonso, A. Dinklage and I. Calvo | FSD Meeting | 04-05-2021 | Page </a:t>
            </a:r>
            <a:fld id="{6A6D9FA1-99C7-4910-8E32-B85D378B0060}" type="slidenum">
              <a:rPr lang="en-GB" smtClean="0"/>
              <a:pPr algn="r"/>
              <a:t>11</a:t>
            </a:fld>
            <a:endParaRPr lang="en-GB" dirty="0"/>
          </a:p>
        </p:txBody>
      </p:sp>
      <p:sp>
        <p:nvSpPr>
          <p:cNvPr id="5" name="Marcador de contenido 4"/>
          <p:cNvSpPr>
            <a:spLocks noGrp="1"/>
          </p:cNvSpPr>
          <p:nvPr>
            <p:ph idx="12"/>
          </p:nvPr>
        </p:nvSpPr>
        <p:spPr/>
        <p:txBody>
          <a:bodyPr>
            <a:normAutofit lnSpcReduction="10000"/>
          </a:bodyPr>
          <a:lstStyle/>
          <a:p>
            <a:r>
              <a:rPr lang="en-GB" dirty="0"/>
              <a:t>Oct. 14, 2021 – Feb. 17, 2022 (61 days of XP)</a:t>
            </a:r>
          </a:p>
          <a:p>
            <a:endParaRPr lang="en-US" dirty="0"/>
          </a:p>
        </p:txBody>
      </p:sp>
      <p:pic>
        <p:nvPicPr>
          <p:cNvPr id="7" name="Imagen 6"/>
          <p:cNvPicPr>
            <a:picLocks noChangeAspect="1"/>
          </p:cNvPicPr>
          <p:nvPr/>
        </p:nvPicPr>
        <p:blipFill>
          <a:blip r:embed="rId2"/>
          <a:stretch>
            <a:fillRect/>
          </a:stretch>
        </p:blipFill>
        <p:spPr>
          <a:xfrm>
            <a:off x="304800" y="919888"/>
            <a:ext cx="8507099" cy="2261462"/>
          </a:xfrm>
          <a:prstGeom prst="rect">
            <a:avLst/>
          </a:prstGeom>
        </p:spPr>
      </p:pic>
    </p:spTree>
    <p:extLst>
      <p:ext uri="{BB962C8B-B14F-4D97-AF65-F5344CB8AC3E}">
        <p14:creationId xmlns:p14="http://schemas.microsoft.com/office/powerpoint/2010/main" val="23389599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95250"/>
            <a:ext cx="8153400" cy="342900"/>
          </a:xfrm>
        </p:spPr>
        <p:txBody>
          <a:bodyPr/>
          <a:lstStyle/>
          <a:p>
            <a:r>
              <a:rPr lang="en-US" sz="2800" dirty="0"/>
              <a:t>Topical group structure, leaders and advisers</a:t>
            </a:r>
          </a:p>
        </p:txBody>
      </p:sp>
      <p:sp>
        <p:nvSpPr>
          <p:cNvPr id="3" name="Marcador de contenido 2"/>
          <p:cNvSpPr>
            <a:spLocks noGrp="1"/>
          </p:cNvSpPr>
          <p:nvPr>
            <p:ph idx="1"/>
          </p:nvPr>
        </p:nvSpPr>
        <p:spPr/>
        <p:txBody>
          <a:bodyPr/>
          <a:lstStyle/>
          <a:p>
            <a:endParaRPr lang="en-US"/>
          </a:p>
        </p:txBody>
      </p:sp>
      <p:sp>
        <p:nvSpPr>
          <p:cNvPr id="4" name="Marcador de pie de página 3"/>
          <p:cNvSpPr>
            <a:spLocks noGrp="1"/>
          </p:cNvSpPr>
          <p:nvPr>
            <p:ph type="ftr" sz="quarter" idx="11"/>
          </p:nvPr>
        </p:nvSpPr>
        <p:spPr/>
        <p:txBody>
          <a:bodyPr/>
          <a:lstStyle/>
          <a:p>
            <a:pPr algn="r"/>
            <a:r>
              <a:rPr lang="en-GB"/>
              <a:t>A. Alonso, A. Dinklage and I. Calvo | FSD Meeting | 04-05-2021 | Page </a:t>
            </a:r>
            <a:fld id="{6A6D9FA1-99C7-4910-8E32-B85D378B0060}" type="slidenum">
              <a:rPr lang="en-GB" smtClean="0"/>
              <a:pPr algn="r"/>
              <a:t>12</a:t>
            </a:fld>
            <a:endParaRPr lang="en-GB" dirty="0"/>
          </a:p>
        </p:txBody>
      </p:sp>
      <p:sp>
        <p:nvSpPr>
          <p:cNvPr id="5" name="Marcador de contenido 4"/>
          <p:cNvSpPr>
            <a:spLocks noGrp="1"/>
          </p:cNvSpPr>
          <p:nvPr>
            <p:ph idx="12"/>
          </p:nvPr>
        </p:nvSpPr>
        <p:spPr/>
        <p:txBody>
          <a:bodyPr>
            <a:normAutofit lnSpcReduction="10000"/>
          </a:bodyPr>
          <a:lstStyle/>
          <a:p>
            <a:endParaRPr lang="en-US"/>
          </a:p>
        </p:txBody>
      </p:sp>
      <p:graphicFrame>
        <p:nvGraphicFramePr>
          <p:cNvPr id="6" name="表 5">
            <a:extLst>
              <a:ext uri="{FF2B5EF4-FFF2-40B4-BE49-F238E27FC236}">
                <a16:creationId xmlns:a16="http://schemas.microsoft.com/office/drawing/2014/main" id="{49DE2F06-A160-BC43-9587-E3514D282CC1}"/>
              </a:ext>
            </a:extLst>
          </p:cNvPr>
          <p:cNvGraphicFramePr>
            <a:graphicFrameLocks noGrp="1"/>
          </p:cNvGraphicFramePr>
          <p:nvPr>
            <p:extLst>
              <p:ext uri="{D42A27DB-BD31-4B8C-83A1-F6EECF244321}">
                <p14:modId xmlns:p14="http://schemas.microsoft.com/office/powerpoint/2010/main" val="2791998712"/>
              </p:ext>
            </p:extLst>
          </p:nvPr>
        </p:nvGraphicFramePr>
        <p:xfrm>
          <a:off x="533401" y="523173"/>
          <a:ext cx="8077199" cy="4266264"/>
        </p:xfrm>
        <a:graphic>
          <a:graphicData uri="http://schemas.openxmlformats.org/drawingml/2006/table">
            <a:tbl>
              <a:tblPr firstRow="1" bandRow="1">
                <a:solidFill>
                  <a:schemeClr val="accent6">
                    <a:lumMod val="60000"/>
                    <a:lumOff val="40000"/>
                  </a:schemeClr>
                </a:solidFill>
                <a:tableStyleId>{93296810-A885-4BE3-A3E7-6D5BEEA58F35}</a:tableStyleId>
              </a:tblPr>
              <a:tblGrid>
                <a:gridCol w="304799">
                  <a:extLst>
                    <a:ext uri="{9D8B030D-6E8A-4147-A177-3AD203B41FA5}">
                      <a16:colId xmlns:a16="http://schemas.microsoft.com/office/drawing/2014/main" val="3253154341"/>
                    </a:ext>
                  </a:extLst>
                </a:gridCol>
                <a:gridCol w="937847">
                  <a:extLst>
                    <a:ext uri="{9D8B030D-6E8A-4147-A177-3AD203B41FA5}">
                      <a16:colId xmlns:a16="http://schemas.microsoft.com/office/drawing/2014/main" val="3718586599"/>
                    </a:ext>
                  </a:extLst>
                </a:gridCol>
                <a:gridCol w="2298895">
                  <a:extLst>
                    <a:ext uri="{9D8B030D-6E8A-4147-A177-3AD203B41FA5}">
                      <a16:colId xmlns:a16="http://schemas.microsoft.com/office/drawing/2014/main" val="1475836328"/>
                    </a:ext>
                  </a:extLst>
                </a:gridCol>
                <a:gridCol w="2982350">
                  <a:extLst>
                    <a:ext uri="{9D8B030D-6E8A-4147-A177-3AD203B41FA5}">
                      <a16:colId xmlns:a16="http://schemas.microsoft.com/office/drawing/2014/main" val="506860782"/>
                    </a:ext>
                  </a:extLst>
                </a:gridCol>
                <a:gridCol w="1553308">
                  <a:extLst>
                    <a:ext uri="{9D8B030D-6E8A-4147-A177-3AD203B41FA5}">
                      <a16:colId xmlns:a16="http://schemas.microsoft.com/office/drawing/2014/main" val="2693967495"/>
                    </a:ext>
                  </a:extLst>
                </a:gridCol>
              </a:tblGrid>
              <a:tr h="277684">
                <a:tc rowSpan="2">
                  <a:txBody>
                    <a:bodyPr/>
                    <a:lstStyle/>
                    <a:p>
                      <a:pPr algn="ctr"/>
                      <a:endParaRPr lang="en-US" sz="1300" b="1" i="0" dirty="0">
                        <a:latin typeface="Arial Narrow" panose="020B0604020202020204" pitchFamily="34" charset="0"/>
                        <a:ea typeface="Hiragino Kaku Gothic ProN W6" panose="020B0300000000000000" pitchFamily="34" charset="-128"/>
                        <a:cs typeface="Arial Narrow" panose="020B0604020202020204" pitchFamily="34" charset="0"/>
                      </a:endParaRPr>
                    </a:p>
                  </a:txBody>
                  <a:tcPr marL="64069" marR="64069" marT="32035" marB="320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r>
                        <a:rPr lang="en-US" sz="1400" b="1" i="0" dirty="0">
                          <a:latin typeface="Arial Narrow" panose="020B0604020202020204" pitchFamily="34" charset="0"/>
                          <a:cs typeface="Arial Narrow" panose="020B0604020202020204" pitchFamily="34" charset="0"/>
                        </a:rPr>
                        <a:t>Topical</a:t>
                      </a:r>
                      <a:br>
                        <a:rPr lang="en-US" sz="1400" b="1" i="0" dirty="0">
                          <a:latin typeface="Arial Narrow" panose="020B0604020202020204" pitchFamily="34" charset="0"/>
                          <a:cs typeface="Arial Narrow" panose="020B0604020202020204" pitchFamily="34" charset="0"/>
                        </a:rPr>
                      </a:br>
                      <a:r>
                        <a:rPr lang="en-US" sz="1400" b="1" i="0" dirty="0">
                          <a:latin typeface="Arial Narrow" panose="020B0604020202020204" pitchFamily="34" charset="0"/>
                          <a:cs typeface="Arial Narrow" panose="020B0604020202020204" pitchFamily="34" charset="0"/>
                        </a:rPr>
                        <a:t>Group</a:t>
                      </a:r>
                      <a:endParaRPr lang="en-US" sz="1400" b="1" i="0" dirty="0">
                        <a:latin typeface="Arial Narrow" panose="020B0604020202020204" pitchFamily="34" charset="0"/>
                        <a:ea typeface="Hiragino Kaku Gothic ProN W6" panose="020B0300000000000000" pitchFamily="34" charset="-128"/>
                        <a:cs typeface="Arial Narrow" panose="020B0604020202020204" pitchFamily="34" charset="0"/>
                      </a:endParaRPr>
                    </a:p>
                  </a:txBody>
                  <a:tcPr marL="64069" marR="64069" marT="32035" marB="320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r>
                        <a:rPr lang="en-US" sz="1400" b="1" i="0" dirty="0">
                          <a:latin typeface="Arial Narrow" panose="020B0604020202020204" pitchFamily="34" charset="0"/>
                          <a:cs typeface="Arial Narrow" panose="020B0604020202020204" pitchFamily="34" charset="0"/>
                        </a:rPr>
                        <a:t>Keywords</a:t>
                      </a:r>
                      <a:endParaRPr lang="en-US" sz="1400" b="1" i="0" dirty="0">
                        <a:latin typeface="Arial Narrow" panose="020B0604020202020204" pitchFamily="34" charset="0"/>
                        <a:ea typeface="Hiragino Kaku Gothic ProN W6" panose="020B0300000000000000" pitchFamily="34" charset="-128"/>
                        <a:cs typeface="Arial Narrow" panose="020B0604020202020204" pitchFamily="34" charset="0"/>
                      </a:endParaRPr>
                    </a:p>
                  </a:txBody>
                  <a:tcPr marL="64069" marR="64069" marT="32035" marB="320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1" i="0" dirty="0">
                          <a:solidFill>
                            <a:schemeClr val="tx1"/>
                          </a:solidFill>
                          <a:latin typeface="Arial Narrow" panose="020B0604020202020204" pitchFamily="34" charset="0"/>
                          <a:cs typeface="Arial Narrow" panose="020B0604020202020204" pitchFamily="34" charset="0"/>
                        </a:rPr>
                        <a:t>Leader</a:t>
                      </a:r>
                      <a:endParaRPr lang="en-US" sz="1400" b="1" i="0" dirty="0">
                        <a:solidFill>
                          <a:schemeClr val="tx1"/>
                        </a:solidFill>
                        <a:latin typeface="Arial Narrow" panose="020B0604020202020204" pitchFamily="34" charset="0"/>
                        <a:ea typeface="Hiragino Kaku Gothic ProN W6" panose="020B0300000000000000" pitchFamily="34" charset="-128"/>
                        <a:cs typeface="Arial Narrow" panose="020B0604020202020204" pitchFamily="34" charset="0"/>
                      </a:endParaRPr>
                    </a:p>
                  </a:txBody>
                  <a:tcPr marL="64069" marR="64069" marT="32035" marB="320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rowSpan="2">
                  <a:txBody>
                    <a:bodyPr/>
                    <a:lstStyle/>
                    <a:p>
                      <a:pPr algn="ctr"/>
                      <a:r>
                        <a:rPr lang="en-US" sz="1400" b="1" i="0" spc="0" baseline="0" dirty="0">
                          <a:solidFill>
                            <a:schemeClr val="tx1"/>
                          </a:solidFill>
                          <a:latin typeface="Arial Narrow" panose="020B0604020202020204" pitchFamily="34" charset="0"/>
                          <a:cs typeface="Arial Narrow" panose="020B0604020202020204" pitchFamily="34" charset="0"/>
                        </a:rPr>
                        <a:t>Domestic Adviser</a:t>
                      </a:r>
                      <a:endParaRPr lang="en-US" sz="1400" b="1" i="0" spc="0" baseline="0" dirty="0">
                        <a:solidFill>
                          <a:schemeClr val="tx1"/>
                        </a:solidFill>
                        <a:latin typeface="Arial Narrow" panose="020B0604020202020204" pitchFamily="34" charset="0"/>
                        <a:ea typeface="Hiragino Kaku Gothic ProN W6" panose="020B0300000000000000" pitchFamily="34" charset="-128"/>
                        <a:cs typeface="Arial Narrow" panose="020B0604020202020204" pitchFamily="34" charset="0"/>
                      </a:endParaRPr>
                    </a:p>
                  </a:txBody>
                  <a:tcPr marL="64069" marR="64069" marT="32035" marB="320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F0EA"/>
                    </a:solidFill>
                  </a:tcPr>
                </a:tc>
                <a:extLst>
                  <a:ext uri="{0D108BD9-81ED-4DB2-BD59-A6C34878D82A}">
                    <a16:rowId xmlns:a16="http://schemas.microsoft.com/office/drawing/2014/main" val="4104343243"/>
                  </a:ext>
                </a:extLst>
              </a:tr>
              <a:tr h="277684">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a:r>
                        <a:rPr lang="en-US" sz="1400" b="1" i="0" dirty="0">
                          <a:solidFill>
                            <a:schemeClr val="tx1"/>
                          </a:solidFill>
                          <a:latin typeface="Arial Narrow" panose="020B0604020202020204" pitchFamily="34" charset="0"/>
                          <a:ea typeface="Hiragino Kaku Gothic ProN W6" panose="020B0300000000000000" pitchFamily="34" charset="-128"/>
                          <a:cs typeface="Arial Narrow" panose="020B0604020202020204" pitchFamily="34" charset="0"/>
                        </a:rPr>
                        <a:t>Deputy</a:t>
                      </a:r>
                    </a:p>
                  </a:txBody>
                  <a:tcPr marL="64069" marR="64069" marT="32035" marB="320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lang="en-US" b="1" i="0" spc="0" baseline="0" dirty="0">
                        <a:solidFill>
                          <a:schemeClr val="tx1"/>
                        </a:solidFill>
                        <a:latin typeface="Arial Narrow" panose="020B0604020202020204" pitchFamily="34" charset="0"/>
                        <a:ea typeface="Hiragino Kaku Gothic ProN W6" panose="020B0300000000000000" pitchFamily="34" charset="-128"/>
                        <a:cs typeface="Arial Narrow"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8659915"/>
                  </a:ext>
                </a:extLst>
              </a:tr>
              <a:tr h="548702">
                <a:tc rowSpan="2">
                  <a:txBody>
                    <a:bodyPr/>
                    <a:lstStyle/>
                    <a:p>
                      <a:pPr algn="ctr"/>
                      <a:r>
                        <a:rPr lang="en-US" sz="1200" b="1" i="0" dirty="0">
                          <a:latin typeface="Arial Narrow" panose="020B0604020202020204" pitchFamily="34" charset="0"/>
                          <a:cs typeface="Arial Narrow" panose="020B0604020202020204" pitchFamily="34" charset="0"/>
                        </a:rPr>
                        <a:t>1</a:t>
                      </a:r>
                      <a:endParaRPr lang="en-US" sz="1200" b="1" i="0" dirty="0">
                        <a:latin typeface="Arial Narrow" panose="020B0604020202020204" pitchFamily="34" charset="0"/>
                        <a:ea typeface="Hiragino Kaku Gothic ProN W6" panose="020B0300000000000000" pitchFamily="34" charset="-128"/>
                        <a:cs typeface="Arial Narrow" panose="020B0604020202020204" pitchFamily="34" charset="0"/>
                      </a:endParaRPr>
                    </a:p>
                  </a:txBody>
                  <a:tcPr marL="64069" marR="64069" marT="32035" marB="320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r>
                        <a:rPr lang="en-US" sz="1200" b="1" i="0" dirty="0">
                          <a:latin typeface="Arial Narrow" panose="020B0604020202020204" pitchFamily="34" charset="0"/>
                          <a:ea typeface="Hiragino Kaku Gothic ProN W6" panose="020B0300000000000000" pitchFamily="34" charset="-128"/>
                          <a:cs typeface="Arial Narrow" panose="020B0604020202020204" pitchFamily="34" charset="0"/>
                        </a:rPr>
                        <a:t>Multi-ion plasma </a:t>
                      </a:r>
                    </a:p>
                  </a:txBody>
                  <a:tcPr marL="64069" marR="64069" marT="32035" marB="320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184150" marR="0" lvl="0" indent="-184150" algn="l" defTabSz="913984" rtl="0" eaLnBrk="1" fontAlgn="auto" latinLnBrk="0" hangingPunct="1">
                        <a:lnSpc>
                          <a:spcPct val="100000"/>
                        </a:lnSpc>
                        <a:spcBef>
                          <a:spcPts val="0"/>
                        </a:spcBef>
                        <a:spcAft>
                          <a:spcPts val="0"/>
                        </a:spcAft>
                        <a:buClrTx/>
                        <a:buSzTx/>
                        <a:buFont typeface="Wingdings" pitchFamily="2" charset="2"/>
                        <a:buChar char="l"/>
                        <a:tabLst/>
                        <a:defRPr/>
                      </a:pPr>
                      <a:r>
                        <a:rPr lang="en-US" altLang="ja-JP" sz="1200" b="1" i="0" spc="0" baseline="0" dirty="0">
                          <a:latin typeface="Arial Narrow" panose="020B0604020202020204" pitchFamily="34" charset="0"/>
                          <a:ea typeface="Hiragino Kaku Gothic ProN W6" panose="020B0300000000000000" pitchFamily="34" charset="-128"/>
                          <a:cs typeface="Arial Narrow" panose="020B0604020202020204" pitchFamily="34" charset="0"/>
                        </a:rPr>
                        <a:t>He removal</a:t>
                      </a:r>
                    </a:p>
                    <a:p>
                      <a:pPr marL="184150" indent="-184150">
                        <a:buFont typeface="Wingdings" pitchFamily="2" charset="2"/>
                        <a:buChar char="l"/>
                        <a:tabLst/>
                      </a:pPr>
                      <a:r>
                        <a:rPr lang="en-US" altLang="ja-JP" sz="1200" b="1" i="0" spc="0" baseline="0" dirty="0">
                          <a:latin typeface="Arial Narrow" panose="020B0604020202020204" pitchFamily="34" charset="0"/>
                          <a:ea typeface="Hiragino Kaku Gothic ProN W6" panose="020B0300000000000000" pitchFamily="34" charset="-128"/>
                          <a:cs typeface="Arial Narrow" panose="020B0604020202020204" pitchFamily="34" charset="0"/>
                        </a:rPr>
                        <a:t>Multi-ion transport in terms of core-edge(wall) coupling</a:t>
                      </a:r>
                    </a:p>
                  </a:txBody>
                  <a:tcPr marL="64069" marR="64069" marT="32035" marB="320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F0EA"/>
                    </a:solidFill>
                  </a:tcPr>
                </a:tc>
                <a:tc>
                  <a:txBody>
                    <a:bodyPr/>
                    <a:lstStyle/>
                    <a:p>
                      <a:pPr>
                        <a:lnSpc>
                          <a:spcPct val="90000"/>
                        </a:lnSpc>
                      </a:pPr>
                      <a:r>
                        <a:rPr lang="en-US" sz="1200" b="1" i="0" spc="0" baseline="0" dirty="0">
                          <a:solidFill>
                            <a:schemeClr val="tx1"/>
                          </a:solidFill>
                          <a:latin typeface="Arial Narrow" panose="020B0604020202020204" pitchFamily="34" charset="0"/>
                          <a:ea typeface="Hiragino Kaku Gothic ProN W6" panose="020B0300000000000000" pitchFamily="34" charset="-128"/>
                          <a:cs typeface="Arial Narrow" panose="020B0604020202020204" pitchFamily="34" charset="0"/>
                        </a:rPr>
                        <a:t>Naoki TAMURA</a:t>
                      </a:r>
                      <a:r>
                        <a:rPr lang="en-US" sz="1100" b="1" i="0" spc="0" baseline="0" dirty="0">
                          <a:solidFill>
                            <a:schemeClr val="tx1"/>
                          </a:solidFill>
                          <a:latin typeface="Arial Narrow" panose="020B0604020202020204" pitchFamily="34" charset="0"/>
                          <a:ea typeface="Hiragino Kaku Gothic ProN W6" panose="020B0300000000000000" pitchFamily="34" charset="-128"/>
                          <a:cs typeface="Arial Narrow" panose="020B0604020202020204" pitchFamily="34" charset="0"/>
                        </a:rPr>
                        <a:t> (</a:t>
                      </a:r>
                      <a:r>
                        <a:rPr lang="en-US" sz="1100" b="1" i="0" spc="0" baseline="0" dirty="0" err="1">
                          <a:solidFill>
                            <a:srgbClr val="0070C0"/>
                          </a:solidFill>
                          <a:latin typeface="Arial Narrow" panose="020B0604020202020204" pitchFamily="34" charset="0"/>
                          <a:ea typeface="Hiragino Kaku Gothic ProN W6" panose="020B0300000000000000" pitchFamily="34" charset="-128"/>
                          <a:cs typeface="Arial Narrow" panose="020B0604020202020204" pitchFamily="34" charset="0"/>
                        </a:rPr>
                        <a:t>tamura.naoki@nifs.ac.jp</a:t>
                      </a:r>
                      <a:r>
                        <a:rPr lang="en-US" sz="1100" b="1" i="0" spc="0" baseline="0" dirty="0">
                          <a:solidFill>
                            <a:schemeClr val="tx1"/>
                          </a:solidFill>
                          <a:latin typeface="Arial Narrow" panose="020B0604020202020204" pitchFamily="34" charset="0"/>
                          <a:ea typeface="Hiragino Kaku Gothic ProN W6" panose="020B0300000000000000" pitchFamily="34" charset="-128"/>
                          <a:cs typeface="Arial Narrow" panose="020B0604020202020204" pitchFamily="34" charset="0"/>
                        </a:rPr>
                        <a:t>)</a:t>
                      </a:r>
                      <a:br>
                        <a:rPr lang="en-US" sz="1100" b="1" i="0" spc="0" baseline="0" dirty="0">
                          <a:solidFill>
                            <a:schemeClr val="tx1"/>
                          </a:solidFill>
                          <a:latin typeface="Arial Narrow" panose="020B0604020202020204" pitchFamily="34" charset="0"/>
                          <a:ea typeface="Hiragino Kaku Gothic ProN W6" panose="020B0300000000000000" pitchFamily="34" charset="-128"/>
                          <a:cs typeface="Arial Narrow" panose="020B0604020202020204" pitchFamily="34" charset="0"/>
                        </a:rPr>
                      </a:br>
                      <a:r>
                        <a:rPr lang="en-US" sz="1200" b="1" i="0" spc="0" baseline="0" dirty="0">
                          <a:solidFill>
                            <a:schemeClr val="tx1"/>
                          </a:solidFill>
                          <a:latin typeface="Arial Narrow" panose="020B0604020202020204" pitchFamily="34" charset="0"/>
                          <a:ea typeface="Hiragino Kaku Gothic ProN W6" panose="020B0300000000000000" pitchFamily="34" charset="-128"/>
                          <a:cs typeface="Arial Narrow" panose="020B0604020202020204" pitchFamily="34" charset="0"/>
                        </a:rPr>
                        <a:t>Masahiro KOBAYASHI</a:t>
                      </a:r>
                      <a:r>
                        <a:rPr lang="en-US" sz="1100" b="1" i="0" spc="0" baseline="0" dirty="0">
                          <a:solidFill>
                            <a:schemeClr val="tx1"/>
                          </a:solidFill>
                          <a:latin typeface="Arial Narrow" panose="020B0604020202020204" pitchFamily="34" charset="0"/>
                          <a:ea typeface="Hiragino Kaku Gothic ProN W6" panose="020B0300000000000000" pitchFamily="34" charset="-128"/>
                          <a:cs typeface="Arial Narrow" panose="020B0604020202020204" pitchFamily="34" charset="0"/>
                        </a:rPr>
                        <a:t> </a:t>
                      </a:r>
                      <a:r>
                        <a:rPr lang="en-US" sz="1100" b="1" i="0" spc="-60" baseline="0" dirty="0">
                          <a:solidFill>
                            <a:schemeClr val="tx1"/>
                          </a:solidFill>
                          <a:latin typeface="Arial Narrow" panose="020B0604020202020204" pitchFamily="34" charset="0"/>
                          <a:ea typeface="Hiragino Kaku Gothic ProN W6" panose="020B0300000000000000" pitchFamily="34" charset="-128"/>
                          <a:cs typeface="Arial Narrow" panose="020B0604020202020204" pitchFamily="34" charset="0"/>
                        </a:rPr>
                        <a:t>(</a:t>
                      </a:r>
                      <a:r>
                        <a:rPr lang="en-US" sz="1100" b="1" i="0" spc="-60" baseline="0" dirty="0" err="1">
                          <a:solidFill>
                            <a:srgbClr val="0070C0"/>
                          </a:solidFill>
                          <a:latin typeface="Arial Narrow" panose="020B0604020202020204" pitchFamily="34" charset="0"/>
                          <a:ea typeface="Hiragino Kaku Gothic ProN W6" panose="020B0300000000000000" pitchFamily="34" charset="-128"/>
                          <a:cs typeface="Arial Narrow" panose="020B0604020202020204" pitchFamily="34" charset="0"/>
                        </a:rPr>
                        <a:t>kobayashi.masahiro@nifs.ac.jp</a:t>
                      </a:r>
                      <a:r>
                        <a:rPr lang="en-US" sz="1100" b="1" i="0" spc="-60" baseline="0" dirty="0">
                          <a:solidFill>
                            <a:schemeClr val="tx1"/>
                          </a:solidFill>
                          <a:latin typeface="Arial Narrow" panose="020B0604020202020204" pitchFamily="34" charset="0"/>
                          <a:ea typeface="Hiragino Kaku Gothic ProN W6" panose="020B0300000000000000" pitchFamily="34" charset="-128"/>
                          <a:cs typeface="Arial Narrow" panose="020B0604020202020204" pitchFamily="34" charset="0"/>
                        </a:rPr>
                        <a:t>)</a:t>
                      </a:r>
                    </a:p>
                  </a:txBody>
                  <a:tcPr marL="64069" marR="64069" marT="32035" marB="320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rowSpan="2">
                  <a:txBody>
                    <a:bodyPr/>
                    <a:lstStyle/>
                    <a:p>
                      <a:r>
                        <a:rPr lang="en-US" sz="1200" b="1" i="0" spc="-40" baseline="0" dirty="0">
                          <a:solidFill>
                            <a:schemeClr val="tx1"/>
                          </a:solidFill>
                          <a:latin typeface="Arial Narrow" panose="020B0604020202020204" pitchFamily="34" charset="0"/>
                          <a:ea typeface="Hiragino Kaku Gothic ProN W6" panose="020B0300000000000000" pitchFamily="34" charset="-128"/>
                          <a:cs typeface="Arial Narrow" panose="020B0604020202020204" pitchFamily="34" charset="0"/>
                        </a:rPr>
                        <a:t>Kazuaki HANADA</a:t>
                      </a:r>
                      <a:br>
                        <a:rPr lang="en-US" sz="1200" b="1" i="0" spc="-40" baseline="0" dirty="0">
                          <a:solidFill>
                            <a:schemeClr val="tx1"/>
                          </a:solidFill>
                          <a:latin typeface="Arial Narrow" panose="020B0604020202020204" pitchFamily="34" charset="0"/>
                          <a:ea typeface="Hiragino Kaku Gothic ProN W6" panose="020B0300000000000000" pitchFamily="34" charset="-128"/>
                          <a:cs typeface="Arial Narrow" panose="020B0604020202020204" pitchFamily="34" charset="0"/>
                        </a:rPr>
                      </a:br>
                      <a:r>
                        <a:rPr lang="en-US" sz="1200" b="1" i="0" spc="-40" baseline="0" dirty="0">
                          <a:solidFill>
                            <a:schemeClr val="tx1"/>
                          </a:solidFill>
                          <a:latin typeface="Arial Narrow" panose="020B0604020202020204" pitchFamily="34" charset="0"/>
                          <a:ea typeface="Hiragino Kaku Gothic ProN W6" panose="020B0300000000000000" pitchFamily="34" charset="-128"/>
                          <a:cs typeface="Arial Narrow" panose="020B0604020202020204" pitchFamily="34" charset="0"/>
                        </a:rPr>
                        <a:t>(Kyushu U.)</a:t>
                      </a:r>
                    </a:p>
                  </a:txBody>
                  <a:tcPr marL="64069" marR="64069" marT="32035" marB="320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F0EA"/>
                    </a:solidFill>
                  </a:tcPr>
                </a:tc>
                <a:extLst>
                  <a:ext uri="{0D108BD9-81ED-4DB2-BD59-A6C34878D82A}">
                    <a16:rowId xmlns:a16="http://schemas.microsoft.com/office/drawing/2014/main" val="1649958274"/>
                  </a:ext>
                </a:extLst>
              </a:tr>
              <a:tr h="400080">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nSpc>
                          <a:spcPct val="90000"/>
                        </a:lnSpc>
                      </a:pPr>
                      <a:r>
                        <a:rPr lang="en-US" altLang="ja-JP" sz="1200" b="1" i="0" spc="0" baseline="0" dirty="0">
                          <a:solidFill>
                            <a:schemeClr val="tx1"/>
                          </a:solidFill>
                          <a:latin typeface="Arial Narrow" panose="020B0604020202020204" pitchFamily="34" charset="0"/>
                          <a:ea typeface="Hiragino Kaku Gothic ProN W6" panose="020B0300000000000000" pitchFamily="34" charset="-128"/>
                          <a:cs typeface="Arial Narrow" panose="020B0604020202020204" pitchFamily="34" charset="0"/>
                        </a:rPr>
                        <a:t>Gen MOTOJIMA</a:t>
                      </a:r>
                      <a:br>
                        <a:rPr lang="en-US" altLang="ja-JP" sz="1200" b="1" i="0" spc="0" baseline="0" dirty="0">
                          <a:solidFill>
                            <a:schemeClr val="tx1"/>
                          </a:solidFill>
                          <a:latin typeface="Arial Narrow" panose="020B0604020202020204" pitchFamily="34" charset="0"/>
                          <a:ea typeface="Hiragino Kaku Gothic ProN W6" panose="020B0300000000000000" pitchFamily="34" charset="-128"/>
                          <a:cs typeface="Arial Narrow" panose="020B0604020202020204" pitchFamily="34" charset="0"/>
                        </a:rPr>
                      </a:br>
                      <a:r>
                        <a:rPr lang="en-US" altLang="ja-JP" sz="1200" b="1" i="0" spc="0" baseline="0" dirty="0">
                          <a:solidFill>
                            <a:schemeClr val="tx1"/>
                          </a:solidFill>
                          <a:latin typeface="Arial Narrow" panose="020B0604020202020204" pitchFamily="34" charset="0"/>
                          <a:ea typeface="Hiragino Kaku Gothic ProN W6" panose="020B0300000000000000" pitchFamily="34" charset="-128"/>
                          <a:cs typeface="Arial Narrow" panose="020B0604020202020204" pitchFamily="34" charset="0"/>
                        </a:rPr>
                        <a:t>Yutaka FUJIWARA</a:t>
                      </a:r>
                      <a:endParaRPr lang="en-US" sz="1200" b="1" i="0" spc="0" baseline="0" dirty="0">
                        <a:solidFill>
                          <a:schemeClr val="tx1"/>
                        </a:solidFill>
                        <a:latin typeface="Arial Narrow" panose="020B0604020202020204" pitchFamily="34" charset="0"/>
                        <a:ea typeface="Hiragino Kaku Gothic ProN W6" panose="020B0300000000000000" pitchFamily="34" charset="-128"/>
                        <a:cs typeface="Arial Narrow" panose="020B0604020202020204" pitchFamily="34" charset="0"/>
                      </a:endParaRPr>
                    </a:p>
                  </a:txBody>
                  <a:tcPr marL="64069" marR="64069" marT="32035" marB="320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600" b="1" i="0" spc="-40" baseline="0" dirty="0">
                          <a:solidFill>
                            <a:schemeClr val="tx1"/>
                          </a:solidFill>
                          <a:latin typeface="Arial Narrow" panose="020B0604020202020204" pitchFamily="34" charset="0"/>
                          <a:ea typeface="Hiragino Kaku Gothic ProN W6" panose="020B0300000000000000" pitchFamily="34" charset="-128"/>
                          <a:cs typeface="Arial Narrow" panose="020B0604020202020204" pitchFamily="34" charset="0"/>
                        </a:rPr>
                        <a:t>[TBD]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16356137"/>
                  </a:ext>
                </a:extLst>
              </a:tr>
              <a:tr h="382907">
                <a:tc rowSpan="2">
                  <a:txBody>
                    <a:bodyPr/>
                    <a:lstStyle/>
                    <a:p>
                      <a:pPr algn="ctr"/>
                      <a:r>
                        <a:rPr lang="en-US" sz="1200" b="1" i="0" dirty="0">
                          <a:latin typeface="Arial Narrow" panose="020B0604020202020204" pitchFamily="34" charset="0"/>
                          <a:cs typeface="Arial Narrow" panose="020B0604020202020204" pitchFamily="34" charset="0"/>
                        </a:rPr>
                        <a:t>2</a:t>
                      </a:r>
                      <a:endParaRPr lang="en-US" sz="1200" b="1" i="0" dirty="0">
                        <a:latin typeface="Arial Narrow" panose="020B0604020202020204" pitchFamily="34" charset="0"/>
                        <a:ea typeface="Hiragino Kaku Gothic ProN W6" panose="020B0300000000000000" pitchFamily="34" charset="-128"/>
                        <a:cs typeface="Arial Narrow" panose="020B0604020202020204" pitchFamily="34" charset="0"/>
                      </a:endParaRPr>
                    </a:p>
                  </a:txBody>
                  <a:tcPr marL="64069" marR="64069" marT="32035" marB="320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DDCF"/>
                    </a:solidFill>
                  </a:tcPr>
                </a:tc>
                <a:tc rowSpan="2">
                  <a:txBody>
                    <a:bodyPr/>
                    <a:lstStyle/>
                    <a:p>
                      <a:pPr algn="ctr"/>
                      <a:r>
                        <a:rPr lang="en-US" sz="1200" b="1" i="0" dirty="0">
                          <a:latin typeface="Arial Narrow" panose="020B0604020202020204" pitchFamily="34" charset="0"/>
                          <a:ea typeface="Hiragino Kaku Gothic ProN W6" panose="020B0300000000000000" pitchFamily="34" charset="-128"/>
                          <a:cs typeface="Arial Narrow" panose="020B0604020202020204" pitchFamily="34" charset="0"/>
                        </a:rPr>
                        <a:t>Turbulence</a:t>
                      </a:r>
                    </a:p>
                  </a:txBody>
                  <a:tcPr marL="64069" marR="64069" marT="32035" marB="320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DDCF"/>
                    </a:solidFill>
                  </a:tcPr>
                </a:tc>
                <a:tc rowSpan="2">
                  <a:txBody>
                    <a:bodyPr/>
                    <a:lstStyle/>
                    <a:p>
                      <a:pPr marL="0" indent="0">
                        <a:buFont typeface="Wingdings" pitchFamily="2" charset="2"/>
                        <a:buNone/>
                        <a:tabLst/>
                      </a:pPr>
                      <a:r>
                        <a:rPr lang="en-US" altLang="ja-JP" sz="1200" b="1" i="0" spc="0" baseline="0" dirty="0">
                          <a:latin typeface="Arial Narrow" panose="020B0604020202020204" pitchFamily="34" charset="0"/>
                          <a:ea typeface="Hiragino Kaku Gothic ProN W6" panose="020B0300000000000000" pitchFamily="34" charset="-128"/>
                          <a:cs typeface="Arial Narrow" panose="020B0604020202020204" pitchFamily="34" charset="0"/>
                        </a:rPr>
                        <a:t>Interactions of turbulence in </a:t>
                      </a:r>
                    </a:p>
                    <a:p>
                      <a:pPr marL="184150" indent="-184150">
                        <a:buFont typeface="Wingdings" pitchFamily="2" charset="2"/>
                        <a:buChar char="l"/>
                        <a:tabLst/>
                      </a:pPr>
                      <a:r>
                        <a:rPr lang="en-US" altLang="ja-JP" sz="1200" b="1" i="0" spc="0" baseline="0" dirty="0">
                          <a:latin typeface="Arial Narrow" panose="020B0604020202020204" pitchFamily="34" charset="0"/>
                          <a:ea typeface="Hiragino Kaku Gothic ProN W6" panose="020B0300000000000000" pitchFamily="34" charset="-128"/>
                          <a:cs typeface="Arial Narrow" panose="020B0604020202020204" pitchFamily="34" charset="0"/>
                        </a:rPr>
                        <a:t>phase-space (e.g. coupling between high-k and low-k)</a:t>
                      </a:r>
                    </a:p>
                    <a:p>
                      <a:pPr marL="184150" indent="-184150">
                        <a:buFont typeface="Wingdings" pitchFamily="2" charset="2"/>
                        <a:buChar char="l"/>
                        <a:tabLst/>
                      </a:pPr>
                      <a:r>
                        <a:rPr lang="en-US" altLang="ja-JP" sz="1200" b="1" i="0" spc="0" baseline="0" dirty="0">
                          <a:latin typeface="Arial Narrow" panose="020B0604020202020204" pitchFamily="34" charset="0"/>
                          <a:ea typeface="Hiragino Kaku Gothic ProN W6" panose="020B0300000000000000" pitchFamily="34" charset="-128"/>
                          <a:cs typeface="Arial Narrow" panose="020B0604020202020204" pitchFamily="34" charset="0"/>
                        </a:rPr>
                        <a:t>real-space (e.g. turbulence spreading)</a:t>
                      </a:r>
                    </a:p>
                  </a:txBody>
                  <a:tcPr marL="64069" marR="64069" marT="32035" marB="320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DDCF"/>
                    </a:solidFill>
                  </a:tcPr>
                </a:tc>
                <a:tc>
                  <a:txBody>
                    <a:bodyPr/>
                    <a:lstStyle/>
                    <a:p>
                      <a:pPr>
                        <a:lnSpc>
                          <a:spcPct val="90000"/>
                        </a:lnSpc>
                      </a:pPr>
                      <a:r>
                        <a:rPr lang="en-US" sz="1200" b="1" i="0" spc="0" baseline="0" dirty="0" err="1">
                          <a:solidFill>
                            <a:schemeClr val="tx1"/>
                          </a:solidFill>
                          <a:latin typeface="Arial Narrow" panose="020B0604020202020204" pitchFamily="34" charset="0"/>
                          <a:ea typeface="Hiragino Kaku Gothic ProN W6" panose="020B0300000000000000" pitchFamily="34" charset="-128"/>
                          <a:cs typeface="Arial Narrow" panose="020B0604020202020204" pitchFamily="34" charset="0"/>
                        </a:rPr>
                        <a:t>Tokihiko</a:t>
                      </a:r>
                      <a:r>
                        <a:rPr lang="en-US" sz="1200" b="1" i="0" spc="0" baseline="0" dirty="0">
                          <a:solidFill>
                            <a:schemeClr val="tx1"/>
                          </a:solidFill>
                          <a:latin typeface="Arial Narrow" panose="020B0604020202020204" pitchFamily="34" charset="0"/>
                          <a:ea typeface="Hiragino Kaku Gothic ProN W6" panose="020B0300000000000000" pitchFamily="34" charset="-128"/>
                          <a:cs typeface="Arial Narrow" panose="020B0604020202020204" pitchFamily="34" charset="0"/>
                        </a:rPr>
                        <a:t> TOKUZAWA</a:t>
                      </a:r>
                      <a:r>
                        <a:rPr lang="en-US" sz="1100" b="1" i="0" spc="-20" baseline="0" dirty="0">
                          <a:solidFill>
                            <a:schemeClr val="tx1"/>
                          </a:solidFill>
                          <a:latin typeface="Arial Narrow" panose="020B0604020202020204" pitchFamily="34" charset="0"/>
                          <a:ea typeface="Hiragino Kaku Gothic ProN W6" panose="020B0300000000000000" pitchFamily="34" charset="-128"/>
                          <a:cs typeface="Arial Narrow" panose="020B0604020202020204" pitchFamily="34" charset="0"/>
                        </a:rPr>
                        <a:t> (</a:t>
                      </a:r>
                      <a:r>
                        <a:rPr lang="en-US" sz="1100" b="1" i="0" spc="-20" baseline="0" dirty="0" err="1">
                          <a:solidFill>
                            <a:srgbClr val="0070C0"/>
                          </a:solidFill>
                          <a:latin typeface="Arial Narrow" panose="020B0604020202020204" pitchFamily="34" charset="0"/>
                          <a:ea typeface="Hiragino Kaku Gothic ProN W6" panose="020B0300000000000000" pitchFamily="34" charset="-128"/>
                          <a:cs typeface="Arial Narrow" panose="020B0604020202020204" pitchFamily="34" charset="0"/>
                        </a:rPr>
                        <a:t>tokuzawa.tokihiko@nifs.ac.jp</a:t>
                      </a:r>
                      <a:r>
                        <a:rPr lang="en-US" sz="1100" b="1" i="0" spc="-20" baseline="0" dirty="0">
                          <a:solidFill>
                            <a:schemeClr val="tx1"/>
                          </a:solidFill>
                          <a:latin typeface="Arial Narrow" panose="020B0604020202020204" pitchFamily="34" charset="0"/>
                          <a:ea typeface="Hiragino Kaku Gothic ProN W6" panose="020B0300000000000000" pitchFamily="34" charset="-128"/>
                          <a:cs typeface="Arial Narrow" panose="020B0604020202020204" pitchFamily="34" charset="0"/>
                        </a:rPr>
                        <a:t>)</a:t>
                      </a:r>
                    </a:p>
                  </a:txBody>
                  <a:tcPr marL="64069" marR="64069" marT="32035" marB="320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rowSpan="2">
                  <a:txBody>
                    <a:bodyPr/>
                    <a:lstStyle/>
                    <a:p>
                      <a:r>
                        <a:rPr lang="en-US" sz="1200" b="1" i="0" spc="-40" baseline="0" dirty="0">
                          <a:solidFill>
                            <a:schemeClr val="tx1"/>
                          </a:solidFill>
                          <a:latin typeface="Arial Narrow" panose="020B0604020202020204" pitchFamily="34" charset="0"/>
                          <a:ea typeface="Hiragino Kaku Gothic ProN W6" panose="020B0300000000000000" pitchFamily="34" charset="-128"/>
                          <a:cs typeface="Arial Narrow" panose="020B0604020202020204" pitchFamily="34" charset="0"/>
                        </a:rPr>
                        <a:t>Shigeru INAGAKI </a:t>
                      </a:r>
                      <a:br>
                        <a:rPr lang="en-US" sz="1200" b="1" i="0" spc="-40" baseline="0" dirty="0">
                          <a:solidFill>
                            <a:schemeClr val="tx1"/>
                          </a:solidFill>
                          <a:latin typeface="Arial Narrow" panose="020B0604020202020204" pitchFamily="34" charset="0"/>
                          <a:ea typeface="Hiragino Kaku Gothic ProN W6" panose="020B0300000000000000" pitchFamily="34" charset="-128"/>
                          <a:cs typeface="Arial Narrow" panose="020B0604020202020204" pitchFamily="34" charset="0"/>
                        </a:rPr>
                      </a:br>
                      <a:r>
                        <a:rPr lang="en-US" sz="1200" b="1" i="0" spc="-40" baseline="0" dirty="0">
                          <a:solidFill>
                            <a:schemeClr val="tx1"/>
                          </a:solidFill>
                          <a:latin typeface="Arial Narrow" panose="020B0604020202020204" pitchFamily="34" charset="0"/>
                          <a:ea typeface="Hiragino Kaku Gothic ProN W6" panose="020B0300000000000000" pitchFamily="34" charset="-128"/>
                          <a:cs typeface="Arial Narrow" panose="020B0604020202020204" pitchFamily="34" charset="0"/>
                        </a:rPr>
                        <a:t>(</a:t>
                      </a:r>
                      <a:r>
                        <a:rPr lang="en-US" altLang="ja-JP" sz="1200" b="1" i="0" spc="-40" baseline="0" dirty="0">
                          <a:solidFill>
                            <a:schemeClr val="tx1"/>
                          </a:solidFill>
                          <a:latin typeface="Arial Narrow" panose="020B0604020202020204" pitchFamily="34" charset="0"/>
                          <a:ea typeface="Hiragino Kaku Gothic ProN W6" panose="020B0300000000000000" pitchFamily="34" charset="-128"/>
                          <a:cs typeface="Arial Narrow" panose="020B0604020202020204" pitchFamily="34" charset="0"/>
                        </a:rPr>
                        <a:t>Kyushu U.)</a:t>
                      </a:r>
                    </a:p>
                  </a:txBody>
                  <a:tcPr marL="64069" marR="64069" marT="32035" marB="320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F0EA"/>
                    </a:solidFill>
                  </a:tcPr>
                </a:tc>
                <a:extLst>
                  <a:ext uri="{0D108BD9-81ED-4DB2-BD59-A6C34878D82A}">
                    <a16:rowId xmlns:a16="http://schemas.microsoft.com/office/drawing/2014/main" val="3031866884"/>
                  </a:ext>
                </a:extLst>
              </a:tr>
              <a:tr h="760857">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401638" indent="-401638">
                        <a:lnSpc>
                          <a:spcPct val="90000"/>
                        </a:lnSpc>
                        <a:tabLst/>
                      </a:pPr>
                      <a:r>
                        <a:rPr lang="en-US" altLang="ja-JP" sz="1200" b="1" i="0" spc="0" baseline="0" dirty="0">
                          <a:solidFill>
                            <a:schemeClr val="tx1"/>
                          </a:solidFill>
                          <a:latin typeface="Arial Narrow" panose="020B0604020202020204" pitchFamily="34" charset="0"/>
                          <a:ea typeface="Hiragino Kaku Gothic ProN W6" panose="020B0300000000000000" pitchFamily="34" charset="-128"/>
                          <a:cs typeface="Arial Narrow" panose="020B0604020202020204" pitchFamily="34" charset="0"/>
                        </a:rPr>
                        <a:t>Tatsuya KOBAYASHI</a:t>
                      </a:r>
                    </a:p>
                    <a:p>
                      <a:pPr marL="401638" indent="-401638">
                        <a:lnSpc>
                          <a:spcPct val="90000"/>
                        </a:lnSpc>
                        <a:tabLst/>
                      </a:pPr>
                      <a:r>
                        <a:rPr lang="en-US" altLang="ja-JP" sz="1200" b="1" i="0" spc="0" baseline="0" dirty="0">
                          <a:solidFill>
                            <a:schemeClr val="tx1"/>
                          </a:solidFill>
                          <a:latin typeface="Arial Narrow" panose="020B0604020202020204" pitchFamily="34" charset="0"/>
                          <a:ea typeface="Hiragino Kaku Gothic ProN W6" panose="020B0300000000000000" pitchFamily="34" charset="-128"/>
                          <a:cs typeface="Arial Narrow" panose="020B0604020202020204" pitchFamily="34" charset="0"/>
                        </a:rPr>
                        <a:t>Toru TSUJIMURA</a:t>
                      </a:r>
                    </a:p>
                    <a:p>
                      <a:pPr marL="401638" indent="-401638">
                        <a:lnSpc>
                          <a:spcPct val="90000"/>
                        </a:lnSpc>
                        <a:tabLst/>
                      </a:pPr>
                      <a:r>
                        <a:rPr lang="en-US" altLang="ja-JP" sz="1200" b="1" i="0" spc="0" baseline="0" dirty="0">
                          <a:solidFill>
                            <a:schemeClr val="tx1"/>
                          </a:solidFill>
                          <a:latin typeface="Arial Narrow" panose="020B0604020202020204" pitchFamily="34" charset="0"/>
                          <a:ea typeface="Hiragino Kaku Gothic ProN W6" panose="020B0300000000000000" pitchFamily="34" charset="-128"/>
                          <a:cs typeface="Arial Narrow" panose="020B0604020202020204" pitchFamily="34" charset="0"/>
                        </a:rPr>
                        <a:t>Motoki NAKATA</a:t>
                      </a:r>
                    </a:p>
                  </a:txBody>
                  <a:tcPr marL="64069" marR="64069" marT="32035" marB="320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DDCF"/>
                    </a:solid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600" b="1" i="0" spc="-40" baseline="0" dirty="0">
                          <a:solidFill>
                            <a:schemeClr val="tx1"/>
                          </a:solidFill>
                          <a:latin typeface="Arial Narrow" panose="020B0604020202020204" pitchFamily="34" charset="0"/>
                          <a:ea typeface="Hiragino Kaku Gothic ProN W6" panose="020B0300000000000000" pitchFamily="34" charset="-128"/>
                          <a:cs typeface="Arial Narrow" panose="020B0604020202020204" pitchFamily="34" charset="0"/>
                        </a:rPr>
                        <a:t>[TBD]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DDCF"/>
                    </a:solidFill>
                  </a:tcPr>
                </a:tc>
                <a:extLst>
                  <a:ext uri="{0D108BD9-81ED-4DB2-BD59-A6C34878D82A}">
                    <a16:rowId xmlns:a16="http://schemas.microsoft.com/office/drawing/2014/main" val="636795041"/>
                  </a:ext>
                </a:extLst>
              </a:tr>
              <a:tr h="232450">
                <a:tc rowSpan="2">
                  <a:txBody>
                    <a:bodyPr/>
                    <a:lstStyle/>
                    <a:p>
                      <a:pPr algn="ctr"/>
                      <a:r>
                        <a:rPr lang="en-US" sz="1200" b="1" i="0" dirty="0">
                          <a:latin typeface="Arial Narrow" panose="020B0604020202020204" pitchFamily="34" charset="0"/>
                          <a:cs typeface="Arial Narrow" panose="020B0604020202020204" pitchFamily="34" charset="0"/>
                        </a:rPr>
                        <a:t>3</a:t>
                      </a:r>
                      <a:endParaRPr lang="en-US" sz="1200" b="1" i="0" dirty="0">
                        <a:latin typeface="Arial Narrow" panose="020B0604020202020204" pitchFamily="34" charset="0"/>
                        <a:ea typeface="Hiragino Kaku Gothic ProN W6" panose="020B0300000000000000" pitchFamily="34" charset="-128"/>
                        <a:cs typeface="Arial Narrow" panose="020B0604020202020204" pitchFamily="34" charset="0"/>
                      </a:endParaRPr>
                    </a:p>
                  </a:txBody>
                  <a:tcPr marL="64069" marR="64069" marT="32035" marB="320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r>
                        <a:rPr lang="en-US" sz="1200" b="1" i="0" spc="-40" baseline="0" dirty="0">
                          <a:latin typeface="Arial Narrow" panose="020B0604020202020204" pitchFamily="34" charset="0"/>
                          <a:ea typeface="Hiragino Kaku Gothic ProN W6" panose="020B0300000000000000" pitchFamily="34" charset="-128"/>
                          <a:cs typeface="Arial Narrow" panose="020B0604020202020204" pitchFamily="34" charset="0"/>
                        </a:rPr>
                        <a:t>Spectroscopy</a:t>
                      </a:r>
                    </a:p>
                  </a:txBody>
                  <a:tcPr marL="64069" marR="64069" marT="32035" marB="320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184150" marR="0" lvl="0" indent="-184150" algn="l" defTabSz="914400" rtl="0" eaLnBrk="1" fontAlgn="auto" latinLnBrk="0" hangingPunct="1">
                        <a:lnSpc>
                          <a:spcPct val="100000"/>
                        </a:lnSpc>
                        <a:spcBef>
                          <a:spcPts val="0"/>
                        </a:spcBef>
                        <a:spcAft>
                          <a:spcPts val="0"/>
                        </a:spcAft>
                        <a:buClrTx/>
                        <a:buSzTx/>
                        <a:buFont typeface="Wingdings" pitchFamily="2" charset="2"/>
                        <a:buChar char="l"/>
                        <a:tabLst/>
                        <a:defRPr/>
                      </a:pPr>
                      <a:r>
                        <a:rPr lang="en-US" altLang="ja-JP" sz="1200" b="1" i="0" spc="0" baseline="0" dirty="0">
                          <a:latin typeface="Arial Narrow" panose="020B0604020202020204" pitchFamily="34" charset="0"/>
                          <a:ea typeface="Hiragino Kaku Gothic ProN W6" panose="020B0300000000000000" pitchFamily="34" charset="-128"/>
                          <a:cs typeface="Arial Narrow" panose="020B0604020202020204" pitchFamily="34" charset="0"/>
                        </a:rPr>
                        <a:t>Non-Maxwellian distribution / Anisotropy</a:t>
                      </a:r>
                    </a:p>
                    <a:p>
                      <a:pPr marL="184150" marR="0" lvl="0" indent="-184150" algn="l" defTabSz="914400" rtl="0" eaLnBrk="1" fontAlgn="auto" latinLnBrk="0" hangingPunct="1">
                        <a:lnSpc>
                          <a:spcPct val="100000"/>
                        </a:lnSpc>
                        <a:spcBef>
                          <a:spcPts val="0"/>
                        </a:spcBef>
                        <a:spcAft>
                          <a:spcPts val="0"/>
                        </a:spcAft>
                        <a:buClrTx/>
                        <a:buSzTx/>
                        <a:buFont typeface="Wingdings" pitchFamily="2" charset="2"/>
                        <a:buChar char="l"/>
                        <a:tabLst/>
                        <a:defRPr/>
                      </a:pPr>
                      <a:r>
                        <a:rPr lang="en-US" altLang="ja-JP" sz="1200" b="1" i="0" spc="0" baseline="0" dirty="0">
                          <a:solidFill>
                            <a:schemeClr val="tx1"/>
                          </a:solidFill>
                          <a:latin typeface="Arial Narrow" panose="020B0604020202020204" pitchFamily="34" charset="0"/>
                          <a:ea typeface="Hiragino Kaku Gothic ProN W6" panose="020B0300000000000000" pitchFamily="34" charset="-128"/>
                          <a:cs typeface="Arial Narrow" panose="020B0604020202020204" pitchFamily="34" charset="0"/>
                        </a:rPr>
                        <a:t>Collisional-radiative properties of molecules through high-Z ions</a:t>
                      </a:r>
                    </a:p>
                  </a:txBody>
                  <a:tcPr marL="64069" marR="64069" marT="32035" marB="320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90000"/>
                        </a:lnSpc>
                      </a:pPr>
                      <a:r>
                        <a:rPr lang="en-US" altLang="ja-JP" sz="1200" b="1" i="0" spc="0" baseline="0" dirty="0" err="1">
                          <a:solidFill>
                            <a:schemeClr val="tx1"/>
                          </a:solidFill>
                          <a:latin typeface="Arial Narrow" panose="020B0604020202020204" pitchFamily="34" charset="0"/>
                          <a:ea typeface="Hiragino Kaku Gothic ProN W6" panose="020B0300000000000000" pitchFamily="34" charset="-128"/>
                          <a:cs typeface="Arial Narrow" panose="020B0604020202020204" pitchFamily="34" charset="0"/>
                        </a:rPr>
                        <a:t>Motoshi</a:t>
                      </a:r>
                      <a:r>
                        <a:rPr lang="en-US" altLang="ja-JP" sz="1200" b="1" i="0" spc="0" baseline="0" dirty="0">
                          <a:solidFill>
                            <a:schemeClr val="tx1"/>
                          </a:solidFill>
                          <a:latin typeface="Arial Narrow" panose="020B0604020202020204" pitchFamily="34" charset="0"/>
                          <a:ea typeface="Hiragino Kaku Gothic ProN W6" panose="020B0300000000000000" pitchFamily="34" charset="-128"/>
                          <a:cs typeface="Arial Narrow" panose="020B0604020202020204" pitchFamily="34" charset="0"/>
                        </a:rPr>
                        <a:t> GOTO</a:t>
                      </a:r>
                      <a:r>
                        <a:rPr lang="en-US" altLang="ja-JP" sz="1100" b="1" i="0" spc="0" baseline="0" dirty="0">
                          <a:solidFill>
                            <a:schemeClr val="tx1"/>
                          </a:solidFill>
                          <a:latin typeface="Arial Narrow" panose="020B0604020202020204" pitchFamily="34" charset="0"/>
                          <a:ea typeface="Hiragino Kaku Gothic ProN W6" panose="020B0300000000000000" pitchFamily="34" charset="-128"/>
                          <a:cs typeface="Arial Narrow" panose="020B0604020202020204" pitchFamily="34" charset="0"/>
                        </a:rPr>
                        <a:t> (</a:t>
                      </a:r>
                      <a:r>
                        <a:rPr lang="en-US" altLang="ja-JP" sz="1100" b="1" i="0" spc="0" baseline="0" dirty="0" err="1">
                          <a:solidFill>
                            <a:srgbClr val="0070C0"/>
                          </a:solidFill>
                          <a:latin typeface="Arial Narrow" panose="020B0604020202020204" pitchFamily="34" charset="0"/>
                          <a:ea typeface="Hiragino Kaku Gothic ProN W6" panose="020B0300000000000000" pitchFamily="34" charset="-128"/>
                          <a:cs typeface="Arial Narrow" panose="020B0604020202020204" pitchFamily="34" charset="0"/>
                        </a:rPr>
                        <a:t>goto.motoshi@nifs.ac.jp</a:t>
                      </a:r>
                      <a:r>
                        <a:rPr lang="en-US" altLang="ja-JP" sz="1100" b="1" i="0" spc="0" baseline="0" dirty="0">
                          <a:solidFill>
                            <a:schemeClr val="tx1"/>
                          </a:solidFill>
                          <a:latin typeface="Arial Narrow" panose="020B0604020202020204" pitchFamily="34" charset="0"/>
                          <a:ea typeface="Hiragino Kaku Gothic ProN W6" panose="020B0300000000000000" pitchFamily="34" charset="-128"/>
                          <a:cs typeface="Arial Narrow" panose="020B0604020202020204" pitchFamily="34" charset="0"/>
                        </a:rPr>
                        <a:t>)</a:t>
                      </a:r>
                    </a:p>
                  </a:txBody>
                  <a:tcPr marL="64069" marR="64069" marT="32035" marB="320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rowSpan="2">
                  <a:txBody>
                    <a:bodyPr/>
                    <a:lstStyle/>
                    <a:p>
                      <a:r>
                        <a:rPr lang="en-US" altLang="ja-JP" sz="1200" b="1" i="0" spc="0" baseline="0" dirty="0" err="1">
                          <a:solidFill>
                            <a:schemeClr val="tx1"/>
                          </a:solidFill>
                          <a:latin typeface="Arial Narrow" panose="020B0604020202020204" pitchFamily="34" charset="0"/>
                          <a:ea typeface="Hiragino Kaku Gothic ProN W6" panose="020B0300000000000000" pitchFamily="34" charset="-128"/>
                          <a:cs typeface="Arial Narrow" panose="020B0604020202020204" pitchFamily="34" charset="0"/>
                        </a:rPr>
                        <a:t>Ryouhei</a:t>
                      </a:r>
                      <a:r>
                        <a:rPr lang="en-US" altLang="ja-JP" sz="1200" b="1" i="0" spc="0" baseline="0" dirty="0">
                          <a:solidFill>
                            <a:schemeClr val="tx1"/>
                          </a:solidFill>
                          <a:latin typeface="Arial Narrow" panose="020B0604020202020204" pitchFamily="34" charset="0"/>
                          <a:ea typeface="Hiragino Kaku Gothic ProN W6" panose="020B0300000000000000" pitchFamily="34" charset="-128"/>
                          <a:cs typeface="Arial Narrow" panose="020B0604020202020204" pitchFamily="34" charset="0"/>
                        </a:rPr>
                        <a:t> KANO </a:t>
                      </a:r>
                      <a:br>
                        <a:rPr lang="en-US" altLang="ja-JP" sz="1200" b="1" i="0" spc="0" baseline="0" dirty="0">
                          <a:solidFill>
                            <a:schemeClr val="tx1"/>
                          </a:solidFill>
                          <a:latin typeface="Arial Narrow" panose="020B0604020202020204" pitchFamily="34" charset="0"/>
                          <a:ea typeface="Hiragino Kaku Gothic ProN W6" panose="020B0300000000000000" pitchFamily="34" charset="-128"/>
                          <a:cs typeface="Arial Narrow" panose="020B0604020202020204" pitchFamily="34" charset="0"/>
                        </a:rPr>
                      </a:br>
                      <a:r>
                        <a:rPr lang="en-US" sz="1200" b="1" i="0" spc="0" baseline="0" dirty="0">
                          <a:solidFill>
                            <a:schemeClr val="tx1"/>
                          </a:solidFill>
                          <a:latin typeface="Arial Narrow" panose="020B0604020202020204" pitchFamily="34" charset="0"/>
                          <a:ea typeface="Hiragino Kaku Gothic ProN W6" panose="020B0300000000000000" pitchFamily="34" charset="-128"/>
                          <a:cs typeface="Arial Narrow" panose="020B0604020202020204" pitchFamily="34" charset="0"/>
                        </a:rPr>
                        <a:t>(National Astronomical Observatory of Japan)</a:t>
                      </a:r>
                    </a:p>
                  </a:txBody>
                  <a:tcPr marL="64069" marR="64069" marT="32035" marB="320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F0EA"/>
                    </a:solidFill>
                  </a:tcPr>
                </a:tc>
                <a:extLst>
                  <a:ext uri="{0D108BD9-81ED-4DB2-BD59-A6C34878D82A}">
                    <a16:rowId xmlns:a16="http://schemas.microsoft.com/office/drawing/2014/main" val="632958368"/>
                  </a:ext>
                </a:extLst>
              </a:tr>
              <a:tr h="577394">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nSpc>
                          <a:spcPct val="90000"/>
                        </a:lnSpc>
                      </a:pPr>
                      <a:r>
                        <a:rPr lang="en-US" altLang="ja-JP" sz="1200" b="1" i="0" spc="0" baseline="0" dirty="0" err="1">
                          <a:solidFill>
                            <a:schemeClr val="tx1"/>
                          </a:solidFill>
                          <a:latin typeface="Arial Narrow" panose="020B0604020202020204" pitchFamily="34" charset="0"/>
                          <a:ea typeface="Hiragino Kaku Gothic ProN W6" panose="020B0300000000000000" pitchFamily="34" charset="-128"/>
                          <a:cs typeface="Arial Narrow" panose="020B0604020202020204" pitchFamily="34" charset="0"/>
                        </a:rPr>
                        <a:t>Mikiro</a:t>
                      </a:r>
                      <a:r>
                        <a:rPr lang="en-US" altLang="ja-JP" sz="1200" b="1" i="0" spc="0" baseline="0" dirty="0">
                          <a:solidFill>
                            <a:schemeClr val="tx1"/>
                          </a:solidFill>
                          <a:latin typeface="Arial Narrow" panose="020B0604020202020204" pitchFamily="34" charset="0"/>
                          <a:ea typeface="Hiragino Kaku Gothic ProN W6" panose="020B0300000000000000" pitchFamily="34" charset="-128"/>
                          <a:cs typeface="Arial Narrow" panose="020B0604020202020204" pitchFamily="34" charset="0"/>
                        </a:rPr>
                        <a:t> YOSHINUMA</a:t>
                      </a:r>
                    </a:p>
                    <a:p>
                      <a:pPr>
                        <a:lnSpc>
                          <a:spcPct val="90000"/>
                        </a:lnSpc>
                      </a:pPr>
                      <a:r>
                        <a:rPr lang="en-US" altLang="ja-JP" sz="1200" b="1" i="0" spc="0" baseline="0" dirty="0" err="1">
                          <a:solidFill>
                            <a:schemeClr val="tx1"/>
                          </a:solidFill>
                          <a:latin typeface="Arial Narrow" panose="020B0604020202020204" pitchFamily="34" charset="0"/>
                          <a:ea typeface="Hiragino Kaku Gothic ProN W6" panose="020B0300000000000000" pitchFamily="34" charset="-128"/>
                          <a:cs typeface="Arial Narrow" panose="020B0604020202020204" pitchFamily="34" charset="0"/>
                        </a:rPr>
                        <a:t>Tetsutaro</a:t>
                      </a:r>
                      <a:r>
                        <a:rPr lang="en-US" altLang="ja-JP" sz="1200" b="1" i="0" spc="0" baseline="0" dirty="0">
                          <a:solidFill>
                            <a:schemeClr val="tx1"/>
                          </a:solidFill>
                          <a:latin typeface="Arial Narrow" panose="020B0604020202020204" pitchFamily="34" charset="0"/>
                          <a:ea typeface="Hiragino Kaku Gothic ProN W6" panose="020B0300000000000000" pitchFamily="34" charset="-128"/>
                          <a:cs typeface="Arial Narrow" panose="020B0604020202020204" pitchFamily="34" charset="0"/>
                        </a:rPr>
                        <a:t> OISHI</a:t>
                      </a:r>
                    </a:p>
                    <a:p>
                      <a:pPr>
                        <a:lnSpc>
                          <a:spcPct val="90000"/>
                        </a:lnSpc>
                      </a:pPr>
                      <a:r>
                        <a:rPr lang="en-US" altLang="ja-JP" sz="1200" b="1" i="0" spc="0" baseline="0" dirty="0">
                          <a:solidFill>
                            <a:schemeClr val="tx1"/>
                          </a:solidFill>
                          <a:latin typeface="Arial Narrow" panose="020B0604020202020204" pitchFamily="34" charset="0"/>
                          <a:ea typeface="Hiragino Kaku Gothic ProN W6" panose="020B0300000000000000" pitchFamily="34" charset="-128"/>
                          <a:cs typeface="Arial Narrow" panose="020B0604020202020204" pitchFamily="34" charset="0"/>
                        </a:rPr>
                        <a:t>Tomoko KAWATE</a:t>
                      </a:r>
                    </a:p>
                  </a:txBody>
                  <a:tcPr marL="64069" marR="64069" marT="32035" marB="320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600" b="1" i="0" spc="-40" baseline="0" dirty="0">
                          <a:solidFill>
                            <a:schemeClr val="tx1"/>
                          </a:solidFill>
                          <a:latin typeface="Arial Narrow" panose="020B0604020202020204" pitchFamily="34" charset="0"/>
                          <a:ea typeface="Hiragino Kaku Gothic ProN W6" panose="020B0300000000000000" pitchFamily="34" charset="-128"/>
                          <a:cs typeface="Arial Narrow" panose="020B0604020202020204" pitchFamily="34" charset="0"/>
                        </a:rPr>
                        <a:t>[TBD]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56276641"/>
                  </a:ext>
                </a:extLst>
              </a:tr>
              <a:tr h="432373">
                <a:tc rowSpan="2">
                  <a:txBody>
                    <a:bodyPr/>
                    <a:lstStyle/>
                    <a:p>
                      <a:pPr algn="ctr"/>
                      <a:r>
                        <a:rPr lang="en-US" sz="1200" b="1" i="0" dirty="0">
                          <a:latin typeface="Arial Narrow" panose="020B0604020202020204" pitchFamily="34" charset="0"/>
                          <a:cs typeface="Arial Narrow" panose="020B0604020202020204" pitchFamily="34" charset="0"/>
                        </a:rPr>
                        <a:t>4</a:t>
                      </a:r>
                      <a:endParaRPr lang="en-US" sz="1200" b="1" i="0" dirty="0">
                        <a:latin typeface="Arial Narrow" panose="020B0604020202020204" pitchFamily="34" charset="0"/>
                        <a:ea typeface="Hiragino Kaku Gothic ProN W6" panose="020B0300000000000000" pitchFamily="34" charset="-128"/>
                        <a:cs typeface="Arial Narrow" panose="020B0604020202020204" pitchFamily="34" charset="0"/>
                      </a:endParaRPr>
                    </a:p>
                  </a:txBody>
                  <a:tcPr marL="64069" marR="64069" marT="32035" marB="320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DDCF"/>
                    </a:solidFill>
                  </a:tcPr>
                </a:tc>
                <a:tc rowSpan="2">
                  <a:txBody>
                    <a:bodyPr/>
                    <a:lstStyle/>
                    <a:p>
                      <a:pPr algn="ctr"/>
                      <a:r>
                        <a:rPr lang="en-US" sz="1200" b="1" i="0" dirty="0">
                          <a:latin typeface="Arial Narrow" panose="020B0604020202020204" pitchFamily="34" charset="0"/>
                          <a:ea typeface="Hiragino Kaku Gothic ProN W6" panose="020B0300000000000000" pitchFamily="34" charset="-128"/>
                          <a:cs typeface="Arial Narrow" panose="020B0604020202020204" pitchFamily="34" charset="0"/>
                        </a:rPr>
                        <a:t>Instability</a:t>
                      </a:r>
                    </a:p>
                  </a:txBody>
                  <a:tcPr marL="64069" marR="64069" marT="32035" marB="320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DDCF"/>
                    </a:solidFill>
                  </a:tcPr>
                </a:tc>
                <a:tc rowSpan="2">
                  <a:txBody>
                    <a:bodyPr/>
                    <a:lstStyle/>
                    <a:p>
                      <a:pPr marL="184150" indent="-184150">
                        <a:buFont typeface="Wingdings" pitchFamily="2" charset="2"/>
                        <a:buChar char="l"/>
                        <a:tabLst/>
                      </a:pPr>
                      <a:r>
                        <a:rPr lang="en-US" sz="1200" b="1" i="0" spc="0" baseline="0" dirty="0">
                          <a:latin typeface="Arial Narrow" panose="020B0604020202020204" pitchFamily="34" charset="0"/>
                          <a:ea typeface="Hiragino Kaku Gothic ProN W6" panose="020B0300000000000000" pitchFamily="34" charset="-128"/>
                          <a:cs typeface="Arial Narrow" panose="020B0604020202020204" pitchFamily="34" charset="0"/>
                        </a:rPr>
                        <a:t>Wave-Particle Interactions </a:t>
                      </a:r>
                      <a:br>
                        <a:rPr lang="en-US" sz="1200" b="1" i="0" spc="0" baseline="0" dirty="0">
                          <a:latin typeface="Arial Narrow" panose="020B0604020202020204" pitchFamily="34" charset="0"/>
                          <a:ea typeface="Hiragino Kaku Gothic ProN W6" panose="020B0300000000000000" pitchFamily="34" charset="-128"/>
                          <a:cs typeface="Arial Narrow" panose="020B0604020202020204" pitchFamily="34" charset="0"/>
                        </a:rPr>
                      </a:br>
                      <a:r>
                        <a:rPr lang="en-US" sz="1200" b="1" i="0" spc="0" baseline="0" dirty="0">
                          <a:latin typeface="Arial Narrow" panose="020B0604020202020204" pitchFamily="34" charset="0"/>
                          <a:ea typeface="Hiragino Kaku Gothic ProN W6" panose="020B0300000000000000" pitchFamily="34" charset="-128"/>
                          <a:cs typeface="Arial Narrow" panose="020B0604020202020204" pitchFamily="34" charset="0"/>
                        </a:rPr>
                        <a:t>(e.g. Landau damping, TAE, ...)</a:t>
                      </a:r>
                    </a:p>
                    <a:p>
                      <a:pPr marL="184150" marR="0" lvl="0" indent="-184150" algn="l" defTabSz="914400" rtl="0" eaLnBrk="1" fontAlgn="auto" latinLnBrk="0" hangingPunct="1">
                        <a:lnSpc>
                          <a:spcPct val="100000"/>
                        </a:lnSpc>
                        <a:spcBef>
                          <a:spcPts val="0"/>
                        </a:spcBef>
                        <a:spcAft>
                          <a:spcPts val="0"/>
                        </a:spcAft>
                        <a:buClrTx/>
                        <a:buSzTx/>
                        <a:buFont typeface="Wingdings" pitchFamily="2" charset="2"/>
                        <a:buChar char="l"/>
                        <a:tabLst/>
                        <a:defRPr/>
                      </a:pPr>
                      <a:r>
                        <a:rPr lang="en-US" sz="1200" b="1" i="0" spc="0" baseline="0" dirty="0">
                          <a:latin typeface="Arial Narrow" panose="020B0604020202020204" pitchFamily="34" charset="0"/>
                          <a:ea typeface="Hiragino Kaku Gothic ProN W6" panose="020B0300000000000000" pitchFamily="34" charset="-128"/>
                          <a:cs typeface="Arial Narrow" panose="020B0604020202020204" pitchFamily="34" charset="0"/>
                        </a:rPr>
                        <a:t>Abrupt events/Transitions</a:t>
                      </a:r>
                      <a:endParaRPr lang="en-US" altLang="ja-JP" sz="1200" b="1" i="0" spc="0" baseline="0" dirty="0">
                        <a:solidFill>
                          <a:schemeClr val="tx1"/>
                        </a:solidFill>
                        <a:latin typeface="Arial Narrow" panose="020B0604020202020204" pitchFamily="34" charset="0"/>
                        <a:ea typeface="Hiragino Kaku Gothic ProN W6" panose="020B0300000000000000" pitchFamily="34" charset="-128"/>
                        <a:cs typeface="Arial Narrow" panose="020B0604020202020204" pitchFamily="34" charset="0"/>
                      </a:endParaRPr>
                    </a:p>
                  </a:txBody>
                  <a:tcPr marL="64069" marR="64069" marT="32035" marB="320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DDCF"/>
                    </a:solidFill>
                  </a:tcPr>
                </a:tc>
                <a:tc>
                  <a:txBody>
                    <a:bodyPr/>
                    <a:lstStyle/>
                    <a:p>
                      <a:pPr marL="7938" indent="-7938">
                        <a:lnSpc>
                          <a:spcPct val="90000"/>
                        </a:lnSpc>
                        <a:tabLst/>
                      </a:pPr>
                      <a:r>
                        <a:rPr lang="en-US" altLang="ja-JP" sz="1200" b="1" i="0" spc="0" baseline="0" dirty="0">
                          <a:solidFill>
                            <a:schemeClr val="tx1"/>
                          </a:solidFill>
                          <a:latin typeface="Arial Narrow" panose="020B0604020202020204" pitchFamily="34" charset="0"/>
                          <a:ea typeface="Hiragino Kaku Gothic ProN W6" panose="020B0300000000000000" pitchFamily="34" charset="-128"/>
                          <a:cs typeface="Arial Narrow" panose="020B0604020202020204" pitchFamily="34" charset="0"/>
                        </a:rPr>
                        <a:t>Yasuhiro SUZUKI</a:t>
                      </a:r>
                      <a:r>
                        <a:rPr lang="en-US" altLang="ja-JP" sz="1100" b="1" i="0" spc="0" baseline="0" dirty="0">
                          <a:solidFill>
                            <a:schemeClr val="tx1"/>
                          </a:solidFill>
                          <a:latin typeface="Arial Narrow" panose="020B0604020202020204" pitchFamily="34" charset="0"/>
                          <a:ea typeface="Hiragino Kaku Gothic ProN W6" panose="020B0300000000000000" pitchFamily="34" charset="-128"/>
                          <a:cs typeface="Arial Narrow" panose="020B0604020202020204" pitchFamily="34" charset="0"/>
                        </a:rPr>
                        <a:t> (</a:t>
                      </a:r>
                      <a:r>
                        <a:rPr lang="en-US" altLang="ja-JP" sz="1100" b="1" i="0" spc="0" baseline="0" dirty="0" err="1">
                          <a:solidFill>
                            <a:srgbClr val="0070C0"/>
                          </a:solidFill>
                          <a:latin typeface="Arial Narrow" panose="020B0604020202020204" pitchFamily="34" charset="0"/>
                          <a:ea typeface="Hiragino Kaku Gothic ProN W6" panose="020B0300000000000000" pitchFamily="34" charset="-128"/>
                          <a:cs typeface="Arial Narrow" panose="020B0604020202020204" pitchFamily="34" charset="0"/>
                        </a:rPr>
                        <a:t>suzuki.yasuhiro@nifs.ac.jp</a:t>
                      </a:r>
                      <a:r>
                        <a:rPr lang="en-US" altLang="ja-JP" sz="1100" b="1" i="0" spc="0" baseline="0" dirty="0">
                          <a:solidFill>
                            <a:schemeClr val="tx1"/>
                          </a:solidFill>
                          <a:latin typeface="Arial Narrow" panose="020B0604020202020204" pitchFamily="34" charset="0"/>
                          <a:ea typeface="Hiragino Kaku Gothic ProN W6" panose="020B0300000000000000" pitchFamily="34" charset="-128"/>
                          <a:cs typeface="Arial Narrow" panose="020B0604020202020204" pitchFamily="34" charset="0"/>
                        </a:rPr>
                        <a:t>)</a:t>
                      </a:r>
                      <a:endParaRPr lang="en-US" altLang="ja-JP" sz="1200" b="1" i="0" spc="0" baseline="0" dirty="0">
                        <a:solidFill>
                          <a:schemeClr val="tx1"/>
                        </a:solidFill>
                        <a:latin typeface="Arial Narrow" panose="020B0604020202020204" pitchFamily="34" charset="0"/>
                        <a:ea typeface="Hiragino Kaku Gothic ProN W6" panose="020B0300000000000000" pitchFamily="34" charset="-128"/>
                        <a:cs typeface="Arial Narrow" panose="020B0604020202020204" pitchFamily="34" charset="0"/>
                      </a:endParaRPr>
                    </a:p>
                    <a:p>
                      <a:pPr marL="7938" indent="-7938">
                        <a:lnSpc>
                          <a:spcPct val="90000"/>
                        </a:lnSpc>
                        <a:tabLst/>
                      </a:pPr>
                      <a:r>
                        <a:rPr lang="en-US" altLang="ja-JP" sz="1200" b="1" i="0" spc="0" baseline="0" dirty="0">
                          <a:solidFill>
                            <a:schemeClr val="tx1"/>
                          </a:solidFill>
                          <a:latin typeface="Arial Narrow" panose="020B0604020202020204" pitchFamily="34" charset="0"/>
                          <a:ea typeface="Hiragino Kaku Gothic ProN W6" panose="020B0300000000000000" pitchFamily="34" charset="-128"/>
                          <a:cs typeface="Arial Narrow" panose="020B0604020202020204" pitchFamily="34" charset="0"/>
                        </a:rPr>
                        <a:t>Kenichi NAGAOKA</a:t>
                      </a:r>
                      <a:r>
                        <a:rPr lang="en-US" altLang="ja-JP" sz="1100" b="1" i="0" spc="0" baseline="0" dirty="0">
                          <a:solidFill>
                            <a:schemeClr val="tx1"/>
                          </a:solidFill>
                          <a:latin typeface="Arial Narrow" panose="020B0604020202020204" pitchFamily="34" charset="0"/>
                          <a:ea typeface="Hiragino Kaku Gothic ProN W6" panose="020B0300000000000000" pitchFamily="34" charset="-128"/>
                          <a:cs typeface="Arial Narrow" panose="020B0604020202020204" pitchFamily="34" charset="0"/>
                        </a:rPr>
                        <a:t> (</a:t>
                      </a:r>
                      <a:r>
                        <a:rPr lang="en-US" altLang="ja-JP" sz="1100" b="1" i="0" spc="0" baseline="0" dirty="0" err="1">
                          <a:solidFill>
                            <a:srgbClr val="0070C0"/>
                          </a:solidFill>
                          <a:latin typeface="Arial Narrow" panose="020B0604020202020204" pitchFamily="34" charset="0"/>
                          <a:ea typeface="Hiragino Kaku Gothic ProN W6" panose="020B0300000000000000" pitchFamily="34" charset="-128"/>
                          <a:cs typeface="Arial Narrow" panose="020B0604020202020204" pitchFamily="34" charset="0"/>
                        </a:rPr>
                        <a:t>nagaoka.kenichi@nifs.ac.jp</a:t>
                      </a:r>
                      <a:r>
                        <a:rPr lang="en-US" altLang="ja-JP" sz="1100" b="1" i="0" spc="0" baseline="0" dirty="0">
                          <a:solidFill>
                            <a:schemeClr val="tx1"/>
                          </a:solidFill>
                          <a:latin typeface="Arial Narrow" panose="020B0604020202020204" pitchFamily="34" charset="0"/>
                          <a:ea typeface="Hiragino Kaku Gothic ProN W6" panose="020B0300000000000000" pitchFamily="34" charset="-128"/>
                          <a:cs typeface="Arial Narrow" panose="020B0604020202020204" pitchFamily="34" charset="0"/>
                        </a:rPr>
                        <a:t>)</a:t>
                      </a:r>
                      <a:endParaRPr lang="en-US" sz="1200" b="1" i="0" spc="0" baseline="0" dirty="0">
                        <a:solidFill>
                          <a:schemeClr val="tx1"/>
                        </a:solidFill>
                        <a:latin typeface="Arial Narrow" panose="020B0604020202020204" pitchFamily="34" charset="0"/>
                        <a:ea typeface="Hiragino Kaku Gothic ProN W6" panose="020B0300000000000000" pitchFamily="34" charset="-128"/>
                        <a:cs typeface="Arial Narrow" panose="020B0604020202020204" pitchFamily="34" charset="0"/>
                      </a:endParaRPr>
                    </a:p>
                  </a:txBody>
                  <a:tcPr marL="64069" marR="64069" marT="32035" marB="320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rowSpan="2">
                  <a:txBody>
                    <a:bodyPr/>
                    <a:lstStyle/>
                    <a:p>
                      <a:r>
                        <a:rPr lang="en-US" altLang="ja-JP" sz="1200" b="1" i="0" spc="-40" baseline="0" dirty="0" err="1">
                          <a:solidFill>
                            <a:schemeClr val="tx1"/>
                          </a:solidFill>
                          <a:latin typeface="Arial Narrow" panose="020B0604020202020204" pitchFamily="34" charset="0"/>
                          <a:ea typeface="Hiragino Kaku Gothic ProN W6" panose="020B0300000000000000" pitchFamily="34" charset="-128"/>
                          <a:cs typeface="Arial Narrow" panose="020B0604020202020204" pitchFamily="34" charset="0"/>
                        </a:rPr>
                        <a:t>Yuto</a:t>
                      </a:r>
                      <a:r>
                        <a:rPr lang="en-US" altLang="ja-JP" sz="1200" b="1" i="0" spc="-40" baseline="0" dirty="0">
                          <a:solidFill>
                            <a:schemeClr val="tx1"/>
                          </a:solidFill>
                          <a:latin typeface="Arial Narrow" panose="020B0604020202020204" pitchFamily="34" charset="0"/>
                          <a:ea typeface="Hiragino Kaku Gothic ProN W6" panose="020B0300000000000000" pitchFamily="34" charset="-128"/>
                          <a:cs typeface="Arial Narrow" panose="020B0604020202020204" pitchFamily="34" charset="0"/>
                        </a:rPr>
                        <a:t> KATOH </a:t>
                      </a:r>
                      <a:br>
                        <a:rPr lang="en-US" altLang="ja-JP" sz="1200" b="1" i="0" spc="-40" baseline="0" dirty="0">
                          <a:solidFill>
                            <a:schemeClr val="tx1"/>
                          </a:solidFill>
                          <a:latin typeface="Arial Narrow" panose="020B0604020202020204" pitchFamily="34" charset="0"/>
                          <a:ea typeface="Hiragino Kaku Gothic ProN W6" panose="020B0300000000000000" pitchFamily="34" charset="-128"/>
                          <a:cs typeface="Arial Narrow" panose="020B0604020202020204" pitchFamily="34" charset="0"/>
                        </a:rPr>
                      </a:br>
                      <a:r>
                        <a:rPr lang="en-US" altLang="ja-JP" sz="1200" b="1" i="0" spc="-40" baseline="0" dirty="0">
                          <a:solidFill>
                            <a:schemeClr val="tx1"/>
                          </a:solidFill>
                          <a:latin typeface="Arial Narrow" panose="020B0604020202020204" pitchFamily="34" charset="0"/>
                          <a:ea typeface="Hiragino Kaku Gothic ProN W6" panose="020B0300000000000000" pitchFamily="34" charset="-128"/>
                          <a:cs typeface="Arial Narrow" panose="020B0604020202020204" pitchFamily="34" charset="0"/>
                        </a:rPr>
                        <a:t>(Tohoku U.)</a:t>
                      </a:r>
                    </a:p>
                  </a:txBody>
                  <a:tcPr marL="64069" marR="64069" marT="32035" marB="320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F0EA"/>
                    </a:solidFill>
                  </a:tcPr>
                </a:tc>
                <a:extLst>
                  <a:ext uri="{0D108BD9-81ED-4DB2-BD59-A6C34878D82A}">
                    <a16:rowId xmlns:a16="http://schemas.microsoft.com/office/drawing/2014/main" val="3865524138"/>
                  </a:ext>
                </a:extLst>
              </a:tr>
              <a:tr h="376133">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nSpc>
                          <a:spcPct val="90000"/>
                        </a:lnSpc>
                      </a:pPr>
                      <a:r>
                        <a:rPr lang="en-US" altLang="ja-JP" sz="1100" b="1" i="0" spc="0" baseline="0" dirty="0">
                          <a:solidFill>
                            <a:schemeClr val="tx1"/>
                          </a:solidFill>
                          <a:latin typeface="Arial Narrow" panose="020B0604020202020204" pitchFamily="34" charset="0"/>
                          <a:ea typeface="Hiragino Kaku Gothic ProN W6" panose="020B0300000000000000" pitchFamily="34" charset="-128"/>
                          <a:cs typeface="Arial Narrow" panose="020B0604020202020204" pitchFamily="34" charset="0"/>
                        </a:rPr>
                        <a:t>Yuki TAKEMURA</a:t>
                      </a:r>
                    </a:p>
                    <a:p>
                      <a:pPr>
                        <a:lnSpc>
                          <a:spcPct val="90000"/>
                        </a:lnSpc>
                      </a:pPr>
                      <a:r>
                        <a:rPr lang="en-US" altLang="ja-JP" sz="1100" b="1" i="0" spc="0" baseline="0" dirty="0">
                          <a:solidFill>
                            <a:schemeClr val="tx1"/>
                          </a:solidFill>
                          <a:latin typeface="Arial Narrow" panose="020B0604020202020204" pitchFamily="34" charset="0"/>
                          <a:ea typeface="Hiragino Kaku Gothic ProN W6" panose="020B0300000000000000" pitchFamily="34" charset="-128"/>
                          <a:cs typeface="Arial Narrow" panose="020B0604020202020204" pitchFamily="34" charset="0"/>
                        </a:rPr>
                        <a:t>Shuji KAMIO</a:t>
                      </a:r>
                      <a:endParaRPr lang="en-US" sz="1100" b="1" i="0" spc="0" baseline="0" dirty="0">
                        <a:solidFill>
                          <a:schemeClr val="tx1"/>
                        </a:solidFill>
                        <a:latin typeface="Arial Narrow" panose="020B0604020202020204" pitchFamily="34" charset="0"/>
                        <a:ea typeface="Hiragino Kaku Gothic ProN W6" panose="020B0300000000000000" pitchFamily="34" charset="-128"/>
                        <a:cs typeface="Arial Narrow" panose="020B0604020202020204" pitchFamily="34" charset="0"/>
                      </a:endParaRPr>
                    </a:p>
                  </a:txBody>
                  <a:tcPr marL="64069" marR="64069" marT="32035" marB="320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DDCF"/>
                    </a:solid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600" b="1" i="0" spc="-40" baseline="0" dirty="0">
                          <a:solidFill>
                            <a:schemeClr val="tx1"/>
                          </a:solidFill>
                          <a:latin typeface="Arial Narrow" panose="020B0604020202020204" pitchFamily="34" charset="0"/>
                          <a:ea typeface="Hiragino Kaku Gothic ProN W6" panose="020B0300000000000000" pitchFamily="34" charset="-128"/>
                          <a:cs typeface="Arial Narrow" panose="020B0604020202020204" pitchFamily="34" charset="0"/>
                        </a:rPr>
                        <a:t>[TBD]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5397633"/>
                  </a:ext>
                </a:extLst>
              </a:tr>
            </a:tbl>
          </a:graphicData>
        </a:graphic>
      </p:graphicFrame>
      <p:sp>
        <p:nvSpPr>
          <p:cNvPr id="7" name="テキスト ボックス 1">
            <a:extLst>
              <a:ext uri="{FF2B5EF4-FFF2-40B4-BE49-F238E27FC236}">
                <a16:creationId xmlns:a16="http://schemas.microsoft.com/office/drawing/2014/main" id="{2EDD2AF9-B5E0-5E4D-B024-270DBB15E046}"/>
              </a:ext>
            </a:extLst>
          </p:cNvPr>
          <p:cNvSpPr txBox="1"/>
          <p:nvPr/>
        </p:nvSpPr>
        <p:spPr>
          <a:xfrm>
            <a:off x="573158" y="4808534"/>
            <a:ext cx="3059982" cy="276999"/>
          </a:xfrm>
          <a:prstGeom prst="rect">
            <a:avLst/>
          </a:prstGeom>
          <a:solidFill>
            <a:srgbClr val="FFFFFF"/>
          </a:solidFill>
        </p:spPr>
        <p:txBody>
          <a:bodyPr wrap="square" rtlCol="0">
            <a:spAutoFit/>
          </a:bodyPr>
          <a:lstStyle/>
          <a:p>
            <a:pPr>
              <a:buClr>
                <a:srgbClr val="0000C7"/>
              </a:buClr>
            </a:pPr>
            <a:r>
              <a:rPr lang="en-US" sz="1200" b="1" dirty="0">
                <a:latin typeface="Arial Narrow" panose="020B0604020202020204" pitchFamily="34" charset="0"/>
                <a:ea typeface="ヒラギノ角ゴ Pro W6"/>
                <a:cs typeface="Arial Narrow" panose="020B0604020202020204" pitchFamily="34" charset="0"/>
              </a:rPr>
              <a:t>*International Advisers will be also added</a:t>
            </a:r>
          </a:p>
        </p:txBody>
      </p:sp>
    </p:spTree>
    <p:extLst>
      <p:ext uri="{BB962C8B-B14F-4D97-AF65-F5344CB8AC3E}">
        <p14:creationId xmlns:p14="http://schemas.microsoft.com/office/powerpoint/2010/main" val="26861025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a:t>Outline</a:t>
            </a:r>
          </a:p>
        </p:txBody>
      </p:sp>
      <p:sp>
        <p:nvSpPr>
          <p:cNvPr id="3" name="Marcador de contenido 2"/>
          <p:cNvSpPr>
            <a:spLocks noGrp="1"/>
          </p:cNvSpPr>
          <p:nvPr>
            <p:ph idx="1"/>
          </p:nvPr>
        </p:nvSpPr>
        <p:spPr/>
        <p:txBody>
          <a:bodyPr anchor="ctr"/>
          <a:lstStyle/>
          <a:p>
            <a:pPr marL="457200" indent="-457200">
              <a:buFont typeface="+mj-lt"/>
              <a:buAutoNum type="arabicPeriod"/>
            </a:pPr>
            <a:r>
              <a:rPr lang="en-US" dirty="0">
                <a:solidFill>
                  <a:schemeClr val="bg2">
                    <a:lumMod val="90000"/>
                  </a:schemeClr>
                </a:solidFill>
              </a:rPr>
              <a:t>4-slide summary of the 2020 LHD campaign</a:t>
            </a:r>
          </a:p>
          <a:p>
            <a:pPr marL="457200" indent="-457200">
              <a:buFont typeface="+mj-lt"/>
              <a:buAutoNum type="arabicPeriod"/>
            </a:pPr>
            <a:r>
              <a:rPr lang="en-US" dirty="0">
                <a:solidFill>
                  <a:schemeClr val="bg2">
                    <a:lumMod val="90000"/>
                  </a:schemeClr>
                </a:solidFill>
              </a:rPr>
              <a:t>Timeline and prospects for the next campaigns</a:t>
            </a:r>
          </a:p>
          <a:p>
            <a:pPr marL="457200" indent="-457200">
              <a:buFont typeface="+mj-lt"/>
              <a:buAutoNum type="arabicPeriod"/>
            </a:pPr>
            <a:r>
              <a:rPr lang="en-US" dirty="0"/>
              <a:t>Strong points of the Large Helical Device</a:t>
            </a:r>
          </a:p>
          <a:p>
            <a:pPr marL="457200" indent="-457200">
              <a:buFont typeface="+mj-lt"/>
              <a:buAutoNum type="arabicPeriod"/>
            </a:pPr>
            <a:r>
              <a:rPr lang="en-US" dirty="0">
                <a:solidFill>
                  <a:schemeClr val="bg2">
                    <a:lumMod val="90000"/>
                  </a:schemeClr>
                </a:solidFill>
              </a:rPr>
              <a:t>Some topics of special relevance for WPW7X and Roadmap M8</a:t>
            </a:r>
          </a:p>
        </p:txBody>
      </p:sp>
      <p:sp>
        <p:nvSpPr>
          <p:cNvPr id="4" name="Marcador de pie de página 3"/>
          <p:cNvSpPr>
            <a:spLocks noGrp="1"/>
          </p:cNvSpPr>
          <p:nvPr>
            <p:ph type="ftr" sz="quarter" idx="11"/>
          </p:nvPr>
        </p:nvSpPr>
        <p:spPr/>
        <p:txBody>
          <a:bodyPr/>
          <a:lstStyle/>
          <a:p>
            <a:pPr algn="r"/>
            <a:r>
              <a:rPr lang="en-GB"/>
              <a:t>A. Alonso, A. Dinklage and I. Calvo | FSD Meeting | 04-05-2021 | Page </a:t>
            </a:r>
            <a:fld id="{6A6D9FA1-99C7-4910-8E32-B85D378B0060}" type="slidenum">
              <a:rPr lang="en-GB" smtClean="0"/>
              <a:pPr algn="r"/>
              <a:t>13</a:t>
            </a:fld>
            <a:endParaRPr lang="en-GB" dirty="0"/>
          </a:p>
        </p:txBody>
      </p:sp>
      <p:sp>
        <p:nvSpPr>
          <p:cNvPr id="5" name="Marcador de contenido 4"/>
          <p:cNvSpPr>
            <a:spLocks noGrp="1"/>
          </p:cNvSpPr>
          <p:nvPr>
            <p:ph idx="12"/>
          </p:nvPr>
        </p:nvSpPr>
        <p:spPr/>
        <p:txBody>
          <a:bodyPr>
            <a:normAutofit lnSpcReduction="10000"/>
          </a:bodyPr>
          <a:lstStyle/>
          <a:p>
            <a:endParaRPr lang="en-US"/>
          </a:p>
        </p:txBody>
      </p:sp>
    </p:spTree>
    <p:extLst>
      <p:ext uri="{BB962C8B-B14F-4D97-AF65-F5344CB8AC3E}">
        <p14:creationId xmlns:p14="http://schemas.microsoft.com/office/powerpoint/2010/main" val="35432366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a:t>Strong points of LHD (I)</a:t>
            </a:r>
          </a:p>
        </p:txBody>
      </p:sp>
      <p:sp>
        <p:nvSpPr>
          <p:cNvPr id="3" name="Marcador de contenido 2"/>
          <p:cNvSpPr>
            <a:spLocks noGrp="1"/>
          </p:cNvSpPr>
          <p:nvPr>
            <p:ph idx="1"/>
          </p:nvPr>
        </p:nvSpPr>
        <p:spPr/>
        <p:txBody>
          <a:bodyPr/>
          <a:lstStyle/>
          <a:p>
            <a:r>
              <a:rPr lang="en-US" u="sng" dirty="0"/>
              <a:t>Good platform for transport studies</a:t>
            </a:r>
          </a:p>
          <a:p>
            <a:pPr lvl="1"/>
            <a:r>
              <a:rPr lang="en-US" dirty="0"/>
              <a:t>Several advanced plasma diagnostics</a:t>
            </a:r>
          </a:p>
          <a:p>
            <a:pPr lvl="2"/>
            <a:r>
              <a:rPr lang="en-US" dirty="0"/>
              <a:t>High spatial/temporal resolution of TS </a:t>
            </a:r>
            <a:r>
              <a:rPr lang="en-US" dirty="0" err="1"/>
              <a:t>T</a:t>
            </a:r>
            <a:r>
              <a:rPr lang="en-US" baseline="-25000" dirty="0" err="1"/>
              <a:t>e</a:t>
            </a:r>
            <a:r>
              <a:rPr lang="en-US" dirty="0"/>
              <a:t> and n</a:t>
            </a:r>
            <a:r>
              <a:rPr lang="en-US" baseline="-25000" dirty="0"/>
              <a:t>e</a:t>
            </a:r>
            <a:r>
              <a:rPr lang="en-US" dirty="0"/>
              <a:t> measurements, and CXRS </a:t>
            </a:r>
            <a:r>
              <a:rPr lang="en-US" dirty="0" err="1"/>
              <a:t>T</a:t>
            </a:r>
            <a:r>
              <a:rPr lang="en-US" baseline="-25000" dirty="0" err="1"/>
              <a:t>i</a:t>
            </a:r>
            <a:r>
              <a:rPr lang="en-US" dirty="0"/>
              <a:t>, </a:t>
            </a:r>
            <a:r>
              <a:rPr lang="en-US" dirty="0" err="1"/>
              <a:t>V</a:t>
            </a:r>
            <a:r>
              <a:rPr lang="en-US" baseline="-25000" dirty="0" err="1"/>
              <a:t>tor</a:t>
            </a:r>
            <a:r>
              <a:rPr lang="en-US" dirty="0"/>
              <a:t> and </a:t>
            </a:r>
            <a:r>
              <a:rPr lang="en-US" dirty="0" err="1"/>
              <a:t>n</a:t>
            </a:r>
            <a:r>
              <a:rPr lang="en-US" baseline="-25000" dirty="0" err="1"/>
              <a:t>C</a:t>
            </a:r>
            <a:r>
              <a:rPr lang="en-US" dirty="0"/>
              <a:t>.</a:t>
            </a:r>
          </a:p>
          <a:p>
            <a:pPr lvl="2"/>
            <a:r>
              <a:rPr lang="en-US" dirty="0"/>
              <a:t>Hydrogen isotope fraction (H/D) profile measurements.</a:t>
            </a:r>
          </a:p>
          <a:p>
            <a:pPr lvl="2"/>
            <a:r>
              <a:rPr lang="en-US" dirty="0"/>
              <a:t>HIBP for core electrostatic potential measurements.</a:t>
            </a:r>
          </a:p>
          <a:p>
            <a:pPr lvl="2"/>
            <a:r>
              <a:rPr lang="en-US" dirty="0"/>
              <a:t>Several turbulence diagnostics (PCI, DBS, ECE, etc.).</a:t>
            </a:r>
          </a:p>
          <a:p>
            <a:pPr lvl="1"/>
            <a:r>
              <a:rPr lang="en-US" dirty="0"/>
              <a:t>Pellet injectors (fueling and TESPEL impurity tracers)</a:t>
            </a:r>
          </a:p>
          <a:p>
            <a:pPr lvl="1"/>
            <a:r>
              <a:rPr lang="en-US" dirty="0"/>
              <a:t>Multiple heating methods  (p-NBI, n-NBI, ECRH, ICRH).</a:t>
            </a:r>
          </a:p>
        </p:txBody>
      </p:sp>
      <p:sp>
        <p:nvSpPr>
          <p:cNvPr id="4" name="Marcador de pie de página 3"/>
          <p:cNvSpPr>
            <a:spLocks noGrp="1"/>
          </p:cNvSpPr>
          <p:nvPr>
            <p:ph type="ftr" sz="quarter" idx="11"/>
          </p:nvPr>
        </p:nvSpPr>
        <p:spPr/>
        <p:txBody>
          <a:bodyPr/>
          <a:lstStyle/>
          <a:p>
            <a:pPr algn="r"/>
            <a:r>
              <a:rPr lang="en-GB"/>
              <a:t>A. Alonso, A. Dinklage and I. Calvo | FSD Meeting | 04-05-2021 | Page </a:t>
            </a:r>
            <a:fld id="{6A6D9FA1-99C7-4910-8E32-B85D378B0060}" type="slidenum">
              <a:rPr lang="en-GB" smtClean="0"/>
              <a:pPr algn="r"/>
              <a:t>14</a:t>
            </a:fld>
            <a:endParaRPr lang="en-GB" dirty="0"/>
          </a:p>
        </p:txBody>
      </p:sp>
      <p:sp>
        <p:nvSpPr>
          <p:cNvPr id="5" name="Marcador de contenido 4"/>
          <p:cNvSpPr>
            <a:spLocks noGrp="1"/>
          </p:cNvSpPr>
          <p:nvPr>
            <p:ph idx="12"/>
          </p:nvPr>
        </p:nvSpPr>
        <p:spPr/>
        <p:txBody>
          <a:bodyPr>
            <a:normAutofit lnSpcReduction="10000"/>
          </a:bodyPr>
          <a:lstStyle/>
          <a:p>
            <a:r>
              <a:rPr lang="en-US" dirty="0"/>
              <a:t>Adapted from M. </a:t>
            </a:r>
            <a:r>
              <a:rPr lang="en-US" dirty="0" err="1"/>
              <a:t>Osakabe’s</a:t>
            </a:r>
            <a:r>
              <a:rPr lang="en-US" dirty="0"/>
              <a:t> presentation at the LHD Workshop</a:t>
            </a:r>
          </a:p>
        </p:txBody>
      </p:sp>
    </p:spTree>
    <p:extLst>
      <p:ext uri="{BB962C8B-B14F-4D97-AF65-F5344CB8AC3E}">
        <p14:creationId xmlns:p14="http://schemas.microsoft.com/office/powerpoint/2010/main" val="14461704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5">
            <a:extLst>
              <a:ext uri="{FF2B5EF4-FFF2-40B4-BE49-F238E27FC236}">
                <a16:creationId xmlns:a16="http://schemas.microsoft.com/office/drawing/2014/main" id="{EA6571A4-B35E-8F4E-8463-D2C9BFA883A0}"/>
              </a:ext>
            </a:extLst>
          </p:cNvPr>
          <p:cNvPicPr>
            <a:picLocks noChangeAspect="1"/>
          </p:cNvPicPr>
          <p:nvPr/>
        </p:nvPicPr>
        <p:blipFill>
          <a:blip r:embed="rId2"/>
          <a:stretch>
            <a:fillRect/>
          </a:stretch>
        </p:blipFill>
        <p:spPr>
          <a:xfrm>
            <a:off x="252047" y="766350"/>
            <a:ext cx="4479196" cy="4320000"/>
          </a:xfrm>
          <a:prstGeom prst="rect">
            <a:avLst/>
          </a:prstGeom>
        </p:spPr>
      </p:pic>
      <p:sp>
        <p:nvSpPr>
          <p:cNvPr id="2" name="Título 1"/>
          <p:cNvSpPr>
            <a:spLocks noGrp="1"/>
          </p:cNvSpPr>
          <p:nvPr>
            <p:ph type="title"/>
          </p:nvPr>
        </p:nvSpPr>
        <p:spPr/>
        <p:txBody>
          <a:bodyPr/>
          <a:lstStyle/>
          <a:p>
            <a:r>
              <a:rPr lang="en-GB" dirty="0"/>
              <a:t>Heating systems for next campaign</a:t>
            </a:r>
          </a:p>
        </p:txBody>
      </p:sp>
      <p:sp>
        <p:nvSpPr>
          <p:cNvPr id="4" name="Marcador de pie de página 3"/>
          <p:cNvSpPr>
            <a:spLocks noGrp="1"/>
          </p:cNvSpPr>
          <p:nvPr>
            <p:ph type="ftr" sz="quarter" idx="11"/>
          </p:nvPr>
        </p:nvSpPr>
        <p:spPr/>
        <p:txBody>
          <a:bodyPr/>
          <a:lstStyle/>
          <a:p>
            <a:pPr algn="r"/>
            <a:r>
              <a:rPr lang="en-GB"/>
              <a:t>A. Alonso, A. Dinklage and I. Calvo | FSD Meeting | 04-05-2021 | Page </a:t>
            </a:r>
            <a:fld id="{6A6D9FA1-99C7-4910-8E32-B85D378B0060}" type="slidenum">
              <a:rPr lang="en-GB" smtClean="0"/>
              <a:pPr algn="r"/>
              <a:t>15</a:t>
            </a:fld>
            <a:endParaRPr lang="en-GB" dirty="0"/>
          </a:p>
        </p:txBody>
      </p:sp>
      <p:sp>
        <p:nvSpPr>
          <p:cNvPr id="5" name="Marcador de contenido 4"/>
          <p:cNvSpPr>
            <a:spLocks noGrp="1"/>
          </p:cNvSpPr>
          <p:nvPr>
            <p:ph idx="12"/>
          </p:nvPr>
        </p:nvSpPr>
        <p:spPr/>
        <p:txBody>
          <a:bodyPr>
            <a:normAutofit lnSpcReduction="10000"/>
          </a:bodyPr>
          <a:lstStyle/>
          <a:p>
            <a:endParaRPr lang="en-GB"/>
          </a:p>
        </p:txBody>
      </p:sp>
      <p:sp>
        <p:nvSpPr>
          <p:cNvPr id="6" name="Text Box 10">
            <a:extLst>
              <a:ext uri="{FF2B5EF4-FFF2-40B4-BE49-F238E27FC236}">
                <a16:creationId xmlns:a16="http://schemas.microsoft.com/office/drawing/2014/main" id="{BCDDE587-AAE3-4B18-BC60-E830BEC5B56E}"/>
              </a:ext>
            </a:extLst>
          </p:cNvPr>
          <p:cNvSpPr txBox="1">
            <a:spLocks noChangeArrowheads="1"/>
          </p:cNvSpPr>
          <p:nvPr/>
        </p:nvSpPr>
        <p:spPr bwMode="auto">
          <a:xfrm>
            <a:off x="4876800" y="963426"/>
            <a:ext cx="4160712" cy="3925848"/>
          </a:xfrm>
          <a:prstGeom prst="rect">
            <a:avLst/>
          </a:prstGeom>
          <a:noFill/>
          <a:ln w="28575">
            <a:noFill/>
            <a:miter lim="800000"/>
            <a:headEnd/>
            <a:tailEnd/>
          </a:ln>
        </p:spPr>
        <p:txBody>
          <a:bodyPr wrap="square" lIns="63146" tIns="31574" rIns="63146" bIns="31574">
            <a:spAutoFit/>
          </a:bodyPr>
          <a:lstStyle/>
          <a:p>
            <a:pPr marL="247657" indent="-247657">
              <a:lnSpc>
                <a:spcPct val="90000"/>
              </a:lnSpc>
              <a:buClr>
                <a:srgbClr val="2F7A64"/>
              </a:buClr>
              <a:buFont typeface="Wingdings" pitchFamily="2" charset="2"/>
              <a:buChar char="l"/>
              <a:tabLst>
                <a:tab pos="1422924" algn="l"/>
                <a:tab pos="2104345" algn="l"/>
              </a:tabLst>
            </a:pPr>
            <a:r>
              <a:rPr lang="en-US" altLang="ja-JP" sz="1662" b="1" dirty="0">
                <a:solidFill>
                  <a:srgbClr val="0000C7"/>
                </a:solidFill>
                <a:latin typeface="Arial Narrow" panose="020B0604020202020204" pitchFamily="34" charset="0"/>
                <a:cs typeface="Arial Narrow" panose="020B0604020202020204" pitchFamily="34" charset="0"/>
                <a:sym typeface="Symbol"/>
              </a:rPr>
              <a:t>3 N</a:t>
            </a:r>
            <a:r>
              <a:rPr lang="en-US" altLang="ja-JP" sz="1662" b="1" dirty="0">
                <a:solidFill>
                  <a:srgbClr val="0000C7"/>
                </a:solidFill>
                <a:latin typeface="Arial Narrow" panose="020B0604020202020204" pitchFamily="34" charset="0"/>
                <a:cs typeface="Arial Narrow" panose="020B0604020202020204" pitchFamily="34" charset="0"/>
              </a:rPr>
              <a:t>egative-NBIs (tangential inj., NBI#1 - #3) </a:t>
            </a:r>
          </a:p>
          <a:p>
            <a:pPr marL="492382" lvl="1" indent="-244726">
              <a:lnSpc>
                <a:spcPct val="90000"/>
              </a:lnSpc>
              <a:buClr>
                <a:srgbClr val="2F7A64"/>
              </a:buClr>
              <a:buFont typeface="Wingdings" pitchFamily="2" charset="2"/>
              <a:buChar char="ü"/>
              <a:tabLst>
                <a:tab pos="1422924" algn="l"/>
                <a:tab pos="2104345" algn="l"/>
              </a:tabLst>
            </a:pPr>
            <a:r>
              <a:rPr lang="en-US" altLang="ja-JP" sz="1662" dirty="0">
                <a:latin typeface="Arial Narrow" panose="020B0604020202020204" pitchFamily="34" charset="0"/>
                <a:cs typeface="Arial Narrow" panose="020B0604020202020204" pitchFamily="34" charset="0"/>
              </a:rPr>
              <a:t>E = 180 – 190 keV</a:t>
            </a:r>
          </a:p>
          <a:p>
            <a:pPr marL="492382" lvl="1" indent="-244726">
              <a:lnSpc>
                <a:spcPct val="90000"/>
              </a:lnSpc>
              <a:buClr>
                <a:srgbClr val="2F7A64"/>
              </a:buClr>
              <a:buFont typeface="Wingdings" pitchFamily="2" charset="2"/>
              <a:buChar char="ü"/>
              <a:tabLst>
                <a:tab pos="1422924" algn="l"/>
                <a:tab pos="2104345" algn="l"/>
              </a:tabLst>
            </a:pPr>
            <a:r>
              <a:rPr lang="en-US" altLang="ja-JP" sz="1662" b="1" dirty="0">
                <a:solidFill>
                  <a:srgbClr val="0000FF"/>
                </a:solidFill>
                <a:latin typeface="Arial Narrow" panose="020B0604020202020204" pitchFamily="34" charset="0"/>
                <a:cs typeface="Arial Narrow" panose="020B0604020202020204" pitchFamily="34" charset="0"/>
              </a:rPr>
              <a:t>H</a:t>
            </a:r>
            <a:r>
              <a:rPr lang="en-US" altLang="ja-JP" sz="1662" dirty="0">
                <a:solidFill>
                  <a:srgbClr val="0000FF"/>
                </a:solidFill>
                <a:latin typeface="Arial Narrow" panose="020B0604020202020204" pitchFamily="34" charset="0"/>
                <a:cs typeface="Arial Narrow" panose="020B0604020202020204" pitchFamily="34" charset="0"/>
              </a:rPr>
              <a:t> </a:t>
            </a:r>
            <a:r>
              <a:rPr lang="en-US" altLang="ja-JP" sz="1662" dirty="0">
                <a:latin typeface="Arial Narrow" panose="020B0604020202020204" pitchFamily="34" charset="0"/>
                <a:cs typeface="Arial Narrow" panose="020B0604020202020204" pitchFamily="34" charset="0"/>
              </a:rPr>
              <a:t>16 MW, </a:t>
            </a:r>
            <a:r>
              <a:rPr lang="en-US" altLang="ja-JP" sz="1662" b="1" dirty="0">
                <a:solidFill>
                  <a:srgbClr val="FF0000"/>
                </a:solidFill>
                <a:latin typeface="Arial Narrow" panose="020B0604020202020204" pitchFamily="34" charset="0"/>
                <a:cs typeface="Arial Narrow" panose="020B0604020202020204" pitchFamily="34" charset="0"/>
              </a:rPr>
              <a:t>D</a:t>
            </a:r>
            <a:r>
              <a:rPr lang="en-US" altLang="ja-JP" sz="1662" dirty="0">
                <a:solidFill>
                  <a:srgbClr val="FF0000"/>
                </a:solidFill>
                <a:latin typeface="Arial Narrow" panose="020B0604020202020204" pitchFamily="34" charset="0"/>
                <a:cs typeface="Arial Narrow" panose="020B0604020202020204" pitchFamily="34" charset="0"/>
              </a:rPr>
              <a:t> </a:t>
            </a:r>
            <a:r>
              <a:rPr lang="en-US" altLang="ja-JP" sz="1662" dirty="0">
                <a:latin typeface="Arial Narrow" panose="020B0604020202020204" pitchFamily="34" charset="0"/>
                <a:cs typeface="Arial Narrow" panose="020B0604020202020204" pitchFamily="34" charset="0"/>
              </a:rPr>
              <a:t>8 MW</a:t>
            </a:r>
          </a:p>
          <a:p>
            <a:pPr marL="247657" lvl="1">
              <a:lnSpc>
                <a:spcPct val="90000"/>
              </a:lnSpc>
              <a:buClr>
                <a:srgbClr val="2F7A64"/>
              </a:buClr>
              <a:tabLst>
                <a:tab pos="1422924" algn="l"/>
                <a:tab pos="2104345" algn="l"/>
              </a:tabLst>
            </a:pPr>
            <a:r>
              <a:rPr lang="en-US" altLang="ja-JP" sz="1477" b="1" dirty="0">
                <a:latin typeface="Arial Narrow" panose="020B0604020202020204" pitchFamily="34" charset="0"/>
                <a:cs typeface="Arial Narrow" panose="020B0604020202020204" pitchFamily="34" charset="0"/>
                <a:sym typeface="Symbol"/>
              </a:rPr>
              <a:t>Optimization of beam optics will be performed</a:t>
            </a:r>
            <a:r>
              <a:rPr lang="en-US" altLang="ja-JP" sz="1477" dirty="0">
                <a:latin typeface="Arial Narrow" panose="020B0604020202020204" pitchFamily="34" charset="0"/>
                <a:cs typeface="Arial Narrow" panose="020B0604020202020204" pitchFamily="34" charset="0"/>
                <a:sym typeface="Symbol"/>
              </a:rPr>
              <a:t> for achieving a full power </a:t>
            </a:r>
          </a:p>
          <a:p>
            <a:pPr marL="247657" indent="-247657">
              <a:lnSpc>
                <a:spcPct val="90000"/>
              </a:lnSpc>
              <a:buClr>
                <a:srgbClr val="2F7A64"/>
              </a:buClr>
              <a:buFont typeface="Wingdings" pitchFamily="2" charset="2"/>
              <a:buChar char="l"/>
              <a:tabLst>
                <a:tab pos="1422924" algn="l"/>
                <a:tab pos="2104345" algn="l"/>
              </a:tabLst>
            </a:pPr>
            <a:r>
              <a:rPr lang="en-US" altLang="ja-JP" sz="1662" b="1" dirty="0">
                <a:solidFill>
                  <a:srgbClr val="CC0000"/>
                </a:solidFill>
                <a:latin typeface="Arial Narrow" panose="020B0604020202020204" pitchFamily="34" charset="0"/>
                <a:cs typeface="Arial Narrow" panose="020B0604020202020204" pitchFamily="34" charset="0"/>
                <a:sym typeface="Symbol"/>
              </a:rPr>
              <a:t>2 P</a:t>
            </a:r>
            <a:r>
              <a:rPr lang="en-US" altLang="ja-JP" sz="1662" b="1" dirty="0">
                <a:solidFill>
                  <a:srgbClr val="CC0000"/>
                </a:solidFill>
                <a:latin typeface="Arial Narrow" panose="020B0604020202020204" pitchFamily="34" charset="0"/>
                <a:cs typeface="Arial Narrow" panose="020B0604020202020204" pitchFamily="34" charset="0"/>
              </a:rPr>
              <a:t>ositive-NBIs (radial inj., NBI#4, #5) </a:t>
            </a:r>
          </a:p>
          <a:p>
            <a:pPr marL="492382" lvl="1" indent="-244726">
              <a:lnSpc>
                <a:spcPct val="90000"/>
              </a:lnSpc>
              <a:buClr>
                <a:srgbClr val="2F7A64"/>
              </a:buClr>
              <a:buFont typeface="Wingdings" pitchFamily="2" charset="2"/>
              <a:buChar char="ü"/>
              <a:tabLst>
                <a:tab pos="1422924" algn="l"/>
                <a:tab pos="2104345" algn="l"/>
              </a:tabLst>
            </a:pPr>
            <a:r>
              <a:rPr lang="en-US" altLang="ja-JP" sz="1662" dirty="0">
                <a:latin typeface="Arial Narrow" panose="020B0604020202020204" pitchFamily="34" charset="0"/>
                <a:cs typeface="Arial Narrow" panose="020B0604020202020204" pitchFamily="34" charset="0"/>
              </a:rPr>
              <a:t>E =  40 – 80 keV</a:t>
            </a:r>
          </a:p>
          <a:p>
            <a:pPr marL="492382" lvl="1" indent="-244726">
              <a:lnSpc>
                <a:spcPct val="90000"/>
              </a:lnSpc>
              <a:buClr>
                <a:srgbClr val="2F7A64"/>
              </a:buClr>
              <a:buFont typeface="Wingdings" pitchFamily="2" charset="2"/>
              <a:buChar char="ü"/>
              <a:tabLst>
                <a:tab pos="1422924" algn="l"/>
                <a:tab pos="2104345" algn="l"/>
              </a:tabLst>
            </a:pPr>
            <a:r>
              <a:rPr lang="en-US" altLang="ja-JP" sz="1662" b="1" dirty="0">
                <a:solidFill>
                  <a:srgbClr val="0000FF"/>
                </a:solidFill>
                <a:latin typeface="Arial Narrow" panose="020B0604020202020204" pitchFamily="34" charset="0"/>
                <a:cs typeface="Arial Narrow" panose="020B0604020202020204" pitchFamily="34" charset="0"/>
              </a:rPr>
              <a:t>H</a:t>
            </a:r>
            <a:r>
              <a:rPr lang="en-US" altLang="ja-JP" sz="1662" dirty="0">
                <a:solidFill>
                  <a:srgbClr val="0000FF"/>
                </a:solidFill>
                <a:latin typeface="Arial Narrow" panose="020B0604020202020204" pitchFamily="34" charset="0"/>
                <a:cs typeface="Arial Narrow" panose="020B0604020202020204" pitchFamily="34" charset="0"/>
              </a:rPr>
              <a:t> </a:t>
            </a:r>
            <a:r>
              <a:rPr lang="en-US" altLang="ja-JP" sz="1662" dirty="0">
                <a:latin typeface="Arial Narrow" panose="020B0604020202020204" pitchFamily="34" charset="0"/>
                <a:cs typeface="Arial Narrow" panose="020B0604020202020204" pitchFamily="34" charset="0"/>
              </a:rPr>
              <a:t>12 MW, </a:t>
            </a:r>
            <a:r>
              <a:rPr lang="en-US" altLang="ja-JP" sz="1662" b="1" dirty="0">
                <a:solidFill>
                  <a:srgbClr val="FF0000"/>
                </a:solidFill>
                <a:latin typeface="Arial Narrow" panose="020B0604020202020204" pitchFamily="34" charset="0"/>
                <a:cs typeface="Arial Narrow" panose="020B0604020202020204" pitchFamily="34" charset="0"/>
              </a:rPr>
              <a:t>D</a:t>
            </a:r>
            <a:r>
              <a:rPr lang="en-US" altLang="ja-JP" sz="1662" dirty="0">
                <a:solidFill>
                  <a:srgbClr val="FF0000"/>
                </a:solidFill>
                <a:latin typeface="Arial Narrow" panose="020B0604020202020204" pitchFamily="34" charset="0"/>
                <a:cs typeface="Arial Narrow" panose="020B0604020202020204" pitchFamily="34" charset="0"/>
              </a:rPr>
              <a:t> </a:t>
            </a:r>
            <a:r>
              <a:rPr lang="en-US" altLang="ja-JP" sz="1662" dirty="0">
                <a:latin typeface="Arial Narrow" panose="020B0604020202020204" pitchFamily="34" charset="0"/>
                <a:cs typeface="Arial Narrow" panose="020B0604020202020204" pitchFamily="34" charset="0"/>
              </a:rPr>
              <a:t>18 MW</a:t>
            </a:r>
          </a:p>
          <a:p>
            <a:pPr marL="738572" lvl="2" indent="-246191">
              <a:lnSpc>
                <a:spcPct val="90000"/>
              </a:lnSpc>
              <a:buClr>
                <a:srgbClr val="2F7A64"/>
              </a:buClr>
              <a:buFont typeface="Wingdings" pitchFamily="2" charset="2"/>
              <a:buChar char="ü"/>
              <a:tabLst>
                <a:tab pos="1422924" algn="l"/>
                <a:tab pos="2104345" algn="l"/>
              </a:tabLst>
            </a:pPr>
            <a:r>
              <a:rPr lang="en-US" altLang="ja-JP" sz="1662" u="heavy" dirty="0">
                <a:uFill>
                  <a:solidFill>
                    <a:schemeClr val="tx1"/>
                  </a:solidFill>
                </a:uFill>
                <a:latin typeface="Arial Narrow" panose="020B0604020202020204" pitchFamily="34" charset="0"/>
                <a:cs typeface="Arial Narrow" panose="020B0604020202020204" pitchFamily="34" charset="0"/>
              </a:rPr>
              <a:t>Option: </a:t>
            </a:r>
            <a:r>
              <a:rPr lang="en-US" altLang="ja-JP" sz="1662" b="1" u="heavy" dirty="0">
                <a:solidFill>
                  <a:srgbClr val="A400EB"/>
                </a:solidFill>
                <a:uFill>
                  <a:solidFill>
                    <a:schemeClr val="tx1"/>
                  </a:solidFill>
                </a:uFill>
                <a:latin typeface="Arial Narrow" panose="020B0604020202020204" pitchFamily="34" charset="0"/>
                <a:cs typeface="Arial Narrow" panose="020B0604020202020204" pitchFamily="34" charset="0"/>
              </a:rPr>
              <a:t>He </a:t>
            </a:r>
            <a:r>
              <a:rPr lang="en-US" altLang="ja-JP" sz="1662" u="heavy" dirty="0">
                <a:uFill>
                  <a:solidFill>
                    <a:schemeClr val="tx1"/>
                  </a:solidFill>
                </a:uFill>
                <a:latin typeface="Arial Narrow" panose="020B0604020202020204" pitchFamily="34" charset="0"/>
                <a:cs typeface="Arial Narrow" panose="020B0604020202020204" pitchFamily="34" charset="0"/>
              </a:rPr>
              <a:t>8 MW (as last year’s result with 3IS, available only with NBI#5)</a:t>
            </a:r>
          </a:p>
          <a:p>
            <a:pPr marL="247657" indent="-247657">
              <a:lnSpc>
                <a:spcPct val="90000"/>
              </a:lnSpc>
              <a:buClr>
                <a:srgbClr val="2F7A64"/>
              </a:buClr>
              <a:buFont typeface="Wingdings" pitchFamily="2" charset="2"/>
              <a:buChar char="l"/>
              <a:tabLst>
                <a:tab pos="1422924" algn="l"/>
                <a:tab pos="2104345" algn="l"/>
              </a:tabLst>
            </a:pPr>
            <a:r>
              <a:rPr lang="en-US" altLang="ja-JP" sz="1662" b="1" dirty="0">
                <a:solidFill>
                  <a:srgbClr val="A400EB"/>
                </a:solidFill>
                <a:latin typeface="Arial Narrow" panose="020B0604020202020204" pitchFamily="34" charset="0"/>
                <a:cs typeface="Arial Narrow" panose="020B0604020202020204" pitchFamily="34" charset="0"/>
              </a:rPr>
              <a:t>Electron Cyclotron Heating (ECH)</a:t>
            </a:r>
            <a:br>
              <a:rPr lang="en-US" altLang="ja-JP" sz="1662" b="1" dirty="0">
                <a:solidFill>
                  <a:srgbClr val="A400EB"/>
                </a:solidFill>
                <a:latin typeface="Arial Narrow" panose="020B0604020202020204" pitchFamily="34" charset="0"/>
                <a:cs typeface="Arial Narrow" panose="020B0604020202020204" pitchFamily="34" charset="0"/>
              </a:rPr>
            </a:br>
            <a:r>
              <a:rPr lang="en-US" altLang="ja-JP" sz="1662" b="1" dirty="0">
                <a:solidFill>
                  <a:srgbClr val="A400EB"/>
                </a:solidFill>
                <a:latin typeface="Arial Narrow" panose="020B0604020202020204" pitchFamily="34" charset="0"/>
                <a:cs typeface="Arial Narrow" panose="020B0604020202020204" pitchFamily="34" charset="0"/>
              </a:rPr>
              <a:t>56 GHz x 1 </a:t>
            </a:r>
            <a:r>
              <a:rPr lang="en-US" altLang="ja-JP" sz="1292" dirty="0">
                <a:latin typeface="Arial Narrow" panose="020B0604020202020204" pitchFamily="34" charset="0"/>
                <a:cs typeface="Arial Narrow" panose="020B0604020202020204" pitchFamily="34" charset="0"/>
              </a:rPr>
              <a:t>(for low </a:t>
            </a:r>
            <a:r>
              <a:rPr lang="en-US" altLang="ja-JP" sz="1292" dirty="0" err="1">
                <a:latin typeface="Arial Narrow" panose="020B0604020202020204" pitchFamily="34" charset="0"/>
                <a:cs typeface="Arial Narrow" panose="020B0604020202020204" pitchFamily="34" charset="0"/>
              </a:rPr>
              <a:t>B</a:t>
            </a:r>
            <a:r>
              <a:rPr lang="en-US" altLang="ja-JP" sz="1292" baseline="-25000" dirty="0" err="1">
                <a:latin typeface="Arial Narrow" panose="020B0604020202020204" pitchFamily="34" charset="0"/>
                <a:cs typeface="Arial Narrow" panose="020B0604020202020204" pitchFamily="34" charset="0"/>
              </a:rPr>
              <a:t>t</a:t>
            </a:r>
            <a:r>
              <a:rPr lang="en-US" altLang="ja-JP" sz="1292" dirty="0">
                <a:latin typeface="Arial Narrow" panose="020B0604020202020204" pitchFamily="34" charset="0"/>
                <a:cs typeface="Arial Narrow" panose="020B0604020202020204" pitchFamily="34" charset="0"/>
              </a:rPr>
              <a:t>)</a:t>
            </a:r>
            <a:r>
              <a:rPr lang="en-US" altLang="ja-JP" sz="1662" b="1" dirty="0">
                <a:solidFill>
                  <a:srgbClr val="A400EB"/>
                </a:solidFill>
                <a:latin typeface="Arial Narrow" panose="020B0604020202020204" pitchFamily="34" charset="0"/>
                <a:cs typeface="Arial Narrow" panose="020B0604020202020204" pitchFamily="34" charset="0"/>
              </a:rPr>
              <a:t>, 77 GHz x 2, 154 GHz x 2, </a:t>
            </a:r>
            <a:br>
              <a:rPr lang="en-US" altLang="ja-JP" sz="1662" b="1" dirty="0">
                <a:solidFill>
                  <a:srgbClr val="A400EB"/>
                </a:solidFill>
                <a:latin typeface="Arial Narrow" panose="020B0604020202020204" pitchFamily="34" charset="0"/>
                <a:cs typeface="Arial Narrow" panose="020B0604020202020204" pitchFamily="34" charset="0"/>
              </a:rPr>
            </a:br>
            <a:r>
              <a:rPr lang="en-US" altLang="ja-JP" sz="1662" b="1" dirty="0">
                <a:solidFill>
                  <a:srgbClr val="A400EB"/>
                </a:solidFill>
                <a:latin typeface="Arial Narrow" panose="020B0604020202020204" pitchFamily="34" charset="0"/>
                <a:cs typeface="Arial Narrow" panose="020B0604020202020204" pitchFamily="34" charset="0"/>
              </a:rPr>
              <a:t>116/154 GHz x 1</a:t>
            </a:r>
            <a:r>
              <a:rPr lang="en-US" altLang="ja-JP" sz="1292" dirty="0">
                <a:latin typeface="Arial Narrow" panose="020B0604020202020204" pitchFamily="34" charset="0"/>
                <a:cs typeface="Arial Narrow" panose="020B0604020202020204" pitchFamily="34" charset="0"/>
              </a:rPr>
              <a:t>(to be fixed)</a:t>
            </a:r>
            <a:endParaRPr lang="en-US" altLang="ja-JP" sz="1662" dirty="0">
              <a:latin typeface="Arial Narrow" panose="020B0604020202020204" pitchFamily="34" charset="0"/>
              <a:cs typeface="Arial Narrow" panose="020B0604020202020204" pitchFamily="34" charset="0"/>
            </a:endParaRPr>
          </a:p>
          <a:p>
            <a:pPr marL="492382" lvl="1" indent="-244726">
              <a:lnSpc>
                <a:spcPct val="90000"/>
              </a:lnSpc>
              <a:buClr>
                <a:srgbClr val="2F7A64"/>
              </a:buClr>
              <a:buFont typeface="Wingdings" pitchFamily="2" charset="2"/>
              <a:buChar char="ü"/>
              <a:tabLst>
                <a:tab pos="1422924" algn="l"/>
                <a:tab pos="2104345" algn="l"/>
              </a:tabLst>
            </a:pPr>
            <a:r>
              <a:rPr lang="en-US" altLang="ja-JP" sz="1662" dirty="0">
                <a:latin typeface="Arial Narrow" panose="020B0604020202020204" pitchFamily="34" charset="0"/>
                <a:cs typeface="Arial Narrow" panose="020B0604020202020204" pitchFamily="34" charset="0"/>
              </a:rPr>
              <a:t>Total ~5.1 MW</a:t>
            </a:r>
          </a:p>
          <a:p>
            <a:pPr marL="247657" indent="-247657">
              <a:lnSpc>
                <a:spcPct val="90000"/>
              </a:lnSpc>
              <a:buClr>
                <a:srgbClr val="2F7A64"/>
              </a:buClr>
              <a:buFont typeface="Wingdings" pitchFamily="2" charset="2"/>
              <a:buChar char="l"/>
              <a:tabLst>
                <a:tab pos="1422924" algn="l"/>
                <a:tab pos="2104345" algn="l"/>
              </a:tabLst>
            </a:pPr>
            <a:r>
              <a:rPr lang="en-US" altLang="ja-JP" sz="1662" b="1" dirty="0">
                <a:solidFill>
                  <a:srgbClr val="2F7A64"/>
                </a:solidFill>
                <a:latin typeface="Arial Narrow" panose="020B0604020202020204" pitchFamily="34" charset="0"/>
                <a:cs typeface="Arial Narrow" panose="020B0604020202020204" pitchFamily="34" charset="0"/>
              </a:rPr>
              <a:t>Ion Cyclotron Heating (ICH) (38.47MHz)  </a:t>
            </a:r>
          </a:p>
          <a:p>
            <a:pPr marL="492382" lvl="1" indent="-244726">
              <a:lnSpc>
                <a:spcPct val="90000"/>
              </a:lnSpc>
              <a:buClr>
                <a:srgbClr val="2F7A64"/>
              </a:buClr>
              <a:buFont typeface="Wingdings" pitchFamily="2" charset="2"/>
              <a:buChar char="ü"/>
              <a:tabLst>
                <a:tab pos="1422924" algn="l"/>
                <a:tab pos="2104345" algn="l"/>
              </a:tabLst>
            </a:pPr>
            <a:r>
              <a:rPr lang="en-US" altLang="ja-JP" sz="1662" dirty="0">
                <a:latin typeface="Arial Narrow" panose="020B0604020202020204" pitchFamily="34" charset="0"/>
                <a:cs typeface="Arial Narrow" panose="020B0604020202020204" pitchFamily="34" charset="0"/>
              </a:rPr>
              <a:t>Total ~5 MW</a:t>
            </a:r>
            <a:r>
              <a:rPr lang="en-US" altLang="ja-JP" sz="1662" spc="-55" dirty="0">
                <a:latin typeface="Arial Narrow" panose="020B0604020202020204" pitchFamily="34" charset="0"/>
                <a:cs typeface="Arial Narrow" panose="020B0604020202020204" pitchFamily="34" charset="0"/>
              </a:rPr>
              <a:t> </a:t>
            </a:r>
          </a:p>
          <a:p>
            <a:pPr marL="492382" lvl="1" indent="-244726">
              <a:lnSpc>
                <a:spcPct val="90000"/>
              </a:lnSpc>
              <a:buClr>
                <a:srgbClr val="2F7A64"/>
              </a:buClr>
              <a:buFont typeface="Wingdings" pitchFamily="2" charset="2"/>
              <a:buChar char="ü"/>
              <a:tabLst>
                <a:tab pos="1422924" algn="l"/>
                <a:tab pos="2104345" algn="l"/>
              </a:tabLst>
            </a:pPr>
            <a:r>
              <a:rPr lang="en-US" altLang="ja-JP" sz="1662" spc="-55" dirty="0">
                <a:latin typeface="Arial Narrow" panose="020B0604020202020204" pitchFamily="34" charset="0"/>
                <a:cs typeface="Arial Narrow" panose="020B0604020202020204" pitchFamily="34" charset="0"/>
              </a:rPr>
              <a:t>HAS(3.5U/L): 1 MW x 2, FAIT(4.5U/L): 1 MW x 3</a:t>
            </a:r>
          </a:p>
        </p:txBody>
      </p:sp>
      <p:sp>
        <p:nvSpPr>
          <p:cNvPr id="8" name="CuadroTexto 7"/>
          <p:cNvSpPr txBox="1"/>
          <p:nvPr/>
        </p:nvSpPr>
        <p:spPr>
          <a:xfrm>
            <a:off x="304800" y="4557926"/>
            <a:ext cx="2740558" cy="369332"/>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s-ES" dirty="0" err="1"/>
              <a:t>Slide</a:t>
            </a:r>
            <a:r>
              <a:rPr lang="es-ES" dirty="0"/>
              <a:t> </a:t>
            </a:r>
            <a:r>
              <a:rPr lang="es-ES" dirty="0" err="1"/>
              <a:t>courtesy</a:t>
            </a:r>
            <a:r>
              <a:rPr lang="es-ES" dirty="0"/>
              <a:t> of N. </a:t>
            </a:r>
            <a:r>
              <a:rPr lang="es-ES" dirty="0" err="1"/>
              <a:t>Tamura</a:t>
            </a:r>
            <a:endParaRPr lang="en-GB" dirty="0"/>
          </a:p>
        </p:txBody>
      </p:sp>
    </p:spTree>
    <p:extLst>
      <p:ext uri="{BB962C8B-B14F-4D97-AF65-F5344CB8AC3E}">
        <p14:creationId xmlns:p14="http://schemas.microsoft.com/office/powerpoint/2010/main" val="649809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a:t>Strong points of LHD (II)</a:t>
            </a:r>
          </a:p>
        </p:txBody>
      </p:sp>
      <p:sp>
        <p:nvSpPr>
          <p:cNvPr id="3" name="Marcador de contenido 2"/>
          <p:cNvSpPr>
            <a:spLocks noGrp="1"/>
          </p:cNvSpPr>
          <p:nvPr>
            <p:ph idx="1"/>
          </p:nvPr>
        </p:nvSpPr>
        <p:spPr>
          <a:xfrm>
            <a:off x="457199" y="1059582"/>
            <a:ext cx="8231983" cy="3672408"/>
          </a:xfrm>
        </p:spPr>
        <p:txBody>
          <a:bodyPr/>
          <a:lstStyle/>
          <a:p>
            <a:r>
              <a:rPr lang="en-US" u="sng" dirty="0"/>
              <a:t>Good platform for Fast Ion studies</a:t>
            </a:r>
          </a:p>
          <a:p>
            <a:pPr lvl="1"/>
            <a:r>
              <a:rPr lang="en-US" dirty="0"/>
              <a:t>Only device with multiple high-energy n-NBIs (16MW, 180kV).</a:t>
            </a:r>
          </a:p>
          <a:p>
            <a:pPr lvl="2"/>
            <a:r>
              <a:rPr lang="en-US" dirty="0"/>
              <a:t>Combined NBI+ICRH (5MW installed) leads to EP tails</a:t>
            </a:r>
          </a:p>
          <a:p>
            <a:pPr lvl="2"/>
            <a:r>
              <a:rPr lang="en-US" dirty="0"/>
              <a:t>Can lead to a significant fast ion population. </a:t>
            </a:r>
          </a:p>
          <a:p>
            <a:pPr lvl="1"/>
            <a:r>
              <a:rPr lang="en-US" dirty="0"/>
              <a:t>Several FI diagnostics</a:t>
            </a:r>
          </a:p>
          <a:p>
            <a:pPr lvl="2"/>
            <a:r>
              <a:rPr lang="en-US" dirty="0"/>
              <a:t>Neutron monitors, FIDA, FILD and NPA.</a:t>
            </a:r>
          </a:p>
          <a:p>
            <a:pPr lvl="2"/>
            <a:endParaRPr lang="en-US" dirty="0"/>
          </a:p>
          <a:p>
            <a:pPr lvl="1"/>
            <a:endParaRPr lang="en-US" dirty="0"/>
          </a:p>
          <a:p>
            <a:pPr lvl="1"/>
            <a:endParaRPr lang="en-US" u="sng" dirty="0"/>
          </a:p>
        </p:txBody>
      </p:sp>
      <p:sp>
        <p:nvSpPr>
          <p:cNvPr id="4" name="Marcador de pie de página 3"/>
          <p:cNvSpPr>
            <a:spLocks noGrp="1"/>
          </p:cNvSpPr>
          <p:nvPr>
            <p:ph type="ftr" sz="quarter" idx="11"/>
          </p:nvPr>
        </p:nvSpPr>
        <p:spPr/>
        <p:txBody>
          <a:bodyPr/>
          <a:lstStyle/>
          <a:p>
            <a:pPr algn="r"/>
            <a:r>
              <a:rPr lang="en-GB"/>
              <a:t>A. Alonso, A. Dinklage and I. Calvo | FSD Meeting | 04-05-2021 | Page </a:t>
            </a:r>
            <a:fld id="{6A6D9FA1-99C7-4910-8E32-B85D378B0060}" type="slidenum">
              <a:rPr lang="en-GB" smtClean="0"/>
              <a:pPr algn="r"/>
              <a:t>16</a:t>
            </a:fld>
            <a:endParaRPr lang="en-GB" dirty="0"/>
          </a:p>
        </p:txBody>
      </p:sp>
      <p:sp>
        <p:nvSpPr>
          <p:cNvPr id="5" name="Marcador de contenido 4"/>
          <p:cNvSpPr>
            <a:spLocks noGrp="1"/>
          </p:cNvSpPr>
          <p:nvPr>
            <p:ph idx="12"/>
          </p:nvPr>
        </p:nvSpPr>
        <p:spPr/>
        <p:txBody>
          <a:bodyPr>
            <a:normAutofit lnSpcReduction="10000"/>
          </a:bodyPr>
          <a:lstStyle/>
          <a:p>
            <a:endParaRPr lang="en-GB"/>
          </a:p>
        </p:txBody>
      </p:sp>
    </p:spTree>
    <p:extLst>
      <p:ext uri="{BB962C8B-B14F-4D97-AF65-F5344CB8AC3E}">
        <p14:creationId xmlns:p14="http://schemas.microsoft.com/office/powerpoint/2010/main" val="29147167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a:t>Strong points of LHD (III)</a:t>
            </a:r>
          </a:p>
        </p:txBody>
      </p:sp>
      <p:sp>
        <p:nvSpPr>
          <p:cNvPr id="3" name="Marcador de contenido 2"/>
          <p:cNvSpPr>
            <a:spLocks noGrp="1"/>
          </p:cNvSpPr>
          <p:nvPr>
            <p:ph idx="1"/>
          </p:nvPr>
        </p:nvSpPr>
        <p:spPr/>
        <p:txBody>
          <a:bodyPr>
            <a:normAutofit lnSpcReduction="10000"/>
          </a:bodyPr>
          <a:lstStyle/>
          <a:p>
            <a:r>
              <a:rPr lang="en-US" u="sng" dirty="0"/>
              <a:t>Good bench for steady-state control and PMI studies</a:t>
            </a:r>
          </a:p>
          <a:p>
            <a:pPr lvl="1"/>
            <a:r>
              <a:rPr lang="en-US" dirty="0"/>
              <a:t>The device has run discharges &gt;2500s long.</a:t>
            </a:r>
          </a:p>
          <a:p>
            <a:pPr lvl="1"/>
            <a:r>
              <a:rPr lang="en-GB" dirty="0"/>
              <a:t>Real-time TS and feed back control system for ECH plasmas are now prepared.</a:t>
            </a:r>
          </a:p>
          <a:p>
            <a:pPr lvl="1"/>
            <a:r>
              <a:rPr lang="en-GB" dirty="0"/>
              <a:t>Material probes are installed.	</a:t>
            </a:r>
            <a:endParaRPr lang="en-US" dirty="0"/>
          </a:p>
          <a:p>
            <a:r>
              <a:rPr lang="en-US" u="sng" dirty="0"/>
              <a:t>Good platform for high-</a:t>
            </a:r>
            <a:r>
              <a:rPr lang="en-US" i="1" u="sng" dirty="0">
                <a:latin typeface="Symbol" panose="05050102010706020507" pitchFamily="18" charset="2"/>
              </a:rPr>
              <a:t>b</a:t>
            </a:r>
            <a:r>
              <a:rPr lang="en-US" u="sng" dirty="0"/>
              <a:t> studies</a:t>
            </a:r>
          </a:p>
          <a:p>
            <a:pPr lvl="1"/>
            <a:r>
              <a:rPr lang="en-US" dirty="0"/>
              <a:t>Dedicated 56GHz </a:t>
            </a:r>
            <a:r>
              <a:rPr lang="en-US" dirty="0" err="1"/>
              <a:t>gyrotron</a:t>
            </a:r>
            <a:r>
              <a:rPr lang="en-US" dirty="0"/>
              <a:t> for start-up at 1T + lots of NBI power</a:t>
            </a:r>
          </a:p>
          <a:p>
            <a:pPr lvl="1"/>
            <a:r>
              <a:rPr lang="en-US" dirty="0"/>
              <a:t>High-beta database being constructed (for reactor extrapolation).</a:t>
            </a:r>
          </a:p>
          <a:p>
            <a:pPr lvl="1"/>
            <a:r>
              <a:rPr lang="en-US" dirty="0"/>
              <a:t>High-beta transport degradation observed. Difficulty to access </a:t>
            </a:r>
            <a:r>
              <a:rPr lang="en-US" dirty="0" smtClean="0"/>
              <a:t>low-</a:t>
            </a:r>
            <a:r>
              <a:rPr lang="en-US" i="1" dirty="0">
                <a:latin typeface="Symbol" panose="05050102010706020507" pitchFamily="18" charset="2"/>
              </a:rPr>
              <a:t>n</a:t>
            </a:r>
            <a:r>
              <a:rPr lang="en-US" dirty="0" smtClean="0"/>
              <a:t> </a:t>
            </a:r>
            <a:r>
              <a:rPr lang="en-US" dirty="0"/>
              <a:t>and </a:t>
            </a:r>
            <a:r>
              <a:rPr lang="en-US" dirty="0" smtClean="0"/>
              <a:t>high-</a:t>
            </a:r>
            <a:r>
              <a:rPr lang="en-US" i="1" dirty="0" smtClean="0">
                <a:latin typeface="Symbol" panose="05050102010706020507" pitchFamily="18" charset="2"/>
              </a:rPr>
              <a:t>b</a:t>
            </a:r>
            <a:r>
              <a:rPr lang="en-US" dirty="0" smtClean="0"/>
              <a:t> </a:t>
            </a:r>
            <a:r>
              <a:rPr lang="en-US" dirty="0"/>
              <a:t>simultaneously</a:t>
            </a:r>
          </a:p>
          <a:p>
            <a:pPr lvl="1"/>
            <a:endParaRPr lang="en-US" dirty="0"/>
          </a:p>
          <a:p>
            <a:pPr lvl="1"/>
            <a:endParaRPr lang="en-US" u="sng" dirty="0"/>
          </a:p>
        </p:txBody>
      </p:sp>
      <p:sp>
        <p:nvSpPr>
          <p:cNvPr id="4" name="Marcador de pie de página 3"/>
          <p:cNvSpPr>
            <a:spLocks noGrp="1"/>
          </p:cNvSpPr>
          <p:nvPr>
            <p:ph type="ftr" sz="quarter" idx="11"/>
          </p:nvPr>
        </p:nvSpPr>
        <p:spPr/>
        <p:txBody>
          <a:bodyPr/>
          <a:lstStyle/>
          <a:p>
            <a:pPr algn="r"/>
            <a:r>
              <a:rPr lang="en-GB"/>
              <a:t>A. Alonso, A. Dinklage and I. Calvo | FSD Meeting | 04-05-2021 | Page </a:t>
            </a:r>
            <a:fld id="{6A6D9FA1-99C7-4910-8E32-B85D378B0060}" type="slidenum">
              <a:rPr lang="en-GB" smtClean="0"/>
              <a:pPr algn="r"/>
              <a:t>17</a:t>
            </a:fld>
            <a:endParaRPr lang="en-GB" dirty="0"/>
          </a:p>
        </p:txBody>
      </p:sp>
      <p:sp>
        <p:nvSpPr>
          <p:cNvPr id="9" name="Marcador de contenido 8"/>
          <p:cNvSpPr>
            <a:spLocks noGrp="1"/>
          </p:cNvSpPr>
          <p:nvPr>
            <p:ph idx="12"/>
          </p:nvPr>
        </p:nvSpPr>
        <p:spPr/>
        <p:txBody>
          <a:bodyPr>
            <a:normAutofit lnSpcReduction="10000"/>
          </a:bodyPr>
          <a:lstStyle/>
          <a:p>
            <a:endParaRPr lang="en-GB"/>
          </a:p>
        </p:txBody>
      </p:sp>
    </p:spTree>
    <p:extLst>
      <p:ext uri="{BB962C8B-B14F-4D97-AF65-F5344CB8AC3E}">
        <p14:creationId xmlns:p14="http://schemas.microsoft.com/office/powerpoint/2010/main" val="14592901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a:t>Outline</a:t>
            </a:r>
          </a:p>
        </p:txBody>
      </p:sp>
      <p:sp>
        <p:nvSpPr>
          <p:cNvPr id="3" name="Marcador de contenido 2"/>
          <p:cNvSpPr>
            <a:spLocks noGrp="1"/>
          </p:cNvSpPr>
          <p:nvPr>
            <p:ph idx="1"/>
          </p:nvPr>
        </p:nvSpPr>
        <p:spPr/>
        <p:txBody>
          <a:bodyPr anchor="ctr"/>
          <a:lstStyle/>
          <a:p>
            <a:pPr marL="457200" indent="-457200">
              <a:buFont typeface="+mj-lt"/>
              <a:buAutoNum type="arabicPeriod"/>
            </a:pPr>
            <a:r>
              <a:rPr lang="en-US" dirty="0">
                <a:solidFill>
                  <a:schemeClr val="bg2">
                    <a:lumMod val="90000"/>
                  </a:schemeClr>
                </a:solidFill>
              </a:rPr>
              <a:t>4-slide summary of the 2020 LHD campaign</a:t>
            </a:r>
          </a:p>
          <a:p>
            <a:pPr marL="457200" indent="-457200">
              <a:buFont typeface="+mj-lt"/>
              <a:buAutoNum type="arabicPeriod"/>
            </a:pPr>
            <a:r>
              <a:rPr lang="en-US" dirty="0">
                <a:solidFill>
                  <a:schemeClr val="bg2">
                    <a:lumMod val="90000"/>
                  </a:schemeClr>
                </a:solidFill>
              </a:rPr>
              <a:t>Timeline and prospects for the next campaigns</a:t>
            </a:r>
          </a:p>
          <a:p>
            <a:pPr marL="457200" indent="-457200">
              <a:buFont typeface="+mj-lt"/>
              <a:buAutoNum type="arabicPeriod"/>
            </a:pPr>
            <a:r>
              <a:rPr lang="en-US" dirty="0">
                <a:solidFill>
                  <a:schemeClr val="bg2">
                    <a:lumMod val="90000"/>
                  </a:schemeClr>
                </a:solidFill>
              </a:rPr>
              <a:t>Strong points of the Large Helical Device</a:t>
            </a:r>
          </a:p>
          <a:p>
            <a:pPr marL="457200" indent="-457200">
              <a:buFont typeface="+mj-lt"/>
              <a:buAutoNum type="arabicPeriod"/>
            </a:pPr>
            <a:r>
              <a:rPr lang="en-US" dirty="0"/>
              <a:t>Some topics of special relevance for WPW7X and Roadmap M8</a:t>
            </a:r>
          </a:p>
        </p:txBody>
      </p:sp>
      <p:sp>
        <p:nvSpPr>
          <p:cNvPr id="4" name="Marcador de pie de página 3"/>
          <p:cNvSpPr>
            <a:spLocks noGrp="1"/>
          </p:cNvSpPr>
          <p:nvPr>
            <p:ph type="ftr" sz="quarter" idx="11"/>
          </p:nvPr>
        </p:nvSpPr>
        <p:spPr/>
        <p:txBody>
          <a:bodyPr/>
          <a:lstStyle/>
          <a:p>
            <a:pPr algn="r"/>
            <a:r>
              <a:rPr lang="en-GB"/>
              <a:t>A. Alonso, A. Dinklage and I. Calvo | FSD Meeting | 04-05-2021 | Page </a:t>
            </a:r>
            <a:fld id="{6A6D9FA1-99C7-4910-8E32-B85D378B0060}" type="slidenum">
              <a:rPr lang="en-GB" smtClean="0"/>
              <a:pPr algn="r"/>
              <a:t>18</a:t>
            </a:fld>
            <a:endParaRPr lang="en-GB" dirty="0"/>
          </a:p>
        </p:txBody>
      </p:sp>
      <p:sp>
        <p:nvSpPr>
          <p:cNvPr id="5" name="Marcador de contenido 4"/>
          <p:cNvSpPr>
            <a:spLocks noGrp="1"/>
          </p:cNvSpPr>
          <p:nvPr>
            <p:ph idx="12"/>
          </p:nvPr>
        </p:nvSpPr>
        <p:spPr/>
        <p:txBody>
          <a:bodyPr>
            <a:normAutofit lnSpcReduction="10000"/>
          </a:bodyPr>
          <a:lstStyle/>
          <a:p>
            <a:endParaRPr lang="en-US"/>
          </a:p>
        </p:txBody>
      </p:sp>
    </p:spTree>
    <p:extLst>
      <p:ext uri="{BB962C8B-B14F-4D97-AF65-F5344CB8AC3E}">
        <p14:creationId xmlns:p14="http://schemas.microsoft.com/office/powerpoint/2010/main" val="34749312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95250"/>
            <a:ext cx="7924800" cy="342900"/>
          </a:xfrm>
        </p:spPr>
        <p:txBody>
          <a:bodyPr/>
          <a:lstStyle/>
          <a:p>
            <a:r>
              <a:rPr lang="es-ES" sz="3000" dirty="0" err="1"/>
              <a:t>Some</a:t>
            </a:r>
            <a:r>
              <a:rPr lang="es-ES" sz="3000" dirty="0"/>
              <a:t> </a:t>
            </a:r>
            <a:r>
              <a:rPr lang="es-ES" sz="3000" dirty="0" err="1"/>
              <a:t>scientific</a:t>
            </a:r>
            <a:r>
              <a:rPr lang="es-ES" sz="3000" dirty="0"/>
              <a:t> focal </a:t>
            </a:r>
            <a:r>
              <a:rPr lang="es-ES" sz="3000" dirty="0" err="1"/>
              <a:t>points</a:t>
            </a:r>
            <a:r>
              <a:rPr lang="es-ES" sz="3000" dirty="0"/>
              <a:t> </a:t>
            </a:r>
            <a:r>
              <a:rPr lang="es-ES" sz="3000" dirty="0" err="1"/>
              <a:t>for</a:t>
            </a:r>
            <a:r>
              <a:rPr lang="es-ES" sz="3000" dirty="0"/>
              <a:t> </a:t>
            </a:r>
            <a:r>
              <a:rPr lang="es-ES" sz="3000" dirty="0" smtClean="0"/>
              <a:t>WPW7X </a:t>
            </a:r>
            <a:r>
              <a:rPr lang="es-ES" sz="3000" dirty="0"/>
              <a:t>(I)</a:t>
            </a:r>
            <a:endParaRPr lang="en-GB" sz="3000" dirty="0"/>
          </a:p>
        </p:txBody>
      </p:sp>
      <p:sp>
        <p:nvSpPr>
          <p:cNvPr id="4" name="Marcador de pie de página 3"/>
          <p:cNvSpPr>
            <a:spLocks noGrp="1"/>
          </p:cNvSpPr>
          <p:nvPr>
            <p:ph type="ftr" sz="quarter" idx="11"/>
          </p:nvPr>
        </p:nvSpPr>
        <p:spPr/>
        <p:txBody>
          <a:bodyPr/>
          <a:lstStyle/>
          <a:p>
            <a:pPr algn="r"/>
            <a:r>
              <a:rPr lang="en-GB"/>
              <a:t>A. Alonso, A. Dinklage and I. Calvo | FSD Meeting | 04-05-2021 | Page </a:t>
            </a:r>
            <a:fld id="{6A6D9FA1-99C7-4910-8E32-B85D378B0060}" type="slidenum">
              <a:rPr lang="en-GB" smtClean="0"/>
              <a:pPr algn="r"/>
              <a:t>19</a:t>
            </a:fld>
            <a:endParaRPr lang="en-GB" dirty="0"/>
          </a:p>
        </p:txBody>
      </p:sp>
      <p:sp>
        <p:nvSpPr>
          <p:cNvPr id="5" name="Marcador de contenido 4"/>
          <p:cNvSpPr>
            <a:spLocks noGrp="1"/>
          </p:cNvSpPr>
          <p:nvPr>
            <p:ph idx="12"/>
          </p:nvPr>
        </p:nvSpPr>
        <p:spPr/>
        <p:txBody>
          <a:bodyPr>
            <a:normAutofit lnSpcReduction="10000"/>
          </a:bodyPr>
          <a:lstStyle/>
          <a:p>
            <a:r>
              <a:rPr lang="es-ES" dirty="0"/>
              <a:t>and </a:t>
            </a:r>
            <a:r>
              <a:rPr lang="es-ES" dirty="0" err="1"/>
              <a:t>Roadmap</a:t>
            </a:r>
            <a:r>
              <a:rPr lang="es-ES" dirty="0"/>
              <a:t> </a:t>
            </a:r>
            <a:r>
              <a:rPr lang="es-ES" dirty="0" err="1"/>
              <a:t>Mission</a:t>
            </a:r>
            <a:r>
              <a:rPr lang="es-ES" dirty="0"/>
              <a:t> 8: </a:t>
            </a:r>
            <a:r>
              <a:rPr lang="es-ES" dirty="0" err="1"/>
              <a:t>Stellarator</a:t>
            </a:r>
            <a:endParaRPr lang="en-GB" dirty="0"/>
          </a:p>
        </p:txBody>
      </p:sp>
      <p:pic>
        <p:nvPicPr>
          <p:cNvPr id="6" name="Grafik 2"/>
          <p:cNvPicPr>
            <a:picLocks noChangeAspect="1"/>
          </p:cNvPicPr>
          <p:nvPr/>
        </p:nvPicPr>
        <p:blipFill>
          <a:blip r:embed="rId2"/>
          <a:stretch>
            <a:fillRect/>
          </a:stretch>
        </p:blipFill>
        <p:spPr>
          <a:xfrm>
            <a:off x="5218698" y="1021018"/>
            <a:ext cx="3684332" cy="3684332"/>
          </a:xfrm>
          <a:prstGeom prst="rect">
            <a:avLst/>
          </a:prstGeom>
        </p:spPr>
      </p:pic>
      <p:sp>
        <p:nvSpPr>
          <p:cNvPr id="3" name="Marcador de contenido 2"/>
          <p:cNvSpPr>
            <a:spLocks noGrp="1"/>
          </p:cNvSpPr>
          <p:nvPr>
            <p:ph idx="1"/>
          </p:nvPr>
        </p:nvSpPr>
        <p:spPr>
          <a:xfrm>
            <a:off x="457200" y="1059582"/>
            <a:ext cx="5029200" cy="3721968"/>
          </a:xfrm>
        </p:spPr>
        <p:txBody>
          <a:bodyPr/>
          <a:lstStyle/>
          <a:p>
            <a:r>
              <a:rPr lang="en-US" dirty="0"/>
              <a:t>High-</a:t>
            </a:r>
            <a:r>
              <a:rPr lang="en-US" i="1" dirty="0">
                <a:latin typeface="Symbol" panose="05050102010706020507" pitchFamily="18" charset="2"/>
              </a:rPr>
              <a:t>b</a:t>
            </a:r>
            <a:r>
              <a:rPr lang="en-US" dirty="0"/>
              <a:t> studies</a:t>
            </a:r>
          </a:p>
          <a:p>
            <a:pPr lvl="1"/>
            <a:r>
              <a:rPr lang="en-US" dirty="0"/>
              <a:t>low-field plasma production (ICRH start-up + X3 heating) and </a:t>
            </a:r>
          </a:p>
          <a:p>
            <a:pPr lvl="1"/>
            <a:r>
              <a:rPr lang="en-US" dirty="0"/>
              <a:t>physics of transport at high beta. </a:t>
            </a:r>
          </a:p>
          <a:p>
            <a:r>
              <a:rPr lang="en-US" dirty="0"/>
              <a:t>Fueling (incl. pellet) and particle transport (incl. H/D/He differential transport).</a:t>
            </a:r>
          </a:p>
          <a:p>
            <a:pPr marL="0" indent="0">
              <a:buNone/>
            </a:pPr>
            <a:endParaRPr lang="en-US" dirty="0"/>
          </a:p>
        </p:txBody>
      </p:sp>
    </p:spTree>
    <p:extLst>
      <p:ext uri="{BB962C8B-B14F-4D97-AF65-F5344CB8AC3E}">
        <p14:creationId xmlns:p14="http://schemas.microsoft.com/office/powerpoint/2010/main" val="35641128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57200" y="1059582"/>
            <a:ext cx="8229600" cy="3672408"/>
          </a:xfrm>
        </p:spPr>
        <p:txBody>
          <a:bodyPr/>
          <a:lstStyle/>
          <a:p>
            <a:endParaRPr lang="en-US" dirty="0"/>
          </a:p>
        </p:txBody>
      </p:sp>
      <p:pic>
        <p:nvPicPr>
          <p:cNvPr id="10" name="Picture 2" descr="Lhd">
            <a:extLst>
              <a:ext uri="{FF2B5EF4-FFF2-40B4-BE49-F238E27FC236}">
                <a16:creationId xmlns:a16="http://schemas.microsoft.com/office/drawing/2014/main" id="{8CFCA79C-A42B-1947-98B3-398CDCF0EA6A}"/>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603480" y="1059991"/>
            <a:ext cx="4387441" cy="3671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ítulo 1"/>
          <p:cNvSpPr>
            <a:spLocks noGrp="1"/>
          </p:cNvSpPr>
          <p:nvPr>
            <p:ph type="title"/>
          </p:nvPr>
        </p:nvSpPr>
        <p:spPr/>
        <p:txBody>
          <a:bodyPr/>
          <a:lstStyle/>
          <a:p>
            <a:r>
              <a:rPr lang="en-US" dirty="0"/>
              <a:t>The Large Helical Device</a:t>
            </a:r>
          </a:p>
        </p:txBody>
      </p:sp>
      <p:sp>
        <p:nvSpPr>
          <p:cNvPr id="4" name="Marcador de pie de página 3"/>
          <p:cNvSpPr>
            <a:spLocks noGrp="1"/>
          </p:cNvSpPr>
          <p:nvPr>
            <p:ph type="ftr" sz="quarter" idx="11"/>
          </p:nvPr>
        </p:nvSpPr>
        <p:spPr/>
        <p:txBody>
          <a:bodyPr/>
          <a:lstStyle/>
          <a:p>
            <a:pPr algn="r"/>
            <a:r>
              <a:rPr lang="en-GB"/>
              <a:t>A. Alonso, A. Dinklage and I. Calvo | FSD Meeting | 04-05-2021 | Page </a:t>
            </a:r>
            <a:fld id="{6A6D9FA1-99C7-4910-8E32-B85D378B0060}" type="slidenum">
              <a:rPr lang="en-GB" smtClean="0"/>
              <a:pPr algn="r"/>
              <a:t>2</a:t>
            </a:fld>
            <a:endParaRPr lang="en-GB" dirty="0"/>
          </a:p>
        </p:txBody>
      </p:sp>
      <p:sp>
        <p:nvSpPr>
          <p:cNvPr id="5" name="Marcador de contenido 4"/>
          <p:cNvSpPr>
            <a:spLocks noGrp="1"/>
          </p:cNvSpPr>
          <p:nvPr>
            <p:ph idx="12"/>
          </p:nvPr>
        </p:nvSpPr>
        <p:spPr>
          <a:xfrm>
            <a:off x="459583" y="505995"/>
            <a:ext cx="8229600" cy="376649"/>
          </a:xfrm>
        </p:spPr>
        <p:txBody>
          <a:bodyPr>
            <a:normAutofit lnSpcReduction="10000"/>
          </a:bodyPr>
          <a:lstStyle/>
          <a:p>
            <a:endParaRPr lang="en-US" dirty="0"/>
          </a:p>
        </p:txBody>
      </p:sp>
      <p:grpSp>
        <p:nvGrpSpPr>
          <p:cNvPr id="11" name="グループ化 10">
            <a:extLst>
              <a:ext uri="{FF2B5EF4-FFF2-40B4-BE49-F238E27FC236}">
                <a16:creationId xmlns:a16="http://schemas.microsoft.com/office/drawing/2014/main" id="{499923FB-D9A6-9247-BD5E-66751F00A633}"/>
              </a:ext>
            </a:extLst>
          </p:cNvPr>
          <p:cNvGrpSpPr/>
          <p:nvPr/>
        </p:nvGrpSpPr>
        <p:grpSpPr>
          <a:xfrm>
            <a:off x="457200" y="1059991"/>
            <a:ext cx="4680000" cy="3671999"/>
            <a:chOff x="457200" y="1059991"/>
            <a:chExt cx="4680000" cy="3671999"/>
          </a:xfrm>
        </p:grpSpPr>
        <p:sp>
          <p:nvSpPr>
            <p:cNvPr id="7" name="正方形/長方形 6">
              <a:extLst>
                <a:ext uri="{FF2B5EF4-FFF2-40B4-BE49-F238E27FC236}">
                  <a16:creationId xmlns:a16="http://schemas.microsoft.com/office/drawing/2014/main" id="{359DA255-D6DC-B148-B7CD-9817B888757A}"/>
                </a:ext>
              </a:extLst>
            </p:cNvPr>
            <p:cNvSpPr/>
            <p:nvPr/>
          </p:nvSpPr>
          <p:spPr>
            <a:xfrm>
              <a:off x="457200" y="1059991"/>
              <a:ext cx="4680000" cy="3671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24" b="1">
                <a:latin typeface="Arial Narrow Bold" panose="020B0606020202030204" pitchFamily="34" charset="0"/>
              </a:endParaRPr>
            </a:p>
          </p:txBody>
        </p:sp>
        <p:pic>
          <p:nvPicPr>
            <p:cNvPr id="8" name="図 1" descr="PE1674.JPG">
              <a:extLst>
                <a:ext uri="{FF2B5EF4-FFF2-40B4-BE49-F238E27FC236}">
                  <a16:creationId xmlns:a16="http://schemas.microsoft.com/office/drawing/2014/main" id="{45B3C687-660D-6144-9D70-4404231772BF}"/>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968669" y="1059991"/>
              <a:ext cx="3657062" cy="3671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テキスト ボックス 8">
            <a:extLst>
              <a:ext uri="{FF2B5EF4-FFF2-40B4-BE49-F238E27FC236}">
                <a16:creationId xmlns:a16="http://schemas.microsoft.com/office/drawing/2014/main" id="{0EC03559-8EE4-6841-9C07-E353F21F6FE7}"/>
              </a:ext>
            </a:extLst>
          </p:cNvPr>
          <p:cNvSpPr txBox="1"/>
          <p:nvPr/>
        </p:nvSpPr>
        <p:spPr>
          <a:xfrm>
            <a:off x="4990920" y="1359981"/>
            <a:ext cx="3695880" cy="2677656"/>
          </a:xfrm>
          <a:prstGeom prst="rect">
            <a:avLst/>
          </a:prstGeom>
          <a:solidFill>
            <a:schemeClr val="bg1"/>
          </a:solidFill>
        </p:spPr>
        <p:txBody>
          <a:bodyPr wrap="square" rtlCol="0">
            <a:spAutoFit/>
          </a:bodyPr>
          <a:lstStyle/>
          <a:p>
            <a:r>
              <a:rPr lang="en-US" sz="2400" b="1" dirty="0">
                <a:solidFill>
                  <a:srgbClr val="0070C0"/>
                </a:solidFill>
                <a:latin typeface="Arial Narrow" panose="020B0604020202020204" pitchFamily="34" charset="0"/>
                <a:cs typeface="Arial Narrow" panose="020B0604020202020204" pitchFamily="34" charset="0"/>
              </a:rPr>
              <a:t>Specifications</a:t>
            </a:r>
            <a:endParaRPr lang="en-US" b="1" dirty="0">
              <a:solidFill>
                <a:srgbClr val="0070C0"/>
              </a:solidFill>
              <a:latin typeface="Arial Narrow" panose="020B0604020202020204" pitchFamily="34" charset="0"/>
              <a:cs typeface="Arial Narrow" panose="020B0604020202020204" pitchFamily="34" charset="0"/>
            </a:endParaRPr>
          </a:p>
          <a:p>
            <a:pPr marL="342900" indent="-342900">
              <a:buClr>
                <a:srgbClr val="0070C0"/>
              </a:buClr>
              <a:buFont typeface="Wingdings" pitchFamily="2" charset="2"/>
              <a:buChar char="l"/>
            </a:pPr>
            <a:r>
              <a:rPr lang="en-US" dirty="0">
                <a:latin typeface="Arial Narrow" panose="020B0604020202020204" pitchFamily="34" charset="0"/>
                <a:cs typeface="Arial Narrow" panose="020B0604020202020204" pitchFamily="34" charset="0"/>
              </a:rPr>
              <a:t>Mode numbers: </a:t>
            </a:r>
            <a:r>
              <a:rPr lang="en-US" b="1" dirty="0">
                <a:latin typeface="Arial Narrow" panose="020B0604020202020204" pitchFamily="34" charset="0"/>
                <a:cs typeface="Arial Narrow" panose="020B0604020202020204" pitchFamily="34" charset="0"/>
              </a:rPr>
              <a:t>l/m = 2/10</a:t>
            </a:r>
          </a:p>
          <a:p>
            <a:pPr marL="342900" indent="-342900">
              <a:buClr>
                <a:srgbClr val="0070C0"/>
              </a:buClr>
              <a:buFont typeface="Wingdings" pitchFamily="2" charset="2"/>
              <a:buChar char="l"/>
            </a:pPr>
            <a:r>
              <a:rPr lang="en-US" b="1" dirty="0">
                <a:latin typeface="Arial Narrow" panose="020B0604020202020204" pitchFamily="34" charset="0"/>
                <a:cs typeface="Arial Narrow" panose="020B0604020202020204" pitchFamily="34" charset="0"/>
              </a:rPr>
              <a:t>All superconducting</a:t>
            </a:r>
            <a:r>
              <a:rPr lang="en-US" dirty="0">
                <a:latin typeface="Arial Narrow" panose="020B0604020202020204" pitchFamily="34" charset="0"/>
                <a:cs typeface="Arial Narrow" panose="020B0604020202020204" pitchFamily="34" charset="0"/>
              </a:rPr>
              <a:t> system</a:t>
            </a:r>
            <a:br>
              <a:rPr lang="en-US" dirty="0">
                <a:latin typeface="Arial Narrow" panose="020B0604020202020204" pitchFamily="34" charset="0"/>
                <a:cs typeface="Arial Narrow" panose="020B0604020202020204" pitchFamily="34" charset="0"/>
              </a:rPr>
            </a:br>
            <a:r>
              <a:rPr lang="en-US" dirty="0">
                <a:latin typeface="Arial Narrow" panose="020B0604020202020204" pitchFamily="34" charset="0"/>
                <a:cs typeface="Arial Narrow" panose="020B0604020202020204" pitchFamily="34" charset="0"/>
              </a:rPr>
              <a:t>helical/poloidal coils and bus lines</a:t>
            </a:r>
          </a:p>
          <a:p>
            <a:pPr marL="342900" indent="-342900">
              <a:buClr>
                <a:srgbClr val="0070C0"/>
              </a:buClr>
              <a:buFont typeface="Wingdings" pitchFamily="2" charset="2"/>
              <a:buChar char="l"/>
            </a:pPr>
            <a:r>
              <a:rPr lang="en-US" dirty="0">
                <a:latin typeface="Arial Narrow" panose="020B0604020202020204" pitchFamily="34" charset="0"/>
                <a:cs typeface="Arial Narrow" panose="020B0604020202020204" pitchFamily="34" charset="0"/>
              </a:rPr>
              <a:t>Major radius: </a:t>
            </a:r>
            <a:r>
              <a:rPr lang="en-US" b="1" dirty="0">
                <a:latin typeface="Arial Narrow" panose="020B0604020202020204" pitchFamily="34" charset="0"/>
                <a:cs typeface="Arial Narrow" panose="020B0604020202020204" pitchFamily="34" charset="0"/>
              </a:rPr>
              <a:t>3.42 ~ 4.1 m</a:t>
            </a:r>
          </a:p>
          <a:p>
            <a:pPr marL="342900" indent="-342900">
              <a:buClr>
                <a:srgbClr val="0070C0"/>
              </a:buClr>
              <a:buFont typeface="Wingdings" pitchFamily="2" charset="2"/>
              <a:buChar char="l"/>
            </a:pPr>
            <a:r>
              <a:rPr lang="en-US" dirty="0">
                <a:latin typeface="Arial Narrow" panose="020B0604020202020204" pitchFamily="34" charset="0"/>
                <a:cs typeface="Arial Narrow" panose="020B0604020202020204" pitchFamily="34" charset="0"/>
              </a:rPr>
              <a:t>Minor radius: </a:t>
            </a:r>
            <a:r>
              <a:rPr lang="en-US" b="1" dirty="0">
                <a:latin typeface="Arial Narrow" panose="020B0604020202020204" pitchFamily="34" charset="0"/>
                <a:cs typeface="Arial Narrow" panose="020B0604020202020204" pitchFamily="34" charset="0"/>
              </a:rPr>
              <a:t>~0.6 m</a:t>
            </a:r>
          </a:p>
          <a:p>
            <a:pPr marL="342900" indent="-342900">
              <a:buClr>
                <a:srgbClr val="0070C0"/>
              </a:buClr>
              <a:buFont typeface="Wingdings" pitchFamily="2" charset="2"/>
              <a:buChar char="l"/>
            </a:pPr>
            <a:r>
              <a:rPr lang="en-US" dirty="0">
                <a:latin typeface="Arial Narrow" panose="020B0604020202020204" pitchFamily="34" charset="0"/>
                <a:cs typeface="Arial Narrow" panose="020B0604020202020204" pitchFamily="34" charset="0"/>
              </a:rPr>
              <a:t>Volume(plasma): </a:t>
            </a:r>
            <a:r>
              <a:rPr lang="en-US" b="1" dirty="0">
                <a:latin typeface="Arial Narrow" panose="020B0604020202020204" pitchFamily="34" charset="0"/>
                <a:cs typeface="Arial Narrow" panose="020B0604020202020204" pitchFamily="34" charset="0"/>
              </a:rPr>
              <a:t>30 m</a:t>
            </a:r>
            <a:r>
              <a:rPr lang="en-US" b="1" baseline="30000" dirty="0">
                <a:latin typeface="Arial Narrow" panose="020B0604020202020204" pitchFamily="34" charset="0"/>
                <a:cs typeface="Arial Narrow" panose="020B0604020202020204" pitchFamily="34" charset="0"/>
              </a:rPr>
              <a:t>3</a:t>
            </a:r>
          </a:p>
          <a:p>
            <a:pPr marL="342900" indent="-342900">
              <a:buClr>
                <a:srgbClr val="0070C0"/>
              </a:buClr>
              <a:buFont typeface="Wingdings" pitchFamily="2" charset="2"/>
              <a:buChar char="l"/>
            </a:pPr>
            <a:r>
              <a:rPr lang="en-US" dirty="0">
                <a:latin typeface="Arial Narrow" panose="020B0604020202020204" pitchFamily="34" charset="0"/>
                <a:cs typeface="Arial Narrow" panose="020B0604020202020204" pitchFamily="34" charset="0"/>
              </a:rPr>
              <a:t>Toroidal B field strength: </a:t>
            </a:r>
            <a:r>
              <a:rPr lang="en-US" b="1" dirty="0">
                <a:latin typeface="Arial Narrow" panose="020B0604020202020204" pitchFamily="34" charset="0"/>
                <a:cs typeface="Arial Narrow" panose="020B0604020202020204" pitchFamily="34" charset="0"/>
              </a:rPr>
              <a:t>&lt; 3 T</a:t>
            </a:r>
          </a:p>
          <a:p>
            <a:pPr marL="342900" indent="-342900">
              <a:buClr>
                <a:srgbClr val="0070C0"/>
              </a:buClr>
              <a:buFont typeface="Wingdings" pitchFamily="2" charset="2"/>
              <a:buChar char="l"/>
            </a:pPr>
            <a:r>
              <a:rPr lang="en-US" b="1" spc="-30" dirty="0">
                <a:latin typeface="Arial Narrow" panose="020B0604020202020204" pitchFamily="34" charset="0"/>
                <a:cs typeface="Arial Narrow" panose="020B0604020202020204" pitchFamily="34" charset="0"/>
              </a:rPr>
              <a:t>10-pair RMP coils </a:t>
            </a:r>
            <a:r>
              <a:rPr lang="en-US" spc="-30" dirty="0">
                <a:latin typeface="Arial Narrow" panose="020B0604020202020204" pitchFamily="34" charset="0"/>
                <a:cs typeface="Arial Narrow" panose="020B0604020202020204" pitchFamily="34" charset="0"/>
              </a:rPr>
              <a:t>(</a:t>
            </a:r>
            <a:r>
              <a:rPr lang="pt-BR" altLang="ja-JP" spc="-30" dirty="0">
                <a:latin typeface="Arial Narrow" panose="020B0604020202020204" pitchFamily="34" charset="0"/>
                <a:cs typeface="Arial Narrow" panose="020B0604020202020204" pitchFamily="34" charset="0"/>
              </a:rPr>
              <a:t>normal </a:t>
            </a:r>
            <a:r>
              <a:rPr lang="pt-BR" altLang="ja-JP" spc="-30" dirty="0" err="1">
                <a:latin typeface="Arial Narrow" panose="020B0604020202020204" pitchFamily="34" charset="0"/>
                <a:cs typeface="Arial Narrow" panose="020B0604020202020204" pitchFamily="34" charset="0"/>
              </a:rPr>
              <a:t>conducting</a:t>
            </a:r>
            <a:r>
              <a:rPr lang="en-US" spc="-30" dirty="0">
                <a:latin typeface="Arial Narrow" panose="020B0604020202020204" pitchFamily="34" charset="0"/>
                <a:cs typeface="Arial Narrow" panose="020B0604020202020204" pitchFamily="34" charset="0"/>
              </a:rPr>
              <a:t>)</a:t>
            </a:r>
            <a:endParaRPr kumimoji="1" lang="en-US" spc="-30" dirty="0">
              <a:latin typeface="Arial Narrow" panose="020B0604020202020204" pitchFamily="34" charset="0"/>
              <a:cs typeface="Arial Narrow" panose="020B0604020202020204" pitchFamily="34" charset="0"/>
            </a:endParaRPr>
          </a:p>
        </p:txBody>
      </p:sp>
      <p:sp>
        <p:nvSpPr>
          <p:cNvPr id="12" name="CuadroTexto 11"/>
          <p:cNvSpPr txBox="1"/>
          <p:nvPr/>
        </p:nvSpPr>
        <p:spPr>
          <a:xfrm>
            <a:off x="304800" y="4557926"/>
            <a:ext cx="2740558" cy="369332"/>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s-ES" dirty="0" err="1"/>
              <a:t>Slide</a:t>
            </a:r>
            <a:r>
              <a:rPr lang="es-ES" dirty="0"/>
              <a:t> </a:t>
            </a:r>
            <a:r>
              <a:rPr lang="es-ES" dirty="0" err="1"/>
              <a:t>courtesy</a:t>
            </a:r>
            <a:r>
              <a:rPr lang="es-ES" dirty="0"/>
              <a:t> of N. </a:t>
            </a:r>
            <a:r>
              <a:rPr lang="es-ES" dirty="0" err="1"/>
              <a:t>Tamura</a:t>
            </a:r>
            <a:endParaRPr lang="en-GB" dirty="0"/>
          </a:p>
        </p:txBody>
      </p:sp>
    </p:spTree>
    <p:extLst>
      <p:ext uri="{BB962C8B-B14F-4D97-AF65-F5344CB8AC3E}">
        <p14:creationId xmlns:p14="http://schemas.microsoft.com/office/powerpoint/2010/main" val="1906136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199" y="95250"/>
            <a:ext cx="8024191" cy="342900"/>
          </a:xfrm>
        </p:spPr>
        <p:txBody>
          <a:bodyPr/>
          <a:lstStyle/>
          <a:p>
            <a:r>
              <a:rPr lang="es-ES" sz="3000" dirty="0" err="1"/>
              <a:t>Some</a:t>
            </a:r>
            <a:r>
              <a:rPr lang="es-ES" sz="3000" dirty="0"/>
              <a:t> </a:t>
            </a:r>
            <a:r>
              <a:rPr lang="es-ES" sz="3000" dirty="0" err="1"/>
              <a:t>scientific</a:t>
            </a:r>
            <a:r>
              <a:rPr lang="es-ES" sz="3000" dirty="0"/>
              <a:t> focal </a:t>
            </a:r>
            <a:r>
              <a:rPr lang="es-ES" sz="3000" dirty="0" err="1"/>
              <a:t>points</a:t>
            </a:r>
            <a:r>
              <a:rPr lang="es-ES" sz="3000" dirty="0"/>
              <a:t> </a:t>
            </a:r>
            <a:r>
              <a:rPr lang="es-ES" sz="3000" dirty="0" err="1"/>
              <a:t>for</a:t>
            </a:r>
            <a:r>
              <a:rPr lang="es-ES" sz="3000" dirty="0"/>
              <a:t> </a:t>
            </a:r>
            <a:r>
              <a:rPr lang="es-ES" sz="3000" dirty="0" smtClean="0"/>
              <a:t>WPW7X </a:t>
            </a:r>
            <a:r>
              <a:rPr lang="es-ES" sz="3000" dirty="0"/>
              <a:t>(II)</a:t>
            </a:r>
            <a:endParaRPr lang="en-GB" sz="3000" dirty="0"/>
          </a:p>
        </p:txBody>
      </p:sp>
      <p:sp>
        <p:nvSpPr>
          <p:cNvPr id="4" name="Marcador de pie de página 3"/>
          <p:cNvSpPr>
            <a:spLocks noGrp="1"/>
          </p:cNvSpPr>
          <p:nvPr>
            <p:ph type="ftr" sz="quarter" idx="11"/>
          </p:nvPr>
        </p:nvSpPr>
        <p:spPr/>
        <p:txBody>
          <a:bodyPr/>
          <a:lstStyle/>
          <a:p>
            <a:pPr algn="r"/>
            <a:r>
              <a:rPr lang="en-GB"/>
              <a:t>A. Alonso, A. Dinklage and I. Calvo | FSD Meeting | 04-05-2021 | Page </a:t>
            </a:r>
            <a:fld id="{6A6D9FA1-99C7-4910-8E32-B85D378B0060}" type="slidenum">
              <a:rPr lang="en-GB" smtClean="0"/>
              <a:pPr algn="r"/>
              <a:t>20</a:t>
            </a:fld>
            <a:endParaRPr lang="en-GB" dirty="0"/>
          </a:p>
        </p:txBody>
      </p:sp>
      <p:sp>
        <p:nvSpPr>
          <p:cNvPr id="5" name="Marcador de contenido 4"/>
          <p:cNvSpPr>
            <a:spLocks noGrp="1"/>
          </p:cNvSpPr>
          <p:nvPr>
            <p:ph idx="12"/>
          </p:nvPr>
        </p:nvSpPr>
        <p:spPr/>
        <p:txBody>
          <a:bodyPr>
            <a:normAutofit lnSpcReduction="10000"/>
          </a:bodyPr>
          <a:lstStyle/>
          <a:p>
            <a:r>
              <a:rPr lang="es-ES" dirty="0"/>
              <a:t>and </a:t>
            </a:r>
            <a:r>
              <a:rPr lang="es-ES" dirty="0" err="1"/>
              <a:t>Roadmap</a:t>
            </a:r>
            <a:r>
              <a:rPr lang="es-ES" dirty="0"/>
              <a:t> </a:t>
            </a:r>
            <a:r>
              <a:rPr lang="es-ES" dirty="0" err="1"/>
              <a:t>Mission</a:t>
            </a:r>
            <a:r>
              <a:rPr lang="es-ES" dirty="0"/>
              <a:t> 8: </a:t>
            </a:r>
            <a:r>
              <a:rPr lang="es-ES" dirty="0" err="1"/>
              <a:t>Stellarator</a:t>
            </a:r>
            <a:endParaRPr lang="en-GB" dirty="0"/>
          </a:p>
        </p:txBody>
      </p:sp>
      <p:sp>
        <p:nvSpPr>
          <p:cNvPr id="3" name="Marcador de contenido 2"/>
          <p:cNvSpPr>
            <a:spLocks noGrp="1"/>
          </p:cNvSpPr>
          <p:nvPr>
            <p:ph idx="1"/>
          </p:nvPr>
        </p:nvSpPr>
        <p:spPr>
          <a:xfrm>
            <a:off x="457200" y="1059582"/>
            <a:ext cx="5029200" cy="3721968"/>
          </a:xfrm>
        </p:spPr>
        <p:txBody>
          <a:bodyPr/>
          <a:lstStyle/>
          <a:p>
            <a:r>
              <a:rPr lang="en-US" dirty="0"/>
              <a:t>Operational boundaries (“</a:t>
            </a:r>
            <a:r>
              <a:rPr lang="en-US" dirty="0" err="1"/>
              <a:t>Sudo</a:t>
            </a:r>
            <a:r>
              <a:rPr lang="en-US" dirty="0"/>
              <a:t>” density limit, radiative, MHD)</a:t>
            </a:r>
          </a:p>
          <a:p>
            <a:pPr lvl="1"/>
            <a:r>
              <a:rPr lang="en-US" dirty="0"/>
              <a:t>Also the absences of limits otherwise expected on theoretical </a:t>
            </a:r>
            <a:r>
              <a:rPr lang="en-US" dirty="0" smtClean="0"/>
              <a:t>grounds</a:t>
            </a:r>
            <a:r>
              <a:rPr lang="en-US" dirty="0" smtClean="0"/>
              <a:t>! –LHD has operated above the linear ideal MHD limit.</a:t>
            </a:r>
            <a:endParaRPr lang="en-US" dirty="0"/>
          </a:p>
          <a:p>
            <a:pPr marL="0" indent="0">
              <a:buNone/>
            </a:pPr>
            <a:endParaRPr lang="en-US" dirty="0"/>
          </a:p>
        </p:txBody>
      </p:sp>
      <p:pic>
        <p:nvPicPr>
          <p:cNvPr id="7" name="Grafik 2"/>
          <p:cNvPicPr>
            <a:picLocks noChangeAspect="1"/>
          </p:cNvPicPr>
          <p:nvPr/>
        </p:nvPicPr>
        <p:blipFill>
          <a:blip r:embed="rId2"/>
          <a:stretch>
            <a:fillRect/>
          </a:stretch>
        </p:blipFill>
        <p:spPr>
          <a:xfrm>
            <a:off x="5479137" y="932204"/>
            <a:ext cx="3228635" cy="3737472"/>
          </a:xfrm>
          <a:prstGeom prst="rect">
            <a:avLst/>
          </a:prstGeom>
        </p:spPr>
      </p:pic>
    </p:spTree>
    <p:extLst>
      <p:ext uri="{BB962C8B-B14F-4D97-AF65-F5344CB8AC3E}">
        <p14:creationId xmlns:p14="http://schemas.microsoft.com/office/powerpoint/2010/main" val="9320610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199" y="95250"/>
            <a:ext cx="8163339" cy="342900"/>
          </a:xfrm>
        </p:spPr>
        <p:txBody>
          <a:bodyPr/>
          <a:lstStyle/>
          <a:p>
            <a:r>
              <a:rPr lang="es-ES" sz="3000" dirty="0" err="1"/>
              <a:t>Some</a:t>
            </a:r>
            <a:r>
              <a:rPr lang="es-ES" sz="3000" dirty="0"/>
              <a:t> </a:t>
            </a:r>
            <a:r>
              <a:rPr lang="es-ES" sz="3000" dirty="0" err="1"/>
              <a:t>scientific</a:t>
            </a:r>
            <a:r>
              <a:rPr lang="es-ES" sz="3000" dirty="0"/>
              <a:t> focal </a:t>
            </a:r>
            <a:r>
              <a:rPr lang="es-ES" sz="3000" dirty="0" err="1"/>
              <a:t>points</a:t>
            </a:r>
            <a:r>
              <a:rPr lang="es-ES" sz="3000" dirty="0"/>
              <a:t> </a:t>
            </a:r>
            <a:r>
              <a:rPr lang="es-ES" sz="3000" dirty="0" err="1"/>
              <a:t>for</a:t>
            </a:r>
            <a:r>
              <a:rPr lang="es-ES" sz="3000" dirty="0"/>
              <a:t> </a:t>
            </a:r>
            <a:r>
              <a:rPr lang="es-ES" sz="3000" dirty="0" smtClean="0"/>
              <a:t>WPW7X </a:t>
            </a:r>
            <a:r>
              <a:rPr lang="es-ES" sz="3000" dirty="0"/>
              <a:t>(III)</a:t>
            </a:r>
            <a:endParaRPr lang="en-GB" sz="3000" dirty="0"/>
          </a:p>
        </p:txBody>
      </p:sp>
      <p:sp>
        <p:nvSpPr>
          <p:cNvPr id="4" name="Marcador de pie de página 3"/>
          <p:cNvSpPr>
            <a:spLocks noGrp="1"/>
          </p:cNvSpPr>
          <p:nvPr>
            <p:ph type="ftr" sz="quarter" idx="11"/>
          </p:nvPr>
        </p:nvSpPr>
        <p:spPr/>
        <p:txBody>
          <a:bodyPr/>
          <a:lstStyle/>
          <a:p>
            <a:pPr algn="r"/>
            <a:r>
              <a:rPr lang="en-GB"/>
              <a:t>A. Alonso, A. Dinklage and I. Calvo | FSD Meeting | 04-05-2021 | Page </a:t>
            </a:r>
            <a:fld id="{6A6D9FA1-99C7-4910-8E32-B85D378B0060}" type="slidenum">
              <a:rPr lang="en-GB" smtClean="0"/>
              <a:pPr algn="r"/>
              <a:t>21</a:t>
            </a:fld>
            <a:endParaRPr lang="en-GB" dirty="0"/>
          </a:p>
        </p:txBody>
      </p:sp>
      <p:sp>
        <p:nvSpPr>
          <p:cNvPr id="5" name="Marcador de contenido 4"/>
          <p:cNvSpPr>
            <a:spLocks noGrp="1"/>
          </p:cNvSpPr>
          <p:nvPr>
            <p:ph idx="12"/>
          </p:nvPr>
        </p:nvSpPr>
        <p:spPr/>
        <p:txBody>
          <a:bodyPr>
            <a:normAutofit lnSpcReduction="10000"/>
          </a:bodyPr>
          <a:lstStyle/>
          <a:p>
            <a:r>
              <a:rPr lang="es-ES" dirty="0"/>
              <a:t>and </a:t>
            </a:r>
            <a:r>
              <a:rPr lang="es-ES" dirty="0" err="1"/>
              <a:t>Roadmap</a:t>
            </a:r>
            <a:r>
              <a:rPr lang="es-ES" dirty="0"/>
              <a:t> </a:t>
            </a:r>
            <a:r>
              <a:rPr lang="es-ES" dirty="0" err="1"/>
              <a:t>Mission</a:t>
            </a:r>
            <a:r>
              <a:rPr lang="es-ES" dirty="0"/>
              <a:t> 8: </a:t>
            </a:r>
            <a:r>
              <a:rPr lang="es-ES" dirty="0" err="1"/>
              <a:t>Stellarator</a:t>
            </a:r>
            <a:endParaRPr lang="en-GB" dirty="0"/>
          </a:p>
        </p:txBody>
      </p:sp>
      <p:sp>
        <p:nvSpPr>
          <p:cNvPr id="3" name="Marcador de contenido 2"/>
          <p:cNvSpPr>
            <a:spLocks noGrp="1"/>
          </p:cNvSpPr>
          <p:nvPr>
            <p:ph idx="1"/>
          </p:nvPr>
        </p:nvSpPr>
        <p:spPr>
          <a:xfrm>
            <a:off x="457200" y="1059582"/>
            <a:ext cx="5029200" cy="3721968"/>
          </a:xfrm>
        </p:spPr>
        <p:txBody>
          <a:bodyPr/>
          <a:lstStyle/>
          <a:p>
            <a:r>
              <a:rPr lang="en-US" dirty="0"/>
              <a:t>Understand and control of the impurity content</a:t>
            </a:r>
          </a:p>
          <a:p>
            <a:pPr lvl="1"/>
            <a:r>
              <a:rPr lang="en-US" dirty="0"/>
              <a:t>SOL impurity screening and core accumulation</a:t>
            </a:r>
          </a:p>
          <a:p>
            <a:r>
              <a:rPr lang="en-US" dirty="0"/>
              <a:t>3D code validation</a:t>
            </a:r>
          </a:p>
          <a:p>
            <a:pPr lvl="1"/>
            <a:r>
              <a:rPr lang="en-US" dirty="0"/>
              <a:t>Multi-species GK turbulence codes (GKV, </a:t>
            </a:r>
            <a:r>
              <a:rPr lang="en-US" dirty="0" err="1"/>
              <a:t>stella</a:t>
            </a:r>
            <a:r>
              <a:rPr lang="en-US" dirty="0"/>
              <a:t>, GENE…)</a:t>
            </a:r>
          </a:p>
          <a:p>
            <a:pPr lvl="1"/>
            <a:r>
              <a:rPr lang="en-US" dirty="0"/>
              <a:t>Edge/SOL (EMC3/EIRENE)</a:t>
            </a:r>
          </a:p>
          <a:p>
            <a:pPr lvl="1"/>
            <a:r>
              <a:rPr lang="en-US" dirty="0"/>
              <a:t>Fast Ion Transport (ASCOT, …)</a:t>
            </a:r>
          </a:p>
          <a:p>
            <a:pPr marL="457200" lvl="1" indent="0">
              <a:buNone/>
            </a:pPr>
            <a:endParaRPr lang="en-US" dirty="0"/>
          </a:p>
        </p:txBody>
      </p:sp>
      <p:pic>
        <p:nvPicPr>
          <p:cNvPr id="8" name="Grafik 2"/>
          <p:cNvPicPr>
            <a:picLocks noChangeAspect="1"/>
          </p:cNvPicPr>
          <p:nvPr/>
        </p:nvPicPr>
        <p:blipFill>
          <a:blip r:embed="rId2"/>
          <a:stretch>
            <a:fillRect/>
          </a:stretch>
        </p:blipFill>
        <p:spPr>
          <a:xfrm>
            <a:off x="5334000" y="819150"/>
            <a:ext cx="3567004" cy="3875835"/>
          </a:xfrm>
          <a:prstGeom prst="rect">
            <a:avLst/>
          </a:prstGeom>
        </p:spPr>
      </p:pic>
    </p:spTree>
    <p:extLst>
      <p:ext uri="{BB962C8B-B14F-4D97-AF65-F5344CB8AC3E}">
        <p14:creationId xmlns:p14="http://schemas.microsoft.com/office/powerpoint/2010/main" val="35863158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t>Take-home </a:t>
            </a:r>
            <a:r>
              <a:rPr lang="en-US" dirty="0"/>
              <a:t>messages	</a:t>
            </a:r>
          </a:p>
        </p:txBody>
      </p:sp>
      <p:sp>
        <p:nvSpPr>
          <p:cNvPr id="3" name="Marcador de contenido 2"/>
          <p:cNvSpPr>
            <a:spLocks noGrp="1"/>
          </p:cNvSpPr>
          <p:nvPr>
            <p:ph idx="1"/>
          </p:nvPr>
        </p:nvSpPr>
        <p:spPr/>
        <p:txBody>
          <a:bodyPr>
            <a:normAutofit fontScale="92500"/>
          </a:bodyPr>
          <a:lstStyle/>
          <a:p>
            <a:r>
              <a:rPr lang="en-US" b="1" dirty="0"/>
              <a:t>LHD is large superconducting helical device </a:t>
            </a:r>
            <a:r>
              <a:rPr lang="en-US" dirty="0"/>
              <a:t>of a volume similar to W7-X –has so far “set the standard” as a </a:t>
            </a:r>
            <a:r>
              <a:rPr lang="en-US" dirty="0" err="1"/>
              <a:t>stellartor</a:t>
            </a:r>
            <a:r>
              <a:rPr lang="en-US" dirty="0" smtClean="0"/>
              <a:t>.</a:t>
            </a:r>
          </a:p>
          <a:p>
            <a:pPr lvl="1"/>
            <a:r>
              <a:rPr lang="en-US" dirty="0" smtClean="0"/>
              <a:t>Has put together a large body of knowledge on </a:t>
            </a:r>
            <a:r>
              <a:rPr lang="en-US" dirty="0" err="1" smtClean="0"/>
              <a:t>stellarator</a:t>
            </a:r>
            <a:r>
              <a:rPr lang="en-US" dirty="0" smtClean="0"/>
              <a:t> physics and significantly contributed to </a:t>
            </a:r>
            <a:r>
              <a:rPr lang="en-US" dirty="0" err="1" smtClean="0"/>
              <a:t>stellarator</a:t>
            </a:r>
            <a:r>
              <a:rPr lang="en-US" dirty="0" smtClean="0"/>
              <a:t> International Databases. </a:t>
            </a:r>
            <a:endParaRPr lang="en-US" dirty="0"/>
          </a:p>
          <a:p>
            <a:r>
              <a:rPr lang="en-US" dirty="0"/>
              <a:t>Has </a:t>
            </a:r>
            <a:r>
              <a:rPr lang="en-US" b="1" dirty="0"/>
              <a:t>impressive operational and diagnostic capabilities </a:t>
            </a:r>
            <a:r>
              <a:rPr lang="en-US" dirty="0"/>
              <a:t>that allow to explore scientific and technical aspects that W7-X will only be capable of addressing in several years.</a:t>
            </a:r>
          </a:p>
          <a:p>
            <a:r>
              <a:rPr lang="en-US" dirty="0" smtClean="0"/>
              <a:t>Most likely, we </a:t>
            </a:r>
            <a:r>
              <a:rPr lang="en-US" dirty="0"/>
              <a:t>only have the </a:t>
            </a:r>
            <a:r>
              <a:rPr lang="en-US" b="1" dirty="0"/>
              <a:t>2021 and 2022 campaigns left </a:t>
            </a:r>
            <a:r>
              <a:rPr lang="en-US" dirty="0"/>
              <a:t>before its permanent </a:t>
            </a:r>
            <a:r>
              <a:rPr lang="en-US" dirty="0" smtClean="0"/>
              <a:t>shutdown.</a:t>
            </a:r>
          </a:p>
          <a:p>
            <a:pPr lvl="1"/>
            <a:r>
              <a:rPr lang="en-US" dirty="0" smtClean="0"/>
              <a:t>This </a:t>
            </a:r>
            <a:r>
              <a:rPr lang="en-US" dirty="0"/>
              <a:t>requires to identify and address strategic for EUROfusion.</a:t>
            </a:r>
          </a:p>
        </p:txBody>
      </p:sp>
      <p:sp>
        <p:nvSpPr>
          <p:cNvPr id="4" name="Marcador de pie de página 3"/>
          <p:cNvSpPr>
            <a:spLocks noGrp="1"/>
          </p:cNvSpPr>
          <p:nvPr>
            <p:ph type="ftr" sz="quarter" idx="11"/>
          </p:nvPr>
        </p:nvSpPr>
        <p:spPr/>
        <p:txBody>
          <a:bodyPr/>
          <a:lstStyle/>
          <a:p>
            <a:pPr algn="r"/>
            <a:r>
              <a:rPr lang="en-GB"/>
              <a:t>A. Alonso, A. Dinklage and I. Calvo | FSD Meeting | 04-05-2021 | Page </a:t>
            </a:r>
            <a:fld id="{6A6D9FA1-99C7-4910-8E32-B85D378B0060}" type="slidenum">
              <a:rPr lang="en-GB" smtClean="0"/>
              <a:pPr algn="r"/>
              <a:t>22</a:t>
            </a:fld>
            <a:endParaRPr lang="en-GB" dirty="0"/>
          </a:p>
        </p:txBody>
      </p:sp>
      <p:sp>
        <p:nvSpPr>
          <p:cNvPr id="5" name="Marcador de contenido 4"/>
          <p:cNvSpPr>
            <a:spLocks noGrp="1"/>
          </p:cNvSpPr>
          <p:nvPr>
            <p:ph idx="12"/>
          </p:nvPr>
        </p:nvSpPr>
        <p:spPr/>
        <p:txBody>
          <a:bodyPr>
            <a:normAutofit lnSpcReduction="10000"/>
          </a:bodyPr>
          <a:lstStyle/>
          <a:p>
            <a:endParaRPr lang="en-US"/>
          </a:p>
        </p:txBody>
      </p:sp>
    </p:spTree>
    <p:extLst>
      <p:ext uri="{BB962C8B-B14F-4D97-AF65-F5344CB8AC3E}">
        <p14:creationId xmlns:p14="http://schemas.microsoft.com/office/powerpoint/2010/main" val="32754001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Back-up </a:t>
            </a:r>
            <a:r>
              <a:rPr lang="es-ES" dirty="0" err="1"/>
              <a:t>slides</a:t>
            </a:r>
            <a:endParaRPr lang="en-GB" dirty="0"/>
          </a:p>
        </p:txBody>
      </p:sp>
      <p:sp>
        <p:nvSpPr>
          <p:cNvPr id="3" name="Marcador de contenido 2"/>
          <p:cNvSpPr>
            <a:spLocks noGrp="1"/>
          </p:cNvSpPr>
          <p:nvPr>
            <p:ph idx="1"/>
          </p:nvPr>
        </p:nvSpPr>
        <p:spPr/>
        <p:txBody>
          <a:bodyPr/>
          <a:lstStyle/>
          <a:p>
            <a:endParaRPr lang="en-GB"/>
          </a:p>
        </p:txBody>
      </p:sp>
      <p:sp>
        <p:nvSpPr>
          <p:cNvPr id="4" name="Marcador de pie de página 3"/>
          <p:cNvSpPr>
            <a:spLocks noGrp="1"/>
          </p:cNvSpPr>
          <p:nvPr>
            <p:ph type="ftr" sz="quarter" idx="11"/>
          </p:nvPr>
        </p:nvSpPr>
        <p:spPr/>
        <p:txBody>
          <a:bodyPr/>
          <a:lstStyle/>
          <a:p>
            <a:pPr algn="r"/>
            <a:r>
              <a:rPr lang="en-GB"/>
              <a:t>A. Alonso, A. Dinklage and I. Calvo | FSD Meeting | 04-05-2021 | Page </a:t>
            </a:r>
            <a:fld id="{6A6D9FA1-99C7-4910-8E32-B85D378B0060}" type="slidenum">
              <a:rPr lang="en-GB" smtClean="0"/>
              <a:pPr algn="r"/>
              <a:t>23</a:t>
            </a:fld>
            <a:endParaRPr lang="en-GB" dirty="0"/>
          </a:p>
        </p:txBody>
      </p:sp>
      <p:sp>
        <p:nvSpPr>
          <p:cNvPr id="5" name="Marcador de contenido 4"/>
          <p:cNvSpPr>
            <a:spLocks noGrp="1"/>
          </p:cNvSpPr>
          <p:nvPr>
            <p:ph idx="12"/>
          </p:nvPr>
        </p:nvSpPr>
        <p:spPr/>
        <p:txBody>
          <a:bodyPr>
            <a:normAutofit lnSpcReduction="10000"/>
          </a:bodyPr>
          <a:lstStyle/>
          <a:p>
            <a:endParaRPr lang="en-GB"/>
          </a:p>
        </p:txBody>
      </p:sp>
    </p:spTree>
    <p:extLst>
      <p:ext uri="{BB962C8B-B14F-4D97-AF65-F5344CB8AC3E}">
        <p14:creationId xmlns:p14="http://schemas.microsoft.com/office/powerpoint/2010/main" val="27484114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273844"/>
            <a:ext cx="7886700" cy="616493"/>
          </a:xfrm>
        </p:spPr>
        <p:txBody>
          <a:bodyPr>
            <a:normAutofit fontScale="90000"/>
          </a:bodyPr>
          <a:lstStyle/>
          <a:p>
            <a:pPr fontAlgn="t"/>
            <a:r>
              <a:rPr lang="en-US" sz="2400" dirty="0"/>
              <a:t>Access to high beta low </a:t>
            </a:r>
            <a:r>
              <a:rPr lang="en-US" sz="2400" dirty="0" err="1"/>
              <a:t>collisionality</a:t>
            </a:r>
            <a:r>
              <a:rPr lang="en-US" sz="2400" dirty="0"/>
              <a:t> regimes at reduced field.</a:t>
            </a:r>
            <a:endParaRPr lang="en-US" sz="2400" dirty="0">
              <a:solidFill>
                <a:srgbClr val="000000"/>
              </a:solidFill>
              <a:latin typeface="Calibri" panose="020F0502020204030204" pitchFamily="34" charset="0"/>
            </a:endParaRPr>
          </a:p>
        </p:txBody>
      </p:sp>
      <p:graphicFrame>
        <p:nvGraphicFramePr>
          <p:cNvPr id="9" name="Tabelle 8"/>
          <p:cNvGraphicFramePr>
            <a:graphicFrameLocks noGrp="1"/>
          </p:cNvGraphicFramePr>
          <p:nvPr/>
        </p:nvGraphicFramePr>
        <p:xfrm>
          <a:off x="628650" y="1021018"/>
          <a:ext cx="4244140" cy="3787196"/>
        </p:xfrm>
        <a:graphic>
          <a:graphicData uri="http://schemas.openxmlformats.org/drawingml/2006/table">
            <a:tbl>
              <a:tblPr firstRow="1" bandRow="1">
                <a:tableStyleId>{5C22544A-7EE6-4342-B048-85BDC9FD1C3A}</a:tableStyleId>
              </a:tblPr>
              <a:tblGrid>
                <a:gridCol w="346389">
                  <a:extLst>
                    <a:ext uri="{9D8B030D-6E8A-4147-A177-3AD203B41FA5}">
                      <a16:colId xmlns:a16="http://schemas.microsoft.com/office/drawing/2014/main" val="262240166"/>
                    </a:ext>
                  </a:extLst>
                </a:gridCol>
                <a:gridCol w="3897751">
                  <a:extLst>
                    <a:ext uri="{9D8B030D-6E8A-4147-A177-3AD203B41FA5}">
                      <a16:colId xmlns:a16="http://schemas.microsoft.com/office/drawing/2014/main" val="2905843059"/>
                    </a:ext>
                  </a:extLst>
                </a:gridCol>
              </a:tblGrid>
              <a:tr h="1303020">
                <a:tc>
                  <a:txBody>
                    <a:bodyPr/>
                    <a:lstStyle/>
                    <a:p>
                      <a:pPr algn="ctr"/>
                      <a:r>
                        <a:rPr lang="en-US" sz="1400" dirty="0">
                          <a:solidFill>
                            <a:schemeClr val="bg1"/>
                          </a:solidFill>
                        </a:rPr>
                        <a:t>Description</a:t>
                      </a:r>
                      <a:endParaRPr lang="de-DE" sz="1400" dirty="0">
                        <a:solidFill>
                          <a:schemeClr val="bg1"/>
                        </a:solidFill>
                      </a:endParaRPr>
                    </a:p>
                  </a:txBody>
                  <a:tcPr marL="68580" marR="68580" marT="34290" marB="34290" vert="vert270" anchor="ctr">
                    <a:solidFill>
                      <a:schemeClr val="bg2">
                        <a:lumMod val="50000"/>
                      </a:schemeClr>
                    </a:solidFill>
                  </a:tcPr>
                </a:tc>
                <a:tc>
                  <a:txBody>
                    <a:bodyPr/>
                    <a:lstStyle/>
                    <a:p>
                      <a:r>
                        <a:rPr lang="en-US" sz="1400" b="0" dirty="0">
                          <a:solidFill>
                            <a:schemeClr val="tx1"/>
                          </a:solidFill>
                        </a:rPr>
                        <a:t>According to the energy confinement </a:t>
                      </a:r>
                      <a:r>
                        <a:rPr lang="en-US" sz="1400" b="0" dirty="0" err="1">
                          <a:solidFill>
                            <a:schemeClr val="tx1"/>
                          </a:solidFill>
                        </a:rPr>
                        <a:t>scalings</a:t>
                      </a:r>
                      <a:r>
                        <a:rPr lang="en-US" sz="1400" b="0" dirty="0">
                          <a:solidFill>
                            <a:schemeClr val="tx1"/>
                          </a:solidFill>
                        </a:rPr>
                        <a:t>, it should be possible to achieve FFHR2m2 beta/nu values in LHD at 1T with P=22MW and ne=5e19. The experiment should target those values and examine confinement degradation and or MHD activity that prevents from achieving the expected values.</a:t>
                      </a:r>
                      <a:endParaRPr lang="de-DE" sz="1400" b="0" dirty="0">
                        <a:solidFill>
                          <a:schemeClr val="tx1"/>
                        </a:solidFill>
                      </a:endParaRPr>
                    </a:p>
                  </a:txBody>
                  <a:tcPr marL="68580" marR="68580" marT="34290" marB="34290">
                    <a:solidFill>
                      <a:schemeClr val="bg2"/>
                    </a:solidFill>
                  </a:tcPr>
                </a:tc>
                <a:extLst>
                  <a:ext uri="{0D108BD9-81ED-4DB2-BD59-A6C34878D82A}">
                    <a16:rowId xmlns:a16="http://schemas.microsoft.com/office/drawing/2014/main" val="1245151445"/>
                  </a:ext>
                </a:extLst>
              </a:tr>
              <a:tr h="1714500">
                <a:tc>
                  <a:txBody>
                    <a:bodyPr/>
                    <a:lstStyle/>
                    <a:p>
                      <a:pPr marL="0" algn="ctr" defTabSz="914400" rtl="0" eaLnBrk="1" latinLnBrk="0" hangingPunct="1"/>
                      <a:r>
                        <a:rPr lang="en-US" sz="1400" b="1" kern="1200" dirty="0">
                          <a:solidFill>
                            <a:schemeClr val="bg1"/>
                          </a:solidFill>
                          <a:latin typeface="+mn-lt"/>
                          <a:ea typeface="+mn-ea"/>
                          <a:cs typeface="+mn-cs"/>
                        </a:rPr>
                        <a:t>Relevance for M8</a:t>
                      </a:r>
                      <a:endParaRPr lang="de-DE" sz="1400" b="1" kern="1200" dirty="0">
                        <a:solidFill>
                          <a:schemeClr val="bg1"/>
                        </a:solidFill>
                        <a:latin typeface="+mn-lt"/>
                        <a:ea typeface="+mn-ea"/>
                        <a:cs typeface="+mn-cs"/>
                      </a:endParaRPr>
                    </a:p>
                  </a:txBody>
                  <a:tcPr marL="68580" marR="68580" marT="34290" marB="34290" vert="vert270">
                    <a:solidFill>
                      <a:schemeClr val="bg2">
                        <a:lumMod val="50000"/>
                      </a:schemeClr>
                    </a:solidFill>
                  </a:tcPr>
                </a:tc>
                <a:tc>
                  <a:txBody>
                    <a:bodyPr/>
                    <a:lstStyle/>
                    <a:p>
                      <a:r>
                        <a:rPr lang="en-US" sz="1400" dirty="0">
                          <a:solidFill>
                            <a:schemeClr val="tx1"/>
                          </a:solidFill>
                        </a:rPr>
                        <a:t>One the of milestones of M8 in FP9 is the high-beta, low-</a:t>
                      </a:r>
                      <a:r>
                        <a:rPr lang="en-US" sz="1400" dirty="0" err="1">
                          <a:solidFill>
                            <a:schemeClr val="tx1"/>
                          </a:solidFill>
                        </a:rPr>
                        <a:t>collisionality</a:t>
                      </a:r>
                      <a:r>
                        <a:rPr lang="en-US" sz="1400" dirty="0">
                          <a:solidFill>
                            <a:schemeClr val="tx1"/>
                          </a:solidFill>
                        </a:rPr>
                        <a:t> W7-X operation. With the foreseeable increase of heating power this appears mots likely at reduced field (1.7T). LHD has operated at 1T with ~4% beta but only high-nu. The identification of obstacles to achieve high-beta/low-nu and whether or not they are </a:t>
                      </a:r>
                      <a:r>
                        <a:rPr lang="en-US" sz="1400" dirty="0" err="1">
                          <a:solidFill>
                            <a:schemeClr val="tx1"/>
                          </a:solidFill>
                        </a:rPr>
                        <a:t>Heliotron</a:t>
                      </a:r>
                      <a:r>
                        <a:rPr lang="en-US" sz="1400" dirty="0">
                          <a:solidFill>
                            <a:schemeClr val="tx1"/>
                          </a:solidFill>
                        </a:rPr>
                        <a:t>-specific is</a:t>
                      </a:r>
                      <a:r>
                        <a:rPr lang="en-US" sz="1400" baseline="0" dirty="0">
                          <a:solidFill>
                            <a:schemeClr val="tx1"/>
                          </a:solidFill>
                        </a:rPr>
                        <a:t> important.</a:t>
                      </a:r>
                      <a:endParaRPr lang="de-DE" sz="1400" dirty="0">
                        <a:solidFill>
                          <a:schemeClr val="tx1"/>
                        </a:solidFill>
                      </a:endParaRPr>
                    </a:p>
                  </a:txBody>
                  <a:tcPr marL="68580" marR="68580" marT="34290" marB="34290">
                    <a:solidFill>
                      <a:schemeClr val="bg2"/>
                    </a:solidFill>
                  </a:tcPr>
                </a:tc>
                <a:extLst>
                  <a:ext uri="{0D108BD9-81ED-4DB2-BD59-A6C34878D82A}">
                    <a16:rowId xmlns:a16="http://schemas.microsoft.com/office/drawing/2014/main" val="3550515767"/>
                  </a:ext>
                </a:extLst>
              </a:tr>
              <a:tr h="449636">
                <a:tc>
                  <a:txBody>
                    <a:bodyPr/>
                    <a:lstStyle/>
                    <a:p>
                      <a:pPr marL="0" algn="ctr" defTabSz="914400" rtl="0" eaLnBrk="1" latinLnBrk="0" hangingPunct="1"/>
                      <a:r>
                        <a:rPr lang="en-US" sz="1400" b="1" kern="1200" dirty="0">
                          <a:solidFill>
                            <a:schemeClr val="bg1"/>
                          </a:solidFill>
                          <a:latin typeface="+mn-lt"/>
                          <a:ea typeface="+mn-ea"/>
                          <a:cs typeface="+mn-cs"/>
                        </a:rPr>
                        <a:t>Ref.</a:t>
                      </a:r>
                      <a:endParaRPr lang="de-DE" sz="1400" b="1" kern="1200" dirty="0">
                        <a:solidFill>
                          <a:schemeClr val="bg1"/>
                        </a:solidFill>
                        <a:latin typeface="+mn-lt"/>
                        <a:ea typeface="+mn-ea"/>
                        <a:cs typeface="+mn-cs"/>
                      </a:endParaRPr>
                    </a:p>
                  </a:txBody>
                  <a:tcPr marL="68580" marR="68580" marT="34290" marB="34290" vert="vert270">
                    <a:solidFill>
                      <a:schemeClr val="bg2">
                        <a:lumMod val="50000"/>
                      </a:schemeClr>
                    </a:solidFill>
                  </a:tcPr>
                </a:tc>
                <a:tc>
                  <a:txBody>
                    <a:bodyPr/>
                    <a:lstStyle/>
                    <a:p>
                      <a:pPr algn="l"/>
                      <a:r>
                        <a:rPr lang="de-DE" sz="1400" dirty="0">
                          <a:solidFill>
                            <a:schemeClr val="tx1"/>
                          </a:solidFill>
                          <a:hlinkClick r:id="rId2"/>
                        </a:rPr>
                        <a:t>https://doi.org/10.1088/1741-4326/aa65aa</a:t>
                      </a:r>
                      <a:endParaRPr lang="de-DE" sz="1400" dirty="0">
                        <a:solidFill>
                          <a:schemeClr val="tx1"/>
                        </a:solidFill>
                      </a:endParaRPr>
                    </a:p>
                  </a:txBody>
                  <a:tcPr marL="68580" marR="68580" marT="34290" marB="34290" anchor="ctr">
                    <a:solidFill>
                      <a:schemeClr val="bg2"/>
                    </a:solidFill>
                  </a:tcPr>
                </a:tc>
                <a:extLst>
                  <a:ext uri="{0D108BD9-81ED-4DB2-BD59-A6C34878D82A}">
                    <a16:rowId xmlns:a16="http://schemas.microsoft.com/office/drawing/2014/main" val="1911879727"/>
                  </a:ext>
                </a:extLst>
              </a:tr>
            </a:tbl>
          </a:graphicData>
        </a:graphic>
      </p:graphicFrame>
      <p:pic>
        <p:nvPicPr>
          <p:cNvPr id="3" name="Grafik 2"/>
          <p:cNvPicPr>
            <a:picLocks noChangeAspect="1"/>
          </p:cNvPicPr>
          <p:nvPr/>
        </p:nvPicPr>
        <p:blipFill>
          <a:blip r:embed="rId3"/>
          <a:stretch>
            <a:fillRect/>
          </a:stretch>
        </p:blipFill>
        <p:spPr>
          <a:xfrm>
            <a:off x="5218698" y="1021018"/>
            <a:ext cx="3296653" cy="3296653"/>
          </a:xfrm>
          <a:prstGeom prst="rect">
            <a:avLst/>
          </a:prstGeom>
        </p:spPr>
      </p:pic>
    </p:spTree>
    <p:extLst>
      <p:ext uri="{BB962C8B-B14F-4D97-AF65-F5344CB8AC3E}">
        <p14:creationId xmlns:p14="http://schemas.microsoft.com/office/powerpoint/2010/main" val="3401249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273844"/>
            <a:ext cx="7886700" cy="616493"/>
          </a:xfrm>
        </p:spPr>
        <p:txBody>
          <a:bodyPr>
            <a:normAutofit/>
          </a:bodyPr>
          <a:lstStyle/>
          <a:p>
            <a:pPr fontAlgn="t"/>
            <a:r>
              <a:rPr lang="en-US" sz="2400" dirty="0"/>
              <a:t>Start-up and plasma sustainment at reduced field</a:t>
            </a:r>
            <a:endParaRPr lang="en-US" sz="2400" dirty="0">
              <a:solidFill>
                <a:srgbClr val="000000"/>
              </a:solidFill>
              <a:latin typeface="Calibri" panose="020F0502020204030204" pitchFamily="34" charset="0"/>
            </a:endParaRPr>
          </a:p>
        </p:txBody>
      </p:sp>
      <p:graphicFrame>
        <p:nvGraphicFramePr>
          <p:cNvPr id="9" name="Tabelle 8"/>
          <p:cNvGraphicFramePr>
            <a:graphicFrameLocks noGrp="1"/>
          </p:cNvGraphicFramePr>
          <p:nvPr/>
        </p:nvGraphicFramePr>
        <p:xfrm>
          <a:off x="628650" y="1021018"/>
          <a:ext cx="4244140" cy="3310352"/>
        </p:xfrm>
        <a:graphic>
          <a:graphicData uri="http://schemas.openxmlformats.org/drawingml/2006/table">
            <a:tbl>
              <a:tblPr firstRow="1" bandRow="1">
                <a:tableStyleId>{5C22544A-7EE6-4342-B048-85BDC9FD1C3A}</a:tableStyleId>
              </a:tblPr>
              <a:tblGrid>
                <a:gridCol w="346389">
                  <a:extLst>
                    <a:ext uri="{9D8B030D-6E8A-4147-A177-3AD203B41FA5}">
                      <a16:colId xmlns:a16="http://schemas.microsoft.com/office/drawing/2014/main" val="262240166"/>
                    </a:ext>
                  </a:extLst>
                </a:gridCol>
                <a:gridCol w="3897751">
                  <a:extLst>
                    <a:ext uri="{9D8B030D-6E8A-4147-A177-3AD203B41FA5}">
                      <a16:colId xmlns:a16="http://schemas.microsoft.com/office/drawing/2014/main" val="2905843059"/>
                    </a:ext>
                  </a:extLst>
                </a:gridCol>
              </a:tblGrid>
              <a:tr h="1235309">
                <a:tc>
                  <a:txBody>
                    <a:bodyPr/>
                    <a:lstStyle/>
                    <a:p>
                      <a:pPr algn="ctr"/>
                      <a:r>
                        <a:rPr lang="en-US" sz="1400" dirty="0">
                          <a:solidFill>
                            <a:schemeClr val="bg1"/>
                          </a:solidFill>
                        </a:rPr>
                        <a:t>Description</a:t>
                      </a:r>
                      <a:endParaRPr lang="de-DE" sz="1400" dirty="0">
                        <a:solidFill>
                          <a:schemeClr val="bg1"/>
                        </a:solidFill>
                      </a:endParaRPr>
                    </a:p>
                  </a:txBody>
                  <a:tcPr marL="68580" marR="68580" marT="34290" marB="34290" vert="vert270" anchor="ctr">
                    <a:solidFill>
                      <a:schemeClr val="bg2">
                        <a:lumMod val="50000"/>
                      </a:schemeClr>
                    </a:solidFill>
                  </a:tcPr>
                </a:tc>
                <a:tc>
                  <a:txBody>
                    <a:bodyPr/>
                    <a:lstStyle/>
                    <a:p>
                      <a:r>
                        <a:rPr lang="en-US" sz="1400" b="0" dirty="0">
                          <a:solidFill>
                            <a:schemeClr val="tx1"/>
                          </a:solidFill>
                        </a:rPr>
                        <a:t>Produce and </a:t>
                      </a:r>
                      <a:r>
                        <a:rPr lang="en-US" sz="1400" b="0" dirty="0" err="1">
                          <a:solidFill>
                            <a:schemeClr val="tx1"/>
                          </a:solidFill>
                        </a:rPr>
                        <a:t>characterise</a:t>
                      </a:r>
                      <a:r>
                        <a:rPr lang="en-US" sz="1400" b="0" dirty="0">
                          <a:solidFill>
                            <a:schemeClr val="tx1"/>
                          </a:solidFill>
                        </a:rPr>
                        <a:t> a plasma with ICRH, aiming at values that could provide a adequate plasma for subsequent NBI and/or ECRH X3 plasma sustainment.</a:t>
                      </a:r>
                      <a:endParaRPr lang="de-DE" sz="1400" b="0" dirty="0">
                        <a:solidFill>
                          <a:schemeClr val="tx1"/>
                        </a:solidFill>
                      </a:endParaRPr>
                    </a:p>
                  </a:txBody>
                  <a:tcPr marL="68580" marR="68580" marT="34290" marB="34290">
                    <a:solidFill>
                      <a:schemeClr val="bg2"/>
                    </a:solidFill>
                  </a:tcPr>
                </a:tc>
                <a:extLst>
                  <a:ext uri="{0D108BD9-81ED-4DB2-BD59-A6C34878D82A}">
                    <a16:rowId xmlns:a16="http://schemas.microsoft.com/office/drawing/2014/main" val="1245151445"/>
                  </a:ext>
                </a:extLst>
              </a:tr>
              <a:tr h="1625407">
                <a:tc>
                  <a:txBody>
                    <a:bodyPr/>
                    <a:lstStyle/>
                    <a:p>
                      <a:pPr marL="0" algn="ctr" defTabSz="914400" rtl="0" eaLnBrk="1" latinLnBrk="0" hangingPunct="1"/>
                      <a:r>
                        <a:rPr lang="en-US" sz="1400" b="1" kern="1200" dirty="0">
                          <a:solidFill>
                            <a:schemeClr val="bg1"/>
                          </a:solidFill>
                          <a:latin typeface="+mn-lt"/>
                          <a:ea typeface="+mn-ea"/>
                          <a:cs typeface="+mn-cs"/>
                        </a:rPr>
                        <a:t>Relevance for M8</a:t>
                      </a:r>
                      <a:endParaRPr lang="de-DE" sz="1400" b="1" kern="1200" dirty="0">
                        <a:solidFill>
                          <a:schemeClr val="bg1"/>
                        </a:solidFill>
                        <a:latin typeface="+mn-lt"/>
                        <a:ea typeface="+mn-ea"/>
                        <a:cs typeface="+mn-cs"/>
                      </a:endParaRPr>
                    </a:p>
                  </a:txBody>
                  <a:tcPr marL="68580" marR="68580" marT="34290" marB="34290" vert="vert270">
                    <a:solidFill>
                      <a:schemeClr val="bg2">
                        <a:lumMod val="50000"/>
                      </a:schemeClr>
                    </a:solidFill>
                  </a:tcPr>
                </a:tc>
                <a:tc>
                  <a:txBody>
                    <a:bodyPr/>
                    <a:lstStyle/>
                    <a:p>
                      <a:r>
                        <a:rPr lang="en-US" sz="1400" dirty="0">
                          <a:solidFill>
                            <a:schemeClr val="tx1"/>
                          </a:solidFill>
                        </a:rPr>
                        <a:t>See</a:t>
                      </a:r>
                      <a:r>
                        <a:rPr lang="en-US" sz="1400" baseline="0" dirty="0">
                          <a:solidFill>
                            <a:schemeClr val="tx1"/>
                          </a:solidFill>
                        </a:rPr>
                        <a:t> previous slide.</a:t>
                      </a:r>
                      <a:endParaRPr lang="de-DE" sz="1400" dirty="0">
                        <a:solidFill>
                          <a:schemeClr val="tx1"/>
                        </a:solidFill>
                      </a:endParaRPr>
                    </a:p>
                  </a:txBody>
                  <a:tcPr marL="68580" marR="68580" marT="34290" marB="34290">
                    <a:solidFill>
                      <a:schemeClr val="bg2"/>
                    </a:solidFill>
                  </a:tcPr>
                </a:tc>
                <a:extLst>
                  <a:ext uri="{0D108BD9-81ED-4DB2-BD59-A6C34878D82A}">
                    <a16:rowId xmlns:a16="http://schemas.microsoft.com/office/drawing/2014/main" val="3550515767"/>
                  </a:ext>
                </a:extLst>
              </a:tr>
              <a:tr h="449636">
                <a:tc>
                  <a:txBody>
                    <a:bodyPr/>
                    <a:lstStyle/>
                    <a:p>
                      <a:pPr marL="0" algn="ctr" defTabSz="914400" rtl="0" eaLnBrk="1" latinLnBrk="0" hangingPunct="1"/>
                      <a:r>
                        <a:rPr lang="en-US" sz="1400" b="1" kern="1200" dirty="0">
                          <a:solidFill>
                            <a:schemeClr val="bg1"/>
                          </a:solidFill>
                          <a:latin typeface="+mn-lt"/>
                          <a:ea typeface="+mn-ea"/>
                          <a:cs typeface="+mn-cs"/>
                        </a:rPr>
                        <a:t>Ref.</a:t>
                      </a:r>
                      <a:endParaRPr lang="de-DE" sz="1400" b="1" kern="1200" dirty="0">
                        <a:solidFill>
                          <a:schemeClr val="bg1"/>
                        </a:solidFill>
                        <a:latin typeface="+mn-lt"/>
                        <a:ea typeface="+mn-ea"/>
                        <a:cs typeface="+mn-cs"/>
                      </a:endParaRPr>
                    </a:p>
                  </a:txBody>
                  <a:tcPr marL="68580" marR="68580" marT="34290" marB="34290" vert="vert270">
                    <a:solidFill>
                      <a:schemeClr val="bg2">
                        <a:lumMod val="50000"/>
                      </a:schemeClr>
                    </a:solidFill>
                  </a:tcPr>
                </a:tc>
                <a:tc>
                  <a:txBody>
                    <a:bodyPr/>
                    <a:lstStyle/>
                    <a:p>
                      <a:pPr algn="l"/>
                      <a:endParaRPr lang="de-DE" sz="1400" dirty="0">
                        <a:solidFill>
                          <a:schemeClr val="tx1"/>
                        </a:solidFill>
                      </a:endParaRPr>
                    </a:p>
                  </a:txBody>
                  <a:tcPr marL="68580" marR="68580" marT="34290" marB="34290" anchor="ctr">
                    <a:solidFill>
                      <a:schemeClr val="bg2"/>
                    </a:solidFill>
                  </a:tcPr>
                </a:tc>
                <a:extLst>
                  <a:ext uri="{0D108BD9-81ED-4DB2-BD59-A6C34878D82A}">
                    <a16:rowId xmlns:a16="http://schemas.microsoft.com/office/drawing/2014/main" val="1911879727"/>
                  </a:ext>
                </a:extLst>
              </a:tr>
            </a:tbl>
          </a:graphicData>
        </a:graphic>
      </p:graphicFrame>
    </p:spTree>
    <p:extLst>
      <p:ext uri="{BB962C8B-B14F-4D97-AF65-F5344CB8AC3E}">
        <p14:creationId xmlns:p14="http://schemas.microsoft.com/office/powerpoint/2010/main" val="209520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273844"/>
            <a:ext cx="7886700" cy="616493"/>
          </a:xfrm>
        </p:spPr>
        <p:txBody>
          <a:bodyPr>
            <a:normAutofit fontScale="90000"/>
          </a:bodyPr>
          <a:lstStyle/>
          <a:p>
            <a:pPr fontAlgn="t"/>
            <a:r>
              <a:rPr lang="en-US" sz="2400" dirty="0" err="1"/>
              <a:t>Characterisation</a:t>
            </a:r>
            <a:r>
              <a:rPr lang="en-US" sz="2400" dirty="0"/>
              <a:t> and physics description of operational limits</a:t>
            </a:r>
            <a:endParaRPr lang="en-US" sz="2400" dirty="0">
              <a:solidFill>
                <a:srgbClr val="000000"/>
              </a:solidFill>
              <a:latin typeface="Calibri" panose="020F0502020204030204" pitchFamily="34" charset="0"/>
            </a:endParaRPr>
          </a:p>
        </p:txBody>
      </p:sp>
      <p:graphicFrame>
        <p:nvGraphicFramePr>
          <p:cNvPr id="9" name="Tabelle 8"/>
          <p:cNvGraphicFramePr>
            <a:graphicFrameLocks noGrp="1"/>
          </p:cNvGraphicFramePr>
          <p:nvPr/>
        </p:nvGraphicFramePr>
        <p:xfrm>
          <a:off x="628650" y="1021018"/>
          <a:ext cx="4244140" cy="3887125"/>
        </p:xfrm>
        <a:graphic>
          <a:graphicData uri="http://schemas.openxmlformats.org/drawingml/2006/table">
            <a:tbl>
              <a:tblPr firstRow="1" bandRow="1">
                <a:tableStyleId>{5C22544A-7EE6-4342-B048-85BDC9FD1C3A}</a:tableStyleId>
              </a:tblPr>
              <a:tblGrid>
                <a:gridCol w="346389">
                  <a:extLst>
                    <a:ext uri="{9D8B030D-6E8A-4147-A177-3AD203B41FA5}">
                      <a16:colId xmlns:a16="http://schemas.microsoft.com/office/drawing/2014/main" val="262240166"/>
                    </a:ext>
                  </a:extLst>
                </a:gridCol>
                <a:gridCol w="3897751">
                  <a:extLst>
                    <a:ext uri="{9D8B030D-6E8A-4147-A177-3AD203B41FA5}">
                      <a16:colId xmlns:a16="http://schemas.microsoft.com/office/drawing/2014/main" val="2905843059"/>
                    </a:ext>
                  </a:extLst>
                </a:gridCol>
              </a:tblGrid>
              <a:tr h="1235309">
                <a:tc>
                  <a:txBody>
                    <a:bodyPr/>
                    <a:lstStyle/>
                    <a:p>
                      <a:pPr algn="ctr"/>
                      <a:r>
                        <a:rPr lang="en-US" sz="1400" dirty="0">
                          <a:solidFill>
                            <a:schemeClr val="bg1"/>
                          </a:solidFill>
                        </a:rPr>
                        <a:t>Description</a:t>
                      </a:r>
                      <a:endParaRPr lang="de-DE" sz="1400" dirty="0">
                        <a:solidFill>
                          <a:schemeClr val="bg1"/>
                        </a:solidFill>
                      </a:endParaRPr>
                    </a:p>
                  </a:txBody>
                  <a:tcPr marL="68580" marR="68580" marT="34290" marB="34290" vert="vert270" anchor="ctr">
                    <a:solidFill>
                      <a:schemeClr val="bg2">
                        <a:lumMod val="50000"/>
                      </a:schemeClr>
                    </a:solidFill>
                  </a:tcPr>
                </a:tc>
                <a:tc>
                  <a:txBody>
                    <a:bodyPr/>
                    <a:lstStyle/>
                    <a:p>
                      <a:r>
                        <a:rPr lang="en-US" sz="1400" b="0" dirty="0">
                          <a:solidFill>
                            <a:schemeClr val="tx1"/>
                          </a:solidFill>
                        </a:rPr>
                        <a:t>Identify the causes of the several operational boundaries in LHD (radiation, currents/MHD, heating...) and its implication for the W7-X. (Also the</a:t>
                      </a:r>
                      <a:r>
                        <a:rPr lang="en-US" sz="1400" b="0" baseline="0" dirty="0">
                          <a:solidFill>
                            <a:schemeClr val="tx1"/>
                          </a:solidFill>
                        </a:rPr>
                        <a:t> absences of limits otherwise expected on theoretical grounds!).</a:t>
                      </a:r>
                      <a:endParaRPr lang="de-DE" sz="1400" b="0" dirty="0">
                        <a:solidFill>
                          <a:schemeClr val="tx1"/>
                        </a:solidFill>
                      </a:endParaRPr>
                    </a:p>
                  </a:txBody>
                  <a:tcPr marL="68580" marR="68580" marT="34290" marB="34290">
                    <a:solidFill>
                      <a:schemeClr val="bg2"/>
                    </a:solidFill>
                  </a:tcPr>
                </a:tc>
                <a:extLst>
                  <a:ext uri="{0D108BD9-81ED-4DB2-BD59-A6C34878D82A}">
                    <a16:rowId xmlns:a16="http://schemas.microsoft.com/office/drawing/2014/main" val="1245151445"/>
                  </a:ext>
                </a:extLst>
              </a:tr>
              <a:tr h="2125980">
                <a:tc>
                  <a:txBody>
                    <a:bodyPr/>
                    <a:lstStyle/>
                    <a:p>
                      <a:pPr marL="0" algn="ctr" defTabSz="914400" rtl="0" eaLnBrk="1" latinLnBrk="0" hangingPunct="1"/>
                      <a:r>
                        <a:rPr lang="en-US" sz="1400" b="1" kern="1200" dirty="0">
                          <a:solidFill>
                            <a:schemeClr val="bg1"/>
                          </a:solidFill>
                          <a:latin typeface="+mn-lt"/>
                          <a:ea typeface="+mn-ea"/>
                          <a:cs typeface="+mn-cs"/>
                        </a:rPr>
                        <a:t>Relevance for M8</a:t>
                      </a:r>
                      <a:endParaRPr lang="de-DE" sz="1400" b="1" kern="1200" dirty="0">
                        <a:solidFill>
                          <a:schemeClr val="bg1"/>
                        </a:solidFill>
                        <a:latin typeface="+mn-lt"/>
                        <a:ea typeface="+mn-ea"/>
                        <a:cs typeface="+mn-cs"/>
                      </a:endParaRPr>
                    </a:p>
                  </a:txBody>
                  <a:tcPr marL="68580" marR="68580" marT="34290" marB="34290" vert="vert270">
                    <a:solidFill>
                      <a:schemeClr val="bg2">
                        <a:lumMod val="50000"/>
                      </a:schemeClr>
                    </a:solidFill>
                  </a:tcPr>
                </a:tc>
                <a:tc>
                  <a:txBody>
                    <a:bodyPr/>
                    <a:lstStyle/>
                    <a:p>
                      <a:r>
                        <a:rPr lang="en-US" sz="1400" dirty="0">
                          <a:solidFill>
                            <a:schemeClr val="tx1"/>
                          </a:solidFill>
                        </a:rPr>
                        <a:t>In today's devices, the most limiting operational boundary is the density or "</a:t>
                      </a:r>
                      <a:r>
                        <a:rPr lang="en-US" sz="1400" dirty="0" err="1">
                          <a:solidFill>
                            <a:schemeClr val="tx1"/>
                          </a:solidFill>
                        </a:rPr>
                        <a:t>Sudo</a:t>
                      </a:r>
                      <a:r>
                        <a:rPr lang="en-US" sz="1400" dirty="0">
                          <a:solidFill>
                            <a:schemeClr val="tx1"/>
                          </a:solidFill>
                        </a:rPr>
                        <a:t>" limit, which is related to the radiative power balance with low-Z (C, O) impurities with peripheral radiation. This limit is however or lesser importance in a burning plasmas with strong self-heating and different wall elements. A more profound physics understanding is required for extrapolation. The relevance of MHD boundaries  (saw-teeth, core density collapse) for W7-X needs to be elucidated.</a:t>
                      </a:r>
                      <a:endParaRPr lang="de-DE" sz="1400" dirty="0">
                        <a:solidFill>
                          <a:schemeClr val="tx1"/>
                        </a:solidFill>
                      </a:endParaRPr>
                    </a:p>
                  </a:txBody>
                  <a:tcPr marL="68580" marR="68580" marT="34290" marB="34290">
                    <a:solidFill>
                      <a:schemeClr val="bg2"/>
                    </a:solidFill>
                  </a:tcPr>
                </a:tc>
                <a:extLst>
                  <a:ext uri="{0D108BD9-81ED-4DB2-BD59-A6C34878D82A}">
                    <a16:rowId xmlns:a16="http://schemas.microsoft.com/office/drawing/2014/main" val="3550515767"/>
                  </a:ext>
                </a:extLst>
              </a:tr>
              <a:tr h="449636">
                <a:tc>
                  <a:txBody>
                    <a:bodyPr/>
                    <a:lstStyle/>
                    <a:p>
                      <a:pPr marL="0" algn="ctr" defTabSz="914400" rtl="0" eaLnBrk="1" latinLnBrk="0" hangingPunct="1"/>
                      <a:r>
                        <a:rPr lang="en-US" sz="1400" b="1" kern="1200" dirty="0">
                          <a:solidFill>
                            <a:schemeClr val="bg1"/>
                          </a:solidFill>
                          <a:latin typeface="+mn-lt"/>
                          <a:ea typeface="+mn-ea"/>
                          <a:cs typeface="+mn-cs"/>
                        </a:rPr>
                        <a:t>Ref.</a:t>
                      </a:r>
                      <a:endParaRPr lang="de-DE" sz="1400" b="1" kern="1200" dirty="0">
                        <a:solidFill>
                          <a:schemeClr val="bg1"/>
                        </a:solidFill>
                        <a:latin typeface="+mn-lt"/>
                        <a:ea typeface="+mn-ea"/>
                        <a:cs typeface="+mn-cs"/>
                      </a:endParaRPr>
                    </a:p>
                  </a:txBody>
                  <a:tcPr marL="68580" marR="68580" marT="34290" marB="34290" vert="vert270">
                    <a:solidFill>
                      <a:schemeClr val="bg2">
                        <a:lumMod val="50000"/>
                      </a:schemeClr>
                    </a:solidFill>
                  </a:tcPr>
                </a:tc>
                <a:tc>
                  <a:txBody>
                    <a:bodyPr/>
                    <a:lstStyle/>
                    <a:p>
                      <a:pPr algn="l"/>
                      <a:r>
                        <a:rPr lang="de-DE" sz="1400" dirty="0">
                          <a:solidFill>
                            <a:schemeClr val="tx1"/>
                          </a:solidFill>
                          <a:hlinkClick r:id="rId2"/>
                        </a:rPr>
                        <a:t>https://doi.org/10.1109/TPS.2017.2784380</a:t>
                      </a:r>
                      <a:endParaRPr lang="de-DE" sz="1400" dirty="0">
                        <a:solidFill>
                          <a:schemeClr val="tx1"/>
                        </a:solidFill>
                      </a:endParaRPr>
                    </a:p>
                  </a:txBody>
                  <a:tcPr marL="68580" marR="68580" marT="34290" marB="34290" anchor="ctr">
                    <a:solidFill>
                      <a:schemeClr val="bg2"/>
                    </a:solidFill>
                  </a:tcPr>
                </a:tc>
                <a:extLst>
                  <a:ext uri="{0D108BD9-81ED-4DB2-BD59-A6C34878D82A}">
                    <a16:rowId xmlns:a16="http://schemas.microsoft.com/office/drawing/2014/main" val="1911879727"/>
                  </a:ext>
                </a:extLst>
              </a:tr>
            </a:tbl>
          </a:graphicData>
        </a:graphic>
      </p:graphicFrame>
      <p:pic>
        <p:nvPicPr>
          <p:cNvPr id="3" name="Grafik 2"/>
          <p:cNvPicPr>
            <a:picLocks noChangeAspect="1"/>
          </p:cNvPicPr>
          <p:nvPr/>
        </p:nvPicPr>
        <p:blipFill>
          <a:blip r:embed="rId3"/>
          <a:stretch>
            <a:fillRect/>
          </a:stretch>
        </p:blipFill>
        <p:spPr>
          <a:xfrm>
            <a:off x="5162384" y="1021018"/>
            <a:ext cx="3228635" cy="3737472"/>
          </a:xfrm>
          <a:prstGeom prst="rect">
            <a:avLst/>
          </a:prstGeom>
        </p:spPr>
      </p:pic>
    </p:spTree>
    <p:extLst>
      <p:ext uri="{BB962C8B-B14F-4D97-AF65-F5344CB8AC3E}">
        <p14:creationId xmlns:p14="http://schemas.microsoft.com/office/powerpoint/2010/main" val="20637694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273844"/>
            <a:ext cx="7886700" cy="616493"/>
          </a:xfrm>
        </p:spPr>
        <p:txBody>
          <a:bodyPr>
            <a:normAutofit fontScale="90000"/>
          </a:bodyPr>
          <a:lstStyle/>
          <a:p>
            <a:pPr fontAlgn="t"/>
            <a:r>
              <a:rPr lang="en-US" sz="2400" dirty="0"/>
              <a:t>Pellet </a:t>
            </a:r>
            <a:r>
              <a:rPr lang="en-US" sz="2400" dirty="0" err="1"/>
              <a:t>Fuelling</a:t>
            </a:r>
            <a:r>
              <a:rPr lang="en-US" sz="2400" dirty="0"/>
              <a:t> and Particle transport in high-n, high-T regimes</a:t>
            </a:r>
            <a:endParaRPr lang="en-US" sz="2400" dirty="0">
              <a:solidFill>
                <a:srgbClr val="000000"/>
              </a:solidFill>
              <a:latin typeface="Calibri" panose="020F0502020204030204" pitchFamily="34" charset="0"/>
            </a:endParaRPr>
          </a:p>
        </p:txBody>
      </p:sp>
      <p:graphicFrame>
        <p:nvGraphicFramePr>
          <p:cNvPr id="9" name="Tabelle 8"/>
          <p:cNvGraphicFramePr>
            <a:graphicFrameLocks noGrp="1"/>
          </p:cNvGraphicFramePr>
          <p:nvPr/>
        </p:nvGraphicFramePr>
        <p:xfrm>
          <a:off x="628650" y="1021018"/>
          <a:ext cx="4244140" cy="3310352"/>
        </p:xfrm>
        <a:graphic>
          <a:graphicData uri="http://schemas.openxmlformats.org/drawingml/2006/table">
            <a:tbl>
              <a:tblPr firstRow="1" bandRow="1">
                <a:tableStyleId>{5C22544A-7EE6-4342-B048-85BDC9FD1C3A}</a:tableStyleId>
              </a:tblPr>
              <a:tblGrid>
                <a:gridCol w="346389">
                  <a:extLst>
                    <a:ext uri="{9D8B030D-6E8A-4147-A177-3AD203B41FA5}">
                      <a16:colId xmlns:a16="http://schemas.microsoft.com/office/drawing/2014/main" val="262240166"/>
                    </a:ext>
                  </a:extLst>
                </a:gridCol>
                <a:gridCol w="3897751">
                  <a:extLst>
                    <a:ext uri="{9D8B030D-6E8A-4147-A177-3AD203B41FA5}">
                      <a16:colId xmlns:a16="http://schemas.microsoft.com/office/drawing/2014/main" val="2905843059"/>
                    </a:ext>
                  </a:extLst>
                </a:gridCol>
              </a:tblGrid>
              <a:tr h="1235309">
                <a:tc>
                  <a:txBody>
                    <a:bodyPr/>
                    <a:lstStyle/>
                    <a:p>
                      <a:pPr algn="ctr"/>
                      <a:r>
                        <a:rPr lang="en-US" sz="1400" dirty="0">
                          <a:solidFill>
                            <a:schemeClr val="bg1"/>
                          </a:solidFill>
                        </a:rPr>
                        <a:t>Description</a:t>
                      </a:r>
                      <a:endParaRPr lang="de-DE" sz="1400" dirty="0">
                        <a:solidFill>
                          <a:schemeClr val="bg1"/>
                        </a:solidFill>
                      </a:endParaRPr>
                    </a:p>
                  </a:txBody>
                  <a:tcPr marL="68580" marR="68580" marT="34290" marB="34290" vert="vert270" anchor="ctr">
                    <a:solidFill>
                      <a:schemeClr val="bg2">
                        <a:lumMod val="50000"/>
                      </a:schemeClr>
                    </a:solidFill>
                  </a:tcPr>
                </a:tc>
                <a:tc>
                  <a:txBody>
                    <a:bodyPr/>
                    <a:lstStyle/>
                    <a:p>
                      <a:r>
                        <a:rPr lang="en-US" sz="1400" b="0" dirty="0" err="1">
                          <a:solidFill>
                            <a:schemeClr val="tx1"/>
                          </a:solidFill>
                        </a:rPr>
                        <a:t>Characterise</a:t>
                      </a:r>
                      <a:r>
                        <a:rPr lang="en-US" sz="1400" b="0" dirty="0">
                          <a:solidFill>
                            <a:schemeClr val="tx1"/>
                          </a:solidFill>
                        </a:rPr>
                        <a:t> and model (NC + turbulent) the pellet fueling and particle transport in LHD. </a:t>
                      </a:r>
                      <a:endParaRPr lang="de-DE" sz="1400" b="0" dirty="0">
                        <a:solidFill>
                          <a:schemeClr val="tx1"/>
                        </a:solidFill>
                      </a:endParaRPr>
                    </a:p>
                  </a:txBody>
                  <a:tcPr marL="68580" marR="68580" marT="34290" marB="34290">
                    <a:solidFill>
                      <a:schemeClr val="bg2"/>
                    </a:solidFill>
                  </a:tcPr>
                </a:tc>
                <a:extLst>
                  <a:ext uri="{0D108BD9-81ED-4DB2-BD59-A6C34878D82A}">
                    <a16:rowId xmlns:a16="http://schemas.microsoft.com/office/drawing/2014/main" val="1245151445"/>
                  </a:ext>
                </a:extLst>
              </a:tr>
              <a:tr h="1625407">
                <a:tc>
                  <a:txBody>
                    <a:bodyPr/>
                    <a:lstStyle/>
                    <a:p>
                      <a:pPr marL="0" algn="ctr" defTabSz="914400" rtl="0" eaLnBrk="1" latinLnBrk="0" hangingPunct="1"/>
                      <a:r>
                        <a:rPr lang="en-US" sz="1400" b="1" kern="1200" dirty="0">
                          <a:solidFill>
                            <a:schemeClr val="bg1"/>
                          </a:solidFill>
                          <a:latin typeface="+mn-lt"/>
                          <a:ea typeface="+mn-ea"/>
                          <a:cs typeface="+mn-cs"/>
                        </a:rPr>
                        <a:t>Relevance for M8</a:t>
                      </a:r>
                      <a:endParaRPr lang="de-DE" sz="1400" b="1" kern="1200" dirty="0">
                        <a:solidFill>
                          <a:schemeClr val="bg1"/>
                        </a:solidFill>
                        <a:latin typeface="+mn-lt"/>
                        <a:ea typeface="+mn-ea"/>
                        <a:cs typeface="+mn-cs"/>
                      </a:endParaRPr>
                    </a:p>
                  </a:txBody>
                  <a:tcPr marL="68580" marR="68580" marT="34290" marB="34290" vert="vert270">
                    <a:solidFill>
                      <a:schemeClr val="bg2">
                        <a:lumMod val="50000"/>
                      </a:schemeClr>
                    </a:solidFill>
                  </a:tcPr>
                </a:tc>
                <a:tc>
                  <a:txBody>
                    <a:bodyPr/>
                    <a:lstStyle/>
                    <a:p>
                      <a:r>
                        <a:rPr lang="en-US" sz="1400" dirty="0">
                          <a:solidFill>
                            <a:schemeClr val="tx1"/>
                          </a:solidFill>
                        </a:rPr>
                        <a:t>Considerable uncertainty exist about the extrapolation of density profiles to reactor scenarios. It is generally considered necessary to have central pellet </a:t>
                      </a:r>
                      <a:r>
                        <a:rPr lang="en-US" sz="1400" dirty="0" err="1">
                          <a:solidFill>
                            <a:schemeClr val="tx1"/>
                          </a:solidFill>
                        </a:rPr>
                        <a:t>fuelling</a:t>
                      </a:r>
                      <a:r>
                        <a:rPr lang="en-US" sz="1400" dirty="0">
                          <a:solidFill>
                            <a:schemeClr val="tx1"/>
                          </a:solidFill>
                        </a:rPr>
                        <a:t>, but the particle deposition and transport  are not well understood. The LHD offers the diagnostic and modelling capabilities to </a:t>
                      </a:r>
                      <a:r>
                        <a:rPr lang="en-US" sz="1400" dirty="0" err="1">
                          <a:solidFill>
                            <a:schemeClr val="tx1"/>
                          </a:solidFill>
                        </a:rPr>
                        <a:t>characterise</a:t>
                      </a:r>
                      <a:r>
                        <a:rPr lang="en-US" sz="1400" dirty="0">
                          <a:solidFill>
                            <a:schemeClr val="tx1"/>
                          </a:solidFill>
                        </a:rPr>
                        <a:t> particle transport.</a:t>
                      </a:r>
                      <a:endParaRPr lang="de-DE" sz="1400" dirty="0">
                        <a:solidFill>
                          <a:schemeClr val="tx1"/>
                        </a:solidFill>
                      </a:endParaRPr>
                    </a:p>
                  </a:txBody>
                  <a:tcPr marL="68580" marR="68580" marT="34290" marB="34290">
                    <a:solidFill>
                      <a:schemeClr val="bg2"/>
                    </a:solidFill>
                  </a:tcPr>
                </a:tc>
                <a:extLst>
                  <a:ext uri="{0D108BD9-81ED-4DB2-BD59-A6C34878D82A}">
                    <a16:rowId xmlns:a16="http://schemas.microsoft.com/office/drawing/2014/main" val="3550515767"/>
                  </a:ext>
                </a:extLst>
              </a:tr>
              <a:tr h="449636">
                <a:tc>
                  <a:txBody>
                    <a:bodyPr/>
                    <a:lstStyle/>
                    <a:p>
                      <a:pPr marL="0" algn="ctr" defTabSz="914400" rtl="0" eaLnBrk="1" latinLnBrk="0" hangingPunct="1"/>
                      <a:r>
                        <a:rPr lang="en-US" sz="1400" b="1" kern="1200" dirty="0">
                          <a:solidFill>
                            <a:schemeClr val="bg1"/>
                          </a:solidFill>
                          <a:latin typeface="+mn-lt"/>
                          <a:ea typeface="+mn-ea"/>
                          <a:cs typeface="+mn-cs"/>
                        </a:rPr>
                        <a:t>Ref.</a:t>
                      </a:r>
                      <a:endParaRPr lang="de-DE" sz="1400" b="1" kern="1200" dirty="0">
                        <a:solidFill>
                          <a:schemeClr val="bg1"/>
                        </a:solidFill>
                        <a:latin typeface="+mn-lt"/>
                        <a:ea typeface="+mn-ea"/>
                        <a:cs typeface="+mn-cs"/>
                      </a:endParaRPr>
                    </a:p>
                  </a:txBody>
                  <a:tcPr marL="68580" marR="68580" marT="34290" marB="34290" vert="vert270">
                    <a:solidFill>
                      <a:schemeClr val="bg2">
                        <a:lumMod val="50000"/>
                      </a:schemeClr>
                    </a:solidFill>
                  </a:tcPr>
                </a:tc>
                <a:tc>
                  <a:txBody>
                    <a:bodyPr/>
                    <a:lstStyle/>
                    <a:p>
                      <a:pPr algn="l"/>
                      <a:r>
                        <a:rPr lang="de-DE" sz="1400" dirty="0">
                          <a:solidFill>
                            <a:schemeClr val="tx1"/>
                          </a:solidFill>
                          <a:hlinkClick r:id="rId2"/>
                        </a:rPr>
                        <a:t>https://doi.org/10.13182/FST10-A10795</a:t>
                      </a:r>
                      <a:endParaRPr lang="de-DE" sz="1400" dirty="0">
                        <a:solidFill>
                          <a:schemeClr val="tx1"/>
                        </a:solidFill>
                      </a:endParaRPr>
                    </a:p>
                  </a:txBody>
                  <a:tcPr marL="68580" marR="68580" marT="34290" marB="34290" anchor="ctr">
                    <a:solidFill>
                      <a:schemeClr val="bg2"/>
                    </a:solidFill>
                  </a:tcPr>
                </a:tc>
                <a:extLst>
                  <a:ext uri="{0D108BD9-81ED-4DB2-BD59-A6C34878D82A}">
                    <a16:rowId xmlns:a16="http://schemas.microsoft.com/office/drawing/2014/main" val="1911879727"/>
                  </a:ext>
                </a:extLst>
              </a:tr>
            </a:tbl>
          </a:graphicData>
        </a:graphic>
      </p:graphicFrame>
      <p:pic>
        <p:nvPicPr>
          <p:cNvPr id="4" name="Grafik 3"/>
          <p:cNvPicPr>
            <a:picLocks noChangeAspect="1"/>
          </p:cNvPicPr>
          <p:nvPr/>
        </p:nvPicPr>
        <p:blipFill>
          <a:blip r:embed="rId3"/>
          <a:stretch>
            <a:fillRect/>
          </a:stretch>
        </p:blipFill>
        <p:spPr>
          <a:xfrm>
            <a:off x="5793205" y="890337"/>
            <a:ext cx="2722145" cy="4096057"/>
          </a:xfrm>
          <a:prstGeom prst="rect">
            <a:avLst/>
          </a:prstGeom>
        </p:spPr>
      </p:pic>
    </p:spTree>
    <p:extLst>
      <p:ext uri="{BB962C8B-B14F-4D97-AF65-F5344CB8AC3E}">
        <p14:creationId xmlns:p14="http://schemas.microsoft.com/office/powerpoint/2010/main" val="19950407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273844"/>
            <a:ext cx="7886700" cy="616493"/>
          </a:xfrm>
        </p:spPr>
        <p:txBody>
          <a:bodyPr>
            <a:normAutofit fontScale="90000"/>
          </a:bodyPr>
          <a:lstStyle/>
          <a:p>
            <a:pPr fontAlgn="t"/>
            <a:r>
              <a:rPr lang="en-US" sz="2400" dirty="0"/>
              <a:t>EMC3/ERIENE modeling of LHD edge-SOL-</a:t>
            </a:r>
            <a:r>
              <a:rPr lang="en-US" sz="2400" dirty="0" err="1"/>
              <a:t>divertor</a:t>
            </a:r>
            <a:r>
              <a:rPr lang="en-US" sz="2400" dirty="0"/>
              <a:t> and detachment.</a:t>
            </a:r>
            <a:endParaRPr lang="en-US" sz="2400" dirty="0">
              <a:solidFill>
                <a:srgbClr val="000000"/>
              </a:solidFill>
              <a:latin typeface="Calibri" panose="020F0502020204030204" pitchFamily="34" charset="0"/>
            </a:endParaRPr>
          </a:p>
        </p:txBody>
      </p:sp>
      <p:graphicFrame>
        <p:nvGraphicFramePr>
          <p:cNvPr id="9" name="Tabelle 8"/>
          <p:cNvGraphicFramePr>
            <a:graphicFrameLocks noGrp="1"/>
          </p:cNvGraphicFramePr>
          <p:nvPr/>
        </p:nvGraphicFramePr>
        <p:xfrm>
          <a:off x="628650" y="1021018"/>
          <a:ext cx="4244140" cy="4046220"/>
        </p:xfrm>
        <a:graphic>
          <a:graphicData uri="http://schemas.openxmlformats.org/drawingml/2006/table">
            <a:tbl>
              <a:tblPr firstRow="1" bandRow="1">
                <a:tableStyleId>{5C22544A-7EE6-4342-B048-85BDC9FD1C3A}</a:tableStyleId>
              </a:tblPr>
              <a:tblGrid>
                <a:gridCol w="346389">
                  <a:extLst>
                    <a:ext uri="{9D8B030D-6E8A-4147-A177-3AD203B41FA5}">
                      <a16:colId xmlns:a16="http://schemas.microsoft.com/office/drawing/2014/main" val="262240166"/>
                    </a:ext>
                  </a:extLst>
                </a:gridCol>
                <a:gridCol w="3897751">
                  <a:extLst>
                    <a:ext uri="{9D8B030D-6E8A-4147-A177-3AD203B41FA5}">
                      <a16:colId xmlns:a16="http://schemas.microsoft.com/office/drawing/2014/main" val="2905843059"/>
                    </a:ext>
                  </a:extLst>
                </a:gridCol>
              </a:tblGrid>
              <a:tr h="1303020">
                <a:tc>
                  <a:txBody>
                    <a:bodyPr/>
                    <a:lstStyle/>
                    <a:p>
                      <a:pPr algn="ctr"/>
                      <a:r>
                        <a:rPr lang="en-US" sz="1400" dirty="0">
                          <a:solidFill>
                            <a:schemeClr val="bg1"/>
                          </a:solidFill>
                        </a:rPr>
                        <a:t>Description</a:t>
                      </a:r>
                      <a:endParaRPr lang="de-DE" sz="1400" dirty="0">
                        <a:solidFill>
                          <a:schemeClr val="bg1"/>
                        </a:solidFill>
                      </a:endParaRPr>
                    </a:p>
                  </a:txBody>
                  <a:tcPr marL="68580" marR="68580" marT="34290" marB="34290" vert="vert270" anchor="ctr">
                    <a:solidFill>
                      <a:schemeClr val="bg2">
                        <a:lumMod val="50000"/>
                      </a:schemeClr>
                    </a:solidFill>
                  </a:tcPr>
                </a:tc>
                <a:tc>
                  <a:txBody>
                    <a:bodyPr/>
                    <a:lstStyle/>
                    <a:p>
                      <a:r>
                        <a:rPr lang="en-US" sz="1400" b="0" dirty="0">
                          <a:solidFill>
                            <a:schemeClr val="tx1"/>
                          </a:solidFill>
                        </a:rPr>
                        <a:t>Validate the EMC3/EIRENE code in LHD with dedicated PWI studies. Study the importance of drifts, particularly in detached conditions with an without seeding. The validation of the div-sol model is required for the posterior validation of erosion-</a:t>
                      </a:r>
                      <a:r>
                        <a:rPr lang="en-US" sz="1400" b="0" dirty="0" err="1">
                          <a:solidFill>
                            <a:schemeClr val="tx1"/>
                          </a:solidFill>
                        </a:rPr>
                        <a:t>depositinon</a:t>
                      </a:r>
                      <a:r>
                        <a:rPr lang="en-US" sz="1400" b="0" dirty="0">
                          <a:solidFill>
                            <a:schemeClr val="tx1"/>
                          </a:solidFill>
                        </a:rPr>
                        <a:t>-migration tools like EROV2.</a:t>
                      </a:r>
                      <a:endParaRPr lang="de-DE" sz="1400" b="0" dirty="0">
                        <a:solidFill>
                          <a:schemeClr val="tx1"/>
                        </a:solidFill>
                      </a:endParaRPr>
                    </a:p>
                  </a:txBody>
                  <a:tcPr marL="68580" marR="68580" marT="34290" marB="34290">
                    <a:solidFill>
                      <a:schemeClr val="bg2"/>
                    </a:solidFill>
                  </a:tcPr>
                </a:tc>
                <a:extLst>
                  <a:ext uri="{0D108BD9-81ED-4DB2-BD59-A6C34878D82A}">
                    <a16:rowId xmlns:a16="http://schemas.microsoft.com/office/drawing/2014/main" val="1245151445"/>
                  </a:ext>
                </a:extLst>
              </a:tr>
              <a:tr h="2125980">
                <a:tc>
                  <a:txBody>
                    <a:bodyPr/>
                    <a:lstStyle/>
                    <a:p>
                      <a:pPr marL="0" algn="ctr" defTabSz="914400" rtl="0" eaLnBrk="1" latinLnBrk="0" hangingPunct="1"/>
                      <a:r>
                        <a:rPr lang="en-US" sz="1400" b="1" kern="1200" dirty="0">
                          <a:solidFill>
                            <a:schemeClr val="bg1"/>
                          </a:solidFill>
                          <a:latin typeface="+mn-lt"/>
                          <a:ea typeface="+mn-ea"/>
                          <a:cs typeface="+mn-cs"/>
                        </a:rPr>
                        <a:t>Relevance for M8</a:t>
                      </a:r>
                      <a:endParaRPr lang="de-DE" sz="1400" b="1" kern="1200" dirty="0">
                        <a:solidFill>
                          <a:schemeClr val="bg1"/>
                        </a:solidFill>
                        <a:latin typeface="+mn-lt"/>
                        <a:ea typeface="+mn-ea"/>
                        <a:cs typeface="+mn-cs"/>
                      </a:endParaRPr>
                    </a:p>
                  </a:txBody>
                  <a:tcPr marL="68580" marR="68580" marT="34290" marB="34290" vert="vert270">
                    <a:solidFill>
                      <a:schemeClr val="bg2">
                        <a:lumMod val="50000"/>
                      </a:schemeClr>
                    </a:solidFill>
                  </a:tcPr>
                </a:tc>
                <a:tc>
                  <a:txBody>
                    <a:bodyPr/>
                    <a:lstStyle/>
                    <a:p>
                      <a:r>
                        <a:rPr lang="en-US" sz="1400" dirty="0">
                          <a:solidFill>
                            <a:schemeClr val="tx1"/>
                          </a:solidFill>
                        </a:rPr>
                        <a:t>The SOL regions of LHD and W7-X are quite different as are their </a:t>
                      </a:r>
                      <a:r>
                        <a:rPr lang="en-US" sz="1400" dirty="0" err="1">
                          <a:solidFill>
                            <a:schemeClr val="tx1"/>
                          </a:solidFill>
                        </a:rPr>
                        <a:t>divertors</a:t>
                      </a:r>
                      <a:r>
                        <a:rPr lang="en-US" sz="1400" dirty="0">
                          <a:solidFill>
                            <a:schemeClr val="tx1"/>
                          </a:solidFill>
                        </a:rPr>
                        <a:t>. The differences are such that they preclude any direct comparison without a </a:t>
                      </a:r>
                      <a:r>
                        <a:rPr lang="en-US" sz="1400" dirty="0" err="1">
                          <a:solidFill>
                            <a:schemeClr val="tx1"/>
                          </a:solidFill>
                        </a:rPr>
                        <a:t>sofiticated</a:t>
                      </a:r>
                      <a:r>
                        <a:rPr lang="en-US" sz="1400" dirty="0">
                          <a:solidFill>
                            <a:schemeClr val="tx1"/>
                          </a:solidFill>
                        </a:rPr>
                        <a:t> edge/sol modeling. The differences, on the other hand, offer good conditions for the validation of the </a:t>
                      </a:r>
                      <a:r>
                        <a:rPr lang="en-US" sz="1400" dirty="0" err="1">
                          <a:solidFill>
                            <a:schemeClr val="tx1"/>
                          </a:solidFill>
                        </a:rPr>
                        <a:t>Eruopean</a:t>
                      </a:r>
                      <a:r>
                        <a:rPr lang="en-US" sz="1400" dirty="0">
                          <a:solidFill>
                            <a:schemeClr val="tx1"/>
                          </a:solidFill>
                        </a:rPr>
                        <a:t> code EMC3/EIRENE. Detachment access conditions, physics (e.g. volumetric recombination not observed in W7-X, required diffusivity coefficients) should be a primary focus of the validation. </a:t>
                      </a:r>
                      <a:endParaRPr lang="de-DE" sz="1400" dirty="0">
                        <a:solidFill>
                          <a:schemeClr val="tx1"/>
                        </a:solidFill>
                      </a:endParaRPr>
                    </a:p>
                  </a:txBody>
                  <a:tcPr marL="68580" marR="68580" marT="34290" marB="34290">
                    <a:solidFill>
                      <a:schemeClr val="bg2"/>
                    </a:solidFill>
                  </a:tcPr>
                </a:tc>
                <a:extLst>
                  <a:ext uri="{0D108BD9-81ED-4DB2-BD59-A6C34878D82A}">
                    <a16:rowId xmlns:a16="http://schemas.microsoft.com/office/drawing/2014/main" val="3550515767"/>
                  </a:ext>
                </a:extLst>
              </a:tr>
              <a:tr h="449636">
                <a:tc>
                  <a:txBody>
                    <a:bodyPr/>
                    <a:lstStyle/>
                    <a:p>
                      <a:pPr marL="0" algn="ctr" defTabSz="914400" rtl="0" eaLnBrk="1" latinLnBrk="0" hangingPunct="1"/>
                      <a:r>
                        <a:rPr lang="en-US" sz="1400" b="1" kern="1200" dirty="0">
                          <a:solidFill>
                            <a:schemeClr val="bg1"/>
                          </a:solidFill>
                          <a:latin typeface="+mn-lt"/>
                          <a:ea typeface="+mn-ea"/>
                          <a:cs typeface="+mn-cs"/>
                        </a:rPr>
                        <a:t>Ref.</a:t>
                      </a:r>
                      <a:endParaRPr lang="de-DE" sz="1400" b="1" kern="1200" dirty="0">
                        <a:solidFill>
                          <a:schemeClr val="bg1"/>
                        </a:solidFill>
                        <a:latin typeface="+mn-lt"/>
                        <a:ea typeface="+mn-ea"/>
                        <a:cs typeface="+mn-cs"/>
                      </a:endParaRPr>
                    </a:p>
                  </a:txBody>
                  <a:tcPr marL="68580" marR="68580" marT="34290" marB="34290" vert="vert270">
                    <a:solidFill>
                      <a:schemeClr val="bg2">
                        <a:lumMod val="50000"/>
                      </a:schemeClr>
                    </a:solidFill>
                  </a:tcPr>
                </a:tc>
                <a:tc>
                  <a:txBody>
                    <a:bodyPr/>
                    <a:lstStyle/>
                    <a:p>
                      <a:pPr algn="l"/>
                      <a:r>
                        <a:rPr lang="de-DE" sz="1400" dirty="0">
                          <a:solidFill>
                            <a:schemeClr val="tx1"/>
                          </a:solidFill>
                          <a:hlinkClick r:id="rId2"/>
                        </a:rPr>
                        <a:t>http://dx.doi.org/10.1088/0029-5515/55/10/104021</a:t>
                      </a:r>
                      <a:endParaRPr lang="de-DE" sz="1400" dirty="0">
                        <a:solidFill>
                          <a:schemeClr val="tx1"/>
                        </a:solidFill>
                      </a:endParaRPr>
                    </a:p>
                  </a:txBody>
                  <a:tcPr marL="68580" marR="68580" marT="34290" marB="34290" anchor="ctr">
                    <a:solidFill>
                      <a:schemeClr val="bg2"/>
                    </a:solidFill>
                  </a:tcPr>
                </a:tc>
                <a:extLst>
                  <a:ext uri="{0D108BD9-81ED-4DB2-BD59-A6C34878D82A}">
                    <a16:rowId xmlns:a16="http://schemas.microsoft.com/office/drawing/2014/main" val="1911879727"/>
                  </a:ext>
                </a:extLst>
              </a:tr>
            </a:tbl>
          </a:graphicData>
        </a:graphic>
      </p:graphicFrame>
      <p:pic>
        <p:nvPicPr>
          <p:cNvPr id="3" name="Grafik 2"/>
          <p:cNvPicPr>
            <a:picLocks noChangeAspect="1"/>
          </p:cNvPicPr>
          <p:nvPr/>
        </p:nvPicPr>
        <p:blipFill>
          <a:blip r:embed="rId3"/>
          <a:stretch>
            <a:fillRect/>
          </a:stretch>
        </p:blipFill>
        <p:spPr>
          <a:xfrm>
            <a:off x="5538342" y="822496"/>
            <a:ext cx="2977009" cy="4154111"/>
          </a:xfrm>
          <a:prstGeom prst="rect">
            <a:avLst/>
          </a:prstGeom>
        </p:spPr>
      </p:pic>
    </p:spTree>
    <p:extLst>
      <p:ext uri="{BB962C8B-B14F-4D97-AF65-F5344CB8AC3E}">
        <p14:creationId xmlns:p14="http://schemas.microsoft.com/office/powerpoint/2010/main" val="15608166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273844"/>
            <a:ext cx="7886700" cy="616493"/>
          </a:xfrm>
        </p:spPr>
        <p:txBody>
          <a:bodyPr>
            <a:normAutofit fontScale="90000"/>
          </a:bodyPr>
          <a:lstStyle/>
          <a:p>
            <a:pPr fontAlgn="t"/>
            <a:r>
              <a:rPr lang="en-US" sz="2400" dirty="0" err="1"/>
              <a:t>Characterisation</a:t>
            </a:r>
            <a:r>
              <a:rPr lang="en-US" sz="2400" dirty="0"/>
              <a:t> and modeling of the operation conditions of benign impurity transport and source control (screening).</a:t>
            </a:r>
            <a:endParaRPr lang="en-US" sz="2400" dirty="0">
              <a:solidFill>
                <a:srgbClr val="000000"/>
              </a:solidFill>
              <a:latin typeface="Calibri" panose="020F0502020204030204" pitchFamily="34" charset="0"/>
            </a:endParaRPr>
          </a:p>
        </p:txBody>
      </p:sp>
      <p:graphicFrame>
        <p:nvGraphicFramePr>
          <p:cNvPr id="9" name="Tabelle 8"/>
          <p:cNvGraphicFramePr>
            <a:graphicFrameLocks noGrp="1"/>
          </p:cNvGraphicFramePr>
          <p:nvPr>
            <p:extLst>
              <p:ext uri="{D42A27DB-BD31-4B8C-83A1-F6EECF244321}">
                <p14:modId xmlns:p14="http://schemas.microsoft.com/office/powerpoint/2010/main" val="1290844154"/>
              </p:ext>
            </p:extLst>
          </p:nvPr>
        </p:nvGraphicFramePr>
        <p:xfrm>
          <a:off x="279684" y="1021018"/>
          <a:ext cx="4857750" cy="4084376"/>
        </p:xfrm>
        <a:graphic>
          <a:graphicData uri="http://schemas.openxmlformats.org/drawingml/2006/table">
            <a:tbl>
              <a:tblPr firstRow="1" bandRow="1">
                <a:tableStyleId>{5C22544A-7EE6-4342-B048-85BDC9FD1C3A}</a:tableStyleId>
              </a:tblPr>
              <a:tblGrid>
                <a:gridCol w="396469">
                  <a:extLst>
                    <a:ext uri="{9D8B030D-6E8A-4147-A177-3AD203B41FA5}">
                      <a16:colId xmlns:a16="http://schemas.microsoft.com/office/drawing/2014/main" val="262240166"/>
                    </a:ext>
                  </a:extLst>
                </a:gridCol>
                <a:gridCol w="4461281">
                  <a:extLst>
                    <a:ext uri="{9D8B030D-6E8A-4147-A177-3AD203B41FA5}">
                      <a16:colId xmlns:a16="http://schemas.microsoft.com/office/drawing/2014/main" val="2905843059"/>
                    </a:ext>
                  </a:extLst>
                </a:gridCol>
              </a:tblGrid>
              <a:tr h="1508760">
                <a:tc>
                  <a:txBody>
                    <a:bodyPr/>
                    <a:lstStyle/>
                    <a:p>
                      <a:pPr algn="ctr"/>
                      <a:r>
                        <a:rPr lang="en-US" sz="1400" dirty="0">
                          <a:solidFill>
                            <a:schemeClr val="bg1"/>
                          </a:solidFill>
                        </a:rPr>
                        <a:t>Description</a:t>
                      </a:r>
                      <a:endParaRPr lang="de-DE" sz="1400" dirty="0">
                        <a:solidFill>
                          <a:schemeClr val="bg1"/>
                        </a:solidFill>
                      </a:endParaRPr>
                    </a:p>
                  </a:txBody>
                  <a:tcPr marL="68580" marR="68580" marT="34290" marB="34290" vert="vert270" anchor="ctr">
                    <a:solidFill>
                      <a:schemeClr val="bg2">
                        <a:lumMod val="50000"/>
                      </a:schemeClr>
                    </a:solidFill>
                  </a:tcPr>
                </a:tc>
                <a:tc>
                  <a:txBody>
                    <a:bodyPr/>
                    <a:lstStyle/>
                    <a:p>
                      <a:r>
                        <a:rPr lang="en-US" sz="1400" b="0" dirty="0">
                          <a:solidFill>
                            <a:schemeClr val="tx1"/>
                          </a:solidFill>
                        </a:rPr>
                        <a:t>Diagnose the relevant edge and core plasma parameters in regimes of edge screening and high NBI power to pursue validation of the edge (EMC3) and core (</a:t>
                      </a:r>
                      <a:r>
                        <a:rPr lang="en-US" sz="1400" b="0" dirty="0" err="1">
                          <a:solidFill>
                            <a:schemeClr val="tx1"/>
                          </a:solidFill>
                        </a:rPr>
                        <a:t>NC+Turbulent</a:t>
                      </a:r>
                      <a:r>
                        <a:rPr lang="en-US" sz="1400" b="0" dirty="0">
                          <a:solidFill>
                            <a:schemeClr val="tx1"/>
                          </a:solidFill>
                        </a:rPr>
                        <a:t>) impurity dynamics and transport. Investigate the importance of asymmetries in the impurity transport for its potential </a:t>
                      </a:r>
                      <a:r>
                        <a:rPr lang="en-US" sz="1400" b="0" dirty="0" err="1">
                          <a:solidFill>
                            <a:schemeClr val="tx1"/>
                          </a:solidFill>
                        </a:rPr>
                        <a:t>instrumentalisation</a:t>
                      </a:r>
                      <a:r>
                        <a:rPr lang="en-US" sz="1400" b="0" dirty="0">
                          <a:solidFill>
                            <a:schemeClr val="tx1"/>
                          </a:solidFill>
                        </a:rPr>
                        <a:t>.</a:t>
                      </a:r>
                      <a:endParaRPr lang="de-DE" sz="1400" b="0" dirty="0">
                        <a:solidFill>
                          <a:schemeClr val="tx1"/>
                        </a:solidFill>
                      </a:endParaRPr>
                    </a:p>
                  </a:txBody>
                  <a:tcPr marL="68580" marR="68580" marT="34290" marB="34290">
                    <a:solidFill>
                      <a:schemeClr val="bg2"/>
                    </a:solidFill>
                  </a:tcPr>
                </a:tc>
                <a:extLst>
                  <a:ext uri="{0D108BD9-81ED-4DB2-BD59-A6C34878D82A}">
                    <a16:rowId xmlns:a16="http://schemas.microsoft.com/office/drawing/2014/main" val="1245151445"/>
                  </a:ext>
                </a:extLst>
              </a:tr>
              <a:tr h="2125980">
                <a:tc>
                  <a:txBody>
                    <a:bodyPr/>
                    <a:lstStyle/>
                    <a:p>
                      <a:pPr marL="0" algn="ctr" defTabSz="914400" rtl="0" eaLnBrk="1" latinLnBrk="0" hangingPunct="1"/>
                      <a:r>
                        <a:rPr lang="en-US" sz="1400" b="1" kern="1200" dirty="0">
                          <a:solidFill>
                            <a:schemeClr val="bg1"/>
                          </a:solidFill>
                          <a:latin typeface="+mn-lt"/>
                          <a:ea typeface="+mn-ea"/>
                          <a:cs typeface="+mn-cs"/>
                        </a:rPr>
                        <a:t>Relevance for M8</a:t>
                      </a:r>
                      <a:endParaRPr lang="de-DE" sz="1400" b="1" kern="1200" dirty="0">
                        <a:solidFill>
                          <a:schemeClr val="bg1"/>
                        </a:solidFill>
                        <a:latin typeface="+mn-lt"/>
                        <a:ea typeface="+mn-ea"/>
                        <a:cs typeface="+mn-cs"/>
                      </a:endParaRPr>
                    </a:p>
                  </a:txBody>
                  <a:tcPr marL="68580" marR="68580" marT="34290" marB="34290" vert="vert270">
                    <a:solidFill>
                      <a:schemeClr val="bg2">
                        <a:lumMod val="50000"/>
                      </a:schemeClr>
                    </a:solidFill>
                  </a:tcPr>
                </a:tc>
                <a:tc>
                  <a:txBody>
                    <a:bodyPr/>
                    <a:lstStyle/>
                    <a:p>
                      <a:r>
                        <a:rPr lang="en-US" sz="1400" dirty="0">
                          <a:solidFill>
                            <a:schemeClr val="tx1"/>
                          </a:solidFill>
                        </a:rPr>
                        <a:t>Impurity accumulation is often regarded as the Achilles heel of </a:t>
                      </a:r>
                      <a:r>
                        <a:rPr lang="en-US" sz="1400" dirty="0" err="1">
                          <a:solidFill>
                            <a:schemeClr val="tx1"/>
                          </a:solidFill>
                        </a:rPr>
                        <a:t>stellarators</a:t>
                      </a:r>
                      <a:r>
                        <a:rPr lang="en-US" sz="1400" dirty="0">
                          <a:solidFill>
                            <a:schemeClr val="tx1"/>
                          </a:solidFill>
                        </a:rPr>
                        <a:t>. LHD has meticulously explored the parameter space and the accumulation properties on the plasmas (see reference). Regions of core and edge screening have been identified. Recently, the combination of NBI torque and </a:t>
                      </a:r>
                      <a:r>
                        <a:rPr lang="en-US" sz="1400" dirty="0" err="1">
                          <a:solidFill>
                            <a:schemeClr val="tx1"/>
                          </a:solidFill>
                        </a:rPr>
                        <a:t>Ti</a:t>
                      </a:r>
                      <a:r>
                        <a:rPr lang="en-US" sz="1400" dirty="0">
                          <a:solidFill>
                            <a:schemeClr val="tx1"/>
                          </a:solidFill>
                        </a:rPr>
                        <a:t> gradients has been claimed to strongly suppress accumulation. The understanding of the strategies to avoid accumulation and their extrapolation to reactor conditions should be pursued.</a:t>
                      </a:r>
                      <a:endParaRPr lang="de-DE" sz="1400" dirty="0">
                        <a:solidFill>
                          <a:schemeClr val="tx1"/>
                        </a:solidFill>
                      </a:endParaRPr>
                    </a:p>
                  </a:txBody>
                  <a:tcPr marL="68580" marR="68580" marT="34290" marB="34290">
                    <a:solidFill>
                      <a:schemeClr val="bg2"/>
                    </a:solidFill>
                  </a:tcPr>
                </a:tc>
                <a:extLst>
                  <a:ext uri="{0D108BD9-81ED-4DB2-BD59-A6C34878D82A}">
                    <a16:rowId xmlns:a16="http://schemas.microsoft.com/office/drawing/2014/main" val="3550515767"/>
                  </a:ext>
                </a:extLst>
              </a:tr>
              <a:tr h="449636">
                <a:tc>
                  <a:txBody>
                    <a:bodyPr/>
                    <a:lstStyle/>
                    <a:p>
                      <a:pPr marL="0" algn="ctr" defTabSz="914400" rtl="0" eaLnBrk="1" latinLnBrk="0" hangingPunct="1"/>
                      <a:r>
                        <a:rPr lang="en-US" sz="1400" b="1" kern="1200" dirty="0">
                          <a:solidFill>
                            <a:schemeClr val="bg1"/>
                          </a:solidFill>
                          <a:latin typeface="+mn-lt"/>
                          <a:ea typeface="+mn-ea"/>
                          <a:cs typeface="+mn-cs"/>
                        </a:rPr>
                        <a:t>Ref.</a:t>
                      </a:r>
                      <a:endParaRPr lang="de-DE" sz="1400" b="1" kern="1200" dirty="0">
                        <a:solidFill>
                          <a:schemeClr val="bg1"/>
                        </a:solidFill>
                        <a:latin typeface="+mn-lt"/>
                        <a:ea typeface="+mn-ea"/>
                        <a:cs typeface="+mn-cs"/>
                      </a:endParaRPr>
                    </a:p>
                  </a:txBody>
                  <a:tcPr marL="68580" marR="68580" marT="34290" marB="34290" vert="vert270">
                    <a:solidFill>
                      <a:schemeClr val="bg2">
                        <a:lumMod val="50000"/>
                      </a:schemeClr>
                    </a:solidFill>
                  </a:tcPr>
                </a:tc>
                <a:tc>
                  <a:txBody>
                    <a:bodyPr/>
                    <a:lstStyle/>
                    <a:p>
                      <a:pPr algn="l"/>
                      <a:r>
                        <a:rPr lang="de-DE" sz="1400" dirty="0">
                          <a:solidFill>
                            <a:schemeClr val="tx1"/>
                          </a:solidFill>
                          <a:hlinkClick r:id="rId2"/>
                        </a:rPr>
                        <a:t>https://doi.org/10.1088/1741-4326/aa6187</a:t>
                      </a:r>
                      <a:endParaRPr lang="de-DE" sz="1400" dirty="0">
                        <a:solidFill>
                          <a:schemeClr val="tx1"/>
                        </a:solidFill>
                      </a:endParaRPr>
                    </a:p>
                  </a:txBody>
                  <a:tcPr marL="68580" marR="68580" marT="34290" marB="34290" anchor="ctr">
                    <a:solidFill>
                      <a:schemeClr val="bg2"/>
                    </a:solidFill>
                  </a:tcPr>
                </a:tc>
                <a:extLst>
                  <a:ext uri="{0D108BD9-81ED-4DB2-BD59-A6C34878D82A}">
                    <a16:rowId xmlns:a16="http://schemas.microsoft.com/office/drawing/2014/main" val="1911879727"/>
                  </a:ext>
                </a:extLst>
              </a:tr>
            </a:tbl>
          </a:graphicData>
        </a:graphic>
      </p:graphicFrame>
      <p:pic>
        <p:nvPicPr>
          <p:cNvPr id="3" name="Grafik 2"/>
          <p:cNvPicPr>
            <a:picLocks noChangeAspect="1"/>
          </p:cNvPicPr>
          <p:nvPr/>
        </p:nvPicPr>
        <p:blipFill>
          <a:blip r:embed="rId3"/>
          <a:stretch>
            <a:fillRect/>
          </a:stretch>
        </p:blipFill>
        <p:spPr>
          <a:xfrm>
            <a:off x="5137434" y="1021018"/>
            <a:ext cx="3567004" cy="3875835"/>
          </a:xfrm>
          <a:prstGeom prst="rect">
            <a:avLst/>
          </a:prstGeom>
        </p:spPr>
      </p:pic>
    </p:spTree>
    <p:extLst>
      <p:ext uri="{BB962C8B-B14F-4D97-AF65-F5344CB8AC3E}">
        <p14:creationId xmlns:p14="http://schemas.microsoft.com/office/powerpoint/2010/main" val="33068673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a:t>Outline</a:t>
            </a:r>
          </a:p>
        </p:txBody>
      </p:sp>
      <p:sp>
        <p:nvSpPr>
          <p:cNvPr id="3" name="Marcador de contenido 2"/>
          <p:cNvSpPr>
            <a:spLocks noGrp="1"/>
          </p:cNvSpPr>
          <p:nvPr>
            <p:ph idx="1"/>
          </p:nvPr>
        </p:nvSpPr>
        <p:spPr/>
        <p:txBody>
          <a:bodyPr anchor="ctr"/>
          <a:lstStyle/>
          <a:p>
            <a:pPr marL="457200" indent="-457200">
              <a:buFont typeface="+mj-lt"/>
              <a:buAutoNum type="arabicPeriod"/>
            </a:pPr>
            <a:r>
              <a:rPr lang="en-US" dirty="0"/>
              <a:t>4-slide summary of the 2020 LHD campaign</a:t>
            </a:r>
          </a:p>
          <a:p>
            <a:pPr marL="457200" indent="-457200">
              <a:buFont typeface="+mj-lt"/>
              <a:buAutoNum type="arabicPeriod"/>
            </a:pPr>
            <a:r>
              <a:rPr lang="en-US" dirty="0"/>
              <a:t>Timeline and prospects for the next campaigns</a:t>
            </a:r>
          </a:p>
          <a:p>
            <a:pPr marL="457200" indent="-457200">
              <a:buFont typeface="+mj-lt"/>
              <a:buAutoNum type="arabicPeriod"/>
            </a:pPr>
            <a:r>
              <a:rPr lang="en-US" dirty="0"/>
              <a:t>Strong points of the Large Helical Device</a:t>
            </a:r>
          </a:p>
          <a:p>
            <a:pPr marL="457200" indent="-457200">
              <a:buFont typeface="+mj-lt"/>
              <a:buAutoNum type="arabicPeriod"/>
            </a:pPr>
            <a:r>
              <a:rPr lang="en-US" dirty="0"/>
              <a:t>Some topics of special relevance for WPW7X and Roadmap M8</a:t>
            </a:r>
          </a:p>
        </p:txBody>
      </p:sp>
      <p:sp>
        <p:nvSpPr>
          <p:cNvPr id="4" name="Marcador de pie de página 3"/>
          <p:cNvSpPr>
            <a:spLocks noGrp="1"/>
          </p:cNvSpPr>
          <p:nvPr>
            <p:ph type="ftr" sz="quarter" idx="11"/>
          </p:nvPr>
        </p:nvSpPr>
        <p:spPr/>
        <p:txBody>
          <a:bodyPr/>
          <a:lstStyle/>
          <a:p>
            <a:pPr algn="r"/>
            <a:r>
              <a:rPr lang="en-GB"/>
              <a:t>A. Alonso, A. Dinklage and I. Calvo | FSD Meeting | 04-05-2021 | Page </a:t>
            </a:r>
            <a:fld id="{6A6D9FA1-99C7-4910-8E32-B85D378B0060}" type="slidenum">
              <a:rPr lang="en-GB" smtClean="0"/>
              <a:pPr algn="r"/>
              <a:t>3</a:t>
            </a:fld>
            <a:endParaRPr lang="en-GB" dirty="0"/>
          </a:p>
        </p:txBody>
      </p:sp>
      <p:sp>
        <p:nvSpPr>
          <p:cNvPr id="5" name="Marcador de contenido 4"/>
          <p:cNvSpPr>
            <a:spLocks noGrp="1"/>
          </p:cNvSpPr>
          <p:nvPr>
            <p:ph idx="12"/>
          </p:nvPr>
        </p:nvSpPr>
        <p:spPr/>
        <p:txBody>
          <a:bodyPr>
            <a:normAutofit lnSpcReduction="10000"/>
          </a:bodyPr>
          <a:lstStyle/>
          <a:p>
            <a:endParaRPr lang="en-US"/>
          </a:p>
        </p:txBody>
      </p:sp>
    </p:spTree>
    <p:extLst>
      <p:ext uri="{BB962C8B-B14F-4D97-AF65-F5344CB8AC3E}">
        <p14:creationId xmlns:p14="http://schemas.microsoft.com/office/powerpoint/2010/main" val="1189831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273844"/>
            <a:ext cx="7886700" cy="616493"/>
          </a:xfrm>
        </p:spPr>
        <p:txBody>
          <a:bodyPr>
            <a:normAutofit fontScale="90000"/>
          </a:bodyPr>
          <a:lstStyle/>
          <a:p>
            <a:pPr fontAlgn="t"/>
            <a:r>
              <a:rPr lang="en-US" sz="2400" dirty="0"/>
              <a:t>ASCOT validation against LHD ICHR and NBI generated fast ions.</a:t>
            </a:r>
            <a:endParaRPr lang="en-US" sz="2400" dirty="0">
              <a:solidFill>
                <a:srgbClr val="000000"/>
              </a:solidFill>
              <a:latin typeface="Calibri" panose="020F0502020204030204" pitchFamily="34" charset="0"/>
            </a:endParaRPr>
          </a:p>
        </p:txBody>
      </p:sp>
      <p:graphicFrame>
        <p:nvGraphicFramePr>
          <p:cNvPr id="9" name="Tabelle 8"/>
          <p:cNvGraphicFramePr>
            <a:graphicFrameLocks noGrp="1"/>
          </p:cNvGraphicFramePr>
          <p:nvPr/>
        </p:nvGraphicFramePr>
        <p:xfrm>
          <a:off x="628650" y="1021018"/>
          <a:ext cx="4244140" cy="3310352"/>
        </p:xfrm>
        <a:graphic>
          <a:graphicData uri="http://schemas.openxmlformats.org/drawingml/2006/table">
            <a:tbl>
              <a:tblPr firstRow="1" bandRow="1">
                <a:tableStyleId>{5C22544A-7EE6-4342-B048-85BDC9FD1C3A}</a:tableStyleId>
              </a:tblPr>
              <a:tblGrid>
                <a:gridCol w="346389">
                  <a:extLst>
                    <a:ext uri="{9D8B030D-6E8A-4147-A177-3AD203B41FA5}">
                      <a16:colId xmlns:a16="http://schemas.microsoft.com/office/drawing/2014/main" val="262240166"/>
                    </a:ext>
                  </a:extLst>
                </a:gridCol>
                <a:gridCol w="3897751">
                  <a:extLst>
                    <a:ext uri="{9D8B030D-6E8A-4147-A177-3AD203B41FA5}">
                      <a16:colId xmlns:a16="http://schemas.microsoft.com/office/drawing/2014/main" val="2905843059"/>
                    </a:ext>
                  </a:extLst>
                </a:gridCol>
              </a:tblGrid>
              <a:tr h="1235309">
                <a:tc>
                  <a:txBody>
                    <a:bodyPr/>
                    <a:lstStyle/>
                    <a:p>
                      <a:pPr algn="ctr"/>
                      <a:r>
                        <a:rPr lang="en-US" sz="1400" dirty="0">
                          <a:solidFill>
                            <a:schemeClr val="bg1"/>
                          </a:solidFill>
                        </a:rPr>
                        <a:t>Description</a:t>
                      </a:r>
                      <a:endParaRPr lang="de-DE" sz="1400" dirty="0">
                        <a:solidFill>
                          <a:schemeClr val="bg1"/>
                        </a:solidFill>
                      </a:endParaRPr>
                    </a:p>
                  </a:txBody>
                  <a:tcPr marL="68580" marR="68580" marT="34290" marB="34290" vert="vert270" anchor="ctr">
                    <a:solidFill>
                      <a:schemeClr val="bg2">
                        <a:lumMod val="50000"/>
                      </a:schemeClr>
                    </a:solidFill>
                  </a:tcPr>
                </a:tc>
                <a:tc>
                  <a:txBody>
                    <a:bodyPr/>
                    <a:lstStyle/>
                    <a:p>
                      <a:r>
                        <a:rPr lang="en-US" sz="1400" b="0" dirty="0">
                          <a:solidFill>
                            <a:schemeClr val="tx1"/>
                          </a:solidFill>
                        </a:rPr>
                        <a:t>Application of similar diagnostic and </a:t>
                      </a:r>
                      <a:r>
                        <a:rPr lang="en-US" sz="1400" b="0" dirty="0" err="1">
                          <a:solidFill>
                            <a:schemeClr val="tx1"/>
                          </a:solidFill>
                        </a:rPr>
                        <a:t>simualtion</a:t>
                      </a:r>
                      <a:r>
                        <a:rPr lang="en-US" sz="1400" b="0" dirty="0">
                          <a:solidFill>
                            <a:schemeClr val="tx1"/>
                          </a:solidFill>
                        </a:rPr>
                        <a:t> tools in LHD and W7-X aimed at the validation of ASCOT.</a:t>
                      </a:r>
                      <a:endParaRPr lang="de-DE" sz="1400" b="0" dirty="0">
                        <a:solidFill>
                          <a:schemeClr val="tx1"/>
                        </a:solidFill>
                      </a:endParaRPr>
                    </a:p>
                  </a:txBody>
                  <a:tcPr marL="68580" marR="68580" marT="34290" marB="34290">
                    <a:solidFill>
                      <a:schemeClr val="bg2"/>
                    </a:solidFill>
                  </a:tcPr>
                </a:tc>
                <a:extLst>
                  <a:ext uri="{0D108BD9-81ED-4DB2-BD59-A6C34878D82A}">
                    <a16:rowId xmlns:a16="http://schemas.microsoft.com/office/drawing/2014/main" val="1245151445"/>
                  </a:ext>
                </a:extLst>
              </a:tr>
              <a:tr h="1625407">
                <a:tc>
                  <a:txBody>
                    <a:bodyPr/>
                    <a:lstStyle/>
                    <a:p>
                      <a:pPr marL="0" algn="ctr" defTabSz="914400" rtl="0" eaLnBrk="1" latinLnBrk="0" hangingPunct="1"/>
                      <a:r>
                        <a:rPr lang="en-US" sz="1400" b="1" kern="1200" dirty="0">
                          <a:solidFill>
                            <a:schemeClr val="bg1"/>
                          </a:solidFill>
                          <a:latin typeface="+mn-lt"/>
                          <a:ea typeface="+mn-ea"/>
                          <a:cs typeface="+mn-cs"/>
                        </a:rPr>
                        <a:t>Relevance for M8</a:t>
                      </a:r>
                      <a:endParaRPr lang="de-DE" sz="1400" b="1" kern="1200" dirty="0">
                        <a:solidFill>
                          <a:schemeClr val="bg1"/>
                        </a:solidFill>
                        <a:latin typeface="+mn-lt"/>
                        <a:ea typeface="+mn-ea"/>
                        <a:cs typeface="+mn-cs"/>
                      </a:endParaRPr>
                    </a:p>
                  </a:txBody>
                  <a:tcPr marL="68580" marR="68580" marT="34290" marB="34290" vert="vert270">
                    <a:solidFill>
                      <a:schemeClr val="bg2">
                        <a:lumMod val="50000"/>
                      </a:schemeClr>
                    </a:solidFill>
                  </a:tcPr>
                </a:tc>
                <a:tc>
                  <a:txBody>
                    <a:bodyPr/>
                    <a:lstStyle/>
                    <a:p>
                      <a:r>
                        <a:rPr lang="en-US" sz="1400" dirty="0">
                          <a:solidFill>
                            <a:schemeClr val="tx1"/>
                          </a:solidFill>
                        </a:rPr>
                        <a:t>LHD has illustrated a general agreement between experiments and expectations of the effect of the magnetic configuration on fast particle confinement. Detailed analysis of the FI loss pattern, </a:t>
                      </a:r>
                      <a:r>
                        <a:rPr lang="en-US" sz="1400" dirty="0" err="1">
                          <a:solidFill>
                            <a:schemeClr val="tx1"/>
                          </a:solidFill>
                        </a:rPr>
                        <a:t>Alfvén</a:t>
                      </a:r>
                      <a:r>
                        <a:rPr lang="en-US" sz="1400" dirty="0">
                          <a:solidFill>
                            <a:schemeClr val="tx1"/>
                          </a:solidFill>
                        </a:rPr>
                        <a:t> wave interactions are scarce. Is LHD fast ion confinement </a:t>
                      </a:r>
                      <a:r>
                        <a:rPr lang="en-US" sz="1400" dirty="0" err="1">
                          <a:solidFill>
                            <a:schemeClr val="tx1"/>
                          </a:solidFill>
                        </a:rPr>
                        <a:t>regareded</a:t>
                      </a:r>
                      <a:r>
                        <a:rPr lang="en-US" sz="1400" dirty="0">
                          <a:solidFill>
                            <a:schemeClr val="tx1"/>
                          </a:solidFill>
                        </a:rPr>
                        <a:t> sufficient in FFHR2m2 high and low density scenarios?</a:t>
                      </a:r>
                      <a:endParaRPr lang="de-DE" sz="1400" dirty="0">
                        <a:solidFill>
                          <a:schemeClr val="tx1"/>
                        </a:solidFill>
                      </a:endParaRPr>
                    </a:p>
                  </a:txBody>
                  <a:tcPr marL="68580" marR="68580" marT="34290" marB="34290">
                    <a:solidFill>
                      <a:schemeClr val="bg2"/>
                    </a:solidFill>
                  </a:tcPr>
                </a:tc>
                <a:extLst>
                  <a:ext uri="{0D108BD9-81ED-4DB2-BD59-A6C34878D82A}">
                    <a16:rowId xmlns:a16="http://schemas.microsoft.com/office/drawing/2014/main" val="3550515767"/>
                  </a:ext>
                </a:extLst>
              </a:tr>
              <a:tr h="449636">
                <a:tc>
                  <a:txBody>
                    <a:bodyPr/>
                    <a:lstStyle/>
                    <a:p>
                      <a:pPr marL="0" algn="ctr" defTabSz="914400" rtl="0" eaLnBrk="1" latinLnBrk="0" hangingPunct="1"/>
                      <a:r>
                        <a:rPr lang="en-US" sz="1400" b="1" kern="1200" dirty="0">
                          <a:solidFill>
                            <a:schemeClr val="bg1"/>
                          </a:solidFill>
                          <a:latin typeface="+mn-lt"/>
                          <a:ea typeface="+mn-ea"/>
                          <a:cs typeface="+mn-cs"/>
                        </a:rPr>
                        <a:t>Ref.</a:t>
                      </a:r>
                      <a:endParaRPr lang="de-DE" sz="1400" b="1" kern="1200" dirty="0">
                        <a:solidFill>
                          <a:schemeClr val="bg1"/>
                        </a:solidFill>
                        <a:latin typeface="+mn-lt"/>
                        <a:ea typeface="+mn-ea"/>
                        <a:cs typeface="+mn-cs"/>
                      </a:endParaRPr>
                    </a:p>
                  </a:txBody>
                  <a:tcPr marL="68580" marR="68580" marT="34290" marB="34290" vert="vert270">
                    <a:solidFill>
                      <a:schemeClr val="bg2">
                        <a:lumMod val="50000"/>
                      </a:schemeClr>
                    </a:solidFill>
                  </a:tcPr>
                </a:tc>
                <a:tc>
                  <a:txBody>
                    <a:bodyPr/>
                    <a:lstStyle/>
                    <a:p>
                      <a:pPr algn="l"/>
                      <a:r>
                        <a:rPr lang="de-DE" sz="1400" dirty="0">
                          <a:solidFill>
                            <a:schemeClr val="tx1"/>
                          </a:solidFill>
                          <a:hlinkClick r:id="rId2"/>
                        </a:rPr>
                        <a:t>https://doi.org/10.13182/FST10-A10800</a:t>
                      </a:r>
                      <a:r>
                        <a:rPr lang="de-DE" sz="1400" dirty="0">
                          <a:solidFill>
                            <a:schemeClr val="tx1"/>
                          </a:solidFill>
                        </a:rPr>
                        <a:t> </a:t>
                      </a:r>
                    </a:p>
                  </a:txBody>
                  <a:tcPr marL="68580" marR="68580" marT="34290" marB="34290" anchor="ctr">
                    <a:solidFill>
                      <a:schemeClr val="bg2"/>
                    </a:solidFill>
                  </a:tcPr>
                </a:tc>
                <a:extLst>
                  <a:ext uri="{0D108BD9-81ED-4DB2-BD59-A6C34878D82A}">
                    <a16:rowId xmlns:a16="http://schemas.microsoft.com/office/drawing/2014/main" val="1911879727"/>
                  </a:ext>
                </a:extLst>
              </a:tr>
            </a:tbl>
          </a:graphicData>
        </a:graphic>
      </p:graphicFrame>
      <p:pic>
        <p:nvPicPr>
          <p:cNvPr id="3" name="Grafik 2"/>
          <p:cNvPicPr>
            <a:picLocks noChangeAspect="1"/>
          </p:cNvPicPr>
          <p:nvPr/>
        </p:nvPicPr>
        <p:blipFill>
          <a:blip r:embed="rId3"/>
          <a:stretch>
            <a:fillRect/>
          </a:stretch>
        </p:blipFill>
        <p:spPr>
          <a:xfrm>
            <a:off x="5481065" y="1189460"/>
            <a:ext cx="2697401" cy="2768385"/>
          </a:xfrm>
          <a:prstGeom prst="rect">
            <a:avLst/>
          </a:prstGeom>
        </p:spPr>
      </p:pic>
    </p:spTree>
    <p:extLst>
      <p:ext uri="{BB962C8B-B14F-4D97-AF65-F5344CB8AC3E}">
        <p14:creationId xmlns:p14="http://schemas.microsoft.com/office/powerpoint/2010/main" val="5995741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a:t>Summary of the 22</a:t>
            </a:r>
            <a:r>
              <a:rPr lang="en-US" baseline="30000" dirty="0"/>
              <a:t>nd</a:t>
            </a:r>
            <a:r>
              <a:rPr lang="en-US" dirty="0"/>
              <a:t> LHD campaign</a:t>
            </a:r>
          </a:p>
        </p:txBody>
      </p:sp>
      <p:sp>
        <p:nvSpPr>
          <p:cNvPr id="3" name="Marcador de contenido 2"/>
          <p:cNvSpPr>
            <a:spLocks noGrp="1"/>
          </p:cNvSpPr>
          <p:nvPr>
            <p:ph idx="1"/>
          </p:nvPr>
        </p:nvSpPr>
        <p:spPr/>
        <p:txBody>
          <a:bodyPr/>
          <a:lstStyle/>
          <a:p>
            <a:r>
              <a:rPr lang="en-US" dirty="0"/>
              <a:t>Campaign-defining aspects</a:t>
            </a:r>
          </a:p>
          <a:p>
            <a:pPr lvl="1"/>
            <a:r>
              <a:rPr lang="en-US" dirty="0"/>
              <a:t>Main gas</a:t>
            </a:r>
          </a:p>
          <a:p>
            <a:pPr lvl="1"/>
            <a:r>
              <a:rPr lang="en-US" dirty="0"/>
              <a:t>Available fueling-heating and other relevant operation capabilities</a:t>
            </a:r>
          </a:p>
          <a:p>
            <a:r>
              <a:rPr lang="en-US" dirty="0"/>
              <a:t>Several important LHD mission achievements (see next)</a:t>
            </a:r>
          </a:p>
        </p:txBody>
      </p:sp>
      <p:sp>
        <p:nvSpPr>
          <p:cNvPr id="4" name="Marcador de pie de página 3"/>
          <p:cNvSpPr>
            <a:spLocks noGrp="1"/>
          </p:cNvSpPr>
          <p:nvPr>
            <p:ph type="ftr" sz="quarter" idx="11"/>
          </p:nvPr>
        </p:nvSpPr>
        <p:spPr/>
        <p:txBody>
          <a:bodyPr/>
          <a:lstStyle/>
          <a:p>
            <a:pPr algn="r"/>
            <a:r>
              <a:rPr lang="en-GB"/>
              <a:t>A. Alonso, A. Dinklage and I. Calvo | FSD Meeting | 04-05-2021 | Page </a:t>
            </a:r>
            <a:fld id="{6A6D9FA1-99C7-4910-8E32-B85D378B0060}" type="slidenum">
              <a:rPr lang="en-GB" smtClean="0"/>
              <a:pPr algn="r"/>
              <a:t>4</a:t>
            </a:fld>
            <a:endParaRPr lang="en-GB" dirty="0"/>
          </a:p>
        </p:txBody>
      </p:sp>
      <p:sp>
        <p:nvSpPr>
          <p:cNvPr id="5" name="Marcador de contenido 4"/>
          <p:cNvSpPr>
            <a:spLocks noGrp="1"/>
          </p:cNvSpPr>
          <p:nvPr>
            <p:ph idx="12"/>
          </p:nvPr>
        </p:nvSpPr>
        <p:spPr/>
        <p:txBody>
          <a:bodyPr>
            <a:normAutofit lnSpcReduction="10000"/>
          </a:bodyPr>
          <a:lstStyle/>
          <a:p>
            <a:r>
              <a:rPr lang="en-US" dirty="0"/>
              <a:t>October 2020 – February 2021</a:t>
            </a:r>
          </a:p>
        </p:txBody>
      </p:sp>
    </p:spTree>
    <p:extLst>
      <p:ext uri="{BB962C8B-B14F-4D97-AF65-F5344CB8AC3E}">
        <p14:creationId xmlns:p14="http://schemas.microsoft.com/office/powerpoint/2010/main" val="305827760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a:t>10 </a:t>
            </a:r>
            <a:r>
              <a:rPr lang="en-US" dirty="0" err="1"/>
              <a:t>keV</a:t>
            </a:r>
            <a:r>
              <a:rPr lang="en-US" dirty="0"/>
              <a:t> central ion temperature</a:t>
            </a:r>
          </a:p>
        </p:txBody>
      </p:sp>
      <p:sp>
        <p:nvSpPr>
          <p:cNvPr id="3" name="Marcador de contenido 2"/>
          <p:cNvSpPr>
            <a:spLocks noGrp="1"/>
          </p:cNvSpPr>
          <p:nvPr>
            <p:ph idx="1"/>
          </p:nvPr>
        </p:nvSpPr>
        <p:spPr>
          <a:xfrm>
            <a:off x="4495800" y="1047750"/>
            <a:ext cx="4059572" cy="3200400"/>
          </a:xfrm>
        </p:spPr>
        <p:txBody>
          <a:bodyPr>
            <a:normAutofit fontScale="92500"/>
          </a:bodyPr>
          <a:lstStyle/>
          <a:p>
            <a:r>
              <a:rPr lang="en-US" i="1" dirty="0" err="1"/>
              <a:t>T</a:t>
            </a:r>
            <a:r>
              <a:rPr lang="en-US" i="1" baseline="-25000" dirty="0" err="1"/>
              <a:t>i</a:t>
            </a:r>
            <a:r>
              <a:rPr lang="en-US" dirty="0"/>
              <a:t> =10keV with </a:t>
            </a:r>
            <a:r>
              <a:rPr lang="en-US" i="1" dirty="0" err="1"/>
              <a:t>T</a:t>
            </a:r>
            <a:r>
              <a:rPr lang="en-US" i="1" baseline="-25000" dirty="0" err="1"/>
              <a:t>e</a:t>
            </a:r>
            <a:r>
              <a:rPr lang="en-US" dirty="0"/>
              <a:t> = 8.1keV</a:t>
            </a:r>
          </a:p>
          <a:p>
            <a:r>
              <a:rPr lang="en-US" i="1" dirty="0" err="1"/>
              <a:t>T</a:t>
            </a:r>
            <a:r>
              <a:rPr lang="en-US" i="1" baseline="-25000" dirty="0" err="1"/>
              <a:t>i</a:t>
            </a:r>
            <a:r>
              <a:rPr lang="en-US" dirty="0"/>
              <a:t> = </a:t>
            </a:r>
            <a:r>
              <a:rPr lang="en-US" i="1" dirty="0" err="1"/>
              <a:t>T</a:t>
            </a:r>
            <a:r>
              <a:rPr lang="en-US" i="1" baseline="-25000" dirty="0" err="1"/>
              <a:t>e</a:t>
            </a:r>
            <a:r>
              <a:rPr lang="en-US" dirty="0"/>
              <a:t> = 8.7keV</a:t>
            </a:r>
          </a:p>
          <a:p>
            <a:r>
              <a:rPr lang="en-US" dirty="0"/>
              <a:t>With about 30 MW NBI + 2 MW ECRH</a:t>
            </a:r>
          </a:p>
          <a:p>
            <a:r>
              <a:rPr lang="en-US" dirty="0"/>
              <a:t>Wall conditioning </a:t>
            </a:r>
            <a:r>
              <a:rPr lang="en-US" dirty="0" smtClean="0"/>
              <a:t>(He ECDC</a:t>
            </a:r>
            <a:r>
              <a:rPr lang="en-US" dirty="0"/>
              <a:t>), C pellet injection, and small amounts of ECRH necessary. </a:t>
            </a:r>
          </a:p>
        </p:txBody>
      </p:sp>
      <p:sp>
        <p:nvSpPr>
          <p:cNvPr id="4" name="Marcador de pie de página 3"/>
          <p:cNvSpPr>
            <a:spLocks noGrp="1"/>
          </p:cNvSpPr>
          <p:nvPr>
            <p:ph type="ftr" sz="quarter" idx="11"/>
          </p:nvPr>
        </p:nvSpPr>
        <p:spPr/>
        <p:txBody>
          <a:bodyPr/>
          <a:lstStyle/>
          <a:p>
            <a:pPr algn="r"/>
            <a:r>
              <a:rPr lang="en-GB"/>
              <a:t>A. Alonso, A. Dinklage and I. Calvo | FSD Meeting | 04-05-2021 | Page </a:t>
            </a:r>
            <a:fld id="{6A6D9FA1-99C7-4910-8E32-B85D378B0060}" type="slidenum">
              <a:rPr lang="en-GB" smtClean="0"/>
              <a:pPr algn="r"/>
              <a:t>5</a:t>
            </a:fld>
            <a:endParaRPr lang="en-GB" dirty="0"/>
          </a:p>
        </p:txBody>
      </p:sp>
      <p:sp>
        <p:nvSpPr>
          <p:cNvPr id="5" name="Marcador de contenido 4"/>
          <p:cNvSpPr>
            <a:spLocks noGrp="1"/>
          </p:cNvSpPr>
          <p:nvPr>
            <p:ph idx="12"/>
          </p:nvPr>
        </p:nvSpPr>
        <p:spPr/>
        <p:txBody>
          <a:bodyPr>
            <a:normAutofit lnSpcReduction="10000"/>
          </a:bodyPr>
          <a:lstStyle/>
          <a:p>
            <a:r>
              <a:rPr lang="en-US" dirty="0"/>
              <a:t>Achievements of the 22nd LHD campaign</a:t>
            </a:r>
          </a:p>
        </p:txBody>
      </p:sp>
      <p:pic>
        <p:nvPicPr>
          <p:cNvPr id="8" name="Imagen 7"/>
          <p:cNvPicPr>
            <a:picLocks noChangeAspect="1"/>
          </p:cNvPicPr>
          <p:nvPr/>
        </p:nvPicPr>
        <p:blipFill>
          <a:blip r:embed="rId2"/>
          <a:stretch>
            <a:fillRect/>
          </a:stretch>
        </p:blipFill>
        <p:spPr>
          <a:xfrm>
            <a:off x="293279" y="850342"/>
            <a:ext cx="3968951" cy="3989305"/>
          </a:xfrm>
          <a:prstGeom prst="rect">
            <a:avLst/>
          </a:prstGeom>
        </p:spPr>
      </p:pic>
    </p:spTree>
    <p:extLst>
      <p:ext uri="{BB962C8B-B14F-4D97-AF65-F5344CB8AC3E}">
        <p14:creationId xmlns:p14="http://schemas.microsoft.com/office/powerpoint/2010/main" val="42800886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a:t>10 </a:t>
            </a:r>
            <a:r>
              <a:rPr lang="en-US" dirty="0" err="1"/>
              <a:t>keV</a:t>
            </a:r>
            <a:r>
              <a:rPr lang="en-US" dirty="0"/>
              <a:t> central ion temperature</a:t>
            </a:r>
          </a:p>
        </p:txBody>
      </p:sp>
      <p:sp>
        <p:nvSpPr>
          <p:cNvPr id="3" name="Marcador de contenido 2"/>
          <p:cNvSpPr>
            <a:spLocks noGrp="1"/>
          </p:cNvSpPr>
          <p:nvPr>
            <p:ph idx="1"/>
          </p:nvPr>
        </p:nvSpPr>
        <p:spPr>
          <a:xfrm>
            <a:off x="5381102" y="1200150"/>
            <a:ext cx="3305698" cy="3316384"/>
          </a:xfrm>
        </p:spPr>
        <p:txBody>
          <a:bodyPr>
            <a:noAutofit/>
          </a:bodyPr>
          <a:lstStyle/>
          <a:p>
            <a:r>
              <a:rPr lang="en-US" sz="2200" dirty="0"/>
              <a:t>EC Discharge Cleaning with Helium was instrumental (1MW/40s, 32 shots).</a:t>
            </a:r>
          </a:p>
          <a:p>
            <a:r>
              <a:rPr lang="en-US" sz="2200" dirty="0"/>
              <a:t>CX losses from edge neutrals thought to be responsible for lower NBI deposition.</a:t>
            </a:r>
          </a:p>
        </p:txBody>
      </p:sp>
      <p:sp>
        <p:nvSpPr>
          <p:cNvPr id="4" name="Marcador de pie de página 3"/>
          <p:cNvSpPr>
            <a:spLocks noGrp="1"/>
          </p:cNvSpPr>
          <p:nvPr>
            <p:ph type="ftr" sz="quarter" idx="11"/>
          </p:nvPr>
        </p:nvSpPr>
        <p:spPr/>
        <p:txBody>
          <a:bodyPr/>
          <a:lstStyle/>
          <a:p>
            <a:pPr algn="r"/>
            <a:r>
              <a:rPr lang="en-GB"/>
              <a:t>A. Alonso, A. Dinklage and I. Calvo | FSD Meeting | 04-05-2021 | Page </a:t>
            </a:r>
            <a:fld id="{6A6D9FA1-99C7-4910-8E32-B85D378B0060}" type="slidenum">
              <a:rPr lang="en-GB" smtClean="0"/>
              <a:pPr algn="r"/>
              <a:t>6</a:t>
            </a:fld>
            <a:endParaRPr lang="en-GB" dirty="0"/>
          </a:p>
        </p:txBody>
      </p:sp>
      <p:sp>
        <p:nvSpPr>
          <p:cNvPr id="5" name="Marcador de contenido 4"/>
          <p:cNvSpPr>
            <a:spLocks noGrp="1"/>
          </p:cNvSpPr>
          <p:nvPr>
            <p:ph idx="12"/>
          </p:nvPr>
        </p:nvSpPr>
        <p:spPr/>
        <p:txBody>
          <a:bodyPr>
            <a:normAutofit lnSpcReduction="10000"/>
          </a:bodyPr>
          <a:lstStyle/>
          <a:p>
            <a:r>
              <a:rPr lang="en-US" dirty="0"/>
              <a:t>Achievements of the 22nd LHD campaign</a:t>
            </a:r>
          </a:p>
          <a:p>
            <a:endParaRPr lang="en-US" dirty="0"/>
          </a:p>
        </p:txBody>
      </p:sp>
      <p:pic>
        <p:nvPicPr>
          <p:cNvPr id="6" name="Imagen 5"/>
          <p:cNvPicPr>
            <a:picLocks noChangeAspect="1"/>
          </p:cNvPicPr>
          <p:nvPr/>
        </p:nvPicPr>
        <p:blipFill>
          <a:blip r:embed="rId2"/>
          <a:stretch>
            <a:fillRect/>
          </a:stretch>
        </p:blipFill>
        <p:spPr>
          <a:xfrm>
            <a:off x="304800" y="1148051"/>
            <a:ext cx="5076302" cy="3672408"/>
          </a:xfrm>
          <a:prstGeom prst="rect">
            <a:avLst/>
          </a:prstGeom>
        </p:spPr>
      </p:pic>
    </p:spTree>
    <p:extLst>
      <p:ext uri="{BB962C8B-B14F-4D97-AF65-F5344CB8AC3E}">
        <p14:creationId xmlns:p14="http://schemas.microsoft.com/office/powerpoint/2010/main" val="37983269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a:t>Record </a:t>
            </a:r>
            <a:r>
              <a:rPr lang="en-US" dirty="0"/>
              <a:t>neutron rate </a:t>
            </a:r>
            <a:r>
              <a:rPr lang="en-US" dirty="0" smtClean="0"/>
              <a:t>and </a:t>
            </a:r>
            <a:r>
              <a:rPr lang="en-US" dirty="0" err="1" smtClean="0"/>
              <a:t>W</a:t>
            </a:r>
            <a:r>
              <a:rPr lang="en-US" b="0" baseline="-25000" dirty="0" err="1" smtClean="0"/>
              <a:t>dia</a:t>
            </a:r>
            <a:endParaRPr lang="en-US" dirty="0"/>
          </a:p>
        </p:txBody>
      </p:sp>
      <p:sp>
        <p:nvSpPr>
          <p:cNvPr id="3" name="Marcador de contenido 2"/>
          <p:cNvSpPr>
            <a:spLocks noGrp="1"/>
          </p:cNvSpPr>
          <p:nvPr>
            <p:ph idx="1"/>
          </p:nvPr>
        </p:nvSpPr>
        <p:spPr/>
        <p:txBody>
          <a:bodyPr/>
          <a:lstStyle/>
          <a:p>
            <a:endParaRPr lang="en-US" dirty="0"/>
          </a:p>
        </p:txBody>
      </p:sp>
      <p:sp>
        <p:nvSpPr>
          <p:cNvPr id="4" name="Marcador de pie de página 3"/>
          <p:cNvSpPr>
            <a:spLocks noGrp="1"/>
          </p:cNvSpPr>
          <p:nvPr>
            <p:ph type="ftr" sz="quarter" idx="11"/>
          </p:nvPr>
        </p:nvSpPr>
        <p:spPr/>
        <p:txBody>
          <a:bodyPr/>
          <a:lstStyle/>
          <a:p>
            <a:pPr algn="r"/>
            <a:r>
              <a:rPr lang="en-GB"/>
              <a:t>A. Alonso, A. Dinklage and I. Calvo | FSD Meeting | 04-05-2021 | Page </a:t>
            </a:r>
            <a:fld id="{6A6D9FA1-99C7-4910-8E32-B85D378B0060}" type="slidenum">
              <a:rPr lang="en-GB" smtClean="0"/>
              <a:pPr algn="r"/>
              <a:t>7</a:t>
            </a:fld>
            <a:endParaRPr lang="en-GB" dirty="0"/>
          </a:p>
        </p:txBody>
      </p:sp>
      <p:sp>
        <p:nvSpPr>
          <p:cNvPr id="5" name="Marcador de contenido 4"/>
          <p:cNvSpPr>
            <a:spLocks noGrp="1"/>
          </p:cNvSpPr>
          <p:nvPr>
            <p:ph idx="12"/>
          </p:nvPr>
        </p:nvSpPr>
        <p:spPr/>
        <p:txBody>
          <a:bodyPr>
            <a:normAutofit lnSpcReduction="10000"/>
          </a:bodyPr>
          <a:lstStyle/>
          <a:p>
            <a:r>
              <a:rPr lang="en-US" dirty="0"/>
              <a:t>Achievements of the 22nd LHD campaign</a:t>
            </a:r>
          </a:p>
          <a:p>
            <a:endParaRPr lang="en-US" dirty="0"/>
          </a:p>
        </p:txBody>
      </p:sp>
      <p:pic>
        <p:nvPicPr>
          <p:cNvPr id="6" name="Imagen 5"/>
          <p:cNvPicPr>
            <a:picLocks noChangeAspect="1"/>
          </p:cNvPicPr>
          <p:nvPr/>
        </p:nvPicPr>
        <p:blipFill>
          <a:blip r:embed="rId2"/>
          <a:stretch>
            <a:fillRect/>
          </a:stretch>
        </p:blipFill>
        <p:spPr>
          <a:xfrm>
            <a:off x="467544" y="1146826"/>
            <a:ext cx="4038600" cy="3497920"/>
          </a:xfrm>
          <a:prstGeom prst="rect">
            <a:avLst/>
          </a:prstGeom>
        </p:spPr>
      </p:pic>
      <p:pic>
        <p:nvPicPr>
          <p:cNvPr id="7" name="Imagen 6"/>
          <p:cNvPicPr>
            <a:picLocks noChangeAspect="1"/>
          </p:cNvPicPr>
          <p:nvPr/>
        </p:nvPicPr>
        <p:blipFill>
          <a:blip r:embed="rId3"/>
          <a:stretch>
            <a:fillRect/>
          </a:stretch>
        </p:blipFill>
        <p:spPr>
          <a:xfrm>
            <a:off x="5088902" y="770173"/>
            <a:ext cx="3429000" cy="4138755"/>
          </a:xfrm>
          <a:prstGeom prst="rect">
            <a:avLst/>
          </a:prstGeom>
        </p:spPr>
      </p:pic>
      <p:sp>
        <p:nvSpPr>
          <p:cNvPr id="9" name="CuadroTexto 8"/>
          <p:cNvSpPr txBox="1"/>
          <p:nvPr/>
        </p:nvSpPr>
        <p:spPr>
          <a:xfrm>
            <a:off x="3658120" y="1581150"/>
            <a:ext cx="1418978" cy="369332"/>
          </a:xfrm>
          <a:prstGeom prst="rect">
            <a:avLst/>
          </a:prstGeom>
          <a:solidFill>
            <a:srgbClr val="FFFF66"/>
          </a:solidFill>
          <a:ln w="19050">
            <a:solidFill>
              <a:schemeClr val="tx1"/>
            </a:solidFill>
          </a:ln>
        </p:spPr>
        <p:txBody>
          <a:bodyPr wrap="none" rtlCol="0">
            <a:spAutoFit/>
          </a:bodyPr>
          <a:lstStyle/>
          <a:p>
            <a:r>
              <a:rPr lang="en-US" dirty="0">
                <a:latin typeface="Arial" panose="020B0604020202020204" pitchFamily="34" charset="0"/>
                <a:cs typeface="Arial" panose="020B0604020202020204" pitchFamily="34" charset="0"/>
              </a:rPr>
              <a:t>4.1x10</a:t>
            </a:r>
            <a:r>
              <a:rPr lang="en-US" baseline="30000" dirty="0">
                <a:latin typeface="Arial" panose="020B0604020202020204" pitchFamily="34" charset="0"/>
                <a:cs typeface="Arial" panose="020B0604020202020204" pitchFamily="34" charset="0"/>
              </a:rPr>
              <a:t>15</a:t>
            </a:r>
            <a:r>
              <a:rPr lang="en-US" dirty="0">
                <a:latin typeface="Arial" panose="020B0604020202020204" pitchFamily="34" charset="0"/>
                <a:cs typeface="Arial" panose="020B0604020202020204" pitchFamily="34" charset="0"/>
              </a:rPr>
              <a:t> n/s</a:t>
            </a:r>
          </a:p>
        </p:txBody>
      </p:sp>
      <p:sp>
        <p:nvSpPr>
          <p:cNvPr id="10" name="CuadroTexto 9"/>
          <p:cNvSpPr txBox="1"/>
          <p:nvPr/>
        </p:nvSpPr>
        <p:spPr>
          <a:xfrm>
            <a:off x="8189228" y="971550"/>
            <a:ext cx="813043" cy="369332"/>
          </a:xfrm>
          <a:prstGeom prst="rect">
            <a:avLst/>
          </a:prstGeom>
          <a:solidFill>
            <a:srgbClr val="FFFF66"/>
          </a:solidFill>
          <a:ln w="19050">
            <a:solidFill>
              <a:schemeClr val="tx1"/>
            </a:solidFill>
          </a:ln>
        </p:spPr>
        <p:txBody>
          <a:bodyPr wrap="none" rtlCol="0">
            <a:spAutoFit/>
          </a:bodyPr>
          <a:lstStyle/>
          <a:p>
            <a:r>
              <a:rPr lang="en-US" dirty="0">
                <a:latin typeface="Arial" panose="020B0604020202020204" pitchFamily="34" charset="0"/>
                <a:cs typeface="Arial" panose="020B0604020202020204" pitchFamily="34" charset="0"/>
              </a:rPr>
              <a:t>2.1MJ</a:t>
            </a:r>
          </a:p>
        </p:txBody>
      </p:sp>
      <p:cxnSp>
        <p:nvCxnSpPr>
          <p:cNvPr id="12" name="Conector recto de flecha 11"/>
          <p:cNvCxnSpPr>
            <a:stCxn id="9" idx="1"/>
          </p:cNvCxnSpPr>
          <p:nvPr/>
        </p:nvCxnSpPr>
        <p:spPr>
          <a:xfrm flipH="1">
            <a:off x="2819400" y="1765816"/>
            <a:ext cx="838720"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6" name="Conector recto de flecha 15"/>
          <p:cNvCxnSpPr>
            <a:stCxn id="10" idx="1"/>
          </p:cNvCxnSpPr>
          <p:nvPr/>
        </p:nvCxnSpPr>
        <p:spPr>
          <a:xfrm flipH="1">
            <a:off x="6181865" y="1156216"/>
            <a:ext cx="2007363"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6410493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a:t>Others</a:t>
            </a:r>
          </a:p>
        </p:txBody>
      </p:sp>
      <p:sp>
        <p:nvSpPr>
          <p:cNvPr id="3" name="Marcador de contenido 2"/>
          <p:cNvSpPr>
            <a:spLocks noGrp="1"/>
          </p:cNvSpPr>
          <p:nvPr>
            <p:ph idx="1"/>
          </p:nvPr>
        </p:nvSpPr>
        <p:spPr>
          <a:xfrm>
            <a:off x="457200" y="1059582"/>
            <a:ext cx="3962400" cy="3672408"/>
          </a:xfrm>
        </p:spPr>
        <p:txBody>
          <a:bodyPr>
            <a:normAutofit/>
          </a:bodyPr>
          <a:lstStyle/>
          <a:p>
            <a:r>
              <a:rPr lang="en-US" sz="2000" dirty="0" err="1"/>
              <a:t>T</a:t>
            </a:r>
            <a:r>
              <a:rPr lang="en-US" sz="2000" baseline="-25000" dirty="0" err="1"/>
              <a:t>e</a:t>
            </a:r>
            <a:r>
              <a:rPr lang="en-US" sz="2000" dirty="0"/>
              <a:t>=10keV with n</a:t>
            </a:r>
            <a:r>
              <a:rPr lang="en-US" sz="2000" baseline="-25000" dirty="0"/>
              <a:t>e</a:t>
            </a:r>
            <a:r>
              <a:rPr lang="en-US" sz="2000" dirty="0"/>
              <a:t>=2x10</a:t>
            </a:r>
            <a:r>
              <a:rPr lang="en-US" sz="2000" baseline="30000" dirty="0"/>
              <a:t>19</a:t>
            </a:r>
            <a:r>
              <a:rPr lang="en-US" sz="2000" dirty="0"/>
              <a:t>m</a:t>
            </a:r>
            <a:r>
              <a:rPr lang="en-US" sz="2000" baseline="30000" dirty="0"/>
              <a:t>-3</a:t>
            </a:r>
          </a:p>
        </p:txBody>
      </p:sp>
      <p:sp>
        <p:nvSpPr>
          <p:cNvPr id="4" name="Marcador de pie de página 3"/>
          <p:cNvSpPr>
            <a:spLocks noGrp="1"/>
          </p:cNvSpPr>
          <p:nvPr>
            <p:ph type="ftr" sz="quarter" idx="11"/>
          </p:nvPr>
        </p:nvSpPr>
        <p:spPr/>
        <p:txBody>
          <a:bodyPr/>
          <a:lstStyle/>
          <a:p>
            <a:pPr algn="r"/>
            <a:r>
              <a:rPr lang="en-GB"/>
              <a:t>A. Alonso, A. Dinklage and I. Calvo | FSD Meeting | 04-05-2021 | Page </a:t>
            </a:r>
            <a:fld id="{6A6D9FA1-99C7-4910-8E32-B85D378B0060}" type="slidenum">
              <a:rPr lang="en-GB" smtClean="0"/>
              <a:pPr algn="r"/>
              <a:t>8</a:t>
            </a:fld>
            <a:endParaRPr lang="en-GB" dirty="0"/>
          </a:p>
        </p:txBody>
      </p:sp>
      <p:sp>
        <p:nvSpPr>
          <p:cNvPr id="5" name="Marcador de contenido 4"/>
          <p:cNvSpPr>
            <a:spLocks noGrp="1"/>
          </p:cNvSpPr>
          <p:nvPr>
            <p:ph idx="12"/>
          </p:nvPr>
        </p:nvSpPr>
        <p:spPr/>
        <p:txBody>
          <a:bodyPr>
            <a:normAutofit lnSpcReduction="10000"/>
          </a:bodyPr>
          <a:lstStyle/>
          <a:p>
            <a:r>
              <a:rPr lang="en-US" dirty="0"/>
              <a:t>Achievements of the 22</a:t>
            </a:r>
            <a:r>
              <a:rPr lang="en-US" baseline="30000" dirty="0"/>
              <a:t>nd</a:t>
            </a:r>
            <a:r>
              <a:rPr lang="en-US" dirty="0"/>
              <a:t> LHD campaign</a:t>
            </a:r>
          </a:p>
        </p:txBody>
      </p:sp>
      <p:pic>
        <p:nvPicPr>
          <p:cNvPr id="8" name="Imagen 7"/>
          <p:cNvPicPr>
            <a:picLocks noChangeAspect="1"/>
          </p:cNvPicPr>
          <p:nvPr/>
        </p:nvPicPr>
        <p:blipFill>
          <a:blip r:embed="rId2"/>
          <a:stretch>
            <a:fillRect/>
          </a:stretch>
        </p:blipFill>
        <p:spPr>
          <a:xfrm>
            <a:off x="609600" y="1492933"/>
            <a:ext cx="3570150" cy="2782042"/>
          </a:xfrm>
          <a:prstGeom prst="rect">
            <a:avLst/>
          </a:prstGeom>
        </p:spPr>
      </p:pic>
      <p:pic>
        <p:nvPicPr>
          <p:cNvPr id="9" name="Imagen 8"/>
          <p:cNvPicPr>
            <a:picLocks noChangeAspect="1"/>
          </p:cNvPicPr>
          <p:nvPr/>
        </p:nvPicPr>
        <p:blipFill>
          <a:blip r:embed="rId3"/>
          <a:stretch>
            <a:fillRect/>
          </a:stretch>
        </p:blipFill>
        <p:spPr>
          <a:xfrm>
            <a:off x="5780246" y="1733550"/>
            <a:ext cx="2728716" cy="3186835"/>
          </a:xfrm>
          <a:prstGeom prst="rect">
            <a:avLst/>
          </a:prstGeom>
        </p:spPr>
      </p:pic>
      <p:sp>
        <p:nvSpPr>
          <p:cNvPr id="10" name="Marcador de contenido 2"/>
          <p:cNvSpPr txBox="1">
            <a:spLocks/>
          </p:cNvSpPr>
          <p:nvPr/>
        </p:nvSpPr>
        <p:spPr>
          <a:xfrm>
            <a:off x="4724400" y="1047750"/>
            <a:ext cx="3962400" cy="367240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Wingdings" panose="05000000000000000000" pitchFamily="2" charset="2"/>
              <a:buChar char="§"/>
              <a:defRPr sz="2000" kern="1200">
                <a:solidFill>
                  <a:srgbClr val="254AA4"/>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000" dirty="0"/>
              <a:t>Quasi SS e-ITB sustained with detachment (RMPs and Ne puff)</a:t>
            </a:r>
            <a:endParaRPr lang="en-US" sz="2000" baseline="30000" dirty="0"/>
          </a:p>
        </p:txBody>
      </p:sp>
    </p:spTree>
    <p:extLst>
      <p:ext uri="{BB962C8B-B14F-4D97-AF65-F5344CB8AC3E}">
        <p14:creationId xmlns:p14="http://schemas.microsoft.com/office/powerpoint/2010/main" val="25491974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a:t>Outline</a:t>
            </a:r>
          </a:p>
        </p:txBody>
      </p:sp>
      <p:sp>
        <p:nvSpPr>
          <p:cNvPr id="3" name="Marcador de contenido 2"/>
          <p:cNvSpPr>
            <a:spLocks noGrp="1"/>
          </p:cNvSpPr>
          <p:nvPr>
            <p:ph idx="1"/>
          </p:nvPr>
        </p:nvSpPr>
        <p:spPr/>
        <p:txBody>
          <a:bodyPr anchor="ctr"/>
          <a:lstStyle/>
          <a:p>
            <a:pPr marL="457200" indent="-457200">
              <a:buFont typeface="+mj-lt"/>
              <a:buAutoNum type="arabicPeriod"/>
            </a:pPr>
            <a:r>
              <a:rPr lang="en-US" dirty="0">
                <a:solidFill>
                  <a:schemeClr val="bg2"/>
                </a:solidFill>
              </a:rPr>
              <a:t>4-slide summary of the 2020 LHD campaign</a:t>
            </a:r>
          </a:p>
          <a:p>
            <a:pPr marL="457200" indent="-457200">
              <a:buFont typeface="+mj-lt"/>
              <a:buAutoNum type="arabicPeriod"/>
            </a:pPr>
            <a:r>
              <a:rPr lang="en-US" dirty="0"/>
              <a:t>Timeline and prospects for the next campaigns</a:t>
            </a:r>
          </a:p>
          <a:p>
            <a:pPr marL="457200" indent="-457200">
              <a:buFont typeface="+mj-lt"/>
              <a:buAutoNum type="arabicPeriod"/>
            </a:pPr>
            <a:r>
              <a:rPr lang="en-US" dirty="0">
                <a:solidFill>
                  <a:schemeClr val="bg2">
                    <a:lumMod val="90000"/>
                  </a:schemeClr>
                </a:solidFill>
              </a:rPr>
              <a:t>Strong points of the Large Helical Device</a:t>
            </a:r>
          </a:p>
          <a:p>
            <a:pPr marL="457200" indent="-457200">
              <a:buFont typeface="+mj-lt"/>
              <a:buAutoNum type="arabicPeriod"/>
            </a:pPr>
            <a:r>
              <a:rPr lang="en-US" dirty="0">
                <a:solidFill>
                  <a:schemeClr val="bg2">
                    <a:lumMod val="90000"/>
                  </a:schemeClr>
                </a:solidFill>
              </a:rPr>
              <a:t>Some topics of special relevance for WPW7X and Roadmap M8</a:t>
            </a:r>
          </a:p>
        </p:txBody>
      </p:sp>
      <p:sp>
        <p:nvSpPr>
          <p:cNvPr id="4" name="Marcador de pie de página 3"/>
          <p:cNvSpPr>
            <a:spLocks noGrp="1"/>
          </p:cNvSpPr>
          <p:nvPr>
            <p:ph type="ftr" sz="quarter" idx="11"/>
          </p:nvPr>
        </p:nvSpPr>
        <p:spPr/>
        <p:txBody>
          <a:bodyPr/>
          <a:lstStyle/>
          <a:p>
            <a:pPr algn="r"/>
            <a:r>
              <a:rPr lang="en-GB"/>
              <a:t>A. Alonso, A. Dinklage and I. Calvo | FSD Meeting | 04-05-2021 | Page </a:t>
            </a:r>
            <a:fld id="{6A6D9FA1-99C7-4910-8E32-B85D378B0060}" type="slidenum">
              <a:rPr lang="en-GB" smtClean="0"/>
              <a:pPr algn="r"/>
              <a:t>9</a:t>
            </a:fld>
            <a:endParaRPr lang="en-GB" dirty="0"/>
          </a:p>
        </p:txBody>
      </p:sp>
      <p:sp>
        <p:nvSpPr>
          <p:cNvPr id="5" name="Marcador de contenido 4"/>
          <p:cNvSpPr>
            <a:spLocks noGrp="1"/>
          </p:cNvSpPr>
          <p:nvPr>
            <p:ph idx="12"/>
          </p:nvPr>
        </p:nvSpPr>
        <p:spPr/>
        <p:txBody>
          <a:bodyPr>
            <a:normAutofit lnSpcReduction="10000"/>
          </a:bodyPr>
          <a:lstStyle/>
          <a:p>
            <a:endParaRPr lang="en-US"/>
          </a:p>
        </p:txBody>
      </p:sp>
    </p:spTree>
    <p:extLst>
      <p:ext uri="{BB962C8B-B14F-4D97-AF65-F5344CB8AC3E}">
        <p14:creationId xmlns:p14="http://schemas.microsoft.com/office/powerpoint/2010/main" val="3253487109"/>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EUROfusion6x9_5_3_2019</Template>
  <TotalTime>2478</TotalTime>
  <Words>2272</Words>
  <Application>Microsoft Office PowerPoint</Application>
  <PresentationFormat>Presentación en pantalla (16:9)</PresentationFormat>
  <Paragraphs>241</Paragraphs>
  <Slides>30</Slides>
  <Notes>0</Notes>
  <HiddenSlides>1</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30</vt:i4>
      </vt:variant>
    </vt:vector>
  </HeadingPairs>
  <TitlesOfParts>
    <vt:vector size="40" baseType="lpstr">
      <vt:lpstr>ＭＳ Ｐゴシック</vt:lpstr>
      <vt:lpstr>Arial</vt:lpstr>
      <vt:lpstr>Arial Narrow</vt:lpstr>
      <vt:lpstr>Arial Narrow Bold</vt:lpstr>
      <vt:lpstr>Calibri</vt:lpstr>
      <vt:lpstr>Hiragino Kaku Gothic ProN W6</vt:lpstr>
      <vt:lpstr>Symbol</vt:lpstr>
      <vt:lpstr>Wingdings</vt:lpstr>
      <vt:lpstr>ヒラギノ角ゴ Pro W6</vt:lpstr>
      <vt:lpstr>Tema de Office</vt:lpstr>
      <vt:lpstr>The Large Helical Device a strategic International Collaboration for WPW7X</vt:lpstr>
      <vt:lpstr>The Large Helical Device</vt:lpstr>
      <vt:lpstr>Outline</vt:lpstr>
      <vt:lpstr>Summary of the 22nd LHD campaign</vt:lpstr>
      <vt:lpstr>10 keV central ion temperature</vt:lpstr>
      <vt:lpstr>10 keV central ion temperature</vt:lpstr>
      <vt:lpstr>Record neutron rate and Wdia</vt:lpstr>
      <vt:lpstr>Others</vt:lpstr>
      <vt:lpstr>Outline</vt:lpstr>
      <vt:lpstr>Presentación de PowerPoint</vt:lpstr>
      <vt:lpstr>23rd LHD Experimental campaign</vt:lpstr>
      <vt:lpstr>Topical group structure, leaders and advisers</vt:lpstr>
      <vt:lpstr>Outline</vt:lpstr>
      <vt:lpstr>Strong points of LHD (I)</vt:lpstr>
      <vt:lpstr>Heating systems for next campaign</vt:lpstr>
      <vt:lpstr>Strong points of LHD (II)</vt:lpstr>
      <vt:lpstr>Strong points of LHD (III)</vt:lpstr>
      <vt:lpstr>Outline</vt:lpstr>
      <vt:lpstr>Some scientific focal points for WPW7X (I)</vt:lpstr>
      <vt:lpstr>Some scientific focal points for WPW7X (II)</vt:lpstr>
      <vt:lpstr>Some scientific focal points for WPW7X (III)</vt:lpstr>
      <vt:lpstr>Take-home messages </vt:lpstr>
      <vt:lpstr>Back-up slides</vt:lpstr>
      <vt:lpstr>Access to high beta low collisionality regimes at reduced field.</vt:lpstr>
      <vt:lpstr>Start-up and plasma sustainment at reduced field</vt:lpstr>
      <vt:lpstr>Characterisation and physics description of operational limits</vt:lpstr>
      <vt:lpstr>Pellet Fuelling and Particle transport in high-n, high-T regimes</vt:lpstr>
      <vt:lpstr>EMC3/ERIENE modeling of LHD edge-SOL-divertor and detachment.</vt:lpstr>
      <vt:lpstr>Characterisation and modeling of the operation conditions of benign impurity transport and source control (screening).</vt:lpstr>
      <vt:lpstr>ASCOT validation against LHD ICHR and NBI generated fast ions.</vt:lpstr>
    </vt:vector>
  </TitlesOfParts>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Arturo Arturo</dc:creator>
  <cp:lastModifiedBy>Alonso De Pablo, J. Arturo</cp:lastModifiedBy>
  <cp:revision>57</cp:revision>
  <cp:lastPrinted>2014-10-16T14:51:28Z</cp:lastPrinted>
  <dcterms:created xsi:type="dcterms:W3CDTF">2021-04-29T06:29:01Z</dcterms:created>
  <dcterms:modified xsi:type="dcterms:W3CDTF">2021-05-04T08:24:24Z</dcterms:modified>
</cp:coreProperties>
</file>