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9" r:id="rId2"/>
    <p:sldId id="259" r:id="rId3"/>
    <p:sldId id="261" r:id="rId4"/>
    <p:sldId id="274" r:id="rId5"/>
    <p:sldId id="260" r:id="rId6"/>
    <p:sldId id="272" r:id="rId7"/>
    <p:sldId id="271" r:id="rId8"/>
    <p:sldId id="256" r:id="rId9"/>
    <p:sldId id="270" r:id="rId10"/>
    <p:sldId id="273" r:id="rId11"/>
    <p:sldId id="267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fert, Jürgen (FUSION)" initials="GJ(" lastIdx="7" clrIdx="0">
    <p:extLst>
      <p:ext uri="{19B8F6BF-5375-455C-9EA6-DF929625EA0E}">
        <p15:presenceInfo xmlns:p15="http://schemas.microsoft.com/office/powerpoint/2012/main" userId="S-1-5-21-1202744845-3101423955-345487624-67155" providerId="AD"/>
      </p:ext>
    </p:extLst>
  </p:cmAuthor>
  <p:cmAuthor id="2" name="Microsoft Office User" initials="MOU" lastIdx="4" clrIdx="1"/>
  <p:cmAuthor id="3" name="Vinagre, Fabio Marques (ux02239)" initials="VFM(" lastIdx="1" clrIdx="2">
    <p:extLst>
      <p:ext uri="{19B8F6BF-5375-455C-9EA6-DF929625EA0E}">
        <p15:presenceInfo xmlns:p15="http://schemas.microsoft.com/office/powerpoint/2012/main" userId="S::uia03212@contiwan.com::0d72082d-701b-427a-8e11-86918f3596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9D9D9"/>
    <a:srgbClr val="F5F5F5"/>
    <a:srgbClr val="B1CA3E"/>
    <a:srgbClr val="F09030"/>
    <a:srgbClr val="E6BA6C"/>
    <a:srgbClr val="B9F793"/>
    <a:srgbClr val="F4A95E"/>
    <a:srgbClr val="E6EF71"/>
    <a:srgbClr val="F7F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2" autoAdjust="0"/>
    <p:restoredTop sz="95394" autoAdjust="0"/>
  </p:normalViewPr>
  <p:slideViewPr>
    <p:cSldViewPr snapToGrid="0">
      <p:cViewPr varScale="1">
        <p:scale>
          <a:sx n="103" d="100"/>
          <a:sy n="103" d="100"/>
        </p:scale>
        <p:origin x="72" y="102"/>
      </p:cViewPr>
      <p:guideLst>
        <p:guide orient="horz" pos="161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4B91C-E632-4D65-B1FF-7A454C62FD41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F8895-C752-4A4A-B486-684507D5F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7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F8895-C752-4A4A-B486-684507D5F9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48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Output is not a single time work. There are ongoing activities/improvements/processes etc..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Yearly reporting – PMO will support on defining guidelines or improvements if requested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(2) – goal is to have a close monitoring of these items to anticipate issues – </a:t>
            </a:r>
            <a:r>
              <a:rPr lang="en-US" sz="1200" strike="sngStrike" dirty="0">
                <a:latin typeface="Arial" panose="020B0604020202020204" pitchFamily="34" charset="0"/>
                <a:cs typeface="Arial" panose="020B0604020202020204" pitchFamily="34" charset="0"/>
              </a:rPr>
              <a:t>regular report (every quarter?)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continuous reporting with checkpoints during the year created by PMO in collaboration with ADMIN for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HoDs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F8895-C752-4A4A-B486-684507D5F9B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27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F8895-C752-4A4A-B486-684507D5F9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6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Bild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1" t="476" r="10161" b="28351"/>
          <a:stretch/>
        </p:blipFill>
        <p:spPr>
          <a:xfrm>
            <a:off x="0" y="252000"/>
            <a:ext cx="12192000" cy="518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527382" y="5691684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8" name="Bild 7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5832314"/>
            <a:ext cx="4608512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81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6712"/>
            <a:ext cx="10972800" cy="5688632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116632"/>
            <a:ext cx="466914" cy="465708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280DBD-C685-4B81-AFC5-87BA2F621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48574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/>
              <a:t>PMO | IMS training | 16 April 2021</a:t>
            </a:r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86C08C8-2F00-4648-B8AB-D1C1BD1CF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48574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98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/>
              <a:t>PMO | IMS training | 16 April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0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uro-fusion.org/wiki/Main_Page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65BFCD-C402-4818-945F-0BEA681F3D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IMS training</a:t>
            </a:r>
            <a:br>
              <a:rPr lang="en-US" dirty="0"/>
            </a:br>
            <a:r>
              <a:rPr lang="en-US" sz="1600" dirty="0"/>
              <a:t>April 16</a:t>
            </a:r>
            <a:r>
              <a:rPr lang="en-US" sz="1600" baseline="30000" dirty="0"/>
              <a:t>th</a:t>
            </a:r>
            <a:r>
              <a:rPr lang="en-US" sz="1600" dirty="0"/>
              <a:t>, 2021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433DC09-C950-4861-A451-0780C73B82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Project Management Office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50AD89D-2189-4AFF-ADDB-EB21293AB4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060593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1568" y="116632"/>
            <a:ext cx="10598968" cy="457200"/>
          </a:xfrm>
        </p:spPr>
        <p:txBody>
          <a:bodyPr/>
          <a:lstStyle/>
          <a:p>
            <a:r>
              <a:rPr lang="en-US"/>
              <a:t>PMP/PEP </a:t>
            </a:r>
            <a:r>
              <a:rPr lang="en-US" dirty="0"/>
              <a:t>&amp; other Documents – Dependence &amp; Sequence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1856640" y="6613656"/>
            <a:ext cx="293788" cy="137874"/>
          </a:xfrm>
        </p:spPr>
        <p:txBody>
          <a:bodyPr/>
          <a:lstStyle/>
          <a:p>
            <a:fld id="{6A6D9FA1-99C7-4910-8E32-B85D378B0060}" type="slidenum">
              <a:rPr lang="en-GB" sz="1100" smtClean="0"/>
              <a:pPr/>
              <a:t>10</a:t>
            </a:fld>
            <a:endParaRPr lang="en-GB" sz="1100" dirty="0"/>
          </a:p>
        </p:txBody>
      </p:sp>
      <p:sp>
        <p:nvSpPr>
          <p:cNvPr id="61" name="Textfeld 60"/>
          <p:cNvSpPr txBox="1"/>
          <p:nvPr/>
        </p:nvSpPr>
        <p:spPr>
          <a:xfrm>
            <a:off x="427254" y="959988"/>
            <a:ext cx="2592288" cy="771883"/>
          </a:xfrm>
          <a:prstGeom prst="rect">
            <a:avLst/>
          </a:prstGeom>
          <a:solidFill>
            <a:srgbClr val="D6F1FE"/>
          </a:solidFill>
          <a:ln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>
            <a:noAutofit/>
          </a:bodyPr>
          <a:lstStyle>
            <a:defPPr>
              <a:defRPr lang="de-DE"/>
            </a:defPPr>
            <a:lvl1pPr>
              <a:defRPr sz="1200" b="1"/>
            </a:lvl1pPr>
          </a:lstStyle>
          <a:p>
            <a:pPr algn="ctr">
              <a:spcAft>
                <a:spcPts val="300"/>
              </a:spcAft>
            </a:pPr>
            <a:r>
              <a:rPr lang="de-DE" sz="1800"/>
              <a:t>CWP </a:t>
            </a:r>
            <a:r>
              <a:rPr lang="de-DE" sz="1600"/>
              <a:t>(2021-25)</a:t>
            </a:r>
          </a:p>
          <a:p>
            <a:pPr marL="285750" lvl="0" indent="-285750">
              <a:buFont typeface="Wingdings" panose="05000000000000000000" pitchFamily="2" charset="2"/>
              <a:buChar char="à"/>
            </a:pPr>
            <a:r>
              <a:rPr lang="de-DE" b="0">
                <a:solidFill>
                  <a:prstClr val="black"/>
                </a:solidFill>
                <a:sym typeface="Wingdings" panose="05000000000000000000" pitchFamily="2" charset="2"/>
              </a:rPr>
              <a:t>including all Work Packages (WP)</a:t>
            </a:r>
          </a:p>
          <a:p>
            <a:pPr marL="285750" lvl="0" indent="-285750">
              <a:buFont typeface="Wingdings" panose="05000000000000000000" pitchFamily="2" charset="2"/>
              <a:buChar char="à"/>
            </a:pPr>
            <a:r>
              <a:rPr lang="de-DE">
                <a:solidFill>
                  <a:prstClr val="black"/>
                </a:solidFill>
              </a:rPr>
              <a:t>limited level of detail</a:t>
            </a:r>
            <a:r>
              <a:rPr lang="de-DE" b="0">
                <a:solidFill>
                  <a:prstClr val="black"/>
                </a:solidFill>
              </a:rPr>
              <a:t> for each WP</a:t>
            </a:r>
            <a:endParaRPr lang="en-GB" b="0">
              <a:solidFill>
                <a:prstClr val="black"/>
              </a:solidFill>
            </a:endParaRPr>
          </a:p>
          <a:p>
            <a:pPr algn="ctr"/>
            <a:endParaRPr lang="en-GB" sz="1600"/>
          </a:p>
        </p:txBody>
      </p:sp>
      <p:sp>
        <p:nvSpPr>
          <p:cNvPr id="122" name="Textfeld 121"/>
          <p:cNvSpPr txBox="1"/>
          <p:nvPr/>
        </p:nvSpPr>
        <p:spPr>
          <a:xfrm>
            <a:off x="864299" y="4923242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de-DE" sz="2000" dirty="0"/>
              <a:t>2022, …</a:t>
            </a:r>
            <a:endParaRPr lang="en-GB" sz="2000" dirty="0"/>
          </a:p>
        </p:txBody>
      </p:sp>
      <p:sp>
        <p:nvSpPr>
          <p:cNvPr id="126" name="Textfeld 125"/>
          <p:cNvSpPr txBox="1"/>
          <p:nvPr/>
        </p:nvSpPr>
        <p:spPr>
          <a:xfrm>
            <a:off x="7437802" y="4725144"/>
            <a:ext cx="2978678" cy="803478"/>
          </a:xfrm>
          <a:prstGeom prst="rect">
            <a:avLst/>
          </a:prstGeom>
          <a:solidFill>
            <a:srgbClr val="D6F1FE"/>
          </a:solidFill>
          <a:ln>
            <a:solidFill>
              <a:schemeClr val="tx1"/>
            </a:solidFill>
            <a:prstDash val="solid"/>
          </a:ln>
        </p:spPr>
        <p:txBody>
          <a:bodyPr wrap="square" lIns="72000" tIns="36000" rIns="36000" bIns="36000" rtlCol="0">
            <a:noAutofit/>
          </a:bodyPr>
          <a:lstStyle>
            <a:defPPr>
              <a:defRPr lang="en-US"/>
            </a:defPPr>
            <a:lvl1pPr algn="ctr">
              <a:defRPr sz="1600" b="1"/>
            </a:lvl1pPr>
          </a:lstStyle>
          <a:p>
            <a:pPr algn="l"/>
            <a:r>
              <a:rPr lang="de-DE" sz="1800" dirty="0"/>
              <a:t>AWP (2022, …):</a:t>
            </a:r>
          </a:p>
          <a:p>
            <a:pPr algn="l"/>
            <a:r>
              <a:rPr lang="de-DE" sz="1400" b="0" dirty="0">
                <a:sym typeface="Wingdings" panose="05000000000000000000" pitchFamily="2" charset="2"/>
              </a:rPr>
              <a:t> Information </a:t>
            </a:r>
            <a:r>
              <a:rPr lang="de-DE" sz="1400" b="0" dirty="0" err="1">
                <a:sym typeface="Wingdings" panose="05000000000000000000" pitchFamily="2" charset="2"/>
              </a:rPr>
              <a:t>from</a:t>
            </a:r>
            <a:r>
              <a:rPr lang="de-DE" sz="1400" b="0" dirty="0">
                <a:sym typeface="Wingdings" panose="05000000000000000000" pitchFamily="2" charset="2"/>
              </a:rPr>
              <a:t> PH (Updates)</a:t>
            </a:r>
          </a:p>
          <a:p>
            <a:pPr algn="l"/>
            <a:r>
              <a:rPr lang="de-DE" sz="1400" b="0" dirty="0">
                <a:sym typeface="Wingdings" panose="05000000000000000000" pitchFamily="2" charset="2"/>
              </a:rPr>
              <a:t> </a:t>
            </a:r>
            <a:r>
              <a:rPr lang="de-DE" sz="1400" dirty="0">
                <a:sym typeface="Wingdings" panose="05000000000000000000" pitchFamily="2" charset="2"/>
              </a:rPr>
              <a:t>Information </a:t>
            </a:r>
            <a:r>
              <a:rPr lang="de-DE" sz="1400" dirty="0" err="1">
                <a:sym typeface="Wingdings" panose="05000000000000000000" pitchFamily="2" charset="2"/>
              </a:rPr>
              <a:t>from</a:t>
            </a:r>
            <a:r>
              <a:rPr lang="de-DE" sz="1400" dirty="0">
                <a:sym typeface="Wingdings" panose="05000000000000000000" pitchFamily="2" charset="2"/>
              </a:rPr>
              <a:t> PEP</a:t>
            </a:r>
            <a:r>
              <a:rPr lang="de-DE" sz="1400" b="0" dirty="0">
                <a:sym typeface="Wingdings" panose="05000000000000000000" pitchFamily="2" charset="2"/>
              </a:rPr>
              <a:t> </a:t>
            </a:r>
            <a:r>
              <a:rPr lang="de-DE" sz="1400" b="0" dirty="0" err="1">
                <a:sym typeface="Wingdings" panose="05000000000000000000" pitchFamily="2" charset="2"/>
              </a:rPr>
              <a:t>for</a:t>
            </a:r>
            <a:r>
              <a:rPr lang="de-DE" sz="1400" b="0" dirty="0">
                <a:sym typeface="Wingdings" panose="05000000000000000000" pitchFamily="2" charset="2"/>
              </a:rPr>
              <a:t> 2022, …</a:t>
            </a:r>
            <a:endParaRPr lang="en-GB" sz="1400" b="0" dirty="0"/>
          </a:p>
        </p:txBody>
      </p:sp>
      <p:sp>
        <p:nvSpPr>
          <p:cNvPr id="127" name="Textfeld 126"/>
          <p:cNvSpPr txBox="1"/>
          <p:nvPr/>
        </p:nvSpPr>
        <p:spPr>
          <a:xfrm>
            <a:off x="7437802" y="5651041"/>
            <a:ext cx="2978678" cy="805430"/>
          </a:xfrm>
          <a:prstGeom prst="rect">
            <a:avLst/>
          </a:prstGeom>
          <a:solidFill>
            <a:srgbClr val="DFFDEC"/>
          </a:solidFill>
          <a:ln w="6350">
            <a:solidFill>
              <a:schemeClr val="tx1"/>
            </a:solidFill>
            <a:prstDash val="sysDot"/>
          </a:ln>
        </p:spPr>
        <p:txBody>
          <a:bodyPr wrap="square" lIns="72000" tIns="36000" rIns="36000" bIns="36000" rtlCol="0">
            <a:noAutofit/>
          </a:bodyPr>
          <a:lstStyle/>
          <a:p>
            <a:r>
              <a:rPr lang="de-DE" b="1"/>
              <a:t>IMS (2022, …):  </a:t>
            </a:r>
            <a:r>
              <a:rPr lang="de-DE" sz="1600"/>
              <a:t>Definition of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400">
                <a:sym typeface="Wingdings" panose="05000000000000000000" pitchFamily="2" charset="2"/>
              </a:rPr>
              <a:t>Task Specifications for 2022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400" b="1">
                <a:sym typeface="Wingdings" panose="05000000000000000000" pitchFamily="2" charset="2"/>
              </a:rPr>
              <a:t>Deliverables for 2022</a:t>
            </a:r>
            <a:r>
              <a:rPr lang="de-DE" sz="1400">
                <a:sym typeface="Wingdings" panose="05000000000000000000" pitchFamily="2" charset="2"/>
              </a:rPr>
              <a:t>, … (Level-3)</a:t>
            </a:r>
            <a:endParaRPr lang="en-GB" sz="1400"/>
          </a:p>
        </p:txBody>
      </p:sp>
      <p:cxnSp>
        <p:nvCxnSpPr>
          <p:cNvPr id="129" name="Gewinkelter Verbinder 128"/>
          <p:cNvCxnSpPr>
            <a:endCxn id="126" idx="1"/>
          </p:cNvCxnSpPr>
          <p:nvPr/>
        </p:nvCxnSpPr>
        <p:spPr>
          <a:xfrm flipV="1">
            <a:off x="6036055" y="5126883"/>
            <a:ext cx="1401747" cy="40173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winkelter Verbinder 130"/>
          <p:cNvCxnSpPr>
            <a:endCxn id="127" idx="1"/>
          </p:cNvCxnSpPr>
          <p:nvPr/>
        </p:nvCxnSpPr>
        <p:spPr>
          <a:xfrm>
            <a:off x="6036055" y="5640148"/>
            <a:ext cx="1401747" cy="41360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winkelter Verbinder 138"/>
          <p:cNvCxnSpPr>
            <a:endCxn id="123" idx="1"/>
          </p:cNvCxnSpPr>
          <p:nvPr/>
        </p:nvCxnSpPr>
        <p:spPr>
          <a:xfrm rot="16200000" flipH="1">
            <a:off x="-437772" y="2996630"/>
            <a:ext cx="3674070" cy="1127450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340" y="731017"/>
            <a:ext cx="5194140" cy="666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</p:pic>
      <p:grpSp>
        <p:nvGrpSpPr>
          <p:cNvPr id="13" name="Gruppieren 12"/>
          <p:cNvGrpSpPr/>
          <p:nvPr/>
        </p:nvGrpSpPr>
        <p:grpSpPr>
          <a:xfrm>
            <a:off x="1270384" y="1723322"/>
            <a:ext cx="9169093" cy="1850289"/>
            <a:chOff x="1270384" y="1867933"/>
            <a:chExt cx="9169093" cy="1850289"/>
          </a:xfrm>
        </p:grpSpPr>
        <p:cxnSp>
          <p:nvCxnSpPr>
            <p:cNvPr id="20" name="Gewinkelter Verbinder 19"/>
            <p:cNvCxnSpPr>
              <a:endCxn id="22" idx="1"/>
            </p:cNvCxnSpPr>
            <p:nvPr/>
          </p:nvCxnSpPr>
          <p:spPr>
            <a:xfrm>
              <a:off x="1270385" y="1867933"/>
              <a:ext cx="906027" cy="724265"/>
            </a:xfrm>
            <a:prstGeom prst="bentConnector3">
              <a:avLst>
                <a:gd name="adj1" fmla="val -45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feld 20"/>
            <p:cNvSpPr txBox="1"/>
            <p:nvPr/>
          </p:nvSpPr>
          <p:spPr>
            <a:xfrm>
              <a:off x="6023838" y="2565499"/>
              <a:ext cx="1296298" cy="781610"/>
            </a:xfrm>
            <a:prstGeom prst="rect">
              <a:avLst/>
            </a:prstGeom>
            <a:solidFill>
              <a:srgbClr val="DFFDEC"/>
            </a:solidFill>
            <a:ln w="6350">
              <a:solidFill>
                <a:schemeClr val="tx1"/>
              </a:solidFill>
              <a:prstDash val="sysDot"/>
            </a:ln>
          </p:spPr>
          <p:txBody>
            <a:bodyPr wrap="square" lIns="72000" tIns="36000" rIns="36000" bIns="36000" rtlCol="0" anchor="ctr">
              <a:noAutofit/>
            </a:bodyPr>
            <a:lstStyle/>
            <a:p>
              <a:pPr algn="ctr">
                <a:spcAft>
                  <a:spcPts val="300"/>
                </a:spcAft>
              </a:pPr>
              <a:r>
                <a:rPr lang="de-DE" sz="1600" b="1" i="1" dirty="0"/>
                <a:t>PEP </a:t>
              </a:r>
              <a:r>
                <a:rPr lang="de-DE" sz="1400" i="1" dirty="0"/>
                <a:t>(</a:t>
              </a:r>
              <a:r>
                <a:rPr lang="de-DE" sz="1400" i="1" dirty="0" err="1"/>
                <a:t>provisional</a:t>
              </a:r>
              <a:r>
                <a:rPr lang="de-DE" sz="1400" i="1" dirty="0"/>
                <a:t>)</a:t>
              </a:r>
            </a:p>
            <a:p>
              <a:pPr algn="ctr"/>
              <a:r>
                <a:rPr lang="de-DE" sz="1400" dirty="0"/>
                <a:t>(</a:t>
              </a:r>
              <a:r>
                <a:rPr lang="de-DE" sz="1400" dirty="0" err="1"/>
                <a:t>for</a:t>
              </a:r>
              <a:r>
                <a:rPr lang="de-DE" sz="1400" dirty="0"/>
                <a:t> </a:t>
              </a:r>
              <a:r>
                <a:rPr lang="de-DE" sz="1400" dirty="0" err="1"/>
                <a:t>use</a:t>
              </a:r>
              <a:r>
                <a:rPr lang="de-DE" sz="1400" dirty="0"/>
                <a:t> in </a:t>
              </a:r>
              <a:r>
                <a:rPr lang="de-DE" sz="1400" b="1" dirty="0">
                  <a:solidFill>
                    <a:schemeClr val="accent6">
                      <a:lumMod val="50000"/>
                    </a:schemeClr>
                  </a:solidFill>
                </a:rPr>
                <a:t>2021</a:t>
              </a:r>
              <a:r>
                <a:rPr lang="de-DE" sz="1400" dirty="0"/>
                <a:t>)</a:t>
              </a:r>
              <a:endParaRPr lang="en-GB" sz="1400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2176412" y="2251674"/>
              <a:ext cx="2623444" cy="681047"/>
            </a:xfrm>
            <a:prstGeom prst="rect">
              <a:avLst/>
            </a:prstGeom>
            <a:solidFill>
              <a:srgbClr val="D6F1FE"/>
            </a:solidFill>
            <a:ln>
              <a:solidFill>
                <a:schemeClr val="tx1"/>
              </a:solidFill>
              <a:prstDash val="solid"/>
            </a:ln>
          </p:spPr>
          <p:txBody>
            <a:bodyPr wrap="square" lIns="72000" tIns="36000" rIns="36000" bIns="36000" rtlCol="0">
              <a:noAutofit/>
            </a:bodyPr>
            <a:lstStyle>
              <a:defPPr>
                <a:defRPr lang="en-US"/>
              </a:defPPr>
              <a:lvl1pPr algn="ctr">
                <a:defRPr sz="1600" b="1"/>
              </a:lvl1pPr>
            </a:lstStyle>
            <a:p>
              <a:pPr algn="l">
                <a:spcAft>
                  <a:spcPts val="200"/>
                </a:spcAft>
              </a:pPr>
              <a:r>
                <a:rPr lang="de-DE"/>
                <a:t>AWP</a:t>
              </a:r>
              <a:r>
                <a:rPr lang="de-DE" sz="1400"/>
                <a:t> (</a:t>
              </a:r>
              <a:r>
                <a:rPr lang="de-DE" sz="1400">
                  <a:solidFill>
                    <a:schemeClr val="accent6">
                      <a:lumMod val="50000"/>
                    </a:schemeClr>
                  </a:solidFill>
                </a:rPr>
                <a:t>2021</a:t>
              </a:r>
              <a:r>
                <a:rPr lang="de-DE" sz="1400"/>
                <a:t>):</a:t>
              </a:r>
            </a:p>
            <a:p>
              <a:pPr marL="285750" indent="-285750" algn="l">
                <a:buFont typeface="Wingdings" panose="05000000000000000000" pitchFamily="2" charset="2"/>
                <a:buChar char="à"/>
              </a:pPr>
              <a:r>
                <a:rPr lang="de-DE" sz="1200" b="0">
                  <a:sym typeface="Wingdings" panose="05000000000000000000" pitchFamily="2" charset="2"/>
                </a:rPr>
                <a:t>Organisation &amp; Scope for 2021</a:t>
              </a:r>
            </a:p>
            <a:p>
              <a:pPr marL="285750" indent="-285750" algn="l">
                <a:buFont typeface="Wingdings" panose="05000000000000000000" pitchFamily="2" charset="2"/>
                <a:buChar char="à"/>
              </a:pPr>
              <a:r>
                <a:rPr lang="de-DE" sz="1200" b="0"/>
                <a:t>details (limited) on execution plan</a:t>
              </a:r>
              <a:endParaRPr lang="en-GB" sz="1200" b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2176412" y="2997547"/>
              <a:ext cx="2623443" cy="683183"/>
            </a:xfrm>
            <a:prstGeom prst="rect">
              <a:avLst/>
            </a:prstGeom>
            <a:solidFill>
              <a:srgbClr val="DFFDEC"/>
            </a:solidFill>
            <a:ln w="6350">
              <a:solidFill>
                <a:schemeClr val="tx1"/>
              </a:solidFill>
              <a:prstDash val="sysDot"/>
            </a:ln>
          </p:spPr>
          <p:txBody>
            <a:bodyPr wrap="square" lIns="72000" tIns="36000" rIns="36000" bIns="36000" rtlCol="0"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1600" b="1"/>
                <a:t>IMS</a:t>
              </a:r>
              <a:r>
                <a:rPr lang="de-DE" sz="1400" b="1"/>
                <a:t> (</a:t>
              </a:r>
              <a:r>
                <a:rPr lang="de-DE" sz="1400" b="1">
                  <a:solidFill>
                    <a:schemeClr val="accent6">
                      <a:lumMod val="50000"/>
                    </a:schemeClr>
                  </a:solidFill>
                </a:rPr>
                <a:t>2021</a:t>
              </a:r>
              <a:r>
                <a:rPr lang="de-DE" sz="1400" b="1"/>
                <a:t>):  </a:t>
              </a:r>
              <a:r>
                <a:rPr lang="de-DE" sz="1400"/>
                <a:t>Definition of</a:t>
              </a:r>
            </a:p>
            <a:p>
              <a:pPr marL="285750" indent="-285750">
                <a:buFont typeface="Wingdings" panose="05000000000000000000" pitchFamily="2" charset="2"/>
                <a:buChar char="à"/>
              </a:pPr>
              <a:r>
                <a:rPr lang="de-DE" sz="1200">
                  <a:sym typeface="Wingdings" panose="05000000000000000000" pitchFamily="2" charset="2"/>
                </a:rPr>
                <a:t>Task Specifications for 2021</a:t>
              </a:r>
            </a:p>
            <a:p>
              <a:pPr marL="285750" indent="-285750">
                <a:buFont typeface="Wingdings" panose="05000000000000000000" pitchFamily="2" charset="2"/>
                <a:buChar char="à"/>
              </a:pPr>
              <a:r>
                <a:rPr lang="de-DE" sz="1200">
                  <a:sym typeface="Wingdings" panose="05000000000000000000" pitchFamily="2" charset="2"/>
                </a:rPr>
                <a:t>(WP) Deliverables (Level-3)</a:t>
              </a:r>
              <a:endParaRPr lang="en-GB" sz="1200"/>
            </a:p>
          </p:txBody>
        </p:sp>
        <p:cxnSp>
          <p:nvCxnSpPr>
            <p:cNvPr id="24" name="Gewinkelter Verbinder 23"/>
            <p:cNvCxnSpPr>
              <a:endCxn id="23" idx="1"/>
            </p:cNvCxnSpPr>
            <p:nvPr/>
          </p:nvCxnSpPr>
          <p:spPr>
            <a:xfrm rot="16200000" flipH="1">
              <a:off x="1235916" y="2398643"/>
              <a:ext cx="974964" cy="906028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winkelter Verbinder 24"/>
            <p:cNvCxnSpPr>
              <a:endCxn id="21" idx="1"/>
            </p:cNvCxnSpPr>
            <p:nvPr/>
          </p:nvCxnSpPr>
          <p:spPr>
            <a:xfrm>
              <a:off x="4799857" y="2620025"/>
              <a:ext cx="1223981" cy="336279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winkelter Verbinder 25"/>
            <p:cNvCxnSpPr>
              <a:stCxn id="23" idx="3"/>
              <a:endCxn id="21" idx="1"/>
            </p:cNvCxnSpPr>
            <p:nvPr/>
          </p:nvCxnSpPr>
          <p:spPr>
            <a:xfrm flipV="1">
              <a:off x="4799855" y="2956304"/>
              <a:ext cx="1223983" cy="38283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feld 26"/>
            <p:cNvSpPr txBox="1"/>
            <p:nvPr/>
          </p:nvSpPr>
          <p:spPr>
            <a:xfrm>
              <a:off x="7896200" y="2061443"/>
              <a:ext cx="2543277" cy="1656779"/>
            </a:xfrm>
            <a:prstGeom prst="rect">
              <a:avLst/>
            </a:prstGeom>
            <a:solidFill>
              <a:srgbClr val="DFFDEC"/>
            </a:solidFill>
            <a:ln w="6350">
              <a:solidFill>
                <a:schemeClr val="tx1"/>
              </a:solidFill>
              <a:prstDash val="sysDot"/>
            </a:ln>
          </p:spPr>
          <p:txBody>
            <a:bodyPr wrap="square" lIns="72000" tIns="36000" rIns="36000" bIns="36000" rtlCol="0" anchor="ctr"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1600" b="1" dirty="0"/>
                <a:t>Annual Update </a:t>
              </a:r>
              <a:r>
                <a:rPr lang="de-DE" sz="1600" b="1" dirty="0" err="1"/>
                <a:t>for</a:t>
              </a:r>
              <a:r>
                <a:rPr lang="de-DE" sz="1600" b="1" dirty="0"/>
                <a:t> </a:t>
              </a:r>
              <a:r>
                <a:rPr lang="de-DE" sz="1600" b="1" dirty="0">
                  <a:solidFill>
                    <a:schemeClr val="accent6">
                      <a:lumMod val="50000"/>
                    </a:schemeClr>
                  </a:solidFill>
                </a:rPr>
                <a:t>2022</a:t>
              </a:r>
              <a:r>
                <a:rPr lang="de-DE" sz="1600" b="1" dirty="0"/>
                <a:t>:</a:t>
              </a:r>
            </a:p>
            <a:p>
              <a:pPr>
                <a:spcAft>
                  <a:spcPts val="400"/>
                </a:spcAft>
              </a:pPr>
              <a:r>
                <a:rPr lang="de-DE" sz="1400" b="1" i="1" dirty="0"/>
                <a:t>PEP</a:t>
              </a:r>
              <a:r>
                <a:rPr lang="de-DE" sz="1400" i="1" dirty="0"/>
                <a:t>(</a:t>
              </a:r>
              <a:r>
                <a:rPr lang="de-DE" sz="1400" i="1" dirty="0" err="1"/>
                <a:t>provisional</a:t>
              </a:r>
              <a:r>
                <a:rPr lang="de-DE" sz="1400" dirty="0"/>
                <a:t>) </a:t>
              </a:r>
              <a:r>
                <a:rPr lang="de-DE" sz="1400" dirty="0" err="1"/>
                <a:t>is</a:t>
              </a:r>
              <a:r>
                <a:rPr lang="de-DE" sz="1400" dirty="0"/>
                <a:t> </a:t>
              </a:r>
              <a:r>
                <a:rPr lang="de-DE" sz="1400" dirty="0" err="1"/>
                <a:t>good</a:t>
              </a:r>
              <a:r>
                <a:rPr lang="de-DE" sz="1400" dirty="0"/>
                <a:t> </a:t>
              </a:r>
              <a:r>
                <a:rPr lang="de-DE" sz="1400" dirty="0" err="1"/>
                <a:t>basis</a:t>
              </a:r>
              <a:r>
                <a:rPr lang="de-DE" sz="1400" dirty="0"/>
                <a:t>:</a:t>
              </a:r>
            </a:p>
            <a:p>
              <a:pPr>
                <a:spcAft>
                  <a:spcPts val="200"/>
                </a:spcAft>
              </a:pPr>
              <a:r>
                <a:rPr lang="de-DE" sz="1200" dirty="0">
                  <a:sym typeface="Wingdings" panose="05000000000000000000" pitchFamily="2" charset="2"/>
                </a:rPr>
                <a:t>- </a:t>
              </a:r>
              <a:r>
                <a:rPr lang="de-DE" sz="1200" dirty="0" err="1">
                  <a:sym typeface="Wingdings" panose="05000000000000000000" pitchFamily="2" charset="2"/>
                </a:rPr>
                <a:t>most</a:t>
              </a:r>
              <a:r>
                <a:rPr lang="de-DE" sz="1200" dirty="0">
                  <a:sym typeface="Wingdings" panose="05000000000000000000" pitchFamily="2" charset="2"/>
                </a:rPr>
                <a:t> </a:t>
              </a:r>
              <a:r>
                <a:rPr lang="de-DE" sz="1200" dirty="0" err="1">
                  <a:sym typeface="Wingdings" panose="05000000000000000000" pitchFamily="2" charset="2"/>
                </a:rPr>
                <a:t>information</a:t>
              </a:r>
              <a:r>
                <a:rPr lang="de-DE" sz="1200" dirty="0">
                  <a:sym typeface="Wingdings" panose="05000000000000000000" pitchFamily="2" charset="2"/>
                </a:rPr>
                <a:t> </a:t>
              </a:r>
              <a:r>
                <a:rPr lang="de-DE" sz="1200" dirty="0" err="1">
                  <a:sym typeface="Wingdings" panose="05000000000000000000" pitchFamily="2" charset="2"/>
                </a:rPr>
                <a:t>already</a:t>
              </a:r>
              <a:r>
                <a:rPr lang="de-DE" sz="1200" dirty="0">
                  <a:sym typeface="Wingdings" panose="05000000000000000000" pitchFamily="2" charset="2"/>
                </a:rPr>
                <a:t> </a:t>
              </a:r>
              <a:r>
                <a:rPr lang="de-DE" sz="1200" dirty="0" err="1">
                  <a:sym typeface="Wingdings" panose="05000000000000000000" pitchFamily="2" charset="2"/>
                </a:rPr>
                <a:t>included</a:t>
              </a:r>
              <a:endParaRPr lang="de-DE" sz="1200" dirty="0">
                <a:sym typeface="Wingdings" panose="05000000000000000000" pitchFamily="2" charset="2"/>
              </a:endParaRPr>
            </a:p>
            <a:p>
              <a:pPr>
                <a:spcAft>
                  <a:spcPts val="300"/>
                </a:spcAft>
              </a:pPr>
              <a:r>
                <a:rPr lang="de-DE" sz="1200" dirty="0">
                  <a:sym typeface="Wingdings" panose="05000000000000000000" pitchFamily="2" charset="2"/>
                </a:rPr>
                <a:t>- in a </a:t>
              </a:r>
              <a:r>
                <a:rPr lang="de-DE" sz="1200" dirty="0" err="1">
                  <a:sym typeface="Wingdings" panose="05000000000000000000" pitchFamily="2" charset="2"/>
                </a:rPr>
                <a:t>structured</a:t>
              </a:r>
              <a:r>
                <a:rPr lang="de-DE" sz="1200" dirty="0">
                  <a:sym typeface="Wingdings" panose="05000000000000000000" pitchFamily="2" charset="2"/>
                </a:rPr>
                <a:t> </a:t>
              </a:r>
              <a:r>
                <a:rPr lang="de-DE" sz="1200" dirty="0" err="1">
                  <a:sym typeface="Wingdings" panose="05000000000000000000" pitchFamily="2" charset="2"/>
                </a:rPr>
                <a:t>way</a:t>
              </a:r>
              <a:endParaRPr lang="de-DE" sz="1200" dirty="0">
                <a:sym typeface="Wingdings" panose="05000000000000000000" pitchFamily="2" charset="2"/>
              </a:endParaRPr>
            </a:p>
            <a:p>
              <a:pPr marL="285750" indent="-285750">
                <a:spcAft>
                  <a:spcPts val="200"/>
                </a:spcAft>
                <a:buFont typeface="Wingdings" panose="05000000000000000000" pitchFamily="2" charset="2"/>
                <a:buChar char="à"/>
              </a:pPr>
              <a:r>
                <a:rPr lang="de-DE" sz="1400" b="1" dirty="0" err="1">
                  <a:sym typeface="Wingdings" panose="05000000000000000000" pitchFamily="2" charset="2"/>
                </a:rPr>
                <a:t>reduced</a:t>
              </a:r>
              <a:r>
                <a:rPr lang="de-DE" sz="1400" b="1" dirty="0">
                  <a:sym typeface="Wingdings" panose="05000000000000000000" pitchFamily="2" charset="2"/>
                </a:rPr>
                <a:t> </a:t>
              </a:r>
              <a:r>
                <a:rPr lang="de-DE" sz="1400" b="1" dirty="0" err="1">
                  <a:sym typeface="Wingdings" panose="05000000000000000000" pitchFamily="2" charset="2"/>
                </a:rPr>
                <a:t>effort</a:t>
              </a:r>
              <a:r>
                <a:rPr lang="de-DE" sz="1400" b="1" dirty="0">
                  <a:sym typeface="Wingdings" panose="05000000000000000000" pitchFamily="2" charset="2"/>
                </a:rPr>
                <a:t> </a:t>
              </a:r>
              <a:r>
                <a:rPr lang="de-DE" sz="1400" dirty="0" err="1">
                  <a:sym typeface="Wingdings" panose="05000000000000000000" pitchFamily="2" charset="2"/>
                </a:rPr>
                <a:t>for</a:t>
              </a:r>
              <a:r>
                <a:rPr lang="de-DE" sz="1400" dirty="0">
                  <a:sym typeface="Wingdings" panose="05000000000000000000" pitchFamily="2" charset="2"/>
                </a:rPr>
                <a:t>:</a:t>
              </a:r>
            </a:p>
            <a:p>
              <a:pPr>
                <a:spcAft>
                  <a:spcPts val="200"/>
                </a:spcAft>
              </a:pPr>
              <a:r>
                <a:rPr lang="de-DE" sz="1200" dirty="0">
                  <a:sym typeface="Wingdings" panose="05000000000000000000" pitchFamily="2" charset="2"/>
                </a:rPr>
                <a:t>- </a:t>
              </a:r>
              <a:r>
                <a:rPr lang="de-DE" sz="1200" dirty="0" err="1">
                  <a:sym typeface="Wingdings" panose="05000000000000000000" pitchFamily="2" charset="2"/>
                </a:rPr>
                <a:t>creating</a:t>
              </a:r>
              <a:r>
                <a:rPr lang="de-DE" sz="1200" dirty="0">
                  <a:sym typeface="Wingdings" panose="05000000000000000000" pitchFamily="2" charset="2"/>
                </a:rPr>
                <a:t> 2022-version </a:t>
              </a:r>
              <a:r>
                <a:rPr lang="de-DE" sz="1200" dirty="0" err="1">
                  <a:sym typeface="Wingdings" panose="05000000000000000000" pitchFamily="2" charset="2"/>
                </a:rPr>
                <a:t>of</a:t>
              </a:r>
              <a:r>
                <a:rPr lang="de-DE" sz="1200" dirty="0">
                  <a:sym typeface="Wingdings" panose="05000000000000000000" pitchFamily="2" charset="2"/>
                </a:rPr>
                <a:t> PMP</a:t>
              </a:r>
            </a:p>
            <a:p>
              <a:pPr>
                <a:spcAft>
                  <a:spcPts val="200"/>
                </a:spcAft>
              </a:pPr>
              <a:r>
                <a:rPr lang="de-DE" sz="1200" dirty="0">
                  <a:sym typeface="Wingdings" panose="05000000000000000000" pitchFamily="2" charset="2"/>
                </a:rPr>
                <a:t>- </a:t>
              </a:r>
              <a:r>
                <a:rPr lang="de-DE" sz="1200" dirty="0" err="1">
                  <a:sym typeface="Wingdings" panose="05000000000000000000" pitchFamily="2" charset="2"/>
                </a:rPr>
                <a:t>including</a:t>
              </a:r>
              <a:r>
                <a:rPr lang="de-DE" sz="1200" dirty="0">
                  <a:sym typeface="Wingdings" panose="05000000000000000000" pitchFamily="2" charset="2"/>
                </a:rPr>
                <a:t> </a:t>
              </a:r>
              <a:r>
                <a:rPr lang="de-DE" sz="1200" dirty="0" err="1">
                  <a:sym typeface="Wingdings" panose="05000000000000000000" pitchFamily="2" charset="2"/>
                </a:rPr>
                <a:t>updates</a:t>
              </a:r>
              <a:r>
                <a:rPr lang="de-DE" sz="1200" dirty="0">
                  <a:sym typeface="Wingdings" panose="05000000000000000000" pitchFamily="2" charset="2"/>
                </a:rPr>
                <a:t> (</a:t>
              </a:r>
              <a:r>
                <a:rPr lang="de-DE" sz="1200" dirty="0" err="1">
                  <a:sym typeface="Wingdings" panose="05000000000000000000" pitchFamily="2" charset="2"/>
                </a:rPr>
                <a:t>details</a:t>
              </a:r>
              <a:r>
                <a:rPr lang="de-DE" sz="1200" dirty="0">
                  <a:sym typeface="Wingdings" panose="05000000000000000000" pitchFamily="2" charset="2"/>
                </a:rPr>
                <a:t>) </a:t>
              </a:r>
              <a:r>
                <a:rPr lang="de-DE" sz="1200" dirty="0" err="1">
                  <a:sym typeface="Wingdings" panose="05000000000000000000" pitchFamily="2" charset="2"/>
                </a:rPr>
                <a:t>for</a:t>
              </a:r>
              <a:r>
                <a:rPr lang="de-DE" sz="1200" dirty="0">
                  <a:sym typeface="Wingdings" panose="05000000000000000000" pitchFamily="2" charset="2"/>
                </a:rPr>
                <a:t> 2022</a:t>
              </a:r>
            </a:p>
          </p:txBody>
        </p:sp>
        <p:cxnSp>
          <p:nvCxnSpPr>
            <p:cNvPr id="28" name="Gerade Verbindung mit Pfeil 27"/>
            <p:cNvCxnSpPr>
              <a:stCxn id="21" idx="3"/>
            </p:cNvCxnSpPr>
            <p:nvPr/>
          </p:nvCxnSpPr>
          <p:spPr>
            <a:xfrm>
              <a:off x="7320136" y="2956304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/>
            <p:cNvSpPr txBox="1"/>
            <p:nvPr/>
          </p:nvSpPr>
          <p:spPr>
            <a:xfrm>
              <a:off x="1320083" y="2841621"/>
              <a:ext cx="7040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>
                  <a:solidFill>
                    <a:schemeClr val="accent6">
                      <a:lumMod val="50000"/>
                    </a:schemeClr>
                  </a:solidFill>
                </a:rPr>
                <a:t>2021</a:t>
              </a:r>
              <a:endParaRPr lang="en-GB" sz="20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1919536" y="3985900"/>
            <a:ext cx="4212267" cy="2847569"/>
            <a:chOff x="2099757" y="3985900"/>
            <a:chExt cx="4212267" cy="2847569"/>
          </a:xfrm>
        </p:grpSpPr>
        <p:sp>
          <p:nvSpPr>
            <p:cNvPr id="123" name="Textfeld 122"/>
            <p:cNvSpPr txBox="1"/>
            <p:nvPr/>
          </p:nvSpPr>
          <p:spPr>
            <a:xfrm>
              <a:off x="2143209" y="3985900"/>
              <a:ext cx="4073067" cy="2822979"/>
            </a:xfrm>
            <a:prstGeom prst="rect">
              <a:avLst/>
            </a:prstGeom>
            <a:solidFill>
              <a:srgbClr val="DFFDEC"/>
            </a:solidFill>
            <a:ln w="6350">
              <a:solidFill>
                <a:schemeClr val="tx1"/>
              </a:solidFill>
              <a:prstDash val="sysDot"/>
            </a:ln>
          </p:spPr>
          <p:txBody>
            <a:bodyPr wrap="square" lIns="144000" tIns="36000" rIns="36000" bIns="36000" rtlCol="0">
              <a:noAutofit/>
            </a:bodyPr>
            <a:lstStyle/>
            <a:p>
              <a:pPr>
                <a:spcAft>
                  <a:spcPts val="400"/>
                </a:spcAft>
              </a:pPr>
              <a:r>
                <a:rPr lang="de-DE" b="1" u="sng"/>
                <a:t>PMP</a:t>
              </a:r>
              <a:r>
                <a:rPr lang="de-DE" u="sng"/>
                <a:t>/</a:t>
              </a:r>
              <a:r>
                <a:rPr lang="de-DE" b="1" u="sng"/>
                <a:t>PEP</a:t>
              </a:r>
            </a:p>
            <a:p>
              <a:pPr marL="72000" indent="-1440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de-DE" sz="1400" u="sng"/>
                <a:t>central and single point of reference</a:t>
              </a:r>
              <a:r>
                <a:rPr lang="de-DE" sz="1400"/>
                <a:t> (i.e. one single repository of WP information); specific for WP</a:t>
              </a:r>
            </a:p>
            <a:p>
              <a:pPr marL="72000" indent="-1440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de-DE" sz="1400"/>
                <a:t>under responsibility of respective PL/TFL</a:t>
              </a:r>
            </a:p>
            <a:p>
              <a:pPr marL="72000" indent="-1440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de-DE" sz="1400"/>
                <a:t>to be </a:t>
              </a:r>
              <a:r>
                <a:rPr lang="de-DE" sz="1400" u="sng"/>
                <a:t>approved</a:t>
              </a:r>
              <a:r>
                <a:rPr lang="de-DE" sz="1400"/>
                <a:t> by respective "Board"</a:t>
              </a:r>
            </a:p>
            <a:p>
              <a:pPr marL="72000" indent="-1440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de-DE" sz="1400">
                  <a:sym typeface="Wingdings" panose="05000000000000000000" pitchFamily="2" charset="2"/>
                </a:rPr>
                <a:t>c</a:t>
              </a:r>
              <a:r>
                <a:rPr lang="en-GB" sz="1400">
                  <a:sym typeface="Wingdings" panose="05000000000000000000" pitchFamily="2" charset="2"/>
                </a:rPr>
                <a:t>overs 5 years (consistent </a:t>
              </a:r>
              <a:r>
                <a:rPr lang="en-GB" sz="1400" dirty="0">
                  <a:sym typeface="Wingdings" panose="05000000000000000000" pitchFamily="2" charset="2"/>
                </a:rPr>
                <a:t>with CWP)</a:t>
              </a:r>
            </a:p>
            <a:p>
              <a:pPr>
                <a:spcAft>
                  <a:spcPts val="200"/>
                </a:spcAft>
              </a:pPr>
              <a:r>
                <a:rPr lang="de-DE" sz="1400">
                  <a:sym typeface="Wingdings" panose="05000000000000000000" pitchFamily="2" charset="2"/>
                </a:rPr>
                <a:t>Including </a:t>
              </a:r>
              <a:r>
                <a:rPr lang="de-DE" sz="1400" b="1">
                  <a:sym typeface="Wingdings" panose="05000000000000000000" pitchFamily="2" charset="2"/>
                </a:rPr>
                <a:t>WBS &amp; Planning </a:t>
              </a:r>
              <a:r>
                <a:rPr lang="de-DE" sz="1400">
                  <a:sym typeface="Wingdings" panose="05000000000000000000" pitchFamily="2" charset="2"/>
                </a:rPr>
                <a:t>(for 5 years)</a:t>
              </a:r>
            </a:p>
            <a:p>
              <a:pPr>
                <a:spcAft>
                  <a:spcPts val="300"/>
                </a:spcAft>
              </a:pPr>
              <a:r>
                <a:rPr lang="de-DE" sz="1400">
                  <a:sym typeface="Wingdings" panose="05000000000000000000" pitchFamily="2" charset="2"/>
                </a:rPr>
                <a:t> </a:t>
              </a:r>
              <a:r>
                <a:rPr lang="de-DE" sz="1400" u="sng" dirty="0" err="1">
                  <a:sym typeface="Wingdings" panose="05000000000000000000" pitchFamily="2" charset="2"/>
                </a:rPr>
                <a:t>Deliverables</a:t>
              </a:r>
              <a:r>
                <a:rPr lang="de-DE" sz="1400" b="1" dirty="0">
                  <a:sym typeface="Wingdings" panose="05000000000000000000" pitchFamily="2" charset="2"/>
                </a:rPr>
                <a:t> </a:t>
              </a:r>
              <a:r>
                <a:rPr lang="de-DE" sz="1400" dirty="0">
                  <a:sym typeface="Wingdings" panose="05000000000000000000" pitchFamily="2" charset="2"/>
                </a:rPr>
                <a:t>(</a:t>
              </a:r>
              <a:r>
                <a:rPr lang="de-DE" sz="1400" dirty="0" err="1">
                  <a:sym typeface="Wingdings" panose="05000000000000000000" pitchFamily="2" charset="2"/>
                </a:rPr>
                <a:t>defined</a:t>
              </a:r>
              <a:r>
                <a:rPr lang="de-DE" sz="1400" dirty="0">
                  <a:sym typeface="Wingdings" panose="05000000000000000000" pitchFamily="2" charset="2"/>
                </a:rPr>
                <a:t> in </a:t>
              </a:r>
              <a:r>
                <a:rPr lang="de-DE" sz="1400" dirty="0" err="1">
                  <a:sym typeface="Wingdings" panose="05000000000000000000" pitchFamily="2" charset="2"/>
                </a:rPr>
                <a:t>line</a:t>
              </a:r>
              <a:r>
                <a:rPr lang="de-DE" sz="1400" dirty="0">
                  <a:sym typeface="Wingdings" panose="05000000000000000000" pitchFamily="2" charset="2"/>
                </a:rPr>
                <a:t> </a:t>
              </a:r>
              <a:r>
                <a:rPr lang="de-DE" sz="1400" dirty="0" err="1">
                  <a:sym typeface="Wingdings" panose="05000000000000000000" pitchFamily="2" charset="2"/>
                </a:rPr>
                <a:t>with</a:t>
              </a:r>
              <a:r>
                <a:rPr lang="de-DE" sz="1400" dirty="0">
                  <a:sym typeface="Wingdings" panose="05000000000000000000" pitchFamily="2" charset="2"/>
                </a:rPr>
                <a:t> WBS)</a:t>
              </a:r>
            </a:p>
            <a:p>
              <a:r>
                <a:rPr lang="de-DE" sz="1400" dirty="0">
                  <a:sym typeface="Wingdings" panose="05000000000000000000" pitchFamily="2" charset="2"/>
                </a:rPr>
                <a:t> </a:t>
              </a:r>
              <a:r>
                <a:rPr lang="de-DE" sz="1400" u="sng" dirty="0" err="1">
                  <a:sym typeface="Wingdings" panose="05000000000000000000" pitchFamily="2" charset="2"/>
                </a:rPr>
                <a:t>more</a:t>
              </a:r>
              <a:r>
                <a:rPr lang="de-DE" sz="1400" dirty="0">
                  <a:sym typeface="Wingdings" panose="05000000000000000000" pitchFamily="2" charset="2"/>
                </a:rPr>
                <a:t> </a:t>
              </a:r>
              <a:r>
                <a:rPr lang="de-DE" sz="1400" dirty="0" err="1">
                  <a:sym typeface="Wingdings" panose="05000000000000000000" pitchFamily="2" charset="2"/>
                </a:rPr>
                <a:t>details</a:t>
              </a:r>
              <a:r>
                <a:rPr lang="de-DE" sz="1400" dirty="0">
                  <a:sym typeface="Wingdings" panose="05000000000000000000" pitchFamily="2" charset="2"/>
                </a:rPr>
                <a:t> </a:t>
              </a:r>
              <a:r>
                <a:rPr lang="de-DE" sz="1400" u="sng" dirty="0" err="1">
                  <a:sym typeface="Wingdings" panose="05000000000000000000" pitchFamily="2" charset="2"/>
                </a:rPr>
                <a:t>for</a:t>
              </a:r>
              <a:r>
                <a:rPr lang="de-DE" sz="1400" u="sng" dirty="0">
                  <a:sym typeface="Wingdings" panose="05000000000000000000" pitchFamily="2" charset="2"/>
                </a:rPr>
                <a:t> </a:t>
              </a:r>
              <a:r>
                <a:rPr lang="de-DE" sz="1400" u="sng" dirty="0" err="1">
                  <a:sym typeface="Wingdings" panose="05000000000000000000" pitchFamily="2" charset="2"/>
                </a:rPr>
                <a:t>each</a:t>
              </a:r>
              <a:r>
                <a:rPr lang="de-DE" sz="1400" dirty="0">
                  <a:sym typeface="Wingdings" panose="05000000000000000000" pitchFamily="2" charset="2"/>
                </a:rPr>
                <a:t> </a:t>
              </a:r>
              <a:r>
                <a:rPr lang="de-DE" sz="1400" dirty="0" err="1">
                  <a:sym typeface="Wingdings" panose="05000000000000000000" pitchFamily="2" charset="2"/>
                </a:rPr>
                <a:t>upcoming</a:t>
              </a:r>
              <a:r>
                <a:rPr lang="de-DE" sz="1400" dirty="0">
                  <a:sym typeface="Wingdings" panose="05000000000000000000" pitchFamily="2" charset="2"/>
                </a:rPr>
                <a:t> </a:t>
              </a:r>
              <a:r>
                <a:rPr lang="de-DE" sz="1400" dirty="0" err="1">
                  <a:sym typeface="Wingdings" panose="05000000000000000000" pitchFamily="2" charset="2"/>
                </a:rPr>
                <a:t>year</a:t>
              </a:r>
              <a:endParaRPr lang="de-DE" sz="1400" dirty="0">
                <a:sym typeface="Wingdings" panose="05000000000000000000" pitchFamily="2" charset="2"/>
              </a:endParaRPr>
            </a:p>
            <a:p>
              <a:pPr marL="285750" indent="-285750">
                <a:buFontTx/>
                <a:buChar char="-"/>
              </a:pPr>
              <a:endParaRPr lang="en-GB" sz="1400" dirty="0"/>
            </a:p>
          </p:txBody>
        </p:sp>
        <p:sp>
          <p:nvSpPr>
            <p:cNvPr id="17" name="Rechteck 16"/>
            <p:cNvSpPr/>
            <p:nvPr/>
          </p:nvSpPr>
          <p:spPr>
            <a:xfrm>
              <a:off x="2099757" y="6310249"/>
              <a:ext cx="421226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200"/>
                </a:spcAft>
              </a:pPr>
              <a:r>
                <a:rPr lang="de-DE" sz="1400">
                  <a:solidFill>
                    <a:srgbClr val="C00000"/>
                  </a:solidFill>
                </a:rPr>
                <a:t>New </a:t>
              </a:r>
              <a:r>
                <a:rPr lang="de-DE" sz="1400" b="1">
                  <a:solidFill>
                    <a:srgbClr val="C00000"/>
                  </a:solidFill>
                </a:rPr>
                <a:t>Templates </a:t>
              </a:r>
              <a:r>
                <a:rPr lang="de-DE" sz="1400">
                  <a:solidFill>
                    <a:srgbClr val="C00000"/>
                  </a:solidFill>
                  <a:sym typeface="Wingdings" panose="05000000000000000000" pitchFamily="2" charset="2"/>
                </a:rPr>
                <a:t>will allow </a:t>
              </a:r>
              <a:r>
                <a:rPr lang="de-DE" sz="1400" b="1">
                  <a:solidFill>
                    <a:srgbClr val="C00000"/>
                  </a:solidFill>
                  <a:sym typeface="Wingdings" panose="05000000000000000000" pitchFamily="2" charset="2"/>
                </a:rPr>
                <a:t>easy extraction of dedicated sections</a:t>
              </a:r>
              <a:r>
                <a:rPr lang="de-DE" sz="1400">
                  <a:solidFill>
                    <a:srgbClr val="C00000"/>
                  </a:solidFill>
                  <a:sym typeface="Wingdings" panose="05000000000000000000" pitchFamily="2" charset="2"/>
                </a:rPr>
                <a:t> for use in other documents (e.g. AWP)</a:t>
              </a:r>
              <a:endParaRPr lang="de-DE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67" name="Rechteck 66"/>
          <p:cNvSpPr/>
          <p:nvPr/>
        </p:nvSpPr>
        <p:spPr>
          <a:xfrm>
            <a:off x="6131803" y="4131077"/>
            <a:ext cx="1340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1400" b="1">
                <a:solidFill>
                  <a:srgbClr val="C00000"/>
                </a:solidFill>
              </a:rPr>
              <a:t>Use of existing</a:t>
            </a:r>
          </a:p>
          <a:p>
            <a:pPr lvl="0"/>
            <a:r>
              <a:rPr lang="de-DE" sz="1400">
                <a:solidFill>
                  <a:srgbClr val="C00000"/>
                </a:solidFill>
              </a:rPr>
              <a:t>sections from </a:t>
            </a:r>
          </a:p>
          <a:p>
            <a:pPr lvl="0"/>
            <a:r>
              <a:rPr lang="de-DE" sz="1400" b="1">
                <a:solidFill>
                  <a:srgbClr val="C00000"/>
                </a:solidFill>
                <a:sym typeface="Wingdings" panose="05000000000000000000" pitchFamily="2" charset="2"/>
              </a:rPr>
              <a:t>approved PMP</a:t>
            </a:r>
          </a:p>
          <a:p>
            <a:pPr lvl="0"/>
            <a:r>
              <a:rPr lang="de-DE" sz="1400">
                <a:solidFill>
                  <a:srgbClr val="C00000"/>
                </a:solidFill>
                <a:sym typeface="Wingdings" panose="05000000000000000000" pitchFamily="2" charset="2"/>
              </a:rPr>
              <a:t>(annual update)</a:t>
            </a:r>
            <a:endParaRPr lang="de-DE" sz="1400" dirty="0">
              <a:solidFill>
                <a:srgbClr val="C00000"/>
              </a:solidFill>
            </a:endParaRPr>
          </a:p>
        </p:txBody>
      </p:sp>
      <p:sp>
        <p:nvSpPr>
          <p:cNvPr id="30" name="Fußzeilenplatzhalter 3">
            <a:extLst>
              <a:ext uri="{FF2B5EF4-FFF2-40B4-BE49-F238E27FC236}">
                <a16:creationId xmlns:a16="http://schemas.microsoft.com/office/drawing/2014/main" id="{A83C6DDA-34CC-4D71-8095-559EC3EB5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28248" y="6613656"/>
            <a:ext cx="3717628" cy="23769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8512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Hierarchy of Documents in EUROfusion</a:t>
            </a:r>
            <a:endParaRPr lang="en-GB"/>
          </a:p>
        </p:txBody>
      </p:sp>
      <p:sp>
        <p:nvSpPr>
          <p:cNvPr id="48" name="Textfeld 47"/>
          <p:cNvSpPr txBox="1"/>
          <p:nvPr/>
        </p:nvSpPr>
        <p:spPr>
          <a:xfrm>
            <a:off x="4307632" y="1941902"/>
            <a:ext cx="44033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Consortium</a:t>
            </a:r>
            <a:r>
              <a:rPr kumimoji="0" lang="de-DE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Work Plan (</a:t>
            </a:r>
            <a:r>
              <a:rPr kumimoji="0" lang="de-DE" sz="1400" b="1" i="1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CWP</a:t>
            </a:r>
            <a:r>
              <a:rPr kumimoji="0" lang="de-DE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[part of Grant Agreement]:</a:t>
            </a:r>
            <a:endParaRPr kumimoji="0" lang="de-DE" sz="1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describing the Programme's scope and objectives</a:t>
            </a: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covering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years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including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all Work Packages (</a:t>
            </a: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WP)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4790457" y="2955435"/>
            <a:ext cx="6039675" cy="11725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WP </a:t>
            </a:r>
            <a:r>
              <a:rPr kumimoji="0" lang="de-DE" sz="1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Execution</a:t>
            </a:r>
            <a:r>
              <a:rPr kumimoji="0" lang="de-DE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Plan (</a:t>
            </a:r>
            <a:r>
              <a:rPr kumimoji="0" lang="de-DE" sz="1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WPEP</a:t>
            </a:r>
            <a:r>
              <a:rPr kumimoji="0" lang="de-DE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[</a:t>
            </a:r>
            <a:r>
              <a:rPr kumimoji="0" lang="de-DE" sz="1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</a:t>
            </a:r>
            <a:r>
              <a:rPr kumimoji="0" lang="de-DE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</a:t>
            </a:r>
            <a:r>
              <a:rPr kumimoji="0" lang="de-DE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PMP Portfolio]:</a:t>
            </a: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detailing how to achieve the objectives of the project</a:t>
            </a: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covering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5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years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consistent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with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CWP)</a:t>
            </a: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dedicated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WPEP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each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Work Package (WP)</a:t>
            </a: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more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detailed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</a:t>
            </a: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each</a:t>
            </a: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upcoming</a:t>
            </a: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year</a:t>
            </a: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basis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for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respective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 AWP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5386968" y="4141120"/>
            <a:ext cx="5041344" cy="9584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Annual Work Plans (</a:t>
            </a:r>
            <a:r>
              <a:rPr kumimoji="0" lang="de-DE" sz="1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AWP</a:t>
            </a:r>
            <a:r>
              <a:rPr kumimoji="0" lang="de-DE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):</a:t>
            </a: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outlining annual goals, objectives &amp; activities of Programme</a:t>
            </a:r>
            <a:endParaRPr kumimoji="0" lang="de-DE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each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covering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year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based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on WPEP </a:t>
            </a:r>
            <a:r>
              <a:rPr kumimoji="0" lang="de-DE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</a:t>
            </a: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respective</a:t>
            </a: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de-DE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upcoming</a:t>
            </a: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</a:t>
            </a:r>
            <a:r>
              <a:rPr kumimoji="0" lang="de-DE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year</a:t>
            </a:r>
            <a:endParaRPr kumimoji="0" lang="de-DE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4" name="Gruppieren 43"/>
          <p:cNvGrpSpPr/>
          <p:nvPr/>
        </p:nvGrpSpPr>
        <p:grpSpPr>
          <a:xfrm>
            <a:off x="1199456" y="1988840"/>
            <a:ext cx="3354277" cy="3042515"/>
            <a:chOff x="323528" y="883650"/>
            <a:chExt cx="3354277" cy="3042515"/>
          </a:xfrm>
        </p:grpSpPr>
        <p:sp>
          <p:nvSpPr>
            <p:cNvPr id="45" name="Trapezoid 44"/>
            <p:cNvSpPr/>
            <p:nvPr/>
          </p:nvSpPr>
          <p:spPr>
            <a:xfrm>
              <a:off x="663274" y="1860909"/>
              <a:ext cx="2695073" cy="1131766"/>
            </a:xfrm>
            <a:prstGeom prst="trapezoid">
              <a:avLst>
                <a:gd name="adj" fmla="val 31555"/>
              </a:avLst>
            </a:prstGeom>
            <a:solidFill>
              <a:srgbClr val="F0FEF6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3F8179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Project Management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3F8179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</a:t>
              </a:r>
              <a:r>
                <a:rPr kumimoji="0" lang="de-DE" sz="1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3F8179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EUROfusion</a:t>
              </a: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3F8179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/ PMU)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700" b="1" i="0" u="none" strike="noStrike" kern="1200" cap="none" spc="0" normalizeH="0" baseline="0" noProof="0" dirty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3F8179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PMP (</a:t>
              </a:r>
              <a:r>
                <a:rPr kumimoji="0" lang="de-DE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3F8179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 </a:t>
              </a:r>
              <a:r>
                <a:rPr kumimoji="0" lang="de-DE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3F8179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WPEP)</a:t>
              </a:r>
              <a:endPara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Trapezoid 45"/>
            <p:cNvSpPr/>
            <p:nvPr/>
          </p:nvSpPr>
          <p:spPr>
            <a:xfrm>
              <a:off x="1062034" y="883650"/>
              <a:ext cx="1904427" cy="879443"/>
            </a:xfrm>
            <a:prstGeom prst="trapezoid">
              <a:avLst>
                <a:gd name="adj" fmla="val 35547"/>
              </a:avLst>
            </a:prstGeom>
            <a:solidFill>
              <a:srgbClr val="D6F1FE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Contractual</a:t>
              </a:r>
              <a:r>
                <a:rPr kumimoji="0" lang="de-DE" sz="700" b="1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de-DE" sz="1400" b="1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/</a:t>
              </a:r>
              <a:r>
                <a:rPr kumimoji="0" lang="de-DE" sz="600" b="1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de-DE" sz="1400" b="1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7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1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CWP</a:t>
              </a:r>
            </a:p>
          </p:txBody>
        </p:sp>
        <p:sp>
          <p:nvSpPr>
            <p:cNvPr id="47" name="Trapezoid 46"/>
            <p:cNvSpPr/>
            <p:nvPr/>
          </p:nvSpPr>
          <p:spPr>
            <a:xfrm>
              <a:off x="323528" y="3108394"/>
              <a:ext cx="3354277" cy="817771"/>
            </a:xfrm>
            <a:prstGeom prst="trapezoid">
              <a:avLst>
                <a:gd name="adj" fmla="val 35547"/>
              </a:avLst>
            </a:prstGeom>
            <a:solidFill>
              <a:srgbClr val="D6F1FE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Contractual / EC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1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AWP</a:t>
              </a:r>
            </a:p>
          </p:txBody>
        </p:sp>
      </p:grp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D92DAE17-1E93-423E-A046-06EB46A16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28248" y="6613656"/>
            <a:ext cx="3717628" cy="23769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07B853-FF70-4E2A-851C-0A00E516A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946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Consistent PM-approach for FP9:  Basis </a:t>
            </a:r>
            <a:r>
              <a:rPr lang="en-GB">
                <a:sym typeface="Wingdings" panose="05000000000000000000" pitchFamily="2" charset="2"/>
              </a:rPr>
              <a:t></a:t>
            </a:r>
            <a:r>
              <a:rPr lang="en-US"/>
              <a:t> “PMP Portfolio”</a:t>
            </a:r>
            <a:endParaRPr lang="en-GB"/>
          </a:p>
        </p:txBody>
      </p:sp>
      <p:sp>
        <p:nvSpPr>
          <p:cNvPr id="13" name="Textfeld 12"/>
          <p:cNvSpPr txBox="1"/>
          <p:nvPr/>
        </p:nvSpPr>
        <p:spPr>
          <a:xfrm>
            <a:off x="479376" y="1052736"/>
            <a:ext cx="11176912" cy="311367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FP9: 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"Project Management Plan </a:t>
            </a:r>
            <a:r>
              <a:rPr kumimoji="0" lang="en-US" sz="2400" b="1" i="1" u="none" strike="noStrike" kern="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Portfolio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consisting of 3 PARTS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sng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two parts</a:t>
            </a:r>
            <a:r>
              <a: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with the </a:t>
            </a:r>
            <a:r>
              <a: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main contents as per Chapter 4 (3.2.2):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Project Execution Plan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(PEP) and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Project Handbook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sng" strike="noStrike" kern="1200" cap="none" spc="0" normalizeH="0" baseline="0" noProof="0">
                <a:ln>
                  <a:noFill/>
                </a:ln>
                <a:solidFill>
                  <a:srgbClr val="489289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further part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489289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"Project Management Handbook" (</a:t>
            </a:r>
            <a:r>
              <a:rPr kumimoji="0" lang="en-GB" sz="1800" b="0" i="0" u="sng" strike="noStrike" kern="1200" cap="none" spc="0" normalizeH="0" baseline="0" noProof="0">
                <a:ln>
                  <a:noFill/>
                </a:ln>
                <a:solidFill>
                  <a:srgbClr val="489289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PMH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489289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procedures / guidelines applicable for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WPs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will be provided by PMO (foreseen for summer 2021)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meant to be referenced in "Project Handbook" (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 only for </a:t>
            </a:r>
            <a:r>
              <a:rPr kumimoji="0" lang="de-DE" sz="1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WP-specific 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procedures, adjustments/detailing as needed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 adjustments (generalization): "Work Package" instead of "Project"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Handbook (PH) 	          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Work Package Handbook (</a:t>
            </a:r>
            <a:r>
              <a:rPr kumimoji="0" lang="de-DE" sz="1600" b="0" i="0" u="sng" strike="noStrike" kern="120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WP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H) 	         (= PART-2 of PMP Portfolio; template by PMO)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Execution Plan (PEP)    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Work Package Execution Plan (</a:t>
            </a:r>
            <a:r>
              <a:rPr kumimoji="0" lang="de-DE" sz="1600" b="0" i="0" u="sng" strike="noStrike" kern="120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WP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3F8179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EP)      (= PART-3 of PMP Portfolio; template by PMO)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767408" y="4465529"/>
            <a:ext cx="8282614" cy="2159402"/>
            <a:chOff x="467544" y="4165351"/>
            <a:chExt cx="8282614" cy="2159402"/>
          </a:xfrm>
        </p:grpSpPr>
        <p:grpSp>
          <p:nvGrpSpPr>
            <p:cNvPr id="8" name="Gruppieren 7"/>
            <p:cNvGrpSpPr/>
            <p:nvPr/>
          </p:nvGrpSpPr>
          <p:grpSpPr>
            <a:xfrm>
              <a:off x="613254" y="4261474"/>
              <a:ext cx="7971657" cy="1964139"/>
              <a:chOff x="416767" y="4261474"/>
              <a:chExt cx="7971657" cy="1964139"/>
            </a:xfrm>
          </p:grpSpPr>
          <p:grpSp>
            <p:nvGrpSpPr>
              <p:cNvPr id="10" name="Gruppieren 9"/>
              <p:cNvGrpSpPr/>
              <p:nvPr/>
            </p:nvGrpSpPr>
            <p:grpSpPr>
              <a:xfrm>
                <a:off x="971600" y="5793565"/>
                <a:ext cx="7416824" cy="432048"/>
                <a:chOff x="251520" y="5877272"/>
                <a:chExt cx="7416824" cy="432048"/>
              </a:xfrm>
            </p:grpSpPr>
            <p:cxnSp>
              <p:nvCxnSpPr>
                <p:cNvPr id="34" name="Gerade Verbindung mit Pfeil 33"/>
                <p:cNvCxnSpPr/>
                <p:nvPr/>
              </p:nvCxnSpPr>
              <p:spPr>
                <a:xfrm>
                  <a:off x="251520" y="6021288"/>
                  <a:ext cx="7416824" cy="0"/>
                </a:xfrm>
                <a:prstGeom prst="straightConnector1">
                  <a:avLst/>
                </a:prstGeom>
                <a:ln w="15875">
                  <a:solidFill>
                    <a:schemeClr val="accent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Textfeld 34"/>
                <p:cNvSpPr txBox="1"/>
                <p:nvPr/>
              </p:nvSpPr>
              <p:spPr>
                <a:xfrm>
                  <a:off x="755576" y="6080715"/>
                  <a:ext cx="524503" cy="228605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F81BD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2021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4F81B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Textfeld 35"/>
                <p:cNvSpPr txBox="1"/>
                <p:nvPr/>
              </p:nvSpPr>
              <p:spPr>
                <a:xfrm>
                  <a:off x="3563888" y="6080715"/>
                  <a:ext cx="524503" cy="228605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F81BD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2023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4F81B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Textfeld 36"/>
                <p:cNvSpPr txBox="1"/>
                <p:nvPr/>
              </p:nvSpPr>
              <p:spPr>
                <a:xfrm>
                  <a:off x="2195736" y="6080715"/>
                  <a:ext cx="524503" cy="228605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F81BD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2022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4F81B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Textfeld 37"/>
                <p:cNvSpPr txBox="1"/>
                <p:nvPr/>
              </p:nvSpPr>
              <p:spPr>
                <a:xfrm>
                  <a:off x="5066418" y="6080715"/>
                  <a:ext cx="524503" cy="228605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F81BD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2024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4F81B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Textfeld 38"/>
                <p:cNvSpPr txBox="1"/>
                <p:nvPr/>
              </p:nvSpPr>
              <p:spPr>
                <a:xfrm>
                  <a:off x="6444208" y="6080715"/>
                  <a:ext cx="524503" cy="228605"/>
                </a:xfrm>
                <a:prstGeom prst="rect">
                  <a:avLst/>
                </a:prstGeom>
                <a:noFill/>
                <a:ln w="158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4F81BD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2025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4F81B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40" name="Gruppieren 39"/>
                <p:cNvGrpSpPr/>
                <p:nvPr/>
              </p:nvGrpSpPr>
              <p:grpSpPr>
                <a:xfrm>
                  <a:off x="251520" y="5877272"/>
                  <a:ext cx="7200800" cy="290455"/>
                  <a:chOff x="251520" y="5805264"/>
                  <a:chExt cx="7200800" cy="290455"/>
                </a:xfrm>
              </p:grpSpPr>
              <p:cxnSp>
                <p:nvCxnSpPr>
                  <p:cNvPr id="41" name="Gerader Verbinder 40"/>
                  <p:cNvCxnSpPr/>
                  <p:nvPr/>
                </p:nvCxnSpPr>
                <p:spPr>
                  <a:xfrm>
                    <a:off x="251520" y="5805264"/>
                    <a:ext cx="0" cy="290455"/>
                  </a:xfrm>
                  <a:prstGeom prst="line">
                    <a:avLst/>
                  </a:prstGeom>
                  <a:ln w="158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Gerader Verbinder 41"/>
                  <p:cNvCxnSpPr/>
                  <p:nvPr/>
                </p:nvCxnSpPr>
                <p:spPr>
                  <a:xfrm>
                    <a:off x="1691680" y="5805264"/>
                    <a:ext cx="0" cy="290455"/>
                  </a:xfrm>
                  <a:prstGeom prst="line">
                    <a:avLst/>
                  </a:prstGeom>
                  <a:ln w="158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Gerader Verbinder 42"/>
                  <p:cNvCxnSpPr/>
                  <p:nvPr/>
                </p:nvCxnSpPr>
                <p:spPr>
                  <a:xfrm>
                    <a:off x="7452320" y="5805264"/>
                    <a:ext cx="0" cy="290455"/>
                  </a:xfrm>
                  <a:prstGeom prst="line">
                    <a:avLst/>
                  </a:prstGeom>
                  <a:ln w="158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Gerader Verbinder 43"/>
                  <p:cNvCxnSpPr/>
                  <p:nvPr/>
                </p:nvCxnSpPr>
                <p:spPr>
                  <a:xfrm>
                    <a:off x="6012160" y="5805264"/>
                    <a:ext cx="0" cy="290455"/>
                  </a:xfrm>
                  <a:prstGeom prst="line">
                    <a:avLst/>
                  </a:prstGeom>
                  <a:ln w="158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Gerader Verbinder 44"/>
                  <p:cNvCxnSpPr/>
                  <p:nvPr/>
                </p:nvCxnSpPr>
                <p:spPr>
                  <a:xfrm>
                    <a:off x="4572000" y="5805264"/>
                    <a:ext cx="0" cy="290455"/>
                  </a:xfrm>
                  <a:prstGeom prst="line">
                    <a:avLst/>
                  </a:prstGeom>
                  <a:ln w="158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Gerader Verbinder 45"/>
                  <p:cNvCxnSpPr/>
                  <p:nvPr/>
                </p:nvCxnSpPr>
                <p:spPr>
                  <a:xfrm>
                    <a:off x="3115052" y="5805264"/>
                    <a:ext cx="0" cy="290455"/>
                  </a:xfrm>
                  <a:prstGeom prst="line">
                    <a:avLst/>
                  </a:prstGeom>
                  <a:ln w="158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1" name="Gruppieren 10"/>
              <p:cNvGrpSpPr/>
              <p:nvPr/>
            </p:nvGrpSpPr>
            <p:grpSpPr>
              <a:xfrm>
                <a:off x="1547662" y="5157192"/>
                <a:ext cx="1368154" cy="576064"/>
                <a:chOff x="827582" y="5301208"/>
                <a:chExt cx="1368154" cy="576064"/>
              </a:xfrm>
            </p:grpSpPr>
            <p:sp>
              <p:nvSpPr>
                <p:cNvPr id="31" name="Textfeld 30"/>
                <p:cNvSpPr txBox="1"/>
                <p:nvPr/>
              </p:nvSpPr>
              <p:spPr>
                <a:xfrm>
                  <a:off x="1246759" y="5640879"/>
                  <a:ext cx="948977" cy="236393"/>
                </a:xfrm>
                <a:prstGeom prst="rect">
                  <a:avLst/>
                </a:prstGeom>
                <a:solidFill>
                  <a:srgbClr val="D6F1FE"/>
                </a:solidFill>
                <a:ln w="15875">
                  <a:solidFill>
                    <a:schemeClr val="tx1"/>
                  </a:solidFill>
                </a:ln>
              </p:spPr>
              <p:txBody>
                <a:bodyPr wrap="square" lIns="36000" tIns="36000" rIns="36000" bIns="36000" rtlCol="0">
                  <a:noAutofit/>
                </a:bodyPr>
                <a:lstStyle>
                  <a:defPPr>
                    <a:defRPr lang="de-DE"/>
                  </a:defPPr>
                  <a:lvl1pPr>
                    <a:defRPr sz="1200" b="1"/>
                  </a:lvl1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AWP</a:t>
                  </a: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(2022)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Textfeld 31"/>
                <p:cNvSpPr txBox="1"/>
                <p:nvPr/>
              </p:nvSpPr>
              <p:spPr>
                <a:xfrm>
                  <a:off x="827582" y="5301208"/>
                  <a:ext cx="1080121" cy="276999"/>
                </a:xfrm>
                <a:prstGeom prst="rect">
                  <a:avLst/>
                </a:prstGeom>
                <a:solidFill>
                  <a:srgbClr val="DFFDEC"/>
                </a:solidFill>
                <a:ln w="15875">
                  <a:solidFill>
                    <a:schemeClr val="tx1"/>
                  </a:solidFill>
                </a:ln>
              </p:spPr>
              <p:txBody>
                <a:bodyPr wrap="square" lIns="36000" tIns="36000" rIns="36000" bIns="36000" rtlCol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WPEP</a:t>
                  </a: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(2022)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33" name="Gewinkelter Verbinder 32"/>
                <p:cNvCxnSpPr>
                  <a:endCxn id="31" idx="1"/>
                </p:cNvCxnSpPr>
                <p:nvPr/>
              </p:nvCxnSpPr>
              <p:spPr>
                <a:xfrm rot="16200000" flipH="1">
                  <a:off x="1085782" y="5598099"/>
                  <a:ext cx="190810" cy="131144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uppieren 13"/>
              <p:cNvGrpSpPr/>
              <p:nvPr/>
            </p:nvGrpSpPr>
            <p:grpSpPr>
              <a:xfrm>
                <a:off x="2987823" y="5157192"/>
                <a:ext cx="1368153" cy="576064"/>
                <a:chOff x="827583" y="5301208"/>
                <a:chExt cx="1368153" cy="576064"/>
              </a:xfrm>
            </p:grpSpPr>
            <p:sp>
              <p:nvSpPr>
                <p:cNvPr id="28" name="Textfeld 27"/>
                <p:cNvSpPr txBox="1"/>
                <p:nvPr/>
              </p:nvSpPr>
              <p:spPr>
                <a:xfrm>
                  <a:off x="1246759" y="5640879"/>
                  <a:ext cx="948977" cy="236393"/>
                </a:xfrm>
                <a:prstGeom prst="rect">
                  <a:avLst/>
                </a:prstGeom>
                <a:solidFill>
                  <a:srgbClr val="D6F1FE"/>
                </a:solidFill>
                <a:ln w="15875">
                  <a:solidFill>
                    <a:schemeClr val="tx1"/>
                  </a:solidFill>
                </a:ln>
              </p:spPr>
              <p:txBody>
                <a:bodyPr wrap="square" lIns="36000" tIns="36000" rIns="36000" bIns="36000" rtlCol="0">
                  <a:noAutofit/>
                </a:bodyPr>
                <a:lstStyle>
                  <a:defPPr>
                    <a:defRPr lang="de-DE"/>
                  </a:defPPr>
                  <a:lvl1pPr>
                    <a:defRPr sz="1200" b="1"/>
                  </a:lvl1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AWP</a:t>
                  </a: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(2023)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Textfeld 28"/>
                <p:cNvSpPr txBox="1"/>
                <p:nvPr/>
              </p:nvSpPr>
              <p:spPr>
                <a:xfrm>
                  <a:off x="827583" y="5301208"/>
                  <a:ext cx="1080121" cy="276999"/>
                </a:xfrm>
                <a:prstGeom prst="rect">
                  <a:avLst/>
                </a:prstGeom>
                <a:solidFill>
                  <a:srgbClr val="DFFDEC"/>
                </a:solidFill>
                <a:ln w="15875">
                  <a:solidFill>
                    <a:schemeClr val="tx1"/>
                  </a:solidFill>
                </a:ln>
              </p:spPr>
              <p:txBody>
                <a:bodyPr wrap="square" lIns="36000" tIns="36000" rIns="36000" bIns="36000" rtlCol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WPEP</a:t>
                  </a: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(2023)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30" name="Gewinkelter Verbinder 29"/>
                <p:cNvCxnSpPr>
                  <a:endCxn id="28" idx="1"/>
                </p:cNvCxnSpPr>
                <p:nvPr/>
              </p:nvCxnSpPr>
              <p:spPr>
                <a:xfrm rot="16200000" flipH="1">
                  <a:off x="1085782" y="5598099"/>
                  <a:ext cx="190810" cy="131144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uppieren 14"/>
              <p:cNvGrpSpPr/>
              <p:nvPr/>
            </p:nvGrpSpPr>
            <p:grpSpPr>
              <a:xfrm>
                <a:off x="5868144" y="5157192"/>
                <a:ext cx="1368152" cy="576064"/>
                <a:chOff x="827584" y="5301208"/>
                <a:chExt cx="1368152" cy="576064"/>
              </a:xfrm>
            </p:grpSpPr>
            <p:sp>
              <p:nvSpPr>
                <p:cNvPr id="25" name="Textfeld 24"/>
                <p:cNvSpPr txBox="1"/>
                <p:nvPr/>
              </p:nvSpPr>
              <p:spPr>
                <a:xfrm>
                  <a:off x="1246759" y="5640879"/>
                  <a:ext cx="948977" cy="236393"/>
                </a:xfrm>
                <a:prstGeom prst="rect">
                  <a:avLst/>
                </a:prstGeom>
                <a:solidFill>
                  <a:srgbClr val="D6F1FE"/>
                </a:solidFill>
                <a:ln w="15875">
                  <a:solidFill>
                    <a:schemeClr val="tx1"/>
                  </a:solidFill>
                </a:ln>
              </p:spPr>
              <p:txBody>
                <a:bodyPr wrap="square" lIns="36000" tIns="36000" rIns="36000" bIns="36000" rtlCol="0">
                  <a:noAutofit/>
                </a:bodyPr>
                <a:lstStyle>
                  <a:defPPr>
                    <a:defRPr lang="de-DE"/>
                  </a:defPPr>
                  <a:lvl1pPr>
                    <a:defRPr sz="1200" b="1"/>
                  </a:lvl1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AWP</a:t>
                  </a: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(2025)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Textfeld 25"/>
                <p:cNvSpPr txBox="1"/>
                <p:nvPr/>
              </p:nvSpPr>
              <p:spPr>
                <a:xfrm>
                  <a:off x="827584" y="5301208"/>
                  <a:ext cx="1008112" cy="276999"/>
                </a:xfrm>
                <a:prstGeom prst="rect">
                  <a:avLst/>
                </a:prstGeom>
                <a:solidFill>
                  <a:srgbClr val="DFFDEC"/>
                </a:solidFill>
                <a:ln w="15875">
                  <a:solidFill>
                    <a:schemeClr val="tx1"/>
                  </a:solidFill>
                </a:ln>
              </p:spPr>
              <p:txBody>
                <a:bodyPr wrap="square" lIns="36000" tIns="36000" rIns="36000" bIns="36000" rtlCol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WPEP</a:t>
                  </a: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(2025)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27" name="Gewinkelter Verbinder 26"/>
                <p:cNvCxnSpPr>
                  <a:endCxn id="25" idx="1"/>
                </p:cNvCxnSpPr>
                <p:nvPr/>
              </p:nvCxnSpPr>
              <p:spPr>
                <a:xfrm rot="16200000" flipH="1">
                  <a:off x="1085782" y="5598099"/>
                  <a:ext cx="190810" cy="131144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uppieren 15"/>
              <p:cNvGrpSpPr/>
              <p:nvPr/>
            </p:nvGrpSpPr>
            <p:grpSpPr>
              <a:xfrm>
                <a:off x="4427983" y="5157192"/>
                <a:ext cx="1368153" cy="576064"/>
                <a:chOff x="827583" y="5301208"/>
                <a:chExt cx="1368153" cy="576064"/>
              </a:xfrm>
            </p:grpSpPr>
            <p:sp>
              <p:nvSpPr>
                <p:cNvPr id="22" name="Textfeld 21"/>
                <p:cNvSpPr txBox="1"/>
                <p:nvPr/>
              </p:nvSpPr>
              <p:spPr>
                <a:xfrm>
                  <a:off x="1246759" y="5640879"/>
                  <a:ext cx="948977" cy="236393"/>
                </a:xfrm>
                <a:prstGeom prst="rect">
                  <a:avLst/>
                </a:prstGeom>
                <a:solidFill>
                  <a:srgbClr val="D6F1FE"/>
                </a:solidFill>
                <a:ln w="15875">
                  <a:solidFill>
                    <a:schemeClr val="tx1"/>
                  </a:solidFill>
                </a:ln>
              </p:spPr>
              <p:txBody>
                <a:bodyPr wrap="square" lIns="36000" tIns="36000" rIns="36000" bIns="36000" rtlCol="0">
                  <a:noAutofit/>
                </a:bodyPr>
                <a:lstStyle>
                  <a:defPPr>
                    <a:defRPr lang="de-DE"/>
                  </a:defPPr>
                  <a:lvl1pPr>
                    <a:defRPr sz="1200" b="1"/>
                  </a:lvl1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AWP</a:t>
                  </a: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(2024)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Textfeld 22"/>
                <p:cNvSpPr txBox="1"/>
                <p:nvPr/>
              </p:nvSpPr>
              <p:spPr>
                <a:xfrm>
                  <a:off x="827583" y="5301208"/>
                  <a:ext cx="1080121" cy="276999"/>
                </a:xfrm>
                <a:prstGeom prst="rect">
                  <a:avLst/>
                </a:prstGeom>
                <a:solidFill>
                  <a:srgbClr val="DFFDEC"/>
                </a:solidFill>
                <a:ln w="15875">
                  <a:solidFill>
                    <a:schemeClr val="tx1"/>
                  </a:solidFill>
                </a:ln>
              </p:spPr>
              <p:txBody>
                <a:bodyPr wrap="square" lIns="36000" tIns="36000" rIns="36000" bIns="36000" rtlCol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2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WPEP</a:t>
                  </a:r>
                  <a:r>
                    <a:rPr kumimoji="0" lang="de-DE" sz="12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(2024)</a:t>
                  </a:r>
                  <a:endPara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24" name="Gewinkelter Verbinder 23"/>
                <p:cNvCxnSpPr>
                  <a:endCxn id="22" idx="1"/>
                </p:cNvCxnSpPr>
                <p:nvPr/>
              </p:nvCxnSpPr>
              <p:spPr>
                <a:xfrm rot="16200000" flipH="1">
                  <a:off x="1085782" y="5598099"/>
                  <a:ext cx="190810" cy="131144"/>
                </a:xfrm>
                <a:prstGeom prst="bentConnector2">
                  <a:avLst/>
                </a:prstGeom>
                <a:ln w="158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Textfeld 16"/>
              <p:cNvSpPr txBox="1"/>
              <p:nvPr/>
            </p:nvSpPr>
            <p:spPr>
              <a:xfrm>
                <a:off x="425103" y="4261474"/>
                <a:ext cx="1194569" cy="268016"/>
              </a:xfrm>
              <a:prstGeom prst="rect">
                <a:avLst/>
              </a:prstGeom>
              <a:solidFill>
                <a:srgbClr val="D6F1FE"/>
              </a:solidFill>
              <a:ln>
                <a:solidFill>
                  <a:schemeClr val="tx1"/>
                </a:solidFill>
                <a:prstDash val="solid"/>
              </a:ln>
            </p:spPr>
            <p:txBody>
              <a:bodyPr wrap="square" lIns="36000" tIns="36000" rIns="36000" bIns="36000" rtlCol="0">
                <a:noAutofit/>
              </a:bodyPr>
              <a:lstStyle>
                <a:defPPr>
                  <a:defRPr lang="de-DE"/>
                </a:defPPr>
                <a:lvl1pPr>
                  <a:defRPr sz="1200" b="1"/>
                </a:lvl1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CWP </a:t>
                </a:r>
                <a:r>
                  <a:rPr kumimoji="0" lang="de-DE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(2021-25)</a:t>
                </a:r>
                <a:endPara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18" name="Gewinkelter Verbinder 17"/>
              <p:cNvCxnSpPr>
                <a:endCxn id="19" idx="1"/>
              </p:cNvCxnSpPr>
              <p:nvPr/>
            </p:nvCxnSpPr>
            <p:spPr>
              <a:xfrm rot="16200000" flipH="1">
                <a:off x="415768" y="5202270"/>
                <a:ext cx="429548" cy="181976"/>
              </a:xfrm>
              <a:prstGeom prst="bentConnector2">
                <a:avLst/>
              </a:prstGeom>
              <a:ln w="19050">
                <a:solidFill>
                  <a:schemeClr val="tx1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feld 18"/>
              <p:cNvSpPr txBox="1"/>
              <p:nvPr/>
            </p:nvSpPr>
            <p:spPr>
              <a:xfrm>
                <a:off x="721530" y="5299068"/>
                <a:ext cx="804960" cy="417927"/>
              </a:xfrm>
              <a:prstGeom prst="rect">
                <a:avLst/>
              </a:prstGeom>
              <a:solidFill>
                <a:srgbClr val="DFFDEC"/>
              </a:solidFill>
              <a:ln w="6350">
                <a:solidFill>
                  <a:schemeClr val="tx1"/>
                </a:solidFill>
                <a:prstDash val="sysDot"/>
              </a:ln>
            </p:spPr>
            <p:txBody>
              <a:bodyPr wrap="square" lIns="36000" tIns="36000" rIns="36000" bIns="36000" rtlCol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1" i="1" u="none" strike="noStrike" kern="1200" cap="none" spc="0" normalizeH="0" baseline="0" noProof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PEP</a:t>
                </a:r>
                <a:r>
                  <a:rPr kumimoji="0" lang="de-DE" sz="1200" b="0" i="1" u="none" strike="noStrike" kern="1200" cap="none" spc="0" normalizeH="0" baseline="0" noProof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(prov)</a:t>
                </a:r>
                <a:r>
                  <a:rPr kumimoji="0" lang="de-DE" sz="12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de-DE" sz="1200" b="0" i="1" u="none" strike="noStrike" kern="1200" cap="none" spc="0" normalizeH="0" baseline="0" noProof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(2021)</a:t>
                </a:r>
                <a:endParaRPr kumimoji="0" lang="en-GB" sz="1200" b="0" i="1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Textfeld 19"/>
              <p:cNvSpPr txBox="1"/>
              <p:nvPr/>
            </p:nvSpPr>
            <p:spPr>
              <a:xfrm>
                <a:off x="416767" y="4848791"/>
                <a:ext cx="914873" cy="236393"/>
              </a:xfrm>
              <a:prstGeom prst="rect">
                <a:avLst/>
              </a:prstGeom>
              <a:solidFill>
                <a:srgbClr val="D6F1FE"/>
              </a:solidFill>
              <a:ln w="6350">
                <a:solidFill>
                  <a:schemeClr val="tx1"/>
                </a:solidFill>
                <a:prstDash val="sysDot"/>
              </a:ln>
            </p:spPr>
            <p:txBody>
              <a:bodyPr wrap="square" lIns="36000" tIns="36000" rIns="36000" bIns="36000" rtlCol="0">
                <a:noAutofit/>
              </a:bodyPr>
              <a:lstStyle>
                <a:defPPr>
                  <a:defRPr lang="de-DE"/>
                </a:defPPr>
                <a:lvl1pPr>
                  <a:defRPr sz="1200" b="1"/>
                </a:lvl1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AWP </a:t>
                </a:r>
                <a:r>
                  <a:rPr kumimoji="0" lang="de-DE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(2021)</a:t>
                </a:r>
                <a:endPara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21" name="Gerade Verbindung mit Pfeil 20"/>
              <p:cNvCxnSpPr/>
              <p:nvPr/>
            </p:nvCxnSpPr>
            <p:spPr>
              <a:xfrm>
                <a:off x="539554" y="4529489"/>
                <a:ext cx="0" cy="31930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hteck 8"/>
            <p:cNvSpPr/>
            <p:nvPr/>
          </p:nvSpPr>
          <p:spPr>
            <a:xfrm>
              <a:off x="467544" y="4165351"/>
              <a:ext cx="8282614" cy="2159402"/>
            </a:xfrm>
            <a:prstGeom prst="rect">
              <a:avLst/>
            </a:prstGeom>
            <a:solidFill>
              <a:schemeClr val="bg1">
                <a:lumMod val="95000"/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9" name="Fußzeilenplatzhalter 3">
            <a:extLst>
              <a:ext uri="{FF2B5EF4-FFF2-40B4-BE49-F238E27FC236}">
                <a16:creationId xmlns:a16="http://schemas.microsoft.com/office/drawing/2014/main" id="{C8416603-A9F2-4428-8177-F4FD1918C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28248" y="6613656"/>
            <a:ext cx="3717628" cy="23769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352588-7C52-46B0-BEB3-88B214985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2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9B2FA3-803B-4999-B240-60E14BF56B41}"/>
              </a:ext>
            </a:extLst>
          </p:cNvPr>
          <p:cNvSpPr/>
          <p:nvPr/>
        </p:nvSpPr>
        <p:spPr>
          <a:xfrm>
            <a:off x="838198" y="1604054"/>
            <a:ext cx="10985205" cy="35064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957B4CB-3E94-4F94-AB11-EB1A9D5F2315}"/>
              </a:ext>
            </a:extLst>
          </p:cNvPr>
          <p:cNvSpPr/>
          <p:nvPr/>
        </p:nvSpPr>
        <p:spPr>
          <a:xfrm>
            <a:off x="591091" y="1604054"/>
            <a:ext cx="1224000" cy="3960000"/>
          </a:xfrm>
          <a:custGeom>
            <a:avLst/>
            <a:gdLst>
              <a:gd name="connsiteX0" fmla="*/ 0 w 1142504"/>
              <a:gd name="connsiteY0" fmla="*/ 114250 h 3506479"/>
              <a:gd name="connsiteX1" fmla="*/ 114250 w 1142504"/>
              <a:gd name="connsiteY1" fmla="*/ 0 h 3506479"/>
              <a:gd name="connsiteX2" fmla="*/ 1028254 w 1142504"/>
              <a:gd name="connsiteY2" fmla="*/ 0 h 3506479"/>
              <a:gd name="connsiteX3" fmla="*/ 1142504 w 1142504"/>
              <a:gd name="connsiteY3" fmla="*/ 114250 h 3506479"/>
              <a:gd name="connsiteX4" fmla="*/ 1142504 w 1142504"/>
              <a:gd name="connsiteY4" fmla="*/ 3392229 h 3506479"/>
              <a:gd name="connsiteX5" fmla="*/ 1028254 w 1142504"/>
              <a:gd name="connsiteY5" fmla="*/ 3506479 h 3506479"/>
              <a:gd name="connsiteX6" fmla="*/ 114250 w 1142504"/>
              <a:gd name="connsiteY6" fmla="*/ 3506479 h 3506479"/>
              <a:gd name="connsiteX7" fmla="*/ 0 w 1142504"/>
              <a:gd name="connsiteY7" fmla="*/ 3392229 h 3506479"/>
              <a:gd name="connsiteX8" fmla="*/ 0 w 1142504"/>
              <a:gd name="connsiteY8" fmla="*/ 114250 h 35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2504" h="3506479">
                <a:moveTo>
                  <a:pt x="0" y="114250"/>
                </a:moveTo>
                <a:cubicBezTo>
                  <a:pt x="0" y="51151"/>
                  <a:pt x="51151" y="0"/>
                  <a:pt x="114250" y="0"/>
                </a:cubicBezTo>
                <a:lnTo>
                  <a:pt x="1028254" y="0"/>
                </a:lnTo>
                <a:cubicBezTo>
                  <a:pt x="1091353" y="0"/>
                  <a:pt x="1142504" y="51151"/>
                  <a:pt x="1142504" y="114250"/>
                </a:cubicBezTo>
                <a:lnTo>
                  <a:pt x="1142504" y="3392229"/>
                </a:lnTo>
                <a:cubicBezTo>
                  <a:pt x="1142504" y="3455328"/>
                  <a:pt x="1091353" y="3506479"/>
                  <a:pt x="1028254" y="3506479"/>
                </a:cubicBezTo>
                <a:lnTo>
                  <a:pt x="114250" y="3506479"/>
                </a:lnTo>
                <a:cubicBezTo>
                  <a:pt x="51151" y="3506479"/>
                  <a:pt x="0" y="3455328"/>
                  <a:pt x="0" y="3392229"/>
                </a:cubicBezTo>
                <a:lnTo>
                  <a:pt x="0" y="11425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2507876" numCol="1" spcCol="1270" anchor="t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300A21C-C2D1-4431-9802-EBD6FEC55C75}"/>
              </a:ext>
            </a:extLst>
          </p:cNvPr>
          <p:cNvSpPr/>
          <p:nvPr/>
        </p:nvSpPr>
        <p:spPr>
          <a:xfrm>
            <a:off x="643292" y="2346920"/>
            <a:ext cx="1119599" cy="2525041"/>
          </a:xfrm>
          <a:custGeom>
            <a:avLst/>
            <a:gdLst>
              <a:gd name="connsiteX0" fmla="*/ 0 w 1119599"/>
              <a:gd name="connsiteY0" fmla="*/ 111960 h 2278801"/>
              <a:gd name="connsiteX1" fmla="*/ 111960 w 1119599"/>
              <a:gd name="connsiteY1" fmla="*/ 0 h 2278801"/>
              <a:gd name="connsiteX2" fmla="*/ 1007639 w 1119599"/>
              <a:gd name="connsiteY2" fmla="*/ 0 h 2278801"/>
              <a:gd name="connsiteX3" fmla="*/ 1119599 w 1119599"/>
              <a:gd name="connsiteY3" fmla="*/ 111960 h 2278801"/>
              <a:gd name="connsiteX4" fmla="*/ 1119599 w 1119599"/>
              <a:gd name="connsiteY4" fmla="*/ 2166841 h 2278801"/>
              <a:gd name="connsiteX5" fmla="*/ 1007639 w 1119599"/>
              <a:gd name="connsiteY5" fmla="*/ 2278801 h 2278801"/>
              <a:gd name="connsiteX6" fmla="*/ 111960 w 1119599"/>
              <a:gd name="connsiteY6" fmla="*/ 2278801 h 2278801"/>
              <a:gd name="connsiteX7" fmla="*/ 0 w 1119599"/>
              <a:gd name="connsiteY7" fmla="*/ 2166841 h 2278801"/>
              <a:gd name="connsiteX8" fmla="*/ 0 w 1119599"/>
              <a:gd name="connsiteY8" fmla="*/ 111960 h 227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599" h="2278801">
                <a:moveTo>
                  <a:pt x="0" y="111960"/>
                </a:moveTo>
                <a:cubicBezTo>
                  <a:pt x="0" y="50126"/>
                  <a:pt x="50126" y="0"/>
                  <a:pt x="111960" y="0"/>
                </a:cubicBezTo>
                <a:lnTo>
                  <a:pt x="1007639" y="0"/>
                </a:lnTo>
                <a:cubicBezTo>
                  <a:pt x="1069473" y="0"/>
                  <a:pt x="1119599" y="50126"/>
                  <a:pt x="1119599" y="111960"/>
                </a:cubicBezTo>
                <a:lnTo>
                  <a:pt x="1119599" y="2166841"/>
                </a:lnTo>
                <a:cubicBezTo>
                  <a:pt x="1119599" y="2228675"/>
                  <a:pt x="1069473" y="2278801"/>
                  <a:pt x="1007639" y="2278801"/>
                </a:cubicBezTo>
                <a:lnTo>
                  <a:pt x="111960" y="2278801"/>
                </a:lnTo>
                <a:cubicBezTo>
                  <a:pt x="50126" y="2278801"/>
                  <a:pt x="0" y="2228675"/>
                  <a:pt x="0" y="2166841"/>
                </a:cubicBezTo>
                <a:lnTo>
                  <a:pt x="0" y="11196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192" tIns="51842" rIns="58192" bIns="51842" numCol="1" spcCol="1270" anchor="t" anchorCtr="0">
            <a:noAutofit/>
          </a:bodyPr>
          <a:lstStyle/>
          <a:p>
            <a:pPr defTabSz="444500">
              <a:spcBef>
                <a:spcPct val="0"/>
              </a:spcBef>
              <a:spcAft>
                <a:spcPct val="35000"/>
              </a:spcAft>
              <a:buSzPct val="25000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PMP template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</a:pP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• Process for creation, update, review and approval of PMP 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</a:pP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• Guidelines documenting scope management (CWP, AWP)</a:t>
            </a:r>
          </a:p>
          <a:p>
            <a:pPr marL="171450" lvl="0" indent="-171450" defTabSz="4445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endParaRPr lang="en-US" sz="1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4ED3873-3C7B-4DD4-9D7E-E232C826E74D}"/>
              </a:ext>
            </a:extLst>
          </p:cNvPr>
          <p:cNvSpPr/>
          <p:nvPr/>
        </p:nvSpPr>
        <p:spPr>
          <a:xfrm>
            <a:off x="1869123" y="1604053"/>
            <a:ext cx="1224000" cy="3960000"/>
          </a:xfrm>
          <a:custGeom>
            <a:avLst/>
            <a:gdLst>
              <a:gd name="connsiteX0" fmla="*/ 0 w 1142504"/>
              <a:gd name="connsiteY0" fmla="*/ 114250 h 3506479"/>
              <a:gd name="connsiteX1" fmla="*/ 114250 w 1142504"/>
              <a:gd name="connsiteY1" fmla="*/ 0 h 3506479"/>
              <a:gd name="connsiteX2" fmla="*/ 1028254 w 1142504"/>
              <a:gd name="connsiteY2" fmla="*/ 0 h 3506479"/>
              <a:gd name="connsiteX3" fmla="*/ 1142504 w 1142504"/>
              <a:gd name="connsiteY3" fmla="*/ 114250 h 3506479"/>
              <a:gd name="connsiteX4" fmla="*/ 1142504 w 1142504"/>
              <a:gd name="connsiteY4" fmla="*/ 3392229 h 3506479"/>
              <a:gd name="connsiteX5" fmla="*/ 1028254 w 1142504"/>
              <a:gd name="connsiteY5" fmla="*/ 3506479 h 3506479"/>
              <a:gd name="connsiteX6" fmla="*/ 114250 w 1142504"/>
              <a:gd name="connsiteY6" fmla="*/ 3506479 h 3506479"/>
              <a:gd name="connsiteX7" fmla="*/ 0 w 1142504"/>
              <a:gd name="connsiteY7" fmla="*/ 3392229 h 3506479"/>
              <a:gd name="connsiteX8" fmla="*/ 0 w 1142504"/>
              <a:gd name="connsiteY8" fmla="*/ 114250 h 35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2504" h="3506479">
                <a:moveTo>
                  <a:pt x="0" y="114250"/>
                </a:moveTo>
                <a:cubicBezTo>
                  <a:pt x="0" y="51151"/>
                  <a:pt x="51151" y="0"/>
                  <a:pt x="114250" y="0"/>
                </a:cubicBezTo>
                <a:lnTo>
                  <a:pt x="1028254" y="0"/>
                </a:lnTo>
                <a:cubicBezTo>
                  <a:pt x="1091353" y="0"/>
                  <a:pt x="1142504" y="51151"/>
                  <a:pt x="1142504" y="114250"/>
                </a:cubicBezTo>
                <a:lnTo>
                  <a:pt x="1142504" y="3392229"/>
                </a:lnTo>
                <a:cubicBezTo>
                  <a:pt x="1142504" y="3455328"/>
                  <a:pt x="1091353" y="3506479"/>
                  <a:pt x="1028254" y="3506479"/>
                </a:cubicBezTo>
                <a:lnTo>
                  <a:pt x="114250" y="3506479"/>
                </a:lnTo>
                <a:cubicBezTo>
                  <a:pt x="51151" y="3506479"/>
                  <a:pt x="0" y="3455328"/>
                  <a:pt x="0" y="3392229"/>
                </a:cubicBezTo>
                <a:lnTo>
                  <a:pt x="0" y="11425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2507876" numCol="1" spcCol="1270" anchor="t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4460CE9-9278-40AA-AD11-9B19880DBF8C}"/>
              </a:ext>
            </a:extLst>
          </p:cNvPr>
          <p:cNvSpPr/>
          <p:nvPr/>
        </p:nvSpPr>
        <p:spPr>
          <a:xfrm>
            <a:off x="1921324" y="2346920"/>
            <a:ext cx="1119599" cy="2525041"/>
          </a:xfrm>
          <a:custGeom>
            <a:avLst/>
            <a:gdLst>
              <a:gd name="connsiteX0" fmla="*/ 0 w 1119599"/>
              <a:gd name="connsiteY0" fmla="*/ 111960 h 2278801"/>
              <a:gd name="connsiteX1" fmla="*/ 111960 w 1119599"/>
              <a:gd name="connsiteY1" fmla="*/ 0 h 2278801"/>
              <a:gd name="connsiteX2" fmla="*/ 1007639 w 1119599"/>
              <a:gd name="connsiteY2" fmla="*/ 0 h 2278801"/>
              <a:gd name="connsiteX3" fmla="*/ 1119599 w 1119599"/>
              <a:gd name="connsiteY3" fmla="*/ 111960 h 2278801"/>
              <a:gd name="connsiteX4" fmla="*/ 1119599 w 1119599"/>
              <a:gd name="connsiteY4" fmla="*/ 2166841 h 2278801"/>
              <a:gd name="connsiteX5" fmla="*/ 1007639 w 1119599"/>
              <a:gd name="connsiteY5" fmla="*/ 2278801 h 2278801"/>
              <a:gd name="connsiteX6" fmla="*/ 111960 w 1119599"/>
              <a:gd name="connsiteY6" fmla="*/ 2278801 h 2278801"/>
              <a:gd name="connsiteX7" fmla="*/ 0 w 1119599"/>
              <a:gd name="connsiteY7" fmla="*/ 2166841 h 2278801"/>
              <a:gd name="connsiteX8" fmla="*/ 0 w 1119599"/>
              <a:gd name="connsiteY8" fmla="*/ 111960 h 227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599" h="2278801">
                <a:moveTo>
                  <a:pt x="0" y="111960"/>
                </a:moveTo>
                <a:cubicBezTo>
                  <a:pt x="0" y="50126"/>
                  <a:pt x="50126" y="0"/>
                  <a:pt x="111960" y="0"/>
                </a:cubicBezTo>
                <a:lnTo>
                  <a:pt x="1007639" y="0"/>
                </a:lnTo>
                <a:cubicBezTo>
                  <a:pt x="1069473" y="0"/>
                  <a:pt x="1119599" y="50126"/>
                  <a:pt x="1119599" y="111960"/>
                </a:cubicBezTo>
                <a:lnTo>
                  <a:pt x="1119599" y="2166841"/>
                </a:lnTo>
                <a:cubicBezTo>
                  <a:pt x="1119599" y="2228675"/>
                  <a:pt x="1069473" y="2278801"/>
                  <a:pt x="1007639" y="2278801"/>
                </a:cubicBezTo>
                <a:lnTo>
                  <a:pt x="111960" y="2278801"/>
                </a:lnTo>
                <a:cubicBezTo>
                  <a:pt x="50126" y="2278801"/>
                  <a:pt x="0" y="2228675"/>
                  <a:pt x="0" y="2166841"/>
                </a:cubicBezTo>
                <a:lnTo>
                  <a:pt x="0" y="11196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192" tIns="51842" rIns="58192" bIns="51842" numCol="1" spcCol="1270" anchor="t" anchorCtr="0">
            <a:noAutofit/>
          </a:bodyPr>
          <a:lstStyle/>
          <a:p>
            <a:pPr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Guidelines </a:t>
            </a:r>
            <a:r>
              <a:rPr lang="en-US" sz="1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documenting budgeting of deliverables</a:t>
            </a:r>
            <a:r>
              <a:rPr lang="en-US" sz="1000" baseline="30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List of high budgetary impact items</a:t>
            </a:r>
            <a:r>
              <a:rPr lang="en-US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</a:p>
          <a:p>
            <a:pPr indent="-17145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1" indent="-171450" defTabSz="444500"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1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48EC749-6A3E-4554-967D-3FC4903021E2}"/>
              </a:ext>
            </a:extLst>
          </p:cNvPr>
          <p:cNvSpPr/>
          <p:nvPr/>
        </p:nvSpPr>
        <p:spPr>
          <a:xfrm>
            <a:off x="3147155" y="1604053"/>
            <a:ext cx="1224000" cy="3960000"/>
          </a:xfrm>
          <a:custGeom>
            <a:avLst/>
            <a:gdLst>
              <a:gd name="connsiteX0" fmla="*/ 0 w 1142504"/>
              <a:gd name="connsiteY0" fmla="*/ 114250 h 3506479"/>
              <a:gd name="connsiteX1" fmla="*/ 114250 w 1142504"/>
              <a:gd name="connsiteY1" fmla="*/ 0 h 3506479"/>
              <a:gd name="connsiteX2" fmla="*/ 1028254 w 1142504"/>
              <a:gd name="connsiteY2" fmla="*/ 0 h 3506479"/>
              <a:gd name="connsiteX3" fmla="*/ 1142504 w 1142504"/>
              <a:gd name="connsiteY3" fmla="*/ 114250 h 3506479"/>
              <a:gd name="connsiteX4" fmla="*/ 1142504 w 1142504"/>
              <a:gd name="connsiteY4" fmla="*/ 3392229 h 3506479"/>
              <a:gd name="connsiteX5" fmla="*/ 1028254 w 1142504"/>
              <a:gd name="connsiteY5" fmla="*/ 3506479 h 3506479"/>
              <a:gd name="connsiteX6" fmla="*/ 114250 w 1142504"/>
              <a:gd name="connsiteY6" fmla="*/ 3506479 h 3506479"/>
              <a:gd name="connsiteX7" fmla="*/ 0 w 1142504"/>
              <a:gd name="connsiteY7" fmla="*/ 3392229 h 3506479"/>
              <a:gd name="connsiteX8" fmla="*/ 0 w 1142504"/>
              <a:gd name="connsiteY8" fmla="*/ 114250 h 35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2504" h="3506479">
                <a:moveTo>
                  <a:pt x="0" y="114250"/>
                </a:moveTo>
                <a:cubicBezTo>
                  <a:pt x="0" y="51151"/>
                  <a:pt x="51151" y="0"/>
                  <a:pt x="114250" y="0"/>
                </a:cubicBezTo>
                <a:lnTo>
                  <a:pt x="1028254" y="0"/>
                </a:lnTo>
                <a:cubicBezTo>
                  <a:pt x="1091353" y="0"/>
                  <a:pt x="1142504" y="51151"/>
                  <a:pt x="1142504" y="114250"/>
                </a:cubicBezTo>
                <a:lnTo>
                  <a:pt x="1142504" y="3392229"/>
                </a:lnTo>
                <a:cubicBezTo>
                  <a:pt x="1142504" y="3455328"/>
                  <a:pt x="1091353" y="3506479"/>
                  <a:pt x="1028254" y="3506479"/>
                </a:cubicBezTo>
                <a:lnTo>
                  <a:pt x="114250" y="3506479"/>
                </a:lnTo>
                <a:cubicBezTo>
                  <a:pt x="51151" y="3506479"/>
                  <a:pt x="0" y="3455328"/>
                  <a:pt x="0" y="3392229"/>
                </a:cubicBezTo>
                <a:lnTo>
                  <a:pt x="0" y="11425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2507876" numCol="1" spcCol="1270" anchor="t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>
                <a:latin typeface="Arial" panose="020B0604020202020204" pitchFamily="34" charset="0"/>
                <a:cs typeface="Arial" panose="020B0604020202020204" pitchFamily="34" charset="0"/>
              </a:rPr>
              <a:t>Monitor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DCDB2CA-289E-4C99-84F8-54477ACB057F}"/>
              </a:ext>
            </a:extLst>
          </p:cNvPr>
          <p:cNvSpPr/>
          <p:nvPr/>
        </p:nvSpPr>
        <p:spPr>
          <a:xfrm>
            <a:off x="3199356" y="2346920"/>
            <a:ext cx="1119599" cy="2525041"/>
          </a:xfrm>
          <a:custGeom>
            <a:avLst/>
            <a:gdLst>
              <a:gd name="connsiteX0" fmla="*/ 0 w 1119599"/>
              <a:gd name="connsiteY0" fmla="*/ 111960 h 2278801"/>
              <a:gd name="connsiteX1" fmla="*/ 111960 w 1119599"/>
              <a:gd name="connsiteY1" fmla="*/ 0 h 2278801"/>
              <a:gd name="connsiteX2" fmla="*/ 1007639 w 1119599"/>
              <a:gd name="connsiteY2" fmla="*/ 0 h 2278801"/>
              <a:gd name="connsiteX3" fmla="*/ 1119599 w 1119599"/>
              <a:gd name="connsiteY3" fmla="*/ 111960 h 2278801"/>
              <a:gd name="connsiteX4" fmla="*/ 1119599 w 1119599"/>
              <a:gd name="connsiteY4" fmla="*/ 2166841 h 2278801"/>
              <a:gd name="connsiteX5" fmla="*/ 1007639 w 1119599"/>
              <a:gd name="connsiteY5" fmla="*/ 2278801 h 2278801"/>
              <a:gd name="connsiteX6" fmla="*/ 111960 w 1119599"/>
              <a:gd name="connsiteY6" fmla="*/ 2278801 h 2278801"/>
              <a:gd name="connsiteX7" fmla="*/ 0 w 1119599"/>
              <a:gd name="connsiteY7" fmla="*/ 2166841 h 2278801"/>
              <a:gd name="connsiteX8" fmla="*/ 0 w 1119599"/>
              <a:gd name="connsiteY8" fmla="*/ 111960 h 227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599" h="2278801">
                <a:moveTo>
                  <a:pt x="0" y="111960"/>
                </a:moveTo>
                <a:cubicBezTo>
                  <a:pt x="0" y="50126"/>
                  <a:pt x="50126" y="0"/>
                  <a:pt x="111960" y="0"/>
                </a:cubicBezTo>
                <a:lnTo>
                  <a:pt x="1007639" y="0"/>
                </a:lnTo>
                <a:cubicBezTo>
                  <a:pt x="1069473" y="0"/>
                  <a:pt x="1119599" y="50126"/>
                  <a:pt x="1119599" y="111960"/>
                </a:cubicBezTo>
                <a:lnTo>
                  <a:pt x="1119599" y="2166841"/>
                </a:lnTo>
                <a:cubicBezTo>
                  <a:pt x="1119599" y="2228675"/>
                  <a:pt x="1069473" y="2278801"/>
                  <a:pt x="1007639" y="2278801"/>
                </a:cubicBezTo>
                <a:lnTo>
                  <a:pt x="111960" y="2278801"/>
                </a:lnTo>
                <a:cubicBezTo>
                  <a:pt x="50126" y="2278801"/>
                  <a:pt x="0" y="2228675"/>
                  <a:pt x="0" y="2166841"/>
                </a:cubicBezTo>
                <a:lnTo>
                  <a:pt x="0" y="11196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192" tIns="51842" rIns="58192" bIns="51842" numCol="1" spcCol="1270" anchor="t" anchorCtr="0">
            <a:noAutofit/>
          </a:bodyPr>
          <a:lstStyle/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Status of Program progress 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Status of alignment of PMPs with GA deliverables 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Critical issues table</a:t>
            </a:r>
          </a:p>
          <a:p>
            <a:pPr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List of KPIs </a:t>
            </a:r>
            <a:r>
              <a:rPr lang="en-US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E6B3BA6-83B9-4EFD-96E4-1CFFD680796A}"/>
              </a:ext>
            </a:extLst>
          </p:cNvPr>
          <p:cNvSpPr/>
          <p:nvPr/>
        </p:nvSpPr>
        <p:spPr>
          <a:xfrm>
            <a:off x="4425187" y="1604053"/>
            <a:ext cx="1224000" cy="3960000"/>
          </a:xfrm>
          <a:custGeom>
            <a:avLst/>
            <a:gdLst>
              <a:gd name="connsiteX0" fmla="*/ 0 w 1142504"/>
              <a:gd name="connsiteY0" fmla="*/ 114250 h 3506479"/>
              <a:gd name="connsiteX1" fmla="*/ 114250 w 1142504"/>
              <a:gd name="connsiteY1" fmla="*/ 0 h 3506479"/>
              <a:gd name="connsiteX2" fmla="*/ 1028254 w 1142504"/>
              <a:gd name="connsiteY2" fmla="*/ 0 h 3506479"/>
              <a:gd name="connsiteX3" fmla="*/ 1142504 w 1142504"/>
              <a:gd name="connsiteY3" fmla="*/ 114250 h 3506479"/>
              <a:gd name="connsiteX4" fmla="*/ 1142504 w 1142504"/>
              <a:gd name="connsiteY4" fmla="*/ 3392229 h 3506479"/>
              <a:gd name="connsiteX5" fmla="*/ 1028254 w 1142504"/>
              <a:gd name="connsiteY5" fmla="*/ 3506479 h 3506479"/>
              <a:gd name="connsiteX6" fmla="*/ 114250 w 1142504"/>
              <a:gd name="connsiteY6" fmla="*/ 3506479 h 3506479"/>
              <a:gd name="connsiteX7" fmla="*/ 0 w 1142504"/>
              <a:gd name="connsiteY7" fmla="*/ 3392229 h 3506479"/>
              <a:gd name="connsiteX8" fmla="*/ 0 w 1142504"/>
              <a:gd name="connsiteY8" fmla="*/ 114250 h 35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2504" h="3506479">
                <a:moveTo>
                  <a:pt x="0" y="114250"/>
                </a:moveTo>
                <a:cubicBezTo>
                  <a:pt x="0" y="51151"/>
                  <a:pt x="51151" y="0"/>
                  <a:pt x="114250" y="0"/>
                </a:cubicBezTo>
                <a:lnTo>
                  <a:pt x="1028254" y="0"/>
                </a:lnTo>
                <a:cubicBezTo>
                  <a:pt x="1091353" y="0"/>
                  <a:pt x="1142504" y="51151"/>
                  <a:pt x="1142504" y="114250"/>
                </a:cubicBezTo>
                <a:lnTo>
                  <a:pt x="1142504" y="3392229"/>
                </a:lnTo>
                <a:cubicBezTo>
                  <a:pt x="1142504" y="3455328"/>
                  <a:pt x="1091353" y="3506479"/>
                  <a:pt x="1028254" y="3506479"/>
                </a:cubicBezTo>
                <a:lnTo>
                  <a:pt x="114250" y="3506479"/>
                </a:lnTo>
                <a:cubicBezTo>
                  <a:pt x="51151" y="3506479"/>
                  <a:pt x="0" y="3455328"/>
                  <a:pt x="0" y="3392229"/>
                </a:cubicBezTo>
                <a:lnTo>
                  <a:pt x="0" y="11425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2507876" numCol="1" spcCol="1270" anchor="t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B666930-9204-4E56-AE75-E7F068D4BE9B}"/>
              </a:ext>
            </a:extLst>
          </p:cNvPr>
          <p:cNvSpPr/>
          <p:nvPr/>
        </p:nvSpPr>
        <p:spPr>
          <a:xfrm>
            <a:off x="4477388" y="2346920"/>
            <a:ext cx="1119599" cy="2525041"/>
          </a:xfrm>
          <a:custGeom>
            <a:avLst/>
            <a:gdLst>
              <a:gd name="connsiteX0" fmla="*/ 0 w 1119599"/>
              <a:gd name="connsiteY0" fmla="*/ 111960 h 2278801"/>
              <a:gd name="connsiteX1" fmla="*/ 111960 w 1119599"/>
              <a:gd name="connsiteY1" fmla="*/ 0 h 2278801"/>
              <a:gd name="connsiteX2" fmla="*/ 1007639 w 1119599"/>
              <a:gd name="connsiteY2" fmla="*/ 0 h 2278801"/>
              <a:gd name="connsiteX3" fmla="*/ 1119599 w 1119599"/>
              <a:gd name="connsiteY3" fmla="*/ 111960 h 2278801"/>
              <a:gd name="connsiteX4" fmla="*/ 1119599 w 1119599"/>
              <a:gd name="connsiteY4" fmla="*/ 2166841 h 2278801"/>
              <a:gd name="connsiteX5" fmla="*/ 1007639 w 1119599"/>
              <a:gd name="connsiteY5" fmla="*/ 2278801 h 2278801"/>
              <a:gd name="connsiteX6" fmla="*/ 111960 w 1119599"/>
              <a:gd name="connsiteY6" fmla="*/ 2278801 h 2278801"/>
              <a:gd name="connsiteX7" fmla="*/ 0 w 1119599"/>
              <a:gd name="connsiteY7" fmla="*/ 2166841 h 2278801"/>
              <a:gd name="connsiteX8" fmla="*/ 0 w 1119599"/>
              <a:gd name="connsiteY8" fmla="*/ 111960 h 227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599" h="2278801">
                <a:moveTo>
                  <a:pt x="0" y="111960"/>
                </a:moveTo>
                <a:cubicBezTo>
                  <a:pt x="0" y="50126"/>
                  <a:pt x="50126" y="0"/>
                  <a:pt x="111960" y="0"/>
                </a:cubicBezTo>
                <a:lnTo>
                  <a:pt x="1007639" y="0"/>
                </a:lnTo>
                <a:cubicBezTo>
                  <a:pt x="1069473" y="0"/>
                  <a:pt x="1119599" y="50126"/>
                  <a:pt x="1119599" y="111960"/>
                </a:cubicBezTo>
                <a:lnTo>
                  <a:pt x="1119599" y="2166841"/>
                </a:lnTo>
                <a:cubicBezTo>
                  <a:pt x="1119599" y="2228675"/>
                  <a:pt x="1069473" y="2278801"/>
                  <a:pt x="1007639" y="2278801"/>
                </a:cubicBezTo>
                <a:lnTo>
                  <a:pt x="111960" y="2278801"/>
                </a:lnTo>
                <a:cubicBezTo>
                  <a:pt x="50126" y="2278801"/>
                  <a:pt x="0" y="2228675"/>
                  <a:pt x="0" y="2166841"/>
                </a:cubicBezTo>
                <a:lnTo>
                  <a:pt x="0" y="11196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192" tIns="51842" rIns="58192" bIns="51842" numCol="1" spcCol="1270" anchor="t" anchorCtr="0">
            <a:noAutofit/>
          </a:bodyPr>
          <a:lstStyle/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• Integrated schedule at program level (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updating/maintenance/reporting)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Scheme for project schedule follow-up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Guidelines for schedule definition</a:t>
            </a:r>
          </a:p>
          <a:p>
            <a:pPr marL="171450" lvl="0" indent="-171450" defTabSz="4445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endParaRPr lang="en-US" sz="1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AC7AE09-D4FC-4B31-A199-F54B87D5F51F}"/>
              </a:ext>
            </a:extLst>
          </p:cNvPr>
          <p:cNvSpPr/>
          <p:nvPr/>
        </p:nvSpPr>
        <p:spPr>
          <a:xfrm>
            <a:off x="5703219" y="1604053"/>
            <a:ext cx="1224000" cy="3960000"/>
          </a:xfrm>
          <a:custGeom>
            <a:avLst/>
            <a:gdLst>
              <a:gd name="connsiteX0" fmla="*/ 0 w 1142504"/>
              <a:gd name="connsiteY0" fmla="*/ 114250 h 3506479"/>
              <a:gd name="connsiteX1" fmla="*/ 114250 w 1142504"/>
              <a:gd name="connsiteY1" fmla="*/ 0 h 3506479"/>
              <a:gd name="connsiteX2" fmla="*/ 1028254 w 1142504"/>
              <a:gd name="connsiteY2" fmla="*/ 0 h 3506479"/>
              <a:gd name="connsiteX3" fmla="*/ 1142504 w 1142504"/>
              <a:gd name="connsiteY3" fmla="*/ 114250 h 3506479"/>
              <a:gd name="connsiteX4" fmla="*/ 1142504 w 1142504"/>
              <a:gd name="connsiteY4" fmla="*/ 3392229 h 3506479"/>
              <a:gd name="connsiteX5" fmla="*/ 1028254 w 1142504"/>
              <a:gd name="connsiteY5" fmla="*/ 3506479 h 3506479"/>
              <a:gd name="connsiteX6" fmla="*/ 114250 w 1142504"/>
              <a:gd name="connsiteY6" fmla="*/ 3506479 h 3506479"/>
              <a:gd name="connsiteX7" fmla="*/ 0 w 1142504"/>
              <a:gd name="connsiteY7" fmla="*/ 3392229 h 3506479"/>
              <a:gd name="connsiteX8" fmla="*/ 0 w 1142504"/>
              <a:gd name="connsiteY8" fmla="*/ 114250 h 35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2504" h="3506479">
                <a:moveTo>
                  <a:pt x="0" y="114250"/>
                </a:moveTo>
                <a:cubicBezTo>
                  <a:pt x="0" y="51151"/>
                  <a:pt x="51151" y="0"/>
                  <a:pt x="114250" y="0"/>
                </a:cubicBezTo>
                <a:lnTo>
                  <a:pt x="1028254" y="0"/>
                </a:lnTo>
                <a:cubicBezTo>
                  <a:pt x="1091353" y="0"/>
                  <a:pt x="1142504" y="51151"/>
                  <a:pt x="1142504" y="114250"/>
                </a:cubicBezTo>
                <a:lnTo>
                  <a:pt x="1142504" y="3392229"/>
                </a:lnTo>
                <a:cubicBezTo>
                  <a:pt x="1142504" y="3455328"/>
                  <a:pt x="1091353" y="3506479"/>
                  <a:pt x="1028254" y="3506479"/>
                </a:cubicBezTo>
                <a:lnTo>
                  <a:pt x="114250" y="3506479"/>
                </a:lnTo>
                <a:cubicBezTo>
                  <a:pt x="51151" y="3506479"/>
                  <a:pt x="0" y="3455328"/>
                  <a:pt x="0" y="3392229"/>
                </a:cubicBezTo>
                <a:lnTo>
                  <a:pt x="0" y="11425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2507876" numCol="1" spcCol="1270" anchor="t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2EC5A6A-B4EA-46F2-B9AC-AE039AFE1E5A}"/>
              </a:ext>
            </a:extLst>
          </p:cNvPr>
          <p:cNvSpPr/>
          <p:nvPr/>
        </p:nvSpPr>
        <p:spPr>
          <a:xfrm>
            <a:off x="5755420" y="2346920"/>
            <a:ext cx="1119599" cy="2525041"/>
          </a:xfrm>
          <a:custGeom>
            <a:avLst/>
            <a:gdLst>
              <a:gd name="connsiteX0" fmla="*/ 0 w 1119599"/>
              <a:gd name="connsiteY0" fmla="*/ 111960 h 2278801"/>
              <a:gd name="connsiteX1" fmla="*/ 111960 w 1119599"/>
              <a:gd name="connsiteY1" fmla="*/ 0 h 2278801"/>
              <a:gd name="connsiteX2" fmla="*/ 1007639 w 1119599"/>
              <a:gd name="connsiteY2" fmla="*/ 0 h 2278801"/>
              <a:gd name="connsiteX3" fmla="*/ 1119599 w 1119599"/>
              <a:gd name="connsiteY3" fmla="*/ 111960 h 2278801"/>
              <a:gd name="connsiteX4" fmla="*/ 1119599 w 1119599"/>
              <a:gd name="connsiteY4" fmla="*/ 2166841 h 2278801"/>
              <a:gd name="connsiteX5" fmla="*/ 1007639 w 1119599"/>
              <a:gd name="connsiteY5" fmla="*/ 2278801 h 2278801"/>
              <a:gd name="connsiteX6" fmla="*/ 111960 w 1119599"/>
              <a:gd name="connsiteY6" fmla="*/ 2278801 h 2278801"/>
              <a:gd name="connsiteX7" fmla="*/ 0 w 1119599"/>
              <a:gd name="connsiteY7" fmla="*/ 2166841 h 2278801"/>
              <a:gd name="connsiteX8" fmla="*/ 0 w 1119599"/>
              <a:gd name="connsiteY8" fmla="*/ 111960 h 227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599" h="2278801">
                <a:moveTo>
                  <a:pt x="0" y="111960"/>
                </a:moveTo>
                <a:cubicBezTo>
                  <a:pt x="0" y="50126"/>
                  <a:pt x="50126" y="0"/>
                  <a:pt x="111960" y="0"/>
                </a:cubicBezTo>
                <a:lnTo>
                  <a:pt x="1007639" y="0"/>
                </a:lnTo>
                <a:cubicBezTo>
                  <a:pt x="1069473" y="0"/>
                  <a:pt x="1119599" y="50126"/>
                  <a:pt x="1119599" y="111960"/>
                </a:cubicBezTo>
                <a:lnTo>
                  <a:pt x="1119599" y="2166841"/>
                </a:lnTo>
                <a:cubicBezTo>
                  <a:pt x="1119599" y="2228675"/>
                  <a:pt x="1069473" y="2278801"/>
                  <a:pt x="1007639" y="2278801"/>
                </a:cubicBezTo>
                <a:lnTo>
                  <a:pt x="111960" y="2278801"/>
                </a:lnTo>
                <a:cubicBezTo>
                  <a:pt x="50126" y="2278801"/>
                  <a:pt x="0" y="2228675"/>
                  <a:pt x="0" y="2166841"/>
                </a:cubicBezTo>
                <a:lnTo>
                  <a:pt x="0" y="11196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192" tIns="51842" rIns="58192" bIns="51842" numCol="1" spcCol="1270" anchor="t" anchorCtr="0">
            <a:noAutofit/>
          </a:bodyPr>
          <a:lstStyle/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PCR template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Process for change mgmt.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PCR register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394D0D9-40AC-4E8E-A773-5751CFE6AF74}"/>
              </a:ext>
            </a:extLst>
          </p:cNvPr>
          <p:cNvSpPr/>
          <p:nvPr/>
        </p:nvSpPr>
        <p:spPr>
          <a:xfrm>
            <a:off x="6981251" y="1604053"/>
            <a:ext cx="1224000" cy="3960000"/>
          </a:xfrm>
          <a:custGeom>
            <a:avLst/>
            <a:gdLst>
              <a:gd name="connsiteX0" fmla="*/ 0 w 1142504"/>
              <a:gd name="connsiteY0" fmla="*/ 114250 h 3506479"/>
              <a:gd name="connsiteX1" fmla="*/ 114250 w 1142504"/>
              <a:gd name="connsiteY1" fmla="*/ 0 h 3506479"/>
              <a:gd name="connsiteX2" fmla="*/ 1028254 w 1142504"/>
              <a:gd name="connsiteY2" fmla="*/ 0 h 3506479"/>
              <a:gd name="connsiteX3" fmla="*/ 1142504 w 1142504"/>
              <a:gd name="connsiteY3" fmla="*/ 114250 h 3506479"/>
              <a:gd name="connsiteX4" fmla="*/ 1142504 w 1142504"/>
              <a:gd name="connsiteY4" fmla="*/ 3392229 h 3506479"/>
              <a:gd name="connsiteX5" fmla="*/ 1028254 w 1142504"/>
              <a:gd name="connsiteY5" fmla="*/ 3506479 h 3506479"/>
              <a:gd name="connsiteX6" fmla="*/ 114250 w 1142504"/>
              <a:gd name="connsiteY6" fmla="*/ 3506479 h 3506479"/>
              <a:gd name="connsiteX7" fmla="*/ 0 w 1142504"/>
              <a:gd name="connsiteY7" fmla="*/ 3392229 h 3506479"/>
              <a:gd name="connsiteX8" fmla="*/ 0 w 1142504"/>
              <a:gd name="connsiteY8" fmla="*/ 114250 h 35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2504" h="3506479">
                <a:moveTo>
                  <a:pt x="0" y="114250"/>
                </a:moveTo>
                <a:cubicBezTo>
                  <a:pt x="0" y="51151"/>
                  <a:pt x="51151" y="0"/>
                  <a:pt x="114250" y="0"/>
                </a:cubicBezTo>
                <a:lnTo>
                  <a:pt x="1028254" y="0"/>
                </a:lnTo>
                <a:cubicBezTo>
                  <a:pt x="1091353" y="0"/>
                  <a:pt x="1142504" y="51151"/>
                  <a:pt x="1142504" y="114250"/>
                </a:cubicBezTo>
                <a:lnTo>
                  <a:pt x="1142504" y="3392229"/>
                </a:lnTo>
                <a:cubicBezTo>
                  <a:pt x="1142504" y="3455328"/>
                  <a:pt x="1091353" y="3506479"/>
                  <a:pt x="1028254" y="3506479"/>
                </a:cubicBezTo>
                <a:lnTo>
                  <a:pt x="114250" y="3506479"/>
                </a:lnTo>
                <a:cubicBezTo>
                  <a:pt x="51151" y="3506479"/>
                  <a:pt x="0" y="3455328"/>
                  <a:pt x="0" y="3392229"/>
                </a:cubicBezTo>
                <a:lnTo>
                  <a:pt x="0" y="11425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2507876" numCol="1" spcCol="1270" anchor="t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937BBEA-F1D3-439D-A2DB-C08DD547BDA2}"/>
              </a:ext>
            </a:extLst>
          </p:cNvPr>
          <p:cNvSpPr/>
          <p:nvPr/>
        </p:nvSpPr>
        <p:spPr>
          <a:xfrm>
            <a:off x="7033452" y="2346920"/>
            <a:ext cx="1119599" cy="2525041"/>
          </a:xfrm>
          <a:custGeom>
            <a:avLst/>
            <a:gdLst>
              <a:gd name="connsiteX0" fmla="*/ 0 w 1119599"/>
              <a:gd name="connsiteY0" fmla="*/ 111960 h 2278801"/>
              <a:gd name="connsiteX1" fmla="*/ 111960 w 1119599"/>
              <a:gd name="connsiteY1" fmla="*/ 0 h 2278801"/>
              <a:gd name="connsiteX2" fmla="*/ 1007639 w 1119599"/>
              <a:gd name="connsiteY2" fmla="*/ 0 h 2278801"/>
              <a:gd name="connsiteX3" fmla="*/ 1119599 w 1119599"/>
              <a:gd name="connsiteY3" fmla="*/ 111960 h 2278801"/>
              <a:gd name="connsiteX4" fmla="*/ 1119599 w 1119599"/>
              <a:gd name="connsiteY4" fmla="*/ 2166841 h 2278801"/>
              <a:gd name="connsiteX5" fmla="*/ 1007639 w 1119599"/>
              <a:gd name="connsiteY5" fmla="*/ 2278801 h 2278801"/>
              <a:gd name="connsiteX6" fmla="*/ 111960 w 1119599"/>
              <a:gd name="connsiteY6" fmla="*/ 2278801 h 2278801"/>
              <a:gd name="connsiteX7" fmla="*/ 0 w 1119599"/>
              <a:gd name="connsiteY7" fmla="*/ 2166841 h 2278801"/>
              <a:gd name="connsiteX8" fmla="*/ 0 w 1119599"/>
              <a:gd name="connsiteY8" fmla="*/ 111960 h 227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599" h="2278801">
                <a:moveTo>
                  <a:pt x="0" y="111960"/>
                </a:moveTo>
                <a:cubicBezTo>
                  <a:pt x="0" y="50126"/>
                  <a:pt x="50126" y="0"/>
                  <a:pt x="111960" y="0"/>
                </a:cubicBezTo>
                <a:lnTo>
                  <a:pt x="1007639" y="0"/>
                </a:lnTo>
                <a:cubicBezTo>
                  <a:pt x="1069473" y="0"/>
                  <a:pt x="1119599" y="50126"/>
                  <a:pt x="1119599" y="111960"/>
                </a:cubicBezTo>
                <a:lnTo>
                  <a:pt x="1119599" y="2166841"/>
                </a:lnTo>
                <a:cubicBezTo>
                  <a:pt x="1119599" y="2228675"/>
                  <a:pt x="1069473" y="2278801"/>
                  <a:pt x="1007639" y="2278801"/>
                </a:cubicBezTo>
                <a:lnTo>
                  <a:pt x="111960" y="2278801"/>
                </a:lnTo>
                <a:cubicBezTo>
                  <a:pt x="50126" y="2278801"/>
                  <a:pt x="0" y="2228675"/>
                  <a:pt x="0" y="2166841"/>
                </a:cubicBezTo>
                <a:lnTo>
                  <a:pt x="0" y="11196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192" tIns="51842" rIns="58192" bIns="51842" numCol="1" spcCol="1270" anchor="t" anchorCtr="0">
            <a:noAutofit/>
          </a:bodyPr>
          <a:lstStyle/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Templates for documents (except AWP, CWP and all contractual documents)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PM related standard IDM structure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Process for review and approval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17145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17145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defTabSz="444500"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endParaRPr lang="en-US" sz="1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4C189C6-462E-4534-90E0-A2C8D702DD6F}"/>
              </a:ext>
            </a:extLst>
          </p:cNvPr>
          <p:cNvSpPr/>
          <p:nvPr/>
        </p:nvSpPr>
        <p:spPr>
          <a:xfrm>
            <a:off x="8259283" y="1604053"/>
            <a:ext cx="1224000" cy="3960000"/>
          </a:xfrm>
          <a:custGeom>
            <a:avLst/>
            <a:gdLst>
              <a:gd name="connsiteX0" fmla="*/ 0 w 1142504"/>
              <a:gd name="connsiteY0" fmla="*/ 114250 h 3506479"/>
              <a:gd name="connsiteX1" fmla="*/ 114250 w 1142504"/>
              <a:gd name="connsiteY1" fmla="*/ 0 h 3506479"/>
              <a:gd name="connsiteX2" fmla="*/ 1028254 w 1142504"/>
              <a:gd name="connsiteY2" fmla="*/ 0 h 3506479"/>
              <a:gd name="connsiteX3" fmla="*/ 1142504 w 1142504"/>
              <a:gd name="connsiteY3" fmla="*/ 114250 h 3506479"/>
              <a:gd name="connsiteX4" fmla="*/ 1142504 w 1142504"/>
              <a:gd name="connsiteY4" fmla="*/ 3392229 h 3506479"/>
              <a:gd name="connsiteX5" fmla="*/ 1028254 w 1142504"/>
              <a:gd name="connsiteY5" fmla="*/ 3506479 h 3506479"/>
              <a:gd name="connsiteX6" fmla="*/ 114250 w 1142504"/>
              <a:gd name="connsiteY6" fmla="*/ 3506479 h 3506479"/>
              <a:gd name="connsiteX7" fmla="*/ 0 w 1142504"/>
              <a:gd name="connsiteY7" fmla="*/ 3392229 h 3506479"/>
              <a:gd name="connsiteX8" fmla="*/ 0 w 1142504"/>
              <a:gd name="connsiteY8" fmla="*/ 114250 h 35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2504" h="3506479">
                <a:moveTo>
                  <a:pt x="0" y="114250"/>
                </a:moveTo>
                <a:cubicBezTo>
                  <a:pt x="0" y="51151"/>
                  <a:pt x="51151" y="0"/>
                  <a:pt x="114250" y="0"/>
                </a:cubicBezTo>
                <a:lnTo>
                  <a:pt x="1028254" y="0"/>
                </a:lnTo>
                <a:cubicBezTo>
                  <a:pt x="1091353" y="0"/>
                  <a:pt x="1142504" y="51151"/>
                  <a:pt x="1142504" y="114250"/>
                </a:cubicBezTo>
                <a:lnTo>
                  <a:pt x="1142504" y="3392229"/>
                </a:lnTo>
                <a:cubicBezTo>
                  <a:pt x="1142504" y="3455328"/>
                  <a:pt x="1091353" y="3506479"/>
                  <a:pt x="1028254" y="3506479"/>
                </a:cubicBezTo>
                <a:lnTo>
                  <a:pt x="114250" y="3506479"/>
                </a:lnTo>
                <a:cubicBezTo>
                  <a:pt x="51151" y="3506479"/>
                  <a:pt x="0" y="3455328"/>
                  <a:pt x="0" y="3392229"/>
                </a:cubicBezTo>
                <a:lnTo>
                  <a:pt x="0" y="11425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2507876" numCol="1" spcCol="1270" anchor="t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B4F75D6-2DD4-4B09-903F-06F6AFF472F7}"/>
              </a:ext>
            </a:extLst>
          </p:cNvPr>
          <p:cNvSpPr/>
          <p:nvPr/>
        </p:nvSpPr>
        <p:spPr>
          <a:xfrm>
            <a:off x="8311484" y="2346920"/>
            <a:ext cx="1119599" cy="2525041"/>
          </a:xfrm>
          <a:custGeom>
            <a:avLst/>
            <a:gdLst>
              <a:gd name="connsiteX0" fmla="*/ 0 w 1119599"/>
              <a:gd name="connsiteY0" fmla="*/ 111960 h 2278801"/>
              <a:gd name="connsiteX1" fmla="*/ 111960 w 1119599"/>
              <a:gd name="connsiteY1" fmla="*/ 0 h 2278801"/>
              <a:gd name="connsiteX2" fmla="*/ 1007639 w 1119599"/>
              <a:gd name="connsiteY2" fmla="*/ 0 h 2278801"/>
              <a:gd name="connsiteX3" fmla="*/ 1119599 w 1119599"/>
              <a:gd name="connsiteY3" fmla="*/ 111960 h 2278801"/>
              <a:gd name="connsiteX4" fmla="*/ 1119599 w 1119599"/>
              <a:gd name="connsiteY4" fmla="*/ 2166841 h 2278801"/>
              <a:gd name="connsiteX5" fmla="*/ 1007639 w 1119599"/>
              <a:gd name="connsiteY5" fmla="*/ 2278801 h 2278801"/>
              <a:gd name="connsiteX6" fmla="*/ 111960 w 1119599"/>
              <a:gd name="connsiteY6" fmla="*/ 2278801 h 2278801"/>
              <a:gd name="connsiteX7" fmla="*/ 0 w 1119599"/>
              <a:gd name="connsiteY7" fmla="*/ 2166841 h 2278801"/>
              <a:gd name="connsiteX8" fmla="*/ 0 w 1119599"/>
              <a:gd name="connsiteY8" fmla="*/ 111960 h 227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599" h="2278801">
                <a:moveTo>
                  <a:pt x="0" y="111960"/>
                </a:moveTo>
                <a:cubicBezTo>
                  <a:pt x="0" y="50126"/>
                  <a:pt x="50126" y="0"/>
                  <a:pt x="111960" y="0"/>
                </a:cubicBezTo>
                <a:lnTo>
                  <a:pt x="1007639" y="0"/>
                </a:lnTo>
                <a:cubicBezTo>
                  <a:pt x="1069473" y="0"/>
                  <a:pt x="1119599" y="50126"/>
                  <a:pt x="1119599" y="111960"/>
                </a:cubicBezTo>
                <a:lnTo>
                  <a:pt x="1119599" y="2166841"/>
                </a:lnTo>
                <a:cubicBezTo>
                  <a:pt x="1119599" y="2228675"/>
                  <a:pt x="1069473" y="2278801"/>
                  <a:pt x="1007639" y="2278801"/>
                </a:cubicBezTo>
                <a:lnTo>
                  <a:pt x="111960" y="2278801"/>
                </a:lnTo>
                <a:cubicBezTo>
                  <a:pt x="50126" y="2278801"/>
                  <a:pt x="0" y="2228675"/>
                  <a:pt x="0" y="2166841"/>
                </a:cubicBezTo>
                <a:lnTo>
                  <a:pt x="0" y="11196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192" tIns="51842" rIns="58192" bIns="51842" numCol="1" spcCol="1270" anchor="t" anchorCtr="0">
            <a:noAutofit/>
          </a:bodyPr>
          <a:lstStyle/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• Quality check of GA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deliverables (S.M.A.R.T.)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Quality check of project deliverables (IDM review process) jointly with PSOs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Process for review and approval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PM Quality methods and tools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52FE2B7-196C-4881-A32D-E08C028E0FD1}"/>
              </a:ext>
            </a:extLst>
          </p:cNvPr>
          <p:cNvSpPr/>
          <p:nvPr/>
        </p:nvSpPr>
        <p:spPr>
          <a:xfrm>
            <a:off x="9537315" y="1604053"/>
            <a:ext cx="1224000" cy="3960000"/>
          </a:xfrm>
          <a:custGeom>
            <a:avLst/>
            <a:gdLst>
              <a:gd name="connsiteX0" fmla="*/ 0 w 1142504"/>
              <a:gd name="connsiteY0" fmla="*/ 114250 h 3506479"/>
              <a:gd name="connsiteX1" fmla="*/ 114250 w 1142504"/>
              <a:gd name="connsiteY1" fmla="*/ 0 h 3506479"/>
              <a:gd name="connsiteX2" fmla="*/ 1028254 w 1142504"/>
              <a:gd name="connsiteY2" fmla="*/ 0 h 3506479"/>
              <a:gd name="connsiteX3" fmla="*/ 1142504 w 1142504"/>
              <a:gd name="connsiteY3" fmla="*/ 114250 h 3506479"/>
              <a:gd name="connsiteX4" fmla="*/ 1142504 w 1142504"/>
              <a:gd name="connsiteY4" fmla="*/ 3392229 h 3506479"/>
              <a:gd name="connsiteX5" fmla="*/ 1028254 w 1142504"/>
              <a:gd name="connsiteY5" fmla="*/ 3506479 h 3506479"/>
              <a:gd name="connsiteX6" fmla="*/ 114250 w 1142504"/>
              <a:gd name="connsiteY6" fmla="*/ 3506479 h 3506479"/>
              <a:gd name="connsiteX7" fmla="*/ 0 w 1142504"/>
              <a:gd name="connsiteY7" fmla="*/ 3392229 h 3506479"/>
              <a:gd name="connsiteX8" fmla="*/ 0 w 1142504"/>
              <a:gd name="connsiteY8" fmla="*/ 114250 h 35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2504" h="3506479">
                <a:moveTo>
                  <a:pt x="0" y="114250"/>
                </a:moveTo>
                <a:cubicBezTo>
                  <a:pt x="0" y="51151"/>
                  <a:pt x="51151" y="0"/>
                  <a:pt x="114250" y="0"/>
                </a:cubicBezTo>
                <a:lnTo>
                  <a:pt x="1028254" y="0"/>
                </a:lnTo>
                <a:cubicBezTo>
                  <a:pt x="1091353" y="0"/>
                  <a:pt x="1142504" y="51151"/>
                  <a:pt x="1142504" y="114250"/>
                </a:cubicBezTo>
                <a:lnTo>
                  <a:pt x="1142504" y="3392229"/>
                </a:lnTo>
                <a:cubicBezTo>
                  <a:pt x="1142504" y="3455328"/>
                  <a:pt x="1091353" y="3506479"/>
                  <a:pt x="1028254" y="3506479"/>
                </a:cubicBezTo>
                <a:lnTo>
                  <a:pt x="114250" y="3506479"/>
                </a:lnTo>
                <a:cubicBezTo>
                  <a:pt x="51151" y="3506479"/>
                  <a:pt x="0" y="3455328"/>
                  <a:pt x="0" y="3392229"/>
                </a:cubicBezTo>
                <a:lnTo>
                  <a:pt x="0" y="11425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2507876" numCol="1" spcCol="1270" anchor="t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BA5301A-6EB6-418C-AB12-33CF3F3F4512}"/>
              </a:ext>
            </a:extLst>
          </p:cNvPr>
          <p:cNvSpPr/>
          <p:nvPr/>
        </p:nvSpPr>
        <p:spPr>
          <a:xfrm>
            <a:off x="9589516" y="2346920"/>
            <a:ext cx="1119599" cy="2525041"/>
          </a:xfrm>
          <a:custGeom>
            <a:avLst/>
            <a:gdLst>
              <a:gd name="connsiteX0" fmla="*/ 0 w 1119599"/>
              <a:gd name="connsiteY0" fmla="*/ 111960 h 2278801"/>
              <a:gd name="connsiteX1" fmla="*/ 111960 w 1119599"/>
              <a:gd name="connsiteY1" fmla="*/ 0 h 2278801"/>
              <a:gd name="connsiteX2" fmla="*/ 1007639 w 1119599"/>
              <a:gd name="connsiteY2" fmla="*/ 0 h 2278801"/>
              <a:gd name="connsiteX3" fmla="*/ 1119599 w 1119599"/>
              <a:gd name="connsiteY3" fmla="*/ 111960 h 2278801"/>
              <a:gd name="connsiteX4" fmla="*/ 1119599 w 1119599"/>
              <a:gd name="connsiteY4" fmla="*/ 2166841 h 2278801"/>
              <a:gd name="connsiteX5" fmla="*/ 1007639 w 1119599"/>
              <a:gd name="connsiteY5" fmla="*/ 2278801 h 2278801"/>
              <a:gd name="connsiteX6" fmla="*/ 111960 w 1119599"/>
              <a:gd name="connsiteY6" fmla="*/ 2278801 h 2278801"/>
              <a:gd name="connsiteX7" fmla="*/ 0 w 1119599"/>
              <a:gd name="connsiteY7" fmla="*/ 2166841 h 2278801"/>
              <a:gd name="connsiteX8" fmla="*/ 0 w 1119599"/>
              <a:gd name="connsiteY8" fmla="*/ 111960 h 227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599" h="2278801">
                <a:moveTo>
                  <a:pt x="0" y="111960"/>
                </a:moveTo>
                <a:cubicBezTo>
                  <a:pt x="0" y="50126"/>
                  <a:pt x="50126" y="0"/>
                  <a:pt x="111960" y="0"/>
                </a:cubicBezTo>
                <a:lnTo>
                  <a:pt x="1007639" y="0"/>
                </a:lnTo>
                <a:cubicBezTo>
                  <a:pt x="1069473" y="0"/>
                  <a:pt x="1119599" y="50126"/>
                  <a:pt x="1119599" y="111960"/>
                </a:cubicBezTo>
                <a:lnTo>
                  <a:pt x="1119599" y="2166841"/>
                </a:lnTo>
                <a:cubicBezTo>
                  <a:pt x="1119599" y="2228675"/>
                  <a:pt x="1069473" y="2278801"/>
                  <a:pt x="1007639" y="2278801"/>
                </a:cubicBezTo>
                <a:lnTo>
                  <a:pt x="111960" y="2278801"/>
                </a:lnTo>
                <a:cubicBezTo>
                  <a:pt x="50126" y="2278801"/>
                  <a:pt x="0" y="2228675"/>
                  <a:pt x="0" y="2166841"/>
                </a:cubicBezTo>
                <a:lnTo>
                  <a:pt x="0" y="11196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192" tIns="51842" rIns="58192" bIns="51842" numCol="1" spcCol="1270" anchor="t" anchorCtr="0">
            <a:noAutofit/>
          </a:bodyPr>
          <a:lstStyle/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• Risk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register template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Guidelines for risk management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Program risk register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D6C6795-B4CF-4BE0-89A4-480952C503DE}"/>
              </a:ext>
            </a:extLst>
          </p:cNvPr>
          <p:cNvSpPr/>
          <p:nvPr/>
        </p:nvSpPr>
        <p:spPr>
          <a:xfrm>
            <a:off x="10815345" y="1604053"/>
            <a:ext cx="1224000" cy="3960000"/>
          </a:xfrm>
          <a:custGeom>
            <a:avLst/>
            <a:gdLst>
              <a:gd name="connsiteX0" fmla="*/ 0 w 1151998"/>
              <a:gd name="connsiteY0" fmla="*/ 115200 h 3506479"/>
              <a:gd name="connsiteX1" fmla="*/ 115200 w 1151998"/>
              <a:gd name="connsiteY1" fmla="*/ 0 h 3506479"/>
              <a:gd name="connsiteX2" fmla="*/ 1036798 w 1151998"/>
              <a:gd name="connsiteY2" fmla="*/ 0 h 3506479"/>
              <a:gd name="connsiteX3" fmla="*/ 1151998 w 1151998"/>
              <a:gd name="connsiteY3" fmla="*/ 115200 h 3506479"/>
              <a:gd name="connsiteX4" fmla="*/ 1151998 w 1151998"/>
              <a:gd name="connsiteY4" fmla="*/ 3391279 h 3506479"/>
              <a:gd name="connsiteX5" fmla="*/ 1036798 w 1151998"/>
              <a:gd name="connsiteY5" fmla="*/ 3506479 h 3506479"/>
              <a:gd name="connsiteX6" fmla="*/ 115200 w 1151998"/>
              <a:gd name="connsiteY6" fmla="*/ 3506479 h 3506479"/>
              <a:gd name="connsiteX7" fmla="*/ 0 w 1151998"/>
              <a:gd name="connsiteY7" fmla="*/ 3391279 h 3506479"/>
              <a:gd name="connsiteX8" fmla="*/ 0 w 1151998"/>
              <a:gd name="connsiteY8" fmla="*/ 115200 h 35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1998" h="3506479">
                <a:moveTo>
                  <a:pt x="0" y="115200"/>
                </a:moveTo>
                <a:cubicBezTo>
                  <a:pt x="0" y="51577"/>
                  <a:pt x="51577" y="0"/>
                  <a:pt x="115200" y="0"/>
                </a:cubicBezTo>
                <a:lnTo>
                  <a:pt x="1036798" y="0"/>
                </a:lnTo>
                <a:cubicBezTo>
                  <a:pt x="1100421" y="0"/>
                  <a:pt x="1151998" y="51577"/>
                  <a:pt x="1151998" y="115200"/>
                </a:cubicBezTo>
                <a:lnTo>
                  <a:pt x="1151998" y="3391279"/>
                </a:lnTo>
                <a:cubicBezTo>
                  <a:pt x="1151998" y="3454902"/>
                  <a:pt x="1100421" y="3506479"/>
                  <a:pt x="1036798" y="3506479"/>
                </a:cubicBezTo>
                <a:lnTo>
                  <a:pt x="115200" y="3506479"/>
                </a:lnTo>
                <a:cubicBezTo>
                  <a:pt x="51577" y="3506479"/>
                  <a:pt x="0" y="3454902"/>
                  <a:pt x="0" y="3391279"/>
                </a:cubicBezTo>
                <a:lnTo>
                  <a:pt x="0" y="11520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2507876" numCol="1" spcCol="1270" anchor="t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>
                <a:latin typeface="Arial" panose="020B0604020202020204" pitchFamily="34" charset="0"/>
                <a:cs typeface="Arial" panose="020B0604020202020204" pitchFamily="34" charset="0"/>
              </a:rPr>
              <a:t>Comms.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59F69A-EB92-417B-94BC-02412C697E16}"/>
              </a:ext>
            </a:extLst>
          </p:cNvPr>
          <p:cNvSpPr/>
          <p:nvPr/>
        </p:nvSpPr>
        <p:spPr>
          <a:xfrm>
            <a:off x="10867546" y="2346920"/>
            <a:ext cx="1119599" cy="2525041"/>
          </a:xfrm>
          <a:custGeom>
            <a:avLst/>
            <a:gdLst>
              <a:gd name="connsiteX0" fmla="*/ 0 w 1119599"/>
              <a:gd name="connsiteY0" fmla="*/ 111960 h 2278801"/>
              <a:gd name="connsiteX1" fmla="*/ 111960 w 1119599"/>
              <a:gd name="connsiteY1" fmla="*/ 0 h 2278801"/>
              <a:gd name="connsiteX2" fmla="*/ 1007639 w 1119599"/>
              <a:gd name="connsiteY2" fmla="*/ 0 h 2278801"/>
              <a:gd name="connsiteX3" fmla="*/ 1119599 w 1119599"/>
              <a:gd name="connsiteY3" fmla="*/ 111960 h 2278801"/>
              <a:gd name="connsiteX4" fmla="*/ 1119599 w 1119599"/>
              <a:gd name="connsiteY4" fmla="*/ 2166841 h 2278801"/>
              <a:gd name="connsiteX5" fmla="*/ 1007639 w 1119599"/>
              <a:gd name="connsiteY5" fmla="*/ 2278801 h 2278801"/>
              <a:gd name="connsiteX6" fmla="*/ 111960 w 1119599"/>
              <a:gd name="connsiteY6" fmla="*/ 2278801 h 2278801"/>
              <a:gd name="connsiteX7" fmla="*/ 0 w 1119599"/>
              <a:gd name="connsiteY7" fmla="*/ 2166841 h 2278801"/>
              <a:gd name="connsiteX8" fmla="*/ 0 w 1119599"/>
              <a:gd name="connsiteY8" fmla="*/ 111960 h 227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9599" h="2278801">
                <a:moveTo>
                  <a:pt x="0" y="111960"/>
                </a:moveTo>
                <a:cubicBezTo>
                  <a:pt x="0" y="50126"/>
                  <a:pt x="50126" y="0"/>
                  <a:pt x="111960" y="0"/>
                </a:cubicBezTo>
                <a:lnTo>
                  <a:pt x="1007639" y="0"/>
                </a:lnTo>
                <a:cubicBezTo>
                  <a:pt x="1069473" y="0"/>
                  <a:pt x="1119599" y="50126"/>
                  <a:pt x="1119599" y="111960"/>
                </a:cubicBezTo>
                <a:lnTo>
                  <a:pt x="1119599" y="2166841"/>
                </a:lnTo>
                <a:cubicBezTo>
                  <a:pt x="1119599" y="2228675"/>
                  <a:pt x="1069473" y="2278801"/>
                  <a:pt x="1007639" y="2278801"/>
                </a:cubicBezTo>
                <a:lnTo>
                  <a:pt x="111960" y="2278801"/>
                </a:lnTo>
                <a:cubicBezTo>
                  <a:pt x="50126" y="2278801"/>
                  <a:pt x="0" y="2228675"/>
                  <a:pt x="0" y="2166841"/>
                </a:cubicBezTo>
                <a:lnTo>
                  <a:pt x="0" y="11196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192" tIns="51842" rIns="58192" bIns="51842" numCol="1" spcCol="1270" anchor="t" anchorCtr="0">
            <a:noAutofit/>
          </a:bodyPr>
          <a:lstStyle/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PM related training courses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PM related coaching (tools, procedures, guidelines</a:t>
            </a:r>
            <a:r>
              <a:rPr lang="en-US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• Regular meetings with PL/TFLs &amp; PSOs (including PIO)</a:t>
            </a:r>
            <a:endParaRPr lang="en-US" sz="1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44500">
              <a:spcBef>
                <a:spcPct val="0"/>
              </a:spcBef>
              <a:spcAft>
                <a:spcPct val="35000"/>
              </a:spcAft>
              <a:buClr>
                <a:schemeClr val="tx1"/>
              </a:buClr>
            </a:pPr>
            <a:endParaRPr lang="en-US" sz="1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2AEA3B3-E2EE-054A-89AA-D0FA47F906D8}"/>
              </a:ext>
            </a:extLst>
          </p:cNvPr>
          <p:cNvSpPr txBox="1"/>
          <p:nvPr/>
        </p:nvSpPr>
        <p:spPr>
          <a:xfrm>
            <a:off x="-77849" y="3165635"/>
            <a:ext cx="400110" cy="14367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FEC71672-963F-A646-B64B-8B5014A17DF6}"/>
              </a:ext>
            </a:extLst>
          </p:cNvPr>
          <p:cNvSpPr/>
          <p:nvPr/>
        </p:nvSpPr>
        <p:spPr>
          <a:xfrm>
            <a:off x="322261" y="2414766"/>
            <a:ext cx="146388" cy="293849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EC1610E-D7EF-D549-A368-743640793E7C}"/>
              </a:ext>
            </a:extLst>
          </p:cNvPr>
          <p:cNvSpPr/>
          <p:nvPr/>
        </p:nvSpPr>
        <p:spPr>
          <a:xfrm>
            <a:off x="477394" y="2256589"/>
            <a:ext cx="113913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13" name="Flowchart: Document 2">
            <a:extLst>
              <a:ext uri="{FF2B5EF4-FFF2-40B4-BE49-F238E27FC236}">
                <a16:creationId xmlns:a16="http://schemas.microsoft.com/office/drawing/2014/main" id="{98E277A6-4C84-684E-8B55-F50A416B77E9}"/>
              </a:ext>
            </a:extLst>
          </p:cNvPr>
          <p:cNvSpPr/>
          <p:nvPr/>
        </p:nvSpPr>
        <p:spPr>
          <a:xfrm>
            <a:off x="3544359" y="1076605"/>
            <a:ext cx="5103283" cy="527449"/>
          </a:xfrm>
          <a:prstGeom prst="flowChartDocumen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Work Package management knowledge areas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4984" y="6374521"/>
            <a:ext cx="287931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aseline="300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Consultation with Admin +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HoD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+ PL/TFLs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aseline="30000" dirty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Combined effort of PMO and Admin</a:t>
            </a:r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388CF6D0-D8E8-4FB1-8ABD-922CA1BCFA4D}"/>
              </a:ext>
            </a:extLst>
          </p:cNvPr>
          <p:cNvSpPr/>
          <p:nvPr/>
        </p:nvSpPr>
        <p:spPr>
          <a:xfrm>
            <a:off x="606673" y="5048464"/>
            <a:ext cx="11391373" cy="304800"/>
          </a:xfrm>
          <a:prstGeom prst="leftRightArrow">
            <a:avLst>
              <a:gd name="adj1" fmla="val 100000"/>
              <a:gd name="adj2" fmla="val 56060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IT/software tools definition, upgrades, maintenance and support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PMO output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per knowledge area/topic</a:t>
            </a:r>
          </a:p>
        </p:txBody>
      </p:sp>
      <p:sp>
        <p:nvSpPr>
          <p:cNvPr id="31" name="Fußzeilenplatzhalter 3">
            <a:extLst>
              <a:ext uri="{FF2B5EF4-FFF2-40B4-BE49-F238E27FC236}">
                <a16:creationId xmlns:a16="http://schemas.microsoft.com/office/drawing/2014/main" id="{838323E5-D225-45FB-9FF0-70A90899E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D84D82-74B0-477F-AFD5-9149A9AC4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70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10B60B-FC9D-4B72-9E6C-833A773EC31A}"/>
              </a:ext>
            </a:extLst>
          </p:cNvPr>
          <p:cNvSpPr/>
          <p:nvPr/>
        </p:nvSpPr>
        <p:spPr>
          <a:xfrm>
            <a:off x="385011" y="1028138"/>
            <a:ext cx="2559184" cy="450462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Beneficiaries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BE6A722-76AF-4A36-984C-915BB8BE3E12}"/>
              </a:ext>
            </a:extLst>
          </p:cNvPr>
          <p:cNvSpPr/>
          <p:nvPr/>
        </p:nvSpPr>
        <p:spPr>
          <a:xfrm>
            <a:off x="6421112" y="746882"/>
            <a:ext cx="3117967" cy="4871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4A7DED2-7D47-42AE-882C-9AD4210BD7B5}"/>
              </a:ext>
            </a:extLst>
          </p:cNvPr>
          <p:cNvSpPr/>
          <p:nvPr/>
        </p:nvSpPr>
        <p:spPr>
          <a:xfrm>
            <a:off x="4108372" y="748257"/>
            <a:ext cx="2269404" cy="4871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PMO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CFFF21-9FE9-476C-8C17-C0BF445DC734}"/>
              </a:ext>
            </a:extLst>
          </p:cNvPr>
          <p:cNvSpPr/>
          <p:nvPr/>
        </p:nvSpPr>
        <p:spPr>
          <a:xfrm>
            <a:off x="4481349" y="1574448"/>
            <a:ext cx="1694046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Botond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010904-DE84-4810-8A0D-32EE6B463B4F}"/>
              </a:ext>
            </a:extLst>
          </p:cNvPr>
          <p:cNvSpPr/>
          <p:nvPr/>
        </p:nvSpPr>
        <p:spPr>
          <a:xfrm>
            <a:off x="4481349" y="4573167"/>
            <a:ext cx="1694046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Liviu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87308A-BC1A-4A27-AB0E-715A19BE2599}"/>
              </a:ext>
            </a:extLst>
          </p:cNvPr>
          <p:cNvSpPr/>
          <p:nvPr/>
        </p:nvSpPr>
        <p:spPr>
          <a:xfrm>
            <a:off x="4481349" y="3573594"/>
            <a:ext cx="1694046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Juergen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94E24C-B7E3-4FE8-A598-8EC1AD0DBD7A}"/>
              </a:ext>
            </a:extLst>
          </p:cNvPr>
          <p:cNvSpPr/>
          <p:nvPr/>
        </p:nvSpPr>
        <p:spPr>
          <a:xfrm>
            <a:off x="4481349" y="2574021"/>
            <a:ext cx="1694046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Carme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83D6AC-AAFC-4CB3-B1A9-65425C62D7B1}"/>
              </a:ext>
            </a:extLst>
          </p:cNvPr>
          <p:cNvSpPr/>
          <p:nvPr/>
        </p:nvSpPr>
        <p:spPr>
          <a:xfrm>
            <a:off x="546664" y="4501167"/>
            <a:ext cx="2120137" cy="5400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IT tools and service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C4DD42-85F8-4F2D-9ADE-0F6CF30E9326}"/>
              </a:ext>
            </a:extLst>
          </p:cNvPr>
          <p:cNvSpPr/>
          <p:nvPr/>
        </p:nvSpPr>
        <p:spPr>
          <a:xfrm>
            <a:off x="2944196" y="1456280"/>
            <a:ext cx="886781" cy="5739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/>
              <a:t> Single point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 of contact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FB3CBE-0354-4618-B2BB-F32F9F4C768A}"/>
              </a:ext>
            </a:extLst>
          </p:cNvPr>
          <p:cNvSpPr/>
          <p:nvPr/>
        </p:nvSpPr>
        <p:spPr>
          <a:xfrm>
            <a:off x="2944196" y="2451831"/>
            <a:ext cx="886781" cy="5739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/>
              <a:t> Single point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 of contact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43644A0-B6B7-4980-9D04-1CFF3A831226}"/>
              </a:ext>
            </a:extLst>
          </p:cNvPr>
          <p:cNvSpPr/>
          <p:nvPr/>
        </p:nvSpPr>
        <p:spPr>
          <a:xfrm>
            <a:off x="2944196" y="4421788"/>
            <a:ext cx="886781" cy="5739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/>
              <a:t> Single point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 of contact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230A455-8283-4544-99BD-F9F5320E9848}"/>
              </a:ext>
            </a:extLst>
          </p:cNvPr>
          <p:cNvSpPr/>
          <p:nvPr/>
        </p:nvSpPr>
        <p:spPr>
          <a:xfrm>
            <a:off x="2944196" y="3465367"/>
            <a:ext cx="886781" cy="5739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/>
              <a:t> Single point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 of contact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424A8A-730B-48C8-99D5-39967E1EA06C}"/>
              </a:ext>
            </a:extLst>
          </p:cNvPr>
          <p:cNvSpPr/>
          <p:nvPr/>
        </p:nvSpPr>
        <p:spPr>
          <a:xfrm>
            <a:off x="6556096" y="1387704"/>
            <a:ext cx="2847998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WP monitoring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Contact: Carme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C5E808-F58E-48F0-A039-D53DAE139A9C}"/>
              </a:ext>
            </a:extLst>
          </p:cNvPr>
          <p:cNvSpPr/>
          <p:nvPr/>
        </p:nvSpPr>
        <p:spPr>
          <a:xfrm>
            <a:off x="6556096" y="3292302"/>
            <a:ext cx="2847998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Communication &amp; Training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Contact: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Botond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DC6269-6A76-429F-964E-8002D52FB3E1}"/>
              </a:ext>
            </a:extLst>
          </p:cNvPr>
          <p:cNvSpPr/>
          <p:nvPr/>
        </p:nvSpPr>
        <p:spPr>
          <a:xfrm>
            <a:off x="6556096" y="3927168"/>
            <a:ext cx="2847998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Process, tools &amp; templates dev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Contact: Juergen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F45656-B53B-4A7E-BDA9-97D9FCEC839B}"/>
              </a:ext>
            </a:extLst>
          </p:cNvPr>
          <p:cNvSpPr/>
          <p:nvPr/>
        </p:nvSpPr>
        <p:spPr>
          <a:xfrm>
            <a:off x="6556096" y="4562034"/>
            <a:ext cx="2847998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Contact: Juergen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B48576E-33DD-4A7C-93A0-7D4102A64869}"/>
              </a:ext>
            </a:extLst>
          </p:cNvPr>
          <p:cNvSpPr/>
          <p:nvPr/>
        </p:nvSpPr>
        <p:spPr>
          <a:xfrm>
            <a:off x="6556096" y="2657436"/>
            <a:ext cx="2847998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Integrated Schedule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Contact: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Botond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0D4D0F-F248-4885-B1B0-9848E9F0E477}"/>
              </a:ext>
            </a:extLst>
          </p:cNvPr>
          <p:cNvSpPr/>
          <p:nvPr/>
        </p:nvSpPr>
        <p:spPr>
          <a:xfrm>
            <a:off x="6556096" y="2022570"/>
            <a:ext cx="2847998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Change &amp;Risk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mng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Contact: Carme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061696BA-C2E8-4E83-8051-18E988079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121" y="7391945"/>
            <a:ext cx="2810267" cy="5048955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8FD83B59-19C3-415A-884D-485BF6B71141}"/>
              </a:ext>
            </a:extLst>
          </p:cNvPr>
          <p:cNvSpPr/>
          <p:nvPr/>
        </p:nvSpPr>
        <p:spPr>
          <a:xfrm>
            <a:off x="252710" y="6572643"/>
            <a:ext cx="472597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After evaluation of workload/processes developed some roles shall be adjusted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F45B2D3-ABD2-419E-97F1-56FA1AC61885}"/>
              </a:ext>
            </a:extLst>
          </p:cNvPr>
          <p:cNvCxnSpPr>
            <a:cxnSpLocks/>
          </p:cNvCxnSpPr>
          <p:nvPr/>
        </p:nvCxnSpPr>
        <p:spPr>
          <a:xfrm flipH="1">
            <a:off x="2688832" y="1781750"/>
            <a:ext cx="1764000" cy="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6E19B1A-AD9D-46DA-96A0-55E2947083C9}"/>
              </a:ext>
            </a:extLst>
          </p:cNvPr>
          <p:cNvCxnSpPr>
            <a:cxnSpLocks/>
          </p:cNvCxnSpPr>
          <p:nvPr/>
        </p:nvCxnSpPr>
        <p:spPr>
          <a:xfrm flipH="1">
            <a:off x="2688832" y="2793386"/>
            <a:ext cx="1764000" cy="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C4104DC-E0C2-4EE1-A7DC-4080E4D23CA1}"/>
              </a:ext>
            </a:extLst>
          </p:cNvPr>
          <p:cNvCxnSpPr>
            <a:cxnSpLocks/>
          </p:cNvCxnSpPr>
          <p:nvPr/>
        </p:nvCxnSpPr>
        <p:spPr>
          <a:xfrm flipH="1">
            <a:off x="2688832" y="3808229"/>
            <a:ext cx="1764000" cy="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B00D11D-FBA4-47D2-A1A8-9728A0315F58}"/>
              </a:ext>
            </a:extLst>
          </p:cNvPr>
          <p:cNvCxnSpPr>
            <a:cxnSpLocks/>
          </p:cNvCxnSpPr>
          <p:nvPr/>
        </p:nvCxnSpPr>
        <p:spPr>
          <a:xfrm flipH="1">
            <a:off x="2688832" y="4746068"/>
            <a:ext cx="1764000" cy="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4F1F79-D2DC-4280-BFBB-876C47E4E5C0}"/>
              </a:ext>
            </a:extLst>
          </p:cNvPr>
          <p:cNvSpPr/>
          <p:nvPr/>
        </p:nvSpPr>
        <p:spPr>
          <a:xfrm>
            <a:off x="546664" y="3535802"/>
            <a:ext cx="2120137" cy="5400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PMU WPs + TBM</a:t>
            </a:r>
          </a:p>
        </p:txBody>
      </p:sp>
      <p:sp>
        <p:nvSpPr>
          <p:cNvPr id="64" name="Arrow: Pentagon 63">
            <a:extLst>
              <a:ext uri="{FF2B5EF4-FFF2-40B4-BE49-F238E27FC236}">
                <a16:creationId xmlns:a16="http://schemas.microsoft.com/office/drawing/2014/main" id="{C21B8409-1E6D-4AF2-A0A9-DC28BC20CB30}"/>
              </a:ext>
            </a:extLst>
          </p:cNvPr>
          <p:cNvSpPr/>
          <p:nvPr/>
        </p:nvSpPr>
        <p:spPr>
          <a:xfrm>
            <a:off x="546664" y="2570438"/>
            <a:ext cx="1512000" cy="540000"/>
          </a:xfrm>
          <a:prstGeom prst="homePlate">
            <a:avLst>
              <a:gd name="adj" fmla="val 17916"/>
            </a:avLst>
          </a:prstGeom>
          <a:solidFill>
            <a:schemeClr val="bg1">
              <a:lumMod val="65000"/>
            </a:schemeClr>
          </a:solidFill>
          <a:ln w="127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FTD DEMO WPs (DES, MAG, …SAE) WPSES  + WPPRD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3802798-4116-44F8-9148-E23699158B79}"/>
              </a:ext>
            </a:extLst>
          </p:cNvPr>
          <p:cNvSpPr/>
          <p:nvPr/>
        </p:nvSpPr>
        <p:spPr>
          <a:xfrm>
            <a:off x="546664" y="1605074"/>
            <a:ext cx="2120137" cy="5400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FSD WPs</a:t>
            </a:r>
          </a:p>
        </p:txBody>
      </p:sp>
      <p:sp>
        <p:nvSpPr>
          <p:cNvPr id="66" name="Arrow: Chevron 65">
            <a:extLst>
              <a:ext uri="{FF2B5EF4-FFF2-40B4-BE49-F238E27FC236}">
                <a16:creationId xmlns:a16="http://schemas.microsoft.com/office/drawing/2014/main" id="{C21B8409-1E6D-4AF2-A0A9-DC28BC20CB30}"/>
              </a:ext>
            </a:extLst>
          </p:cNvPr>
          <p:cNvSpPr/>
          <p:nvPr/>
        </p:nvSpPr>
        <p:spPr>
          <a:xfrm>
            <a:off x="2072075" y="2570438"/>
            <a:ext cx="619022" cy="540000"/>
          </a:xfrm>
          <a:prstGeom prst="chevron">
            <a:avLst>
              <a:gd name="adj" fmla="val 0"/>
            </a:avLst>
          </a:prstGeom>
          <a:solidFill>
            <a:schemeClr val="bg1">
              <a:lumMod val="65000"/>
            </a:schemeClr>
          </a:solidFill>
          <a:ln w="127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PIO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6E4D667-4343-4D29-8117-78A376175744}"/>
              </a:ext>
            </a:extLst>
          </p:cNvPr>
          <p:cNvSpPr/>
          <p:nvPr/>
        </p:nvSpPr>
        <p:spPr>
          <a:xfrm>
            <a:off x="268036" y="5781193"/>
            <a:ext cx="6996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 The Single Point of Contact is the person whom the WPs interacts for issues (questions) related to the scope of responsibilities of the PMO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450E52-F294-4C60-9B45-59231BF4F6AA}"/>
              </a:ext>
            </a:extLst>
          </p:cNvPr>
          <p:cNvSpPr/>
          <p:nvPr/>
        </p:nvSpPr>
        <p:spPr>
          <a:xfrm>
            <a:off x="546664" y="3119768"/>
            <a:ext cx="2142169" cy="289838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WPENS</a:t>
            </a: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CD9E20A0-DCB8-459A-9B6E-E06BBC657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PMO single point of contact</a:t>
            </a:r>
          </a:p>
        </p:txBody>
      </p:sp>
      <p:sp>
        <p:nvSpPr>
          <p:cNvPr id="51" name="Fußzeilenplatzhalter 3">
            <a:extLst>
              <a:ext uri="{FF2B5EF4-FFF2-40B4-BE49-F238E27FC236}">
                <a16:creationId xmlns:a16="http://schemas.microsoft.com/office/drawing/2014/main" id="{B9786EF9-AD1B-4A73-808E-DB4F8F7C2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5934B3-5AE4-4E04-95DF-F78ED24A5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38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34" grpId="0" animBg="1"/>
      <p:bldP spid="4" grpId="0" animBg="1"/>
      <p:bldP spid="5" grpId="0" animBg="1"/>
      <p:bldP spid="6" grpId="0" animBg="1"/>
      <p:bldP spid="7" grpId="0" animBg="1"/>
      <p:bldP spid="18" grpId="0"/>
      <p:bldP spid="22" grpId="0"/>
      <p:bldP spid="24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PMP/PEP </a:t>
            </a:r>
            <a:r>
              <a:rPr lang="en-US" dirty="0"/>
              <a:t>&amp; other Documents – Dependence &amp; Sequence</a:t>
            </a:r>
            <a:endParaRPr lang="en-GB" dirty="0"/>
          </a:p>
        </p:txBody>
      </p:sp>
      <p:sp>
        <p:nvSpPr>
          <p:cNvPr id="16" name="Fußzeilenplatzhalter 3">
            <a:extLst>
              <a:ext uri="{FF2B5EF4-FFF2-40B4-BE49-F238E27FC236}">
                <a16:creationId xmlns:a16="http://schemas.microsoft.com/office/drawing/2014/main" id="{B9786EF9-AD1B-4A73-808E-DB4F8F7C2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6D9FA1-99C7-4910-8E32-B85D378B0060}" type="slidenum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427254" y="959988"/>
            <a:ext cx="2592288" cy="771883"/>
          </a:xfrm>
          <a:prstGeom prst="rect">
            <a:avLst/>
          </a:prstGeom>
          <a:solidFill>
            <a:srgbClr val="D6F1FE"/>
          </a:solidFill>
          <a:ln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>
            <a:noAutofit/>
          </a:bodyPr>
          <a:lstStyle>
            <a:defPPr>
              <a:defRPr lang="de-DE"/>
            </a:defPPr>
            <a:lvl1pPr>
              <a:defRPr sz="12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CWP </a:t>
            </a: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(2021-25)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including all Work Packages (WP)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de-D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limited level of detail</a:t>
            </a: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for each WP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Textfeld 121"/>
          <p:cNvSpPr txBox="1"/>
          <p:nvPr/>
        </p:nvSpPr>
        <p:spPr>
          <a:xfrm>
            <a:off x="889174" y="3650662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2022, …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Textfeld 125"/>
          <p:cNvSpPr txBox="1"/>
          <p:nvPr/>
        </p:nvSpPr>
        <p:spPr>
          <a:xfrm>
            <a:off x="7437802" y="3448164"/>
            <a:ext cx="2978678" cy="803478"/>
          </a:xfrm>
          <a:prstGeom prst="rect">
            <a:avLst/>
          </a:prstGeom>
          <a:solidFill>
            <a:srgbClr val="D6F1FE"/>
          </a:solidFill>
          <a:ln>
            <a:solidFill>
              <a:schemeClr val="tx1"/>
            </a:solidFill>
            <a:prstDash val="solid"/>
          </a:ln>
        </p:spPr>
        <p:txBody>
          <a:bodyPr wrap="square" lIns="72000" tIns="36000" rIns="36000" bIns="36000" rtlCol="0">
            <a:noAutofit/>
          </a:bodyPr>
          <a:lstStyle>
            <a:defPPr>
              <a:defRPr lang="en-US"/>
            </a:defPPr>
            <a:lvl1pPr algn="ctr">
              <a:defRPr sz="1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AWP (2022, …):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 Information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from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 PH (Updates)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Information </a:t>
            </a: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from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 PEP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for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 2022, …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Textfeld 126"/>
          <p:cNvSpPr txBox="1"/>
          <p:nvPr/>
        </p:nvSpPr>
        <p:spPr>
          <a:xfrm>
            <a:off x="7437802" y="4374061"/>
            <a:ext cx="2978678" cy="805430"/>
          </a:xfrm>
          <a:prstGeom prst="rect">
            <a:avLst/>
          </a:prstGeom>
          <a:solidFill>
            <a:srgbClr val="DFFDEC"/>
          </a:solidFill>
          <a:ln w="6350">
            <a:solidFill>
              <a:schemeClr val="tx1"/>
            </a:solidFill>
            <a:prstDash val="sysDot"/>
          </a:ln>
        </p:spPr>
        <p:txBody>
          <a:bodyPr wrap="square" lIns="72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IMS (2022, …):  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Definition of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Task Specifications for 2022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de-DE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Deliverables for 2022</a:t>
            </a: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, … (Level-3)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9" name="Gewinkelter Verbinder 128"/>
          <p:cNvCxnSpPr>
            <a:endCxn id="126" idx="1"/>
          </p:cNvCxnSpPr>
          <p:nvPr/>
        </p:nvCxnSpPr>
        <p:spPr>
          <a:xfrm flipV="1">
            <a:off x="6036055" y="3849903"/>
            <a:ext cx="1401747" cy="40173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winkelter Verbinder 130"/>
          <p:cNvCxnSpPr>
            <a:endCxn id="127" idx="1"/>
          </p:cNvCxnSpPr>
          <p:nvPr/>
        </p:nvCxnSpPr>
        <p:spPr>
          <a:xfrm>
            <a:off x="6036055" y="4363168"/>
            <a:ext cx="1401747" cy="41360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winkelter Verbinder 138"/>
          <p:cNvCxnSpPr>
            <a:endCxn id="123" idx="1"/>
          </p:cNvCxnSpPr>
          <p:nvPr/>
        </p:nvCxnSpPr>
        <p:spPr>
          <a:xfrm rot="16200000" flipH="1">
            <a:off x="219374" y="2376795"/>
            <a:ext cx="2388539" cy="1098689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340" y="731017"/>
            <a:ext cx="5194140" cy="666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</p:pic>
      <p:grpSp>
        <p:nvGrpSpPr>
          <p:cNvPr id="41" name="Gruppieren 40"/>
          <p:cNvGrpSpPr/>
          <p:nvPr/>
        </p:nvGrpSpPr>
        <p:grpSpPr>
          <a:xfrm>
            <a:off x="1919536" y="2708920"/>
            <a:ext cx="4212267" cy="2847569"/>
            <a:chOff x="2099757" y="3985900"/>
            <a:chExt cx="4212267" cy="2847569"/>
          </a:xfrm>
        </p:grpSpPr>
        <p:sp>
          <p:nvSpPr>
            <p:cNvPr id="123" name="Textfeld 122"/>
            <p:cNvSpPr txBox="1"/>
            <p:nvPr/>
          </p:nvSpPr>
          <p:spPr>
            <a:xfrm>
              <a:off x="2143209" y="3985900"/>
              <a:ext cx="4073067" cy="2822979"/>
            </a:xfrm>
            <a:prstGeom prst="rect">
              <a:avLst/>
            </a:prstGeom>
            <a:solidFill>
              <a:srgbClr val="DFFDEC"/>
            </a:solidFill>
            <a:ln w="6350">
              <a:solidFill>
                <a:schemeClr val="tx1"/>
              </a:solidFill>
              <a:prstDash val="sysDot"/>
            </a:ln>
          </p:spPr>
          <p:txBody>
            <a:bodyPr wrap="square" lIns="144000" tIns="36000" rIns="36000" bIns="3600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PMP</a:t>
              </a:r>
              <a:r>
                <a:rPr kumimoji="0" lang="de-DE" sz="1800" b="0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/</a:t>
              </a:r>
              <a:r>
                <a:rPr kumimoji="0" lang="de-DE" sz="1800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PEP</a:t>
              </a:r>
            </a:p>
            <a:p>
              <a:pPr marL="72000" marR="0" lvl="0" indent="-144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400" b="0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central and single point of reference</a:t>
              </a: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(i.e. one single repository of WP information); specific for WP</a:t>
              </a:r>
            </a:p>
            <a:p>
              <a:pPr marL="72000" marR="0" lvl="0" indent="-144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under responsibility of respective PL/TFL</a:t>
              </a:r>
            </a:p>
            <a:p>
              <a:pPr marL="72000" marR="0" lvl="0" indent="-144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to be </a:t>
              </a:r>
              <a:r>
                <a:rPr kumimoji="0" lang="de-DE" sz="1400" b="0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approved</a:t>
              </a: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by respective "Board"</a:t>
              </a:r>
            </a:p>
            <a:p>
              <a:pPr marL="72000" marR="0" lvl="0" indent="-1440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c</a:t>
              </a: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overs 5 years (consistent </a:t>
              </a: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with CWP)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Including </a:t>
              </a:r>
              <a:r>
                <a:rPr kumimoji="0" lang="de-DE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WBS &amp; Planning </a:t>
              </a: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(for 5 years)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 </a:t>
              </a:r>
              <a:r>
                <a:rPr kumimoji="0" lang="de-DE" sz="1400" b="0" i="0" u="sng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Deliverables</a:t>
              </a:r>
              <a:r>
                <a:rPr kumimoji="0" lang="de-DE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</a:t>
              </a: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(</a:t>
              </a:r>
              <a:r>
                <a:rPr kumimoji="0" lang="de-DE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defined</a:t>
              </a: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in </a:t>
              </a:r>
              <a:r>
                <a:rPr kumimoji="0" lang="de-DE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line</a:t>
              </a: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</a:t>
              </a:r>
              <a:r>
                <a:rPr kumimoji="0" lang="de-DE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with</a:t>
              </a: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WBS)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 </a:t>
              </a:r>
              <a:r>
                <a:rPr kumimoji="0" lang="de-DE" sz="1400" b="0" i="0" u="sng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more</a:t>
              </a: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</a:t>
              </a:r>
              <a:r>
                <a:rPr kumimoji="0" lang="de-DE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details</a:t>
              </a: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</a:t>
              </a:r>
              <a:r>
                <a:rPr kumimoji="0" lang="de-DE" sz="1400" b="0" i="0" u="sng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for</a:t>
              </a:r>
              <a:r>
                <a:rPr kumimoji="0" lang="de-DE" sz="14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</a:t>
              </a:r>
              <a:r>
                <a:rPr kumimoji="0" lang="de-DE" sz="1400" b="0" i="0" u="sng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each</a:t>
              </a: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</a:t>
              </a:r>
              <a:r>
                <a:rPr kumimoji="0" lang="de-DE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upcoming</a:t>
              </a:r>
              <a:r>
                <a: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</a:t>
              </a:r>
              <a:r>
                <a:rPr kumimoji="0" lang="de-DE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year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hteck 16"/>
            <p:cNvSpPr/>
            <p:nvPr/>
          </p:nvSpPr>
          <p:spPr>
            <a:xfrm>
              <a:off x="2099757" y="6310249"/>
              <a:ext cx="421226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New </a:t>
              </a:r>
              <a:r>
                <a:rPr kumimoji="0" lang="de-DE" sz="1400" b="1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Templates </a:t>
              </a: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will allow </a:t>
              </a:r>
              <a:r>
                <a:rPr kumimoji="0" lang="de-DE" sz="1400" b="1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easy extraction of dedicated sections</a:t>
              </a: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Wingdings" panose="05000000000000000000" pitchFamily="2" charset="2"/>
                </a:rPr>
                <a:t> for use in other documents (e.g. AWP)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7" name="Rechteck 66"/>
          <p:cNvSpPr/>
          <p:nvPr/>
        </p:nvSpPr>
        <p:spPr>
          <a:xfrm>
            <a:off x="6131803" y="2854097"/>
            <a:ext cx="1340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Use of existing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sections from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approved PMP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(annual update)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774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7" grpId="0" animBg="1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3458" y="842122"/>
            <a:ext cx="1118910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AIMS</a:t>
            </a:r>
          </a:p>
          <a:p>
            <a:pPr lvl="0" algn="just">
              <a:spcAft>
                <a:spcPts val="0"/>
              </a:spcAft>
            </a:pPr>
            <a:endParaRPr lang="en-GB" sz="2400" b="1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Identification and tracking of 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grant level and critical activities, deliverables, milestones and decision points that have a significant impact on the overall delivery of the programme </a:t>
            </a:r>
            <a:endParaRPr lang="en-GB" sz="2400" dirty="0">
              <a:latin typeface="Times New Roman" panose="02020603050405020304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dependencies required for achieving critical milestones and taking key decisions</a:t>
            </a:r>
            <a:endParaRPr lang="en-GB" sz="2400" dirty="0">
              <a:latin typeface="Times New Roman" panose="02020603050405020304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Integration and regular update of information on 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time schedule from the Work Packages 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critical activities, deliverables, milestones and decision points</a:t>
            </a:r>
            <a:endParaRPr lang="en-GB" sz="2400" dirty="0">
              <a:latin typeface="Times New Roman" panose="02020603050405020304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Basis for 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reporting and monitoring approach (e.g. identification of significant deviations from the agreed baseline)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notifying the Department Heads and the Programme Manager about deviations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algn="just"/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(Change and version control applied)</a:t>
            </a:r>
            <a:endParaRPr lang="en-GB" sz="2400" dirty="0">
              <a:latin typeface="Times New Roman" panose="02020603050405020304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BCF0B-5F67-408C-A9D4-EA220AEF7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 – Integrated </a:t>
            </a:r>
            <a:r>
              <a:rPr lang="en-US" err="1"/>
              <a:t>Programme</a:t>
            </a:r>
            <a:r>
              <a:rPr lang="en-US"/>
              <a:t> Schedule (1)</a:t>
            </a:r>
            <a:endParaRPr lang="en-US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A83C6DDA-34CC-4D71-8095-559EC3EB5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4B02BE-D258-4A0A-AD1D-43A311937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75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BCF0B-5F67-408C-A9D4-EA220AEF7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 – Integrated </a:t>
            </a:r>
            <a:r>
              <a:rPr lang="en-US" err="1"/>
              <a:t>Programme</a:t>
            </a:r>
            <a:r>
              <a:rPr lang="en-US"/>
              <a:t> Schedule (2)</a:t>
            </a:r>
            <a:endParaRPr lang="en-US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A83C6DDA-34CC-4D71-8095-559EC3EB5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0C1872-4D78-4F96-8627-0231EF44F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095388-D1CC-4BF2-844F-BFFA12A7AB99}"/>
              </a:ext>
            </a:extLst>
          </p:cNvPr>
          <p:cNvSpPr/>
          <p:nvPr/>
        </p:nvSpPr>
        <p:spPr>
          <a:xfrm>
            <a:off x="254578" y="788154"/>
            <a:ext cx="11131177" cy="489364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Hierarchical approach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Top layer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- Grant Agreement level schedule</a:t>
            </a:r>
          </a:p>
          <a:p>
            <a:pPr lvl="1" algn="just"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Grant deliverables and milestones; </a:t>
            </a:r>
          </a:p>
          <a:p>
            <a:pPr lvl="1" algn="just"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other important milestones from the Roadmap and the CWP regarded as highly important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Middle layer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- Schedule for critical items identified for closer monitoring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 </a:t>
            </a:r>
          </a:p>
          <a:p>
            <a:pPr lvl="1" algn="just"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Following the criteria defined by the EUROfusion management, a number of items from the WPs are monitored closely due to their importance. </a:t>
            </a:r>
            <a:endParaRPr lang="en-GB" sz="24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 lvl="1" algn="just"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e.g. Pilot plants, Items with high budgetary impact</a:t>
            </a:r>
            <a:r>
              <a:rPr kumimoji="0" lang="en-GB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 or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</a:rPr>
              <a:t> high scope impact, etc.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ea typeface="Calibri" panose="020F0502020204030204" pitchFamily="34" charset="0"/>
              </a:rPr>
              <a:t>Lowest layer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ea typeface="Calibri" panose="020F0502020204030204" pitchFamily="34" charset="0"/>
              </a:rPr>
              <a:t>– Work Package schedule: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ea typeface="Calibri" panose="020F0502020204030204" pitchFamily="34" charset="0"/>
              </a:rPr>
              <a:t> </a:t>
            </a:r>
          </a:p>
          <a:p>
            <a:pPr lvl="1" algn="just"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ea typeface="Calibri" panose="020F0502020204030204" pitchFamily="34" charset="0"/>
              </a:rPr>
              <a:t>The detailed schedule of the WPs</a:t>
            </a:r>
            <a:r>
              <a:rPr kumimoji="0" lang="en-GB" sz="2400" b="0" i="0" u="none" strike="noStrike" kern="1200" cap="none" spc="0" normalizeH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ea typeface="Calibri" panose="020F0502020204030204" pitchFamily="34" charset="0"/>
              </a:rPr>
              <a:t> 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ea typeface="Calibri" panose="020F0502020204030204" pitchFamily="34" charset="0"/>
              </a:rPr>
              <a:t>very different level of maturity and details</a:t>
            </a:r>
            <a:r>
              <a:rPr lang="en-GB" sz="2400" dirty="0">
                <a:solidFill>
                  <a:srgbClr val="7F7F7F"/>
                </a:solidFill>
                <a:ea typeface="Calibri" panose="020F0502020204030204" pitchFamily="34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B0B0B0"/>
              </a:solidFill>
              <a:effectLst/>
              <a:uLnTx/>
              <a:uFillTx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6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BCF0B-5F67-408C-A9D4-EA220AEF7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 – Integrated </a:t>
            </a:r>
            <a:r>
              <a:rPr lang="en-US" err="1"/>
              <a:t>Programme</a:t>
            </a:r>
            <a:r>
              <a:rPr lang="en-US"/>
              <a:t> Schedule (3)</a:t>
            </a:r>
            <a:endParaRPr lang="en-US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A83C6DDA-34CC-4D71-8095-559EC3EB5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75CFE-6FF2-406C-ACD9-AB46EEA91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D78881-2937-4970-B181-ADE8D6CD4F2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57" y="745757"/>
            <a:ext cx="8472360" cy="607565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77B02AF-981C-4DD1-AE3F-CAC321A4510E}"/>
              </a:ext>
            </a:extLst>
          </p:cNvPr>
          <p:cNvSpPr/>
          <p:nvPr/>
        </p:nvSpPr>
        <p:spPr>
          <a:xfrm>
            <a:off x="8722444" y="5111887"/>
            <a:ext cx="3323432" cy="12003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Next steps: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Monitoring approach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Definition of interface to WPs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Tool selection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8868697" y="1170040"/>
            <a:ext cx="580102" cy="1524000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625778" y="1613790"/>
            <a:ext cx="2064774" cy="707886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n>
                  <a:solidFill>
                    <a:schemeClr val="accent1">
                      <a:shade val="95000"/>
                      <a:satMod val="105000"/>
                    </a:schemeClr>
                  </a:solidFill>
                </a:ln>
              </a:rPr>
              <a:t>Definition of Top and Middle layers</a:t>
            </a:r>
            <a:endParaRPr lang="en-GB" sz="2000" dirty="0"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11983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E9C03A-7BDC-4BFE-9F80-00FE006A8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106019-9E3C-494A-B429-8876154B5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Goal: </a:t>
            </a:r>
            <a:r>
              <a:rPr lang="en-US" dirty="0"/>
              <a:t>display high level information with main events and actions </a:t>
            </a:r>
          </a:p>
          <a:p>
            <a:r>
              <a:rPr lang="en-US" dirty="0"/>
              <a:t>PMO as the owner of the file</a:t>
            </a:r>
          </a:p>
          <a:p>
            <a:pPr lvl="1"/>
            <a:r>
              <a:rPr lang="en-US" dirty="0"/>
              <a:t>will maintain the file with input from </a:t>
            </a:r>
            <a:r>
              <a:rPr lang="en-US" dirty="0" err="1"/>
              <a:t>HoDs</a:t>
            </a:r>
            <a:endParaRPr lang="en-US" dirty="0"/>
          </a:p>
          <a:p>
            <a:pPr lvl="1"/>
            <a:r>
              <a:rPr lang="en-US" dirty="0"/>
              <a:t>will publish the updated file regularly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C63E4E42-83AB-4081-A4EE-2F22938E6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PMO | IMS training | 16 April 2021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98C741-FA48-480C-AE10-4339B6990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06F84A0-E56E-457A-AB00-F419ACBB4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928" y="2698917"/>
            <a:ext cx="9534144" cy="345612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BED2BB9-6EB5-488F-AC05-D69B0DDB8C33}"/>
              </a:ext>
            </a:extLst>
          </p:cNvPr>
          <p:cNvSpPr/>
          <p:nvPr/>
        </p:nvSpPr>
        <p:spPr>
          <a:xfrm>
            <a:off x="211461" y="6156012"/>
            <a:ext cx="1312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hlinkClick r:id="rId3"/>
              </a:rPr>
              <a:t>Link to Wiki</a:t>
            </a:r>
            <a:endParaRPr lang="en-US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1FA773-010A-4A2C-8477-F23B043610F7}"/>
              </a:ext>
            </a:extLst>
          </p:cNvPr>
          <p:cNvSpPr/>
          <p:nvPr/>
        </p:nvSpPr>
        <p:spPr>
          <a:xfrm>
            <a:off x="8335054" y="1610237"/>
            <a:ext cx="3645485" cy="923330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Next steps:</a:t>
            </a:r>
          </a:p>
          <a:p>
            <a:pPr marL="285750" indent="-285750">
              <a:buFontTx/>
              <a:buChar char="-"/>
            </a:pPr>
            <a:r>
              <a:rPr lang="en-US" dirty="0"/>
              <a:t>Split between actions and events</a:t>
            </a:r>
          </a:p>
          <a:p>
            <a:pPr marL="285750" indent="-285750">
              <a:buFontTx/>
              <a:buChar char="-"/>
            </a:pPr>
            <a:r>
              <a:rPr lang="en-US" dirty="0"/>
              <a:t>Display in Indico under evaluation</a:t>
            </a:r>
          </a:p>
        </p:txBody>
      </p:sp>
    </p:spTree>
    <p:extLst>
      <p:ext uri="{BB962C8B-B14F-4D97-AF65-F5344CB8AC3E}">
        <p14:creationId xmlns:p14="http://schemas.microsoft.com/office/powerpoint/2010/main" val="40717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4CFFBDD-059F-41FF-91F0-184EDA04C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PMO | IMS training | 16 April 2021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50606D-6398-4287-94C2-1C8B5211AA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6D9FA1-99C7-4910-8E32-B85D378B0060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026" name="Picture 2" descr="Contact Chaiway « Chaiway">
            <a:extLst>
              <a:ext uri="{FF2B5EF4-FFF2-40B4-BE49-F238E27FC236}">
                <a16:creationId xmlns:a16="http://schemas.microsoft.com/office/drawing/2014/main" id="{FC5090BF-9835-435B-9284-971B8D800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151" y="2114550"/>
            <a:ext cx="561975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512790"/>
      </p:ext>
    </p:extLst>
  </p:cSld>
  <p:clrMapOvr>
    <a:masterClrMapping/>
  </p:clrMapOvr>
</p:sld>
</file>

<file path=ppt/theme/theme1.xml><?xml version="1.0" encoding="utf-8"?>
<a:theme xmlns:a="http://schemas.openxmlformats.org/drawingml/2006/main" name="EUROfusion.1line_5_3_20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1663</Words>
  <Application>Microsoft Office PowerPoint</Application>
  <PresentationFormat>Widescreen</PresentationFormat>
  <Paragraphs>274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Symbol</vt:lpstr>
      <vt:lpstr>Times New Roman</vt:lpstr>
      <vt:lpstr>Wingdings</vt:lpstr>
      <vt:lpstr>EUROfusion.1line_5_3_2019</vt:lpstr>
      <vt:lpstr>IMS training April 16th, 2021</vt:lpstr>
      <vt:lpstr>PMO output per knowledge area/topic</vt:lpstr>
      <vt:lpstr>PMO single point of contact</vt:lpstr>
      <vt:lpstr>PMP/PEP &amp; other Documents – Dependence &amp; Sequence</vt:lpstr>
      <vt:lpstr>IPS – Integrated Programme Schedule (1)</vt:lpstr>
      <vt:lpstr>IPS – Integrated Programme Schedule (2)</vt:lpstr>
      <vt:lpstr>IPS – Integrated Programme Schedule (3)</vt:lpstr>
      <vt:lpstr>Timeline</vt:lpstr>
      <vt:lpstr>PowerPoint Presentation</vt:lpstr>
      <vt:lpstr>PMP/PEP &amp; other Documents – Dependence &amp; Sequence</vt:lpstr>
      <vt:lpstr>Hierarchy of Documents in EUROfusion</vt:lpstr>
      <vt:lpstr>Consistent PM-approach for FP9:  Basis  “PMP Portfolio”</vt:lpstr>
    </vt:vector>
  </TitlesOfParts>
  <Company>EUROfusion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Activities associated with WP implementation</dc:title>
  <dc:creator>Kalupin Denis</dc:creator>
  <cp:lastModifiedBy>Vinagre, Fabio Marques (ux02239)</cp:lastModifiedBy>
  <cp:revision>226</cp:revision>
  <dcterms:created xsi:type="dcterms:W3CDTF">2021-01-21T16:29:20Z</dcterms:created>
  <dcterms:modified xsi:type="dcterms:W3CDTF">2021-04-15T19:10:54Z</dcterms:modified>
</cp:coreProperties>
</file>