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3" d="100"/>
          <a:sy n="73"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C69D82A6-9568-42A6-9A77-E0D01304202A}" type="datetimeFigureOut">
              <a:rPr lang="fr-FR" smtClean="0"/>
              <a:t>16/04/2021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646E90-3666-4AF3-B904-B5731A888139}" type="slidenum">
              <a:rPr lang="fr-FR" smtClean="0"/>
              <a:t>‹N°›</a:t>
            </a:fld>
            <a:endParaRPr lang="fr-FR"/>
          </a:p>
        </p:txBody>
      </p:sp>
    </p:spTree>
    <p:extLst>
      <p:ext uri="{BB962C8B-B14F-4D97-AF65-F5344CB8AC3E}">
        <p14:creationId xmlns:p14="http://schemas.microsoft.com/office/powerpoint/2010/main" val="3762215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9D82A6-9568-42A6-9A77-E0D01304202A}" type="datetimeFigureOut">
              <a:rPr lang="fr-FR" smtClean="0"/>
              <a:t>16/04/2021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646E90-3666-4AF3-B904-B5731A888139}" type="slidenum">
              <a:rPr lang="fr-FR" smtClean="0"/>
              <a:t>‹N°›</a:t>
            </a:fld>
            <a:endParaRPr lang="fr-FR"/>
          </a:p>
        </p:txBody>
      </p:sp>
    </p:spTree>
    <p:extLst>
      <p:ext uri="{BB962C8B-B14F-4D97-AF65-F5344CB8AC3E}">
        <p14:creationId xmlns:p14="http://schemas.microsoft.com/office/powerpoint/2010/main" val="227302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9D82A6-9568-42A6-9A77-E0D01304202A}" type="datetimeFigureOut">
              <a:rPr lang="fr-FR" smtClean="0"/>
              <a:t>16/04/2021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646E90-3666-4AF3-B904-B5731A888139}" type="slidenum">
              <a:rPr lang="fr-FR" smtClean="0"/>
              <a:t>‹N°›</a:t>
            </a:fld>
            <a:endParaRPr lang="fr-FR"/>
          </a:p>
        </p:txBody>
      </p:sp>
    </p:spTree>
    <p:extLst>
      <p:ext uri="{BB962C8B-B14F-4D97-AF65-F5344CB8AC3E}">
        <p14:creationId xmlns:p14="http://schemas.microsoft.com/office/powerpoint/2010/main" val="2506804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9D82A6-9568-42A6-9A77-E0D01304202A}" type="datetimeFigureOut">
              <a:rPr lang="fr-FR" smtClean="0"/>
              <a:t>16/04/2021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646E90-3666-4AF3-B904-B5731A888139}" type="slidenum">
              <a:rPr lang="fr-FR" smtClean="0"/>
              <a:t>‹N°›</a:t>
            </a:fld>
            <a:endParaRPr lang="fr-FR"/>
          </a:p>
        </p:txBody>
      </p:sp>
    </p:spTree>
    <p:extLst>
      <p:ext uri="{BB962C8B-B14F-4D97-AF65-F5344CB8AC3E}">
        <p14:creationId xmlns:p14="http://schemas.microsoft.com/office/powerpoint/2010/main" val="2866697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C69D82A6-9568-42A6-9A77-E0D01304202A}" type="datetimeFigureOut">
              <a:rPr lang="fr-FR" smtClean="0"/>
              <a:t>16/04/2021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646E90-3666-4AF3-B904-B5731A888139}" type="slidenum">
              <a:rPr lang="fr-FR" smtClean="0"/>
              <a:t>‹N°›</a:t>
            </a:fld>
            <a:endParaRPr lang="fr-FR"/>
          </a:p>
        </p:txBody>
      </p:sp>
    </p:spTree>
    <p:extLst>
      <p:ext uri="{BB962C8B-B14F-4D97-AF65-F5344CB8AC3E}">
        <p14:creationId xmlns:p14="http://schemas.microsoft.com/office/powerpoint/2010/main" val="4006305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69D82A6-9568-42A6-9A77-E0D01304202A}" type="datetimeFigureOut">
              <a:rPr lang="fr-FR" smtClean="0"/>
              <a:t>16/04/2021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646E90-3666-4AF3-B904-B5731A888139}" type="slidenum">
              <a:rPr lang="fr-FR" smtClean="0"/>
              <a:t>‹N°›</a:t>
            </a:fld>
            <a:endParaRPr lang="fr-FR"/>
          </a:p>
        </p:txBody>
      </p:sp>
    </p:spTree>
    <p:extLst>
      <p:ext uri="{BB962C8B-B14F-4D97-AF65-F5344CB8AC3E}">
        <p14:creationId xmlns:p14="http://schemas.microsoft.com/office/powerpoint/2010/main" val="3829070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69D82A6-9568-42A6-9A77-E0D01304202A}" type="datetimeFigureOut">
              <a:rPr lang="fr-FR" smtClean="0"/>
              <a:t>16/04/2021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1646E90-3666-4AF3-B904-B5731A888139}" type="slidenum">
              <a:rPr lang="fr-FR" smtClean="0"/>
              <a:t>‹N°›</a:t>
            </a:fld>
            <a:endParaRPr lang="fr-FR"/>
          </a:p>
        </p:txBody>
      </p:sp>
    </p:spTree>
    <p:extLst>
      <p:ext uri="{BB962C8B-B14F-4D97-AF65-F5344CB8AC3E}">
        <p14:creationId xmlns:p14="http://schemas.microsoft.com/office/powerpoint/2010/main" val="3534437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69D82A6-9568-42A6-9A77-E0D01304202A}" type="datetimeFigureOut">
              <a:rPr lang="fr-FR" smtClean="0"/>
              <a:t>16/04/2021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1646E90-3666-4AF3-B904-B5731A888139}" type="slidenum">
              <a:rPr lang="fr-FR" smtClean="0"/>
              <a:t>‹N°›</a:t>
            </a:fld>
            <a:endParaRPr lang="fr-FR"/>
          </a:p>
        </p:txBody>
      </p:sp>
    </p:spTree>
    <p:extLst>
      <p:ext uri="{BB962C8B-B14F-4D97-AF65-F5344CB8AC3E}">
        <p14:creationId xmlns:p14="http://schemas.microsoft.com/office/powerpoint/2010/main" val="67414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9D82A6-9568-42A6-9A77-E0D01304202A}" type="datetimeFigureOut">
              <a:rPr lang="fr-FR" smtClean="0"/>
              <a:t>16/04/2021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1646E90-3666-4AF3-B904-B5731A888139}" type="slidenum">
              <a:rPr lang="fr-FR" smtClean="0"/>
              <a:t>‹N°›</a:t>
            </a:fld>
            <a:endParaRPr lang="fr-FR"/>
          </a:p>
        </p:txBody>
      </p:sp>
    </p:spTree>
    <p:extLst>
      <p:ext uri="{BB962C8B-B14F-4D97-AF65-F5344CB8AC3E}">
        <p14:creationId xmlns:p14="http://schemas.microsoft.com/office/powerpoint/2010/main" val="4094407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69D82A6-9568-42A6-9A77-E0D01304202A}" type="datetimeFigureOut">
              <a:rPr lang="fr-FR" smtClean="0"/>
              <a:t>16/04/2021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646E90-3666-4AF3-B904-B5731A888139}" type="slidenum">
              <a:rPr lang="fr-FR" smtClean="0"/>
              <a:t>‹N°›</a:t>
            </a:fld>
            <a:endParaRPr lang="fr-FR"/>
          </a:p>
        </p:txBody>
      </p:sp>
    </p:spTree>
    <p:extLst>
      <p:ext uri="{BB962C8B-B14F-4D97-AF65-F5344CB8AC3E}">
        <p14:creationId xmlns:p14="http://schemas.microsoft.com/office/powerpoint/2010/main" val="47982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69D82A6-9568-42A6-9A77-E0D01304202A}" type="datetimeFigureOut">
              <a:rPr lang="fr-FR" smtClean="0"/>
              <a:t>16/04/2021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646E90-3666-4AF3-B904-B5731A888139}" type="slidenum">
              <a:rPr lang="fr-FR" smtClean="0"/>
              <a:t>‹N°›</a:t>
            </a:fld>
            <a:endParaRPr lang="fr-FR"/>
          </a:p>
        </p:txBody>
      </p:sp>
    </p:spTree>
    <p:extLst>
      <p:ext uri="{BB962C8B-B14F-4D97-AF65-F5344CB8AC3E}">
        <p14:creationId xmlns:p14="http://schemas.microsoft.com/office/powerpoint/2010/main" val="785984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D82A6-9568-42A6-9A77-E0D01304202A}" type="datetimeFigureOut">
              <a:rPr lang="fr-FR" smtClean="0"/>
              <a:t>16/04/2021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46E90-3666-4AF3-B904-B5731A888139}" type="slidenum">
              <a:rPr lang="fr-FR" smtClean="0"/>
              <a:t>‹N°›</a:t>
            </a:fld>
            <a:endParaRPr lang="fr-FR"/>
          </a:p>
        </p:txBody>
      </p:sp>
    </p:spTree>
    <p:extLst>
      <p:ext uri="{BB962C8B-B14F-4D97-AF65-F5344CB8AC3E}">
        <p14:creationId xmlns:p14="http://schemas.microsoft.com/office/powerpoint/2010/main" val="1008080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dico.euro-fusion.org/category/282/" TargetMode="External"/><Relationship Id="rId2" Type="http://schemas.openxmlformats.org/officeDocument/2006/relationships/hyperlink" Target="https://wiki.euro-fusion.org/wiki/WPAC_wikipages:_Advance_Computing_Work_Packag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118232" y="523469"/>
            <a:ext cx="5423280" cy="1015663"/>
          </a:xfrm>
          <a:prstGeom prst="rect">
            <a:avLst/>
          </a:prstGeom>
          <a:noFill/>
        </p:spPr>
        <p:txBody>
          <a:bodyPr wrap="none" rtlCol="0">
            <a:spAutoFit/>
          </a:bodyPr>
          <a:lstStyle/>
          <a:p>
            <a:pPr algn="ctr"/>
            <a:r>
              <a:rPr lang="fr-FR" sz="2400" u="sng" dirty="0" smtClean="0">
                <a:latin typeface="Arial" panose="020B0604020202020204" pitchFamily="34" charset="0"/>
                <a:cs typeface="Arial" panose="020B0604020202020204" pitchFamily="34" charset="0"/>
              </a:rPr>
              <a:t>Project news and points for </a:t>
            </a:r>
            <a:r>
              <a:rPr lang="fr-FR" sz="2400" u="sng" dirty="0" smtClean="0">
                <a:latin typeface="Arial" panose="020B0604020202020204" pitchFamily="34" charset="0"/>
                <a:cs typeface="Arial" panose="020B0604020202020204" pitchFamily="34" charset="0"/>
              </a:rPr>
              <a:t>discussion</a:t>
            </a:r>
            <a:endParaRPr lang="fr-FR" dirty="0" smtClean="0">
              <a:latin typeface="Arial" panose="020B0604020202020204" pitchFamily="34" charset="0"/>
              <a:cs typeface="Arial" panose="020B0604020202020204" pitchFamily="34" charset="0"/>
            </a:endParaRPr>
          </a:p>
          <a:p>
            <a:pPr algn="ctr"/>
            <a:endParaRPr lang="fr-FR" dirty="0" smtClean="0">
              <a:latin typeface="Arial" panose="020B0604020202020204" pitchFamily="34" charset="0"/>
              <a:cs typeface="Arial" panose="020B0604020202020204" pitchFamily="34" charset="0"/>
            </a:endParaRPr>
          </a:p>
          <a:p>
            <a:pPr algn="ctr"/>
            <a:r>
              <a:rPr lang="fr-FR" dirty="0" smtClean="0">
                <a:latin typeface="Arial" panose="020B0604020202020204" pitchFamily="34" charset="0"/>
                <a:cs typeface="Arial" panose="020B0604020202020204" pitchFamily="34" charset="0"/>
              </a:rPr>
              <a:t>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Nardon</a:t>
            </a:r>
            <a:r>
              <a:rPr lang="fr-FR" dirty="0" smtClean="0">
                <a:latin typeface="Arial" panose="020B0604020202020204" pitchFamily="34" charset="0"/>
                <a:cs typeface="Arial" panose="020B0604020202020204" pitchFamily="34" charset="0"/>
              </a:rPr>
              <a:t>, TSVV9 Progress Meeting, </a:t>
            </a:r>
            <a:r>
              <a:rPr lang="fr-FR" dirty="0" smtClean="0">
                <a:latin typeface="Arial" panose="020B0604020202020204" pitchFamily="34" charset="0"/>
                <a:cs typeface="Arial" panose="020B0604020202020204" pitchFamily="34" charset="0"/>
              </a:rPr>
              <a:t>16</a:t>
            </a:r>
            <a:r>
              <a:rPr lang="fr-FR" dirty="0" smtClean="0">
                <a:latin typeface="Arial" panose="020B0604020202020204" pitchFamily="34" charset="0"/>
                <a:cs typeface="Arial" panose="020B0604020202020204" pitchFamily="34" charset="0"/>
              </a:rPr>
              <a:t>/04/21</a:t>
            </a:r>
            <a:endParaRPr lang="fr-FR" dirty="0">
              <a:latin typeface="Arial" panose="020B0604020202020204" pitchFamily="34" charset="0"/>
              <a:cs typeface="Arial" panose="020B0604020202020204" pitchFamily="34" charset="0"/>
            </a:endParaRPr>
          </a:p>
        </p:txBody>
      </p:sp>
      <p:sp>
        <p:nvSpPr>
          <p:cNvPr id="5" name="ZoneTexte 4"/>
          <p:cNvSpPr txBox="1"/>
          <p:nvPr/>
        </p:nvSpPr>
        <p:spPr>
          <a:xfrm>
            <a:off x="470263" y="2218135"/>
            <a:ext cx="11495314" cy="3970318"/>
          </a:xfrm>
          <a:prstGeom prst="rect">
            <a:avLst/>
          </a:prstGeom>
          <a:noFill/>
        </p:spPr>
        <p:txBody>
          <a:bodyPr wrap="square" rtlCol="0">
            <a:spAutoFit/>
          </a:bodyPr>
          <a:lstStyle/>
          <a:p>
            <a:pPr marL="285750" indent="-285750">
              <a:buFont typeface="Arial" panose="020B0604020202020204" pitchFamily="34" charset="0"/>
              <a:buChar char="•"/>
            </a:pPr>
            <a:r>
              <a:rPr lang="fr-FR" dirty="0">
                <a:latin typeface="Arial" panose="020B0604020202020204" pitchFamily="34" charset="0"/>
                <a:cs typeface="Arial" panose="020B0604020202020204" pitchFamily="34" charset="0"/>
              </a:rPr>
              <a:t>TSVV &amp;</a:t>
            </a:r>
            <a:r>
              <a:rPr lang="fr-FR"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ACH </a:t>
            </a:r>
            <a:r>
              <a:rPr lang="fr-FR" dirty="0" smtClean="0">
                <a:latin typeface="Arial" panose="020B0604020202020204" pitchFamily="34" charset="0"/>
                <a:cs typeface="Arial" panose="020B0604020202020204" pitchFamily="34" charset="0"/>
              </a:rPr>
              <a:t>kick-off </a:t>
            </a:r>
            <a:r>
              <a:rPr lang="fr-FR" smtClean="0">
                <a:latin typeface="Arial" panose="020B0604020202020204" pitchFamily="34" charset="0"/>
                <a:cs typeface="Arial" panose="020B0604020202020204" pitchFamily="34" charset="0"/>
              </a:rPr>
              <a:t>meeting next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week</a:t>
            </a:r>
            <a:r>
              <a:rPr lang="fr-FR" dirty="0" smtClean="0">
                <a:latin typeface="Arial" panose="020B0604020202020204" pitchFamily="34" charset="0"/>
                <a:cs typeface="Arial" panose="020B0604020202020204" pitchFamily="34" charset="0"/>
              </a:rPr>
              <a:t> (Friday 23/04)</a:t>
            </a:r>
          </a:p>
          <a:p>
            <a:pPr marL="285750" indent="-285750">
              <a:buFont typeface="Arial" panose="020B0604020202020204" pitchFamily="34" charset="0"/>
              <a:buChar char="•"/>
            </a:pPr>
            <a:endParaRPr lang="fr-F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fr-F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dirty="0" smtClean="0">
                <a:latin typeface="Arial" panose="020B0604020202020204" pitchFamily="34" charset="0"/>
                <a:cs typeface="Arial" panose="020B0604020202020204" pitchFamily="34" charset="0"/>
              </a:rPr>
              <a:t>Wiki: </a:t>
            </a:r>
            <a:r>
              <a:rPr lang="fr-FR" dirty="0" smtClean="0">
                <a:latin typeface="Arial" panose="020B0604020202020204" pitchFamily="34" charset="0"/>
                <a:cs typeface="Arial" panose="020B0604020202020204" pitchFamily="34" charset="0"/>
                <a:hlinkClick r:id="rId2"/>
              </a:rPr>
              <a:t>https</a:t>
            </a:r>
            <a:r>
              <a:rPr lang="fr-FR" dirty="0">
                <a:latin typeface="Arial" panose="020B0604020202020204" pitchFamily="34" charset="0"/>
                <a:cs typeface="Arial" panose="020B0604020202020204" pitchFamily="34" charset="0"/>
                <a:hlinkClick r:id="rId2"/>
              </a:rPr>
              <a:t>://wiki.euro-fusion.org/wiki/WPAC_wikipages:_</a:t>
            </a:r>
            <a:r>
              <a:rPr lang="fr-FR" dirty="0" smtClean="0">
                <a:latin typeface="Arial" panose="020B0604020202020204" pitchFamily="34" charset="0"/>
                <a:cs typeface="Arial" panose="020B0604020202020204" pitchFamily="34" charset="0"/>
                <a:hlinkClick r:id="rId2"/>
              </a:rPr>
              <a:t>Advance_Computing_Work_Package</a:t>
            </a:r>
            <a:r>
              <a:rPr lang="fr-FR"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endParaRPr lang="fr-F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dirty="0" smtClean="0">
                <a:latin typeface="Arial" panose="020B0604020202020204" pitchFamily="34" charset="0"/>
                <a:cs typeface="Arial" panose="020B0604020202020204" pitchFamily="34" charset="0"/>
              </a:rPr>
              <a:t>Meetings slides: </a:t>
            </a:r>
            <a:r>
              <a:rPr lang="fr-FR" dirty="0" smtClean="0">
                <a:latin typeface="Arial" panose="020B0604020202020204" pitchFamily="34" charset="0"/>
                <a:cs typeface="Arial" panose="020B0604020202020204" pitchFamily="34" charset="0"/>
                <a:hlinkClick r:id="rId3"/>
              </a:rPr>
              <a:t>https</a:t>
            </a:r>
            <a:r>
              <a:rPr lang="fr-FR" dirty="0">
                <a:latin typeface="Arial" panose="020B0604020202020204" pitchFamily="34" charset="0"/>
                <a:cs typeface="Arial" panose="020B0604020202020204" pitchFamily="34" charset="0"/>
                <a:hlinkClick r:id="rId3"/>
              </a:rPr>
              <a:t>://indico.euro-fusion.org/category/282</a:t>
            </a:r>
            <a:r>
              <a:rPr lang="fr-FR" dirty="0" smtClean="0">
                <a:latin typeface="Arial" panose="020B0604020202020204" pitchFamily="34" charset="0"/>
                <a:cs typeface="Arial" panose="020B0604020202020204" pitchFamily="34" charset="0"/>
                <a:hlinkClick r:id="rId3"/>
              </a:rPr>
              <a:t>/</a:t>
            </a:r>
            <a:r>
              <a:rPr lang="fr-FR" dirty="0" smtClean="0">
                <a:latin typeface="Arial" panose="020B0604020202020204" pitchFamily="34" charset="0"/>
                <a:cs typeface="Arial" panose="020B0604020202020204" pitchFamily="34" charset="0"/>
              </a:rPr>
              <a:t> (accessible </a:t>
            </a:r>
            <a:r>
              <a:rPr lang="fr-FR" dirty="0">
                <a:latin typeface="Arial" panose="020B0604020202020204" pitchFamily="34" charset="0"/>
                <a:cs typeface="Arial" panose="020B0604020202020204" pitchFamily="34" charset="0"/>
              </a:rPr>
              <a:t>via </a:t>
            </a:r>
            <a:r>
              <a:rPr lang="fr-FR" dirty="0" smtClean="0">
                <a:latin typeface="Arial" panose="020B0604020202020204" pitchFamily="34" charset="0"/>
                <a:cs typeface="Arial" panose="020B0604020202020204" pitchFamily="34" charset="0"/>
              </a:rPr>
              <a:t>Wiki) </a:t>
            </a:r>
            <a:endParaRPr lang="fr-F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fr-F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fr-F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dirty="0" smtClean="0">
                <a:latin typeface="Arial" panose="020B0604020202020204" pitchFamily="34" charset="0"/>
                <a:cs typeface="Arial" panose="020B0604020202020204" pitchFamily="34" charset="0"/>
              </a:rPr>
              <a:t>ACH </a:t>
            </a:r>
            <a:r>
              <a:rPr lang="fr-FR" dirty="0" err="1" smtClean="0">
                <a:latin typeface="Arial" panose="020B0604020202020204" pitchFamily="34" charset="0"/>
                <a:cs typeface="Arial" panose="020B0604020202020204" pitchFamily="34" charset="0"/>
              </a:rPr>
              <a:t>needs</a:t>
            </a:r>
            <a:r>
              <a:rPr lang="fr-FR" dirty="0" smtClean="0">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endParaRPr lang="fr-FR"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FR" dirty="0" smtClean="0">
                <a:latin typeface="Arial" panose="020B0604020202020204" pitchFamily="34" charset="0"/>
                <a:cs typeface="Arial" panose="020B0604020202020204" pitchFamily="34" charset="0"/>
              </a:rPr>
              <a:t>D</a:t>
            </a:r>
            <a:r>
              <a:rPr lang="fr-FR" dirty="0" smtClean="0">
                <a:latin typeface="Arial" panose="020B0604020202020204" pitchFamily="34" charset="0"/>
                <a:cs typeface="Arial" panose="020B0604020202020204" pitchFamily="34" charset="0"/>
              </a:rPr>
              <a:t>iscussion </a:t>
            </a:r>
            <a:r>
              <a:rPr lang="fr-FR" dirty="0" err="1" smtClean="0">
                <a:latin typeface="Arial" panose="020B0604020202020204" pitchFamily="34" charset="0"/>
                <a:cs typeface="Arial" panose="020B0604020202020204" pitchFamily="34" charset="0"/>
              </a:rPr>
              <a:t>with</a:t>
            </a:r>
            <a:r>
              <a:rPr lang="fr-FR" dirty="0" smtClean="0">
                <a:latin typeface="Arial" panose="020B0604020202020204" pitchFamily="34" charset="0"/>
                <a:cs typeface="Arial" panose="020B0604020202020204" pitchFamily="34" charset="0"/>
              </a:rPr>
              <a:t> Helsinki ACH </a:t>
            </a:r>
            <a:r>
              <a:rPr lang="fr-FR" dirty="0" err="1" smtClean="0">
                <a:latin typeface="Arial" panose="020B0604020202020204" pitchFamily="34" charset="0"/>
                <a:cs typeface="Arial" panose="020B0604020202020204" pitchFamily="34" charset="0"/>
              </a:rPr>
              <a:t>yesterday</a:t>
            </a:r>
            <a:endParaRPr lang="fr-FR"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fr-FR"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FR" dirty="0" smtClean="0">
                <a:latin typeface="Arial" panose="020B0604020202020204" pitchFamily="34" charset="0"/>
                <a:cs typeface="Arial" panose="020B0604020202020204" pitchFamily="34" charset="0"/>
              </a:rPr>
              <a:t>Document </a:t>
            </a:r>
            <a:r>
              <a:rPr lang="fr-FR" dirty="0" err="1" smtClean="0">
                <a:latin typeface="Arial" panose="020B0604020202020204" pitchFamily="34" charset="0"/>
                <a:cs typeface="Arial" panose="020B0604020202020204" pitchFamily="34" charset="0"/>
              </a:rPr>
              <a:t>returned</a:t>
            </a:r>
            <a:r>
              <a:rPr lang="fr-FR" dirty="0" smtClean="0">
                <a:latin typeface="Arial" panose="020B0604020202020204" pitchFamily="34" charset="0"/>
                <a:cs typeface="Arial" panose="020B0604020202020204" pitchFamily="34" charset="0"/>
              </a:rPr>
              <a:t> to Denis </a:t>
            </a:r>
            <a:r>
              <a:rPr lang="fr-FR" dirty="0" err="1" smtClean="0">
                <a:latin typeface="Arial" panose="020B0604020202020204" pitchFamily="34" charset="0"/>
                <a:cs typeface="Arial" panose="020B0604020202020204" pitchFamily="34" charset="0"/>
              </a:rPr>
              <a:t>Kalupin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yesterday</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see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next</a:t>
            </a:r>
            <a:r>
              <a:rPr lang="fr-FR" dirty="0" smtClean="0">
                <a:latin typeface="Arial" panose="020B0604020202020204" pitchFamily="34" charset="0"/>
                <a:cs typeface="Arial" panose="020B0604020202020204" pitchFamily="34" charset="0"/>
              </a:rPr>
              <a:t> slide</a:t>
            </a:r>
            <a:endParaRPr lang="fr-F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fr-F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0694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1" y="3181160"/>
            <a:ext cx="12100559" cy="3676840"/>
          </a:xfrm>
          <a:prstGeom prst="rect">
            <a:avLst/>
          </a:prstGeom>
        </p:spPr>
        <p:txBody>
          <a:bodyPr wrap="square">
            <a:spAutoFit/>
          </a:bodyPr>
          <a:lstStyle/>
          <a:p>
            <a:pPr marR="76200" algn="just">
              <a:lnSpc>
                <a:spcPct val="115000"/>
              </a:lnSpc>
              <a:spcAft>
                <a:spcPts val="1000"/>
              </a:spcAft>
            </a:pPr>
            <a:r>
              <a:rPr lang="en-US" sz="1400" dirty="0" smtClean="0">
                <a:latin typeface="Arial" panose="020B0604020202020204" pitchFamily="34" charset="0"/>
                <a:ea typeface="Arial" panose="020B0604020202020204" pitchFamily="34" charset="0"/>
                <a:cs typeface="Arial" panose="020B0604020202020204" pitchFamily="34" charset="0"/>
              </a:rPr>
              <a:t>The </a:t>
            </a:r>
            <a:r>
              <a:rPr lang="en-US" sz="1400" b="1" dirty="0">
                <a:latin typeface="Arial" panose="020B0604020202020204" pitchFamily="34" charset="0"/>
                <a:ea typeface="Arial" panose="020B0604020202020204" pitchFamily="34" charset="0"/>
                <a:cs typeface="Arial" panose="020B0604020202020204" pitchFamily="34" charset="0"/>
              </a:rPr>
              <a:t>task on the RE validation database</a:t>
            </a:r>
            <a:r>
              <a:rPr lang="en-US" sz="1400" dirty="0">
                <a:latin typeface="Arial" panose="020B0604020202020204" pitchFamily="34" charset="0"/>
                <a:ea typeface="Arial" panose="020B0604020202020204" pitchFamily="34" charset="0"/>
                <a:cs typeface="Arial" panose="020B0604020202020204" pitchFamily="34" charset="0"/>
              </a:rPr>
              <a:t> needs some explanation. This task comprises 2 aspects:</a:t>
            </a:r>
            <a:endParaRPr lang="fr-FR" sz="1400" dirty="0">
              <a:latin typeface="Arial" panose="020B0604020202020204" pitchFamily="34" charset="0"/>
              <a:ea typeface="Arial" panose="020B0604020202020204" pitchFamily="34" charset="0"/>
              <a:cs typeface="Arial" panose="020B0604020202020204" pitchFamily="34" charset="0"/>
            </a:endParaRPr>
          </a:p>
          <a:p>
            <a:pPr marR="76200" algn="just">
              <a:lnSpc>
                <a:spcPct val="115000"/>
              </a:lnSpc>
              <a:spcAft>
                <a:spcPts val="1000"/>
              </a:spcAft>
            </a:pPr>
            <a:r>
              <a:rPr lang="en-US" sz="1400" dirty="0">
                <a:latin typeface="Arial" panose="020B0604020202020204" pitchFamily="34" charset="0"/>
                <a:ea typeface="Arial" panose="020B0604020202020204" pitchFamily="34" charset="0"/>
                <a:cs typeface="Arial" panose="020B0604020202020204" pitchFamily="34" charset="0"/>
              </a:rPr>
              <a:t>-The first one is to set up and populate a database of validation cases in order to keep track of what we have done and be able to easily work on the same cases with different codes and repeat simulations when we update models. It seems appropriate to use IMAS for this database (at least for part of the data). This aspect thus falls in the area of expertise of the IPPLM ACH but probably requires only moderate support, of order 0.5 </a:t>
            </a:r>
            <a:r>
              <a:rPr lang="en-US" sz="1400" dirty="0" err="1">
                <a:latin typeface="Arial" panose="020B0604020202020204" pitchFamily="34" charset="0"/>
                <a:ea typeface="Arial" panose="020B0604020202020204" pitchFamily="34" charset="0"/>
                <a:cs typeface="Arial" panose="020B0604020202020204" pitchFamily="34" charset="0"/>
              </a:rPr>
              <a:t>ppy</a:t>
            </a:r>
            <a:r>
              <a:rPr lang="en-US" sz="1400" dirty="0">
                <a:latin typeface="Arial" panose="020B0604020202020204" pitchFamily="34" charset="0"/>
                <a:ea typeface="Arial" panose="020B0604020202020204" pitchFamily="34" charset="0"/>
                <a:cs typeface="Arial" panose="020B0604020202020204" pitchFamily="34" charset="0"/>
              </a:rPr>
              <a:t> in total, mostly to set up the database (we would populate the database ourselves).</a:t>
            </a:r>
            <a:endParaRPr lang="fr-FR" sz="1400" dirty="0">
              <a:latin typeface="Arial" panose="020B0604020202020204" pitchFamily="34" charset="0"/>
              <a:ea typeface="Arial" panose="020B0604020202020204" pitchFamily="34" charset="0"/>
              <a:cs typeface="Arial" panose="020B0604020202020204" pitchFamily="34" charset="0"/>
            </a:endParaRPr>
          </a:p>
          <a:p>
            <a:pPr marR="76200" algn="just">
              <a:lnSpc>
                <a:spcPct val="115000"/>
              </a:lnSpc>
              <a:spcAft>
                <a:spcPts val="1000"/>
              </a:spcAft>
            </a:pPr>
            <a:r>
              <a:rPr lang="en-US" sz="1400" dirty="0" smtClean="0">
                <a:latin typeface="Arial" panose="020B0604020202020204" pitchFamily="34" charset="0"/>
                <a:ea typeface="Arial" panose="020B0604020202020204" pitchFamily="34" charset="0"/>
                <a:cs typeface="Arial" panose="020B0604020202020204" pitchFamily="34" charset="0"/>
              </a:rPr>
              <a:t>-The second aspect is to apply AI-based techniques to help with code validation. Our codes typically have input parameters which are difficult to estimate, e.g. the </a:t>
            </a:r>
            <a:r>
              <a:rPr lang="en-US" sz="1400" i="1" dirty="0" smtClean="0">
                <a:latin typeface="Arial" panose="020B0604020202020204" pitchFamily="34" charset="0"/>
                <a:ea typeface="Arial" panose="020B0604020202020204" pitchFamily="34" charset="0"/>
                <a:cs typeface="Arial" panose="020B0604020202020204" pitchFamily="34" charset="0"/>
              </a:rPr>
              <a:t>ad hoc</a:t>
            </a:r>
            <a:r>
              <a:rPr lang="en-US" sz="1400" dirty="0" smtClean="0">
                <a:latin typeface="Arial" panose="020B0604020202020204" pitchFamily="34" charset="0"/>
                <a:ea typeface="Arial" panose="020B0604020202020204" pitchFamily="34" charset="0"/>
                <a:cs typeface="Arial" panose="020B0604020202020204" pitchFamily="34" charset="0"/>
              </a:rPr>
              <a:t> radial diffusion coefficient due to magnetic </a:t>
            </a:r>
            <a:r>
              <a:rPr lang="en-US" sz="1400" dirty="0" err="1" smtClean="0">
                <a:latin typeface="Arial" panose="020B0604020202020204" pitchFamily="34" charset="0"/>
                <a:ea typeface="Arial" panose="020B0604020202020204" pitchFamily="34" charset="0"/>
                <a:cs typeface="Arial" panose="020B0604020202020204" pitchFamily="34" charset="0"/>
              </a:rPr>
              <a:t>stochasticity</a:t>
            </a:r>
            <a:r>
              <a:rPr lang="en-US" sz="1400" dirty="0" smtClean="0">
                <a:latin typeface="Arial" panose="020B0604020202020204" pitchFamily="34" charset="0"/>
                <a:ea typeface="Arial" panose="020B0604020202020204" pitchFamily="34" charset="0"/>
                <a:cs typeface="Arial" panose="020B0604020202020204" pitchFamily="34" charset="0"/>
              </a:rPr>
              <a:t> in the DREAM code. We propose to use AI-guided input-parameter assessment to refine the existing estimates. This could </a:t>
            </a:r>
            <a:r>
              <a:rPr lang="en-US" sz="1400" dirty="0" smtClean="0">
                <a:latin typeface="Arial" panose="020B0604020202020204" pitchFamily="34" charset="0"/>
                <a:ea typeface="Cambria" panose="02040503050406030204" pitchFamily="18" charset="0"/>
                <a:cs typeface="Arial" panose="020B0604020202020204" pitchFamily="34" charset="0"/>
              </a:rPr>
              <a:t>be done by generating a database of simulations and using guided Bayesian inference based on a cost function measuring the departure of synthetic signals from real experimental measurements. This aspect falls in the area of expertise of the VTT ACH and requires more manpower, of order 0.4 </a:t>
            </a:r>
            <a:r>
              <a:rPr lang="en-US" sz="1400" dirty="0" err="1" smtClean="0">
                <a:latin typeface="Arial" panose="020B0604020202020204" pitchFamily="34" charset="0"/>
                <a:ea typeface="Cambria" panose="02040503050406030204" pitchFamily="18" charset="0"/>
                <a:cs typeface="Arial" panose="020B0604020202020204" pitchFamily="34" charset="0"/>
              </a:rPr>
              <a:t>ppy</a:t>
            </a:r>
            <a:r>
              <a:rPr lang="en-US" sz="1400" dirty="0" smtClean="0">
                <a:latin typeface="Arial" panose="020B0604020202020204" pitchFamily="34" charset="0"/>
                <a:ea typeface="Cambria" panose="02040503050406030204" pitchFamily="18" charset="0"/>
                <a:cs typeface="Arial" panose="020B0604020202020204" pitchFamily="34" charset="0"/>
              </a:rPr>
              <a:t>/year. It appears beneficial to couple this work with the optimization of DREAM by the VTT ACH. </a:t>
            </a:r>
            <a:endParaRPr lang="en-US" sz="1400" dirty="0">
              <a:latin typeface="Arial" panose="020B0604020202020204" pitchFamily="34" charset="0"/>
              <a:ea typeface="Cambria" panose="02040503050406030204" pitchFamily="18" charset="0"/>
              <a:cs typeface="Arial" panose="020B0604020202020204" pitchFamily="34" charset="0"/>
            </a:endParaRPr>
          </a:p>
          <a:p>
            <a:pPr marR="76200" algn="just">
              <a:lnSpc>
                <a:spcPct val="115000"/>
              </a:lnSpc>
              <a:spcAft>
                <a:spcPts val="1000"/>
              </a:spcAft>
            </a:pPr>
            <a:r>
              <a:rPr lang="en-US" sz="1400" dirty="0" smtClean="0">
                <a:latin typeface="Arial" panose="020B0604020202020204" pitchFamily="34" charset="0"/>
                <a:ea typeface="Cambria" panose="02040503050406030204" pitchFamily="18" charset="0"/>
                <a:cs typeface="Arial" panose="020B0604020202020204" pitchFamily="34" charset="0"/>
              </a:rPr>
              <a:t>How </a:t>
            </a:r>
            <a:r>
              <a:rPr lang="en-US" sz="1400" dirty="0">
                <a:latin typeface="Arial" panose="020B0604020202020204" pitchFamily="34" charset="0"/>
                <a:ea typeface="Cambria" panose="02040503050406030204" pitchFamily="18" charset="0"/>
                <a:cs typeface="Arial" panose="020B0604020202020204" pitchFamily="34" charset="0"/>
              </a:rPr>
              <a:t>these 2 aspects would connect and whether they would involve the same database remains to be discussed and decided between the different parties involved</a:t>
            </a:r>
            <a:r>
              <a:rPr lang="en-US" sz="1400" dirty="0" smtClean="0">
                <a:latin typeface="Arial" panose="020B0604020202020204" pitchFamily="34" charset="0"/>
                <a:ea typeface="Cambria" panose="02040503050406030204" pitchFamily="18" charset="0"/>
                <a:cs typeface="Arial" panose="020B0604020202020204" pitchFamily="34" charset="0"/>
              </a:rPr>
              <a:t>.</a:t>
            </a:r>
            <a:endParaRPr lang="en-US" sz="1400" dirty="0">
              <a:latin typeface="Arial" panose="020B0604020202020204" pitchFamily="34" charset="0"/>
              <a:ea typeface="Arial" panose="020B0604020202020204" pitchFamily="34" charset="0"/>
              <a:cs typeface="Arial" panose="020B0604020202020204"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3452754806"/>
              </p:ext>
            </p:extLst>
          </p:nvPr>
        </p:nvGraphicFramePr>
        <p:xfrm>
          <a:off x="0" y="-8572"/>
          <a:ext cx="12192000" cy="3189732"/>
        </p:xfrm>
        <a:graphic>
          <a:graphicData uri="http://schemas.openxmlformats.org/drawingml/2006/table">
            <a:tbl>
              <a:tblPr firstRow="1" firstCol="1" bandRow="1">
                <a:tableStyleId>{5C22544A-7EE6-4342-B048-85BDC9FD1C3A}</a:tableStyleId>
              </a:tblPr>
              <a:tblGrid>
                <a:gridCol w="1614039">
                  <a:extLst>
                    <a:ext uri="{9D8B030D-6E8A-4147-A177-3AD203B41FA5}">
                      <a16:colId xmlns:a16="http://schemas.microsoft.com/office/drawing/2014/main" val="2735999820"/>
                    </a:ext>
                  </a:extLst>
                </a:gridCol>
                <a:gridCol w="3614915">
                  <a:extLst>
                    <a:ext uri="{9D8B030D-6E8A-4147-A177-3AD203B41FA5}">
                      <a16:colId xmlns:a16="http://schemas.microsoft.com/office/drawing/2014/main" val="2700451664"/>
                    </a:ext>
                  </a:extLst>
                </a:gridCol>
                <a:gridCol w="1192173">
                  <a:extLst>
                    <a:ext uri="{9D8B030D-6E8A-4147-A177-3AD203B41FA5}">
                      <a16:colId xmlns:a16="http://schemas.microsoft.com/office/drawing/2014/main" val="1229765822"/>
                    </a:ext>
                  </a:extLst>
                </a:gridCol>
                <a:gridCol w="2062585">
                  <a:extLst>
                    <a:ext uri="{9D8B030D-6E8A-4147-A177-3AD203B41FA5}">
                      <a16:colId xmlns:a16="http://schemas.microsoft.com/office/drawing/2014/main" val="3296441857"/>
                    </a:ext>
                  </a:extLst>
                </a:gridCol>
                <a:gridCol w="3708288">
                  <a:extLst>
                    <a:ext uri="{9D8B030D-6E8A-4147-A177-3AD203B41FA5}">
                      <a16:colId xmlns:a16="http://schemas.microsoft.com/office/drawing/2014/main" val="1585584586"/>
                    </a:ext>
                  </a:extLst>
                </a:gridCol>
              </a:tblGrid>
              <a:tr h="0">
                <a:tc>
                  <a:txBody>
                    <a:bodyPr/>
                    <a:lstStyle/>
                    <a:p>
                      <a:pPr>
                        <a:lnSpc>
                          <a:spcPct val="115000"/>
                        </a:lnSpc>
                        <a:spcAft>
                          <a:spcPts val="1000"/>
                        </a:spcAft>
                      </a:pPr>
                      <a:r>
                        <a:rPr lang="en-US" sz="1400" dirty="0">
                          <a:effectLst/>
                          <a:latin typeface="Arial" panose="020B0604020202020204" pitchFamily="34" charset="0"/>
                          <a:cs typeface="Arial" panose="020B0604020202020204" pitchFamily="34" charset="0"/>
                        </a:rPr>
                        <a:t>Code name</a:t>
                      </a:r>
                      <a:endParaRPr lang="fr-FR" sz="14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Tasks required to ACH</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ACH name</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Manpower</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Comment</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3748411264"/>
                  </a:ext>
                </a:extLst>
              </a:tr>
              <a:tr h="0">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DREAM</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Integration into IMAS</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a:lnSpc>
                          <a:spcPct val="115000"/>
                        </a:lnSpc>
                        <a:spcBef>
                          <a:spcPts val="1200"/>
                        </a:spcBef>
                        <a:spcAft>
                          <a:spcPts val="0"/>
                        </a:spcAft>
                      </a:pPr>
                      <a:r>
                        <a:rPr lang="en-US" sz="1400">
                          <a:effectLst/>
                          <a:latin typeface="Arial" panose="020B0604020202020204" pitchFamily="34" charset="0"/>
                          <a:cs typeface="Arial" panose="020B0604020202020204" pitchFamily="34" charset="0"/>
                        </a:rPr>
                        <a:t>IPPLM</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a:lnSpc>
                          <a:spcPct val="115000"/>
                        </a:lnSpc>
                        <a:spcBef>
                          <a:spcPts val="1200"/>
                        </a:spcBef>
                        <a:spcAft>
                          <a:spcPts val="0"/>
                        </a:spcAft>
                      </a:pPr>
                      <a:r>
                        <a:rPr lang="en-US" sz="1400">
                          <a:effectLst/>
                          <a:latin typeface="Arial" panose="020B0604020202020204" pitchFamily="34" charset="0"/>
                          <a:cs typeface="Arial" panose="020B0604020202020204" pitchFamily="34" charset="0"/>
                        </a:rPr>
                        <a:t>0.5 ppy/year for 2021-2022, then 0.1 ppy/year</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a:lnSpc>
                          <a:spcPct val="115000"/>
                        </a:lnSpc>
                        <a:spcBef>
                          <a:spcPts val="1200"/>
                        </a:spcBef>
                        <a:spcAft>
                          <a:spcPts val="0"/>
                        </a:spcAft>
                      </a:pPr>
                      <a:r>
                        <a:rPr lang="en-US"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532929130"/>
                  </a:ext>
                </a:extLst>
              </a:tr>
              <a:tr h="0">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DREAM</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Parallelization and optimization</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VTT or EPFL</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0.3 ppy/year for 2021-2025</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Even though VTT is not a Cat. 1 ACH, it may be appropriate here, in particular in relation to the task below on the RE validation database (see the text below). </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3017217104"/>
                  </a:ext>
                </a:extLst>
              </a:tr>
              <a:tr h="0">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JOREK</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Optimization for particle simulations</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EPFL</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0.3 ppy/year for 2021-2025</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Here we specifically request Cristian Sommariva if possible due to his unique knowledge of the code.</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1183465757"/>
                  </a:ext>
                </a:extLst>
              </a:tr>
              <a:tr h="0">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RE validation database (several codes)</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Set up and populate a database and apply AI-based methods to help validate codes</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VTT and IPPLM</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a:lnSpc>
                          <a:spcPct val="115000"/>
                        </a:lnSpc>
                        <a:spcAft>
                          <a:spcPts val="1000"/>
                        </a:spcAft>
                      </a:pPr>
                      <a:r>
                        <a:rPr lang="en-US" sz="1400">
                          <a:effectLst/>
                          <a:latin typeface="Arial" panose="020B0604020202020204" pitchFamily="34" charset="0"/>
                          <a:cs typeface="Arial" panose="020B0604020202020204" pitchFamily="34" charset="0"/>
                        </a:rPr>
                        <a:t>0.5 ppy/year for 2021-2025</a:t>
                      </a:r>
                      <a:endParaRPr lang="fr-FR"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a:lnSpc>
                          <a:spcPct val="115000"/>
                        </a:lnSpc>
                        <a:spcAft>
                          <a:spcPts val="1000"/>
                        </a:spcAft>
                      </a:pPr>
                      <a:r>
                        <a:rPr lang="en-US" sz="1400" dirty="0">
                          <a:effectLst/>
                          <a:latin typeface="Arial" panose="020B0604020202020204" pitchFamily="34" charset="0"/>
                          <a:cs typeface="Arial" panose="020B0604020202020204" pitchFamily="34" charset="0"/>
                        </a:rPr>
                        <a:t>See the text below.</a:t>
                      </a:r>
                      <a:endParaRPr lang="fr-FR" sz="14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1303478496"/>
                  </a:ext>
                </a:extLst>
              </a:tr>
            </a:tbl>
          </a:graphicData>
        </a:graphic>
      </p:graphicFrame>
    </p:spTree>
    <p:extLst>
      <p:ext uri="{BB962C8B-B14F-4D97-AF65-F5344CB8AC3E}">
        <p14:creationId xmlns:p14="http://schemas.microsoft.com/office/powerpoint/2010/main" val="4122109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04949" y="277267"/>
            <a:ext cx="11495314" cy="369332"/>
          </a:xfrm>
          <a:prstGeom prst="rect">
            <a:avLst/>
          </a:prstGeom>
          <a:noFill/>
        </p:spPr>
        <p:txBody>
          <a:bodyPr wrap="square" rtlCol="0">
            <a:spAutoFit/>
          </a:bodyPr>
          <a:lstStyle/>
          <a:p>
            <a:pPr marL="285750" indent="-285750">
              <a:buFont typeface="Arial" panose="020B0604020202020204" pitchFamily="34" charset="0"/>
              <a:buChar char="•"/>
            </a:pPr>
            <a:r>
              <a:rPr lang="fr-FR" dirty="0" smtClean="0">
                <a:latin typeface="Arial" panose="020B0604020202020204" pitchFamily="34" charset="0"/>
                <a:cs typeface="Arial" panose="020B0604020202020204" pitchFamily="34" charset="0"/>
              </a:rPr>
              <a:t>Table on validatio</a:t>
            </a:r>
            <a:r>
              <a:rPr lang="fr-FR" dirty="0" smtClean="0">
                <a:latin typeface="Arial" panose="020B0604020202020204" pitchFamily="34" charset="0"/>
                <a:cs typeface="Arial" panose="020B0604020202020204" pitchFamily="34" charset="0"/>
              </a:rPr>
              <a:t>n cases: </a:t>
            </a:r>
            <a:r>
              <a:rPr lang="fr-FR" dirty="0" err="1">
                <a:latin typeface="Arial" panose="020B0604020202020204" pitchFamily="34" charset="0"/>
                <a:cs typeface="Arial" panose="020B0604020202020204" pitchFamily="34" charset="0"/>
              </a:rPr>
              <a:t>t</a:t>
            </a:r>
            <a:r>
              <a:rPr lang="fr-FR" dirty="0" err="1" smtClean="0">
                <a:latin typeface="Arial" panose="020B0604020202020204" pitchFamily="34" charset="0"/>
                <a:cs typeface="Arial" panose="020B0604020202020204" pitchFamily="34" charset="0"/>
              </a:rPr>
              <a:t>hanks</a:t>
            </a:r>
            <a:r>
              <a:rPr lang="fr-FR" dirty="0" smtClean="0">
                <a:latin typeface="Arial" panose="020B0604020202020204" pitchFamily="34" charset="0"/>
                <a:cs typeface="Arial" panose="020B0604020202020204" pitchFamily="34" charset="0"/>
              </a:rPr>
              <a:t> to Oliver and Mathias for </a:t>
            </a:r>
            <a:r>
              <a:rPr lang="fr-FR" dirty="0" err="1" smtClean="0">
                <a:latin typeface="Arial" panose="020B0604020202020204" pitchFamily="34" charset="0"/>
                <a:cs typeface="Arial" panose="020B0604020202020204" pitchFamily="34" charset="0"/>
              </a:rPr>
              <a:t>replying</a:t>
            </a:r>
            <a:endParaRPr lang="fr-FR" dirty="0" smtClean="0">
              <a:latin typeface="Arial" panose="020B0604020202020204" pitchFamily="34" charset="0"/>
              <a:cs typeface="Arial" panose="020B060402020202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1160664624"/>
              </p:ext>
            </p:extLst>
          </p:nvPr>
        </p:nvGraphicFramePr>
        <p:xfrm>
          <a:off x="300447" y="886152"/>
          <a:ext cx="11599816" cy="4970295"/>
        </p:xfrm>
        <a:graphic>
          <a:graphicData uri="http://schemas.openxmlformats.org/drawingml/2006/table">
            <a:tbl>
              <a:tblPr>
                <a:tableStyleId>{5C22544A-7EE6-4342-B048-85BDC9FD1C3A}</a:tableStyleId>
              </a:tblPr>
              <a:tblGrid>
                <a:gridCol w="841884">
                  <a:extLst>
                    <a:ext uri="{9D8B030D-6E8A-4147-A177-3AD203B41FA5}">
                      <a16:colId xmlns:a16="http://schemas.microsoft.com/office/drawing/2014/main" val="2930719757"/>
                    </a:ext>
                  </a:extLst>
                </a:gridCol>
                <a:gridCol w="994952">
                  <a:extLst>
                    <a:ext uri="{9D8B030D-6E8A-4147-A177-3AD203B41FA5}">
                      <a16:colId xmlns:a16="http://schemas.microsoft.com/office/drawing/2014/main" val="549612530"/>
                    </a:ext>
                  </a:extLst>
                </a:gridCol>
                <a:gridCol w="2059266">
                  <a:extLst>
                    <a:ext uri="{9D8B030D-6E8A-4147-A177-3AD203B41FA5}">
                      <a16:colId xmlns:a16="http://schemas.microsoft.com/office/drawing/2014/main" val="665214127"/>
                    </a:ext>
                  </a:extLst>
                </a:gridCol>
                <a:gridCol w="2059266">
                  <a:extLst>
                    <a:ext uri="{9D8B030D-6E8A-4147-A177-3AD203B41FA5}">
                      <a16:colId xmlns:a16="http://schemas.microsoft.com/office/drawing/2014/main" val="365085440"/>
                    </a:ext>
                  </a:extLst>
                </a:gridCol>
                <a:gridCol w="2506518">
                  <a:extLst>
                    <a:ext uri="{9D8B030D-6E8A-4147-A177-3AD203B41FA5}">
                      <a16:colId xmlns:a16="http://schemas.microsoft.com/office/drawing/2014/main" val="2156394471"/>
                    </a:ext>
                  </a:extLst>
                </a:gridCol>
                <a:gridCol w="3137930">
                  <a:extLst>
                    <a:ext uri="{9D8B030D-6E8A-4147-A177-3AD203B41FA5}">
                      <a16:colId xmlns:a16="http://schemas.microsoft.com/office/drawing/2014/main" val="3328231340"/>
                    </a:ext>
                  </a:extLst>
                </a:gridCol>
              </a:tblGrid>
              <a:tr h="260287">
                <a:tc>
                  <a:txBody>
                    <a:bodyPr/>
                    <a:lstStyle/>
                    <a:p>
                      <a:pPr algn="l" fontAlgn="t"/>
                      <a:r>
                        <a:rPr lang="fr-FR" sz="1200" b="1" u="none" strike="noStrike" dirty="0" smtClean="0">
                          <a:effectLst/>
                          <a:latin typeface="Arial" panose="020B0604020202020204" pitchFamily="34" charset="0"/>
                          <a:cs typeface="Arial" panose="020B0604020202020204" pitchFamily="34" charset="0"/>
                        </a:rPr>
                        <a:t>Code</a:t>
                      </a:r>
                      <a:endParaRPr lang="fr-FR" sz="1200" b="1" i="0" u="none" strike="noStrike" dirty="0">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fr-FR" sz="1200" b="1" u="none" strike="noStrike" dirty="0" smtClean="0">
                          <a:effectLst/>
                          <a:latin typeface="Arial" panose="020B0604020202020204" pitchFamily="34" charset="0"/>
                          <a:cs typeface="Arial" panose="020B0604020202020204" pitchFamily="34" charset="0"/>
                        </a:rPr>
                        <a:t>Tokamak</a:t>
                      </a:r>
                      <a:r>
                        <a:rPr lang="fr-FR" sz="1200" b="1" u="none" strike="noStrike" baseline="0" dirty="0" smtClean="0">
                          <a:effectLst/>
                          <a:latin typeface="Arial" panose="020B0604020202020204" pitchFamily="34" charset="0"/>
                          <a:cs typeface="Arial" panose="020B0604020202020204" pitchFamily="34" charset="0"/>
                        </a:rPr>
                        <a:t> &amp; pulse</a:t>
                      </a:r>
                      <a:endParaRPr lang="fr-FR" sz="1200" b="1" i="0" u="none" strike="noStrike" dirty="0">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fr-FR" sz="1200" b="1" u="none" strike="noStrike" dirty="0">
                          <a:effectLst/>
                          <a:latin typeface="Arial" panose="020B0604020202020204" pitchFamily="34" charset="0"/>
                          <a:cs typeface="Arial" panose="020B0604020202020204" pitchFamily="34" charset="0"/>
                        </a:rPr>
                        <a:t>Input </a:t>
                      </a:r>
                      <a:r>
                        <a:rPr lang="fr-FR" sz="1200" b="1" u="none" strike="noStrike" dirty="0" smtClean="0">
                          <a:effectLst/>
                          <a:latin typeface="Arial" panose="020B0604020202020204" pitchFamily="34" charset="0"/>
                          <a:cs typeface="Arial" panose="020B0604020202020204" pitchFamily="34" charset="0"/>
                        </a:rPr>
                        <a:t>data</a:t>
                      </a:r>
                      <a:endParaRPr lang="fr-FR" sz="1200" b="1" i="0" u="none" strike="noStrike" dirty="0">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en-US" sz="1200" b="1" u="none" strike="noStrike" dirty="0">
                          <a:effectLst/>
                          <a:latin typeface="Arial" panose="020B0604020202020204" pitchFamily="34" charset="0"/>
                          <a:cs typeface="Arial" panose="020B0604020202020204" pitchFamily="34" charset="0"/>
                        </a:rPr>
                        <a:t>Output data used for </a:t>
                      </a:r>
                      <a:r>
                        <a:rPr lang="en-US" sz="1200" b="1" u="none" strike="noStrike" dirty="0" smtClean="0">
                          <a:effectLst/>
                          <a:latin typeface="Arial" panose="020B0604020202020204" pitchFamily="34" charset="0"/>
                          <a:cs typeface="Arial" panose="020B0604020202020204" pitchFamily="34" charset="0"/>
                        </a:rPr>
                        <a:t>validation</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fr-FR" sz="1200" b="1" u="none" strike="noStrike" dirty="0" smtClean="0">
                          <a:effectLst/>
                          <a:latin typeface="Arial" panose="020B0604020202020204" pitchFamily="34" charset="0"/>
                          <a:cs typeface="Arial" panose="020B0604020202020204" pitchFamily="34" charset="0"/>
                        </a:rPr>
                        <a:t>Reference</a:t>
                      </a:r>
                      <a:endParaRPr lang="fr-FR" sz="1200" b="1" i="0" u="none" strike="noStrike" dirty="0">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en-US" sz="1200" b="1" u="none" strike="noStrike" dirty="0" smtClean="0">
                          <a:effectLst/>
                          <a:latin typeface="Arial" panose="020B0604020202020204" pitchFamily="34" charset="0"/>
                          <a:cs typeface="Arial" panose="020B0604020202020204" pitchFamily="34" charset="0"/>
                        </a:rPr>
                        <a:t>Comments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6507" marR="6507" marT="6507" marB="0"/>
                </a:tc>
                <a:extLst>
                  <a:ext uri="{0D108BD9-81ED-4DB2-BD59-A6C34878D82A}">
                    <a16:rowId xmlns:a16="http://schemas.microsoft.com/office/drawing/2014/main" val="1959194890"/>
                  </a:ext>
                </a:extLst>
              </a:tr>
              <a:tr h="686724">
                <a:tc>
                  <a:txBody>
                    <a:bodyPr/>
                    <a:lstStyle/>
                    <a:p>
                      <a:pPr algn="l" fontAlgn="t"/>
                      <a:r>
                        <a:rPr lang="fr-FR" sz="1200" u="none" strike="noStrike">
                          <a:effectLst/>
                          <a:latin typeface="Arial" panose="020B0604020202020204" pitchFamily="34" charset="0"/>
                          <a:cs typeface="Arial" panose="020B0604020202020204" pitchFamily="34" charset="0"/>
                        </a:rPr>
                        <a:t>CODE, GO, SOFT</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fr-FR" sz="1200" u="none" strike="noStrike">
                          <a:effectLst/>
                          <a:latin typeface="Arial" panose="020B0604020202020204" pitchFamily="34" charset="0"/>
                          <a:cs typeface="Arial" panose="020B0604020202020204" pitchFamily="34" charset="0"/>
                        </a:rPr>
                        <a:t>ASDEX Upgrade</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fr-FR" sz="1200" u="none" strike="noStrike">
                          <a:effectLst/>
                          <a:latin typeface="Arial" panose="020B0604020202020204" pitchFamily="34" charset="0"/>
                          <a:cs typeface="Arial" panose="020B0604020202020204" pitchFamily="34" charset="0"/>
                        </a:rPr>
                        <a:t>(Electron) temperature/density profiles at t=0, number of injected argon atoms, pre-disruption (auomatically generated) CLISTE equilibrium, total plasma current Ip before TQ and after CQ (i.e. Delta Ip)</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fr-FR" sz="1200" u="none" strike="noStrike">
                          <a:effectLst/>
                          <a:latin typeface="Arial" panose="020B0604020202020204" pitchFamily="34" charset="0"/>
                          <a:cs typeface="Arial" panose="020B0604020202020204" pitchFamily="34" charset="0"/>
                        </a:rPr>
                        <a:t>Total plasma current, visible light camera images (synchrotron radiation)</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fr-FR" sz="1200" u="none" strike="noStrike">
                          <a:effectLst/>
                          <a:latin typeface="Arial" panose="020B0604020202020204" pitchFamily="34" charset="0"/>
                          <a:cs typeface="Arial" panose="020B0604020202020204" pitchFamily="34" charset="0"/>
                        </a:rPr>
                        <a:t>M. Hoppe 2021 J. Plasma. Phys. 87 (1) 855870102</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en-US" sz="1200" u="none" strike="noStrike">
                          <a:effectLst/>
                          <a:latin typeface="Arial" panose="020B0604020202020204" pitchFamily="34" charset="0"/>
                          <a:cs typeface="Arial" panose="020B0604020202020204" pitchFamily="34" charset="0"/>
                        </a:rPr>
                        <a:t>Successful. Developed methods useful for estimating the runaway electron density profile from synchrotron camera images, both the seed and final profiles.</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extLst>
                  <a:ext uri="{0D108BD9-81ED-4DB2-BD59-A6C34878D82A}">
                    <a16:rowId xmlns:a16="http://schemas.microsoft.com/office/drawing/2014/main" val="3408363935"/>
                  </a:ext>
                </a:extLst>
              </a:tr>
              <a:tr h="520574">
                <a:tc>
                  <a:txBody>
                    <a:bodyPr/>
                    <a:lstStyle/>
                    <a:p>
                      <a:pPr algn="l" fontAlgn="t"/>
                      <a:r>
                        <a:rPr lang="fr-FR" sz="1200" u="none" strike="noStrike">
                          <a:effectLst/>
                          <a:latin typeface="Arial" panose="020B0604020202020204" pitchFamily="34" charset="0"/>
                          <a:cs typeface="Arial" panose="020B0604020202020204" pitchFamily="34" charset="0"/>
                        </a:rPr>
                        <a:t>CODE, SOFT</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fr-FR" sz="1200" u="none" strike="noStrike">
                          <a:effectLst/>
                          <a:latin typeface="Arial" panose="020B0604020202020204" pitchFamily="34" charset="0"/>
                          <a:cs typeface="Arial" panose="020B0604020202020204" pitchFamily="34" charset="0"/>
                        </a:rPr>
                        <a:t>TCV</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en-US" sz="1200" u="none" strike="noStrike">
                          <a:effectLst/>
                          <a:latin typeface="Arial" panose="020B0604020202020204" pitchFamily="34" charset="0"/>
                          <a:cs typeface="Arial" panose="020B0604020202020204" pitchFamily="34" charset="0"/>
                        </a:rPr>
                        <a:t>(Electron) temperature and density, loop voltage, LIUQE equilibrium</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fr-FR" sz="1200" u="none" strike="noStrike">
                          <a:effectLst/>
                          <a:latin typeface="Arial" panose="020B0604020202020204" pitchFamily="34" charset="0"/>
                          <a:cs typeface="Arial" panose="020B0604020202020204" pitchFamily="34" charset="0"/>
                        </a:rPr>
                        <a:t>Total plasma current, visible light camera images (synchrotron radiation)</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fr-FR" sz="1200" u="none" strike="noStrike">
                          <a:effectLst/>
                          <a:latin typeface="Arial" panose="020B0604020202020204" pitchFamily="34" charset="0"/>
                          <a:cs typeface="Arial" panose="020B0604020202020204" pitchFamily="34" charset="0"/>
                        </a:rPr>
                        <a:t>M. Hoppe 2020, Nucl. Fusion 60 (9) 094002; T. Wijkamp 2021 Nucl. Fusion 61 (4) 046044</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en-US" sz="1200" u="none" strike="noStrike">
                          <a:effectLst/>
                          <a:latin typeface="Arial" panose="020B0604020202020204" pitchFamily="34" charset="0"/>
                          <a:cs typeface="Arial" panose="020B0604020202020204" pitchFamily="34" charset="0"/>
                        </a:rPr>
                        <a:t>Simple 0D simulations of flat top discharge, with positive albeit limited conclusions. Improved simulations with DREAM, requiring spatially and temporally resolved temperature and density profiles, are being considered.</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extLst>
                  <a:ext uri="{0D108BD9-81ED-4DB2-BD59-A6C34878D82A}">
                    <a16:rowId xmlns:a16="http://schemas.microsoft.com/office/drawing/2014/main" val="3049204948"/>
                  </a:ext>
                </a:extLst>
              </a:tr>
              <a:tr h="520574">
                <a:tc>
                  <a:txBody>
                    <a:bodyPr/>
                    <a:lstStyle/>
                    <a:p>
                      <a:pPr algn="l" fontAlgn="t"/>
                      <a:r>
                        <a:rPr lang="fr-FR" sz="1200" u="none" strike="noStrike">
                          <a:effectLst/>
                          <a:latin typeface="Arial" panose="020B0604020202020204" pitchFamily="34" charset="0"/>
                          <a:cs typeface="Arial" panose="020B0604020202020204" pitchFamily="34" charset="0"/>
                        </a:rPr>
                        <a:t>CODE, SOFT</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fr-FR" sz="1200" u="none" strike="noStrike">
                          <a:effectLst/>
                          <a:latin typeface="Arial" panose="020B0604020202020204" pitchFamily="34" charset="0"/>
                          <a:cs typeface="Arial" panose="020B0604020202020204" pitchFamily="34" charset="0"/>
                        </a:rPr>
                        <a:t>Alcator C-Mod</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en-US" sz="1200" u="none" strike="noStrike">
                          <a:effectLst/>
                          <a:latin typeface="Arial" panose="020B0604020202020204" pitchFamily="34" charset="0"/>
                          <a:cs typeface="Arial" panose="020B0604020202020204" pitchFamily="34" charset="0"/>
                        </a:rPr>
                        <a:t>(Electron) temperature and density, loop voltage, EFIT equilibrium</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fr-FR" sz="1200" u="none" strike="noStrike">
                          <a:effectLst/>
                          <a:latin typeface="Arial" panose="020B0604020202020204" pitchFamily="34" charset="0"/>
                          <a:cs typeface="Arial" panose="020B0604020202020204" pitchFamily="34" charset="0"/>
                        </a:rPr>
                        <a:t>Visible light camera images (synchrotron radiation)</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pt-BR" sz="1200" u="none" strike="noStrike">
                          <a:effectLst/>
                          <a:latin typeface="Arial" panose="020B0604020202020204" pitchFamily="34" charset="0"/>
                          <a:cs typeface="Arial" panose="020B0604020202020204" pitchFamily="34" charset="0"/>
                        </a:rPr>
                        <a:t>R. A. Tinguely 2018, PPCF 60 (12) 124001</a:t>
                      </a:r>
                      <a:endParaRPr lang="pt-BR"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en-US" sz="1200" u="none" strike="noStrike">
                          <a:effectLst/>
                          <a:latin typeface="Arial" panose="020B0604020202020204" pitchFamily="34" charset="0"/>
                          <a:cs typeface="Arial" panose="020B0604020202020204" pitchFamily="34" charset="0"/>
                        </a:rPr>
                        <a:t>CODE run at multiple radii with aim to reproduce synchrotron images. Can nowadays be done in a similar, but more efficient, manner with DREAM using the same data. Useful for flat-top scenarios</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extLst>
                  <a:ext uri="{0D108BD9-81ED-4DB2-BD59-A6C34878D82A}">
                    <a16:rowId xmlns:a16="http://schemas.microsoft.com/office/drawing/2014/main" val="1559369782"/>
                  </a:ext>
                </a:extLst>
              </a:tr>
              <a:tr h="650718">
                <a:tc>
                  <a:txBody>
                    <a:bodyPr/>
                    <a:lstStyle/>
                    <a:p>
                      <a:pPr algn="l" fontAlgn="t"/>
                      <a:r>
                        <a:rPr lang="fr-FR" sz="1200" u="none" strike="noStrike">
                          <a:effectLst/>
                          <a:latin typeface="Arial" panose="020B0604020202020204" pitchFamily="34" charset="0"/>
                          <a:cs typeface="Arial" panose="020B0604020202020204" pitchFamily="34" charset="0"/>
                        </a:rPr>
                        <a:t>ASTRA-STRAHL</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fr-FR" sz="1200" u="none" strike="noStrike" dirty="0">
                          <a:effectLst/>
                          <a:latin typeface="Arial" panose="020B0604020202020204" pitchFamily="34" charset="0"/>
                          <a:cs typeface="Arial" panose="020B0604020202020204" pitchFamily="34" charset="0"/>
                        </a:rPr>
                        <a:t>ASDEX Upgrade #33108</a:t>
                      </a:r>
                      <a:endParaRPr lang="fr-FR" sz="1200" b="0" i="0" u="none" strike="noStrike" dirty="0">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fr-FR" sz="1200" u="none" strike="noStrike" dirty="0">
                          <a:effectLst/>
                          <a:latin typeface="Arial" panose="020B0604020202020204" pitchFamily="34" charset="0"/>
                          <a:cs typeface="Arial" panose="020B0604020202020204" pitchFamily="34" charset="0"/>
                        </a:rPr>
                        <a:t>Profiles: q, ne, Te, Ti</a:t>
                      </a:r>
                      <a:br>
                        <a:rPr lang="fr-FR" sz="1200" u="none" strike="noStrike" dirty="0">
                          <a:effectLst/>
                          <a:latin typeface="Arial" panose="020B0604020202020204" pitchFamily="34" charset="0"/>
                          <a:cs typeface="Arial" panose="020B0604020202020204" pitchFamily="34" charset="0"/>
                        </a:rPr>
                      </a:br>
                      <a:r>
                        <a:rPr lang="fr-FR" sz="1200" u="none" strike="noStrike" dirty="0" err="1">
                          <a:effectLst/>
                          <a:latin typeface="Arial" panose="020B0604020202020204" pitchFamily="34" charset="0"/>
                          <a:cs typeface="Arial" panose="020B0604020202020204" pitchFamily="34" charset="0"/>
                        </a:rPr>
                        <a:t>Scalars</a:t>
                      </a:r>
                      <a:r>
                        <a:rPr lang="fr-FR" sz="1200" u="none" strike="noStrike" dirty="0">
                          <a:effectLst/>
                          <a:latin typeface="Arial" panose="020B0604020202020204" pitchFamily="34" charset="0"/>
                          <a:cs typeface="Arial" panose="020B0604020202020204" pitchFamily="34" charset="0"/>
                        </a:rPr>
                        <a:t>: </a:t>
                      </a:r>
                      <a:r>
                        <a:rPr lang="fr-FR" sz="1200" u="none" strike="noStrike" dirty="0" err="1">
                          <a:effectLst/>
                          <a:latin typeface="Arial" panose="020B0604020202020204" pitchFamily="34" charset="0"/>
                          <a:cs typeface="Arial" panose="020B0604020202020204" pitchFamily="34" charset="0"/>
                        </a:rPr>
                        <a:t>Btor</a:t>
                      </a:r>
                      <a:r>
                        <a:rPr lang="fr-FR" sz="1200" u="none" strike="noStrike" dirty="0">
                          <a:effectLst/>
                          <a:latin typeface="Arial" panose="020B0604020202020204" pitchFamily="34" charset="0"/>
                          <a:cs typeface="Arial" panose="020B0604020202020204" pitchFamily="34" charset="0"/>
                        </a:rPr>
                        <a:t>, </a:t>
                      </a:r>
                      <a:r>
                        <a:rPr lang="fr-FR" sz="1200" u="none" strike="noStrike" dirty="0" err="1">
                          <a:effectLst/>
                          <a:latin typeface="Arial" panose="020B0604020202020204" pitchFamily="34" charset="0"/>
                          <a:cs typeface="Arial" panose="020B0604020202020204" pitchFamily="34" charset="0"/>
                        </a:rPr>
                        <a:t>Ip</a:t>
                      </a:r>
                      <a:r>
                        <a:rPr lang="fr-FR" sz="1200" u="none" strike="noStrike" dirty="0">
                          <a:effectLst/>
                          <a:latin typeface="Arial" panose="020B0604020202020204" pitchFamily="34" charset="0"/>
                          <a:cs typeface="Arial" panose="020B0604020202020204" pitchFamily="34" charset="0"/>
                        </a:rPr>
                        <a:t>, </a:t>
                      </a:r>
                      <a:r>
                        <a:rPr lang="fr-FR" sz="1200" u="none" strike="noStrike" dirty="0" err="1">
                          <a:effectLst/>
                          <a:latin typeface="Arial" panose="020B0604020202020204" pitchFamily="34" charset="0"/>
                          <a:cs typeface="Arial" panose="020B0604020202020204" pitchFamily="34" charset="0"/>
                        </a:rPr>
                        <a:t>Lext</a:t>
                      </a:r>
                      <a:r>
                        <a:rPr lang="fr-FR" sz="1200" u="none" strike="noStrike" dirty="0">
                          <a:effectLst/>
                          <a:latin typeface="Arial" panose="020B0604020202020204" pitchFamily="34" charset="0"/>
                          <a:cs typeface="Arial" panose="020B0604020202020204" pitchFamily="34" charset="0"/>
                        </a:rPr>
                        <a:t>, kappa, Delta, delta, a, R0</a:t>
                      </a:r>
                      <a:br>
                        <a:rPr lang="fr-FR" sz="1200" u="none" strike="noStrike" dirty="0">
                          <a:effectLst/>
                          <a:latin typeface="Arial" panose="020B0604020202020204" pitchFamily="34" charset="0"/>
                          <a:cs typeface="Arial" panose="020B0604020202020204" pitchFamily="34" charset="0"/>
                        </a:rPr>
                      </a:br>
                      <a:r>
                        <a:rPr lang="fr-FR" sz="1200" u="none" strike="noStrike" dirty="0" err="1">
                          <a:effectLst/>
                          <a:latin typeface="Arial" panose="020B0604020202020204" pitchFamily="34" charset="0"/>
                          <a:cs typeface="Arial" panose="020B0604020202020204" pitchFamily="34" charset="0"/>
                        </a:rPr>
                        <a:t>Gas</a:t>
                      </a:r>
                      <a:r>
                        <a:rPr lang="fr-FR" sz="1200" u="none" strike="noStrike" dirty="0">
                          <a:effectLst/>
                          <a:latin typeface="Arial" panose="020B0604020202020204" pitchFamily="34" charset="0"/>
                          <a:cs typeface="Arial" panose="020B0604020202020204" pitchFamily="34" charset="0"/>
                        </a:rPr>
                        <a:t> flow: </a:t>
                      </a:r>
                      <a:r>
                        <a:rPr lang="fr-FR" sz="1200" u="none" strike="noStrike" dirty="0" err="1">
                          <a:effectLst/>
                          <a:latin typeface="Arial" panose="020B0604020202020204" pitchFamily="34" charset="0"/>
                          <a:cs typeface="Arial" panose="020B0604020202020204" pitchFamily="34" charset="0"/>
                        </a:rPr>
                        <a:t>gas</a:t>
                      </a:r>
                      <a:r>
                        <a:rPr lang="fr-FR" sz="1200" u="none" strike="noStrike" dirty="0">
                          <a:effectLst/>
                          <a:latin typeface="Arial" panose="020B0604020202020204" pitchFamily="34" charset="0"/>
                          <a:cs typeface="Arial" panose="020B0604020202020204" pitchFamily="34" charset="0"/>
                        </a:rPr>
                        <a:t> flow rate at LCFS</a:t>
                      </a:r>
                      <a:br>
                        <a:rPr lang="fr-FR" sz="1200" u="none" strike="noStrike" dirty="0">
                          <a:effectLst/>
                          <a:latin typeface="Arial" panose="020B0604020202020204" pitchFamily="34" charset="0"/>
                          <a:cs typeface="Arial" panose="020B0604020202020204" pitchFamily="34" charset="0"/>
                        </a:rPr>
                      </a:br>
                      <a:r>
                        <a:rPr lang="fr-FR" sz="1200" u="none" strike="noStrike" dirty="0" err="1">
                          <a:effectLst/>
                          <a:latin typeface="Arial" panose="020B0604020202020204" pitchFamily="34" charset="0"/>
                          <a:cs typeface="Arial" panose="020B0604020202020204" pitchFamily="34" charset="0"/>
                        </a:rPr>
                        <a:t>Additional</a:t>
                      </a:r>
                      <a:r>
                        <a:rPr lang="fr-FR" sz="1200" u="none" strike="noStrike" dirty="0">
                          <a:effectLst/>
                          <a:latin typeface="Arial" panose="020B0604020202020204" pitchFamily="34" charset="0"/>
                          <a:cs typeface="Arial" panose="020B0604020202020204" pitchFamily="34" charset="0"/>
                        </a:rPr>
                        <a:t> transport coefficients</a:t>
                      </a:r>
                      <a:endParaRPr lang="fr-FR" sz="1200" b="0" i="0" u="none" strike="noStrike" dirty="0">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en-US" sz="1200" u="none" strike="noStrike">
                          <a:effectLst/>
                          <a:latin typeface="Arial" panose="020B0604020202020204" pitchFamily="34" charset="0"/>
                          <a:cs typeface="Arial" panose="020B0604020202020204" pitchFamily="34" charset="0"/>
                        </a:rPr>
                        <a:t>Ip(t), IRE(t), line averaged ne along COO chords V-1 and V-2, Prad (impurities; line + Bremsstrahlung), synthetic on-axis SXR</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fr-FR" sz="1200" u="none" strike="noStrike">
                          <a:effectLst/>
                          <a:latin typeface="Arial" panose="020B0604020202020204" pitchFamily="34" charset="0"/>
                          <a:cs typeface="Arial" panose="020B0604020202020204" pitchFamily="34" charset="0"/>
                        </a:rPr>
                        <a:t>O. Linder et al. Nucl. Fusion 60, 096031 (2020)</a:t>
                      </a:r>
                      <a:br>
                        <a:rPr lang="fr-FR" sz="1200" u="none" strike="noStrike">
                          <a:effectLst/>
                          <a:latin typeface="Arial" panose="020B0604020202020204" pitchFamily="34" charset="0"/>
                          <a:cs typeface="Arial" panose="020B0604020202020204" pitchFamily="34" charset="0"/>
                        </a:rPr>
                      </a:br>
                      <a:r>
                        <a:rPr lang="fr-FR" sz="1200" u="none" strike="noStrike">
                          <a:effectLst/>
                          <a:latin typeface="Arial" panose="020B0604020202020204" pitchFamily="34" charset="0"/>
                          <a:cs typeface="Arial" panose="020B0604020202020204" pitchFamily="34" charset="0"/>
                        </a:rPr>
                        <a:t>O. Linder et al. Accepted by J. Plasma Phys. (2021)</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6507" marR="6507" marT="6507" marB="0"/>
                </a:tc>
                <a:tc>
                  <a:txBody>
                    <a:bodyPr/>
                    <a:lstStyle/>
                    <a:p>
                      <a:pPr algn="l" fontAlgn="t"/>
                      <a:r>
                        <a:rPr lang="en-US" sz="1200" u="none" strike="noStrike" dirty="0">
                          <a:effectLst/>
                          <a:latin typeface="Arial" panose="020B0604020202020204" pitchFamily="34" charset="0"/>
                          <a:cs typeface="Arial" panose="020B0604020202020204" pitchFamily="34" charset="0"/>
                        </a:rPr>
                        <a:t>Successful</a:t>
                      </a:r>
                      <a:br>
                        <a:rPr lang="en-US" sz="1200" u="none" strike="noStrike" dirty="0">
                          <a:effectLst/>
                          <a:latin typeface="Arial" panose="020B0604020202020204" pitchFamily="34" charset="0"/>
                          <a:cs typeface="Arial" panose="020B0604020202020204" pitchFamily="34" charset="0"/>
                        </a:rPr>
                      </a:br>
                      <a:r>
                        <a:rPr lang="en-US" sz="1200" u="none" strike="noStrike" dirty="0">
                          <a:effectLst/>
                          <a:latin typeface="Arial" panose="020B0604020202020204" pitchFamily="34" charset="0"/>
                          <a:cs typeface="Arial" panose="020B0604020202020204" pitchFamily="34" charset="0"/>
                        </a:rPr>
                        <a:t>Add. transport to be validated with MHD tools</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507" marR="6507" marT="6507" marB="0"/>
                </a:tc>
                <a:extLst>
                  <a:ext uri="{0D108BD9-81ED-4DB2-BD59-A6C34878D82A}">
                    <a16:rowId xmlns:a16="http://schemas.microsoft.com/office/drawing/2014/main" val="1301379823"/>
                  </a:ext>
                </a:extLst>
              </a:tr>
            </a:tbl>
          </a:graphicData>
        </a:graphic>
      </p:graphicFrame>
      <p:sp>
        <p:nvSpPr>
          <p:cNvPr id="5" name="ZoneTexte 4"/>
          <p:cNvSpPr txBox="1"/>
          <p:nvPr/>
        </p:nvSpPr>
        <p:spPr>
          <a:xfrm>
            <a:off x="404949" y="6096000"/>
            <a:ext cx="11495314" cy="369332"/>
          </a:xfrm>
          <a:prstGeom prst="rect">
            <a:avLst/>
          </a:prstGeom>
          <a:noFill/>
        </p:spPr>
        <p:txBody>
          <a:bodyPr wrap="square" rtlCol="0">
            <a:spAutoFit/>
          </a:bodyPr>
          <a:lstStyle/>
          <a:p>
            <a:r>
              <a:rPr lang="fr-FR" dirty="0" smtClean="0">
                <a:latin typeface="Arial" panose="020B0604020202020204" pitchFamily="34" charset="0"/>
                <a:cs typeface="Arial" panose="020B0604020202020204" pitchFamily="34" charset="0"/>
              </a:rPr>
              <a:t>→ Good basis to </a:t>
            </a:r>
            <a:r>
              <a:rPr lang="fr-FR" dirty="0" err="1" smtClean="0">
                <a:latin typeface="Arial" panose="020B0604020202020204" pitchFamily="34" charset="0"/>
                <a:cs typeface="Arial" panose="020B0604020202020204" pitchFamily="34" charset="0"/>
              </a:rPr>
              <a:t>specify</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what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our</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database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should</a:t>
            </a:r>
            <a:r>
              <a:rPr lang="fr-FR" dirty="0" smtClean="0">
                <a:latin typeface="Arial" panose="020B0604020202020204" pitchFamily="34" charset="0"/>
                <a:cs typeface="Arial" panose="020B0604020202020204" pitchFamily="34" charset="0"/>
              </a:rPr>
              <a:t> look </a:t>
            </a:r>
            <a:r>
              <a:rPr lang="fr-FR" dirty="0" err="1" smtClean="0">
                <a:latin typeface="Arial" panose="020B0604020202020204" pitchFamily="34" charset="0"/>
                <a:cs typeface="Arial" panose="020B0604020202020204" pitchFamily="34" charset="0"/>
              </a:rPr>
              <a:t>like</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discuss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with</a:t>
            </a:r>
            <a:r>
              <a:rPr lang="fr-FR" dirty="0" smtClean="0">
                <a:latin typeface="Arial" panose="020B0604020202020204" pitchFamily="34" charset="0"/>
                <a:cs typeface="Arial" panose="020B0604020202020204" pitchFamily="34" charset="0"/>
              </a:rPr>
              <a:t> IMAS </a:t>
            </a:r>
            <a:r>
              <a:rPr lang="fr-FR" dirty="0" err="1" smtClean="0">
                <a:latin typeface="Arial" panose="020B0604020202020204" pitchFamily="34" charset="0"/>
                <a:cs typeface="Arial" panose="020B0604020202020204" pitchFamily="34" charset="0"/>
              </a:rPr>
              <a:t>colleagues</a:t>
            </a:r>
            <a:endParaRPr lang="fr-F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927953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TotalTime>
  <Words>879</Words>
  <Application>Microsoft Office PowerPoint</Application>
  <PresentationFormat>Grand écran</PresentationFormat>
  <Paragraphs>77</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Calibri Light</vt:lpstr>
      <vt:lpstr>Cambria</vt:lpstr>
      <vt:lpstr>Thème Office</vt:lpstr>
      <vt:lpstr>Présentation PowerPoint</vt:lpstr>
      <vt:lpstr>Présentation PowerPoint</vt:lpstr>
      <vt:lpstr>Présentation PowerPoint</vt:lpstr>
    </vt:vector>
  </TitlesOfParts>
  <Company>CEA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NARDON Eric 207315</dc:creator>
  <cp:lastModifiedBy>NARDON Eric 207315</cp:lastModifiedBy>
  <cp:revision>50</cp:revision>
  <dcterms:created xsi:type="dcterms:W3CDTF">2021-04-01T07:02:21Z</dcterms:created>
  <dcterms:modified xsi:type="dcterms:W3CDTF">2021-04-16T07:22:53Z</dcterms:modified>
</cp:coreProperties>
</file>