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3" d="100"/>
          <a:sy n="73"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C69D82A6-9568-42A6-9A77-E0D01304202A}" type="datetimeFigureOut">
              <a:rPr lang="fr-FR" smtClean="0"/>
              <a:t>16/04/2021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3762215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9D82A6-9568-42A6-9A77-E0D01304202A}" type="datetimeFigureOut">
              <a:rPr lang="fr-FR" smtClean="0"/>
              <a:t>16/04/2021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227302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9D82A6-9568-42A6-9A77-E0D01304202A}" type="datetimeFigureOut">
              <a:rPr lang="fr-FR" smtClean="0"/>
              <a:t>16/04/2021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2506804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9D82A6-9568-42A6-9A77-E0D01304202A}" type="datetimeFigureOut">
              <a:rPr lang="fr-FR" smtClean="0"/>
              <a:t>16/04/2021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286669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C69D82A6-9568-42A6-9A77-E0D01304202A}" type="datetimeFigureOut">
              <a:rPr lang="fr-FR" smtClean="0"/>
              <a:t>16/04/2021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4006305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69D82A6-9568-42A6-9A77-E0D01304202A}" type="datetimeFigureOut">
              <a:rPr lang="fr-FR" smtClean="0"/>
              <a:t>16/04/2021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3829070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69D82A6-9568-42A6-9A77-E0D01304202A}" type="datetimeFigureOut">
              <a:rPr lang="fr-FR" smtClean="0"/>
              <a:t>16/04/2021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3534437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69D82A6-9568-42A6-9A77-E0D01304202A}" type="datetimeFigureOut">
              <a:rPr lang="fr-FR" smtClean="0"/>
              <a:t>16/04/2021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67414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9D82A6-9568-42A6-9A77-E0D01304202A}" type="datetimeFigureOut">
              <a:rPr lang="fr-FR" smtClean="0"/>
              <a:t>16/04/2021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4094407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69D82A6-9568-42A6-9A77-E0D01304202A}" type="datetimeFigureOut">
              <a:rPr lang="fr-FR" smtClean="0"/>
              <a:t>16/04/2021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47982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69D82A6-9568-42A6-9A77-E0D01304202A}" type="datetimeFigureOut">
              <a:rPr lang="fr-FR" smtClean="0"/>
              <a:t>16/04/2021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46E90-3666-4AF3-B904-B5731A888139}" type="slidenum">
              <a:rPr lang="fr-FR" smtClean="0"/>
              <a:t>‹N°›</a:t>
            </a:fld>
            <a:endParaRPr lang="fr-FR"/>
          </a:p>
        </p:txBody>
      </p:sp>
    </p:spTree>
    <p:extLst>
      <p:ext uri="{BB962C8B-B14F-4D97-AF65-F5344CB8AC3E}">
        <p14:creationId xmlns:p14="http://schemas.microsoft.com/office/powerpoint/2010/main" val="785984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D82A6-9568-42A6-9A77-E0D01304202A}" type="datetimeFigureOut">
              <a:rPr lang="fr-FR" smtClean="0"/>
              <a:t>16/04/2021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46E90-3666-4AF3-B904-B5731A888139}" type="slidenum">
              <a:rPr lang="fr-FR" smtClean="0"/>
              <a:t>‹N°›</a:t>
            </a:fld>
            <a:endParaRPr lang="fr-FR"/>
          </a:p>
        </p:txBody>
      </p:sp>
    </p:spTree>
    <p:extLst>
      <p:ext uri="{BB962C8B-B14F-4D97-AF65-F5344CB8AC3E}">
        <p14:creationId xmlns:p14="http://schemas.microsoft.com/office/powerpoint/2010/main" val="1008080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dico.euro-fusion.org/category/282/" TargetMode="External"/><Relationship Id="rId2" Type="http://schemas.openxmlformats.org/officeDocument/2006/relationships/hyperlink" Target="https://wiki.euro-fusion.org/wiki/WPAC_wikipages:_Advance_Computing_Work_Packag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118232" y="523469"/>
            <a:ext cx="5423280" cy="1015663"/>
          </a:xfrm>
          <a:prstGeom prst="rect">
            <a:avLst/>
          </a:prstGeom>
          <a:noFill/>
        </p:spPr>
        <p:txBody>
          <a:bodyPr wrap="none" rtlCol="0">
            <a:spAutoFit/>
          </a:bodyPr>
          <a:lstStyle/>
          <a:p>
            <a:pPr algn="ctr"/>
            <a:r>
              <a:rPr lang="fr-FR" sz="2400" u="sng" dirty="0" smtClean="0">
                <a:latin typeface="Arial" panose="020B0604020202020204" pitchFamily="34" charset="0"/>
                <a:cs typeface="Arial" panose="020B0604020202020204" pitchFamily="34" charset="0"/>
              </a:rPr>
              <a:t>Project news and points for </a:t>
            </a:r>
            <a:r>
              <a:rPr lang="fr-FR" sz="2400" u="sng" dirty="0" smtClean="0">
                <a:latin typeface="Arial" panose="020B0604020202020204" pitchFamily="34" charset="0"/>
                <a:cs typeface="Arial" panose="020B0604020202020204" pitchFamily="34" charset="0"/>
              </a:rPr>
              <a:t>discussion</a:t>
            </a:r>
            <a:endParaRPr lang="fr-FR" dirty="0" smtClean="0">
              <a:latin typeface="Arial" panose="020B0604020202020204" pitchFamily="34" charset="0"/>
              <a:cs typeface="Arial" panose="020B0604020202020204" pitchFamily="34" charset="0"/>
            </a:endParaRPr>
          </a:p>
          <a:p>
            <a:pPr algn="ctr"/>
            <a:endParaRPr lang="fr-FR" dirty="0" smtClean="0">
              <a:latin typeface="Arial" panose="020B0604020202020204" pitchFamily="34" charset="0"/>
              <a:cs typeface="Arial" panose="020B0604020202020204" pitchFamily="34" charset="0"/>
            </a:endParaRPr>
          </a:p>
          <a:p>
            <a:pPr algn="ctr"/>
            <a:r>
              <a:rPr lang="fr-FR" dirty="0" smtClean="0">
                <a:latin typeface="Arial" panose="020B0604020202020204" pitchFamily="34" charset="0"/>
                <a:cs typeface="Arial" panose="020B0604020202020204" pitchFamily="34" charset="0"/>
              </a:rPr>
              <a:t>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Nardon</a:t>
            </a:r>
            <a:r>
              <a:rPr lang="fr-FR" dirty="0" smtClean="0">
                <a:latin typeface="Arial" panose="020B0604020202020204" pitchFamily="34" charset="0"/>
                <a:cs typeface="Arial" panose="020B0604020202020204" pitchFamily="34" charset="0"/>
              </a:rPr>
              <a:t>, TSVV9 Progress Meeting, </a:t>
            </a:r>
            <a:r>
              <a:rPr lang="fr-FR" dirty="0" smtClean="0">
                <a:latin typeface="Arial" panose="020B0604020202020204" pitchFamily="34" charset="0"/>
                <a:cs typeface="Arial" panose="020B0604020202020204" pitchFamily="34" charset="0"/>
              </a:rPr>
              <a:t>16</a:t>
            </a:r>
            <a:r>
              <a:rPr lang="fr-FR" dirty="0" smtClean="0">
                <a:latin typeface="Arial" panose="020B0604020202020204" pitchFamily="34" charset="0"/>
                <a:cs typeface="Arial" panose="020B0604020202020204" pitchFamily="34" charset="0"/>
              </a:rPr>
              <a:t>/04/21</a:t>
            </a:r>
            <a:endParaRPr lang="fr-FR" dirty="0">
              <a:latin typeface="Arial" panose="020B0604020202020204" pitchFamily="34" charset="0"/>
              <a:cs typeface="Arial" panose="020B0604020202020204" pitchFamily="34" charset="0"/>
            </a:endParaRPr>
          </a:p>
        </p:txBody>
      </p:sp>
      <p:sp>
        <p:nvSpPr>
          <p:cNvPr id="5" name="ZoneTexte 4"/>
          <p:cNvSpPr txBox="1"/>
          <p:nvPr/>
        </p:nvSpPr>
        <p:spPr>
          <a:xfrm>
            <a:off x="470263" y="2218135"/>
            <a:ext cx="11495314" cy="3970318"/>
          </a:xfrm>
          <a:prstGeom prst="rect">
            <a:avLst/>
          </a:prstGeom>
          <a:noFill/>
        </p:spPr>
        <p:txBody>
          <a:bodyPr wrap="square" rtlCol="0">
            <a:spAutoFit/>
          </a:bodyPr>
          <a:lstStyle/>
          <a:p>
            <a:pPr marL="285750" indent="-285750">
              <a:buFont typeface="Arial" panose="020B0604020202020204" pitchFamily="34" charset="0"/>
              <a:buChar char="•"/>
            </a:pPr>
            <a:r>
              <a:rPr lang="fr-FR" dirty="0">
                <a:latin typeface="Arial" panose="020B0604020202020204" pitchFamily="34" charset="0"/>
                <a:cs typeface="Arial" panose="020B0604020202020204" pitchFamily="34" charset="0"/>
              </a:rPr>
              <a:t>TSVV &amp;</a:t>
            </a:r>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ACH </a:t>
            </a:r>
            <a:r>
              <a:rPr lang="fr-FR" dirty="0" smtClean="0">
                <a:latin typeface="Arial" panose="020B0604020202020204" pitchFamily="34" charset="0"/>
                <a:cs typeface="Arial" panose="020B0604020202020204" pitchFamily="34" charset="0"/>
              </a:rPr>
              <a:t>kick-off </a:t>
            </a:r>
            <a:r>
              <a:rPr lang="fr-FR" smtClean="0">
                <a:latin typeface="Arial" panose="020B0604020202020204" pitchFamily="34" charset="0"/>
                <a:cs typeface="Arial" panose="020B0604020202020204" pitchFamily="34" charset="0"/>
              </a:rPr>
              <a:t>meeting next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week</a:t>
            </a:r>
            <a:r>
              <a:rPr lang="fr-FR" dirty="0" smtClean="0">
                <a:latin typeface="Arial" panose="020B0604020202020204" pitchFamily="34" charset="0"/>
                <a:cs typeface="Arial" panose="020B0604020202020204" pitchFamily="34" charset="0"/>
              </a:rPr>
              <a:t> (Friday 23/04)</a:t>
            </a: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Wiki: </a:t>
            </a:r>
            <a:r>
              <a:rPr lang="fr-FR" dirty="0" smtClean="0">
                <a:latin typeface="Arial" panose="020B0604020202020204" pitchFamily="34" charset="0"/>
                <a:cs typeface="Arial" panose="020B0604020202020204" pitchFamily="34" charset="0"/>
                <a:hlinkClick r:id="rId2"/>
              </a:rPr>
              <a:t>https</a:t>
            </a:r>
            <a:r>
              <a:rPr lang="fr-FR" dirty="0">
                <a:latin typeface="Arial" panose="020B0604020202020204" pitchFamily="34" charset="0"/>
                <a:cs typeface="Arial" panose="020B0604020202020204" pitchFamily="34" charset="0"/>
                <a:hlinkClick r:id="rId2"/>
              </a:rPr>
              <a:t>://wiki.euro-fusion.org/wiki/WPAC_wikipages:_</a:t>
            </a:r>
            <a:r>
              <a:rPr lang="fr-FR" dirty="0" smtClean="0">
                <a:latin typeface="Arial" panose="020B0604020202020204" pitchFamily="34" charset="0"/>
                <a:cs typeface="Arial" panose="020B0604020202020204" pitchFamily="34" charset="0"/>
                <a:hlinkClick r:id="rId2"/>
              </a:rPr>
              <a:t>Advance_Computing_Work_Package</a:t>
            </a:r>
            <a:r>
              <a:rPr lang="fr-FR"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Meetings slides: </a:t>
            </a:r>
            <a:r>
              <a:rPr lang="fr-FR" dirty="0" smtClean="0">
                <a:latin typeface="Arial" panose="020B0604020202020204" pitchFamily="34" charset="0"/>
                <a:cs typeface="Arial" panose="020B0604020202020204" pitchFamily="34" charset="0"/>
                <a:hlinkClick r:id="rId3"/>
              </a:rPr>
              <a:t>https</a:t>
            </a:r>
            <a:r>
              <a:rPr lang="fr-FR" dirty="0">
                <a:latin typeface="Arial" panose="020B0604020202020204" pitchFamily="34" charset="0"/>
                <a:cs typeface="Arial" panose="020B0604020202020204" pitchFamily="34" charset="0"/>
                <a:hlinkClick r:id="rId3"/>
              </a:rPr>
              <a:t>://indico.euro-fusion.org/category/282</a:t>
            </a:r>
            <a:r>
              <a:rPr lang="fr-FR" dirty="0" smtClean="0">
                <a:latin typeface="Arial" panose="020B0604020202020204" pitchFamily="34" charset="0"/>
                <a:cs typeface="Arial" panose="020B0604020202020204" pitchFamily="34" charset="0"/>
                <a:hlinkClick r:id="rId3"/>
              </a:rPr>
              <a:t>/</a:t>
            </a:r>
            <a:r>
              <a:rPr lang="fr-FR" dirty="0" smtClean="0">
                <a:latin typeface="Arial" panose="020B0604020202020204" pitchFamily="34" charset="0"/>
                <a:cs typeface="Arial" panose="020B0604020202020204" pitchFamily="34" charset="0"/>
              </a:rPr>
              <a:t> (accessible </a:t>
            </a:r>
            <a:r>
              <a:rPr lang="fr-FR" dirty="0">
                <a:latin typeface="Arial" panose="020B0604020202020204" pitchFamily="34" charset="0"/>
                <a:cs typeface="Arial" panose="020B0604020202020204" pitchFamily="34" charset="0"/>
              </a:rPr>
              <a:t>via </a:t>
            </a:r>
            <a:r>
              <a:rPr lang="fr-FR" dirty="0" smtClean="0">
                <a:latin typeface="Arial" panose="020B0604020202020204" pitchFamily="34" charset="0"/>
                <a:cs typeface="Arial" panose="020B0604020202020204" pitchFamily="34" charset="0"/>
              </a:rPr>
              <a:t>Wiki) </a:t>
            </a:r>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ACH </a:t>
            </a:r>
            <a:r>
              <a:rPr lang="fr-FR" dirty="0" err="1" smtClean="0">
                <a:latin typeface="Arial" panose="020B0604020202020204" pitchFamily="34" charset="0"/>
                <a:cs typeface="Arial" panose="020B0604020202020204" pitchFamily="34" charset="0"/>
              </a:rPr>
              <a:t>needs</a:t>
            </a:r>
            <a:r>
              <a:rPr lang="fr-FR" dirty="0" smtClean="0">
                <a:latin typeface="Arial" panose="020B0604020202020204" pitchFamily="34" charset="0"/>
                <a:cs typeface="Arial" panose="020B0604020202020204" pitchFamily="34" charset="0"/>
              </a:rPr>
              <a:t>: </a:t>
            </a:r>
          </a:p>
          <a:p>
            <a:pPr marL="742950" lvl="1"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D</a:t>
            </a:r>
            <a:r>
              <a:rPr lang="fr-FR" dirty="0" smtClean="0">
                <a:latin typeface="Arial" panose="020B0604020202020204" pitchFamily="34" charset="0"/>
                <a:cs typeface="Arial" panose="020B0604020202020204" pitchFamily="34" charset="0"/>
              </a:rPr>
              <a:t>iscussion </a:t>
            </a:r>
            <a:r>
              <a:rPr lang="fr-FR" dirty="0" err="1" smtClean="0">
                <a:latin typeface="Arial" panose="020B0604020202020204" pitchFamily="34" charset="0"/>
                <a:cs typeface="Arial" panose="020B0604020202020204" pitchFamily="34" charset="0"/>
              </a:rPr>
              <a:t>with</a:t>
            </a:r>
            <a:r>
              <a:rPr lang="fr-FR" dirty="0" smtClean="0">
                <a:latin typeface="Arial" panose="020B0604020202020204" pitchFamily="34" charset="0"/>
                <a:cs typeface="Arial" panose="020B0604020202020204" pitchFamily="34" charset="0"/>
              </a:rPr>
              <a:t> Helsinki ACH </a:t>
            </a:r>
            <a:r>
              <a:rPr lang="fr-FR" dirty="0" err="1" smtClean="0">
                <a:latin typeface="Arial" panose="020B0604020202020204" pitchFamily="34" charset="0"/>
                <a:cs typeface="Arial" panose="020B0604020202020204" pitchFamily="34" charset="0"/>
              </a:rPr>
              <a:t>yesterday</a:t>
            </a:r>
            <a:endParaRPr lang="fr-FR"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Document </a:t>
            </a:r>
            <a:r>
              <a:rPr lang="fr-FR" dirty="0" err="1" smtClean="0">
                <a:latin typeface="Arial" panose="020B0604020202020204" pitchFamily="34" charset="0"/>
                <a:cs typeface="Arial" panose="020B0604020202020204" pitchFamily="34" charset="0"/>
              </a:rPr>
              <a:t>returned</a:t>
            </a:r>
            <a:r>
              <a:rPr lang="fr-FR" dirty="0" smtClean="0">
                <a:latin typeface="Arial" panose="020B0604020202020204" pitchFamily="34" charset="0"/>
                <a:cs typeface="Arial" panose="020B0604020202020204" pitchFamily="34" charset="0"/>
              </a:rPr>
              <a:t> to Denis </a:t>
            </a:r>
            <a:r>
              <a:rPr lang="fr-FR" dirty="0" err="1" smtClean="0">
                <a:latin typeface="Arial" panose="020B0604020202020204" pitchFamily="34" charset="0"/>
                <a:cs typeface="Arial" panose="020B0604020202020204" pitchFamily="34" charset="0"/>
              </a:rPr>
              <a:t>Kalupin</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yesterday</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see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next</a:t>
            </a:r>
            <a:r>
              <a:rPr lang="fr-FR" dirty="0" smtClean="0">
                <a:latin typeface="Arial" panose="020B0604020202020204" pitchFamily="34" charset="0"/>
                <a:cs typeface="Arial" panose="020B0604020202020204" pitchFamily="34" charset="0"/>
              </a:rPr>
              <a:t> slide</a:t>
            </a:r>
            <a:endParaRPr lang="fr-FR"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fr-F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0694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1" y="3181160"/>
            <a:ext cx="12100559" cy="3676840"/>
          </a:xfrm>
          <a:prstGeom prst="rect">
            <a:avLst/>
          </a:prstGeom>
        </p:spPr>
        <p:txBody>
          <a:bodyPr wrap="square">
            <a:spAutoFit/>
          </a:bodyPr>
          <a:lstStyle/>
          <a:p>
            <a:pPr marR="76200" algn="just">
              <a:lnSpc>
                <a:spcPct val="115000"/>
              </a:lnSpc>
              <a:spcAft>
                <a:spcPts val="1000"/>
              </a:spcAft>
            </a:pPr>
            <a:r>
              <a:rPr lang="en-US" sz="1400" dirty="0" smtClean="0">
                <a:latin typeface="Arial" panose="020B0604020202020204" pitchFamily="34" charset="0"/>
                <a:ea typeface="Arial" panose="020B0604020202020204" pitchFamily="34" charset="0"/>
                <a:cs typeface="Arial" panose="020B0604020202020204" pitchFamily="34" charset="0"/>
              </a:rPr>
              <a:t>The </a:t>
            </a:r>
            <a:r>
              <a:rPr lang="en-US" sz="1400" b="1" dirty="0">
                <a:latin typeface="Arial" panose="020B0604020202020204" pitchFamily="34" charset="0"/>
                <a:ea typeface="Arial" panose="020B0604020202020204" pitchFamily="34" charset="0"/>
                <a:cs typeface="Arial" panose="020B0604020202020204" pitchFamily="34" charset="0"/>
              </a:rPr>
              <a:t>task on the RE validation database</a:t>
            </a:r>
            <a:r>
              <a:rPr lang="en-US" sz="1400" dirty="0">
                <a:latin typeface="Arial" panose="020B0604020202020204" pitchFamily="34" charset="0"/>
                <a:ea typeface="Arial" panose="020B0604020202020204" pitchFamily="34" charset="0"/>
                <a:cs typeface="Arial" panose="020B0604020202020204" pitchFamily="34" charset="0"/>
              </a:rPr>
              <a:t> needs some explanation. This task comprises 2 aspects:</a:t>
            </a:r>
            <a:endParaRPr lang="fr-FR" sz="1400" dirty="0">
              <a:latin typeface="Arial" panose="020B0604020202020204" pitchFamily="34" charset="0"/>
              <a:ea typeface="Arial" panose="020B0604020202020204" pitchFamily="34" charset="0"/>
              <a:cs typeface="Arial" panose="020B0604020202020204" pitchFamily="34" charset="0"/>
            </a:endParaRPr>
          </a:p>
          <a:p>
            <a:pPr marR="76200" algn="just">
              <a:lnSpc>
                <a:spcPct val="115000"/>
              </a:lnSpc>
              <a:spcAft>
                <a:spcPts val="1000"/>
              </a:spcAft>
            </a:pPr>
            <a:r>
              <a:rPr lang="en-US" sz="1400" dirty="0">
                <a:latin typeface="Arial" panose="020B0604020202020204" pitchFamily="34" charset="0"/>
                <a:ea typeface="Arial" panose="020B0604020202020204" pitchFamily="34" charset="0"/>
                <a:cs typeface="Arial" panose="020B0604020202020204" pitchFamily="34" charset="0"/>
              </a:rPr>
              <a:t>-The first one is to set up and populate a database of validation cases in order to keep track of what we have done and be able to easily work on the same cases with different codes and repeat simulations when we update models. It seems appropriate to use IMAS for this database (at least for part of the data). This aspect thus falls in the area of expertise of the IPPLM ACH but probably requires only moderate support, of order 0.5 </a:t>
            </a:r>
            <a:r>
              <a:rPr lang="en-US" sz="1400" dirty="0" err="1">
                <a:latin typeface="Arial" panose="020B0604020202020204" pitchFamily="34" charset="0"/>
                <a:ea typeface="Arial" panose="020B0604020202020204" pitchFamily="34" charset="0"/>
                <a:cs typeface="Arial" panose="020B0604020202020204" pitchFamily="34" charset="0"/>
              </a:rPr>
              <a:t>ppy</a:t>
            </a:r>
            <a:r>
              <a:rPr lang="en-US" sz="1400" dirty="0">
                <a:latin typeface="Arial" panose="020B0604020202020204" pitchFamily="34" charset="0"/>
                <a:ea typeface="Arial" panose="020B0604020202020204" pitchFamily="34" charset="0"/>
                <a:cs typeface="Arial" panose="020B0604020202020204" pitchFamily="34" charset="0"/>
              </a:rPr>
              <a:t> in total, mostly to set up the database (we would populate the database ourselves).</a:t>
            </a:r>
            <a:endParaRPr lang="fr-FR" sz="1400" dirty="0">
              <a:latin typeface="Arial" panose="020B0604020202020204" pitchFamily="34" charset="0"/>
              <a:ea typeface="Arial" panose="020B0604020202020204" pitchFamily="34" charset="0"/>
              <a:cs typeface="Arial" panose="020B0604020202020204" pitchFamily="34" charset="0"/>
            </a:endParaRPr>
          </a:p>
          <a:p>
            <a:pPr marR="76200" algn="just">
              <a:lnSpc>
                <a:spcPct val="115000"/>
              </a:lnSpc>
              <a:spcAft>
                <a:spcPts val="1000"/>
              </a:spcAft>
            </a:pPr>
            <a:r>
              <a:rPr lang="en-US" sz="1400" dirty="0" smtClean="0">
                <a:latin typeface="Arial" panose="020B0604020202020204" pitchFamily="34" charset="0"/>
                <a:ea typeface="Arial" panose="020B0604020202020204" pitchFamily="34" charset="0"/>
                <a:cs typeface="Arial" panose="020B0604020202020204" pitchFamily="34" charset="0"/>
              </a:rPr>
              <a:t>-The second aspect is to apply AI-based techniques to help with code validation. Our codes typically have input parameters which are difficult to estimate, e.g. the </a:t>
            </a:r>
            <a:r>
              <a:rPr lang="en-US" sz="1400" i="1" dirty="0" smtClean="0">
                <a:latin typeface="Arial" panose="020B0604020202020204" pitchFamily="34" charset="0"/>
                <a:ea typeface="Arial" panose="020B0604020202020204" pitchFamily="34" charset="0"/>
                <a:cs typeface="Arial" panose="020B0604020202020204" pitchFamily="34" charset="0"/>
              </a:rPr>
              <a:t>ad hoc</a:t>
            </a:r>
            <a:r>
              <a:rPr lang="en-US" sz="1400" dirty="0" smtClean="0">
                <a:latin typeface="Arial" panose="020B0604020202020204" pitchFamily="34" charset="0"/>
                <a:ea typeface="Arial" panose="020B0604020202020204" pitchFamily="34" charset="0"/>
                <a:cs typeface="Arial" panose="020B0604020202020204" pitchFamily="34" charset="0"/>
              </a:rPr>
              <a:t> radial diffusion coefficient due to magnetic </a:t>
            </a:r>
            <a:r>
              <a:rPr lang="en-US" sz="1400" dirty="0" err="1" smtClean="0">
                <a:latin typeface="Arial" panose="020B0604020202020204" pitchFamily="34" charset="0"/>
                <a:ea typeface="Arial" panose="020B0604020202020204" pitchFamily="34" charset="0"/>
                <a:cs typeface="Arial" panose="020B0604020202020204" pitchFamily="34" charset="0"/>
              </a:rPr>
              <a:t>stochasticity</a:t>
            </a:r>
            <a:r>
              <a:rPr lang="en-US" sz="1400" dirty="0" smtClean="0">
                <a:latin typeface="Arial" panose="020B0604020202020204" pitchFamily="34" charset="0"/>
                <a:ea typeface="Arial" panose="020B0604020202020204" pitchFamily="34" charset="0"/>
                <a:cs typeface="Arial" panose="020B0604020202020204" pitchFamily="34" charset="0"/>
              </a:rPr>
              <a:t> in the DREAM code. We propose to use AI-guided input-parameter assessment to refine the existing estimates. This could </a:t>
            </a:r>
            <a:r>
              <a:rPr lang="en-US" sz="1400" dirty="0" smtClean="0">
                <a:latin typeface="Arial" panose="020B0604020202020204" pitchFamily="34" charset="0"/>
                <a:ea typeface="Cambria" panose="02040503050406030204" pitchFamily="18" charset="0"/>
                <a:cs typeface="Arial" panose="020B0604020202020204" pitchFamily="34" charset="0"/>
              </a:rPr>
              <a:t>be done by generating a database of simulations and using guided Bayesian inference based on a cost function measuring the departure of synthetic signals from real experimental measurements. This aspect falls in the area of expertise of the VTT ACH and requires more manpower, of order 0.4 </a:t>
            </a:r>
            <a:r>
              <a:rPr lang="en-US" sz="1400" dirty="0" err="1" smtClean="0">
                <a:latin typeface="Arial" panose="020B0604020202020204" pitchFamily="34" charset="0"/>
                <a:ea typeface="Cambria" panose="02040503050406030204" pitchFamily="18" charset="0"/>
                <a:cs typeface="Arial" panose="020B0604020202020204" pitchFamily="34" charset="0"/>
              </a:rPr>
              <a:t>ppy</a:t>
            </a:r>
            <a:r>
              <a:rPr lang="en-US" sz="1400" dirty="0" smtClean="0">
                <a:latin typeface="Arial" panose="020B0604020202020204" pitchFamily="34" charset="0"/>
                <a:ea typeface="Cambria" panose="02040503050406030204" pitchFamily="18" charset="0"/>
                <a:cs typeface="Arial" panose="020B0604020202020204" pitchFamily="34" charset="0"/>
              </a:rPr>
              <a:t>/year. It appears beneficial to couple this work with the optimization of DREAM by the VTT ACH. </a:t>
            </a:r>
            <a:endParaRPr lang="en-US" sz="1400" dirty="0">
              <a:latin typeface="Arial" panose="020B0604020202020204" pitchFamily="34" charset="0"/>
              <a:ea typeface="Cambria" panose="02040503050406030204" pitchFamily="18" charset="0"/>
              <a:cs typeface="Arial" panose="020B0604020202020204" pitchFamily="34" charset="0"/>
            </a:endParaRPr>
          </a:p>
          <a:p>
            <a:pPr marR="76200" algn="just">
              <a:lnSpc>
                <a:spcPct val="115000"/>
              </a:lnSpc>
              <a:spcAft>
                <a:spcPts val="1000"/>
              </a:spcAft>
            </a:pPr>
            <a:r>
              <a:rPr lang="en-US" sz="1400" dirty="0" smtClean="0">
                <a:latin typeface="Arial" panose="020B0604020202020204" pitchFamily="34" charset="0"/>
                <a:ea typeface="Cambria" panose="02040503050406030204" pitchFamily="18" charset="0"/>
                <a:cs typeface="Arial" panose="020B0604020202020204" pitchFamily="34" charset="0"/>
              </a:rPr>
              <a:t>How </a:t>
            </a:r>
            <a:r>
              <a:rPr lang="en-US" sz="1400" dirty="0">
                <a:latin typeface="Arial" panose="020B0604020202020204" pitchFamily="34" charset="0"/>
                <a:ea typeface="Cambria" panose="02040503050406030204" pitchFamily="18" charset="0"/>
                <a:cs typeface="Arial" panose="020B0604020202020204" pitchFamily="34" charset="0"/>
              </a:rPr>
              <a:t>these 2 aspects would connect and whether they would involve the same database remains to be discussed and decided between the different parties involved</a:t>
            </a:r>
            <a:r>
              <a:rPr lang="en-US" sz="1400" dirty="0" smtClean="0">
                <a:latin typeface="Arial" panose="020B0604020202020204" pitchFamily="34" charset="0"/>
                <a:ea typeface="Cambria" panose="02040503050406030204" pitchFamily="18" charset="0"/>
                <a:cs typeface="Arial" panose="020B0604020202020204" pitchFamily="34" charset="0"/>
              </a:rPr>
              <a:t>.</a:t>
            </a:r>
            <a:endParaRPr lang="en-US" sz="1400" dirty="0">
              <a:latin typeface="Arial" panose="020B0604020202020204" pitchFamily="34" charset="0"/>
              <a:ea typeface="Arial" panose="020B0604020202020204" pitchFamily="34" charset="0"/>
              <a:cs typeface="Arial" panose="020B0604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452754806"/>
              </p:ext>
            </p:extLst>
          </p:nvPr>
        </p:nvGraphicFramePr>
        <p:xfrm>
          <a:off x="0" y="-8572"/>
          <a:ext cx="12192000" cy="3189732"/>
        </p:xfrm>
        <a:graphic>
          <a:graphicData uri="http://schemas.openxmlformats.org/drawingml/2006/table">
            <a:tbl>
              <a:tblPr firstRow="1" firstCol="1" bandRow="1">
                <a:tableStyleId>{5C22544A-7EE6-4342-B048-85BDC9FD1C3A}</a:tableStyleId>
              </a:tblPr>
              <a:tblGrid>
                <a:gridCol w="1614039">
                  <a:extLst>
                    <a:ext uri="{9D8B030D-6E8A-4147-A177-3AD203B41FA5}">
                      <a16:colId xmlns:a16="http://schemas.microsoft.com/office/drawing/2014/main" val="2735999820"/>
                    </a:ext>
                  </a:extLst>
                </a:gridCol>
                <a:gridCol w="3614915">
                  <a:extLst>
                    <a:ext uri="{9D8B030D-6E8A-4147-A177-3AD203B41FA5}">
                      <a16:colId xmlns:a16="http://schemas.microsoft.com/office/drawing/2014/main" val="2700451664"/>
                    </a:ext>
                  </a:extLst>
                </a:gridCol>
                <a:gridCol w="1192173">
                  <a:extLst>
                    <a:ext uri="{9D8B030D-6E8A-4147-A177-3AD203B41FA5}">
                      <a16:colId xmlns:a16="http://schemas.microsoft.com/office/drawing/2014/main" val="1229765822"/>
                    </a:ext>
                  </a:extLst>
                </a:gridCol>
                <a:gridCol w="2062585">
                  <a:extLst>
                    <a:ext uri="{9D8B030D-6E8A-4147-A177-3AD203B41FA5}">
                      <a16:colId xmlns:a16="http://schemas.microsoft.com/office/drawing/2014/main" val="3296441857"/>
                    </a:ext>
                  </a:extLst>
                </a:gridCol>
                <a:gridCol w="3708288">
                  <a:extLst>
                    <a:ext uri="{9D8B030D-6E8A-4147-A177-3AD203B41FA5}">
                      <a16:colId xmlns:a16="http://schemas.microsoft.com/office/drawing/2014/main" val="1585584586"/>
                    </a:ext>
                  </a:extLst>
                </a:gridCol>
              </a:tblGrid>
              <a:tr h="0">
                <a:tc>
                  <a:txBody>
                    <a:bodyPr/>
                    <a:lstStyle/>
                    <a:p>
                      <a:pPr>
                        <a:lnSpc>
                          <a:spcPct val="115000"/>
                        </a:lnSpc>
                        <a:spcAft>
                          <a:spcPts val="1000"/>
                        </a:spcAft>
                      </a:pPr>
                      <a:r>
                        <a:rPr lang="en-US" sz="1400" dirty="0">
                          <a:effectLst/>
                          <a:latin typeface="Arial" panose="020B0604020202020204" pitchFamily="34" charset="0"/>
                          <a:cs typeface="Arial" panose="020B0604020202020204" pitchFamily="34" charset="0"/>
                        </a:rPr>
                        <a:t>Code name</a:t>
                      </a:r>
                      <a:endParaRPr lang="fr-FR" sz="1400"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Tasks required to ACH</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ACH name</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Manpower</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Comment</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3748411264"/>
                  </a:ext>
                </a:extLst>
              </a:tr>
              <a:tr h="0">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DREAM</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Integration into IMAS</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Bef>
                          <a:spcPts val="1200"/>
                        </a:spcBef>
                        <a:spcAft>
                          <a:spcPts val="0"/>
                        </a:spcAft>
                      </a:pPr>
                      <a:r>
                        <a:rPr lang="en-US" sz="1400">
                          <a:effectLst/>
                          <a:latin typeface="Arial" panose="020B0604020202020204" pitchFamily="34" charset="0"/>
                          <a:cs typeface="Arial" panose="020B0604020202020204" pitchFamily="34" charset="0"/>
                        </a:rPr>
                        <a:t>IPPLM</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Bef>
                          <a:spcPts val="1200"/>
                        </a:spcBef>
                        <a:spcAft>
                          <a:spcPts val="0"/>
                        </a:spcAft>
                      </a:pPr>
                      <a:r>
                        <a:rPr lang="en-US" sz="1400">
                          <a:effectLst/>
                          <a:latin typeface="Arial" panose="020B0604020202020204" pitchFamily="34" charset="0"/>
                          <a:cs typeface="Arial" panose="020B0604020202020204" pitchFamily="34" charset="0"/>
                        </a:rPr>
                        <a:t>0.5 ppy/year for 2021-2022, then 0.1 ppy/year</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a:lnSpc>
                          <a:spcPct val="115000"/>
                        </a:lnSpc>
                        <a:spcBef>
                          <a:spcPts val="1200"/>
                        </a:spcBef>
                        <a:spcAft>
                          <a:spcPts val="0"/>
                        </a:spcAft>
                      </a:pPr>
                      <a:r>
                        <a:rPr lang="en-US" sz="1400">
                          <a:effectLst/>
                          <a:latin typeface="Arial" panose="020B0604020202020204" pitchFamily="34" charset="0"/>
                          <a:cs typeface="Arial" panose="020B0604020202020204" pitchFamily="34" charset="0"/>
                        </a:rPr>
                        <a:t> </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532929130"/>
                  </a:ext>
                </a:extLst>
              </a:tr>
              <a:tr h="0">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DREAM</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Parallelization and optimization</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VTT or EPFL</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0.3 ppy/year for 2021-2025</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Even though VTT is not a Cat. 1 ACH, it may be appropriate here, in particular in relation to the task below on the RE validation database (see the text below). </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3017217104"/>
                  </a:ext>
                </a:extLst>
              </a:tr>
              <a:tr h="0">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JOREK</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Optimization for particle simulations</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EPFL</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0.3 ppy/year for 2021-2025</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Here we specifically request Cristian Sommariva if possible due to his unique knowledge of the code.</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1183465757"/>
                  </a:ext>
                </a:extLst>
              </a:tr>
              <a:tr h="0">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RE validation database (several codes)</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Set up and populate a database and apply AI-based methods to help validate codes</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VTT and IPPLM</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5000"/>
                        </a:lnSpc>
                        <a:spcAft>
                          <a:spcPts val="1000"/>
                        </a:spcAft>
                      </a:pPr>
                      <a:r>
                        <a:rPr lang="en-US" sz="1400">
                          <a:effectLst/>
                          <a:latin typeface="Arial" panose="020B0604020202020204" pitchFamily="34" charset="0"/>
                          <a:cs typeface="Arial" panose="020B0604020202020204" pitchFamily="34" charset="0"/>
                        </a:rPr>
                        <a:t>0.5 ppy/year for 2021-2025</a:t>
                      </a:r>
                      <a:endParaRPr lang="fr-FR" sz="1400">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a:lnSpc>
                          <a:spcPct val="115000"/>
                        </a:lnSpc>
                        <a:spcAft>
                          <a:spcPts val="1000"/>
                        </a:spcAft>
                      </a:pPr>
                      <a:r>
                        <a:rPr lang="en-US" sz="1400" dirty="0">
                          <a:effectLst/>
                          <a:latin typeface="Arial" panose="020B0604020202020204" pitchFamily="34" charset="0"/>
                          <a:cs typeface="Arial" panose="020B0604020202020204" pitchFamily="34" charset="0"/>
                        </a:rPr>
                        <a:t>See the text below.</a:t>
                      </a:r>
                      <a:endParaRPr lang="fr-FR" sz="14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1303478496"/>
                  </a:ext>
                </a:extLst>
              </a:tr>
            </a:tbl>
          </a:graphicData>
        </a:graphic>
      </p:graphicFrame>
    </p:spTree>
    <p:extLst>
      <p:ext uri="{BB962C8B-B14F-4D97-AF65-F5344CB8AC3E}">
        <p14:creationId xmlns:p14="http://schemas.microsoft.com/office/powerpoint/2010/main" val="4122109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4949" y="277267"/>
            <a:ext cx="11495314" cy="369332"/>
          </a:xfrm>
          <a:prstGeom prst="rect">
            <a:avLst/>
          </a:prstGeom>
          <a:noFill/>
        </p:spPr>
        <p:txBody>
          <a:bodyPr wrap="square" rtlCol="0">
            <a:spAutoFit/>
          </a:bodyPr>
          <a:lstStyle/>
          <a:p>
            <a:pPr marL="285750" indent="-285750">
              <a:buFont typeface="Arial" panose="020B0604020202020204" pitchFamily="34" charset="0"/>
              <a:buChar char="•"/>
            </a:pPr>
            <a:r>
              <a:rPr lang="fr-FR" dirty="0" smtClean="0">
                <a:latin typeface="Arial" panose="020B0604020202020204" pitchFamily="34" charset="0"/>
                <a:cs typeface="Arial" panose="020B0604020202020204" pitchFamily="34" charset="0"/>
              </a:rPr>
              <a:t>Table on validatio</a:t>
            </a:r>
            <a:r>
              <a:rPr lang="fr-FR" dirty="0" smtClean="0">
                <a:latin typeface="Arial" panose="020B0604020202020204" pitchFamily="34" charset="0"/>
                <a:cs typeface="Arial" panose="020B0604020202020204" pitchFamily="34" charset="0"/>
              </a:rPr>
              <a:t>n cases: </a:t>
            </a:r>
            <a:r>
              <a:rPr lang="fr-FR" dirty="0" err="1">
                <a:latin typeface="Arial" panose="020B0604020202020204" pitchFamily="34" charset="0"/>
                <a:cs typeface="Arial" panose="020B0604020202020204" pitchFamily="34" charset="0"/>
              </a:rPr>
              <a:t>t</a:t>
            </a:r>
            <a:r>
              <a:rPr lang="fr-FR" dirty="0" err="1" smtClean="0">
                <a:latin typeface="Arial" panose="020B0604020202020204" pitchFamily="34" charset="0"/>
                <a:cs typeface="Arial" panose="020B0604020202020204" pitchFamily="34" charset="0"/>
              </a:rPr>
              <a:t>hanks</a:t>
            </a:r>
            <a:r>
              <a:rPr lang="fr-FR" dirty="0" smtClean="0">
                <a:latin typeface="Arial" panose="020B0604020202020204" pitchFamily="34" charset="0"/>
                <a:cs typeface="Arial" panose="020B0604020202020204" pitchFamily="34" charset="0"/>
              </a:rPr>
              <a:t> to Oliver and Mathias for </a:t>
            </a:r>
            <a:r>
              <a:rPr lang="fr-FR" dirty="0" err="1" smtClean="0">
                <a:latin typeface="Arial" panose="020B0604020202020204" pitchFamily="34" charset="0"/>
                <a:cs typeface="Arial" panose="020B0604020202020204" pitchFamily="34" charset="0"/>
              </a:rPr>
              <a:t>replying</a:t>
            </a:r>
            <a:endParaRPr lang="fr-FR" dirty="0" smtClean="0">
              <a:latin typeface="Arial" panose="020B0604020202020204" pitchFamily="34" charset="0"/>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1160664624"/>
              </p:ext>
            </p:extLst>
          </p:nvPr>
        </p:nvGraphicFramePr>
        <p:xfrm>
          <a:off x="300447" y="886152"/>
          <a:ext cx="11599816" cy="4970295"/>
        </p:xfrm>
        <a:graphic>
          <a:graphicData uri="http://schemas.openxmlformats.org/drawingml/2006/table">
            <a:tbl>
              <a:tblPr>
                <a:tableStyleId>{5C22544A-7EE6-4342-B048-85BDC9FD1C3A}</a:tableStyleId>
              </a:tblPr>
              <a:tblGrid>
                <a:gridCol w="841884">
                  <a:extLst>
                    <a:ext uri="{9D8B030D-6E8A-4147-A177-3AD203B41FA5}">
                      <a16:colId xmlns:a16="http://schemas.microsoft.com/office/drawing/2014/main" val="2930719757"/>
                    </a:ext>
                  </a:extLst>
                </a:gridCol>
                <a:gridCol w="994952">
                  <a:extLst>
                    <a:ext uri="{9D8B030D-6E8A-4147-A177-3AD203B41FA5}">
                      <a16:colId xmlns:a16="http://schemas.microsoft.com/office/drawing/2014/main" val="549612530"/>
                    </a:ext>
                  </a:extLst>
                </a:gridCol>
                <a:gridCol w="2059266">
                  <a:extLst>
                    <a:ext uri="{9D8B030D-6E8A-4147-A177-3AD203B41FA5}">
                      <a16:colId xmlns:a16="http://schemas.microsoft.com/office/drawing/2014/main" val="665214127"/>
                    </a:ext>
                  </a:extLst>
                </a:gridCol>
                <a:gridCol w="2059266">
                  <a:extLst>
                    <a:ext uri="{9D8B030D-6E8A-4147-A177-3AD203B41FA5}">
                      <a16:colId xmlns:a16="http://schemas.microsoft.com/office/drawing/2014/main" val="365085440"/>
                    </a:ext>
                  </a:extLst>
                </a:gridCol>
                <a:gridCol w="2506518">
                  <a:extLst>
                    <a:ext uri="{9D8B030D-6E8A-4147-A177-3AD203B41FA5}">
                      <a16:colId xmlns:a16="http://schemas.microsoft.com/office/drawing/2014/main" val="2156394471"/>
                    </a:ext>
                  </a:extLst>
                </a:gridCol>
                <a:gridCol w="3137930">
                  <a:extLst>
                    <a:ext uri="{9D8B030D-6E8A-4147-A177-3AD203B41FA5}">
                      <a16:colId xmlns:a16="http://schemas.microsoft.com/office/drawing/2014/main" val="3328231340"/>
                    </a:ext>
                  </a:extLst>
                </a:gridCol>
              </a:tblGrid>
              <a:tr h="260287">
                <a:tc>
                  <a:txBody>
                    <a:bodyPr/>
                    <a:lstStyle/>
                    <a:p>
                      <a:pPr algn="l" fontAlgn="t"/>
                      <a:r>
                        <a:rPr lang="fr-FR" sz="1200" b="1" u="none" strike="noStrike" dirty="0" smtClean="0">
                          <a:effectLst/>
                          <a:latin typeface="Arial" panose="020B0604020202020204" pitchFamily="34" charset="0"/>
                          <a:cs typeface="Arial" panose="020B0604020202020204" pitchFamily="34" charset="0"/>
                        </a:rPr>
                        <a:t>Code</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b="1" u="none" strike="noStrike" dirty="0" smtClean="0">
                          <a:effectLst/>
                          <a:latin typeface="Arial" panose="020B0604020202020204" pitchFamily="34" charset="0"/>
                          <a:cs typeface="Arial" panose="020B0604020202020204" pitchFamily="34" charset="0"/>
                        </a:rPr>
                        <a:t>Tokamak</a:t>
                      </a:r>
                      <a:r>
                        <a:rPr lang="fr-FR" sz="1200" b="1" u="none" strike="noStrike" baseline="0" dirty="0" smtClean="0">
                          <a:effectLst/>
                          <a:latin typeface="Arial" panose="020B0604020202020204" pitchFamily="34" charset="0"/>
                          <a:cs typeface="Arial" panose="020B0604020202020204" pitchFamily="34" charset="0"/>
                        </a:rPr>
                        <a:t> &amp; pulse</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b="1" u="none" strike="noStrike" dirty="0">
                          <a:effectLst/>
                          <a:latin typeface="Arial" panose="020B0604020202020204" pitchFamily="34" charset="0"/>
                          <a:cs typeface="Arial" panose="020B0604020202020204" pitchFamily="34" charset="0"/>
                        </a:rPr>
                        <a:t>Input </a:t>
                      </a:r>
                      <a:r>
                        <a:rPr lang="fr-FR" sz="1200" b="1" u="none" strike="noStrike" dirty="0" smtClean="0">
                          <a:effectLst/>
                          <a:latin typeface="Arial" panose="020B0604020202020204" pitchFamily="34" charset="0"/>
                          <a:cs typeface="Arial" panose="020B0604020202020204" pitchFamily="34" charset="0"/>
                        </a:rPr>
                        <a:t>data</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en-US" sz="1200" b="1" u="none" strike="noStrike" dirty="0">
                          <a:effectLst/>
                          <a:latin typeface="Arial" panose="020B0604020202020204" pitchFamily="34" charset="0"/>
                          <a:cs typeface="Arial" panose="020B0604020202020204" pitchFamily="34" charset="0"/>
                        </a:rPr>
                        <a:t>Output data used for </a:t>
                      </a:r>
                      <a:r>
                        <a:rPr lang="en-US" sz="1200" b="1" u="none" strike="noStrike" dirty="0" smtClean="0">
                          <a:effectLst/>
                          <a:latin typeface="Arial" panose="020B0604020202020204" pitchFamily="34" charset="0"/>
                          <a:cs typeface="Arial" panose="020B0604020202020204" pitchFamily="34" charset="0"/>
                        </a:rPr>
                        <a:t>validation</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b="1" u="none" strike="noStrike" dirty="0" smtClean="0">
                          <a:effectLst/>
                          <a:latin typeface="Arial" panose="020B0604020202020204" pitchFamily="34" charset="0"/>
                          <a:cs typeface="Arial" panose="020B0604020202020204" pitchFamily="34" charset="0"/>
                        </a:rPr>
                        <a:t>Reference</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en-US" sz="1200" b="1" u="none" strike="noStrike" dirty="0" smtClean="0">
                          <a:effectLst/>
                          <a:latin typeface="Arial" panose="020B0604020202020204" pitchFamily="34" charset="0"/>
                          <a:cs typeface="Arial" panose="020B0604020202020204" pitchFamily="34" charset="0"/>
                        </a:rPr>
                        <a:t>Comments</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6507" marR="6507" marT="6507" marB="0"/>
                </a:tc>
                <a:extLst>
                  <a:ext uri="{0D108BD9-81ED-4DB2-BD59-A6C34878D82A}">
                    <a16:rowId xmlns:a16="http://schemas.microsoft.com/office/drawing/2014/main" val="1959194890"/>
                  </a:ext>
                </a:extLst>
              </a:tr>
              <a:tr h="686724">
                <a:tc>
                  <a:txBody>
                    <a:bodyPr/>
                    <a:lstStyle/>
                    <a:p>
                      <a:pPr algn="l" fontAlgn="t"/>
                      <a:r>
                        <a:rPr lang="fr-FR" sz="1200" u="none" strike="noStrike">
                          <a:effectLst/>
                          <a:latin typeface="Arial" panose="020B0604020202020204" pitchFamily="34" charset="0"/>
                          <a:cs typeface="Arial" panose="020B0604020202020204" pitchFamily="34" charset="0"/>
                        </a:rPr>
                        <a:t>CODE, GO, SOFT</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ASDEX Upgrade</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(Electron) temperature/density profiles at t=0, number of injected argon atoms, pre-disruption (auomatically generated) CLISTE equilibrium, total plasma current Ip before TQ and after CQ (i.e. Delta Ip)</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Total plasma current, visible light camera images (synchrotron radiation)</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M. Hoppe 2021 J. Plasma. Phys. 87 (1) 855870102</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en-US" sz="1200" u="none" strike="noStrike">
                          <a:effectLst/>
                          <a:latin typeface="Arial" panose="020B0604020202020204" pitchFamily="34" charset="0"/>
                          <a:cs typeface="Arial" panose="020B0604020202020204" pitchFamily="34" charset="0"/>
                        </a:rPr>
                        <a:t>Successful. Developed methods useful for estimating the runaway electron density profile from synchrotron camera images, both the seed and final profiles.</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extLst>
                  <a:ext uri="{0D108BD9-81ED-4DB2-BD59-A6C34878D82A}">
                    <a16:rowId xmlns:a16="http://schemas.microsoft.com/office/drawing/2014/main" val="3408363935"/>
                  </a:ext>
                </a:extLst>
              </a:tr>
              <a:tr h="520574">
                <a:tc>
                  <a:txBody>
                    <a:bodyPr/>
                    <a:lstStyle/>
                    <a:p>
                      <a:pPr algn="l" fontAlgn="t"/>
                      <a:r>
                        <a:rPr lang="fr-FR" sz="1200" u="none" strike="noStrike">
                          <a:effectLst/>
                          <a:latin typeface="Arial" panose="020B0604020202020204" pitchFamily="34" charset="0"/>
                          <a:cs typeface="Arial" panose="020B0604020202020204" pitchFamily="34" charset="0"/>
                        </a:rPr>
                        <a:t>CODE, SOFT</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TCV</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en-US" sz="1200" u="none" strike="noStrike">
                          <a:effectLst/>
                          <a:latin typeface="Arial" panose="020B0604020202020204" pitchFamily="34" charset="0"/>
                          <a:cs typeface="Arial" panose="020B0604020202020204" pitchFamily="34" charset="0"/>
                        </a:rPr>
                        <a:t>(Electron) temperature and density, loop voltage, LIUQE equilibrium</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Total plasma current, visible light camera images (synchrotron radiation)</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M. Hoppe 2020, Nucl. Fusion 60 (9) 094002; T. Wijkamp 2021 Nucl. Fusion 61 (4) 046044</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en-US" sz="1200" u="none" strike="noStrike">
                          <a:effectLst/>
                          <a:latin typeface="Arial" panose="020B0604020202020204" pitchFamily="34" charset="0"/>
                          <a:cs typeface="Arial" panose="020B0604020202020204" pitchFamily="34" charset="0"/>
                        </a:rPr>
                        <a:t>Simple 0D simulations of flat top discharge, with positive albeit limited conclusions. Improved simulations with DREAM, requiring spatially and temporally resolved temperature and density profiles, are being considered.</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extLst>
                  <a:ext uri="{0D108BD9-81ED-4DB2-BD59-A6C34878D82A}">
                    <a16:rowId xmlns:a16="http://schemas.microsoft.com/office/drawing/2014/main" val="3049204948"/>
                  </a:ext>
                </a:extLst>
              </a:tr>
              <a:tr h="520574">
                <a:tc>
                  <a:txBody>
                    <a:bodyPr/>
                    <a:lstStyle/>
                    <a:p>
                      <a:pPr algn="l" fontAlgn="t"/>
                      <a:r>
                        <a:rPr lang="fr-FR" sz="1200" u="none" strike="noStrike">
                          <a:effectLst/>
                          <a:latin typeface="Arial" panose="020B0604020202020204" pitchFamily="34" charset="0"/>
                          <a:cs typeface="Arial" panose="020B0604020202020204" pitchFamily="34" charset="0"/>
                        </a:rPr>
                        <a:t>CODE, SOFT</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Alcator C-Mod</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en-US" sz="1200" u="none" strike="noStrike">
                          <a:effectLst/>
                          <a:latin typeface="Arial" panose="020B0604020202020204" pitchFamily="34" charset="0"/>
                          <a:cs typeface="Arial" panose="020B0604020202020204" pitchFamily="34" charset="0"/>
                        </a:rPr>
                        <a:t>(Electron) temperature and density, loop voltage, EFIT equilibrium</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Visible light camera images (synchrotron radiation)</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pt-BR" sz="1200" u="none" strike="noStrike">
                          <a:effectLst/>
                          <a:latin typeface="Arial" panose="020B0604020202020204" pitchFamily="34" charset="0"/>
                          <a:cs typeface="Arial" panose="020B0604020202020204" pitchFamily="34" charset="0"/>
                        </a:rPr>
                        <a:t>R. A. Tinguely 2018, PPCF 60 (12) 124001</a:t>
                      </a:r>
                      <a:endParaRPr lang="pt-B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en-US" sz="1200" u="none" strike="noStrike">
                          <a:effectLst/>
                          <a:latin typeface="Arial" panose="020B0604020202020204" pitchFamily="34" charset="0"/>
                          <a:cs typeface="Arial" panose="020B0604020202020204" pitchFamily="34" charset="0"/>
                        </a:rPr>
                        <a:t>CODE run at multiple radii with aim to reproduce synchrotron images. Can nowadays be done in a similar, but more efficient, manner with DREAM using the same data. Useful for flat-top scenarios</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extLst>
                  <a:ext uri="{0D108BD9-81ED-4DB2-BD59-A6C34878D82A}">
                    <a16:rowId xmlns:a16="http://schemas.microsoft.com/office/drawing/2014/main" val="1559369782"/>
                  </a:ext>
                </a:extLst>
              </a:tr>
              <a:tr h="650718">
                <a:tc>
                  <a:txBody>
                    <a:bodyPr/>
                    <a:lstStyle/>
                    <a:p>
                      <a:pPr algn="l" fontAlgn="t"/>
                      <a:r>
                        <a:rPr lang="fr-FR" sz="1200" u="none" strike="noStrike">
                          <a:effectLst/>
                          <a:latin typeface="Arial" panose="020B0604020202020204" pitchFamily="34" charset="0"/>
                          <a:cs typeface="Arial" panose="020B0604020202020204" pitchFamily="34" charset="0"/>
                        </a:rPr>
                        <a:t>ASTRA-STRAHL</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dirty="0">
                          <a:effectLst/>
                          <a:latin typeface="Arial" panose="020B0604020202020204" pitchFamily="34" charset="0"/>
                          <a:cs typeface="Arial" panose="020B0604020202020204" pitchFamily="34" charset="0"/>
                        </a:rPr>
                        <a:t>ASDEX Upgrade #33108</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dirty="0">
                          <a:effectLst/>
                          <a:latin typeface="Arial" panose="020B0604020202020204" pitchFamily="34" charset="0"/>
                          <a:cs typeface="Arial" panose="020B0604020202020204" pitchFamily="34" charset="0"/>
                        </a:rPr>
                        <a:t>Profiles: q, ne, Te, Ti</a:t>
                      </a:r>
                      <a:br>
                        <a:rPr lang="fr-FR" sz="1200" u="none" strike="noStrike" dirty="0">
                          <a:effectLst/>
                          <a:latin typeface="Arial" panose="020B0604020202020204" pitchFamily="34" charset="0"/>
                          <a:cs typeface="Arial" panose="020B0604020202020204" pitchFamily="34" charset="0"/>
                        </a:rPr>
                      </a:br>
                      <a:r>
                        <a:rPr lang="fr-FR" sz="1200" u="none" strike="noStrike" dirty="0" err="1">
                          <a:effectLst/>
                          <a:latin typeface="Arial" panose="020B0604020202020204" pitchFamily="34" charset="0"/>
                          <a:cs typeface="Arial" panose="020B0604020202020204" pitchFamily="34" charset="0"/>
                        </a:rPr>
                        <a:t>Scalars</a:t>
                      </a:r>
                      <a:r>
                        <a:rPr lang="fr-FR" sz="1200" u="none" strike="noStrike" dirty="0">
                          <a:effectLst/>
                          <a:latin typeface="Arial" panose="020B0604020202020204" pitchFamily="34" charset="0"/>
                          <a:cs typeface="Arial" panose="020B0604020202020204" pitchFamily="34" charset="0"/>
                        </a:rPr>
                        <a:t>: </a:t>
                      </a:r>
                      <a:r>
                        <a:rPr lang="fr-FR" sz="1200" u="none" strike="noStrike" dirty="0" err="1">
                          <a:effectLst/>
                          <a:latin typeface="Arial" panose="020B0604020202020204" pitchFamily="34" charset="0"/>
                          <a:cs typeface="Arial" panose="020B0604020202020204" pitchFamily="34" charset="0"/>
                        </a:rPr>
                        <a:t>Btor</a:t>
                      </a:r>
                      <a:r>
                        <a:rPr lang="fr-FR" sz="1200" u="none" strike="noStrike" dirty="0">
                          <a:effectLst/>
                          <a:latin typeface="Arial" panose="020B0604020202020204" pitchFamily="34" charset="0"/>
                          <a:cs typeface="Arial" panose="020B0604020202020204" pitchFamily="34" charset="0"/>
                        </a:rPr>
                        <a:t>, </a:t>
                      </a:r>
                      <a:r>
                        <a:rPr lang="fr-FR" sz="1200" u="none" strike="noStrike" dirty="0" err="1">
                          <a:effectLst/>
                          <a:latin typeface="Arial" panose="020B0604020202020204" pitchFamily="34" charset="0"/>
                          <a:cs typeface="Arial" panose="020B0604020202020204" pitchFamily="34" charset="0"/>
                        </a:rPr>
                        <a:t>Ip</a:t>
                      </a:r>
                      <a:r>
                        <a:rPr lang="fr-FR" sz="1200" u="none" strike="noStrike" dirty="0">
                          <a:effectLst/>
                          <a:latin typeface="Arial" panose="020B0604020202020204" pitchFamily="34" charset="0"/>
                          <a:cs typeface="Arial" panose="020B0604020202020204" pitchFamily="34" charset="0"/>
                        </a:rPr>
                        <a:t>, </a:t>
                      </a:r>
                      <a:r>
                        <a:rPr lang="fr-FR" sz="1200" u="none" strike="noStrike" dirty="0" err="1">
                          <a:effectLst/>
                          <a:latin typeface="Arial" panose="020B0604020202020204" pitchFamily="34" charset="0"/>
                          <a:cs typeface="Arial" panose="020B0604020202020204" pitchFamily="34" charset="0"/>
                        </a:rPr>
                        <a:t>Lext</a:t>
                      </a:r>
                      <a:r>
                        <a:rPr lang="fr-FR" sz="1200" u="none" strike="noStrike" dirty="0">
                          <a:effectLst/>
                          <a:latin typeface="Arial" panose="020B0604020202020204" pitchFamily="34" charset="0"/>
                          <a:cs typeface="Arial" panose="020B0604020202020204" pitchFamily="34" charset="0"/>
                        </a:rPr>
                        <a:t>, kappa, Delta, delta, a, R0</a:t>
                      </a:r>
                      <a:br>
                        <a:rPr lang="fr-FR" sz="1200" u="none" strike="noStrike" dirty="0">
                          <a:effectLst/>
                          <a:latin typeface="Arial" panose="020B0604020202020204" pitchFamily="34" charset="0"/>
                          <a:cs typeface="Arial" panose="020B0604020202020204" pitchFamily="34" charset="0"/>
                        </a:rPr>
                      </a:br>
                      <a:r>
                        <a:rPr lang="fr-FR" sz="1200" u="none" strike="noStrike" dirty="0" err="1">
                          <a:effectLst/>
                          <a:latin typeface="Arial" panose="020B0604020202020204" pitchFamily="34" charset="0"/>
                          <a:cs typeface="Arial" panose="020B0604020202020204" pitchFamily="34" charset="0"/>
                        </a:rPr>
                        <a:t>Gas</a:t>
                      </a:r>
                      <a:r>
                        <a:rPr lang="fr-FR" sz="1200" u="none" strike="noStrike" dirty="0">
                          <a:effectLst/>
                          <a:latin typeface="Arial" panose="020B0604020202020204" pitchFamily="34" charset="0"/>
                          <a:cs typeface="Arial" panose="020B0604020202020204" pitchFamily="34" charset="0"/>
                        </a:rPr>
                        <a:t> flow: </a:t>
                      </a:r>
                      <a:r>
                        <a:rPr lang="fr-FR" sz="1200" u="none" strike="noStrike" dirty="0" err="1">
                          <a:effectLst/>
                          <a:latin typeface="Arial" panose="020B0604020202020204" pitchFamily="34" charset="0"/>
                          <a:cs typeface="Arial" panose="020B0604020202020204" pitchFamily="34" charset="0"/>
                        </a:rPr>
                        <a:t>gas</a:t>
                      </a:r>
                      <a:r>
                        <a:rPr lang="fr-FR" sz="1200" u="none" strike="noStrike" dirty="0">
                          <a:effectLst/>
                          <a:latin typeface="Arial" panose="020B0604020202020204" pitchFamily="34" charset="0"/>
                          <a:cs typeface="Arial" panose="020B0604020202020204" pitchFamily="34" charset="0"/>
                        </a:rPr>
                        <a:t> flow rate at LCFS</a:t>
                      </a:r>
                      <a:br>
                        <a:rPr lang="fr-FR" sz="1200" u="none" strike="noStrike" dirty="0">
                          <a:effectLst/>
                          <a:latin typeface="Arial" panose="020B0604020202020204" pitchFamily="34" charset="0"/>
                          <a:cs typeface="Arial" panose="020B0604020202020204" pitchFamily="34" charset="0"/>
                        </a:rPr>
                      </a:br>
                      <a:r>
                        <a:rPr lang="fr-FR" sz="1200" u="none" strike="noStrike" dirty="0" err="1">
                          <a:effectLst/>
                          <a:latin typeface="Arial" panose="020B0604020202020204" pitchFamily="34" charset="0"/>
                          <a:cs typeface="Arial" panose="020B0604020202020204" pitchFamily="34" charset="0"/>
                        </a:rPr>
                        <a:t>Additional</a:t>
                      </a:r>
                      <a:r>
                        <a:rPr lang="fr-FR" sz="1200" u="none" strike="noStrike" dirty="0">
                          <a:effectLst/>
                          <a:latin typeface="Arial" panose="020B0604020202020204" pitchFamily="34" charset="0"/>
                          <a:cs typeface="Arial" panose="020B0604020202020204" pitchFamily="34" charset="0"/>
                        </a:rPr>
                        <a:t> transport coefficients</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en-US" sz="1200" u="none" strike="noStrike">
                          <a:effectLst/>
                          <a:latin typeface="Arial" panose="020B0604020202020204" pitchFamily="34" charset="0"/>
                          <a:cs typeface="Arial" panose="020B0604020202020204" pitchFamily="34" charset="0"/>
                        </a:rPr>
                        <a:t>Ip(t), IRE(t), line averaged ne along COO chords V-1 and V-2, Prad (impurities; line + Bremsstrahlung), synthetic on-axis SXR</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fr-FR" sz="1200" u="none" strike="noStrike">
                          <a:effectLst/>
                          <a:latin typeface="Arial" panose="020B0604020202020204" pitchFamily="34" charset="0"/>
                          <a:cs typeface="Arial" panose="020B0604020202020204" pitchFamily="34" charset="0"/>
                        </a:rPr>
                        <a:t>O. Linder et al. Nucl. Fusion 60, 096031 (2020)</a:t>
                      </a:r>
                      <a:br>
                        <a:rPr lang="fr-FR" sz="1200" u="none" strike="noStrike">
                          <a:effectLst/>
                          <a:latin typeface="Arial" panose="020B0604020202020204" pitchFamily="34" charset="0"/>
                          <a:cs typeface="Arial" panose="020B0604020202020204" pitchFamily="34" charset="0"/>
                        </a:rPr>
                      </a:br>
                      <a:r>
                        <a:rPr lang="fr-FR" sz="1200" u="none" strike="noStrike">
                          <a:effectLst/>
                          <a:latin typeface="Arial" panose="020B0604020202020204" pitchFamily="34" charset="0"/>
                          <a:cs typeface="Arial" panose="020B0604020202020204" pitchFamily="34" charset="0"/>
                        </a:rPr>
                        <a:t>O. Linder et al. Accepted by J. Plasma Phys. (2021)</a:t>
                      </a:r>
                      <a:endParaRPr lang="fr-FR" sz="1200" b="0" i="0" u="none" strike="noStrike">
                        <a:solidFill>
                          <a:srgbClr val="000000"/>
                        </a:solidFill>
                        <a:effectLst/>
                        <a:latin typeface="Arial" panose="020B0604020202020204" pitchFamily="34" charset="0"/>
                        <a:cs typeface="Arial" panose="020B0604020202020204" pitchFamily="34" charset="0"/>
                      </a:endParaRPr>
                    </a:p>
                  </a:txBody>
                  <a:tcPr marL="6507" marR="6507" marT="6507" marB="0"/>
                </a:tc>
                <a:tc>
                  <a:txBody>
                    <a:bodyPr/>
                    <a:lstStyle/>
                    <a:p>
                      <a:pPr algn="l" fontAlgn="t"/>
                      <a:r>
                        <a:rPr lang="en-US" sz="1200" u="none" strike="noStrike" dirty="0">
                          <a:effectLst/>
                          <a:latin typeface="Arial" panose="020B0604020202020204" pitchFamily="34" charset="0"/>
                          <a:cs typeface="Arial" panose="020B0604020202020204" pitchFamily="34" charset="0"/>
                        </a:rPr>
                        <a:t>Successful</a:t>
                      </a:r>
                      <a:br>
                        <a:rPr lang="en-US" sz="1200" u="none" strike="noStrike" dirty="0">
                          <a:effectLst/>
                          <a:latin typeface="Arial" panose="020B0604020202020204" pitchFamily="34" charset="0"/>
                          <a:cs typeface="Arial" panose="020B0604020202020204" pitchFamily="34" charset="0"/>
                        </a:rPr>
                      </a:br>
                      <a:r>
                        <a:rPr lang="en-US" sz="1200" u="none" strike="noStrike" dirty="0">
                          <a:effectLst/>
                          <a:latin typeface="Arial" panose="020B0604020202020204" pitchFamily="34" charset="0"/>
                          <a:cs typeface="Arial" panose="020B0604020202020204" pitchFamily="34" charset="0"/>
                        </a:rPr>
                        <a:t>Add. transport to be validated with MHD tools</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507" marR="6507" marT="6507" marB="0"/>
                </a:tc>
                <a:extLst>
                  <a:ext uri="{0D108BD9-81ED-4DB2-BD59-A6C34878D82A}">
                    <a16:rowId xmlns:a16="http://schemas.microsoft.com/office/drawing/2014/main" val="1301379823"/>
                  </a:ext>
                </a:extLst>
              </a:tr>
            </a:tbl>
          </a:graphicData>
        </a:graphic>
      </p:graphicFrame>
      <p:sp>
        <p:nvSpPr>
          <p:cNvPr id="5" name="ZoneTexte 4"/>
          <p:cNvSpPr txBox="1"/>
          <p:nvPr/>
        </p:nvSpPr>
        <p:spPr>
          <a:xfrm>
            <a:off x="404949" y="6096000"/>
            <a:ext cx="11495314" cy="369332"/>
          </a:xfrm>
          <a:prstGeom prst="rect">
            <a:avLst/>
          </a:prstGeom>
          <a:noFill/>
        </p:spPr>
        <p:txBody>
          <a:bodyPr wrap="square" rtlCol="0">
            <a:spAutoFit/>
          </a:bodyPr>
          <a:lstStyle/>
          <a:p>
            <a:r>
              <a:rPr lang="fr-FR" dirty="0" smtClean="0">
                <a:latin typeface="Arial" panose="020B0604020202020204" pitchFamily="34" charset="0"/>
                <a:cs typeface="Arial" panose="020B0604020202020204" pitchFamily="34" charset="0"/>
              </a:rPr>
              <a:t>→ Good basis to </a:t>
            </a:r>
            <a:r>
              <a:rPr lang="fr-FR" dirty="0" err="1" smtClean="0">
                <a:latin typeface="Arial" panose="020B0604020202020204" pitchFamily="34" charset="0"/>
                <a:cs typeface="Arial" panose="020B0604020202020204" pitchFamily="34" charset="0"/>
              </a:rPr>
              <a:t>specify</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what</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our</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database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should</a:t>
            </a:r>
            <a:r>
              <a:rPr lang="fr-FR" dirty="0" smtClean="0">
                <a:latin typeface="Arial" panose="020B0604020202020204" pitchFamily="34" charset="0"/>
                <a:cs typeface="Arial" panose="020B0604020202020204" pitchFamily="34" charset="0"/>
              </a:rPr>
              <a:t> look </a:t>
            </a:r>
            <a:r>
              <a:rPr lang="fr-FR" dirty="0" err="1" smtClean="0">
                <a:latin typeface="Arial" panose="020B0604020202020204" pitchFamily="34" charset="0"/>
                <a:cs typeface="Arial" panose="020B0604020202020204" pitchFamily="34" charset="0"/>
              </a:rPr>
              <a:t>like</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discuss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with</a:t>
            </a:r>
            <a:r>
              <a:rPr lang="fr-FR" dirty="0" smtClean="0">
                <a:latin typeface="Arial" panose="020B0604020202020204" pitchFamily="34" charset="0"/>
                <a:cs typeface="Arial" panose="020B0604020202020204" pitchFamily="34" charset="0"/>
              </a:rPr>
              <a:t> IMAS </a:t>
            </a:r>
            <a:r>
              <a:rPr lang="fr-FR" dirty="0" err="1" smtClean="0">
                <a:latin typeface="Arial" panose="020B0604020202020204" pitchFamily="34" charset="0"/>
                <a:cs typeface="Arial" panose="020B0604020202020204" pitchFamily="34" charset="0"/>
              </a:rPr>
              <a:t>colleagues</a:t>
            </a:r>
            <a:endParaRPr lang="fr-F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92795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TotalTime>
  <Words>879</Words>
  <Application>Microsoft Office PowerPoint</Application>
  <PresentationFormat>Grand écran</PresentationFormat>
  <Paragraphs>77</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Cambria</vt:lpstr>
      <vt:lpstr>Thème Office</vt:lpstr>
      <vt:lpstr>Présentation PowerPoint</vt:lpstr>
      <vt:lpstr>Présentation PowerPoint</vt:lpstr>
      <vt:lpstr>Présentation PowerPoint</vt:lpstr>
    </vt:vector>
  </TitlesOfParts>
  <Company>CEA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NARDON Eric 207315</dc:creator>
  <cp:lastModifiedBy>NARDON Eric 207315</cp:lastModifiedBy>
  <cp:revision>50</cp:revision>
  <dcterms:created xsi:type="dcterms:W3CDTF">2021-04-01T07:02:21Z</dcterms:created>
  <dcterms:modified xsi:type="dcterms:W3CDTF">2021-04-16T07:22:53Z</dcterms:modified>
</cp:coreProperties>
</file>